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88" r:id="rId19"/>
    <p:sldId id="275" r:id="rId20"/>
    <p:sldId id="538" r:id="rId21"/>
    <p:sldId id="280" r:id="rId22"/>
    <p:sldId id="279" r:id="rId23"/>
    <p:sldId id="537" r:id="rId24"/>
    <p:sldId id="282" r:id="rId25"/>
    <p:sldId id="271" r:id="rId26"/>
    <p:sldId id="540" r:id="rId27"/>
    <p:sldId id="286" r:id="rId28"/>
    <p:sldId id="287" r:id="rId2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illo, Mega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58191-15E5-424C-B209-6F6FEFAECBE5}" v="84" dt="2023-01-31T17:30:57.530"/>
    <p1510:client id="{3AC64552-2F64-4E49-B0EF-F07FB6869D71}" v="24" dt="2023-01-27T19:25:02.702"/>
    <p1510:client id="{D2BC09CD-64DE-4698-AC16-A936584DD7F3}" v="35" dt="2023-01-31T17:27:21.92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slide" Target="slides/slide22.xml" Id="rId26" /><Relationship Type="http://schemas.openxmlformats.org/officeDocument/2006/relationships/slide" Target="slides/slide17.xml" Id="rId21" /><Relationship Type="http://schemas.openxmlformats.org/officeDocument/2006/relationships/theme" Target="theme/theme1.xml" Id="rId34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slide" Target="slides/slide21.xml" Id="rId25" /><Relationship Type="http://schemas.openxmlformats.org/officeDocument/2006/relationships/viewProps" Target="viewProps.xml" Id="rId33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openxmlformats.org/officeDocument/2006/relationships/slide" Target="slides/slide25.xml" Id="rId29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20.xml" Id="rId24" /><Relationship Type="http://schemas.openxmlformats.org/officeDocument/2006/relationships/presProps" Target="presProps.xml" Id="rId32" /><Relationship Type="http://schemas.microsoft.com/office/2015/10/relationships/revisionInfo" Target="revisionInfo.xml" Id="rId37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slide" Target="slides/slide24.xml" Id="rId28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commentAuthors" Target="commentAuthors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slide" Target="slides/slide23.xml" Id="rId27" /><Relationship Type="http://schemas.openxmlformats.org/officeDocument/2006/relationships/notesMaster" Target="notesMasters/notesMaster1.xml" Id="rId30" /><Relationship Type="http://schemas.openxmlformats.org/officeDocument/2006/relationships/tableStyles" Target="tableStyles.xml" Id="rId35" /><Relationship Type="http://schemas.openxmlformats.org/officeDocument/2006/relationships/slide" Target="slides/slide4.xml" Id="rId8" /><Relationship Type="http://schemas.openxmlformats.org/officeDocument/2006/relationships/customXml" Target="../customXml/item3.xml" Id="rId3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B4BB5-CDE9-4A6A-A58D-D26DD440B46B}" type="datetimeFigureOut"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9CF9B-C342-4AD9-AECF-39698BBDFA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Jill – note the flip from construction to complete / lease-up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9CF9B-C342-4AD9-AECF-39698BBDFAF5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6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77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0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Jill – 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Less construction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9CF9B-C342-4AD9-AECF-39698BBDFAF5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96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46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64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0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09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Operation Contracts data is not required by PHB.  This is an optional field.  Examples of “Operations” contracts could include property management-related vendors, such as landscape maintenance, janitorial services,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68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62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0">
                <a:solidFill>
                  <a:srgbClr val="002060"/>
                </a:solidFill>
              </a:rPr>
              <a:t>Highlight community engagement efforts, including outreach strategy and any engagement that has been conducted to date to inform project design and future marketing/lease-up. This may include summarizing feedback heard from </a:t>
            </a:r>
            <a:r>
              <a:rPr lang="en-US"/>
              <a:t>groups reached, dates, locations, etc.</a:t>
            </a:r>
            <a:endParaRPr lang="en-US" sz="1200" kern="0">
              <a:solidFill>
                <a:srgbClr val="002060"/>
              </a:solidFill>
            </a:endParaRPr>
          </a:p>
          <a:p>
            <a:endParaRPr lang="en-US" sz="1200" ker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BDD05-DCE6-4858-9D05-311AC0FD38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5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00047" y="1110818"/>
            <a:ext cx="4320540" cy="2465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805901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12192000" y="0"/>
                </a:moveTo>
                <a:lnTo>
                  <a:pt x="0" y="0"/>
                </a:lnTo>
                <a:lnTo>
                  <a:pt x="0" y="4489577"/>
                </a:lnTo>
                <a:lnTo>
                  <a:pt x="12192000" y="4489577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95644"/>
            <a:ext cx="12192000" cy="562610"/>
          </a:xfrm>
          <a:custGeom>
            <a:avLst/>
            <a:gdLst/>
            <a:ahLst/>
            <a:cxnLst/>
            <a:rect l="l" t="t" r="r" b="b"/>
            <a:pathLst>
              <a:path w="12192000" h="562609">
                <a:moveTo>
                  <a:pt x="12192000" y="0"/>
                </a:moveTo>
                <a:lnTo>
                  <a:pt x="0" y="0"/>
                </a:lnTo>
                <a:lnTo>
                  <a:pt x="0" y="562241"/>
                </a:lnTo>
                <a:lnTo>
                  <a:pt x="12192000" y="562241"/>
                </a:lnTo>
                <a:lnTo>
                  <a:pt x="12192000" y="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3260" y="244221"/>
            <a:ext cx="932370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0350" y="1423797"/>
            <a:ext cx="6413500" cy="3761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05901"/>
            <a:ext cx="12192000" cy="5052060"/>
            <a:chOff x="0" y="1805901"/>
            <a:chExt cx="12192000" cy="5052060"/>
          </a:xfrm>
        </p:grpSpPr>
        <p:sp>
          <p:nvSpPr>
            <p:cNvPr id="3" name="object 3"/>
            <p:cNvSpPr/>
            <p:nvPr/>
          </p:nvSpPr>
          <p:spPr>
            <a:xfrm>
              <a:off x="13716" y="1805901"/>
              <a:ext cx="12178665" cy="4490085"/>
            </a:xfrm>
            <a:custGeom>
              <a:avLst/>
              <a:gdLst/>
              <a:ahLst/>
              <a:cxnLst/>
              <a:rect l="l" t="t" r="r" b="b"/>
              <a:pathLst>
                <a:path w="12178665" h="4490085">
                  <a:moveTo>
                    <a:pt x="0" y="4489577"/>
                  </a:moveTo>
                  <a:lnTo>
                    <a:pt x="12178284" y="4489577"/>
                  </a:lnTo>
                  <a:lnTo>
                    <a:pt x="12178284" y="0"/>
                  </a:lnTo>
                  <a:lnTo>
                    <a:pt x="0" y="0"/>
                  </a:lnTo>
                  <a:lnTo>
                    <a:pt x="0" y="4489577"/>
                  </a:lnTo>
                  <a:close/>
                </a:path>
              </a:pathLst>
            </a:custGeom>
            <a:solidFill>
              <a:srgbClr val="278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95644"/>
              <a:ext cx="12192000" cy="562610"/>
            </a:xfrm>
            <a:custGeom>
              <a:avLst/>
              <a:gdLst/>
              <a:ahLst/>
              <a:cxnLst/>
              <a:rect l="l" t="t" r="r" b="b"/>
              <a:pathLst>
                <a:path w="12192000" h="562609">
                  <a:moveTo>
                    <a:pt x="12192000" y="0"/>
                  </a:moveTo>
                  <a:lnTo>
                    <a:pt x="0" y="0"/>
                  </a:lnTo>
                  <a:lnTo>
                    <a:pt x="0" y="562241"/>
                  </a:lnTo>
                  <a:lnTo>
                    <a:pt x="12192000" y="56224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FD1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9221" y="2373629"/>
            <a:ext cx="7051040" cy="17659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sz="6000" b="1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r>
              <a:rPr sz="6000" b="1" spc="-2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spc="-10">
                <a:solidFill>
                  <a:srgbClr val="FFFFFF"/>
                </a:solidFill>
                <a:latin typeface="Arial"/>
                <a:cs typeface="Arial"/>
              </a:rPr>
              <a:t>Oversight </a:t>
            </a:r>
            <a:r>
              <a:rPr sz="6000" b="1">
                <a:solidFill>
                  <a:srgbClr val="FFFFFF"/>
                </a:solidFill>
                <a:latin typeface="Arial"/>
                <a:cs typeface="Arial"/>
              </a:rPr>
              <a:t>Committee</a:t>
            </a:r>
            <a:r>
              <a:rPr sz="6000" b="1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spc="-1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endParaRPr sz="6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291" y="4871669"/>
            <a:ext cx="361822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5">
                <a:solidFill>
                  <a:srgbClr val="FFFFFF"/>
                </a:solidFill>
                <a:latin typeface="Arial"/>
                <a:cs typeface="Arial"/>
              </a:rPr>
              <a:t>Thursday,</a:t>
            </a:r>
            <a:r>
              <a:rPr sz="2200" b="1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FFFFFF"/>
                </a:solidFill>
                <a:latin typeface="Arial"/>
                <a:cs typeface="Arial"/>
              </a:rPr>
              <a:t>February</a:t>
            </a:r>
            <a:r>
              <a:rPr sz="2200" b="1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>
                <a:solidFill>
                  <a:srgbClr val="FFFFFF"/>
                </a:solidFill>
                <a:latin typeface="Arial"/>
                <a:cs typeface="Arial"/>
              </a:rPr>
              <a:t>2,</a:t>
            </a:r>
            <a:r>
              <a:rPr sz="2200" b="1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7468" y="228600"/>
            <a:ext cx="2732531" cy="1143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524" y="248411"/>
            <a:ext cx="4684776" cy="12451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" y="268224"/>
            <a:ext cx="9899904" cy="62666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2508" y="6295644"/>
            <a:ext cx="8890000" cy="562610"/>
          </a:xfrm>
          <a:custGeom>
            <a:avLst/>
            <a:gdLst/>
            <a:ahLst/>
            <a:cxnLst/>
            <a:rect l="l" t="t" r="r" b="b"/>
            <a:pathLst>
              <a:path w="8890000" h="562609">
                <a:moveTo>
                  <a:pt x="0" y="562254"/>
                </a:moveTo>
                <a:lnTo>
                  <a:pt x="8889491" y="562254"/>
                </a:lnTo>
                <a:lnTo>
                  <a:pt x="8889491" y="0"/>
                </a:lnTo>
                <a:lnTo>
                  <a:pt x="0" y="0"/>
                </a:lnTo>
                <a:lnTo>
                  <a:pt x="0" y="562254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260" y="244221"/>
            <a:ext cx="9606733" cy="62773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>
                <a:solidFill>
                  <a:srgbClr val="27829D"/>
                </a:solidFill>
              </a:rPr>
              <a:t>Expenditure</a:t>
            </a:r>
            <a:r>
              <a:rPr sz="4000" spc="-140">
                <a:solidFill>
                  <a:srgbClr val="27829D"/>
                </a:solidFill>
              </a:rPr>
              <a:t> </a:t>
            </a:r>
            <a:r>
              <a:rPr sz="4000">
                <a:solidFill>
                  <a:srgbClr val="27829D"/>
                </a:solidFill>
              </a:rPr>
              <a:t>Report</a:t>
            </a:r>
            <a:r>
              <a:rPr sz="4000" spc="-140">
                <a:solidFill>
                  <a:srgbClr val="27829D"/>
                </a:solidFill>
              </a:rPr>
              <a:t> </a:t>
            </a:r>
            <a:r>
              <a:rPr sz="4000">
                <a:solidFill>
                  <a:srgbClr val="27829D"/>
                </a:solidFill>
              </a:rPr>
              <a:t>Highlights</a:t>
            </a:r>
            <a:r>
              <a:rPr sz="4000" b="0" spc="-135">
                <a:solidFill>
                  <a:srgbClr val="27829D"/>
                </a:solidFill>
              </a:rPr>
              <a:t> </a:t>
            </a:r>
            <a:r>
              <a:rPr sz="2000" b="0">
                <a:solidFill>
                  <a:srgbClr val="27829D"/>
                </a:solidFill>
              </a:rPr>
              <a:t>(</a:t>
            </a:r>
            <a:r>
              <a:rPr sz="2000" b="0" i="1">
                <a:solidFill>
                  <a:srgbClr val="27829D"/>
                </a:solidFill>
                <a:latin typeface="Arial"/>
                <a:cs typeface="Arial"/>
              </a:rPr>
              <a:t>as</a:t>
            </a:r>
            <a:r>
              <a:rPr sz="2000" b="0" i="1" spc="-90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2000" b="0" i="1">
                <a:solidFill>
                  <a:srgbClr val="27829D"/>
                </a:solidFill>
                <a:latin typeface="Arial"/>
                <a:cs typeface="Arial"/>
              </a:rPr>
              <a:t>of</a:t>
            </a:r>
            <a:r>
              <a:rPr lang="en-US" sz="2000" b="0" i="1" spc="-85">
                <a:solidFill>
                  <a:srgbClr val="27829D"/>
                </a:solidFill>
              </a:rPr>
              <a:t> 12/31/2022</a:t>
            </a:r>
            <a:r>
              <a:rPr lang="en-US" sz="2000" b="0" i="1" spc="-10">
                <a:solidFill>
                  <a:srgbClr val="27829D"/>
                </a:solidFill>
              </a:rPr>
              <a:t>)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58054" y="6469786"/>
            <a:ext cx="5279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r>
              <a:rPr sz="12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FFFFFF"/>
                </a:solidFill>
                <a:latin typeface="Arial"/>
                <a:cs typeface="Arial"/>
              </a:rPr>
              <a:t>Oversight Committee</a:t>
            </a:r>
            <a:r>
              <a:rPr sz="1200" b="1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r>
              <a:rPr sz="1200" b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b="1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FFFFFF"/>
                </a:solidFill>
                <a:latin typeface="Arial"/>
                <a:cs typeface="Arial"/>
              </a:rPr>
              <a:t>2/2/2023</a:t>
            </a:r>
            <a:r>
              <a:rPr sz="1200" b="1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b="1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FFFFFF"/>
                </a:solidFill>
                <a:latin typeface="Arial"/>
                <a:cs typeface="Arial"/>
              </a:rPr>
              <a:t>Portland's</a:t>
            </a:r>
            <a:r>
              <a:rPr sz="1200" b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r>
              <a:rPr sz="1200" b="1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295644"/>
            <a:ext cx="3302635" cy="562610"/>
          </a:xfrm>
          <a:custGeom>
            <a:avLst/>
            <a:gdLst/>
            <a:ahLst/>
            <a:cxnLst/>
            <a:rect l="l" t="t" r="r" b="b"/>
            <a:pathLst>
              <a:path w="3302635" h="562609">
                <a:moveTo>
                  <a:pt x="3302508" y="0"/>
                </a:moveTo>
                <a:lnTo>
                  <a:pt x="0" y="0"/>
                </a:lnTo>
                <a:lnTo>
                  <a:pt x="0" y="562241"/>
                </a:lnTo>
                <a:lnTo>
                  <a:pt x="3302508" y="562241"/>
                </a:lnTo>
                <a:lnTo>
                  <a:pt x="3302508" y="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61F3BDBB-BE71-5898-4C0E-6E9D10730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742" y="1619600"/>
            <a:ext cx="5747656" cy="3314001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A4F0963-5112-FB9D-5FD8-F3EC1DC6D914}"/>
              </a:ext>
            </a:extLst>
          </p:cNvPr>
          <p:cNvGraphicFramePr>
            <a:graphicFrameLocks noGrp="1"/>
          </p:cNvGraphicFramePr>
          <p:nvPr/>
        </p:nvGraphicFramePr>
        <p:xfrm>
          <a:off x="5627914" y="1338942"/>
          <a:ext cx="6196193" cy="2627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796">
                  <a:extLst>
                    <a:ext uri="{9D8B030D-6E8A-4147-A177-3AD203B41FA5}">
                      <a16:colId xmlns:a16="http://schemas.microsoft.com/office/drawing/2014/main" val="4137415583"/>
                    </a:ext>
                  </a:extLst>
                </a:gridCol>
                <a:gridCol w="1145650">
                  <a:extLst>
                    <a:ext uri="{9D8B030D-6E8A-4147-A177-3AD203B41FA5}">
                      <a16:colId xmlns:a16="http://schemas.microsoft.com/office/drawing/2014/main" val="2777369595"/>
                    </a:ext>
                  </a:extLst>
                </a:gridCol>
                <a:gridCol w="1339281">
                  <a:extLst>
                    <a:ext uri="{9D8B030D-6E8A-4147-A177-3AD203B41FA5}">
                      <a16:colId xmlns:a16="http://schemas.microsoft.com/office/drawing/2014/main" val="1958808307"/>
                    </a:ext>
                  </a:extLst>
                </a:gridCol>
                <a:gridCol w="1242466">
                  <a:extLst>
                    <a:ext uri="{9D8B030D-6E8A-4147-A177-3AD203B41FA5}">
                      <a16:colId xmlns:a16="http://schemas.microsoft.com/office/drawing/2014/main" val="2782175894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Total $​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% Totals​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% Change - last Qtr.​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1054295"/>
                  </a:ext>
                </a:extLst>
              </a:tr>
              <a:tr h="393459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Expended​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$156.8M​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60.1%​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+4.5%​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2266871"/>
                  </a:ext>
                </a:extLst>
              </a:tr>
              <a:tr h="57476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Committed​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$103.8M​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39.8%​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 -4.0%​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1936969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Reserved​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$0​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0.0%​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 n/a​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5679181"/>
                  </a:ext>
                </a:extLst>
              </a:tr>
              <a:tr h="496388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Remaining*​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$457.3K​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0.2%​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effectLst/>
                        </a:rPr>
                        <a:t>-79.9%​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0497999"/>
                  </a:ext>
                </a:extLst>
              </a:tr>
            </a:tbl>
          </a:graphicData>
        </a:graphic>
      </p:graphicFrame>
      <p:pic>
        <p:nvPicPr>
          <p:cNvPr id="27" name="Picture 27">
            <a:extLst>
              <a:ext uri="{FF2B5EF4-FFF2-40B4-BE49-F238E27FC236}">
                <a16:creationId xmlns:a16="http://schemas.microsoft.com/office/drawing/2014/main" id="{102F0C23-C30D-9CF8-B510-9EBDBB979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286" y="4205389"/>
            <a:ext cx="5377542" cy="2997451"/>
          </a:xfrm>
          <a:prstGeom prst="rect">
            <a:avLst/>
          </a:prstGeom>
        </p:spPr>
      </p:pic>
      <p:pic>
        <p:nvPicPr>
          <p:cNvPr id="29" name="Picture 29">
            <a:extLst>
              <a:ext uri="{FF2B5EF4-FFF2-40B4-BE49-F238E27FC236}">
                <a16:creationId xmlns:a16="http://schemas.microsoft.com/office/drawing/2014/main" id="{606A30C4-BE07-66C7-F28A-EFDCEB40C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04" y="2345190"/>
            <a:ext cx="1521279" cy="719818"/>
          </a:xfrm>
          <a:prstGeom prst="rect">
            <a:avLst/>
          </a:prstGeom>
        </p:spPr>
      </p:pic>
      <p:pic>
        <p:nvPicPr>
          <p:cNvPr id="30" name="Picture 30">
            <a:extLst>
              <a:ext uri="{FF2B5EF4-FFF2-40B4-BE49-F238E27FC236}">
                <a16:creationId xmlns:a16="http://schemas.microsoft.com/office/drawing/2014/main" id="{5D66DC52-BC1F-2719-6566-5738DFC94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046" y="2617333"/>
            <a:ext cx="1249136" cy="763362"/>
          </a:xfrm>
          <a:prstGeom prst="rect">
            <a:avLst/>
          </a:prstGeom>
        </p:spPr>
      </p:pic>
      <p:pic>
        <p:nvPicPr>
          <p:cNvPr id="32" name="Picture 32">
            <a:extLst>
              <a:ext uri="{FF2B5EF4-FFF2-40B4-BE49-F238E27FC236}">
                <a16:creationId xmlns:a16="http://schemas.microsoft.com/office/drawing/2014/main" id="{0A4F5F5B-9102-D466-0ECF-E90261E01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0286" y="1096069"/>
            <a:ext cx="1850572" cy="681691"/>
          </a:xfrm>
          <a:prstGeom prst="rect">
            <a:avLst/>
          </a:prstGeom>
        </p:spPr>
      </p:pic>
      <p:pic>
        <p:nvPicPr>
          <p:cNvPr id="35" name="Picture 35">
            <a:extLst>
              <a:ext uri="{FF2B5EF4-FFF2-40B4-BE49-F238E27FC236}">
                <a16:creationId xmlns:a16="http://schemas.microsoft.com/office/drawing/2014/main" id="{81DCC162-BF8A-D378-B62B-124C1E63DC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8027" y="1623330"/>
            <a:ext cx="464005" cy="4653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05940"/>
            <a:ext cx="12192000" cy="5052060"/>
            <a:chOff x="0" y="1805901"/>
            <a:chExt cx="12192000" cy="5052060"/>
          </a:xfrm>
        </p:grpSpPr>
        <p:sp>
          <p:nvSpPr>
            <p:cNvPr id="3" name="object 3"/>
            <p:cNvSpPr/>
            <p:nvPr/>
          </p:nvSpPr>
          <p:spPr>
            <a:xfrm>
              <a:off x="0" y="1805901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577"/>
                  </a:lnTo>
                  <a:lnTo>
                    <a:pt x="12192000" y="448957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78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95644"/>
              <a:ext cx="12192000" cy="562610"/>
            </a:xfrm>
            <a:custGeom>
              <a:avLst/>
              <a:gdLst/>
              <a:ahLst/>
              <a:cxnLst/>
              <a:rect l="l" t="t" r="r" b="b"/>
              <a:pathLst>
                <a:path w="12192000" h="562609">
                  <a:moveTo>
                    <a:pt x="12192000" y="0"/>
                  </a:moveTo>
                  <a:lnTo>
                    <a:pt x="0" y="0"/>
                  </a:lnTo>
                  <a:lnTo>
                    <a:pt x="0" y="562241"/>
                  </a:lnTo>
                  <a:lnTo>
                    <a:pt x="12192000" y="56224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FD1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9221" y="2373629"/>
            <a:ext cx="10088880" cy="259080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795"/>
              </a:spcBef>
            </a:pPr>
            <a:r>
              <a:rPr sz="6000" b="1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r>
              <a:rPr sz="6000" b="1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r>
              <a:rPr sz="6000" b="1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spc="-10">
                <a:solidFill>
                  <a:srgbClr val="FFFFFF"/>
                </a:solidFill>
                <a:latin typeface="Arial"/>
                <a:cs typeface="Arial"/>
              </a:rPr>
              <a:t>Audit: </a:t>
            </a:r>
            <a:r>
              <a:rPr sz="6000" b="1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6000" b="1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>
                <a:solidFill>
                  <a:srgbClr val="FFFFFF"/>
                </a:solidFill>
                <a:latin typeface="Arial"/>
                <a:cs typeface="Arial"/>
              </a:rPr>
              <a:t>Performance</a:t>
            </a:r>
            <a:r>
              <a:rPr sz="6000" b="1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spc="-2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6000" b="1">
                <a:solidFill>
                  <a:srgbClr val="FFFFFF"/>
                </a:solidFill>
                <a:latin typeface="Arial"/>
                <a:cs typeface="Arial"/>
              </a:rPr>
              <a:t>Fiscal</a:t>
            </a:r>
            <a:r>
              <a:rPr sz="6000" b="1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r>
              <a:rPr sz="6000" b="1" spc="-10">
                <a:solidFill>
                  <a:srgbClr val="FFFFFF"/>
                </a:solidFill>
                <a:latin typeface="Arial"/>
                <a:cs typeface="Arial"/>
              </a:rPr>
              <a:t> 2020-</a:t>
            </a:r>
            <a:r>
              <a:rPr sz="6000" b="1" spc="-20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6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7468" y="228600"/>
            <a:ext cx="2732531" cy="1143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90500"/>
            <a:ext cx="3840479" cy="102107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758054" y="6469786"/>
            <a:ext cx="53270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Bond</a:t>
            </a:r>
            <a:r>
              <a:rPr sz="1200" b="1" spc="-40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 spc="-10">
                <a:solidFill>
                  <a:srgbClr val="27829D"/>
                </a:solidFill>
                <a:latin typeface="Arial"/>
                <a:cs typeface="Arial"/>
              </a:rPr>
              <a:t>Oversight</a:t>
            </a:r>
            <a:r>
              <a:rPr sz="1200" b="1" spc="-2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 spc="-10">
                <a:solidFill>
                  <a:srgbClr val="27829D"/>
                </a:solidFill>
                <a:latin typeface="Arial"/>
                <a:cs typeface="Arial"/>
              </a:rPr>
              <a:t>Committee</a:t>
            </a:r>
            <a:r>
              <a:rPr sz="1200" b="1" spc="-4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 spc="-10">
                <a:solidFill>
                  <a:srgbClr val="27829D"/>
                </a:solidFill>
                <a:latin typeface="Arial"/>
                <a:cs typeface="Arial"/>
              </a:rPr>
              <a:t>Meeting</a:t>
            </a:r>
            <a:r>
              <a:rPr sz="1200" b="1" spc="-30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|</a:t>
            </a:r>
            <a:r>
              <a:rPr sz="1200" b="1" spc="-50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lang="en-US" sz="1200" b="1" spc="-50">
                <a:solidFill>
                  <a:srgbClr val="27829D"/>
                </a:solidFill>
                <a:latin typeface="Arial"/>
                <a:cs typeface="Arial"/>
              </a:rPr>
              <a:t>2/2/2023</a:t>
            </a:r>
            <a:r>
              <a:rPr sz="1200" b="1" spc="-10">
                <a:solidFill>
                  <a:srgbClr val="27829D"/>
                </a:solidFill>
                <a:latin typeface="Arial"/>
                <a:cs typeface="Arial"/>
              </a:rPr>
              <a:t>|</a:t>
            </a:r>
            <a:r>
              <a:rPr sz="1200" b="1" spc="-7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 spc="-10">
                <a:solidFill>
                  <a:srgbClr val="27829D"/>
                </a:solidFill>
                <a:latin typeface="Arial"/>
                <a:cs typeface="Arial"/>
              </a:rPr>
              <a:t>Portland's</a:t>
            </a:r>
            <a:r>
              <a:rPr sz="1200" b="1" spc="-2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Housing</a:t>
            </a:r>
            <a:r>
              <a:rPr sz="1200" b="1" spc="-2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 spc="-20">
                <a:solidFill>
                  <a:srgbClr val="27829D"/>
                </a:solidFill>
                <a:latin typeface="Arial"/>
                <a:cs typeface="Arial"/>
              </a:rPr>
              <a:t>Bond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95644"/>
            <a:ext cx="12192000" cy="562610"/>
            <a:chOff x="0" y="6295644"/>
            <a:chExt cx="12192000" cy="562610"/>
          </a:xfrm>
        </p:grpSpPr>
        <p:sp>
          <p:nvSpPr>
            <p:cNvPr id="3" name="object 3"/>
            <p:cNvSpPr/>
            <p:nvPr/>
          </p:nvSpPr>
          <p:spPr>
            <a:xfrm>
              <a:off x="3302508" y="6295644"/>
              <a:ext cx="8890000" cy="562610"/>
            </a:xfrm>
            <a:custGeom>
              <a:avLst/>
              <a:gdLst/>
              <a:ahLst/>
              <a:cxnLst/>
              <a:rect l="l" t="t" r="r" b="b"/>
              <a:pathLst>
                <a:path w="8890000" h="562609">
                  <a:moveTo>
                    <a:pt x="0" y="562254"/>
                  </a:moveTo>
                  <a:lnTo>
                    <a:pt x="8889492" y="562254"/>
                  </a:lnTo>
                  <a:lnTo>
                    <a:pt x="8889492" y="0"/>
                  </a:lnTo>
                  <a:lnTo>
                    <a:pt x="0" y="0"/>
                  </a:lnTo>
                  <a:lnTo>
                    <a:pt x="0" y="562254"/>
                  </a:lnTo>
                  <a:close/>
                </a:path>
              </a:pathLst>
            </a:custGeom>
            <a:solidFill>
              <a:srgbClr val="278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95644"/>
              <a:ext cx="3302635" cy="562610"/>
            </a:xfrm>
            <a:custGeom>
              <a:avLst/>
              <a:gdLst/>
              <a:ahLst/>
              <a:cxnLst/>
              <a:rect l="l" t="t" r="r" b="b"/>
              <a:pathLst>
                <a:path w="3302635" h="562609">
                  <a:moveTo>
                    <a:pt x="3302508" y="0"/>
                  </a:moveTo>
                  <a:lnTo>
                    <a:pt x="0" y="0"/>
                  </a:lnTo>
                  <a:lnTo>
                    <a:pt x="0" y="562241"/>
                  </a:lnTo>
                  <a:lnTo>
                    <a:pt x="3302508" y="562241"/>
                  </a:lnTo>
                  <a:lnTo>
                    <a:pt x="3302508" y="0"/>
                  </a:lnTo>
                  <a:close/>
                </a:path>
              </a:pathLst>
            </a:custGeom>
            <a:solidFill>
              <a:srgbClr val="8FD1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58054" y="6469786"/>
            <a:ext cx="48818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Oversight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Committee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2/2/2023</a:t>
            </a:r>
            <a:r>
              <a:rPr lang="en-US"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Portland's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684" y="381457"/>
            <a:ext cx="7167063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b="1">
                <a:solidFill>
                  <a:srgbClr val="27829D"/>
                </a:solidFill>
                <a:latin typeface="Arial"/>
                <a:cs typeface="Arial"/>
              </a:rPr>
              <a:t>Housing</a:t>
            </a:r>
            <a:r>
              <a:rPr sz="3600" b="1" spc="-3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3600" b="1">
                <a:solidFill>
                  <a:srgbClr val="27829D"/>
                </a:solidFill>
                <a:latin typeface="Arial"/>
                <a:cs typeface="Arial"/>
              </a:rPr>
              <a:t>Bond</a:t>
            </a:r>
            <a:r>
              <a:rPr sz="3600" b="1" spc="-20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3600" b="1">
                <a:solidFill>
                  <a:srgbClr val="27829D"/>
                </a:solidFill>
                <a:latin typeface="Arial"/>
                <a:cs typeface="Arial"/>
              </a:rPr>
              <a:t>Audit</a:t>
            </a:r>
            <a:r>
              <a:rPr sz="3600" b="1" spc="-20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lang="en-US" sz="3600" b="1" spc="-10">
                <a:solidFill>
                  <a:srgbClr val="27829D"/>
                </a:solidFill>
                <a:latin typeface="Arial"/>
                <a:cs typeface="Arial"/>
              </a:rPr>
              <a:t>Highlights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070" y="1175219"/>
            <a:ext cx="10910386" cy="3561873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>
              <a:spcBef>
                <a:spcPts val="95"/>
              </a:spcBef>
            </a:pPr>
            <a:r>
              <a:rPr lang="en-US" sz="2800" spc="-5">
                <a:solidFill>
                  <a:srgbClr val="434F69"/>
                </a:solidFill>
                <a:latin typeface="Arial"/>
                <a:cs typeface="Arial"/>
              </a:rPr>
              <a:t>• Recommendations from the FY 2019-20 audit implemented</a:t>
            </a:r>
          </a:p>
          <a:p>
            <a:pPr>
              <a:spcBef>
                <a:spcPts val="95"/>
              </a:spcBef>
            </a:pPr>
            <a:endParaRPr lang="en-US" sz="1400" spc="-5">
              <a:solidFill>
                <a:srgbClr val="434F69"/>
              </a:solidFill>
              <a:latin typeface="Arial"/>
              <a:cs typeface="Arial"/>
            </a:endParaRPr>
          </a:p>
          <a:p>
            <a:pPr>
              <a:spcBef>
                <a:spcPts val="95"/>
              </a:spcBef>
            </a:pPr>
            <a:r>
              <a:rPr lang="en-US" sz="2800" spc="-5">
                <a:solidFill>
                  <a:srgbClr val="434F69"/>
                </a:solidFill>
                <a:latin typeface="Arial"/>
                <a:cs typeface="Arial"/>
              </a:rPr>
              <a:t>• Documentation for disbursements shown to be consistent with the </a:t>
            </a:r>
            <a:endParaRPr lang="en-US">
              <a:solidFill>
                <a:srgbClr val="000000"/>
              </a:solidFill>
            </a:endParaRPr>
          </a:p>
          <a:p>
            <a:pPr>
              <a:spcBef>
                <a:spcPts val="95"/>
              </a:spcBef>
            </a:pPr>
            <a:r>
              <a:rPr lang="en-US" sz="2800" spc="-5">
                <a:solidFill>
                  <a:srgbClr val="434F69"/>
                </a:solidFill>
                <a:latin typeface="Arial"/>
                <a:cs typeface="Arial"/>
              </a:rPr>
              <a:t>  Bond Measure</a:t>
            </a:r>
            <a:endParaRPr lang="en-US"/>
          </a:p>
          <a:p>
            <a:pPr>
              <a:spcBef>
                <a:spcPts val="95"/>
              </a:spcBef>
            </a:pPr>
            <a:endParaRPr lang="en-US" sz="1400" spc="-5">
              <a:solidFill>
                <a:srgbClr val="434F69"/>
              </a:solidFill>
              <a:latin typeface="Arial"/>
              <a:cs typeface="Arial"/>
            </a:endParaRPr>
          </a:p>
          <a:p>
            <a:pPr>
              <a:spcBef>
                <a:spcPts val="95"/>
              </a:spcBef>
            </a:pPr>
            <a:r>
              <a:rPr lang="en-US" sz="2800" spc="-5">
                <a:solidFill>
                  <a:srgbClr val="434F69"/>
                </a:solidFill>
                <a:latin typeface="Arial"/>
                <a:cs typeface="Arial"/>
              </a:rPr>
              <a:t>• PHB's process documents shown to be comprehensive</a:t>
            </a:r>
          </a:p>
          <a:p>
            <a:pPr>
              <a:spcBef>
                <a:spcPts val="95"/>
              </a:spcBef>
            </a:pPr>
            <a:endParaRPr lang="en-US" sz="1400" spc="-5">
              <a:solidFill>
                <a:srgbClr val="434F69"/>
              </a:solidFill>
              <a:latin typeface="Arial"/>
              <a:cs typeface="Arial"/>
            </a:endParaRPr>
          </a:p>
          <a:p>
            <a:pPr>
              <a:spcBef>
                <a:spcPts val="95"/>
              </a:spcBef>
            </a:pPr>
            <a:r>
              <a:rPr lang="en-US" sz="2800" spc="-5">
                <a:solidFill>
                  <a:srgbClr val="434F69"/>
                </a:solidFill>
                <a:latin typeface="Arial"/>
                <a:cs typeface="Arial"/>
              </a:rPr>
              <a:t>• No audit findings; 37 disbursements examined</a:t>
            </a:r>
          </a:p>
          <a:p>
            <a:pPr>
              <a:spcBef>
                <a:spcPts val="95"/>
              </a:spcBef>
            </a:pPr>
            <a:endParaRPr lang="en-US" sz="1400" spc="-5">
              <a:solidFill>
                <a:srgbClr val="434F69"/>
              </a:solidFill>
              <a:latin typeface="Arial"/>
              <a:cs typeface="Arial"/>
            </a:endParaRPr>
          </a:p>
          <a:p>
            <a:pPr>
              <a:spcBef>
                <a:spcPts val="95"/>
              </a:spcBef>
            </a:pPr>
            <a:r>
              <a:rPr lang="en-US" sz="2800" spc="-5">
                <a:solidFill>
                  <a:srgbClr val="434F69"/>
                </a:solidFill>
                <a:latin typeface="Arial"/>
                <a:cs typeface="Arial"/>
              </a:rPr>
              <a:t>• Staff will implement 4 audit recommendations.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221" y="2416302"/>
            <a:ext cx="6267450" cy="16744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75"/>
              </a:spcBef>
            </a:pPr>
            <a:r>
              <a:rPr sz="5400"/>
              <a:t>Bond</a:t>
            </a:r>
            <a:r>
              <a:rPr sz="5400" spc="-204"/>
              <a:t> </a:t>
            </a:r>
            <a:r>
              <a:rPr sz="5400"/>
              <a:t>Project</a:t>
            </a:r>
            <a:r>
              <a:rPr sz="5400" spc="-220"/>
              <a:t> </a:t>
            </a:r>
            <a:r>
              <a:rPr sz="5400" spc="-20"/>
              <a:t>Team </a:t>
            </a:r>
            <a:r>
              <a:rPr sz="5400" spc="-10"/>
              <a:t>Presentations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7468" y="228600"/>
            <a:ext cx="2732531" cy="1143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524" y="248411"/>
            <a:ext cx="4684776" cy="12451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58054" y="6469786"/>
            <a:ext cx="5279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Bond</a:t>
            </a:r>
            <a:r>
              <a:rPr sz="1200" b="1" spc="-1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Oversight Committee</a:t>
            </a:r>
            <a:r>
              <a:rPr sz="1200" b="1" spc="-30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Meeting</a:t>
            </a:r>
            <a:r>
              <a:rPr sz="1200" b="1" spc="-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|</a:t>
            </a:r>
            <a:r>
              <a:rPr sz="1200" b="1" spc="-1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2/2/2023</a:t>
            </a:r>
            <a:r>
              <a:rPr sz="1200" b="1" spc="-10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|</a:t>
            </a:r>
            <a:r>
              <a:rPr sz="1200" b="1" spc="-6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Portland's</a:t>
            </a:r>
            <a:r>
              <a:rPr sz="1200" b="1" spc="-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Housing</a:t>
            </a:r>
            <a:r>
              <a:rPr sz="1200" b="1" spc="-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 spc="-20">
                <a:solidFill>
                  <a:srgbClr val="27829D"/>
                </a:solidFill>
                <a:latin typeface="Arial"/>
                <a:cs typeface="Arial"/>
              </a:rPr>
              <a:t>Bond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sky, road, outdoor&#10;&#10;Description automatically generated">
            <a:extLst>
              <a:ext uri="{FF2B5EF4-FFF2-40B4-BE49-F238E27FC236}">
                <a16:creationId xmlns:a16="http://schemas.microsoft.com/office/drawing/2014/main" id="{6CB2BB09-4DB3-8648-90F7-2AB1C5B478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3" b="555"/>
          <a:stretch/>
        </p:blipFill>
        <p:spPr>
          <a:xfrm>
            <a:off x="1" y="-1"/>
            <a:ext cx="12192000" cy="685799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8534400" y="2"/>
            <a:ext cx="3657600" cy="1947332"/>
          </a:xfrm>
          <a:custGeom>
            <a:avLst/>
            <a:gdLst/>
            <a:ahLst/>
            <a:cxnLst/>
            <a:rect l="l" t="t" r="r" b="b"/>
            <a:pathLst>
              <a:path w="5667375" h="5140960">
                <a:moveTo>
                  <a:pt x="0" y="5140680"/>
                </a:moveTo>
                <a:lnTo>
                  <a:pt x="5667019" y="5140680"/>
                </a:lnTo>
                <a:lnTo>
                  <a:pt x="5667019" y="0"/>
                </a:lnTo>
                <a:lnTo>
                  <a:pt x="0" y="0"/>
                </a:lnTo>
                <a:lnTo>
                  <a:pt x="0" y="514068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34400" y="1793181"/>
            <a:ext cx="3657600" cy="381001"/>
          </a:xfrm>
          <a:custGeom>
            <a:avLst/>
            <a:gdLst/>
            <a:ahLst/>
            <a:cxnLst/>
            <a:rect l="l" t="t" r="r" b="b"/>
            <a:pathLst>
              <a:path w="5667375" h="473075">
                <a:moveTo>
                  <a:pt x="0" y="472960"/>
                </a:moveTo>
                <a:lnTo>
                  <a:pt x="5667019" y="472960"/>
                </a:lnTo>
                <a:lnTo>
                  <a:pt x="5667019" y="0"/>
                </a:lnTo>
                <a:lnTo>
                  <a:pt x="0" y="0"/>
                </a:lnTo>
                <a:lnTo>
                  <a:pt x="0" y="4729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39200" y="226850"/>
            <a:ext cx="3500666" cy="1297150"/>
          </a:xfrm>
          <a:prstGeom prst="rect">
            <a:avLst/>
          </a:prstGeom>
        </p:spPr>
        <p:txBody>
          <a:bodyPr vert="horz" wrap="square" lIns="0" tIns="90805" rIns="0" bIns="0" rtlCol="0" anchor="t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3200" spc="-5">
                <a:solidFill>
                  <a:srgbClr val="FFFFFF"/>
                </a:solidFill>
                <a:latin typeface="Arial Black"/>
              </a:rPr>
              <a:t>Las Adelitas</a:t>
            </a:r>
            <a:br>
              <a:rPr lang="en-US" spc="-5">
                <a:latin typeface="Arial Black" panose="020B0A04020102020204" pitchFamily="34" charset="0"/>
              </a:rPr>
            </a:br>
            <a:endParaRPr lang="en-US" sz="4400">
              <a:latin typeface="Arial Black" panose="020B0A040201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9200" y="1066800"/>
            <a:ext cx="4445977" cy="595356"/>
          </a:xfrm>
          <a:prstGeom prst="rect">
            <a:avLst/>
          </a:prstGeom>
        </p:spPr>
        <p:txBody>
          <a:bodyPr vert="horz" wrap="square" lIns="0" tIns="31750" rIns="0" bIns="0" rtlCol="0" anchor="t">
            <a:spAutoFit/>
          </a:bodyPr>
          <a:lstStyle/>
          <a:p>
            <a:pPr marL="467995" marR="184150" indent="-455295">
              <a:lnSpc>
                <a:spcPct val="104200"/>
              </a:lnSpc>
            </a:pPr>
            <a:r>
              <a:rPr lang="en-US" b="1" spc="-5">
                <a:solidFill>
                  <a:srgbClr val="FFFFFF"/>
                </a:solidFill>
                <a:latin typeface="Arial"/>
                <a:cs typeface="Arial"/>
              </a:rPr>
              <a:t>6735 NE Killingsworth Street</a:t>
            </a:r>
          </a:p>
          <a:p>
            <a:pPr marL="467995" marR="184150" indent="-455295">
              <a:lnSpc>
                <a:spcPct val="104200"/>
              </a:lnSpc>
            </a:pPr>
            <a:r>
              <a:rPr lang="en-US" b="1" spc="-5">
                <a:solidFill>
                  <a:srgbClr val="FFFFFF"/>
                </a:solidFill>
                <a:latin typeface="Arial"/>
                <a:cs typeface="Arial"/>
              </a:rPr>
              <a:t>Hacienda CDC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C22441-53A0-4281-99C6-69AB50D2A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14"/>
          <a:stretch/>
        </p:blipFill>
        <p:spPr>
          <a:xfrm>
            <a:off x="0" y="6291852"/>
            <a:ext cx="12192000" cy="56083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64DE2B-240A-4DB0-8DBC-63D46977CABC}"/>
              </a:ext>
            </a:extLst>
          </p:cNvPr>
          <p:cNvSpPr txBox="1">
            <a:spLocks/>
          </p:cNvSpPr>
          <p:nvPr/>
        </p:nvSpPr>
        <p:spPr>
          <a:xfrm>
            <a:off x="-9293" y="0"/>
            <a:ext cx="3429000" cy="6303764"/>
          </a:xfrm>
          <a:prstGeom prst="rect">
            <a:avLst/>
          </a:prstGeom>
          <a:solidFill>
            <a:srgbClr val="27829D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>
              <a:solidFill>
                <a:schemeClr val="bg1"/>
              </a:solidFill>
            </a:endParaRPr>
          </a:p>
          <a:p>
            <a:r>
              <a:rPr lang="en-US" sz="2400" ker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EC5D70-DCFA-4A34-ACB1-84B4698FCA5B}"/>
              </a:ext>
            </a:extLst>
          </p:cNvPr>
          <p:cNvSpPr txBox="1"/>
          <p:nvPr/>
        </p:nvSpPr>
        <p:spPr>
          <a:xfrm>
            <a:off x="3497943" y="396669"/>
            <a:ext cx="7891952" cy="64017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kern="0" dirty="0">
                <a:solidFill>
                  <a:srgbClr val="434F69"/>
                </a:solidFill>
                <a:latin typeface="Arial"/>
                <a:cs typeface="Arial"/>
              </a:rPr>
              <a:t>Project Team</a:t>
            </a:r>
          </a:p>
          <a:p>
            <a:pPr marL="174625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34F69"/>
                </a:solidFill>
                <a:latin typeface="Arial"/>
                <a:cs typeface="Arial"/>
              </a:rPr>
              <a:t>Hacienda CDC | Developer and Service Provider</a:t>
            </a:r>
          </a:p>
          <a:p>
            <a:pPr marL="174625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34F69"/>
                </a:solidFill>
                <a:latin typeface="Arial"/>
                <a:cs typeface="Arial"/>
              </a:rPr>
              <a:t>Cascade Management Inc. | Property Manager</a:t>
            </a:r>
          </a:p>
          <a:p>
            <a:pPr marL="174625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34F69"/>
                </a:solidFill>
                <a:latin typeface="Arial"/>
                <a:cs typeface="Arial"/>
              </a:rPr>
              <a:t>Salazar Architect | Architect of Record</a:t>
            </a:r>
          </a:p>
          <a:p>
            <a:pPr marL="174625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34F69"/>
                </a:solidFill>
                <a:latin typeface="Arial"/>
                <a:cs typeface="Arial"/>
              </a:rPr>
              <a:t>LMC Construction | General Contractor</a:t>
            </a:r>
          </a:p>
          <a:p>
            <a:pPr marL="174625" indent="-342900">
              <a:buFont typeface="Arial" panose="020B0604020202020204" pitchFamily="34" charset="0"/>
              <a:buChar char="•"/>
            </a:pPr>
            <a:endParaRPr lang="en-US" sz="2800" kern="0" dirty="0">
              <a:solidFill>
                <a:srgbClr val="434F69"/>
              </a:solidFill>
              <a:latin typeface="Arial"/>
              <a:cs typeface="Calibri"/>
            </a:endParaRPr>
          </a:p>
          <a:p>
            <a:r>
              <a:rPr lang="en-US" sz="2400" b="1" dirty="0">
                <a:solidFill>
                  <a:srgbClr val="434F69"/>
                </a:solidFill>
                <a:latin typeface="Arial"/>
                <a:cs typeface="Arial"/>
              </a:rPr>
              <a:t>Project Schedule Milestones</a:t>
            </a:r>
            <a:endParaRPr lang="en-US" sz="2400" dirty="0">
              <a:solidFill>
                <a:srgbClr val="434F69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434F69"/>
                </a:solidFill>
                <a:latin typeface="Arial"/>
                <a:cs typeface="Arial"/>
              </a:rPr>
              <a:t>Dec 16 | TCO Received 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434F69"/>
                </a:solidFill>
                <a:latin typeface="Arial"/>
                <a:cs typeface="Arial"/>
              </a:rPr>
              <a:t>Dec 16 | Lease Up Began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434F69"/>
                </a:solidFill>
                <a:latin typeface="Arial"/>
                <a:cs typeface="Arial"/>
              </a:rPr>
              <a:t>Feb 17 | Project Completion and </a:t>
            </a:r>
            <a:r>
              <a:rPr lang="en-US" sz="2000" dirty="0" err="1">
                <a:solidFill>
                  <a:srgbClr val="434F69"/>
                </a:solidFill>
                <a:latin typeface="Arial"/>
                <a:cs typeface="Arial"/>
              </a:rPr>
              <a:t>CoO</a:t>
            </a:r>
            <a:endParaRPr lang="en-US" sz="2000" dirty="0">
              <a:solidFill>
                <a:srgbClr val="434F69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434F69"/>
                </a:solidFill>
                <a:latin typeface="Arial"/>
                <a:cs typeface="Arial"/>
              </a:rPr>
              <a:t>Mar 9 |</a:t>
            </a:r>
            <a:r>
              <a:rPr lang="en-US" sz="2000" baseline="30000" dirty="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434F69"/>
                </a:solidFill>
                <a:latin typeface="Arial"/>
                <a:cs typeface="Arial"/>
              </a:rPr>
              <a:t>Grand Opening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434F69"/>
                </a:solidFill>
                <a:latin typeface="Arial"/>
                <a:cs typeface="Arial"/>
              </a:rPr>
              <a:t>July 31 | 95% leased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434F69"/>
              </a:solidFill>
              <a:latin typeface="Arial"/>
              <a:cs typeface="Arial"/>
            </a:endParaRPr>
          </a:p>
          <a:p>
            <a:r>
              <a:rPr lang="en-US" sz="2400" b="1" dirty="0">
                <a:solidFill>
                  <a:srgbClr val="434F69"/>
                </a:solidFill>
                <a:latin typeface="Arial"/>
                <a:cs typeface="Arial"/>
              </a:rPr>
              <a:t>Current stage of development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434F69"/>
                </a:solidFill>
                <a:latin typeface="Arial"/>
                <a:cs typeface="Arial"/>
              </a:rPr>
              <a:t>Wrapping up Construction &amp; Back-Punching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rgbClr val="434F69"/>
                </a:solidFill>
                <a:latin typeface="Arial"/>
                <a:cs typeface="Arial"/>
              </a:rPr>
              <a:t>21% Leased-up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434F69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434F69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441F6F-8C5A-44C3-A872-A06B875B11A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chemeClr val="bg1">
                    <a:lumMod val="65000"/>
                  </a:schemeClr>
                </a:solidFill>
              </a:rPr>
              <a:t>Bond Oversight Committee Meeting | 2023 | Portland's Housing Bond</a:t>
            </a:r>
            <a:endParaRPr lang="en-US" sz="1400" spc="-5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851AE3E2-1B88-5568-7DC5-DDC7327F070B}"/>
              </a:ext>
            </a:extLst>
          </p:cNvPr>
          <p:cNvSpPr txBox="1">
            <a:spLocks/>
          </p:cNvSpPr>
          <p:nvPr/>
        </p:nvSpPr>
        <p:spPr>
          <a:xfrm>
            <a:off x="329778" y="884905"/>
            <a:ext cx="3119666" cy="400988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3200" b="1" spc="-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Overview</a:t>
            </a:r>
          </a:p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4000" b="1" spc="-5">
                <a:solidFill>
                  <a:srgbClr val="FFFF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&amp;</a:t>
            </a:r>
          </a:p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3200" b="1" spc="-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</a:p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3200" b="1" spc="-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</a:p>
          <a:p>
            <a:pPr marL="12700" marR="5080">
              <a:lnSpc>
                <a:spcPts val="4730"/>
              </a:lnSpc>
              <a:spcBef>
                <a:spcPts val="715"/>
              </a:spcBef>
            </a:pPr>
            <a:endParaRPr lang="en-US" sz="3200" b="1" u="sng" spc="-5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236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C22441-53A0-4281-99C6-69AB50D2A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14"/>
          <a:stretch/>
        </p:blipFill>
        <p:spPr>
          <a:xfrm>
            <a:off x="0" y="6291852"/>
            <a:ext cx="12192000" cy="56083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64DE2B-240A-4DB0-8DBC-63D46977CABC}"/>
              </a:ext>
            </a:extLst>
          </p:cNvPr>
          <p:cNvSpPr txBox="1">
            <a:spLocks/>
          </p:cNvSpPr>
          <p:nvPr/>
        </p:nvSpPr>
        <p:spPr>
          <a:xfrm>
            <a:off x="-9293" y="0"/>
            <a:ext cx="3429000" cy="6303764"/>
          </a:xfrm>
          <a:prstGeom prst="rect">
            <a:avLst/>
          </a:prstGeom>
          <a:solidFill>
            <a:srgbClr val="27829D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>
              <a:solidFill>
                <a:schemeClr val="bg1"/>
              </a:solidFill>
            </a:endParaRPr>
          </a:p>
          <a:p>
            <a:r>
              <a:rPr lang="en-US" sz="2400" ker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6F022144-D7D6-489F-AC1A-D0347C25AAEC}"/>
              </a:ext>
            </a:extLst>
          </p:cNvPr>
          <p:cNvSpPr txBox="1">
            <a:spLocks/>
          </p:cNvSpPr>
          <p:nvPr/>
        </p:nvSpPr>
        <p:spPr>
          <a:xfrm>
            <a:off x="329778" y="884905"/>
            <a:ext cx="3119666" cy="2714654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3200" b="1" spc="-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3200" b="1" spc="-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3200" b="1" spc="-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Unit-Mix</a:t>
            </a:r>
          </a:p>
          <a:p>
            <a:pPr marL="12700" marR="5080">
              <a:lnSpc>
                <a:spcPts val="4730"/>
              </a:lnSpc>
              <a:spcBef>
                <a:spcPts val="715"/>
              </a:spcBef>
            </a:pPr>
            <a:endParaRPr lang="en-US" sz="3200" b="1" u="sng" spc="-5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EC5D70-DCFA-4A34-ACB1-84B4698FCA5B}"/>
              </a:ext>
            </a:extLst>
          </p:cNvPr>
          <p:cNvSpPr txBox="1"/>
          <p:nvPr/>
        </p:nvSpPr>
        <p:spPr>
          <a:xfrm>
            <a:off x="3497943" y="396669"/>
            <a:ext cx="8712819" cy="60631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endParaRPr lang="en-US" sz="2800" kern="0" dirty="0">
              <a:solidFill>
                <a:srgbClr val="434F69"/>
              </a:solidFill>
              <a:latin typeface="Arial"/>
              <a:cs typeface="Calibri"/>
            </a:endParaRPr>
          </a:p>
          <a:p>
            <a:r>
              <a:rPr lang="en-US" sz="2400" b="1" kern="0" dirty="0">
                <a:solidFill>
                  <a:srgbClr val="434F69"/>
                </a:solidFill>
                <a:latin typeface="Arial"/>
                <a:cs typeface="Arial"/>
              </a:rPr>
              <a:t>Project highlights</a:t>
            </a:r>
          </a:p>
          <a:p>
            <a:pPr marL="631825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34F69"/>
                </a:solidFill>
                <a:latin typeface="Arial"/>
                <a:cs typeface="Arial"/>
              </a:rPr>
              <a:t>Unit Mix</a:t>
            </a:r>
          </a:p>
          <a:p>
            <a:pPr marL="631825" indent="-34290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434F69"/>
              </a:solidFill>
              <a:latin typeface="Arial"/>
              <a:cs typeface="Arial"/>
            </a:endParaRPr>
          </a:p>
          <a:p>
            <a:pPr marL="631825" indent="-34290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434F69"/>
              </a:solidFill>
              <a:latin typeface="Arial"/>
              <a:cs typeface="Arial"/>
            </a:endParaRPr>
          </a:p>
          <a:p>
            <a:pPr fontAlgn="t"/>
            <a:endParaRPr lang="en-US" sz="1800" i="0" u="none" strike="noStrike" dirty="0">
              <a:effectLst/>
              <a:latin typeface="Arial" panose="020B0604020202020204" pitchFamily="34" charset="0"/>
            </a:endParaRPr>
          </a:p>
          <a:p>
            <a:pPr marL="631825" indent="-34290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rgbClr val="434F69"/>
              </a:solidFill>
              <a:latin typeface="Arial"/>
              <a:cs typeface="Arial"/>
            </a:endParaRPr>
          </a:p>
          <a:p>
            <a:pPr marL="631825" indent="-342900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434F69"/>
              </a:solidFill>
              <a:latin typeface="Arial"/>
              <a:cs typeface="Arial"/>
            </a:endParaRPr>
          </a:p>
          <a:p>
            <a:pPr marL="631825" indent="-342900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434F69"/>
              </a:solidFill>
              <a:latin typeface="Arial"/>
              <a:cs typeface="Arial"/>
            </a:endParaRPr>
          </a:p>
          <a:p>
            <a:pPr marL="631825" indent="-342900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434F69"/>
              </a:solidFill>
              <a:latin typeface="Arial"/>
              <a:cs typeface="Arial"/>
            </a:endParaRPr>
          </a:p>
          <a:p>
            <a:pPr marL="631825" indent="-342900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434F69"/>
              </a:solidFill>
              <a:latin typeface="Arial"/>
              <a:cs typeface="Arial"/>
            </a:endParaRPr>
          </a:p>
          <a:p>
            <a:pPr marL="631825" indent="-342900">
              <a:buFont typeface="Arial" panose="020B0604020202020204" pitchFamily="34" charset="0"/>
              <a:buChar char="•"/>
            </a:pPr>
            <a:endParaRPr lang="en-US" sz="2000" kern="0" dirty="0">
              <a:solidFill>
                <a:srgbClr val="434F69"/>
              </a:solidFill>
              <a:latin typeface="Arial"/>
              <a:cs typeface="Arial"/>
            </a:endParaRPr>
          </a:p>
          <a:p>
            <a:pPr marL="631825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latin typeface="Arial"/>
                <a:cs typeface="Arial"/>
              </a:rPr>
              <a:t>Target Population | Families, Households Experiencing Homelessness</a:t>
            </a:r>
            <a:endParaRPr lang="en-US" sz="2000" dirty="0">
              <a:latin typeface="Calibri" panose="020F0502020204030204"/>
              <a:cs typeface="Calibri" panose="020F0502020204030204"/>
            </a:endParaRPr>
          </a:p>
          <a:p>
            <a:pPr marL="631825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latin typeface="Arial"/>
                <a:cs typeface="Arial"/>
              </a:rPr>
              <a:t>Onsite amenities | Plaza, Laundry, Community Room, Niño’s, Community Event Space and Kitchen  </a:t>
            </a:r>
            <a:endParaRPr lang="en-US" sz="2000" dirty="0">
              <a:cs typeface="Calibri"/>
            </a:endParaRPr>
          </a:p>
          <a:p>
            <a:pPr marL="631825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latin typeface="Arial"/>
                <a:cs typeface="Arial"/>
              </a:rPr>
              <a:t>Design features | Earth Advantage Platinum, ADA, Rooftop Solar</a:t>
            </a:r>
            <a:endParaRPr lang="en-US" sz="2000" b="1" kern="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1A3A2-5081-4D3A-83BD-32B2B5B1C24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chemeClr val="bg1">
                    <a:lumMod val="65000"/>
                  </a:schemeClr>
                </a:solidFill>
              </a:rPr>
              <a:t>Bond Oversight Committee Meeting | 2023 | Portland's Housing Bond</a:t>
            </a:r>
            <a:endParaRPr lang="en-US" sz="1400" spc="-5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09C41D3-41E1-A2D6-22ED-2ECDAF7E7A66}"/>
              </a:ext>
            </a:extLst>
          </p:cNvPr>
          <p:cNvGraphicFramePr>
            <a:graphicFrameLocks noGrp="1"/>
          </p:cNvGraphicFramePr>
          <p:nvPr/>
        </p:nvGraphicFramePr>
        <p:xfrm>
          <a:off x="3927230" y="1544885"/>
          <a:ext cx="7961032" cy="2858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129">
                  <a:extLst>
                    <a:ext uri="{9D8B030D-6E8A-4147-A177-3AD203B41FA5}">
                      <a16:colId xmlns:a16="http://schemas.microsoft.com/office/drawing/2014/main" val="1810783911"/>
                    </a:ext>
                  </a:extLst>
                </a:gridCol>
                <a:gridCol w="995129">
                  <a:extLst>
                    <a:ext uri="{9D8B030D-6E8A-4147-A177-3AD203B41FA5}">
                      <a16:colId xmlns:a16="http://schemas.microsoft.com/office/drawing/2014/main" val="1715542353"/>
                    </a:ext>
                  </a:extLst>
                </a:gridCol>
                <a:gridCol w="995129">
                  <a:extLst>
                    <a:ext uri="{9D8B030D-6E8A-4147-A177-3AD203B41FA5}">
                      <a16:colId xmlns:a16="http://schemas.microsoft.com/office/drawing/2014/main" val="1478848520"/>
                    </a:ext>
                  </a:extLst>
                </a:gridCol>
                <a:gridCol w="995129">
                  <a:extLst>
                    <a:ext uri="{9D8B030D-6E8A-4147-A177-3AD203B41FA5}">
                      <a16:colId xmlns:a16="http://schemas.microsoft.com/office/drawing/2014/main" val="543871974"/>
                    </a:ext>
                  </a:extLst>
                </a:gridCol>
                <a:gridCol w="995129">
                  <a:extLst>
                    <a:ext uri="{9D8B030D-6E8A-4147-A177-3AD203B41FA5}">
                      <a16:colId xmlns:a16="http://schemas.microsoft.com/office/drawing/2014/main" val="1381136365"/>
                    </a:ext>
                  </a:extLst>
                </a:gridCol>
                <a:gridCol w="995129">
                  <a:extLst>
                    <a:ext uri="{9D8B030D-6E8A-4147-A177-3AD203B41FA5}">
                      <a16:colId xmlns:a16="http://schemas.microsoft.com/office/drawing/2014/main" val="608737907"/>
                    </a:ext>
                  </a:extLst>
                </a:gridCol>
                <a:gridCol w="995129">
                  <a:extLst>
                    <a:ext uri="{9D8B030D-6E8A-4147-A177-3AD203B41FA5}">
                      <a16:colId xmlns:a16="http://schemas.microsoft.com/office/drawing/2014/main" val="1543778356"/>
                    </a:ext>
                  </a:extLst>
                </a:gridCol>
                <a:gridCol w="995129">
                  <a:extLst>
                    <a:ext uri="{9D8B030D-6E8A-4147-A177-3AD203B41FA5}">
                      <a16:colId xmlns:a16="http://schemas.microsoft.com/office/drawing/2014/main" val="2427870875"/>
                    </a:ext>
                  </a:extLst>
                </a:gridCol>
              </a:tblGrid>
              <a:tr h="899002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Tenant AMI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Studio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1bd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2bd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3bd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Family Size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PSH</a:t>
                      </a:r>
                      <a:endParaRPr lang="en-US" sz="18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578620"/>
                  </a:ext>
                </a:extLst>
              </a:tr>
              <a:tr h="484077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30%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27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55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9536629"/>
                  </a:ext>
                </a:extLst>
              </a:tr>
              <a:tr h="484077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60%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64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22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86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86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6118792"/>
                  </a:ext>
                </a:extLst>
              </a:tr>
              <a:tr h="507129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MGR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5039211"/>
                  </a:ext>
                </a:extLst>
              </a:tr>
              <a:tr h="48407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27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74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142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effectLst/>
                        </a:rPr>
                        <a:t>123</a:t>
                      </a:r>
                      <a:endParaRPr lang="en-US" sz="1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9770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37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C22441-53A0-4281-99C6-69AB50D2A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14"/>
          <a:stretch/>
        </p:blipFill>
        <p:spPr>
          <a:xfrm>
            <a:off x="-23758" y="6297168"/>
            <a:ext cx="12192000" cy="56083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64DE2B-240A-4DB0-8DBC-63D46977CABC}"/>
              </a:ext>
            </a:extLst>
          </p:cNvPr>
          <p:cNvSpPr txBox="1">
            <a:spLocks/>
          </p:cNvSpPr>
          <p:nvPr/>
        </p:nvSpPr>
        <p:spPr>
          <a:xfrm>
            <a:off x="-9293" y="0"/>
            <a:ext cx="3429000" cy="6303764"/>
          </a:xfrm>
          <a:prstGeom prst="rect">
            <a:avLst/>
          </a:prstGeom>
          <a:solidFill>
            <a:srgbClr val="27829D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>
              <a:solidFill>
                <a:schemeClr val="bg1"/>
              </a:solidFill>
            </a:endParaRPr>
          </a:p>
          <a:p>
            <a:r>
              <a:rPr lang="en-US" sz="2400" ker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6F022144-D7D6-489F-AC1A-D0347C25AAEC}"/>
              </a:ext>
            </a:extLst>
          </p:cNvPr>
          <p:cNvSpPr txBox="1">
            <a:spLocks/>
          </p:cNvSpPr>
          <p:nvPr/>
        </p:nvSpPr>
        <p:spPr>
          <a:xfrm>
            <a:off x="329778" y="884905"/>
            <a:ext cx="3119666" cy="2445349"/>
          </a:xfrm>
          <a:prstGeom prst="rect">
            <a:avLst/>
          </a:prstGeom>
        </p:spPr>
        <p:txBody>
          <a:bodyPr vert="horz" wrap="square" lIns="0" tIns="9080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3200" b="1" spc="-5">
                <a:solidFill>
                  <a:srgbClr val="FFFFFF"/>
                </a:solidFill>
                <a:latin typeface="Arial"/>
                <a:cs typeface="Arial"/>
              </a:rPr>
              <a:t>Marketing and Leasing Strategies and Outcomes</a:t>
            </a:r>
            <a:endParaRPr lang="en-US" sz="4000" u="sng"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EC5D70-DCFA-4A34-ACB1-84B4698FCA5B}"/>
              </a:ext>
            </a:extLst>
          </p:cNvPr>
          <p:cNvSpPr txBox="1"/>
          <p:nvPr/>
        </p:nvSpPr>
        <p:spPr>
          <a:xfrm>
            <a:off x="3718801" y="349469"/>
            <a:ext cx="8449441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kern="0">
                <a:solidFill>
                  <a:srgbClr val="434F69"/>
                </a:solidFill>
                <a:latin typeface="Arial"/>
                <a:cs typeface="Arial"/>
              </a:rPr>
              <a:t>Outreach Strategies to Increase Housing Access for BIPOC/Priority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rgbClr val="434F69"/>
                </a:solidFill>
                <a:latin typeface="Arial"/>
                <a:cs typeface="Arial"/>
              </a:rPr>
              <a:t>Bilingual marketing materials </a:t>
            </a:r>
            <a:r>
              <a:rPr lang="en-US" sz="2000" kern="0" err="1">
                <a:solidFill>
                  <a:srgbClr val="434F69"/>
                </a:solidFill>
                <a:latin typeface="Arial"/>
                <a:cs typeface="Arial"/>
              </a:rPr>
              <a:t>ie</a:t>
            </a:r>
            <a:r>
              <a:rPr lang="en-US" sz="2000" kern="0">
                <a:solidFill>
                  <a:srgbClr val="434F69"/>
                </a:solidFill>
                <a:latin typeface="Arial"/>
                <a:cs typeface="Arial"/>
              </a:rPr>
              <a:t>. Spanish &amp; Somali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rgbClr val="434F69"/>
                </a:solidFill>
                <a:latin typeface="Arial"/>
                <a:cs typeface="Arial"/>
              </a:rPr>
              <a:t>Application Release Event marketed in multiple languages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0">
                <a:solidFill>
                  <a:srgbClr val="434F69"/>
                </a:solidFill>
                <a:latin typeface="Arial"/>
                <a:ea typeface="Calibri" panose="020F0502020204030204"/>
                <a:cs typeface="Arial"/>
              </a:rPr>
              <a:t>Provided on-site interpretation during application event</a:t>
            </a:r>
          </a:p>
          <a:p>
            <a:endParaRPr lang="en-US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9DE1DC3-68D8-48B9-92A2-F3B004BCC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7849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Bond Oversight Committee Meeting | 2023 | Portland's Housing Bond</a:t>
            </a:r>
            <a:endParaRPr lang="en-US" sz="1400" b="1" spc="-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FF20D-CDBD-2202-9C96-1E6C7E9E4759}"/>
              </a:ext>
            </a:extLst>
          </p:cNvPr>
          <p:cNvSpPr txBox="1"/>
          <p:nvPr/>
        </p:nvSpPr>
        <p:spPr>
          <a:xfrm>
            <a:off x="3717158" y="2385847"/>
            <a:ext cx="6938578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rgbClr val="434F69"/>
                </a:solidFill>
                <a:latin typeface="Arial"/>
                <a:cs typeface="Segoe UI"/>
              </a:rPr>
              <a:t>Outcomes – </a:t>
            </a:r>
            <a:r>
              <a:rPr lang="en-US" sz="2400" dirty="0">
                <a:latin typeface="Arial"/>
                <a:cs typeface="Segoe UI"/>
              </a:rPr>
              <a:t>​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Segoe UI"/>
              </a:rPr>
              <a:t> </a:t>
            </a:r>
            <a:r>
              <a:rPr lang="en-US" sz="2400" b="1" dirty="0">
                <a:solidFill>
                  <a:srgbClr val="434F69"/>
                </a:solidFill>
                <a:latin typeface="Arial"/>
                <a:cs typeface="Segoe UI"/>
              </a:rPr>
              <a:t>Initial Tenant Demographics </a:t>
            </a:r>
            <a:r>
              <a:rPr lang="en-US" sz="2400" dirty="0">
                <a:latin typeface="Arial"/>
                <a:cs typeface="Segoe UI"/>
              </a:rPr>
              <a:t>​</a:t>
            </a:r>
            <a:endParaRPr lang="en-US" dirty="0"/>
          </a:p>
          <a:p>
            <a:pPr>
              <a:buChar char="•"/>
            </a:pPr>
            <a:r>
              <a:rPr lang="en-US" sz="2000" dirty="0">
                <a:solidFill>
                  <a:srgbClr val="434F69"/>
                </a:solidFill>
                <a:latin typeface="Arial"/>
                <a:cs typeface="Arial"/>
              </a:rPr>
              <a:t>Applications: 450+</a:t>
            </a:r>
            <a:r>
              <a:rPr lang="en-US" sz="2000" dirty="0">
                <a:latin typeface="Arial"/>
                <a:cs typeface="Arial"/>
              </a:rPr>
              <a:t>​</a:t>
            </a:r>
          </a:p>
          <a:p>
            <a:pPr>
              <a:buChar char="•"/>
            </a:pPr>
            <a:r>
              <a:rPr lang="en-US" sz="2000" dirty="0">
                <a:solidFill>
                  <a:srgbClr val="434F69"/>
                </a:solidFill>
                <a:latin typeface="Arial"/>
                <a:cs typeface="Arial"/>
              </a:rPr>
              <a:t>Referrals (PSH): </a:t>
            </a:r>
          </a:p>
          <a:p>
            <a:r>
              <a:rPr lang="en-US" sz="2000" dirty="0">
                <a:solidFill>
                  <a:srgbClr val="434F69"/>
                </a:solidFill>
                <a:latin typeface="Arial"/>
                <a:cs typeface="Arial"/>
              </a:rPr>
              <a:t> 16/18 in process</a:t>
            </a:r>
            <a:r>
              <a:rPr lang="en-US" sz="2000" dirty="0">
                <a:latin typeface="Arial"/>
                <a:cs typeface="Arial"/>
              </a:rPr>
              <a:t>​</a:t>
            </a:r>
            <a:endParaRPr lang="en-US" dirty="0">
              <a:cs typeface="Calibri" panose="020F0502020204030204"/>
            </a:endParaRPr>
          </a:p>
          <a:p>
            <a:pPr>
              <a:buChar char="•"/>
            </a:pPr>
            <a:r>
              <a:rPr lang="en-US" sz="2000" dirty="0">
                <a:solidFill>
                  <a:srgbClr val="434F69"/>
                </a:solidFill>
                <a:latin typeface="Arial"/>
                <a:cs typeface="Arial"/>
              </a:rPr>
              <a:t>Leasing: 30 move-ins </a:t>
            </a:r>
          </a:p>
          <a:p>
            <a:r>
              <a:rPr lang="en-US" sz="2000" dirty="0">
                <a:solidFill>
                  <a:srgbClr val="434F69"/>
                </a:solidFill>
                <a:latin typeface="Arial"/>
                <a:cs typeface="Arial"/>
              </a:rPr>
              <a:t> since 12/16 - 21% leased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128A705-0502-F081-D00A-903C7D877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813" y="2978370"/>
            <a:ext cx="4232166" cy="316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81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C22441-53A0-4281-99C6-69AB50D2A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14"/>
          <a:stretch/>
        </p:blipFill>
        <p:spPr>
          <a:xfrm>
            <a:off x="0" y="6291852"/>
            <a:ext cx="12192000" cy="56083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64DE2B-240A-4DB0-8DBC-63D46977CABC}"/>
              </a:ext>
            </a:extLst>
          </p:cNvPr>
          <p:cNvSpPr txBox="1">
            <a:spLocks/>
          </p:cNvSpPr>
          <p:nvPr/>
        </p:nvSpPr>
        <p:spPr>
          <a:xfrm>
            <a:off x="20444" y="0"/>
            <a:ext cx="3429000" cy="6303764"/>
          </a:xfrm>
          <a:prstGeom prst="rect">
            <a:avLst/>
          </a:prstGeom>
          <a:solidFill>
            <a:srgbClr val="27829D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>
              <a:solidFill>
                <a:schemeClr val="bg1"/>
              </a:solidFill>
            </a:endParaRPr>
          </a:p>
          <a:p>
            <a:r>
              <a:rPr lang="en-US" sz="2400" ker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6F022144-D7D6-489F-AC1A-D0347C25AAEC}"/>
              </a:ext>
            </a:extLst>
          </p:cNvPr>
          <p:cNvSpPr txBox="1">
            <a:spLocks/>
          </p:cNvSpPr>
          <p:nvPr/>
        </p:nvSpPr>
        <p:spPr>
          <a:xfrm>
            <a:off x="329778" y="884905"/>
            <a:ext cx="3119666" cy="1854162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3200" b="1" spc="-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Equitable Contracting Outcomes</a:t>
            </a:r>
            <a:endParaRPr lang="en-US" sz="4000" u="sng">
              <a:latin typeface="Arial Black" panose="020B0A040201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3617577-D2D3-4543-8CC5-7BB31FCE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7458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dirty="0"/>
              <a:t>Bond Oversight Committee Meeting | 2023 | Portland's Housing Bond</a:t>
            </a:r>
            <a:endParaRPr lang="en-US" sz="1400" spc="-5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2C825727-403C-4EDA-8E13-C7302644B9E5}"/>
              </a:ext>
            </a:extLst>
          </p:cNvPr>
          <p:cNvGraphicFramePr>
            <a:graphicFrameLocks noGrp="1"/>
          </p:cNvGraphicFramePr>
          <p:nvPr/>
        </p:nvGraphicFramePr>
        <p:xfrm>
          <a:off x="3787141" y="3145563"/>
          <a:ext cx="8127998" cy="1981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44829">
                  <a:extLst>
                    <a:ext uri="{9D8B030D-6E8A-4147-A177-3AD203B41FA5}">
                      <a16:colId xmlns:a16="http://schemas.microsoft.com/office/drawing/2014/main" val="485702998"/>
                    </a:ext>
                  </a:extLst>
                </a:gridCol>
                <a:gridCol w="1733266">
                  <a:extLst>
                    <a:ext uri="{9D8B030D-6E8A-4147-A177-3AD203B41FA5}">
                      <a16:colId xmlns:a16="http://schemas.microsoft.com/office/drawing/2014/main" val="1126673528"/>
                    </a:ext>
                  </a:extLst>
                </a:gridCol>
                <a:gridCol w="2849903">
                  <a:extLst>
                    <a:ext uri="{9D8B030D-6E8A-4147-A177-3AD203B41FA5}">
                      <a16:colId xmlns:a16="http://schemas.microsoft.com/office/drawing/2014/main" val="2733281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rgbClr val="8FD1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PHB Goal</a:t>
                      </a:r>
                    </a:p>
                  </a:txBody>
                  <a:tcPr>
                    <a:solidFill>
                      <a:srgbClr val="8FD1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Project Outcomes</a:t>
                      </a:r>
                    </a:p>
                  </a:txBody>
                  <a:tcPr>
                    <a:solidFill>
                      <a:srgbClr val="8FD1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213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434F69"/>
                          </a:solidFill>
                        </a:rPr>
                        <a:t>Hard Cost Contracts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434F69"/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434F69"/>
                          </a:solidFill>
                        </a:rPr>
                        <a:t>40.43%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77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434F69"/>
                          </a:solidFill>
                        </a:rPr>
                        <a:t>Professional Services/Soft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434F69"/>
                          </a:solidFill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>
                          <a:solidFill>
                            <a:srgbClr val="434F69"/>
                          </a:solidFill>
                          <a:latin typeface="+mn-lt"/>
                          <a:ea typeface="+mn-ea"/>
                          <a:cs typeface="+mn-cs"/>
                        </a:rPr>
                        <a:t>68.43%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50174"/>
                  </a:ext>
                </a:extLst>
              </a:tr>
            </a:tbl>
          </a:graphicData>
        </a:graphic>
      </p:graphicFrame>
      <p:sp>
        <p:nvSpPr>
          <p:cNvPr id="11" name="object 5">
            <a:extLst>
              <a:ext uri="{FF2B5EF4-FFF2-40B4-BE49-F238E27FC236}">
                <a16:creationId xmlns:a16="http://schemas.microsoft.com/office/drawing/2014/main" id="{A9F55119-821C-4E6E-B6B8-32EE2C830241}"/>
              </a:ext>
            </a:extLst>
          </p:cNvPr>
          <p:cNvSpPr txBox="1">
            <a:spLocks/>
          </p:cNvSpPr>
          <p:nvPr/>
        </p:nvSpPr>
        <p:spPr>
          <a:xfrm>
            <a:off x="3851120" y="136525"/>
            <a:ext cx="6587362" cy="2691250"/>
          </a:xfrm>
          <a:prstGeom prst="rect">
            <a:avLst/>
          </a:prstGeom>
        </p:spPr>
        <p:txBody>
          <a:bodyPr vert="horz" wrap="square" lIns="0" tIns="9080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3200" b="1" spc="-5">
                <a:solidFill>
                  <a:srgbClr val="434F69"/>
                </a:solidFill>
                <a:latin typeface="Arial"/>
                <a:cs typeface="Arial"/>
              </a:rPr>
              <a:t>DMWESB-SDV Contracts</a:t>
            </a:r>
          </a:p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2000" spc="-5">
                <a:solidFill>
                  <a:srgbClr val="434F69"/>
                </a:solidFill>
                <a:latin typeface="Arial"/>
                <a:cs typeface="Arial"/>
              </a:rPr>
              <a:t>General Contractor: LMC Construction</a:t>
            </a:r>
          </a:p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2000" spc="-5">
                <a:solidFill>
                  <a:srgbClr val="434F69"/>
                </a:solidFill>
                <a:latin typeface="Arial"/>
                <a:cs typeface="Arial"/>
              </a:rPr>
              <a:t>Professional Consultants: Salazar Architect</a:t>
            </a:r>
          </a:p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2000" spc="-5">
                <a:solidFill>
                  <a:srgbClr val="434F69"/>
                </a:solidFill>
                <a:latin typeface="Arial"/>
                <a:cs typeface="Arial"/>
              </a:rPr>
              <a:t>% Construction Complete: 98.2%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382073-9748-4F97-8B1E-3E66D031592F}"/>
              </a:ext>
            </a:extLst>
          </p:cNvPr>
          <p:cNvSpPr txBox="1"/>
          <p:nvPr/>
        </p:nvSpPr>
        <p:spPr>
          <a:xfrm>
            <a:off x="3773832" y="5783721"/>
            <a:ext cx="802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*contracting outcomes on property management contracts are not required by PHB.</a:t>
            </a:r>
          </a:p>
        </p:txBody>
      </p:sp>
    </p:spTree>
    <p:extLst>
      <p:ext uri="{BB962C8B-B14F-4D97-AF65-F5344CB8AC3E}">
        <p14:creationId xmlns:p14="http://schemas.microsoft.com/office/powerpoint/2010/main" val="228227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95644"/>
            <a:ext cx="12192000" cy="562610"/>
          </a:xfrm>
          <a:custGeom>
            <a:avLst/>
            <a:gdLst/>
            <a:ahLst/>
            <a:cxnLst/>
            <a:rect l="l" t="t" r="r" b="b"/>
            <a:pathLst>
              <a:path w="12192000" h="562609">
                <a:moveTo>
                  <a:pt x="12192000" y="0"/>
                </a:moveTo>
                <a:lnTo>
                  <a:pt x="0" y="0"/>
                </a:lnTo>
                <a:lnTo>
                  <a:pt x="0" y="562241"/>
                </a:lnTo>
                <a:lnTo>
                  <a:pt x="12192000" y="562241"/>
                </a:lnTo>
                <a:lnTo>
                  <a:pt x="12192000" y="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604" y="1234185"/>
            <a:ext cx="9955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18715" algn="l"/>
              </a:tabLst>
            </a:pPr>
            <a:r>
              <a:rPr sz="3600" spc="-10">
                <a:solidFill>
                  <a:srgbClr val="8FD169"/>
                </a:solidFill>
              </a:rPr>
              <a:t>Welcome!</a:t>
            </a:r>
            <a:r>
              <a:rPr sz="3600">
                <a:solidFill>
                  <a:srgbClr val="8FD169"/>
                </a:solidFill>
              </a:rPr>
              <a:t>	</a:t>
            </a:r>
            <a:r>
              <a:rPr sz="3600">
                <a:solidFill>
                  <a:srgbClr val="27829D"/>
                </a:solidFill>
              </a:rPr>
              <a:t>Hybrid</a:t>
            </a:r>
            <a:r>
              <a:rPr sz="3600" spc="-45">
                <a:solidFill>
                  <a:srgbClr val="27829D"/>
                </a:solidFill>
              </a:rPr>
              <a:t> </a:t>
            </a:r>
            <a:r>
              <a:rPr sz="3600">
                <a:solidFill>
                  <a:srgbClr val="27829D"/>
                </a:solidFill>
              </a:rPr>
              <a:t>Meeting</a:t>
            </a:r>
            <a:r>
              <a:rPr sz="3600" spc="-50">
                <a:solidFill>
                  <a:srgbClr val="27829D"/>
                </a:solidFill>
              </a:rPr>
              <a:t> </a:t>
            </a:r>
            <a:r>
              <a:rPr sz="3600">
                <a:solidFill>
                  <a:srgbClr val="27829D"/>
                </a:solidFill>
              </a:rPr>
              <a:t>Protocols</a:t>
            </a:r>
            <a:r>
              <a:rPr sz="3600" spc="-70">
                <a:solidFill>
                  <a:srgbClr val="27829D"/>
                </a:solidFill>
              </a:rPr>
              <a:t> </a:t>
            </a:r>
            <a:r>
              <a:rPr sz="3600">
                <a:solidFill>
                  <a:srgbClr val="27829D"/>
                </a:solidFill>
              </a:rPr>
              <a:t>and</a:t>
            </a:r>
            <a:r>
              <a:rPr sz="3600" spc="-25">
                <a:solidFill>
                  <a:srgbClr val="27829D"/>
                </a:solidFill>
              </a:rPr>
              <a:t> </a:t>
            </a:r>
            <a:r>
              <a:rPr sz="3600" spc="-20">
                <a:solidFill>
                  <a:srgbClr val="27829D"/>
                </a:solidFill>
              </a:rPr>
              <a:t>Tips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14604" y="1820117"/>
            <a:ext cx="10912475" cy="433832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349250" indent="-337185">
              <a:lnSpc>
                <a:spcPct val="100000"/>
              </a:lnSpc>
              <a:spcBef>
                <a:spcPts val="1545"/>
              </a:spcBef>
              <a:buAutoNum type="arabicPeriod"/>
              <a:tabLst>
                <a:tab pos="349885" algn="l"/>
              </a:tabLst>
            </a:pP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Be</a:t>
            </a:r>
            <a:r>
              <a:rPr sz="2400" b="1" spc="-4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patient</a:t>
            </a:r>
            <a:r>
              <a:rPr sz="2400" b="1" spc="-6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and</a:t>
            </a:r>
            <a:r>
              <a:rPr sz="2400" b="1" spc="-3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434F69"/>
                </a:solidFill>
                <a:latin typeface="Arial"/>
                <a:cs typeface="Arial"/>
              </a:rPr>
              <a:t>respectful.</a:t>
            </a:r>
            <a:endParaRPr sz="2400">
              <a:latin typeface="Arial"/>
              <a:cs typeface="Arial"/>
            </a:endParaRPr>
          </a:p>
          <a:p>
            <a:pPr marL="12700" marR="657225" indent="337185">
              <a:lnSpc>
                <a:spcPct val="150000"/>
              </a:lnSpc>
              <a:spcBef>
                <a:spcPts val="5"/>
              </a:spcBef>
              <a:buAutoNum type="arabicPeriod"/>
              <a:tabLst>
                <a:tab pos="349885" algn="l"/>
                <a:tab pos="7447915" algn="l"/>
              </a:tabLst>
            </a:pP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Check</a:t>
            </a:r>
            <a:r>
              <a:rPr sz="2400" b="1" spc="-6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speakers</a:t>
            </a:r>
            <a:r>
              <a:rPr sz="2400" b="1" spc="-4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and</a:t>
            </a:r>
            <a:r>
              <a:rPr sz="2400" b="1" spc="-7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microphone</a:t>
            </a:r>
            <a:r>
              <a:rPr sz="2400" b="1" spc="-8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work</a:t>
            </a:r>
            <a:r>
              <a:rPr sz="2400" b="1" spc="-7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434F69"/>
                </a:solidFill>
                <a:latin typeface="Arial"/>
                <a:cs typeface="Arial"/>
              </a:rPr>
              <a:t>properly.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	Speak</a:t>
            </a:r>
            <a:r>
              <a:rPr sz="2400" b="1" spc="-6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clearly</a:t>
            </a:r>
            <a:r>
              <a:rPr sz="2400" b="1" spc="-5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so</a:t>
            </a:r>
            <a:r>
              <a:rPr sz="2400" b="1" spc="-3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 spc="-25">
                <a:solidFill>
                  <a:srgbClr val="434F69"/>
                </a:solidFill>
                <a:latin typeface="Arial"/>
                <a:cs typeface="Arial"/>
              </a:rPr>
              <a:t>all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attendees</a:t>
            </a:r>
            <a:r>
              <a:rPr sz="2400" b="1" spc="-8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can</a:t>
            </a:r>
            <a:r>
              <a:rPr sz="2400" b="1" spc="-3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hear</a:t>
            </a:r>
            <a:r>
              <a:rPr sz="2400" b="1" spc="-4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 spc="-20">
                <a:solidFill>
                  <a:srgbClr val="434F69"/>
                </a:solidFill>
                <a:latin typeface="Arial"/>
                <a:cs typeface="Arial"/>
              </a:rPr>
              <a:t>you.</a:t>
            </a:r>
            <a:endParaRPr sz="2400">
              <a:latin typeface="Arial"/>
              <a:cs typeface="Arial"/>
            </a:endParaRPr>
          </a:p>
          <a:p>
            <a:pPr marL="12700" marR="325755" indent="337185">
              <a:lnSpc>
                <a:spcPct val="150000"/>
              </a:lnSpc>
              <a:buAutoNum type="arabicPeriod"/>
              <a:tabLst>
                <a:tab pos="349885" algn="l"/>
                <a:tab pos="7673975" algn="l"/>
              </a:tabLst>
            </a:pP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Mute</a:t>
            </a:r>
            <a:r>
              <a:rPr sz="2400" b="1" spc="-8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your</a:t>
            </a:r>
            <a:r>
              <a:rPr sz="2400" b="1" spc="-3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microphone/phone</a:t>
            </a:r>
            <a:r>
              <a:rPr sz="2400" b="1" spc="-7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when</a:t>
            </a:r>
            <a:r>
              <a:rPr sz="2400" b="1" spc="-9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not</a:t>
            </a:r>
            <a:r>
              <a:rPr sz="2400" b="1" spc="-5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434F69"/>
                </a:solidFill>
                <a:latin typeface="Arial"/>
                <a:cs typeface="Arial"/>
              </a:rPr>
              <a:t>speaking.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	Keep</a:t>
            </a:r>
            <a:r>
              <a:rPr sz="2400" b="1" spc="-3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in-person</a:t>
            </a:r>
            <a:r>
              <a:rPr sz="2400" b="1" spc="-6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 spc="-20">
                <a:solidFill>
                  <a:srgbClr val="434F69"/>
                </a:solidFill>
                <a:latin typeface="Arial"/>
                <a:cs typeface="Arial"/>
              </a:rPr>
              <a:t>side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conversations</a:t>
            </a:r>
            <a:r>
              <a:rPr sz="2400" b="1" spc="-8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to</a:t>
            </a:r>
            <a:r>
              <a:rPr sz="2400" b="1" spc="-5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a</a:t>
            </a:r>
            <a:r>
              <a:rPr sz="2400" b="1" spc="-3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434F69"/>
                </a:solidFill>
                <a:latin typeface="Arial"/>
                <a:cs typeface="Arial"/>
              </a:rPr>
              <a:t>minimum.</a:t>
            </a:r>
            <a:endParaRPr sz="2400">
              <a:latin typeface="Arial"/>
              <a:cs typeface="Arial"/>
            </a:endParaRPr>
          </a:p>
          <a:p>
            <a:pPr marL="349250" indent="-337185">
              <a:lnSpc>
                <a:spcPct val="100000"/>
              </a:lnSpc>
              <a:spcBef>
                <a:spcPts val="1445"/>
              </a:spcBef>
              <a:buAutoNum type="arabicPeriod"/>
              <a:tabLst>
                <a:tab pos="349885" algn="l"/>
              </a:tabLst>
            </a:pP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Introduce</a:t>
            </a:r>
            <a:r>
              <a:rPr sz="2400" b="1" spc="-8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yourself</a:t>
            </a:r>
            <a:r>
              <a:rPr sz="2400" b="1" spc="-4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before</a:t>
            </a:r>
            <a:r>
              <a:rPr sz="2400" b="1" spc="-7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434F69"/>
                </a:solidFill>
                <a:latin typeface="Arial"/>
                <a:cs typeface="Arial"/>
              </a:rPr>
              <a:t>speaking.</a:t>
            </a:r>
            <a:endParaRPr sz="2400">
              <a:latin typeface="Arial"/>
              <a:cs typeface="Arial"/>
            </a:endParaRPr>
          </a:p>
          <a:p>
            <a:pPr marL="349250" indent="-337185">
              <a:lnSpc>
                <a:spcPct val="100000"/>
              </a:lnSpc>
              <a:spcBef>
                <a:spcPts val="1435"/>
              </a:spcBef>
              <a:buAutoNum type="arabicPeriod"/>
              <a:tabLst>
                <a:tab pos="349885" algn="l"/>
              </a:tabLst>
            </a:pP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Virtual</a:t>
            </a:r>
            <a:r>
              <a:rPr sz="2400" b="1" spc="-8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attendees</a:t>
            </a:r>
            <a:r>
              <a:rPr sz="2400" b="1" spc="-5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can</a:t>
            </a:r>
            <a:r>
              <a:rPr sz="2400" b="1" spc="-4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use</a:t>
            </a:r>
            <a:r>
              <a:rPr sz="2400" b="1" spc="-4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Chat</a:t>
            </a:r>
            <a:r>
              <a:rPr sz="2400" b="1" spc="-3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for</a:t>
            </a:r>
            <a:r>
              <a:rPr sz="2400" b="1" spc="-3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tech</a:t>
            </a:r>
            <a:r>
              <a:rPr sz="2400" b="1" spc="-4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questions</a:t>
            </a:r>
            <a:r>
              <a:rPr sz="2400" b="1" spc="-6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and</a:t>
            </a:r>
            <a:r>
              <a:rPr sz="2400" b="1" spc="-4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434F69"/>
                </a:solidFill>
                <a:latin typeface="Arial"/>
                <a:cs typeface="Arial"/>
              </a:rPr>
              <a:t>Public</a:t>
            </a:r>
            <a:r>
              <a:rPr sz="2400" b="1" spc="-6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434F69"/>
                </a:solidFill>
                <a:latin typeface="Arial"/>
                <a:cs typeface="Arial"/>
              </a:rPr>
              <a:t>Testimony.*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i="1">
                <a:solidFill>
                  <a:srgbClr val="434F69"/>
                </a:solidFill>
                <a:latin typeface="Arial"/>
                <a:cs typeface="Arial"/>
              </a:rPr>
              <a:t>*This</a:t>
            </a:r>
            <a:r>
              <a:rPr sz="2000" i="1" spc="-8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000" i="1">
                <a:solidFill>
                  <a:srgbClr val="434F69"/>
                </a:solidFill>
                <a:latin typeface="Arial"/>
                <a:cs typeface="Arial"/>
              </a:rPr>
              <a:t>public</a:t>
            </a:r>
            <a:r>
              <a:rPr sz="2000" i="1" spc="-7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000" i="1">
                <a:solidFill>
                  <a:srgbClr val="434F69"/>
                </a:solidFill>
                <a:latin typeface="Arial"/>
                <a:cs typeface="Arial"/>
              </a:rPr>
              <a:t>meeting</a:t>
            </a:r>
            <a:r>
              <a:rPr sz="2000" i="1" spc="-8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000" i="1">
                <a:solidFill>
                  <a:srgbClr val="434F69"/>
                </a:solidFill>
                <a:latin typeface="Arial"/>
                <a:cs typeface="Arial"/>
              </a:rPr>
              <a:t>will</a:t>
            </a:r>
            <a:r>
              <a:rPr sz="2000" i="1" spc="-5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000" i="1">
                <a:solidFill>
                  <a:srgbClr val="434F69"/>
                </a:solidFill>
                <a:latin typeface="Arial"/>
                <a:cs typeface="Arial"/>
              </a:rPr>
              <a:t>be</a:t>
            </a:r>
            <a:r>
              <a:rPr sz="2000" i="1" spc="-5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000" i="1">
                <a:solidFill>
                  <a:srgbClr val="434F69"/>
                </a:solidFill>
                <a:latin typeface="Arial"/>
                <a:cs typeface="Arial"/>
              </a:rPr>
              <a:t>recorded,</a:t>
            </a:r>
            <a:r>
              <a:rPr sz="2000" i="1" spc="-8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000" i="1">
                <a:solidFill>
                  <a:srgbClr val="434F69"/>
                </a:solidFill>
                <a:latin typeface="Arial"/>
                <a:cs typeface="Arial"/>
              </a:rPr>
              <a:t>including</a:t>
            </a:r>
            <a:r>
              <a:rPr sz="2000" i="1" spc="-7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000" i="1">
                <a:solidFill>
                  <a:srgbClr val="434F69"/>
                </a:solidFill>
                <a:latin typeface="Arial"/>
                <a:cs typeface="Arial"/>
              </a:rPr>
              <a:t>the</a:t>
            </a:r>
            <a:r>
              <a:rPr sz="2000" i="1" spc="-7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000" i="1" spc="-10">
                <a:solidFill>
                  <a:srgbClr val="434F69"/>
                </a:solidFill>
                <a:latin typeface="Arial"/>
                <a:cs typeface="Arial"/>
              </a:rPr>
              <a:t>chat.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8695" y="228600"/>
            <a:ext cx="2051303" cy="8580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21404" y="6428943"/>
            <a:ext cx="4921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r>
              <a:rPr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Oversight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Committee</a:t>
            </a:r>
            <a:r>
              <a:rPr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r>
              <a:rPr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2/2/2023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Portland's</a:t>
            </a:r>
            <a:r>
              <a:rPr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r>
              <a:rPr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524" y="248411"/>
            <a:ext cx="3364991" cy="89458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C22441-53A0-4281-99C6-69AB50D2A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14"/>
          <a:stretch/>
        </p:blipFill>
        <p:spPr>
          <a:xfrm>
            <a:off x="0" y="6291852"/>
            <a:ext cx="12192000" cy="56083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64DE2B-240A-4DB0-8DBC-63D46977CABC}"/>
              </a:ext>
            </a:extLst>
          </p:cNvPr>
          <p:cNvSpPr txBox="1">
            <a:spLocks/>
          </p:cNvSpPr>
          <p:nvPr/>
        </p:nvSpPr>
        <p:spPr>
          <a:xfrm>
            <a:off x="20444" y="0"/>
            <a:ext cx="3429000" cy="6303764"/>
          </a:xfrm>
          <a:prstGeom prst="rect">
            <a:avLst/>
          </a:prstGeom>
          <a:solidFill>
            <a:srgbClr val="27829D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>
              <a:solidFill>
                <a:schemeClr val="bg1"/>
              </a:solidFill>
            </a:endParaRPr>
          </a:p>
          <a:p>
            <a:r>
              <a:rPr lang="en-US" sz="2400" ker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6F022144-D7D6-489F-AC1A-D0347C25AAEC}"/>
              </a:ext>
            </a:extLst>
          </p:cNvPr>
          <p:cNvSpPr txBox="1">
            <a:spLocks/>
          </p:cNvSpPr>
          <p:nvPr/>
        </p:nvSpPr>
        <p:spPr>
          <a:xfrm>
            <a:off x="329778" y="884905"/>
            <a:ext cx="3119666" cy="1854162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3200" b="1" spc="-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Equitable Contracting Outcomes</a:t>
            </a:r>
            <a:endParaRPr lang="en-US" sz="4000" u="sng">
              <a:latin typeface="Arial Black" panose="020B0A040201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3617577-D2D3-4543-8CC5-7BB31FCE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975143" cy="492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dirty="0"/>
              <a:t>Bond Oversight Committee Meeting | </a:t>
            </a:r>
            <a:r>
              <a:rPr lang="en-US" b="1" dirty="0"/>
              <a:t>2023</a:t>
            </a:r>
            <a:r>
              <a:rPr lang="en-US" dirty="0"/>
              <a:t> | Portland's Housing Bond</a:t>
            </a:r>
            <a:endParaRPr lang="en-US" sz="1400" spc="-5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2C825727-403C-4EDA-8E13-C7302644B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201355"/>
              </p:ext>
            </p:extLst>
          </p:nvPr>
        </p:nvGraphicFramePr>
        <p:xfrm>
          <a:off x="3758778" y="1445548"/>
          <a:ext cx="8103446" cy="2499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77022">
                  <a:extLst>
                    <a:ext uri="{9D8B030D-6E8A-4147-A177-3AD203B41FA5}">
                      <a16:colId xmlns:a16="http://schemas.microsoft.com/office/drawing/2014/main" val="485702998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1126673528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3803449676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733281460"/>
                    </a:ext>
                  </a:extLst>
                </a:gridCol>
                <a:gridCol w="1359324">
                  <a:extLst>
                    <a:ext uri="{9D8B030D-6E8A-4147-A177-3AD203B41FA5}">
                      <a16:colId xmlns:a16="http://schemas.microsoft.com/office/drawing/2014/main" val="35094275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>
                    <a:solidFill>
                      <a:srgbClr val="8FD16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800" dirty="0"/>
                        <a:t>PHB Goal</a:t>
                      </a:r>
                    </a:p>
                  </a:txBody>
                  <a:tcPr>
                    <a:solidFill>
                      <a:srgbClr val="8FD1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800" dirty="0"/>
                        <a:t>Project Outcomes</a:t>
                      </a:r>
                    </a:p>
                  </a:txBody>
                  <a:tcPr>
                    <a:solidFill>
                      <a:srgbClr val="8FD1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213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434F69"/>
                          </a:solidFill>
                        </a:rPr>
                        <a:t>POC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434F69"/>
                          </a:solidFill>
                        </a:rPr>
                        <a:t>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434F69"/>
                          </a:solidFill>
                        </a:rPr>
                        <a:t>POC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434F69"/>
                          </a:solidFill>
                        </a:rPr>
                        <a:t>Women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653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434F69"/>
                          </a:solidFill>
                        </a:rPr>
                        <a:t>Apprentice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434F69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434F69"/>
                          </a:solidFill>
                        </a:rPr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77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434F69"/>
                          </a:solidFill>
                        </a:rPr>
                        <a:t>Journey Level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434F69"/>
                          </a:solidFill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434F69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50174"/>
                  </a:ext>
                </a:extLst>
              </a:tr>
            </a:tbl>
          </a:graphicData>
        </a:graphic>
      </p:graphicFrame>
      <p:sp>
        <p:nvSpPr>
          <p:cNvPr id="11" name="object 5">
            <a:extLst>
              <a:ext uri="{FF2B5EF4-FFF2-40B4-BE49-F238E27FC236}">
                <a16:creationId xmlns:a16="http://schemas.microsoft.com/office/drawing/2014/main" id="{A9F55119-821C-4E6E-B6B8-32EE2C830241}"/>
              </a:ext>
            </a:extLst>
          </p:cNvPr>
          <p:cNvSpPr txBox="1">
            <a:spLocks/>
          </p:cNvSpPr>
          <p:nvPr/>
        </p:nvSpPr>
        <p:spPr>
          <a:xfrm>
            <a:off x="3853175" y="428024"/>
            <a:ext cx="5516005" cy="648704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3200" b="1" spc="-5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Diversity</a:t>
            </a:r>
            <a:endParaRPr lang="en-US" sz="4000" u="sng">
              <a:solidFill>
                <a:srgbClr val="434F6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139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A8B8CC-DF32-4DFE-9553-A9B99DBA2C94}"/>
              </a:ext>
            </a:extLst>
          </p:cNvPr>
          <p:cNvSpPr/>
          <p:nvPr/>
        </p:nvSpPr>
        <p:spPr>
          <a:xfrm>
            <a:off x="-1" y="6865253"/>
            <a:ext cx="12248795" cy="882650"/>
          </a:xfrm>
          <a:prstGeom prst="rect">
            <a:avLst/>
          </a:prstGeom>
          <a:solidFill>
            <a:srgbClr val="278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2496E0-E9DF-4A29-87F1-BF128C473133}"/>
              </a:ext>
            </a:extLst>
          </p:cNvPr>
          <p:cNvSpPr/>
          <p:nvPr/>
        </p:nvSpPr>
        <p:spPr>
          <a:xfrm>
            <a:off x="6008363" y="1302921"/>
            <a:ext cx="175276" cy="4121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17F91-E5A2-4705-BE37-3517E36FF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229390" cy="11644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EEEFB52-447A-446D-B0EC-DABEC51CDA36}"/>
              </a:ext>
            </a:extLst>
          </p:cNvPr>
          <p:cNvSpPr/>
          <p:nvPr/>
        </p:nvSpPr>
        <p:spPr>
          <a:xfrm>
            <a:off x="307583" y="297359"/>
            <a:ext cx="8799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Engagement Updates </a:t>
            </a: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0AB31D15-510A-401E-8E23-C53155B58204}"/>
              </a:ext>
            </a:extLst>
          </p:cNvPr>
          <p:cNvSpPr txBox="1">
            <a:spLocks/>
          </p:cNvSpPr>
          <p:nvPr/>
        </p:nvSpPr>
        <p:spPr>
          <a:xfrm>
            <a:off x="-3701" y="1200295"/>
            <a:ext cx="6945790" cy="5958041"/>
          </a:xfrm>
          <a:prstGeom prst="rect">
            <a:avLst/>
          </a:prstGeom>
        </p:spPr>
        <p:txBody>
          <a:bodyPr vert="horz" wrap="square" lIns="0" tIns="66040" rIns="0" bIns="0" rtlCol="0" anchor="t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 lvl="1">
              <a:spcBef>
                <a:spcPts val="520"/>
              </a:spcBef>
              <a:defRPr/>
            </a:pPr>
            <a:r>
              <a:rPr kumimoji="0" lang="en-US" sz="2400" b="1" i="0" strike="noStrike" kern="0" cap="none" spc="0" normalizeH="0" baseline="0" noProof="0">
                <a:ln>
                  <a:noFill/>
                </a:ln>
                <a:solidFill>
                  <a:srgbClr val="434F6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Community Engagement Activities</a:t>
            </a:r>
            <a:endParaRPr lang="en-US" sz="24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914400" marR="5080" lvl="1" indent="-457200">
              <a:spcBef>
                <a:spcPts val="520"/>
              </a:spcBef>
              <a:buFont typeface="Arial"/>
              <a:buChar char="•"/>
              <a:defRPr/>
            </a:pPr>
            <a:r>
              <a:rPr lang="en-US" sz="2000" kern="0">
                <a:solidFill>
                  <a:srgbClr val="434F69"/>
                </a:solidFill>
                <a:latin typeface="Arial"/>
                <a:cs typeface="Arial"/>
              </a:rPr>
              <a:t>Site Design Charrette presentation with Cully Association of Neighbors</a:t>
            </a:r>
          </a:p>
          <a:p>
            <a:pPr marL="914400" marR="5080" lvl="1" indent="-457200">
              <a:spcBef>
                <a:spcPts val="520"/>
              </a:spcBef>
              <a:buFont typeface="Arial"/>
              <a:buChar char="•"/>
              <a:defRPr/>
            </a:pPr>
            <a:r>
              <a:rPr lang="en-US" sz="2000" kern="0">
                <a:solidFill>
                  <a:srgbClr val="434F69"/>
                </a:solidFill>
                <a:latin typeface="Arial"/>
                <a:ea typeface="+mn-lt"/>
                <a:cs typeface="Arial"/>
              </a:rPr>
              <a:t>Community Focus groups in English and Spanish discussing unit sizes, layout, amenities, etc.</a:t>
            </a:r>
          </a:p>
          <a:p>
            <a:pPr marL="914400" marR="5080" lvl="1" indent="-457200">
              <a:spcBef>
                <a:spcPts val="520"/>
              </a:spcBef>
              <a:buFont typeface="Arial"/>
              <a:buChar char="•"/>
              <a:defRPr/>
            </a:pPr>
            <a:r>
              <a:rPr lang="en-US" sz="2000" kern="0">
                <a:solidFill>
                  <a:srgbClr val="434F69"/>
                </a:solidFill>
                <a:latin typeface="Arial"/>
                <a:ea typeface="+mn-lt"/>
                <a:cs typeface="+mn-lt"/>
              </a:rPr>
              <a:t>Community Information Sessions provided in English and Spanish discussing leasing process</a:t>
            </a:r>
            <a:endParaRPr lang="en-US" sz="2000" kern="0">
              <a:solidFill>
                <a:srgbClr val="434F69"/>
              </a:solidFill>
              <a:latin typeface="Arial"/>
              <a:ea typeface="+mn-lt"/>
              <a:cs typeface="Arial"/>
            </a:endParaRPr>
          </a:p>
          <a:p>
            <a:pPr marR="5080" lvl="1">
              <a:defRPr/>
            </a:pPr>
            <a:r>
              <a:rPr kumimoji="0" lang="en-US" sz="2400" b="1" i="0" strike="noStrike" kern="0" cap="none" baseline="0" noProof="0">
                <a:ln>
                  <a:noFill/>
                </a:ln>
                <a:solidFill>
                  <a:srgbClr val="434F6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Engagement Partnerships</a:t>
            </a:r>
            <a:br>
              <a:rPr lang="en-US" sz="2000" b="0" i="0" u="none" strike="noStrike" kern="0" cap="none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</a:br>
            <a:r>
              <a:rPr lang="en-US" kern="0">
                <a:solidFill>
                  <a:srgbClr val="434F69"/>
                </a:solidFill>
                <a:latin typeface="Arial"/>
                <a:cs typeface="Arial"/>
              </a:rPr>
              <a:t>Verde, Living Cully, Cully Association of Neighbors, SUMA</a:t>
            </a:r>
            <a:endParaRPr lang="en-US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R="5080" lvl="1">
              <a:spcBef>
                <a:spcPts val="520"/>
              </a:spcBef>
              <a:defRPr/>
            </a:pPr>
            <a:r>
              <a:rPr lang="en-US" sz="2400" b="1" kern="0">
                <a:solidFill>
                  <a:srgbClr val="434F69"/>
                </a:solidFill>
                <a:latin typeface="Arial"/>
                <a:cs typeface="Arial"/>
              </a:rPr>
              <a:t>Participant Demographics</a:t>
            </a:r>
            <a:br>
              <a:rPr lang="en-US" sz="2000" b="1" u="sng" kern="0">
                <a:latin typeface="Arial"/>
                <a:cs typeface="Arial"/>
              </a:rPr>
            </a:br>
            <a:r>
              <a:rPr lang="en-US" sz="2000" kern="0">
                <a:solidFill>
                  <a:srgbClr val="434F69"/>
                </a:solidFill>
                <a:latin typeface="Arial"/>
                <a:cs typeface="Arial"/>
              </a:rPr>
              <a:t>POC, low-income, older adults, limited English, immigrants/refugees, homeless, existing tenants, etc.</a:t>
            </a:r>
          </a:p>
          <a:p>
            <a:pPr marR="5080" lvl="1">
              <a:spcBef>
                <a:spcPts val="520"/>
              </a:spcBef>
              <a:defRPr/>
            </a:pPr>
            <a:r>
              <a:rPr lang="en-US" sz="2400" b="1" kern="0">
                <a:solidFill>
                  <a:srgbClr val="434F69"/>
                </a:solidFill>
                <a:latin typeface="Arial"/>
                <a:cs typeface="Arial"/>
              </a:rPr>
              <a:t>Outcomes</a:t>
            </a:r>
            <a:br>
              <a:rPr lang="en-US" sz="2000" kern="0">
                <a:latin typeface="Arial"/>
                <a:cs typeface="Arial"/>
              </a:rPr>
            </a:br>
            <a:r>
              <a:rPr lang="en-US" sz="2000" kern="0">
                <a:solidFill>
                  <a:srgbClr val="434F69"/>
                </a:solidFill>
                <a:latin typeface="Arial"/>
                <a:cs typeface="Arial"/>
              </a:rPr>
              <a:t>Final unit mix, building and in-unit amenities, courtyard design, open community spaces, bilingual Resident Services Coordinator</a:t>
            </a:r>
            <a:br>
              <a:rPr lang="en-US" sz="1400" kern="0">
                <a:latin typeface="Arial"/>
                <a:cs typeface="Arial"/>
              </a:rPr>
            </a:br>
            <a:br>
              <a:rPr lang="en-US" sz="1400" kern="0">
                <a:latin typeface="Arial"/>
                <a:cs typeface="Arial"/>
              </a:rPr>
            </a:br>
            <a:endParaRPr lang="en-US" sz="1400" ker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763A07B-F85F-464F-85D7-2A11A075FA8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91290" y="7242604"/>
            <a:ext cx="6101715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chemeClr val="bg1">
                    <a:lumMod val="65000"/>
                  </a:schemeClr>
                </a:solidFill>
              </a:rPr>
              <a:t>Bond Oversight Committee Meeting | 2023 | Portland's Housing Bond</a:t>
            </a:r>
            <a:endParaRPr lang="en-US" sz="1400" spc="-5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3" name="Picture 3" descr="A picture containing text, building, sky, outdoor&#10;&#10;Description automatically generated">
            <a:extLst>
              <a:ext uri="{FF2B5EF4-FFF2-40B4-BE49-F238E27FC236}">
                <a16:creationId xmlns:a16="http://schemas.microsoft.com/office/drawing/2014/main" id="{9A1A9FC1-8F25-9DFD-901D-DABF0D4BB4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49"/>
          <a:stretch/>
        </p:blipFill>
        <p:spPr>
          <a:xfrm>
            <a:off x="6966569" y="1683852"/>
            <a:ext cx="5088075" cy="457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55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C86295E-ADDE-44E6-9731-6A0B1199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8758" y="0"/>
            <a:ext cx="12210758" cy="11644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1B2FFB-222D-4399-B77E-2F7D23EDA3B7}"/>
              </a:ext>
            </a:extLst>
          </p:cNvPr>
          <p:cNvSpPr/>
          <p:nvPr/>
        </p:nvSpPr>
        <p:spPr>
          <a:xfrm>
            <a:off x="307583" y="297359"/>
            <a:ext cx="8799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Funding Sources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F16EC57-A413-4138-A598-331493536166}"/>
              </a:ext>
            </a:extLst>
          </p:cNvPr>
          <p:cNvSpPr/>
          <p:nvPr/>
        </p:nvSpPr>
        <p:spPr>
          <a:xfrm>
            <a:off x="0" y="6367002"/>
            <a:ext cx="12213733" cy="666843"/>
          </a:xfrm>
          <a:prstGeom prst="rect">
            <a:avLst/>
          </a:prstGeom>
          <a:solidFill>
            <a:srgbClr val="278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A4D0AD-B636-4CA6-AA73-A6D4CA432A02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368539"/>
          <a:ext cx="6066511" cy="4497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4701">
                  <a:extLst>
                    <a:ext uri="{9D8B030D-6E8A-4147-A177-3AD203B41FA5}">
                      <a16:colId xmlns:a16="http://schemas.microsoft.com/office/drawing/2014/main" val="566182308"/>
                    </a:ext>
                  </a:extLst>
                </a:gridCol>
                <a:gridCol w="1461810">
                  <a:extLst>
                    <a:ext uri="{9D8B030D-6E8A-4147-A177-3AD203B41FA5}">
                      <a16:colId xmlns:a16="http://schemas.microsoft.com/office/drawing/2014/main" val="2840493651"/>
                    </a:ext>
                  </a:extLst>
                </a:gridCol>
              </a:tblGrid>
              <a:tr h="409751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6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Portland Housing Bonds </a:t>
                      </a:r>
                      <a:endParaRPr lang="en-US" sz="1600" b="1" i="0" u="none" strike="noStrike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$15,020,934</a:t>
                      </a:r>
                      <a:endParaRPr lang="en-US" sz="1400" b="1" i="0" u="none" strike="noStrike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1880945"/>
                  </a:ext>
                </a:extLst>
              </a:tr>
              <a:tr h="37310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Low Income Housing Tax Credits + Federal Energy Credits</a:t>
                      </a:r>
                      <a:r>
                        <a:rPr lang="en-US" sz="16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400" b="1" i="0" u="none" strike="noStrike" noProof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$21,417,309    </a:t>
                      </a:r>
                      <a:endParaRPr lang="en-US" sz="1400" b="1" i="0" u="none" strike="noStrike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1714347"/>
                  </a:ext>
                </a:extLst>
              </a:tr>
              <a:tr h="40975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Senior Commercial Debt</a:t>
                      </a:r>
                      <a:endParaRPr lang="en-US"/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400" b="1" i="0" u="none" strike="noStrike" noProof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$9,455,000</a:t>
                      </a:r>
                      <a:r>
                        <a:rPr lang="en-US" sz="14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4416123"/>
                  </a:ext>
                </a:extLst>
              </a:tr>
              <a:tr h="40975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1" i="0" u="none" strike="noStrike" noProof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OHCS LIFT</a:t>
                      </a:r>
                      <a:endParaRPr lang="en-US" sz="1600" b="1" u="none" strike="noStrike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en-US" sz="1400" b="1" i="0" u="none" strike="noStrike" noProof="0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$4,446,240</a:t>
                      </a:r>
                      <a:r>
                        <a:rPr lang="en-US" sz="14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         </a:t>
                      </a:r>
                      <a:endParaRPr lang="en-US" sz="1400" b="1" i="0" u="none" strike="noStrike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5066643"/>
                  </a:ext>
                </a:extLst>
              </a:tr>
              <a:tr h="409751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600" b="1" i="0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Deferred Fee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$2,150,000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8057903"/>
                  </a:ext>
                </a:extLst>
              </a:tr>
              <a:tr h="416237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6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Sponsor Loan (OR-MEP, Energy Trust incentive, Metro TOD, OHCS Grant, additional grants) + Hacienda contribution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$3,454,040         </a:t>
                      </a:r>
                      <a:endParaRPr lang="en-US" sz="1400" b="1" i="0" u="none" strike="noStrike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77148026"/>
                  </a:ext>
                </a:extLst>
              </a:tr>
              <a:tr h="40975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1" i="0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SDC Waivers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$2,438,002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5380765"/>
                  </a:ext>
                </a:extLst>
              </a:tr>
              <a:tr h="409751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600" b="1" i="0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   Total Funding 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$58,381,525       </a:t>
                      </a:r>
                      <a:endParaRPr lang="en-US" sz="1400" b="1" i="0" u="none" strike="noStrike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2083677"/>
                  </a:ext>
                </a:extLst>
              </a:tr>
              <a:tr h="409751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600" b="1" i="0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         Gap in Funding, if any 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$0            </a:t>
                      </a:r>
                      <a:endParaRPr lang="en-US" sz="1400" b="1" i="0" u="none" strike="noStrike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3900322"/>
                  </a:ext>
                </a:extLst>
              </a:tr>
              <a:tr h="409751"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6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  Total Project Costs </a:t>
                      </a:r>
                      <a:endParaRPr lang="en-US" sz="1600" b="1" i="0" u="none" strike="noStrike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rgbClr val="27829D"/>
                          </a:solidFill>
                          <a:effectLst/>
                          <a:latin typeface="Arial"/>
                        </a:rPr>
                        <a:t> $58,381,525       </a:t>
                      </a:r>
                      <a:endParaRPr lang="en-US" sz="1400" b="1" i="0" u="none" strike="noStrike">
                        <a:solidFill>
                          <a:srgbClr val="27829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6077587"/>
                  </a:ext>
                </a:extLst>
              </a:tr>
            </a:tbl>
          </a:graphicData>
        </a:graphic>
      </p:graphicFrame>
      <p:sp>
        <p:nvSpPr>
          <p:cNvPr id="11" name="object 6">
            <a:extLst>
              <a:ext uri="{FF2B5EF4-FFF2-40B4-BE49-F238E27FC236}">
                <a16:creationId xmlns:a16="http://schemas.microsoft.com/office/drawing/2014/main" id="{CA98E13E-16C4-43D9-9593-E2B57730B552}"/>
              </a:ext>
            </a:extLst>
          </p:cNvPr>
          <p:cNvSpPr txBox="1">
            <a:spLocks/>
          </p:cNvSpPr>
          <p:nvPr/>
        </p:nvSpPr>
        <p:spPr>
          <a:xfrm>
            <a:off x="304800" y="5793509"/>
            <a:ext cx="10820400" cy="473335"/>
          </a:xfrm>
          <a:prstGeom prst="rect">
            <a:avLst/>
          </a:prstGeom>
        </p:spPr>
        <p:txBody>
          <a:bodyPr vert="horz" wrap="square" lIns="0" tIns="66040" rIns="0" bIns="0" rtlCol="0" anchor="t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>
              <a:lnSpc>
                <a:spcPts val="3470"/>
              </a:lnSpc>
              <a:spcBef>
                <a:spcPts val="520"/>
              </a:spcBef>
            </a:pPr>
            <a:r>
              <a:rPr lang="en-US" sz="2000" kern="0"/>
              <a:t>Portland’s Housing Bond funding = $15,020,934 </a:t>
            </a: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rgbClr val="27829D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7" name="Picture 6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1849AA09-2DCE-8EEC-58EB-C26841C75F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11" y="1368539"/>
            <a:ext cx="5652691" cy="372904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BA16EF6-C9A1-CEF3-2666-125AC562ED48}"/>
              </a:ext>
            </a:extLst>
          </p:cNvPr>
          <p:cNvSpPr txBox="1">
            <a:spLocks/>
          </p:cNvSpPr>
          <p:nvPr/>
        </p:nvSpPr>
        <p:spPr>
          <a:xfrm>
            <a:off x="3044152" y="6586822"/>
            <a:ext cx="6101715" cy="1795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chemeClr val="bg1">
                    <a:lumMod val="65000"/>
                  </a:schemeClr>
                </a:solidFill>
              </a:rPr>
              <a:t>Bond Oversight Committee Meeting | 2023 | Portland's Housing Bond</a:t>
            </a:r>
            <a:endParaRPr lang="en-US" sz="1400" spc="-5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29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543D-A9BA-4AB0-A6BF-272A2D08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0ECB7BF0-29C4-4B3F-95A2-4648A1A1D569}" type="slidenum">
              <a:rPr lang="en-US" smtClean="0"/>
              <a:pPr marL="25400">
                <a:lnSpc>
                  <a:spcPct val="100000"/>
                </a:lnSpc>
                <a:spcBef>
                  <a:spcPts val="40"/>
                </a:spcBef>
              </a:pPr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22441-53A0-4281-99C6-69AB50D2A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14"/>
          <a:stretch/>
        </p:blipFill>
        <p:spPr>
          <a:xfrm>
            <a:off x="0" y="6291852"/>
            <a:ext cx="12192000" cy="56083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64DE2B-240A-4DB0-8DBC-63D46977CABC}"/>
              </a:ext>
            </a:extLst>
          </p:cNvPr>
          <p:cNvSpPr txBox="1">
            <a:spLocks/>
          </p:cNvSpPr>
          <p:nvPr/>
        </p:nvSpPr>
        <p:spPr>
          <a:xfrm>
            <a:off x="-9293" y="0"/>
            <a:ext cx="3429000" cy="6303764"/>
          </a:xfrm>
          <a:prstGeom prst="rect">
            <a:avLst/>
          </a:prstGeom>
          <a:solidFill>
            <a:srgbClr val="27829D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>
              <a:solidFill>
                <a:schemeClr val="bg1"/>
              </a:solidFill>
            </a:endParaRPr>
          </a:p>
          <a:p>
            <a:r>
              <a:rPr lang="en-US" sz="2400" ker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>
              <a:solidFill>
                <a:schemeClr val="bg1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6F022144-D7D6-489F-AC1A-D0347C25AAEC}"/>
              </a:ext>
            </a:extLst>
          </p:cNvPr>
          <p:cNvSpPr txBox="1">
            <a:spLocks/>
          </p:cNvSpPr>
          <p:nvPr/>
        </p:nvSpPr>
        <p:spPr>
          <a:xfrm>
            <a:off x="329778" y="884905"/>
            <a:ext cx="3119666" cy="1251433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3200" b="1" spc="-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Changes</a:t>
            </a:r>
            <a:endParaRPr lang="en-US" sz="4000" u="sng">
              <a:latin typeface="Arial Black" panose="020B0A040201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EC5D70-DCFA-4A34-ACB1-84B4698FCA5B}"/>
              </a:ext>
            </a:extLst>
          </p:cNvPr>
          <p:cNvSpPr txBox="1"/>
          <p:nvPr/>
        </p:nvSpPr>
        <p:spPr>
          <a:xfrm>
            <a:off x="3683767" y="533400"/>
            <a:ext cx="8458200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kern="0">
              <a:solidFill>
                <a:srgbClr val="27829D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Describe</a:t>
            </a:r>
            <a:r>
              <a:rPr lang="en-US" sz="2800" b="1" kern="0" dirty="0">
                <a:solidFill>
                  <a:srgbClr val="002060"/>
                </a:solidFill>
                <a:latin typeface="Arial"/>
                <a:cs typeface="Arial"/>
              </a:rPr>
              <a:t> any material changes that have occurred since funding award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kern="0">
              <a:solidFill>
                <a:srgbClr val="002060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2060"/>
                </a:solidFill>
                <a:latin typeface="Arial"/>
                <a:cs typeface="Arial"/>
              </a:rPr>
              <a:t>Awarded RLRA for 10 PSH units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kern="0">
              <a:solidFill>
                <a:srgbClr val="002060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2060"/>
                </a:solidFill>
                <a:latin typeface="Arial"/>
                <a:cs typeface="Arial"/>
              </a:rPr>
              <a:t>Market conditions: interest rates increases, lumber and material cost escalations, labor shortages, disruptions to supply chain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kern="0">
              <a:solidFill>
                <a:srgbClr val="002060"/>
              </a:solidFill>
              <a:latin typeface="Arial"/>
              <a:ea typeface="Calibri" panose="020F0502020204030204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2060"/>
                </a:solidFill>
                <a:latin typeface="Arial"/>
                <a:ea typeface="Calibri" panose="020F0502020204030204"/>
                <a:cs typeface="Arial"/>
              </a:rPr>
              <a:t>Project schedule: TCO and CO had been impacted due in part to market conditions listed above.</a:t>
            </a:r>
          </a:p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982E7C43-2B3F-C0A7-4EB5-407DD4DE5620}"/>
              </a:ext>
            </a:extLst>
          </p:cNvPr>
          <p:cNvSpPr txBox="1">
            <a:spLocks/>
          </p:cNvSpPr>
          <p:nvPr/>
        </p:nvSpPr>
        <p:spPr>
          <a:xfrm>
            <a:off x="3786909" y="6519089"/>
            <a:ext cx="6101715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chemeClr val="bg1">
                    <a:lumMod val="65000"/>
                  </a:schemeClr>
                </a:solidFill>
              </a:rPr>
              <a:t>Bond Oversight Committee Meeting | 2023 | Portland's Housing Bond</a:t>
            </a:r>
            <a:endParaRPr lang="en-US" sz="1400" spc="-5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7113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221" y="2416302"/>
            <a:ext cx="82061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/>
              <a:t>Interim</a:t>
            </a:r>
            <a:r>
              <a:rPr sz="5400" spc="-65"/>
              <a:t> </a:t>
            </a:r>
            <a:r>
              <a:rPr sz="5400"/>
              <a:t>Director’s</a:t>
            </a:r>
            <a:r>
              <a:rPr sz="5400" spc="-85"/>
              <a:t> </a:t>
            </a:r>
            <a:r>
              <a:rPr sz="5400" spc="-10"/>
              <a:t>Update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7468" y="228600"/>
            <a:ext cx="2732531" cy="1143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524" y="248411"/>
            <a:ext cx="4684776" cy="12451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58054" y="6469786"/>
            <a:ext cx="527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Bond</a:t>
            </a:r>
            <a:r>
              <a:rPr sz="1200" b="1" spc="-1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Oversight Committee</a:t>
            </a:r>
            <a:r>
              <a:rPr sz="1200" b="1" spc="-30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Meeting</a:t>
            </a:r>
            <a:r>
              <a:rPr sz="1200" b="1" spc="-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|</a:t>
            </a:r>
            <a:r>
              <a:rPr sz="1200" b="1" spc="-3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2/2/2023</a:t>
            </a:r>
            <a:r>
              <a:rPr sz="1200" b="1" spc="-10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|</a:t>
            </a:r>
            <a:r>
              <a:rPr sz="1200" b="1" spc="-6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Portland's</a:t>
            </a:r>
            <a:r>
              <a:rPr sz="1200" b="1" spc="-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Housing</a:t>
            </a:r>
            <a:r>
              <a:rPr sz="1200" b="1" spc="-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 spc="-20">
                <a:solidFill>
                  <a:srgbClr val="27829D"/>
                </a:solidFill>
                <a:latin typeface="Arial"/>
                <a:cs typeface="Arial"/>
              </a:rPr>
              <a:t>Bond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0" spc="-10">
                <a:solidFill>
                  <a:srgbClr val="27829D"/>
                </a:solidFill>
              </a:rPr>
              <a:t>Closing Remarks</a:t>
            </a:r>
            <a:endParaRPr sz="8000"/>
          </a:p>
        </p:txBody>
      </p:sp>
      <p:grpSp>
        <p:nvGrpSpPr>
          <p:cNvPr id="3" name="object 3"/>
          <p:cNvGrpSpPr/>
          <p:nvPr/>
        </p:nvGrpSpPr>
        <p:grpSpPr>
          <a:xfrm>
            <a:off x="0" y="6295644"/>
            <a:ext cx="12192000" cy="562610"/>
            <a:chOff x="0" y="6295644"/>
            <a:chExt cx="12192000" cy="562610"/>
          </a:xfrm>
        </p:grpSpPr>
        <p:sp>
          <p:nvSpPr>
            <p:cNvPr id="4" name="object 4"/>
            <p:cNvSpPr/>
            <p:nvPr/>
          </p:nvSpPr>
          <p:spPr>
            <a:xfrm>
              <a:off x="3302508" y="6295644"/>
              <a:ext cx="8890000" cy="562610"/>
            </a:xfrm>
            <a:custGeom>
              <a:avLst/>
              <a:gdLst/>
              <a:ahLst/>
              <a:cxnLst/>
              <a:rect l="l" t="t" r="r" b="b"/>
              <a:pathLst>
                <a:path w="8890000" h="562609">
                  <a:moveTo>
                    <a:pt x="0" y="562254"/>
                  </a:moveTo>
                  <a:lnTo>
                    <a:pt x="8889492" y="562254"/>
                  </a:lnTo>
                  <a:lnTo>
                    <a:pt x="8889492" y="0"/>
                  </a:lnTo>
                  <a:lnTo>
                    <a:pt x="0" y="0"/>
                  </a:lnTo>
                  <a:lnTo>
                    <a:pt x="0" y="562254"/>
                  </a:lnTo>
                  <a:close/>
                </a:path>
              </a:pathLst>
            </a:custGeom>
            <a:solidFill>
              <a:srgbClr val="278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295644"/>
              <a:ext cx="3302635" cy="562610"/>
            </a:xfrm>
            <a:custGeom>
              <a:avLst/>
              <a:gdLst/>
              <a:ahLst/>
              <a:cxnLst/>
              <a:rect l="l" t="t" r="r" b="b"/>
              <a:pathLst>
                <a:path w="3302635" h="562609">
                  <a:moveTo>
                    <a:pt x="3302508" y="0"/>
                  </a:moveTo>
                  <a:lnTo>
                    <a:pt x="0" y="0"/>
                  </a:lnTo>
                  <a:lnTo>
                    <a:pt x="0" y="562241"/>
                  </a:lnTo>
                  <a:lnTo>
                    <a:pt x="3302508" y="562241"/>
                  </a:lnTo>
                  <a:lnTo>
                    <a:pt x="3302508" y="0"/>
                  </a:lnTo>
                  <a:close/>
                </a:path>
              </a:pathLst>
            </a:custGeom>
            <a:solidFill>
              <a:srgbClr val="8FD1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58054" y="6434734"/>
            <a:ext cx="5513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>
                <a:solidFill>
                  <a:srgbClr val="FFFFFF"/>
                </a:solidFill>
                <a:latin typeface="Calibri"/>
                <a:cs typeface="Calibri"/>
              </a:rPr>
              <a:t>Bond</a:t>
            </a:r>
            <a:r>
              <a:rPr sz="1400" b="1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>
                <a:solidFill>
                  <a:srgbClr val="FFFFFF"/>
                </a:solidFill>
                <a:latin typeface="Calibri"/>
                <a:cs typeface="Calibri"/>
              </a:rPr>
              <a:t>Oversight</a:t>
            </a:r>
            <a:r>
              <a:rPr sz="1400" b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>
                <a:solidFill>
                  <a:srgbClr val="FFFFFF"/>
                </a:solidFill>
                <a:latin typeface="Calibri"/>
                <a:cs typeface="Calibri"/>
              </a:rPr>
              <a:t>Committee</a:t>
            </a:r>
            <a:r>
              <a:rPr sz="1400" b="1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>
                <a:solidFill>
                  <a:srgbClr val="FFFFFF"/>
                </a:solidFill>
                <a:latin typeface="Calibri"/>
                <a:cs typeface="Calibri"/>
              </a:rPr>
              <a:t>Meeting</a:t>
            </a:r>
            <a:r>
              <a:rPr sz="1400" b="1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b="1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>
                <a:solidFill>
                  <a:srgbClr val="FFFFFF"/>
                </a:solidFill>
                <a:latin typeface="Calibri"/>
                <a:cs typeface="Calibri"/>
              </a:rPr>
              <a:t>2/2/2023</a:t>
            </a:r>
            <a:r>
              <a:rPr sz="1400" b="1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400" b="1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>
                <a:solidFill>
                  <a:srgbClr val="FFFFFF"/>
                </a:solidFill>
                <a:latin typeface="Calibri"/>
                <a:cs typeface="Calibri"/>
              </a:rPr>
              <a:t>Portland's</a:t>
            </a:r>
            <a:r>
              <a:rPr sz="1400" b="1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>
                <a:solidFill>
                  <a:srgbClr val="FFFFFF"/>
                </a:solidFill>
                <a:latin typeface="Calibri"/>
                <a:cs typeface="Calibri"/>
              </a:rPr>
              <a:t>Housing</a:t>
            </a:r>
            <a:r>
              <a:rPr sz="1400" b="1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0">
                <a:solidFill>
                  <a:srgbClr val="FFFFFF"/>
                </a:solidFill>
                <a:latin typeface="Calibri"/>
                <a:cs typeface="Calibri"/>
              </a:rPr>
              <a:t>Bond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3542" y="4949190"/>
            <a:ext cx="6238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16935" algn="l"/>
              </a:tabLst>
            </a:pPr>
            <a:r>
              <a:rPr sz="2800" b="1" i="1">
                <a:solidFill>
                  <a:srgbClr val="434F69"/>
                </a:solidFill>
                <a:latin typeface="Arial"/>
                <a:cs typeface="Arial"/>
              </a:rPr>
              <a:t>Next</a:t>
            </a:r>
            <a:r>
              <a:rPr sz="2800" b="1" i="1" spc="-8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 b="1" i="1">
                <a:solidFill>
                  <a:srgbClr val="434F69"/>
                </a:solidFill>
                <a:latin typeface="Arial"/>
                <a:cs typeface="Arial"/>
              </a:rPr>
              <a:t>Meeting</a:t>
            </a:r>
            <a:r>
              <a:rPr sz="2800" b="1" i="1" spc="-5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 b="1" i="1" spc="-10">
                <a:solidFill>
                  <a:srgbClr val="434F69"/>
                </a:solidFill>
                <a:latin typeface="Arial"/>
                <a:cs typeface="Arial"/>
              </a:rPr>
              <a:t>Date:</a:t>
            </a:r>
            <a:r>
              <a:rPr lang="en-US" sz="2800" b="1" i="1" spc="-10">
                <a:solidFill>
                  <a:srgbClr val="434F69"/>
                </a:solidFill>
                <a:latin typeface="Arial"/>
                <a:cs typeface="Arial"/>
              </a:rPr>
              <a:t> April 6</a:t>
            </a:r>
            <a:r>
              <a:rPr sz="2800" b="1" i="1">
                <a:solidFill>
                  <a:srgbClr val="434F69"/>
                </a:solidFill>
                <a:latin typeface="Arial"/>
                <a:cs typeface="Arial"/>
              </a:rPr>
              <a:t>,</a:t>
            </a:r>
            <a:r>
              <a:rPr sz="2800" b="1" i="1" spc="-7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 b="1" i="1" spc="-20">
                <a:solidFill>
                  <a:srgbClr val="434F69"/>
                </a:solidFill>
                <a:latin typeface="Arial"/>
                <a:cs typeface="Arial"/>
              </a:rPr>
              <a:t>2023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95644"/>
            <a:ext cx="12192000" cy="562610"/>
            <a:chOff x="0" y="6295644"/>
            <a:chExt cx="12192000" cy="562610"/>
          </a:xfrm>
        </p:grpSpPr>
        <p:sp>
          <p:nvSpPr>
            <p:cNvPr id="3" name="object 3"/>
            <p:cNvSpPr/>
            <p:nvPr/>
          </p:nvSpPr>
          <p:spPr>
            <a:xfrm>
              <a:off x="3302508" y="6295644"/>
              <a:ext cx="8890000" cy="562610"/>
            </a:xfrm>
            <a:custGeom>
              <a:avLst/>
              <a:gdLst/>
              <a:ahLst/>
              <a:cxnLst/>
              <a:rect l="l" t="t" r="r" b="b"/>
              <a:pathLst>
                <a:path w="8890000" h="562609">
                  <a:moveTo>
                    <a:pt x="0" y="562254"/>
                  </a:moveTo>
                  <a:lnTo>
                    <a:pt x="8889492" y="562254"/>
                  </a:lnTo>
                  <a:lnTo>
                    <a:pt x="8889492" y="0"/>
                  </a:lnTo>
                  <a:lnTo>
                    <a:pt x="0" y="0"/>
                  </a:lnTo>
                  <a:lnTo>
                    <a:pt x="0" y="562254"/>
                  </a:lnTo>
                  <a:close/>
                </a:path>
              </a:pathLst>
            </a:custGeom>
            <a:solidFill>
              <a:srgbClr val="278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95644"/>
              <a:ext cx="3302635" cy="562610"/>
            </a:xfrm>
            <a:custGeom>
              <a:avLst/>
              <a:gdLst/>
              <a:ahLst/>
              <a:cxnLst/>
              <a:rect l="l" t="t" r="r" b="b"/>
              <a:pathLst>
                <a:path w="3302635" h="562609">
                  <a:moveTo>
                    <a:pt x="3302508" y="0"/>
                  </a:moveTo>
                  <a:lnTo>
                    <a:pt x="0" y="0"/>
                  </a:lnTo>
                  <a:lnTo>
                    <a:pt x="0" y="562241"/>
                  </a:lnTo>
                  <a:lnTo>
                    <a:pt x="3302508" y="562241"/>
                  </a:lnTo>
                  <a:lnTo>
                    <a:pt x="3302508" y="0"/>
                  </a:lnTo>
                  <a:close/>
                </a:path>
              </a:pathLst>
            </a:custGeom>
            <a:solidFill>
              <a:srgbClr val="8FD1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8281" y="192150"/>
            <a:ext cx="1884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>
                <a:solidFill>
                  <a:srgbClr val="27829D"/>
                </a:solidFill>
              </a:rPr>
              <a:t>Agenda</a:t>
            </a:r>
            <a:endParaRPr sz="4000"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19232"/>
              </p:ext>
            </p:extLst>
          </p:nvPr>
        </p:nvGraphicFramePr>
        <p:xfrm>
          <a:off x="726706" y="958004"/>
          <a:ext cx="10724515" cy="5230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0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770">
                <a:tc>
                  <a:txBody>
                    <a:bodyPr/>
                    <a:lstStyle/>
                    <a:p>
                      <a:pPr marL="90805">
                        <a:lnSpc>
                          <a:spcPts val="2655"/>
                        </a:lnSpc>
                      </a:pPr>
                      <a:r>
                        <a:rPr sz="2400" b="1" spc="-10" dirty="0">
                          <a:solidFill>
                            <a:srgbClr val="8FD169"/>
                          </a:solidFill>
                          <a:latin typeface="Arial"/>
                          <a:cs typeface="Arial"/>
                        </a:rPr>
                        <a:t>TOPIC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655"/>
                        </a:lnSpc>
                      </a:pPr>
                      <a:r>
                        <a:rPr sz="2400" b="1" spc="-20" dirty="0">
                          <a:solidFill>
                            <a:srgbClr val="8FD169"/>
                          </a:solidFill>
                          <a:latin typeface="Arial"/>
                          <a:cs typeface="Arial"/>
                        </a:rPr>
                        <a:t>LEAD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2655"/>
                        </a:lnSpc>
                      </a:pPr>
                      <a:r>
                        <a:rPr sz="2400" b="1" spc="-20" dirty="0">
                          <a:solidFill>
                            <a:srgbClr val="8FD169"/>
                          </a:solidFill>
                          <a:latin typeface="Arial"/>
                          <a:cs typeface="Arial"/>
                        </a:rPr>
                        <a:t>TIME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2000" b="1" spc="8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Welcome,</a:t>
                      </a:r>
                      <a:r>
                        <a:rPr sz="2000" b="1" spc="19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6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Roll</a:t>
                      </a:r>
                      <a:r>
                        <a:rPr sz="2000" b="1" spc="19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7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Call,</a:t>
                      </a:r>
                      <a:r>
                        <a:rPr sz="2000" b="1" spc="19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6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Minutes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2000" spc="6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Dr.</a:t>
                      </a:r>
                      <a:r>
                        <a:rPr sz="2000" spc="17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Steven</a:t>
                      </a:r>
                      <a:r>
                        <a:rPr sz="2000" spc="21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5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Holt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  <a:spcBef>
                          <a:spcPts val="1400"/>
                        </a:spcBef>
                      </a:pPr>
                      <a:r>
                        <a:rPr sz="200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9:30</a:t>
                      </a:r>
                      <a:r>
                        <a:rPr lang="en-US" sz="2000" spc="-1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 </a:t>
                      </a:r>
                      <a:r>
                        <a:rPr lang="en-US" sz="2000" b="0" i="0" u="none" strike="noStrike" spc="-15" noProof="0" dirty="0">
                          <a:solidFill>
                            <a:srgbClr val="434F69"/>
                          </a:solidFill>
                          <a:latin typeface="Arial"/>
                        </a:rPr>
                        <a:t>– </a:t>
                      </a:r>
                      <a:r>
                        <a:rPr sz="2000" spc="-2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9:35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77800" marB="0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2000" b="1" spc="-1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Public</a:t>
                      </a:r>
                      <a:r>
                        <a:rPr sz="2000" b="1" spc="-8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Testimony</a:t>
                      </a:r>
                      <a:r>
                        <a:rPr sz="2000" b="1" spc="-7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(2</a:t>
                      </a:r>
                      <a:r>
                        <a:rPr sz="2000" b="1" spc="-10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minutes</a:t>
                      </a:r>
                      <a:r>
                        <a:rPr sz="2000" b="1" spc="-8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2000" b="1" spc="-8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person)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2000" spc="6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Dr.</a:t>
                      </a:r>
                      <a:r>
                        <a:rPr sz="2000" spc="17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7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Steven</a:t>
                      </a:r>
                      <a:r>
                        <a:rPr sz="2000" spc="21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5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Holt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sz="200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9:35</a:t>
                      </a:r>
                      <a:r>
                        <a:rPr sz="2000" spc="-10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2000" spc="-8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9:40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178435" marB="0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9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2000" b="1" spc="-2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Portland’s</a:t>
                      </a:r>
                      <a:r>
                        <a:rPr sz="2000" b="1" spc="-9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Housing</a:t>
                      </a:r>
                      <a:r>
                        <a:rPr sz="2000" b="1" spc="-9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Bond</a:t>
                      </a:r>
                      <a:r>
                        <a:rPr sz="2000" b="1" spc="-9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Updates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2000" spc="6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PHB</a:t>
                      </a:r>
                      <a:r>
                        <a:rPr sz="2000" spc="204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6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Staff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3815" algn="ctr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9:40</a:t>
                      </a:r>
                      <a:r>
                        <a:rPr sz="2000" spc="-10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2000" spc="-8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9:55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726">
                <a:tc>
                  <a:txBody>
                    <a:bodyPr/>
                    <a:lstStyle/>
                    <a:p>
                      <a:pPr marL="73025" lvl="0">
                        <a:lnSpc>
                          <a:spcPct val="100000"/>
                        </a:lnSpc>
                        <a:buNone/>
                      </a:pPr>
                      <a:r>
                        <a:rPr lang="en-US" sz="2000" b="1" spc="-1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Housing Bond Audit Update</a:t>
                      </a:r>
                      <a:endParaRPr lang="en-US" dirty="0"/>
                    </a:p>
                  </a:txBody>
                  <a:tcPr marL="0" marR="0" marT="635" marB="0" anchor="ctr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spc="6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Gena Scott</a:t>
                      </a:r>
                      <a:endParaRPr sz="2000" spc="60" dirty="0">
                        <a:solidFill>
                          <a:srgbClr val="434F69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spc="-2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9:55 </a:t>
                      </a:r>
                      <a:r>
                        <a:rPr lang="en-US" sz="2000" b="0" i="0" u="none" strike="noStrike" spc="-20" noProof="0" dirty="0">
                          <a:solidFill>
                            <a:srgbClr val="434F69"/>
                          </a:solidFill>
                          <a:latin typeface="Arial"/>
                        </a:rPr>
                        <a:t>– </a:t>
                      </a:r>
                      <a:r>
                        <a:rPr lang="en-US" sz="2000" spc="-2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10:00</a:t>
                      </a:r>
                      <a:endParaRPr sz="2000" spc="-20" dirty="0">
                        <a:solidFill>
                          <a:srgbClr val="434F69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635" marB="0" anchor="ctr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926761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2000" b="1" spc="-2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r>
                        <a:rPr sz="2000" b="1" spc="-9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Team</a:t>
                      </a:r>
                      <a:r>
                        <a:rPr sz="2000" b="1" spc="-9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Presentations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01295" marB="0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2000" spc="8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r>
                        <a:rPr sz="2000" spc="18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6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Teams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01295" marB="0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lang="en-US" sz="2000" spc="-4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10:00 </a:t>
                      </a:r>
                      <a:r>
                        <a:rPr lang="en-US" sz="2000" b="0" i="0" u="none" strike="noStrike" spc="-40" noProof="0" dirty="0">
                          <a:solidFill>
                            <a:srgbClr val="434F69"/>
                          </a:solidFill>
                          <a:latin typeface="Arial"/>
                        </a:rPr>
                        <a:t>–</a:t>
                      </a:r>
                      <a:r>
                        <a:rPr lang="en-US" sz="2000" spc="-4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 </a:t>
                      </a:r>
                      <a:r>
                        <a:rPr lang="en-US" sz="2000" spc="-2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10:20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01295" marB="0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00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2000" b="1" spc="-2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Interim</a:t>
                      </a:r>
                      <a:r>
                        <a:rPr sz="2000" b="1" spc="-9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Director’s</a:t>
                      </a:r>
                      <a:r>
                        <a:rPr sz="2000" b="1" spc="-7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Update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01930" marB="0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sz="200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Molly</a:t>
                      </a:r>
                      <a:r>
                        <a:rPr sz="2000" spc="-1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Rogers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01930" marB="0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590"/>
                        </a:spcBef>
                      </a:pPr>
                      <a:r>
                        <a:rPr lang="en-US" sz="2000" spc="7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10:20 </a:t>
                      </a:r>
                      <a:r>
                        <a:rPr sz="200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en-US" sz="200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 </a:t>
                      </a:r>
                      <a:r>
                        <a:rPr lang="en-US" sz="2000" spc="4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10:35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01930" marB="0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770"/>
                        </a:spcBef>
                      </a:pPr>
                      <a:r>
                        <a:rPr sz="2000" b="1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Closing</a:t>
                      </a:r>
                      <a:r>
                        <a:rPr sz="2000" b="1" spc="-3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Remarks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24790" marB="0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70"/>
                        </a:spcBef>
                      </a:pPr>
                      <a:r>
                        <a:rPr sz="200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Dr.</a:t>
                      </a:r>
                      <a:r>
                        <a:rPr sz="2000" spc="-4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Steven</a:t>
                      </a:r>
                      <a:r>
                        <a:rPr sz="2000" spc="-2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Holt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24790" marB="0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1770"/>
                        </a:spcBef>
                      </a:pPr>
                      <a:r>
                        <a:rPr lang="en-US" sz="200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10:35</a:t>
                      </a:r>
                      <a:r>
                        <a:rPr sz="2000" spc="-55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2000" spc="-4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000" spc="-10" dirty="0">
                          <a:solidFill>
                            <a:srgbClr val="434F69"/>
                          </a:solidFill>
                          <a:latin typeface="Arial"/>
                          <a:cs typeface="Arial"/>
                        </a:rPr>
                        <a:t>10:40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224790" marB="0">
                    <a:lnL w="12700">
                      <a:solidFill>
                        <a:srgbClr val="434F69"/>
                      </a:solidFill>
                      <a:prstDash val="solid"/>
                    </a:lnL>
                    <a:lnR w="12700">
                      <a:solidFill>
                        <a:srgbClr val="434F69"/>
                      </a:solidFill>
                      <a:prstDash val="solid"/>
                    </a:lnR>
                    <a:lnT w="12700">
                      <a:solidFill>
                        <a:srgbClr val="434F69"/>
                      </a:solidFill>
                      <a:prstDash val="solid"/>
                    </a:lnT>
                    <a:lnB w="12700">
                      <a:solidFill>
                        <a:srgbClr val="434F6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4758054" y="6469786"/>
            <a:ext cx="4924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r>
              <a:rPr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Oversight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Committee</a:t>
            </a:r>
            <a:r>
              <a:rPr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r>
              <a:rPr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| 2/2/2023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Portland's</a:t>
            </a:r>
            <a:r>
              <a:rPr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r>
              <a:rPr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736" y="392684"/>
            <a:ext cx="63309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>
                <a:solidFill>
                  <a:srgbClr val="27829D"/>
                </a:solidFill>
              </a:rPr>
              <a:t>Public</a:t>
            </a:r>
            <a:r>
              <a:rPr sz="6000" spc="-5">
                <a:solidFill>
                  <a:srgbClr val="27829D"/>
                </a:solidFill>
              </a:rPr>
              <a:t> </a:t>
            </a:r>
            <a:r>
              <a:rPr sz="6000" spc="-10">
                <a:solidFill>
                  <a:srgbClr val="27829D"/>
                </a:solidFill>
              </a:rPr>
              <a:t>Testimony</a:t>
            </a:r>
            <a:endParaRPr sz="6000"/>
          </a:p>
        </p:txBody>
      </p:sp>
      <p:grpSp>
        <p:nvGrpSpPr>
          <p:cNvPr id="3" name="object 3"/>
          <p:cNvGrpSpPr/>
          <p:nvPr/>
        </p:nvGrpSpPr>
        <p:grpSpPr>
          <a:xfrm>
            <a:off x="0" y="6295644"/>
            <a:ext cx="12192000" cy="562610"/>
            <a:chOff x="0" y="6295644"/>
            <a:chExt cx="12192000" cy="562610"/>
          </a:xfrm>
        </p:grpSpPr>
        <p:sp>
          <p:nvSpPr>
            <p:cNvPr id="4" name="object 4"/>
            <p:cNvSpPr/>
            <p:nvPr/>
          </p:nvSpPr>
          <p:spPr>
            <a:xfrm>
              <a:off x="3302508" y="6295644"/>
              <a:ext cx="8890000" cy="562610"/>
            </a:xfrm>
            <a:custGeom>
              <a:avLst/>
              <a:gdLst/>
              <a:ahLst/>
              <a:cxnLst/>
              <a:rect l="l" t="t" r="r" b="b"/>
              <a:pathLst>
                <a:path w="8890000" h="562609">
                  <a:moveTo>
                    <a:pt x="0" y="562254"/>
                  </a:moveTo>
                  <a:lnTo>
                    <a:pt x="8889492" y="562254"/>
                  </a:lnTo>
                  <a:lnTo>
                    <a:pt x="8889492" y="0"/>
                  </a:lnTo>
                  <a:lnTo>
                    <a:pt x="0" y="0"/>
                  </a:lnTo>
                  <a:lnTo>
                    <a:pt x="0" y="562254"/>
                  </a:lnTo>
                  <a:close/>
                </a:path>
              </a:pathLst>
            </a:custGeom>
            <a:solidFill>
              <a:srgbClr val="278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295644"/>
              <a:ext cx="3302635" cy="562610"/>
            </a:xfrm>
            <a:custGeom>
              <a:avLst/>
              <a:gdLst/>
              <a:ahLst/>
              <a:cxnLst/>
              <a:rect l="l" t="t" r="r" b="b"/>
              <a:pathLst>
                <a:path w="3302635" h="562609">
                  <a:moveTo>
                    <a:pt x="3302508" y="0"/>
                  </a:moveTo>
                  <a:lnTo>
                    <a:pt x="0" y="0"/>
                  </a:lnTo>
                  <a:lnTo>
                    <a:pt x="0" y="562241"/>
                  </a:lnTo>
                  <a:lnTo>
                    <a:pt x="3302508" y="562241"/>
                  </a:lnTo>
                  <a:lnTo>
                    <a:pt x="3302508" y="0"/>
                  </a:lnTo>
                  <a:close/>
                </a:path>
              </a:pathLst>
            </a:custGeom>
            <a:solidFill>
              <a:srgbClr val="8FD1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58054" y="6469786"/>
            <a:ext cx="4921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r>
              <a:rPr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Oversight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Committee</a:t>
            </a:r>
            <a:r>
              <a:rPr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r>
              <a:rPr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2/2/2023</a:t>
            </a:r>
            <a:r>
              <a:rPr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Portland's</a:t>
            </a:r>
            <a:r>
              <a:rPr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r>
              <a:rPr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6907" y="1638680"/>
            <a:ext cx="811847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>
                <a:solidFill>
                  <a:srgbClr val="434F69"/>
                </a:solidFill>
                <a:latin typeface="Arial"/>
                <a:cs typeface="Arial"/>
              </a:rPr>
              <a:t>Two</a:t>
            </a:r>
            <a:r>
              <a:rPr sz="2800" spc="-10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434F69"/>
                </a:solidFill>
                <a:latin typeface="Arial"/>
                <a:cs typeface="Arial"/>
              </a:rPr>
              <a:t>minutes</a:t>
            </a:r>
            <a:r>
              <a:rPr sz="2800" spc="-8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434F69"/>
                </a:solidFill>
                <a:latin typeface="Arial"/>
                <a:cs typeface="Arial"/>
              </a:rPr>
              <a:t>per</a:t>
            </a:r>
            <a:r>
              <a:rPr sz="2800" spc="-11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 spc="-10">
                <a:solidFill>
                  <a:srgbClr val="434F69"/>
                </a:solidFill>
                <a:latin typeface="Arial"/>
                <a:cs typeface="Arial"/>
              </a:rPr>
              <a:t>person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buAutoNum type="arabicParenR"/>
              <a:tabLst>
                <a:tab pos="527685" algn="l"/>
                <a:tab pos="528320" algn="l"/>
              </a:tabLst>
            </a:pPr>
            <a:r>
              <a:rPr sz="2800">
                <a:solidFill>
                  <a:srgbClr val="434F69"/>
                </a:solidFill>
                <a:latin typeface="Arial"/>
                <a:cs typeface="Arial"/>
              </a:rPr>
              <a:t>Sign</a:t>
            </a:r>
            <a:r>
              <a:rPr sz="2800" spc="-4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434F69"/>
                </a:solidFill>
                <a:latin typeface="Arial"/>
                <a:cs typeface="Arial"/>
              </a:rPr>
              <a:t>up</a:t>
            </a:r>
            <a:r>
              <a:rPr sz="2800" spc="-5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434F69"/>
                </a:solidFill>
                <a:latin typeface="Arial"/>
                <a:cs typeface="Arial"/>
              </a:rPr>
              <a:t>in</a:t>
            </a:r>
            <a:r>
              <a:rPr sz="2800" spc="-5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434F69"/>
                </a:solidFill>
                <a:latin typeface="Arial"/>
                <a:cs typeface="Arial"/>
              </a:rPr>
              <a:t>person</a:t>
            </a:r>
            <a:r>
              <a:rPr sz="2800" spc="-4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434F69"/>
                </a:solidFill>
                <a:latin typeface="Arial"/>
                <a:cs typeface="Arial"/>
              </a:rPr>
              <a:t>or</a:t>
            </a:r>
            <a:r>
              <a:rPr sz="2800" spc="-4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434F69"/>
                </a:solidFill>
                <a:latin typeface="Arial"/>
                <a:cs typeface="Arial"/>
              </a:rPr>
              <a:t>in</a:t>
            </a:r>
            <a:r>
              <a:rPr sz="2800" spc="-4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434F69"/>
                </a:solidFill>
                <a:latin typeface="Arial"/>
                <a:cs typeface="Arial"/>
              </a:rPr>
              <a:t>Zoom</a:t>
            </a:r>
            <a:r>
              <a:rPr sz="2800" spc="-2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 spc="-20">
                <a:solidFill>
                  <a:srgbClr val="434F69"/>
                </a:solidFill>
                <a:latin typeface="Arial"/>
                <a:cs typeface="Arial"/>
              </a:rPr>
              <a:t>Chat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34F69"/>
              </a:buClr>
              <a:buFont typeface="Arial"/>
              <a:buAutoNum type="arabicParenR"/>
            </a:pPr>
            <a:endParaRPr sz="29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527685" algn="l"/>
                <a:tab pos="528320" algn="l"/>
              </a:tabLst>
            </a:pPr>
            <a:r>
              <a:rPr sz="2800" spc="-10">
                <a:solidFill>
                  <a:srgbClr val="434F69"/>
                </a:solidFill>
                <a:latin typeface="Arial"/>
                <a:cs typeface="Arial"/>
              </a:rPr>
              <a:t>Verbal</a:t>
            </a:r>
            <a:r>
              <a:rPr sz="2800" spc="-9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434F69"/>
                </a:solidFill>
                <a:latin typeface="Arial"/>
                <a:cs typeface="Arial"/>
              </a:rPr>
              <a:t>or</a:t>
            </a:r>
            <a:r>
              <a:rPr sz="2800" spc="-10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434F69"/>
                </a:solidFill>
                <a:latin typeface="Arial"/>
                <a:cs typeface="Arial"/>
              </a:rPr>
              <a:t>written</a:t>
            </a:r>
            <a:r>
              <a:rPr sz="2800" spc="-9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 spc="-10">
                <a:solidFill>
                  <a:srgbClr val="434F69"/>
                </a:solidFill>
                <a:latin typeface="Arial"/>
                <a:cs typeface="Arial"/>
              </a:rPr>
              <a:t>testimony</a:t>
            </a:r>
            <a:endParaRPr sz="2800">
              <a:latin typeface="Arial"/>
              <a:cs typeface="Arial"/>
            </a:endParaRPr>
          </a:p>
          <a:p>
            <a:pPr marL="926465" lvl="1" indent="-457200">
              <a:lnSpc>
                <a:spcPct val="100000"/>
              </a:lnSpc>
              <a:buChar char="•"/>
              <a:tabLst>
                <a:tab pos="926465" algn="l"/>
                <a:tab pos="927735" algn="l"/>
              </a:tabLst>
            </a:pPr>
            <a:r>
              <a:rPr sz="2800">
                <a:solidFill>
                  <a:srgbClr val="434F69"/>
                </a:solidFill>
                <a:latin typeface="Arial"/>
                <a:cs typeface="Arial"/>
              </a:rPr>
              <a:t>Summit</a:t>
            </a:r>
            <a:r>
              <a:rPr sz="2800" spc="-6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434F69"/>
                </a:solidFill>
                <a:latin typeface="Arial"/>
                <a:cs typeface="Arial"/>
              </a:rPr>
              <a:t>written</a:t>
            </a:r>
            <a:r>
              <a:rPr sz="2800" spc="-8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434F69"/>
                </a:solidFill>
                <a:latin typeface="Arial"/>
                <a:cs typeface="Arial"/>
              </a:rPr>
              <a:t>testimony</a:t>
            </a:r>
            <a:r>
              <a:rPr sz="2800" spc="-7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434F69"/>
                </a:solidFill>
                <a:latin typeface="Arial"/>
                <a:cs typeface="Arial"/>
              </a:rPr>
              <a:t>via</a:t>
            </a:r>
            <a:r>
              <a:rPr sz="2800" spc="-8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434F69"/>
                </a:solidFill>
                <a:latin typeface="Arial"/>
                <a:cs typeface="Arial"/>
              </a:rPr>
              <a:t>the</a:t>
            </a:r>
            <a:r>
              <a:rPr sz="2800" spc="-8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>
                <a:solidFill>
                  <a:srgbClr val="434F69"/>
                </a:solidFill>
                <a:latin typeface="Arial"/>
                <a:cs typeface="Arial"/>
              </a:rPr>
              <a:t>Chat</a:t>
            </a:r>
            <a:r>
              <a:rPr sz="2800" spc="-75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 spc="-10">
                <a:solidFill>
                  <a:srgbClr val="434F69"/>
                </a:solidFill>
                <a:latin typeface="Arial"/>
                <a:cs typeface="Arial"/>
              </a:rPr>
              <a:t>feature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9219" y="4418076"/>
            <a:ext cx="7194804" cy="1163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221" y="2373629"/>
            <a:ext cx="9121775" cy="176593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sz="6000"/>
              <a:t>Portland's</a:t>
            </a:r>
            <a:r>
              <a:rPr sz="6000" spc="-85"/>
              <a:t> </a:t>
            </a:r>
            <a:r>
              <a:rPr sz="6000"/>
              <a:t>Housing</a:t>
            </a:r>
            <a:r>
              <a:rPr sz="6000" spc="-75"/>
              <a:t> </a:t>
            </a:r>
            <a:r>
              <a:rPr sz="6000" spc="-20"/>
              <a:t>Bond </a:t>
            </a:r>
            <a:r>
              <a:rPr sz="6000" spc="-10"/>
              <a:t>Updates</a:t>
            </a:r>
            <a:endParaRPr sz="6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7468" y="228600"/>
            <a:ext cx="2732531" cy="1143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524" y="248411"/>
            <a:ext cx="4684776" cy="12451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58054" y="6469786"/>
            <a:ext cx="527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Bond</a:t>
            </a:r>
            <a:r>
              <a:rPr sz="1200" b="1" spc="-1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Oversight Committee</a:t>
            </a:r>
            <a:r>
              <a:rPr sz="1200" b="1" spc="-30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Meeting</a:t>
            </a:r>
            <a:r>
              <a:rPr sz="1200" b="1" spc="-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|</a:t>
            </a:r>
            <a:r>
              <a:rPr sz="1200" b="1" spc="-3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2/2/2023</a:t>
            </a:r>
            <a:r>
              <a:rPr sz="1200" b="1" spc="-10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|</a:t>
            </a:r>
            <a:r>
              <a:rPr sz="1200" b="1" spc="-6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Portland's</a:t>
            </a:r>
            <a:r>
              <a:rPr sz="1200" b="1" spc="-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27829D"/>
                </a:solidFill>
                <a:latin typeface="Arial"/>
                <a:cs typeface="Arial"/>
              </a:rPr>
              <a:t>Housing</a:t>
            </a:r>
            <a:r>
              <a:rPr sz="1200" b="1" spc="-5">
                <a:solidFill>
                  <a:srgbClr val="27829D"/>
                </a:solidFill>
                <a:latin typeface="Arial"/>
                <a:cs typeface="Arial"/>
              </a:rPr>
              <a:t> </a:t>
            </a:r>
            <a:r>
              <a:rPr sz="1200" b="1" spc="-20">
                <a:solidFill>
                  <a:srgbClr val="27829D"/>
                </a:solidFill>
                <a:latin typeface="Arial"/>
                <a:cs typeface="Arial"/>
              </a:rPr>
              <a:t>Bond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379" y="302463"/>
            <a:ext cx="2674620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20">
                <a:solidFill>
                  <a:srgbClr val="27829D"/>
                </a:solidFill>
              </a:rPr>
              <a:t>Bond </a:t>
            </a:r>
            <a:r>
              <a:rPr sz="4000" spc="-10">
                <a:solidFill>
                  <a:srgbClr val="27829D"/>
                </a:solidFill>
              </a:rPr>
              <a:t>Projects Dashboard Report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0" y="6295644"/>
            <a:ext cx="12192000" cy="562610"/>
            <a:chOff x="0" y="6295644"/>
            <a:chExt cx="12192000" cy="562610"/>
          </a:xfrm>
        </p:grpSpPr>
        <p:sp>
          <p:nvSpPr>
            <p:cNvPr id="4" name="object 4"/>
            <p:cNvSpPr/>
            <p:nvPr/>
          </p:nvSpPr>
          <p:spPr>
            <a:xfrm>
              <a:off x="3302508" y="6295644"/>
              <a:ext cx="8890000" cy="562610"/>
            </a:xfrm>
            <a:custGeom>
              <a:avLst/>
              <a:gdLst/>
              <a:ahLst/>
              <a:cxnLst/>
              <a:rect l="l" t="t" r="r" b="b"/>
              <a:pathLst>
                <a:path w="8890000" h="562609">
                  <a:moveTo>
                    <a:pt x="0" y="562254"/>
                  </a:moveTo>
                  <a:lnTo>
                    <a:pt x="8889492" y="562254"/>
                  </a:lnTo>
                  <a:lnTo>
                    <a:pt x="8889492" y="0"/>
                  </a:lnTo>
                  <a:lnTo>
                    <a:pt x="0" y="0"/>
                  </a:lnTo>
                  <a:lnTo>
                    <a:pt x="0" y="562254"/>
                  </a:lnTo>
                  <a:close/>
                </a:path>
              </a:pathLst>
            </a:custGeom>
            <a:solidFill>
              <a:srgbClr val="278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295644"/>
              <a:ext cx="3302635" cy="562610"/>
            </a:xfrm>
            <a:custGeom>
              <a:avLst/>
              <a:gdLst/>
              <a:ahLst/>
              <a:cxnLst/>
              <a:rect l="l" t="t" r="r" b="b"/>
              <a:pathLst>
                <a:path w="3302635" h="562609">
                  <a:moveTo>
                    <a:pt x="3302508" y="0"/>
                  </a:moveTo>
                  <a:lnTo>
                    <a:pt x="0" y="0"/>
                  </a:lnTo>
                  <a:lnTo>
                    <a:pt x="0" y="562241"/>
                  </a:lnTo>
                  <a:lnTo>
                    <a:pt x="3302508" y="562241"/>
                  </a:lnTo>
                  <a:lnTo>
                    <a:pt x="3302508" y="0"/>
                  </a:lnTo>
                  <a:close/>
                </a:path>
              </a:pathLst>
            </a:custGeom>
            <a:solidFill>
              <a:srgbClr val="8FD1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58054" y="6469786"/>
            <a:ext cx="4916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r>
              <a:rPr sz="1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Oversight</a:t>
            </a:r>
            <a:r>
              <a:rPr sz="12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Committee</a:t>
            </a:r>
            <a:r>
              <a:rPr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r>
              <a:rPr sz="12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>
                <a:solidFill>
                  <a:srgbClr val="FFFFFF"/>
                </a:solidFill>
                <a:latin typeface="Arial"/>
                <a:cs typeface="Arial"/>
              </a:rPr>
              <a:t>2/2/2023</a:t>
            </a:r>
            <a:r>
              <a:rPr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Portland's</a:t>
            </a:r>
            <a:r>
              <a:rPr sz="12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r>
              <a:rPr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75888" y="5195315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76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7571" y="5195315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76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40779" y="5195315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76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22464" y="5195315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76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05671" y="5195315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76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88880" y="5195315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76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370564" y="5195315"/>
            <a:ext cx="0" cy="48895"/>
          </a:xfrm>
          <a:custGeom>
            <a:avLst/>
            <a:gdLst/>
            <a:ahLst/>
            <a:cxnLst/>
            <a:rect l="l" t="t" r="r" b="b"/>
            <a:pathLst>
              <a:path h="48895">
                <a:moveTo>
                  <a:pt x="0" y="0"/>
                </a:moveTo>
                <a:lnTo>
                  <a:pt x="0" y="48767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38867" y="1042303"/>
            <a:ext cx="6735966" cy="39130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95644"/>
            <a:ext cx="12192000" cy="562610"/>
            <a:chOff x="0" y="6295644"/>
            <a:chExt cx="12192000" cy="562610"/>
          </a:xfrm>
        </p:grpSpPr>
        <p:sp>
          <p:nvSpPr>
            <p:cNvPr id="3" name="object 3"/>
            <p:cNvSpPr/>
            <p:nvPr/>
          </p:nvSpPr>
          <p:spPr>
            <a:xfrm>
              <a:off x="3302508" y="6295644"/>
              <a:ext cx="8890000" cy="562610"/>
            </a:xfrm>
            <a:custGeom>
              <a:avLst/>
              <a:gdLst/>
              <a:ahLst/>
              <a:cxnLst/>
              <a:rect l="l" t="t" r="r" b="b"/>
              <a:pathLst>
                <a:path w="8890000" h="562609">
                  <a:moveTo>
                    <a:pt x="0" y="562254"/>
                  </a:moveTo>
                  <a:lnTo>
                    <a:pt x="8889492" y="562254"/>
                  </a:lnTo>
                  <a:lnTo>
                    <a:pt x="8889492" y="0"/>
                  </a:lnTo>
                  <a:lnTo>
                    <a:pt x="0" y="0"/>
                  </a:lnTo>
                  <a:lnTo>
                    <a:pt x="0" y="562254"/>
                  </a:lnTo>
                  <a:close/>
                </a:path>
              </a:pathLst>
            </a:custGeom>
            <a:solidFill>
              <a:srgbClr val="2782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95644"/>
              <a:ext cx="3302635" cy="562610"/>
            </a:xfrm>
            <a:custGeom>
              <a:avLst/>
              <a:gdLst/>
              <a:ahLst/>
              <a:cxnLst/>
              <a:rect l="l" t="t" r="r" b="b"/>
              <a:pathLst>
                <a:path w="3302635" h="562609">
                  <a:moveTo>
                    <a:pt x="3302508" y="0"/>
                  </a:moveTo>
                  <a:lnTo>
                    <a:pt x="0" y="0"/>
                  </a:lnTo>
                  <a:lnTo>
                    <a:pt x="0" y="562241"/>
                  </a:lnTo>
                  <a:lnTo>
                    <a:pt x="3302508" y="562241"/>
                  </a:lnTo>
                  <a:lnTo>
                    <a:pt x="3302508" y="0"/>
                  </a:lnTo>
                  <a:close/>
                </a:path>
              </a:pathLst>
            </a:custGeom>
            <a:solidFill>
              <a:srgbClr val="8FD1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758054" y="6469786"/>
            <a:ext cx="4924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r>
              <a:rPr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Oversight</a:t>
            </a:r>
            <a:r>
              <a:rPr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Committee</a:t>
            </a:r>
            <a:r>
              <a:rPr sz="12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r>
              <a:rPr sz="1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| 2/2/2023</a:t>
            </a:r>
            <a:r>
              <a:rPr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Portland's</a:t>
            </a:r>
            <a:r>
              <a:rPr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>
                <a:solidFill>
                  <a:srgbClr val="FFFFFF"/>
                </a:solidFill>
                <a:latin typeface="Arial"/>
                <a:cs typeface="Arial"/>
              </a:rPr>
              <a:t>Housing</a:t>
            </a:r>
            <a:r>
              <a:rPr sz="1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>
                <a:solidFill>
                  <a:srgbClr val="FFFFFF"/>
                </a:solidFill>
                <a:latin typeface="Arial"/>
                <a:cs typeface="Arial"/>
              </a:rPr>
              <a:t>Bond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0984" y="381457"/>
            <a:ext cx="32480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>
                <a:solidFill>
                  <a:srgbClr val="27829D"/>
                </a:solidFill>
              </a:rPr>
              <a:t>Issues</a:t>
            </a:r>
            <a:r>
              <a:rPr sz="3600" spc="-50">
                <a:solidFill>
                  <a:srgbClr val="27829D"/>
                </a:solidFill>
              </a:rPr>
              <a:t> </a:t>
            </a:r>
            <a:r>
              <a:rPr sz="3600">
                <a:solidFill>
                  <a:srgbClr val="27829D"/>
                </a:solidFill>
              </a:rPr>
              <a:t>&amp;</a:t>
            </a:r>
            <a:r>
              <a:rPr sz="3600" spc="-15">
                <a:solidFill>
                  <a:srgbClr val="27829D"/>
                </a:solidFill>
              </a:rPr>
              <a:t> </a:t>
            </a:r>
            <a:r>
              <a:rPr sz="3600" spc="-10">
                <a:solidFill>
                  <a:srgbClr val="27829D"/>
                </a:solidFill>
              </a:rPr>
              <a:t>Risks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474370" y="1389773"/>
            <a:ext cx="10682605" cy="469551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469265" indent="-456565"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800" b="1" dirty="0">
                <a:solidFill>
                  <a:srgbClr val="434F69"/>
                </a:solidFill>
                <a:latin typeface="Arial"/>
                <a:cs typeface="Arial"/>
              </a:rPr>
              <a:t>Fully funded projects with Portland &amp; Metro bonds received private</a:t>
            </a:r>
            <a:r>
              <a:rPr sz="2800" b="1" spc="-114" dirty="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34F69"/>
                </a:solidFill>
                <a:latin typeface="Arial"/>
                <a:cs typeface="Arial"/>
              </a:rPr>
              <a:t>activity</a:t>
            </a:r>
            <a:r>
              <a:rPr sz="2800" b="1" spc="-100" dirty="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34F69"/>
                </a:solidFill>
                <a:latin typeface="Arial"/>
                <a:cs typeface="Arial"/>
              </a:rPr>
              <a:t>bonds</a:t>
            </a:r>
            <a:r>
              <a:rPr lang="en-US" sz="2800" b="1" dirty="0">
                <a:solidFill>
                  <a:srgbClr val="434F69"/>
                </a:solidFill>
                <a:latin typeface="Arial"/>
                <a:cs typeface="Arial"/>
              </a:rPr>
              <a:t>/</a:t>
            </a:r>
            <a:r>
              <a:rPr sz="2800" b="1" dirty="0">
                <a:solidFill>
                  <a:srgbClr val="434F69"/>
                </a:solidFill>
                <a:latin typeface="Arial"/>
                <a:cs typeface="Arial"/>
              </a:rPr>
              <a:t>4%</a:t>
            </a:r>
            <a:r>
              <a:rPr sz="2800" b="1" spc="-105" dirty="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34F69"/>
                </a:solidFill>
                <a:latin typeface="Arial"/>
                <a:cs typeface="Arial"/>
              </a:rPr>
              <a:t>LIHTC</a:t>
            </a:r>
            <a:r>
              <a:rPr sz="2800" b="1" spc="-75" dirty="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434F69"/>
                </a:solidFill>
                <a:latin typeface="Arial"/>
                <a:cs typeface="Arial"/>
              </a:rPr>
              <a:t>pre-</a:t>
            </a:r>
            <a:r>
              <a:rPr sz="2800" b="1" spc="-25" dirty="0">
                <a:solidFill>
                  <a:srgbClr val="434F69"/>
                </a:solidFill>
                <a:latin typeface="Arial"/>
                <a:cs typeface="Arial"/>
              </a:rPr>
              <a:t>app</a:t>
            </a:r>
            <a:r>
              <a:rPr lang="en-US" sz="2800" b="1" spc="-25" dirty="0">
                <a:solidFill>
                  <a:srgbClr val="434F69"/>
                </a:solidFill>
                <a:latin typeface="Arial"/>
                <a:cs typeface="Arial"/>
              </a:rPr>
              <a:t> </a:t>
            </a:r>
            <a:endParaRPr sz="2800" dirty="0">
              <a:latin typeface="Arial"/>
              <a:cs typeface="Arial"/>
            </a:endParaRPr>
          </a:p>
          <a:p>
            <a:pPr marL="469265" indent="-456565">
              <a:spcBef>
                <a:spcPts val="25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434F69"/>
                </a:solidFill>
                <a:latin typeface="Arial"/>
                <a:cs typeface="Arial"/>
              </a:rPr>
              <a:t>Interest</a:t>
            </a:r>
            <a:r>
              <a:rPr sz="2800" b="1" spc="-114" dirty="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34F69"/>
                </a:solidFill>
                <a:latin typeface="Arial"/>
                <a:cs typeface="Arial"/>
              </a:rPr>
              <a:t>rates</a:t>
            </a:r>
            <a:r>
              <a:rPr lang="en-US" sz="2800" b="1" dirty="0">
                <a:solidFill>
                  <a:srgbClr val="434F69"/>
                </a:solidFill>
                <a:latin typeface="Arial"/>
                <a:cs typeface="Arial"/>
              </a:rPr>
              <a:t> continued</a:t>
            </a:r>
            <a:r>
              <a:rPr lang="en-US" sz="2800" b="1" spc="-90" dirty="0">
                <a:solidFill>
                  <a:srgbClr val="434F69"/>
                </a:solidFill>
                <a:latin typeface="Arial"/>
                <a:cs typeface="Arial"/>
              </a:rPr>
              <a:t> risk 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69265" indent="-456565">
              <a:spcBef>
                <a:spcPts val="25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800" b="1" dirty="0">
                <a:solidFill>
                  <a:srgbClr val="434F69"/>
                </a:solidFill>
                <a:latin typeface="Arial"/>
                <a:cs typeface="Arial"/>
              </a:rPr>
              <a:t>Construction risks/completion delays (PGE/PPL, supplies)  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69265" indent="-456565">
              <a:spcBef>
                <a:spcPts val="25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800" b="1" dirty="0">
                <a:solidFill>
                  <a:srgbClr val="434F69"/>
                </a:solidFill>
                <a:latin typeface="Arial"/>
                <a:cs typeface="Arial"/>
              </a:rPr>
              <a:t>Multiple PSH causing stress and cost/safety concerns </a:t>
            </a:r>
            <a:endParaRPr lang="en-US" sz="2800" b="1" spc="-120" dirty="0">
              <a:solidFill>
                <a:srgbClr val="434F69"/>
              </a:solidFill>
              <a:latin typeface="Arial"/>
              <a:cs typeface="Arial"/>
            </a:endParaRPr>
          </a:p>
          <a:p>
            <a:pPr marL="469265" indent="-456565">
              <a:spcBef>
                <a:spcPts val="25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dirty="0">
                <a:solidFill>
                  <a:srgbClr val="434F69"/>
                </a:solidFill>
                <a:latin typeface="Arial"/>
                <a:cs typeface="Arial"/>
              </a:rPr>
              <a:t>Projected</a:t>
            </a:r>
            <a:r>
              <a:rPr sz="2800" b="1" spc="-110" dirty="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34F69"/>
                </a:solidFill>
                <a:latin typeface="Arial"/>
                <a:cs typeface="Arial"/>
              </a:rPr>
              <a:t>operating</a:t>
            </a:r>
            <a:r>
              <a:rPr sz="2800" b="1" spc="-100" dirty="0">
                <a:solidFill>
                  <a:srgbClr val="434F6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434F69"/>
                </a:solidFill>
                <a:latin typeface="Arial"/>
                <a:cs typeface="Arial"/>
              </a:rPr>
              <a:t>costs</a:t>
            </a:r>
            <a:r>
              <a:rPr lang="en-US" sz="2800" b="1" spc="-85" dirty="0">
                <a:solidFill>
                  <a:srgbClr val="434F69"/>
                </a:solidFill>
                <a:latin typeface="Arial"/>
                <a:cs typeface="Arial"/>
              </a:rPr>
              <a:t> </a:t>
            </a:r>
            <a:r>
              <a:rPr sz="2800" b="1" spc="-10" dirty="0">
                <a:solidFill>
                  <a:srgbClr val="434F69"/>
                </a:solidFill>
                <a:latin typeface="Arial"/>
                <a:cs typeface="Arial"/>
              </a:rPr>
              <a:t>insufficient</a:t>
            </a:r>
            <a:r>
              <a:rPr lang="en-US" sz="2800" b="1" spc="-10" dirty="0">
                <a:solidFill>
                  <a:srgbClr val="434F69"/>
                </a:solidFill>
                <a:latin typeface="Arial"/>
                <a:cs typeface="Arial"/>
              </a:rPr>
              <a:t> </a:t>
            </a:r>
          </a:p>
          <a:p>
            <a:pPr marL="469265" indent="-456565">
              <a:spcBef>
                <a:spcPts val="258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lang="en-US" sz="2800" b="1" spc="-10" dirty="0">
                <a:solidFill>
                  <a:srgbClr val="434F69"/>
                </a:solidFill>
                <a:latin typeface="Arial"/>
                <a:cs typeface="Arial"/>
              </a:rPr>
              <a:t>Need for alignment of State, regional and local resources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04" y="97535"/>
            <a:ext cx="11899392" cy="67299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912" y="243840"/>
            <a:ext cx="11314176" cy="64373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ED171E556C14F82E9EE7D6AD6ADC0" ma:contentTypeVersion="13" ma:contentTypeDescription="Create a new document." ma:contentTypeScope="" ma:versionID="70acbc41a79837ca45adab808243ed42">
  <xsd:schema xmlns:xsd="http://www.w3.org/2001/XMLSchema" xmlns:xs="http://www.w3.org/2001/XMLSchema" xmlns:p="http://schemas.microsoft.com/office/2006/metadata/properties" xmlns:ns2="346db972-0b35-4356-939b-7cf22708d79a" xmlns:ns3="060a82f8-d967-4b12-b40e-d98873453ce7" targetNamespace="http://schemas.microsoft.com/office/2006/metadata/properties" ma:root="true" ma:fieldsID="8ddc81d4d86b322871225fd8b3b673d8" ns2:_="" ns3:_="">
    <xsd:import namespace="346db972-0b35-4356-939b-7cf22708d79a"/>
    <xsd:import namespace="060a82f8-d967-4b12-b40e-d98873453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db972-0b35-4356-939b-7cf22708d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5effce1-26ce-465d-98f3-ca32301bc2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82f8-d967-4b12-b40e-d98873453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dba70c82-5986-47e9-9227-0b57c7c1dbc5}" ma:internalName="TaxCatchAll" ma:showField="CatchAllData" ma:web="060a82f8-d967-4b12-b40e-d98873453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0a82f8-d967-4b12-b40e-d98873453ce7" xsi:nil="true"/>
    <lcf76f155ced4ddcb4097134ff3c332f xmlns="346db972-0b35-4356-939b-7cf22708d79a">
      <Terms xmlns="http://schemas.microsoft.com/office/infopath/2007/PartnerControls"/>
    </lcf76f155ced4ddcb4097134ff3c332f>
    <SharedWithUsers xmlns="060a82f8-d967-4b12-b40e-d98873453ce7">
      <UserInfo>
        <DisplayName>Davis, Ryan</DisplayName>
        <AccountId>212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097DC-0FBD-4788-84B7-943D7D9A06E5}">
  <ds:schemaRefs>
    <ds:schemaRef ds:uri="060a82f8-d967-4b12-b40e-d98873453ce7"/>
    <ds:schemaRef ds:uri="346db972-0b35-4356-939b-7cf22708d7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7694331-9C0E-4434-BDF1-989F796CC0A2}">
  <ds:schemaRefs>
    <ds:schemaRef ds:uri="060a82f8-d967-4b12-b40e-d98873453ce7"/>
    <ds:schemaRef ds:uri="346db972-0b35-4356-939b-7cf22708d79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F3C4073-2008-47EC-940F-10A1E5797B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1301</Words>
  <Application>Microsoft Office PowerPoint</Application>
  <PresentationFormat>Widescreen</PresentationFormat>
  <Paragraphs>323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Welcome! Hybrid Meeting Protocols and Tips</vt:lpstr>
      <vt:lpstr>Agenda</vt:lpstr>
      <vt:lpstr>Public Testimony</vt:lpstr>
      <vt:lpstr>Portland's Housing Bond Updates</vt:lpstr>
      <vt:lpstr>Bond Projects Dashboard Report</vt:lpstr>
      <vt:lpstr>Issues &amp; Risks</vt:lpstr>
      <vt:lpstr>PowerPoint Presentation</vt:lpstr>
      <vt:lpstr>PowerPoint Presentation</vt:lpstr>
      <vt:lpstr>PowerPoint Presentation</vt:lpstr>
      <vt:lpstr>Expenditure Report Highlights (as of 12/31/2022)</vt:lpstr>
      <vt:lpstr>PowerPoint Presentation</vt:lpstr>
      <vt:lpstr>PowerPoint Presentation</vt:lpstr>
      <vt:lpstr>Bond Project Team Presentations</vt:lpstr>
      <vt:lpstr>Las Adelitas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Interim Director’s Update</vt:lpstr>
      <vt:lpstr>Closing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Benoit, Emily</dc:creator>
  <cp:lastModifiedBy>Grillo, Megan</cp:lastModifiedBy>
  <cp:revision>107</cp:revision>
  <dcterms:created xsi:type="dcterms:W3CDTF">2023-01-26T16:33:48Z</dcterms:created>
  <dcterms:modified xsi:type="dcterms:W3CDTF">2023-01-31T17:31:04Z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2023-01-26T00:00:00Z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0x010100725ED171E556C14F82E9EE7D6AD6ADC0</vt:lpwstr>
  </property>
  <property fmtid="{D5CDD505-2E9C-101B-9397-08002B2CF9AE}" pid="7" name="MediaServiceImageTags">
    <vt:lpwstr/>
  </property>
</Properties>
</file>