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36" r:id="rId5"/>
    <p:sldId id="352" r:id="rId6"/>
    <p:sldId id="268" r:id="rId7"/>
    <p:sldId id="383" r:id="rId8"/>
    <p:sldId id="379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ves, Cassie" initials="GC" lastIdx="1" clrIdx="0">
    <p:extLst>
      <p:ext uri="{19B8F6BF-5375-455C-9EA6-DF929625EA0E}">
        <p15:presenceInfo xmlns:p15="http://schemas.microsoft.com/office/powerpoint/2012/main" userId="S::Cassie.Graves@portlandoregon.gov::bbabf253-30db-4af8-bd46-f78a42547601" providerId="AD"/>
      </p:ext>
    </p:extLst>
  </p:cmAuthor>
  <p:cmAuthor id="2" name="Van Bockel, Dory" initials="VD" lastIdx="2" clrIdx="1">
    <p:extLst>
      <p:ext uri="{19B8F6BF-5375-455C-9EA6-DF929625EA0E}">
        <p15:presenceInfo xmlns:p15="http://schemas.microsoft.com/office/powerpoint/2012/main" userId="S::dory.vanbockel@portlandoregon.gov::d86373d3-591c-449b-ba45-ed9514bf0e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F69"/>
    <a:srgbClr val="CDD8DF"/>
    <a:srgbClr val="525E76"/>
    <a:srgbClr val="677186"/>
    <a:srgbClr val="E8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0325C-5F3E-418B-BF18-A2056C81D9F5}" v="37" dt="2022-10-18T21:05:19.0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34F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Studio</c:v>
                </c:pt>
                <c:pt idx="1">
                  <c:v>One
Bedroom</c:v>
                </c:pt>
                <c:pt idx="2">
                  <c:v>Two
Bedroom</c:v>
                </c:pt>
                <c:pt idx="3">
                  <c:v>Three
Bedroom</c:v>
                </c:pt>
                <c:pt idx="4">
                  <c:v>Four
Bedroom</c:v>
                </c:pt>
                <c:pt idx="5">
                  <c:v>Undetermind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695</c:v>
                </c:pt>
                <c:pt idx="1">
                  <c:v>485</c:v>
                </c:pt>
                <c:pt idx="2">
                  <c:v>243</c:v>
                </c:pt>
                <c:pt idx="3">
                  <c:v>172</c:v>
                </c:pt>
                <c:pt idx="4">
                  <c:v>6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C-446C-9B0C-85EF9F5E6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1386440"/>
        <c:axId val="611382176"/>
      </c:barChart>
      <c:catAx>
        <c:axId val="61138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2176"/>
        <c:crosses val="autoZero"/>
        <c:auto val="1"/>
        <c:lblAlgn val="ctr"/>
        <c:lblOffset val="100"/>
        <c:noMultiLvlLbl val="0"/>
      </c:catAx>
      <c:valAx>
        <c:axId val="61138217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2">
                  <a:lumMod val="50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434F69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95FB2A-8F47-4E55-9B38-0758FA9D9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CD017-D34A-4C93-9FCF-DAD2F6D41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EFDA-13C6-46F3-ACB9-B260810DFFE3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570AF-F0A4-4590-9976-D39ABE55D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97A3A-2BE2-4E9B-AED7-59DE5349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F970E-B795-4034-B0A4-2E071A1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A00D-3D28-44A1-8298-D82607B311B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4831-6F91-4AC6-8784-CCCD00E1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A4831-6F91-4AC6-8784-CCCD00E153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D4F9-C769-4F8B-8AB6-940FE6406A7B}" type="datetime1">
              <a:rPr lang="en-US" smtClean="0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E471-40C4-4A89-91C0-A8C8E80C41A5}" type="datetime1">
              <a:rPr lang="en-US" smtClean="0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031D-B28E-4F58-A73F-A42CD10C9DB8}" type="datetime1">
              <a:rPr lang="en-US" smtClean="0"/>
              <a:t>12/6/2022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EAA1-792B-4242-9493-1D6C4FB61A42}" type="datetime1">
              <a:rPr lang="en-US" smtClean="0"/>
              <a:t>12/6/2022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D47D-D5EF-404E-8403-3A27A6B3E435}" type="datetime1">
              <a:rPr lang="en-US" smtClean="0"/>
              <a:t>12/6/2022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79ED-486B-4CC5-BF36-E0D529C6AF42}" type="datetime1">
              <a:rPr lang="en-US" smtClean="0"/>
              <a:t>12/6/2022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8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1371600" y="874455"/>
            <a:ext cx="1021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 Comprehensive Plan </a:t>
            </a:r>
          </a:p>
          <a:p>
            <a:pPr algn="r"/>
            <a:r>
              <a:rPr lang="en-US" sz="3200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5.35 Inclusionary housing</a:t>
            </a:r>
          </a:p>
          <a:p>
            <a:pPr algn="r"/>
            <a:endParaRPr lang="en-US" sz="2400" i="1" dirty="0">
              <a:solidFill>
                <a:srgbClr val="8D9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i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inclusionary zoning and other regulatory tools to effectively link the production of affordable housing to the production of market-rate housing. Work to remove regulatory barriers that prevent the use of such tools.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EC097-9702-48EA-949F-F307EC8EFA6E}"/>
              </a:ext>
            </a:extLst>
          </p:cNvPr>
          <p:cNvGrpSpPr/>
          <p:nvPr/>
        </p:nvGrpSpPr>
        <p:grpSpPr>
          <a:xfrm>
            <a:off x="669291" y="5657918"/>
            <a:ext cx="3799779" cy="914400"/>
            <a:chOff x="669291" y="5657918"/>
            <a:chExt cx="3799779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699C77-550A-4D13-8DFF-E77C03279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17"/>
            <a:stretch/>
          </p:blipFill>
          <p:spPr>
            <a:xfrm>
              <a:off x="669291" y="5657918"/>
              <a:ext cx="911315" cy="914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CEAF233-C531-4281-8A70-C1713B306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6" b="24471"/>
            <a:stretch/>
          </p:blipFill>
          <p:spPr>
            <a:xfrm>
              <a:off x="1700415" y="5769803"/>
              <a:ext cx="2768655" cy="690630"/>
            </a:xfrm>
            <a:prstGeom prst="rect">
              <a:avLst/>
            </a:prstGeom>
          </p:spPr>
        </p:pic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0A09EA18-68DF-4AE6-A208-D14A475AABF3}"/>
              </a:ext>
            </a:extLst>
          </p:cNvPr>
          <p:cNvSpPr txBox="1"/>
          <p:nvPr/>
        </p:nvSpPr>
        <p:spPr>
          <a:xfrm>
            <a:off x="5160128" y="5128333"/>
            <a:ext cx="6422272" cy="11054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 algn="r"/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Matthew Tschabold </a:t>
            </a:r>
            <a:r>
              <a:rPr lang="en-US" sz="2200" i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Interim Deputy Director</a:t>
            </a:r>
          </a:p>
          <a:p>
            <a:pPr marL="12700" marR="5080" algn="r"/>
            <a:r>
              <a:rPr lang="en-US" sz="2200" b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Dory Van Bockel </a:t>
            </a:r>
            <a:r>
              <a:rPr lang="en-US" sz="2200" i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Development Incentives Manager</a:t>
            </a:r>
            <a:endParaRPr lang="en-US" sz="2200" i="1" spc="-1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marL="12700" marR="5080" algn="r">
              <a:spcBef>
                <a:spcPts val="600"/>
              </a:spcBef>
            </a:pPr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December 7, 2022</a:t>
            </a:r>
            <a:endParaRPr sz="2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6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7D2C6F-400A-487B-97FB-F1DF2CDB3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391725"/>
              </p:ext>
            </p:extLst>
          </p:nvPr>
        </p:nvGraphicFramePr>
        <p:xfrm>
          <a:off x="1066798" y="3333869"/>
          <a:ext cx="10058400" cy="316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1E7EA31-558B-4203-AE5E-9E0AEF52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437354"/>
            <a:ext cx="10815319" cy="43088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Portland’s Inclusionary Housing Units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A2DCD2-3F1D-4A13-8EB5-9C63444FDAD0}"/>
              </a:ext>
            </a:extLst>
          </p:cNvPr>
          <p:cNvGrpSpPr/>
          <p:nvPr/>
        </p:nvGrpSpPr>
        <p:grpSpPr>
          <a:xfrm>
            <a:off x="688340" y="1655624"/>
            <a:ext cx="4417060" cy="1661993"/>
            <a:chOff x="1600200" y="2133600"/>
            <a:chExt cx="4417060" cy="1661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8521A5-38E3-4D24-BCDD-3F06837280B2}"/>
                </a:ext>
              </a:extLst>
            </p:cNvPr>
            <p:cNvSpPr txBox="1"/>
            <p:nvPr/>
          </p:nvSpPr>
          <p:spPr>
            <a:xfrm>
              <a:off x="1600200" y="2133600"/>
              <a:ext cx="30480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Projected Minimum: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60%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80%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Undetermined: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B2E0A6-9207-420D-99B2-84DD834B27A1}"/>
                </a:ext>
              </a:extLst>
            </p:cNvPr>
            <p:cNvSpPr txBox="1"/>
            <p:nvPr/>
          </p:nvSpPr>
          <p:spPr>
            <a:xfrm>
              <a:off x="4648199" y="2133600"/>
              <a:ext cx="1369061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1,664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1,045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556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C850236-3E11-4C15-BC29-3012D0642F34}"/>
              </a:ext>
            </a:extLst>
          </p:cNvPr>
          <p:cNvSpPr txBox="1"/>
          <p:nvPr/>
        </p:nvSpPr>
        <p:spPr>
          <a:xfrm>
            <a:off x="8778240" y="6553200"/>
            <a:ext cx="3337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December 2022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D531DD-36D9-447C-88E5-33DD583A4C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87590" y="6478453"/>
            <a:ext cx="816817" cy="184666"/>
          </a:xfrm>
        </p:spPr>
        <p:txBody>
          <a:bodyPr/>
          <a:lstStyle/>
          <a:p>
            <a:pPr marL="25400" algn="ctr">
              <a:lnSpc>
                <a:spcPct val="100000"/>
              </a:lnSpc>
              <a:spcBef>
                <a:spcPts val="40"/>
              </a:spcBef>
            </a:pPr>
            <a:r>
              <a:rPr lang="en-US" dirty="0">
                <a:solidFill>
                  <a:srgbClr val="434F69"/>
                </a:solidFill>
              </a:rPr>
              <a:t>- </a:t>
            </a:r>
            <a:fld id="{81D60167-4931-47E6-BA6A-407CBD079E47}" type="slidenum">
              <a:rPr lang="en-US" smtClean="0">
                <a:solidFill>
                  <a:srgbClr val="434F69"/>
                </a:solidFill>
              </a:rPr>
              <a:pPr marL="25400" algn="ctr">
                <a:lnSpc>
                  <a:spcPct val="100000"/>
                </a:lnSpc>
                <a:spcBef>
                  <a:spcPts val="40"/>
                </a:spcBef>
              </a:pPr>
              <a:t>2</a:t>
            </a:fld>
            <a:r>
              <a:rPr lang="en-US" dirty="0">
                <a:solidFill>
                  <a:srgbClr val="434F69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5305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EECEA9-4499-43DB-9CCE-1180A4172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1" t="8869" r="7330"/>
          <a:stretch/>
        </p:blipFill>
        <p:spPr>
          <a:xfrm>
            <a:off x="1" y="1674"/>
            <a:ext cx="12192000" cy="68563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5B79C61-EDAA-490F-AA03-2E8295526B21}"/>
              </a:ext>
            </a:extLst>
          </p:cNvPr>
          <p:cNvSpPr txBox="1"/>
          <p:nvPr/>
        </p:nvSpPr>
        <p:spPr>
          <a:xfrm>
            <a:off x="8621486" y="6553200"/>
            <a:ext cx="349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December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8C8D61-3E6F-4DB1-A37A-651A5E6E682E}"/>
              </a:ext>
            </a:extLst>
          </p:cNvPr>
          <p:cNvSpPr/>
          <p:nvPr/>
        </p:nvSpPr>
        <p:spPr>
          <a:xfrm>
            <a:off x="6680200" y="418299"/>
            <a:ext cx="4849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 MULTE Applications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FDECEDBA-595B-47B4-A7C3-7CA81DF4DD52}"/>
              </a:ext>
            </a:extLst>
          </p:cNvPr>
          <p:cNvSpPr/>
          <p:nvPr/>
        </p:nvSpPr>
        <p:spPr>
          <a:xfrm>
            <a:off x="4818195" y="3432175"/>
            <a:ext cx="285750" cy="28575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6352D0-7ACB-49B1-8748-84FBF60083D6}"/>
              </a:ext>
            </a:extLst>
          </p:cNvPr>
          <p:cNvSpPr/>
          <p:nvPr/>
        </p:nvSpPr>
        <p:spPr>
          <a:xfrm>
            <a:off x="1732611" y="3217932"/>
            <a:ext cx="2876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</a:t>
            </a:r>
            <a:r>
              <a:rPr lang="en-US" sz="2000" b="1" baseline="30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rd</a:t>
            </a:r>
            <a:r>
              <a:rPr 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&amp; Marshall Apartments</a:t>
            </a:r>
          </a:p>
          <a:p>
            <a:pPr algn="r"/>
            <a:r>
              <a:rPr lang="en-US" sz="2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1137 NW 23rd Ave </a:t>
            </a:r>
          </a:p>
        </p:txBody>
      </p:sp>
    </p:spTree>
    <p:extLst>
      <p:ext uri="{BB962C8B-B14F-4D97-AF65-F5344CB8AC3E}">
        <p14:creationId xmlns:p14="http://schemas.microsoft.com/office/powerpoint/2010/main" val="52265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E60D8F-5DBB-42D7-A10C-CA7F1D343139}"/>
              </a:ext>
            </a:extLst>
          </p:cNvPr>
          <p:cNvSpPr/>
          <p:nvPr/>
        </p:nvSpPr>
        <p:spPr>
          <a:xfrm>
            <a:off x="8751377" y="1634015"/>
            <a:ext cx="3440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Developer Options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15% of units at 80%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8% of units at 60%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Fee-in-lieu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Off-site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Bedroom reconfiguration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9290" y="1823549"/>
            <a:ext cx="8139835" cy="3798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74-unit building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(Avg. SqFt: 428 studio, 590 one-bed, 859 two-bed, &amp; 1,177 three-bed)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IH Units: 1 Studio, 2 Three-Bedroom at 60% AMI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Similar market-rate*: </a:t>
            </a:r>
            <a:r>
              <a:rPr lang="nl-NL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$1,643 (studio); $5,259 (3 bedroom)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IH maximum: </a:t>
            </a:r>
            <a:r>
              <a:rPr lang="nl-NL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$1,119 (studio);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$1,662 (3 bedroom)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01F1E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Property Tax Exemption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$4,245 per IH unit, per year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10 years)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$132 per year of affordability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99 years)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35EA42-5C7C-42EB-8EE8-B7F9EADC8A4E}"/>
              </a:ext>
            </a:extLst>
          </p:cNvPr>
          <p:cNvSpPr/>
          <p:nvPr/>
        </p:nvSpPr>
        <p:spPr>
          <a:xfrm>
            <a:off x="669290" y="418299"/>
            <a:ext cx="10513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3200" b="1" baseline="300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Marshall Apartments</a:t>
            </a:r>
            <a:endParaRPr lang="en-US" sz="32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ABA2DF-B99A-4369-9B95-48C7B1141CEF}"/>
              </a:ext>
            </a:extLst>
          </p:cNvPr>
          <p:cNvCxnSpPr>
            <a:cxnSpLocks/>
          </p:cNvCxnSpPr>
          <p:nvPr/>
        </p:nvCxnSpPr>
        <p:spPr>
          <a:xfrm>
            <a:off x="669291" y="1003074"/>
            <a:ext cx="7719694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D54E8-B0E3-4557-9594-3DC766EA2F62}"/>
              </a:ext>
            </a:extLst>
          </p:cNvPr>
          <p:cNvSpPr/>
          <p:nvPr/>
        </p:nvSpPr>
        <p:spPr>
          <a:xfrm>
            <a:off x="873495" y="1049240"/>
            <a:ext cx="8558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38D94B-A18C-4813-BB65-04DDD513236D}"/>
              </a:ext>
            </a:extLst>
          </p:cNvPr>
          <p:cNvSpPr/>
          <p:nvPr/>
        </p:nvSpPr>
        <p:spPr>
          <a:xfrm>
            <a:off x="8947320" y="4370106"/>
            <a:ext cx="3244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Housing Bureau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recommends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approval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as IH rents are below new construction rents and there is a need for affordable 3-bedroom units in this neighborhood.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F29A36-9131-4F3E-B352-A379CC764BF4}"/>
              </a:ext>
            </a:extLst>
          </p:cNvPr>
          <p:cNvGrpSpPr/>
          <p:nvPr/>
        </p:nvGrpSpPr>
        <p:grpSpPr>
          <a:xfrm>
            <a:off x="8836200" y="2422417"/>
            <a:ext cx="427507" cy="365760"/>
            <a:chOff x="5782266" y="2486892"/>
            <a:chExt cx="693155" cy="768885"/>
          </a:xfrm>
        </p:grpSpPr>
        <p:pic>
          <p:nvPicPr>
            <p:cNvPr id="16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F219151D-BD9F-476C-8269-98B7E31E5A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E62DEE3-A84B-4F84-9F2D-9D5818778E87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773CA9-7D51-410D-9AD9-FB060A7D6978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282BB29-A81E-44C7-AFE6-43C02708EB4D}"/>
              </a:ext>
            </a:extLst>
          </p:cNvPr>
          <p:cNvSpPr/>
          <p:nvPr/>
        </p:nvSpPr>
        <p:spPr>
          <a:xfrm>
            <a:off x="961128" y="6457890"/>
            <a:ext cx="5476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*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Market estimates today, market rents may be higher after construction</a:t>
            </a:r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79035F-E449-40CF-8B97-B5E7488C64CF}"/>
              </a:ext>
            </a:extLst>
          </p:cNvPr>
          <p:cNvGrpSpPr/>
          <p:nvPr/>
        </p:nvGrpSpPr>
        <p:grpSpPr>
          <a:xfrm>
            <a:off x="8836200" y="3513781"/>
            <a:ext cx="427507" cy="365760"/>
            <a:chOff x="5782266" y="2486892"/>
            <a:chExt cx="693155" cy="768885"/>
          </a:xfrm>
        </p:grpSpPr>
        <p:pic>
          <p:nvPicPr>
            <p:cNvPr id="20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D2EC3150-31E3-4E40-8063-3AA6AF58EE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4A180F-0A51-4020-BBE5-803DE188C111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5FD4EC9-61AC-4040-876C-87AA5AD9E2C7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96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990600" y="3136612"/>
            <a:ext cx="1021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2400" i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1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Time xmlns="346db972-0b35-4356-939b-7cf22708d79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ED171E556C14F82E9EE7D6AD6ADC0" ma:contentTypeVersion="11" ma:contentTypeDescription="Create a new document." ma:contentTypeScope="" ma:versionID="738589e01d4748eb528e4b45a42bede9">
  <xsd:schema xmlns:xsd="http://www.w3.org/2001/XMLSchema" xmlns:xs="http://www.w3.org/2001/XMLSchema" xmlns:p="http://schemas.microsoft.com/office/2006/metadata/properties" xmlns:ns2="346db972-0b35-4356-939b-7cf22708d79a" xmlns:ns3="060a82f8-d967-4b12-b40e-d98873453ce7" targetNamespace="http://schemas.microsoft.com/office/2006/metadata/properties" ma:root="true" ma:fieldsID="c71e2c4d2836159335b13c8c07ce5bdf" ns2:_="" ns3:_="">
    <xsd:import namespace="346db972-0b35-4356-939b-7cf22708d79a"/>
    <xsd:import namespace="060a82f8-d967-4b12-b40e-d98873453c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eTim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db972-0b35-4356-939b-7cf22708d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DateTime" ma:index="16" nillable="true" ma:displayName="Date &amp; Time" ma:format="DateTime" ma:internalName="DateTime">
      <xsd:simpleType>
        <xsd:restriction base="dms:DateTim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82f8-d967-4b12-b40e-d98873453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420062-EADD-4A75-97E2-1E3002C083D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46db972-0b35-4356-939b-7cf22708d79a"/>
    <ds:schemaRef ds:uri="http://purl.org/dc/elements/1.1/"/>
    <ds:schemaRef ds:uri="http://schemas.microsoft.com/office/2006/metadata/properties"/>
    <ds:schemaRef ds:uri="060a82f8-d967-4b12-b40e-d98873453ce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77F0A5-D250-42CE-996D-B2EDD1267848}">
  <ds:schemaRefs>
    <ds:schemaRef ds:uri="060a82f8-d967-4b12-b40e-d98873453ce7"/>
    <ds:schemaRef ds:uri="346db972-0b35-4356-939b-7cf22708d7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28A72F6-8C61-402B-A9F5-5CB1688E62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278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PowerPoint Presentation</vt:lpstr>
      <vt:lpstr>Portland’s Inclusionary Housing Units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Tschabold, Matthew</cp:lastModifiedBy>
  <cp:revision>109</cp:revision>
  <dcterms:created xsi:type="dcterms:W3CDTF">2017-10-04T08:00:34Z</dcterms:created>
  <dcterms:modified xsi:type="dcterms:W3CDTF">2022-12-06T23:39:38Z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  <property fmtid="{D5CDD505-2E9C-101B-9397-08002B2CF9AE}" pid="5" name="ContentTypeId">
    <vt:lpwstr>0x010100725ED171E556C14F82E9EE7D6AD6ADC0</vt:lpwstr>
  </property>
</Properties>
</file>