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4" r:id="rId5"/>
    <p:sldId id="2376" r:id="rId6"/>
    <p:sldId id="2380" r:id="rId7"/>
    <p:sldId id="2384" r:id="rId8"/>
    <p:sldId id="2400" r:id="rId9"/>
    <p:sldId id="2401" r:id="rId10"/>
    <p:sldId id="2386" r:id="rId11"/>
    <p:sldId id="2399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24CC9F-378A-2F70-973B-350C7CC3D3E0}" name="Diesner, Kyle" initials="DK" userId="S::Kyle.Diesner@portlandoregon.gov::d0fdbbb3-095b-484b-a55f-14c28acdb7d6" providerId="AD"/>
  <p188:author id="{10BDEADC-BF8D-ED08-01A1-8A9473A1CD54}" name="Neild, Pam" initials="NP" userId="S::pam.neild@portlandoregon.gov::a8d1238a-f67f-4e51-8634-4b6c51445c2a" providerId="AD"/>
  <p188:author id="{5B94BCF2-D429-D9AE-E326-7F227AD15A8E}" name="Jacob, Andria" initials="JA" userId="S::andria.jacob@portlandoregon.gov::f92b7ef3-c6e1-4c37-b1c2-19f637d49d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6"/>
    <a:srgbClr val="000000"/>
    <a:srgbClr val="003168"/>
    <a:srgbClr val="31B993"/>
    <a:srgbClr val="FFFFFF"/>
    <a:srgbClr val="5E5E5E"/>
    <a:srgbClr val="00A996"/>
    <a:srgbClr val="3E5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2862" autoAdjust="0"/>
  </p:normalViewPr>
  <p:slideViewPr>
    <p:cSldViewPr snapToGrid="0">
      <p:cViewPr varScale="1">
        <p:scale>
          <a:sx n="28" d="100"/>
          <a:sy n="28" d="100"/>
        </p:scale>
        <p:origin x="37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, Andria" userId="f92b7ef3-c6e1-4c37-b1c2-19f637d49d34" providerId="ADAL" clId="{2E55985F-6F18-42F4-BB28-929079058FED}"/>
    <pc:docChg chg="modSld">
      <pc:chgData name="Jacob, Andria" userId="f92b7ef3-c6e1-4c37-b1c2-19f637d49d34" providerId="ADAL" clId="{2E55985F-6F18-42F4-BB28-929079058FED}" dt="2022-12-07T17:30:22.436" v="5" actId="6549"/>
      <pc:docMkLst>
        <pc:docMk/>
      </pc:docMkLst>
      <pc:sldChg chg="modNotesTx">
        <pc:chgData name="Jacob, Andria" userId="f92b7ef3-c6e1-4c37-b1c2-19f637d49d34" providerId="ADAL" clId="{2E55985F-6F18-42F4-BB28-929079058FED}" dt="2022-12-07T17:25:20.724" v="0" actId="6549"/>
        <pc:sldMkLst>
          <pc:docMk/>
          <pc:sldMk cId="1381572846" sldId="264"/>
        </pc:sldMkLst>
      </pc:sldChg>
      <pc:sldChg chg="modNotesTx">
        <pc:chgData name="Jacob, Andria" userId="f92b7ef3-c6e1-4c37-b1c2-19f637d49d34" providerId="ADAL" clId="{2E55985F-6F18-42F4-BB28-929079058FED}" dt="2022-12-07T17:25:24.712" v="1" actId="6549"/>
        <pc:sldMkLst>
          <pc:docMk/>
          <pc:sldMk cId="1014721742" sldId="2376"/>
        </pc:sldMkLst>
      </pc:sldChg>
      <pc:sldChg chg="modNotesTx">
        <pc:chgData name="Jacob, Andria" userId="f92b7ef3-c6e1-4c37-b1c2-19f637d49d34" providerId="ADAL" clId="{2E55985F-6F18-42F4-BB28-929079058FED}" dt="2022-12-07T17:25:29.666" v="2" actId="6549"/>
        <pc:sldMkLst>
          <pc:docMk/>
          <pc:sldMk cId="1691189506" sldId="2380"/>
        </pc:sldMkLst>
      </pc:sldChg>
      <pc:sldChg chg="delCm modNotesTx">
        <pc:chgData name="Jacob, Andria" userId="f92b7ef3-c6e1-4c37-b1c2-19f637d49d34" providerId="ADAL" clId="{2E55985F-6F18-42F4-BB28-929079058FED}" dt="2022-12-07T17:30:15.733" v="4"/>
        <pc:sldMkLst>
          <pc:docMk/>
          <pc:sldMk cId="1598980333" sldId="2386"/>
        </pc:sldMkLst>
      </pc:sldChg>
      <pc:sldChg chg="modNotesTx">
        <pc:chgData name="Jacob, Andria" userId="f92b7ef3-c6e1-4c37-b1c2-19f637d49d34" providerId="ADAL" clId="{2E55985F-6F18-42F4-BB28-929079058FED}" dt="2022-12-07T17:30:22.436" v="5" actId="6549"/>
        <pc:sldMkLst>
          <pc:docMk/>
          <pc:sldMk cId="1164876407" sldId="23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079B2-55F9-B547-8511-44855F27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0DDF3-9AE0-494F-896C-233062F197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ECEEC-F49D-394E-849B-673EA6C26988}" type="datetimeFigureOut">
              <a:rPr lang="en-US" smtClean="0">
                <a:latin typeface="Segoe UI" panose="020B0502040204020203" pitchFamily="34" charset="0"/>
              </a:rPr>
              <a:t>12/7/2022</a:t>
            </a:fld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CAC2C-8744-714B-A52E-D87B54764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1461-8CE0-7745-9319-39918BF96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B1AF7-F3F5-D643-B4E0-109481D2D2C0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8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DBB77A30-D7B9-A64A-994E-C2513BAA7C53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CA853763-D40C-984B-BA9D-701CCBD1C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endParaRPr lang="en-US" dirty="0"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53763-D40C-984B-BA9D-701CCBD1CF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71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2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4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7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53763-D40C-984B-BA9D-701CCBD1CF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ortland.gov/bps/cleanenergy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59CD-AAD0-F64D-AB27-C684482318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9448" y="751751"/>
            <a:ext cx="4794737" cy="2387600"/>
          </a:xfrm>
        </p:spPr>
        <p:txBody>
          <a:bodyPr anchor="b">
            <a:normAutofit/>
          </a:bodyPr>
          <a:lstStyle>
            <a:lvl1pPr algn="l">
              <a:defRPr sz="4200" b="0" i="0" cap="all" baseline="0">
                <a:solidFill>
                  <a:schemeClr val="accent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40D18-984E-B94D-B4E7-E8C8DB6E9D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9448" y="3231427"/>
            <a:ext cx="4794737" cy="80859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9000E6EF-2A81-BA4F-993D-0B4DCDA11D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9448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8A09CA1-D770-FE45-8FED-7CE4E49FC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9448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AF93AB4D-1510-BF4D-A9ED-1863B8ED8E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20" y="4453767"/>
            <a:ext cx="2272165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050" b="1" cap="none" baseline="0">
                <a:solidFill>
                  <a:srgbClr val="5E5E5E"/>
                </a:solidFill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0B50E0FB-A575-864A-8D86-FB7F6F8659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20" y="4716109"/>
            <a:ext cx="2272165" cy="47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900" baseline="0">
                <a:solidFill>
                  <a:srgbClr val="5E5E5E"/>
                </a:solidFill>
                <a:latin typeface="Segoe UI Symbol" panose="020B0502040204020203" pitchFamily="34" charset="0"/>
              </a:defRPr>
            </a:lvl1pPr>
            <a:lvl2pPr marL="7144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98FA94C2-B20D-2441-B2A3-9B3BC51E2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1" y="-1"/>
            <a:ext cx="3317789" cy="6858001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Bureau of Planning and Sustainability logo">
            <a:extLst>
              <a:ext uri="{FF2B5EF4-FFF2-40B4-BE49-F238E27FC236}">
                <a16:creationId xmlns:a16="http://schemas.microsoft.com/office/drawing/2014/main" id="{F17DCC8C-3091-AC49-8AE8-A8F8E4993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47" y="5914836"/>
            <a:ext cx="3029550" cy="5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B3881-72CE-7743-AEE1-F824F39C4658}"/>
              </a:ext>
            </a:extLst>
          </p:cNvPr>
          <p:cNvSpPr/>
          <p:nvPr userDrawn="1"/>
        </p:nvSpPr>
        <p:spPr>
          <a:xfrm>
            <a:off x="-2" y="1"/>
            <a:ext cx="9144002" cy="5934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AB2-D1D0-644B-9D5D-1790F55F9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7" y="365126"/>
            <a:ext cx="7840793" cy="4289377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"Pull Quote"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8F7DB-434C-3642-A6D8-58A2C192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4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562-A589-4F4D-A0B8-E3529B74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297"/>
            <a:ext cx="353557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F6EC-C649-D94A-B1EC-47F877B2C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99798"/>
            <a:ext cx="3535577" cy="3138260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008D16-113C-B04D-A3EA-67005DF4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CBB754D6-46F9-8243-B2F6-7BC211FFCC5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33785" y="1131820"/>
            <a:ext cx="3881566" cy="40062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DAE65-E4D7-A542-90A7-CD9F3D27B1B5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8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FC4C-5A96-3643-A928-41D6A9B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37197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B670-6802-3146-8D6C-04FB0048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25" y="987427"/>
            <a:ext cx="3722116" cy="3448649"/>
          </a:xfrm>
        </p:spPr>
        <p:txBody>
          <a:bodyPr/>
          <a:lstStyle>
            <a:lvl1pPr>
              <a:defRPr sz="2400">
                <a:solidFill>
                  <a:srgbClr val="5E5E5E"/>
                </a:solidFill>
              </a:defRPr>
            </a:lvl1pPr>
            <a:lvl2pPr>
              <a:defRPr sz="2100">
                <a:solidFill>
                  <a:srgbClr val="5E5E5E"/>
                </a:solidFill>
              </a:defRPr>
            </a:lvl2pPr>
            <a:lvl3pPr>
              <a:defRPr sz="1800">
                <a:solidFill>
                  <a:srgbClr val="5E5E5E"/>
                </a:solidFill>
              </a:defRPr>
            </a:lvl3pPr>
            <a:lvl4pPr>
              <a:defRPr sz="1500">
                <a:solidFill>
                  <a:srgbClr val="5E5E5E"/>
                </a:solidFill>
              </a:defRPr>
            </a:lvl4pPr>
            <a:lvl5pPr>
              <a:defRPr sz="1500">
                <a:solidFill>
                  <a:srgbClr val="5E5E5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1CF5F-A2EE-2647-BB42-CAA6AC4E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719737" cy="3151682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A64B89-E315-F947-8E79-D288DE8F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CC0CA-573B-AB4A-9C77-5BE0D7858FBB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9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8899-E980-0141-9A00-CC0EFD80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E22F-582B-AC4C-898C-15482B5B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" y="1825626"/>
            <a:ext cx="7840793" cy="3154147"/>
          </a:xfrm>
        </p:spPr>
        <p:txBody>
          <a:bodyPr/>
          <a:lstStyle>
            <a:lvl1pPr>
              <a:defRPr baseline="0">
                <a:solidFill>
                  <a:srgbClr val="5E5E5E"/>
                </a:solidFill>
              </a:defRPr>
            </a:lvl1pPr>
            <a:lvl2pPr>
              <a:defRPr baseline="0">
                <a:solidFill>
                  <a:srgbClr val="5E5E5E"/>
                </a:solidFill>
              </a:defRPr>
            </a:lvl2pPr>
            <a:lvl3pPr>
              <a:defRPr baseline="0">
                <a:solidFill>
                  <a:srgbClr val="5E5E5E"/>
                </a:solidFill>
              </a:defRPr>
            </a:lvl3pPr>
            <a:lvl4pPr>
              <a:defRPr baseline="0">
                <a:solidFill>
                  <a:srgbClr val="5E5E5E"/>
                </a:solidFill>
              </a:defRPr>
            </a:lvl4pPr>
            <a:lvl5pPr>
              <a:defRPr baseline="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5FF8-B853-FB4C-A8B6-42FF9CCE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BED46-0445-B548-8370-5F2D0BA56E7F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2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34E8-FA5B-ED4C-9FFF-89709607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8ABE-5F22-0B42-899F-0D1C1173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B2B5-87A1-6F40-9A6E-B17A466C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67176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02348-256C-FC4E-9380-CE7DE9E28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E5E5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FF070-0428-8142-8845-F441884E4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671762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75E53-EC61-2F40-A236-2E399807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1F39E-0EF3-E140-AFA4-68B2A33924F9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6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6953-9A03-FB46-8718-39C2B3E5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8" y="365126"/>
            <a:ext cx="7777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63BD8-663E-F146-8BC9-07AABAB52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2E99E0BB-24A2-2345-B893-0793E787103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75085" y="1816359"/>
            <a:ext cx="7777163" cy="3377682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03E36-30CE-6548-A5F1-F1AA397EDEC0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9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1687-5637-0E4B-B2CD-0A5D1713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8CB4-6337-A445-87F7-D61356FC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24D54B98-4584-9547-99FD-A77DC00A14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83276" y="3198447"/>
            <a:ext cx="3737691" cy="26234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b="1" cap="none" baseline="0">
                <a:solidFill>
                  <a:schemeClr val="bg1"/>
                </a:solidFill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Andria Jacob</a:t>
            </a: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4CF8C951-0374-2841-A67A-312211E83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83276" y="3460788"/>
            <a:ext cx="3737691" cy="58058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200" baseline="0">
                <a:solidFill>
                  <a:schemeClr val="bg1"/>
                </a:solidFill>
                <a:latin typeface="Segoe UI Symbol" panose="020B0502040204020203" pitchFamily="34" charset="0"/>
              </a:defRPr>
            </a:lvl1pPr>
            <a:lvl2pPr marL="9525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 err="1"/>
              <a:t>email@portlandoregon.gov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9DF6C-CEDF-F040-96AE-73F64115FCDB}"/>
              </a:ext>
            </a:extLst>
          </p:cNvPr>
          <p:cNvSpPr txBox="1"/>
          <p:nvPr userDrawn="1"/>
        </p:nvSpPr>
        <p:spPr>
          <a:xfrm>
            <a:off x="2916990" y="4280117"/>
            <a:ext cx="3270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kern="1200" cap="none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rPr>
              <a:t>VISIT US ONLINE </a:t>
            </a:r>
            <a:r>
              <a:rPr lang="en-US" sz="1600" baseline="0">
                <a:solidFill>
                  <a:schemeClr val="bg1"/>
                </a:solidFill>
                <a:latin typeface="Segoe UI Symbol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portland.gov/bps</a:t>
            </a:r>
            <a:endParaRPr lang="en-US" sz="1600" baseline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11" name="Picture 10" descr="Bureau of Planning and Sustainability logo">
            <a:extLst>
              <a:ext uri="{FF2B5EF4-FFF2-40B4-BE49-F238E27FC236}">
                <a16:creationId xmlns:a16="http://schemas.microsoft.com/office/drawing/2014/main" id="{197B1CE5-1ED5-3245-B5E7-682E7DEACA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77" y="725840"/>
            <a:ext cx="3739089" cy="1971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BE6369-CEB9-C845-BF58-6F7D82B8380E}"/>
              </a:ext>
            </a:extLst>
          </p:cNvPr>
          <p:cNvSpPr txBox="1"/>
          <p:nvPr userDrawn="1"/>
        </p:nvSpPr>
        <p:spPr>
          <a:xfrm>
            <a:off x="1458936" y="5029201"/>
            <a:ext cx="6186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City of Portland is committed to providing meaningful access. To request translation, interpretation, modifications, accommodations, or other auxiliary aids or services, contact 503-823-7700, Relay: 711. </a:t>
            </a:r>
          </a:p>
          <a:p>
            <a:endParaRPr lang="en-US" sz="11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Traducción e Interpretación  |  </a:t>
            </a:r>
            <a:r>
              <a:rPr lang="vi-VN" sz="10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Biên Dịch và Thông Dịch</a:t>
            </a:r>
            <a:r>
              <a:rPr lang="en-US" sz="10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|  </a:t>
            </a:r>
            <a:r>
              <a:rPr lang="ne-NP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अनुवादन तथा व्याख्या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口笔译服务  |  </a:t>
            </a:r>
            <a:r>
              <a:rPr lang="ru-RU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Устный и письменный перевод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so-SO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Turjumaad iyo Fasiraad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</a:t>
            </a:r>
            <a:r>
              <a:rPr lang="uk-UA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Письмовий і усний переклад</a:t>
            </a:r>
            <a:r>
              <a:rPr lang="en-US" sz="11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|  Traducere și interpretariat  |  Chiaku me Awewen Kapas  |  翻訳または通訳  |  ການແປພາສາ ຫຼື ການອະທິບາຍ  |  الترجمة التحريرية أو الشفهية  |  </a:t>
            </a:r>
            <a:r>
              <a:rPr lang="en-US" sz="1100" u="sng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Portland.gov</a:t>
            </a:r>
            <a:r>
              <a:rPr lang="en-US" sz="1100" u="sng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/bps/accommodation</a:t>
            </a:r>
            <a:endParaRPr lang="en-US" sz="11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DAB1-1997-6842-A65A-48E3862A8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121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0BCF-D053-8E40-AB5A-9D0D8A288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9190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E5E5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1638A8-D5B1-8B41-90AA-388A0D29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9514" y="6356351"/>
            <a:ext cx="4375837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9B0F4-876E-4346-88B8-74913E5F8E49}"/>
              </a:ext>
            </a:extLst>
          </p:cNvPr>
          <p:cNvSpPr/>
          <p:nvPr userDrawn="1"/>
        </p:nvSpPr>
        <p:spPr>
          <a:xfrm>
            <a:off x="0" y="1"/>
            <a:ext cx="914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2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hor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195BA8-2DB4-2D44-82EA-BD4C607EE9C9}"/>
              </a:ext>
            </a:extLst>
          </p:cNvPr>
          <p:cNvSpPr/>
          <p:nvPr userDrawn="1"/>
        </p:nvSpPr>
        <p:spPr>
          <a:xfrm>
            <a:off x="1679715" y="3955916"/>
            <a:ext cx="7464287" cy="197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955915"/>
            <a:ext cx="6522245" cy="914400"/>
          </a:xfrm>
        </p:spPr>
        <p:txBody>
          <a:bodyPr anchor="b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4107FB5-29D9-AE4C-B80F-7DF8C63279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715" y="1"/>
            <a:ext cx="7464288" cy="395591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96511-6575-ED46-BB06-A73F8D3B91D0}"/>
              </a:ext>
            </a:extLst>
          </p:cNvPr>
          <p:cNvSpPr/>
          <p:nvPr userDrawn="1"/>
        </p:nvSpPr>
        <p:spPr>
          <a:xfrm>
            <a:off x="-2" y="0"/>
            <a:ext cx="1679716" cy="5934075"/>
          </a:xfrm>
          <a:prstGeom prst="rect">
            <a:avLst/>
          </a:prstGeom>
          <a:solidFill>
            <a:srgbClr val="00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3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475" y="457200"/>
            <a:ext cx="43078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6517" y="6356351"/>
            <a:ext cx="4548833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7476" y="2057401"/>
            <a:ext cx="4307874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19674E-8E16-AA42-B64A-A7D3E6AA15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741" y="-1"/>
            <a:ext cx="3317789" cy="593407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653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3" y="457200"/>
            <a:ext cx="409512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BFFD5-6E5F-8D4D-9210-0A12F3529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53" y="2057401"/>
            <a:ext cx="4095128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1AC211A-6E40-6041-837F-993C947AB8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97561" y="-1"/>
            <a:ext cx="3317789" cy="593407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381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od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FC340-90AB-DB45-B1AC-279533114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37F7D20-2E3A-D54D-822F-16E091DD0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2"/>
            <a:ext cx="3381933" cy="685800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BAF505-529A-CB43-831F-62808EB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150" y="457200"/>
            <a:ext cx="45284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6C16F3-E350-3043-B5AB-3ED72006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0149" y="2057400"/>
            <a:ext cx="4528457" cy="2910191"/>
          </a:xfr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09F5-1436-1047-A6AA-4A53522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457200"/>
            <a:ext cx="5314951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0400" y="2057401"/>
            <a:ext cx="5314951" cy="3163111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00" y="6356351"/>
            <a:ext cx="531495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1006B-B678-9849-B160-D600029B3CD2}"/>
              </a:ext>
            </a:extLst>
          </p:cNvPr>
          <p:cNvSpPr/>
          <p:nvPr userDrawn="1"/>
        </p:nvSpPr>
        <p:spPr>
          <a:xfrm>
            <a:off x="-2" y="0"/>
            <a:ext cx="25742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pic>
        <p:nvPicPr>
          <p:cNvPr id="13" name="Picture 12" descr="Bureau of Planning and Sustainability logo">
            <a:extLst>
              <a:ext uri="{FF2B5EF4-FFF2-40B4-BE49-F238E27FC236}">
                <a16:creationId xmlns:a16="http://schemas.microsoft.com/office/drawing/2014/main" id="{B5BC1B70-30D8-B64B-8B8E-E96A6D39E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6" y="5850241"/>
            <a:ext cx="1524919" cy="8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11B29-38AD-934E-959D-EF4BFBD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4A33829-9207-5B46-A40E-4DE7521F68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664" y="1"/>
            <a:ext cx="7812687" cy="606352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      </a:t>
            </a:r>
          </a:p>
        </p:txBody>
      </p:sp>
    </p:spTree>
    <p:extLst>
      <p:ext uri="{BB962C8B-B14F-4D97-AF65-F5344CB8AC3E}">
        <p14:creationId xmlns:p14="http://schemas.microsoft.com/office/powerpoint/2010/main" val="119217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ong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C9B67-5237-0041-AF17-49458A42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9778" y="599303"/>
            <a:ext cx="2565573" cy="4053016"/>
          </a:xfrm>
        </p:spPr>
        <p:txBody>
          <a:bodyPr/>
          <a:lstStyle>
            <a:lvl1pPr marL="0" indent="0">
              <a:buNone/>
              <a:defRPr sz="1200">
                <a:solidFill>
                  <a:srgbClr val="5E5E5E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5E3F01-DBC6-584A-9398-3FBECB90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57551" y="6356351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94E0F3B-6495-F941-9FB3-87DA74F18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518" y="0"/>
            <a:ext cx="5517292" cy="51491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096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B6A26-8AAE-994C-8B97-0904455D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7" y="365126"/>
            <a:ext cx="7840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95E0E-E93C-6F43-8D30-F23B58C2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557" y="1825625"/>
            <a:ext cx="7840793" cy="347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CE589-5951-B44F-96FE-D37CE5AFE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81936" y="6356351"/>
            <a:ext cx="5133415" cy="365125"/>
          </a:xfrm>
          <a:prstGeom prst="rect">
            <a:avLst/>
          </a:prstGeom>
        </p:spPr>
        <p:txBody>
          <a:bodyPr/>
          <a:lstStyle>
            <a:lvl1pPr algn="r">
              <a:defRPr sz="825" baseline="0">
                <a:solidFill>
                  <a:srgbClr val="000000"/>
                </a:solidFill>
                <a:latin typeface="Segoe UI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Presentation Title  |  </a:t>
            </a:r>
            <a:fld id="{89CFF03F-B492-204D-B98E-BFCF04A80FFE}" type="datetime1">
              <a:rPr lang="en-US" smtClean="0"/>
              <a:pPr/>
              <a:t>12/7/2022</a:t>
            </a:fld>
            <a:r>
              <a:rPr lang="en-US"/>
              <a:t>  |  </a:t>
            </a:r>
            <a:fld id="{DB2E9E87-57D5-2143-8C2B-71972BC7BE17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9" name="Picture 8" descr="Bureau of Planning and Sustainability logo">
            <a:extLst>
              <a:ext uri="{FF2B5EF4-FFF2-40B4-BE49-F238E27FC236}">
                <a16:creationId xmlns:a16="http://schemas.microsoft.com/office/drawing/2014/main" id="{551E042D-C72C-7D48-8948-8F33037AFA7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1" y="6315148"/>
            <a:ext cx="2000681" cy="3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63" r:id="rId3"/>
    <p:sldLayoutId id="2147483660" r:id="rId4"/>
    <p:sldLayoutId id="2147483673" r:id="rId5"/>
    <p:sldLayoutId id="2147483674" r:id="rId6"/>
    <p:sldLayoutId id="2147483662" r:id="rId7"/>
    <p:sldLayoutId id="2147483667" r:id="rId8"/>
    <p:sldLayoutId id="2147483669" r:id="rId9"/>
    <p:sldLayoutId id="2147483670" r:id="rId10"/>
    <p:sldLayoutId id="2147483668" r:id="rId11"/>
    <p:sldLayoutId id="2147483656" r:id="rId12"/>
    <p:sldLayoutId id="2147483650" r:id="rId13"/>
    <p:sldLayoutId id="2147483653" r:id="rId14"/>
    <p:sldLayoutId id="2147483671" r:id="rId15"/>
    <p:sldLayoutId id="2147483654" r:id="rId16"/>
    <p:sldLayoutId id="2147483661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accent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5E5E5E"/>
          </a:solidFill>
          <a:latin typeface="Segoe UI" panose="020B05020402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1990-F51E-724C-A99A-C3FAD50FC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Portland’s Renewable Fuel Standard (RFS) Code UPDATE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CBC50-ED7F-E44B-8A0A-D1E52774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Portland City Code Title 16.60</a:t>
            </a:r>
          </a:p>
          <a:p>
            <a:r>
              <a:rPr lang="en-US"/>
              <a:t>Second Reading</a:t>
            </a:r>
          </a:p>
        </p:txBody>
      </p:sp>
      <p:pic>
        <p:nvPicPr>
          <p:cNvPr id="10" name="Picture Placeholder 9" descr="An aerial view of downtown portland buildings and solor array. ">
            <a:extLst>
              <a:ext uri="{FF2B5EF4-FFF2-40B4-BE49-F238E27FC236}">
                <a16:creationId xmlns:a16="http://schemas.microsoft.com/office/drawing/2014/main" id="{BAEC1436-4558-5F4C-8359-A75219D727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F85B10-CCC8-4B77-B0FD-97B1E3190D04}"/>
              </a:ext>
            </a:extLst>
          </p:cNvPr>
          <p:cNvSpPr txBox="1">
            <a:spLocks/>
          </p:cNvSpPr>
          <p:nvPr/>
        </p:nvSpPr>
        <p:spPr>
          <a:xfrm>
            <a:off x="6286816" y="4453767"/>
            <a:ext cx="2272165" cy="26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 sz="1050" b="1" i="0" kern="1200" cap="none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14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D559C2F-6144-491A-BE43-C1172A97D22B}"/>
              </a:ext>
            </a:extLst>
          </p:cNvPr>
          <p:cNvSpPr txBox="1">
            <a:spLocks/>
          </p:cNvSpPr>
          <p:nvPr/>
        </p:nvSpPr>
        <p:spPr>
          <a:xfrm>
            <a:off x="6272578" y="4687641"/>
            <a:ext cx="2272165" cy="47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 sz="900" b="0" i="0" kern="1200" baseline="0">
                <a:solidFill>
                  <a:srgbClr val="5E5E5E"/>
                </a:solidFill>
                <a:latin typeface="Segoe UI Symbol" panose="020B0502040204020203" pitchFamily="34" charset="0"/>
                <a:ea typeface="+mn-ea"/>
                <a:cs typeface="+mn-cs"/>
              </a:defRPr>
            </a:lvl1pPr>
            <a:lvl2pPr marL="714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5E5E5E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7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A111-41BB-E64C-83FF-17622000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576" y="367347"/>
            <a:ext cx="4994030" cy="54696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3168"/>
                </a:solidFill>
                <a:latin typeface="Segoe UI"/>
                <a:cs typeface="Segoe UI"/>
              </a:rPr>
              <a:t>Proposed code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D89E8-76ED-6E41-9857-2935B501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Updating Portland’s Renewable Fuel Standard |  12/07/22  |  </a:t>
            </a:r>
            <a:fld id="{DB2E9E87-57D5-2143-8C2B-71972BC7BE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C9490-E636-0545-82FF-77AE3F602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4631" y="1003904"/>
            <a:ext cx="5259626" cy="46817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>
              <a:latin typeface="Segoe UI"/>
              <a:cs typeface="Segoe UI"/>
            </a:endParaRPr>
          </a:p>
          <a:p>
            <a:endParaRPr lang="en-US" sz="2400">
              <a:latin typeface="Segoe UI"/>
              <a:cs typeface="Segoe UI"/>
            </a:endParaRPr>
          </a:p>
          <a:p>
            <a:r>
              <a:rPr lang="en-US" sz="2400">
                <a:latin typeface="Segoe UI"/>
                <a:cs typeface="Segoe UI"/>
              </a:rPr>
              <a:t>Phases in higher blends of renewable fuels through 2030.</a:t>
            </a:r>
            <a:endParaRPr lang="en-US">
              <a:cs typeface="Segoe UI"/>
            </a:endParaRPr>
          </a:p>
          <a:p>
            <a:endParaRPr lang="en-US" sz="2400">
              <a:latin typeface="Segoe UI"/>
              <a:cs typeface="Segoe UI"/>
            </a:endParaRPr>
          </a:p>
          <a:p>
            <a:r>
              <a:rPr lang="en-US" sz="2400">
                <a:latin typeface="Segoe UI"/>
                <a:cs typeface="Segoe UI"/>
              </a:rPr>
              <a:t>Adds renewable diesel as an allowable fuel. </a:t>
            </a:r>
          </a:p>
          <a:p>
            <a:pPr marL="0" indent="0">
              <a:buNone/>
            </a:pPr>
            <a:endParaRPr lang="en-US" sz="2400">
              <a:latin typeface="Segoe UI"/>
              <a:cs typeface="Segoe UI"/>
            </a:endParaRPr>
          </a:p>
          <a:p>
            <a:r>
              <a:rPr lang="en-US" sz="2400">
                <a:latin typeface="Segoe UI"/>
                <a:cs typeface="Segoe UI"/>
              </a:rPr>
              <a:t>Adds a carbon intensity standard.</a:t>
            </a:r>
          </a:p>
          <a:p>
            <a:pPr marL="0" indent="0">
              <a:buNone/>
            </a:pPr>
            <a:endParaRPr lang="en-US" sz="2400">
              <a:cs typeface="Segoe UI"/>
            </a:endParaRPr>
          </a:p>
          <a:p>
            <a:pPr marL="0" indent="0">
              <a:buNone/>
            </a:pPr>
            <a:endParaRPr lang="en-US" sz="2400">
              <a:cs typeface="Segoe UI"/>
            </a:endParaRPr>
          </a:p>
          <a:p>
            <a:pPr marL="0" indent="0">
              <a:buNone/>
            </a:pPr>
            <a:endParaRPr lang="en-US" sz="2400">
              <a:cs typeface="Segoe UI" panose="020B0502040204020203" pitchFamily="34" charset="0"/>
            </a:endParaRPr>
          </a:p>
        </p:txBody>
      </p:sp>
      <p:pic>
        <p:nvPicPr>
          <p:cNvPr id="15" name="Picture Placeholder 14" descr="A picture containing text, tree, outdoor, car&#10;&#10;Description automatically generated">
            <a:extLst>
              <a:ext uri="{FF2B5EF4-FFF2-40B4-BE49-F238E27FC236}">
                <a16:creationId xmlns:a16="http://schemas.microsoft.com/office/drawing/2014/main" id="{291288A2-431A-48DF-BD5B-5B7CF61A658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3317789" cy="5934075"/>
          </a:xfrm>
        </p:spPr>
      </p:pic>
    </p:spTree>
    <p:extLst>
      <p:ext uri="{BB962C8B-B14F-4D97-AF65-F5344CB8AC3E}">
        <p14:creationId xmlns:p14="http://schemas.microsoft.com/office/powerpoint/2010/main" val="101472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82B3-A685-0644-8FBD-E2D6D902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79" y="652803"/>
            <a:ext cx="8111021" cy="661121"/>
          </a:xfrm>
        </p:spPr>
        <p:txBody>
          <a:bodyPr>
            <a:normAutofit/>
          </a:bodyPr>
          <a:lstStyle/>
          <a:p>
            <a:r>
              <a:rPr lang="en-US">
                <a:latin typeface="Segoe UI"/>
                <a:cs typeface="Segoe UI"/>
              </a:rPr>
              <a:t>Minimum biofuel content requirements</a:t>
            </a:r>
            <a:endParaRPr lang="en-US">
              <a:solidFill>
                <a:srgbClr val="003168"/>
              </a:solidFill>
              <a:latin typeface="Segoe UI"/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996DE7-95A9-CE48-B417-ED4466F76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+mn-cs"/>
              </a:rPr>
              <a:t>Updating Portland’s Renewable Fuel Standard | </a:t>
            </a:r>
            <a:r>
              <a:rPr lang="en-US"/>
              <a:t>12/07/22</a:t>
            </a: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+mn-cs"/>
              </a:rPr>
              <a:t>  |  </a:t>
            </a:r>
            <a:fld id="{DB2E9E87-57D5-2143-8C2B-71972BC7BE17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 Symbol" panose="020B0502040204020203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 Symbol" panose="020B0502040204020203" pitchFamily="34" charset="0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4D2AED-4159-4C47-9F62-D0FA8CF99B53}"/>
              </a:ext>
            </a:extLst>
          </p:cNvPr>
          <p:cNvGraphicFramePr>
            <a:graphicFrameLocks noGrp="1"/>
          </p:cNvGraphicFramePr>
          <p:nvPr/>
        </p:nvGraphicFramePr>
        <p:xfrm>
          <a:off x="728179" y="1645921"/>
          <a:ext cx="7537182" cy="4171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943">
                  <a:extLst>
                    <a:ext uri="{9D8B030D-6E8A-4147-A177-3AD203B41FA5}">
                      <a16:colId xmlns:a16="http://schemas.microsoft.com/office/drawing/2014/main" val="714000578"/>
                    </a:ext>
                  </a:extLst>
                </a:gridCol>
                <a:gridCol w="1397478">
                  <a:extLst>
                    <a:ext uri="{9D8B030D-6E8A-4147-A177-3AD203B41FA5}">
                      <a16:colId xmlns:a16="http://schemas.microsoft.com/office/drawing/2014/main" val="289405897"/>
                    </a:ext>
                  </a:extLst>
                </a:gridCol>
                <a:gridCol w="1249983">
                  <a:extLst>
                    <a:ext uri="{9D8B030D-6E8A-4147-A177-3AD203B41FA5}">
                      <a16:colId xmlns:a16="http://schemas.microsoft.com/office/drawing/2014/main" val="378557429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152959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57181301"/>
                    </a:ext>
                  </a:extLst>
                </a:gridCol>
                <a:gridCol w="1028538">
                  <a:extLst>
                    <a:ext uri="{9D8B030D-6E8A-4147-A177-3AD203B41FA5}">
                      <a16:colId xmlns:a16="http://schemas.microsoft.com/office/drawing/2014/main" val="4258630365"/>
                    </a:ext>
                  </a:extLst>
                </a:gridCol>
              </a:tblGrid>
              <a:tr h="1452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Fuel Type </a:t>
                      </a:r>
                      <a:r>
                        <a:rPr lang="en-US" sz="2000">
                          <a:effectLst/>
                        </a:rPr>
                        <a:t>(by percent)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Current RFS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2020 </a:t>
                      </a:r>
                      <a:r>
                        <a:rPr lang="en-US" sz="1800">
                          <a:effectLst/>
                        </a:rPr>
                        <a:t>(Reported)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2024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2026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2030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497960"/>
                  </a:ext>
                </a:extLst>
              </a:tr>
              <a:tr h="147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/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Renewable Fuel</a:t>
                      </a: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effectLst/>
                        </a:rPr>
                        <a:t>5%</a:t>
                      </a:r>
                      <a:endParaRPr lang="en-US" sz="24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effectLst/>
                        </a:rPr>
                        <a:t>11%</a:t>
                      </a:r>
                      <a:endParaRPr lang="en-US" sz="24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effectLst/>
                        </a:rPr>
                        <a:t>15%</a:t>
                      </a:r>
                      <a:endParaRPr lang="en-US" sz="24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effectLst/>
                        </a:rPr>
                        <a:t>50%</a:t>
                      </a:r>
                      <a:endParaRPr lang="en-US" sz="24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1"/>
                          </a:solidFill>
                          <a:effectLst/>
                        </a:rPr>
                        <a:t>99%</a:t>
                      </a:r>
                      <a:endParaRPr lang="en-US" sz="2400" b="1">
                        <a:solidFill>
                          <a:schemeClr val="accent1"/>
                        </a:solidFill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466453"/>
                  </a:ext>
                </a:extLst>
              </a:tr>
              <a:tr h="12487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effectLst/>
                        </a:rPr>
                        <a:t>Diesel</a:t>
                      </a:r>
                      <a:endParaRPr lang="en-US" sz="28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95%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89%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85%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50%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1%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828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18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4F1B-CB52-B345-AE38-13AC0049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1" y="136524"/>
            <a:ext cx="4886437" cy="1600200"/>
          </a:xfrm>
        </p:spPr>
        <p:txBody>
          <a:bodyPr>
            <a:normAutofit/>
          </a:bodyPr>
          <a:lstStyle/>
          <a:p>
            <a:r>
              <a:rPr lang="en-US" sz="3200">
                <a:latin typeface="Segoe UI"/>
              </a:rPr>
              <a:t>Flexible and informed implementation</a:t>
            </a:r>
            <a:br>
              <a:rPr lang="en-US" sz="3200"/>
            </a:br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B26E8-B1C5-B34E-84A4-95E33843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Updating Portland’s Renewable Fuel Standard| 12/07/22  |  </a:t>
            </a:r>
            <a:fld id="{DB2E9E87-57D5-2143-8C2B-71972BC7BE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148CD-5AC3-264F-820D-5B463D197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960" y="1414951"/>
            <a:ext cx="5257800" cy="4730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73250" algn="ctr"/>
              </a:tabLst>
            </a:pPr>
            <a:r>
              <a:rPr lang="en-US" sz="28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07/31/23</a:t>
            </a:r>
            <a:r>
              <a:rPr lang="en-US" sz="2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TAC established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873250" algn="ctr"/>
              </a:tabLst>
            </a:pPr>
            <a:endParaRPr lang="en-US" sz="280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73250" algn="ctr"/>
              </a:tabLst>
            </a:pPr>
            <a:r>
              <a:rPr lang="en-US" sz="28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10/15/25: TAC reports to BPS Director </a:t>
            </a:r>
            <a:r>
              <a:rPr lang="en-US" sz="14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(7 months prior to 50% blending requirement)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873250" algn="ctr"/>
              </a:tabLst>
            </a:pPr>
            <a:endParaRPr lang="en-US" sz="140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73250" algn="ctr"/>
              </a:tabLst>
            </a:pPr>
            <a:r>
              <a:rPr lang="en-US" sz="28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02/15/26: BPS reports to Council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873250" algn="ctr"/>
              </a:tabLst>
            </a:pPr>
            <a:endParaRPr lang="en-US" sz="280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73250" algn="ctr"/>
              </a:tabLst>
            </a:pPr>
            <a:r>
              <a:rPr lang="en-US" sz="28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10/15/29: TAC reports to BPS Director </a:t>
            </a:r>
            <a:r>
              <a:rPr lang="en-US" sz="14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(7 months prior to 99% blending requirement)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1873250" algn="ctr"/>
              </a:tabLst>
            </a:pPr>
            <a:endParaRPr lang="en-US" sz="140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73250" algn="ctr"/>
              </a:tabLst>
            </a:pPr>
            <a:r>
              <a:rPr lang="en-US" sz="28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02/15/30: BPS reports to Council</a:t>
            </a:r>
          </a:p>
          <a:p>
            <a:pPr marL="0" indent="0">
              <a:buNone/>
            </a:pPr>
            <a:endParaRPr lang="en-US">
              <a:latin typeface="+mn-lt"/>
              <a:cs typeface="Segoe UI"/>
            </a:endParaRPr>
          </a:p>
        </p:txBody>
      </p:sp>
      <p:pic>
        <p:nvPicPr>
          <p:cNvPr id="7" name="Picture Placeholder 6" descr="Photo containing blue sky and the St. Johns bridge in Portland, Oregon.">
            <a:extLst>
              <a:ext uri="{FF2B5EF4-FFF2-40B4-BE49-F238E27FC236}">
                <a16:creationId xmlns:a16="http://schemas.microsoft.com/office/drawing/2014/main" id="{CE2AE3C4-3D12-2947-AA8A-E4E4AD29755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211" y="0"/>
            <a:ext cx="3317789" cy="5934075"/>
          </a:xfrm>
        </p:spPr>
      </p:pic>
    </p:spTree>
    <p:extLst>
      <p:ext uri="{BB962C8B-B14F-4D97-AF65-F5344CB8AC3E}">
        <p14:creationId xmlns:p14="http://schemas.microsoft.com/office/powerpoint/2010/main" val="316579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09A6-58F2-4AB6-ACF2-BB98EC5E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76" y="413068"/>
            <a:ext cx="7977074" cy="1325563"/>
          </a:xfrm>
        </p:spPr>
        <p:txBody>
          <a:bodyPr/>
          <a:lstStyle/>
          <a:p>
            <a:r>
              <a:rPr lang="en-US"/>
              <a:t>Examples of different RD feedstocks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F79DAF-C2EA-4012-AAD6-9984D3499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612907"/>
              </p:ext>
            </p:extLst>
          </p:nvPr>
        </p:nvGraphicFramePr>
        <p:xfrm>
          <a:off x="674688" y="1825625"/>
          <a:ext cx="7840662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530">
                  <a:extLst>
                    <a:ext uri="{9D8B030D-6E8A-4147-A177-3AD203B41FA5}">
                      <a16:colId xmlns:a16="http://schemas.microsoft.com/office/drawing/2014/main" val="826102717"/>
                    </a:ext>
                  </a:extLst>
                </a:gridCol>
                <a:gridCol w="6296132">
                  <a:extLst>
                    <a:ext uri="{9D8B030D-6E8A-4147-A177-3AD203B41FA5}">
                      <a16:colId xmlns:a16="http://schemas.microsoft.com/office/drawing/2014/main" val="134914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CI (gCO2e/MJ)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Approved Fuel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2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North American used cooking oil; processed in Louisiana; trucked to 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62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37.0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North American animal fats; processed in Louisiana; trucked to 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9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42.8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Globally sourced animal fats; transported and processed in Singapore; transported to California by Ocean tanker and trucked to Oregon.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53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58.4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US Soybean oil; processed in Wyoming; transported to 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678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8AEC-F131-4D79-9619-695F625A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Updating Portland’s Renewable Fuel Standard | 12/07/22  |  </a:t>
            </a:r>
            <a:fld id="{DB2E9E87-57D5-2143-8C2B-71972BC7BE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6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09A6-58F2-4AB6-ACF2-BB98EC5E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76" y="413068"/>
            <a:ext cx="7977074" cy="1325563"/>
          </a:xfrm>
        </p:spPr>
        <p:txBody>
          <a:bodyPr/>
          <a:lstStyle/>
          <a:p>
            <a:r>
              <a:rPr lang="en-US"/>
              <a:t>Examples of different BD feedstocks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F79DAF-C2EA-4012-AAD6-9984D3499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131654"/>
              </p:ext>
            </p:extLst>
          </p:nvPr>
        </p:nvGraphicFramePr>
        <p:xfrm>
          <a:off x="674688" y="1825625"/>
          <a:ext cx="784066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530">
                  <a:extLst>
                    <a:ext uri="{9D8B030D-6E8A-4147-A177-3AD203B41FA5}">
                      <a16:colId xmlns:a16="http://schemas.microsoft.com/office/drawing/2014/main" val="826102717"/>
                    </a:ext>
                  </a:extLst>
                </a:gridCol>
                <a:gridCol w="6296132">
                  <a:extLst>
                    <a:ext uri="{9D8B030D-6E8A-4147-A177-3AD203B41FA5}">
                      <a16:colId xmlns:a16="http://schemas.microsoft.com/office/drawing/2014/main" val="134914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CI (gCO2e/MJ)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Approved Fuel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2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Used cooking oil; collected and processed in Washington; trucked to 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62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34.2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</a:rPr>
                        <a:t>U.S. Rendered animal fat; processed in Missouri; transported to Oregon by rail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9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54.0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U.S. Canola Oil; processed in Iowa; transported by truck and rail to Oregon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53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59.3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Midwest soybean oil; processed in Illinois; transported to Oregon by Rail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678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8AEC-F131-4D79-9619-695F625A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Updating Portland’s Renewable Fuel Standard | 12/07/22  |  </a:t>
            </a:r>
            <a:fld id="{DB2E9E87-57D5-2143-8C2B-71972BC7BE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09A6-58F2-4AB6-ACF2-BB98EC5E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renewable diesel producers </a:t>
            </a:r>
            <a:br>
              <a:rPr lang="en-US"/>
            </a:br>
            <a:r>
              <a:rPr lang="en-US"/>
              <a:t>(with products below CI 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06E7-BCC0-44AE-8464-F9BDF810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" y="1690689"/>
            <a:ext cx="7840793" cy="41710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The vendors with approved RD products below 40 include: 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9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Neste (6)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9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REG (12)</a:t>
            </a:r>
            <a:endParaRPr lang="en-US" sz="2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9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BP (2)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>
              <a:solidFill>
                <a:srgbClr val="000000"/>
              </a:solidFill>
              <a:cs typeface="Segoe U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cs typeface="Segoe UI"/>
              </a:rPr>
              <a:t>74% of DEQ-approved RD products have a 40 CI or less.</a:t>
            </a:r>
            <a:endParaRPr lang="en-US" sz="3200"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8AEC-F131-4D79-9619-695F625A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Updating Portland’s Renewable Fuel Standard |  12/07/22  |  </a:t>
            </a:r>
            <a:fld id="{DB2E9E87-57D5-2143-8C2B-71972BC7BE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8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09A6-58F2-4AB6-ACF2-BB98EC5E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Biodiesel Producers </a:t>
            </a:r>
            <a:br>
              <a:rPr lang="en-US"/>
            </a:br>
            <a:r>
              <a:rPr lang="en-US"/>
              <a:t>(with products below CI 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06E7-BCC0-44AE-8464-F9BDF810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263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REG (22)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Sequential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5)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High Plains Bioenergy (3)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Delek</a:t>
            </a: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Renewables, LLC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3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 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Future Fuel Company (2)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Dansuk</a:t>
            </a: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Industrial Company (1)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Consolidated Biofuels LTD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1)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Thumb Bioenergy</a:t>
            </a:r>
            <a:r>
              <a:rPr lang="en-US" sz="320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en-US" sz="3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1)     </a:t>
            </a:r>
            <a:endParaRPr lang="en-US" sz="3200"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8AEC-F131-4D79-9619-695F625A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Updating Portland’s Renewable Fuel Standard |  12/07/22  |  </a:t>
            </a:r>
            <a:fld id="{DB2E9E87-57D5-2143-8C2B-71972BC7BE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7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21C382-A36B-434B-8F30-802564A6668A}"/>
              </a:ext>
            </a:extLst>
          </p:cNvPr>
          <p:cNvSpPr txBox="1"/>
          <p:nvPr/>
        </p:nvSpPr>
        <p:spPr>
          <a:xfrm>
            <a:off x="2670769" y="3108960"/>
            <a:ext cx="4300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questions contact Andria Jacob</a:t>
            </a:r>
          </a:p>
          <a:p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 Policy + Program Manager</a:t>
            </a:r>
          </a:p>
          <a:p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andria.jacob@portlandoregon.gov</a:t>
            </a:r>
          </a:p>
        </p:txBody>
      </p:sp>
    </p:spTree>
    <p:extLst>
      <p:ext uri="{BB962C8B-B14F-4D97-AF65-F5344CB8AC3E}">
        <p14:creationId xmlns:p14="http://schemas.microsoft.com/office/powerpoint/2010/main" val="164980486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BPS Theme - Use This One">
      <a:dk1>
        <a:srgbClr val="5E5E5E"/>
      </a:dk1>
      <a:lt1>
        <a:srgbClr val="FFFFFF"/>
      </a:lt1>
      <a:dk2>
        <a:srgbClr val="30B992"/>
      </a:dk2>
      <a:lt2>
        <a:srgbClr val="FEFFFF"/>
      </a:lt2>
      <a:accent1>
        <a:srgbClr val="003068"/>
      </a:accent1>
      <a:accent2>
        <a:srgbClr val="006DB6"/>
      </a:accent2>
      <a:accent3>
        <a:srgbClr val="C5E5DA"/>
      </a:accent3>
      <a:accent4>
        <a:srgbClr val="08C5D2"/>
      </a:accent4>
      <a:accent5>
        <a:srgbClr val="30B992"/>
      </a:accent5>
      <a:accent6>
        <a:srgbClr val="006DB6"/>
      </a:accent6>
      <a:hlink>
        <a:srgbClr val="003068"/>
      </a:hlink>
      <a:folHlink>
        <a:srgbClr val="0030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S_powerpoint-template-4x3_0121" id="{2480E7ED-D60B-944B-BCFA-5361ED72350E}" vid="{5F7A1385-E6EE-8C42-9A61-3648D8B5D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608AE2FD00C4BBEBEC8F6D6587379" ma:contentTypeVersion="4" ma:contentTypeDescription="Create a new document." ma:contentTypeScope="" ma:versionID="8a47d9f5ea17109e57739db5a133c562">
  <xsd:schema xmlns:xsd="http://www.w3.org/2001/XMLSchema" xmlns:xs="http://www.w3.org/2001/XMLSchema" xmlns:p="http://schemas.microsoft.com/office/2006/metadata/properties" xmlns:ns2="88dec2f3-44a3-4fab-9015-21fe4753b438" xmlns:ns3="12a720ae-9fdb-456c-88d5-9fc0e78f1ff5" targetNamespace="http://schemas.microsoft.com/office/2006/metadata/properties" ma:root="true" ma:fieldsID="41d5c3b67203fb74e9ee7dcd4df2a9b6" ns2:_="" ns3:_="">
    <xsd:import namespace="88dec2f3-44a3-4fab-9015-21fe4753b438"/>
    <xsd:import namespace="12a720ae-9fdb-456c-88d5-9fc0e78f1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ec2f3-44a3-4fab-9015-21fe4753b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720ae-9fdb-456c-88d5-9fc0e78f1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a720ae-9fdb-456c-88d5-9fc0e78f1ff5">
      <UserInfo>
        <DisplayName>Neild, Pam</DisplayName>
        <AccountId>10</AccountId>
        <AccountType/>
      </UserInfo>
      <UserInfo>
        <DisplayName>Diesner, Kyle</DisplayName>
        <AccountId>12</AccountId>
        <AccountType/>
      </UserInfo>
      <UserInfo>
        <DisplayName>Oliveira, Donnie</DisplayName>
        <AccountId>57</AccountId>
        <AccountType/>
      </UserInfo>
      <UserInfo>
        <DisplayName>Jacob, Andria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2714B-FD7E-45E8-BFE8-BEDDB38A55C4}">
  <ds:schemaRefs>
    <ds:schemaRef ds:uri="12a720ae-9fdb-456c-88d5-9fc0e78f1ff5"/>
    <ds:schemaRef ds:uri="88dec2f3-44a3-4fab-9015-21fe4753b4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155E23-D798-41D9-B84B-C430486C6861}">
  <ds:schemaRefs>
    <ds:schemaRef ds:uri="http://schemas.microsoft.com/office/2006/metadata/properties"/>
    <ds:schemaRef ds:uri="88dec2f3-44a3-4fab-9015-21fe4753b43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2a720ae-9fdb-456c-88d5-9fc0e78f1ff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94483F-521D-41C2-BAE3-7A5263B63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Master</Template>
  <TotalTime>28</TotalTime>
  <Words>486</Words>
  <Application>Microsoft Office PowerPoint</Application>
  <PresentationFormat>On-screen Show (4:3)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Symbol</vt:lpstr>
      <vt:lpstr>Symbol</vt:lpstr>
      <vt:lpstr>Times New Roman</vt:lpstr>
      <vt:lpstr>Slide Master</vt:lpstr>
      <vt:lpstr>Portland’s Renewable Fuel Standard (RFS) Code UPDATE</vt:lpstr>
      <vt:lpstr>Proposed code changes</vt:lpstr>
      <vt:lpstr>Minimum biofuel content requirements</vt:lpstr>
      <vt:lpstr>Flexible and informed implementation </vt:lpstr>
      <vt:lpstr>Examples of different RD feedstocks</vt:lpstr>
      <vt:lpstr>Examples of different BD feedstocks</vt:lpstr>
      <vt:lpstr>Top renewable diesel producers  (with products below CI 40)</vt:lpstr>
      <vt:lpstr>Top Biodiesel Producers  (with products below CI 40)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Gust, Krista</dc:creator>
  <cp:lastModifiedBy>Jacob, Andria</cp:lastModifiedBy>
  <cp:revision>3</cp:revision>
  <cp:lastPrinted>2022-11-16T18:45:26Z</cp:lastPrinted>
  <dcterms:created xsi:type="dcterms:W3CDTF">2021-01-15T01:30:49Z</dcterms:created>
  <dcterms:modified xsi:type="dcterms:W3CDTF">2022-12-07T17:30:30Z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0x010100946608AE2FD00C4BBEBEC8F6D6587379</vt:lpwstr>
  </property>
</Properties>
</file>