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5"/>
  </p:notesMasterIdLst>
  <p:handoutMasterIdLst>
    <p:handoutMasterId r:id="rId16"/>
  </p:handoutMasterIdLst>
  <p:sldIdLst>
    <p:sldId id="277" r:id="rId5"/>
    <p:sldId id="278" r:id="rId6"/>
    <p:sldId id="279" r:id="rId7"/>
    <p:sldId id="276" r:id="rId8"/>
    <p:sldId id="275" r:id="rId9"/>
    <p:sldId id="482" r:id="rId10"/>
    <p:sldId id="273" r:id="rId11"/>
    <p:sldId id="272" r:id="rId12"/>
    <p:sldId id="270" r:id="rId13"/>
    <p:sldId id="271" r:id="rId14"/>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288" userDrawn="1">
          <p15:clr>
            <a:srgbClr val="A4A3A4"/>
          </p15:clr>
        </p15:guide>
        <p15:guide id="3" orient="horz" pos="11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39A13-BF3B-D165-51E5-FFC9F0A2FC4C}" name="Chen, Jill" initials="CJ" userId="S::jill.chen@portlandoregon.gov::a566c973-9887-40bf-82db-95dd32a2ac82" providerId="AD"/>
  <p188:author id="{EBCD5171-AC1B-6193-27F6-2AB3AC87FAD7}" name="Brown, Lindsay" initials="BL" userId="S::lindsay.brown@portlandoregon.gov::d0362d41-7c42-40f2-b2dd-039547334a01" providerId="AD"/>
  <p188:author id="{0BF050CE-98E5-EEE6-E209-A938C30EC334}" name="Rogers, Molly" initials="RM" userId="S::molly.rogers@portlandoregon.gov::6ab84397-3ef3-4077-a8f5-f8d1038ac6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8DF"/>
    <a:srgbClr val="2782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241904-88BA-46D2-A211-1784F653D59F}" v="6" dt="2022-12-07T05:03:57.45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388" autoAdjust="0"/>
  </p:normalViewPr>
  <p:slideViewPr>
    <p:cSldViewPr>
      <p:cViewPr>
        <p:scale>
          <a:sx n="66" d="100"/>
          <a:sy n="66" d="100"/>
        </p:scale>
        <p:origin x="876" y="-468"/>
      </p:cViewPr>
      <p:guideLst>
        <p:guide orient="horz" pos="2592"/>
        <p:guide pos="288"/>
        <p:guide orient="horz" pos="1152"/>
      </p:guideLst>
    </p:cSldViewPr>
  </p:slideViewPr>
  <p:notesTextViewPr>
    <p:cViewPr>
      <p:scale>
        <a:sx n="100" d="100"/>
        <a:sy n="100" d="100"/>
      </p:scale>
      <p:origin x="0" y="-306"/>
    </p:cViewPr>
  </p:notesTextViewPr>
  <p:notesViewPr>
    <p:cSldViewPr>
      <p:cViewPr varScale="1">
        <p:scale>
          <a:sx n="73" d="100"/>
          <a:sy n="73" d="100"/>
        </p:scale>
        <p:origin x="1248"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ers, Molly" userId="6ab84397-3ef3-4077-a8f5-f8d1038ac686" providerId="ADAL" clId="{F2241904-88BA-46D2-A211-1784F653D59F}"/>
    <pc:docChg chg="custSel modSld">
      <pc:chgData name="Rogers, Molly" userId="6ab84397-3ef3-4077-a8f5-f8d1038ac686" providerId="ADAL" clId="{F2241904-88BA-46D2-A211-1784F653D59F}" dt="2022-12-07T05:36:28.844" v="848" actId="6549"/>
      <pc:docMkLst>
        <pc:docMk/>
      </pc:docMkLst>
      <pc:sldChg chg="modNotesTx">
        <pc:chgData name="Rogers, Molly" userId="6ab84397-3ef3-4077-a8f5-f8d1038ac686" providerId="ADAL" clId="{F2241904-88BA-46D2-A211-1784F653D59F}" dt="2022-12-07T05:36:28.844" v="848" actId="6549"/>
        <pc:sldMkLst>
          <pc:docMk/>
          <pc:sldMk cId="3450112836" sldId="271"/>
        </pc:sldMkLst>
      </pc:sldChg>
      <pc:sldChg chg="modNotesTx">
        <pc:chgData name="Rogers, Molly" userId="6ab84397-3ef3-4077-a8f5-f8d1038ac686" providerId="ADAL" clId="{F2241904-88BA-46D2-A211-1784F653D59F}" dt="2022-12-07T05:28:08.967" v="620" actId="20577"/>
        <pc:sldMkLst>
          <pc:docMk/>
          <pc:sldMk cId="1501641344" sldId="272"/>
        </pc:sldMkLst>
      </pc:sldChg>
      <pc:sldChg chg="modSp mod modNotesTx">
        <pc:chgData name="Rogers, Molly" userId="6ab84397-3ef3-4077-a8f5-f8d1038ac686" providerId="ADAL" clId="{F2241904-88BA-46D2-A211-1784F653D59F}" dt="2022-12-07T05:21:27.534" v="452" actId="108"/>
        <pc:sldMkLst>
          <pc:docMk/>
          <pc:sldMk cId="256118863" sldId="275"/>
        </pc:sldMkLst>
        <pc:spChg chg="mod">
          <ac:chgData name="Rogers, Molly" userId="6ab84397-3ef3-4077-a8f5-f8d1038ac686" providerId="ADAL" clId="{F2241904-88BA-46D2-A211-1784F653D59F}" dt="2022-12-07T05:21:27.534" v="452" actId="108"/>
          <ac:spMkLst>
            <pc:docMk/>
            <pc:sldMk cId="256118863" sldId="275"/>
            <ac:spMk id="72" creationId="{69CD7800-0A28-449F-B648-948277A98BA3}"/>
          </ac:spMkLst>
        </pc:spChg>
      </pc:sldChg>
      <pc:sldChg chg="modSp mod">
        <pc:chgData name="Rogers, Molly" userId="6ab84397-3ef3-4077-a8f5-f8d1038ac686" providerId="ADAL" clId="{F2241904-88BA-46D2-A211-1784F653D59F}" dt="2022-12-07T04:57:42.505" v="1" actId="20577"/>
        <pc:sldMkLst>
          <pc:docMk/>
          <pc:sldMk cId="1633088380" sldId="277"/>
        </pc:sldMkLst>
        <pc:spChg chg="mod">
          <ac:chgData name="Rogers, Molly" userId="6ab84397-3ef3-4077-a8f5-f8d1038ac686" providerId="ADAL" clId="{F2241904-88BA-46D2-A211-1784F653D59F}" dt="2022-12-07T04:57:42.505" v="1" actId="20577"/>
          <ac:spMkLst>
            <pc:docMk/>
            <pc:sldMk cId="1633088380" sldId="277"/>
            <ac:spMk id="9" creationId="{86784CD4-D8C7-4A35-8D9A-4BCADB3ACB0A}"/>
          </ac:spMkLst>
        </pc:spChg>
      </pc:sldChg>
      <pc:sldChg chg="modNotesTx">
        <pc:chgData name="Rogers, Molly" userId="6ab84397-3ef3-4077-a8f5-f8d1038ac686" providerId="ADAL" clId="{F2241904-88BA-46D2-A211-1784F653D59F}" dt="2022-12-07T05:04:13.677" v="66" actId="20577"/>
        <pc:sldMkLst>
          <pc:docMk/>
          <pc:sldMk cId="2686762814" sldId="278"/>
        </pc:sldMkLst>
      </pc:sldChg>
      <pc:sldChg chg="modNotesTx">
        <pc:chgData name="Rogers, Molly" userId="6ab84397-3ef3-4077-a8f5-f8d1038ac686" providerId="ADAL" clId="{F2241904-88BA-46D2-A211-1784F653D59F}" dt="2022-12-07T05:13:51.088" v="430" actId="20577"/>
        <pc:sldMkLst>
          <pc:docMk/>
          <pc:sldMk cId="2234749505" sldId="279"/>
        </pc:sldMkLst>
      </pc:sldChg>
      <pc:sldChg chg="modSp mod modNotesTx">
        <pc:chgData name="Rogers, Molly" userId="6ab84397-3ef3-4077-a8f5-f8d1038ac686" providerId="ADAL" clId="{F2241904-88BA-46D2-A211-1784F653D59F}" dt="2022-12-07T05:27:26.608" v="564" actId="20577"/>
        <pc:sldMkLst>
          <pc:docMk/>
          <pc:sldMk cId="773432366" sldId="482"/>
        </pc:sldMkLst>
        <pc:spChg chg="mod">
          <ac:chgData name="Rogers, Molly" userId="6ab84397-3ef3-4077-a8f5-f8d1038ac686" providerId="ADAL" clId="{F2241904-88BA-46D2-A211-1784F653D59F}" dt="2022-12-07T05:22:51.593" v="459" actId="20577"/>
          <ac:spMkLst>
            <pc:docMk/>
            <pc:sldMk cId="773432366" sldId="482"/>
            <ac:spMk id="9" creationId="{2E269B75-854C-43E4-9336-83F9B66119A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F9C5ED-4AEC-4DF4-B569-4D88A9072D6E}"/>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56CB0A0-58F7-44D9-B57D-3246D87E301E}"/>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37ADA3BE-90F4-469C-AC0A-5D34B770610A}" type="datetimeFigureOut">
              <a:rPr lang="en-US" smtClean="0"/>
              <a:t>12/6/2022</a:t>
            </a:fld>
            <a:endParaRPr lang="en-US"/>
          </a:p>
        </p:txBody>
      </p:sp>
      <p:sp>
        <p:nvSpPr>
          <p:cNvPr id="4" name="Footer Placeholder 3">
            <a:extLst>
              <a:ext uri="{FF2B5EF4-FFF2-40B4-BE49-F238E27FC236}">
                <a16:creationId xmlns:a16="http://schemas.microsoft.com/office/drawing/2014/main" id="{C7D6E317-00B6-4BD1-AD5E-8E5745ACFE14}"/>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84D19A5-A5AC-4FD6-B375-1E3EE3EF9C92}"/>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7A5F5417-BDBD-451F-A1FC-0C4DB8FDCEEB}" type="slidenum">
              <a:rPr lang="en-US" smtClean="0"/>
              <a:t>‹#›</a:t>
            </a:fld>
            <a:endParaRPr lang="en-US"/>
          </a:p>
        </p:txBody>
      </p:sp>
    </p:spTree>
    <p:extLst>
      <p:ext uri="{BB962C8B-B14F-4D97-AF65-F5344CB8AC3E}">
        <p14:creationId xmlns:p14="http://schemas.microsoft.com/office/powerpoint/2010/main" val="2996137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C024525-498D-4230-902B-6DD67EFD46F1}" type="datetimeFigureOut">
              <a:rPr lang="en-US" smtClean="0"/>
              <a:t>12/6/2022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5271424B-F186-4AE6-A285-1D5E8172CD34}" type="slidenum">
              <a:rPr lang="en-US" smtClean="0"/>
              <a:t>‹#›</a:t>
            </a:fld>
            <a:endParaRPr lang="en-US"/>
          </a:p>
        </p:txBody>
      </p:sp>
    </p:spTree>
    <p:extLst>
      <p:ext uri="{BB962C8B-B14F-4D97-AF65-F5344CB8AC3E}">
        <p14:creationId xmlns:p14="http://schemas.microsoft.com/office/powerpoint/2010/main" val="303070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SKondor@Related.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ea typeface="Calibri" panose="020F0502020204030204" pitchFamily="34" charset="0"/>
                <a:cs typeface="Times New Roman" panose="02020603050405020304" pitchFamily="18" charset="0"/>
              </a:rPr>
              <a:t>MOLLY TALKING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Thank you, Commissioner Ryan.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For the record …. </a:t>
            </a:r>
            <a:r>
              <a:rPr lang="en-US" sz="1200" b="1" dirty="0">
                <a:effectLst/>
                <a:latin typeface="Times New Roman" panose="02020603050405020304" pitchFamily="18" charset="0"/>
                <a:ea typeface="MS Mincho" panose="02020609040205080304" pitchFamily="49" charset="-128"/>
              </a:rPr>
              <a:t>my name is Molly Rogers and I am the Interim Director of the Portland Housing Bureau. </a:t>
            </a: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We are here today to</a:t>
            </a:r>
            <a:r>
              <a:rPr lang="en-US" sz="1200" b="1" dirty="0">
                <a:effectLst/>
                <a:latin typeface="Times New Roman" panose="02020603050405020304" pitchFamily="18" charset="0"/>
                <a:ea typeface="MS Mincho" panose="02020609040205080304" pitchFamily="49" charset="-128"/>
              </a:rPr>
              <a:t> request your approval for funding for t</a:t>
            </a:r>
            <a:r>
              <a:rPr lang="en-US" sz="1200" dirty="0">
                <a:effectLst/>
                <a:latin typeface="Arial" panose="020B0604020202020204" pitchFamily="34" charset="0"/>
                <a:ea typeface="Calibri" panose="020F0502020204030204" pitchFamily="34" charset="0"/>
                <a:cs typeface="Times New Roman" panose="02020603050405020304" pitchFamily="18" charset="0"/>
              </a:rPr>
              <a:t>he Alder 9 affordable housing project sponsored by Related NW and Centro Cultural. </a:t>
            </a:r>
          </a:p>
        </p:txBody>
      </p:sp>
      <p:sp>
        <p:nvSpPr>
          <p:cNvPr id="4" name="Slide Number Placeholder 3"/>
          <p:cNvSpPr>
            <a:spLocks noGrp="1"/>
          </p:cNvSpPr>
          <p:nvPr>
            <p:ph type="sldNum" sz="quarter" idx="5"/>
          </p:nvPr>
        </p:nvSpPr>
        <p:spPr/>
        <p:txBody>
          <a:bodyPr/>
          <a:lstStyle/>
          <a:p>
            <a:fld id="{5271424B-F186-4AE6-A285-1D5E8172CD34}" type="slidenum">
              <a:rPr lang="en-US" smtClean="0"/>
              <a:t>2</a:t>
            </a:fld>
            <a:endParaRPr lang="en-US"/>
          </a:p>
        </p:txBody>
      </p:sp>
    </p:spTree>
    <p:extLst>
      <p:ext uri="{BB962C8B-B14F-4D97-AF65-F5344CB8AC3E}">
        <p14:creationId xmlns:p14="http://schemas.microsoft.com/office/powerpoint/2010/main" val="3270483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Calibri" panose="020F0502020204030204" pitchFamily="34" charset="0"/>
                <a:cs typeface="Times New Roman" panose="02020603050405020304" pitchFamily="18" charset="0"/>
              </a:rPr>
              <a:t>MOLLY TALKING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Before we jump into the project, we are pleased to provide a short update on the voter approved Portland Housing Bond.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nSpc>
                <a:spcPct val="105000"/>
              </a:lnSpc>
              <a:spcBef>
                <a:spcPts val="0"/>
              </a:spcBef>
              <a:spcAft>
                <a:spcPts val="0"/>
              </a:spcAft>
              <a:buFont typeface="+mj-l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Portland Housing Bureau (PHB) is well on its way to implementing the City’s goals. </a:t>
            </a:r>
            <a:r>
              <a:rPr lang="en-US" sz="1800" dirty="0">
                <a:effectLst/>
                <a:latin typeface="Times New Roman" panose="02020603050405020304" pitchFamily="18" charset="0"/>
                <a:ea typeface="Calibri" panose="020F0502020204030204" pitchFamily="34" charset="0"/>
              </a:rPr>
              <a:t>As you can see on this map, there are 611 units already serving Portlanders, 4 are under construction, and another 3 are in pre-development. The circled #6 diamond in inner southeast is the project we are talking about today.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In total, 1,859 units are funded by Portland Housing Bonds, exceeding our commitments to Portlanders by 43%. These homes are anticipated to house over 4,000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Portlaners</a:t>
            </a:r>
            <a:r>
              <a:rPr lang="en-US" sz="1800" dirty="0">
                <a:effectLst/>
                <a:latin typeface="Arial" panose="020B0604020202020204" pitchFamily="34" charset="0"/>
                <a:ea typeface="Calibri" panose="020F0502020204030204" pitchFamily="34" charset="0"/>
                <a:cs typeface="Times New Roman" panose="02020603050405020304" pitchFamily="18" charset="0"/>
              </a:rPr>
              <a:t>. 399 homes are dedicated to serve those coming out of the JOHS Coordinated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On December 1st, we welcomed the Grand Opening of the Starlight in Old Town with Commissioner Ryan. The Starlight will house people exiting from homelessness. Another Grand Opening is next week for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Hayu</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Tilixam</a:t>
            </a:r>
            <a:r>
              <a:rPr lang="en-US" sz="1800" dirty="0">
                <a:effectLst/>
                <a:latin typeface="Arial" panose="020B0604020202020204" pitchFamily="34" charset="0"/>
                <a:ea typeface="Calibri" panose="020F0502020204030204" pitchFamily="34" charset="0"/>
                <a:cs typeface="Times New Roman" panose="02020603050405020304" pitchFamily="18" charset="0"/>
              </a:rPr>
              <a:t>, a development sponsored by CDP and NAYA that is focused on families- especially those underserved from BIPOC and native American communities. In the next few weeks, Las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Adelitas</a:t>
            </a:r>
            <a:r>
              <a:rPr lang="en-US" sz="1800" dirty="0">
                <a:effectLst/>
                <a:latin typeface="Arial" panose="020B0604020202020204" pitchFamily="34" charset="0"/>
                <a:ea typeface="Calibri" panose="020F0502020204030204" pitchFamily="34" charset="0"/>
                <a:cs typeface="Times New Roman" panose="02020603050405020304" pitchFamily="18" charset="0"/>
              </a:rPr>
              <a:t> will begin welcoming new residents to 141 affordable units targeting families in the Cully neighborhood.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271424B-F186-4AE6-A285-1D5E8172CD34}" type="slidenum">
              <a:rPr lang="en-US" smtClean="0"/>
              <a:t>3</a:t>
            </a:fld>
            <a:endParaRPr lang="en-US"/>
          </a:p>
        </p:txBody>
      </p:sp>
    </p:spTree>
    <p:extLst>
      <p:ext uri="{BB962C8B-B14F-4D97-AF65-F5344CB8AC3E}">
        <p14:creationId xmlns:p14="http://schemas.microsoft.com/office/powerpoint/2010/main" val="286284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Calibri" panose="020F0502020204030204" pitchFamily="34" charset="0"/>
                <a:cs typeface="Times New Roman" panose="02020603050405020304" pitchFamily="18" charset="0"/>
              </a:rPr>
              <a:t>MOLLY TALKING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Alder 9 is a multifamily affordable rental project with 159 rent-regulated units located at the intersection of SE 9th Avenue and SE Alder Street, close to transit and amenities.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The Project will be targeted to serve senior households (55+) and their families, including intergenerational and BIPOC households.  42 units are family sized.  And 25 are PSH units to support homeless seniors as Alder 9 is also an integrated supportive housing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spcBef>
                <a:spcPts val="0"/>
              </a:spcBef>
              <a:spcAft>
                <a:spcPts val="300"/>
              </a:spcAft>
              <a:buFont typeface="+mj-l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Construction will start in early 2023 and families would be able to move in during fall 2024. The Borrower will enter into regulatory agreements with PHB in accordance with City policies to maintain the affordability of the Project for 99 years and comply with Portland Bond requirements for 20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71424B-F186-4AE6-A285-1D5E8172CD34}" type="slidenum">
              <a:rPr lang="en-US" smtClean="0"/>
              <a:t>4</a:t>
            </a:fld>
            <a:endParaRPr lang="en-US"/>
          </a:p>
        </p:txBody>
      </p:sp>
    </p:spTree>
    <p:extLst>
      <p:ext uri="{BB962C8B-B14F-4D97-AF65-F5344CB8AC3E}">
        <p14:creationId xmlns:p14="http://schemas.microsoft.com/office/powerpoint/2010/main" val="989795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Calibri" panose="020F0502020204030204" pitchFamily="34" charset="0"/>
                <a:cs typeface="Times New Roman" panose="02020603050405020304" pitchFamily="18" charset="0"/>
              </a:rPr>
              <a:t>MOLLY TALKING POINTS: </a:t>
            </a:r>
            <a:endParaRPr lang="en-US" dirty="0"/>
          </a:p>
          <a:p>
            <a:pPr marL="0" marR="0" lvl="0" indent="0">
              <a:spcBef>
                <a:spcPts val="0"/>
              </a:spcBef>
              <a:spcAft>
                <a:spcPts val="300"/>
              </a:spcAft>
              <a:buFont typeface="+mj-lt"/>
              <a:buNone/>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spcBef>
                <a:spcPts val="0"/>
              </a:spcBef>
              <a:spcAft>
                <a:spcPts val="300"/>
              </a:spcAft>
              <a:buFont typeface="+mj-l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Project Amenities include a senior wellness center and employment and education hub on the ground floor, an outdoor courtyard with BBQ area, community garden,</a:t>
            </a:r>
            <a:r>
              <a:rPr lang="en-US" sz="1800" strike="sngStrike"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and a performance art and maker space.  </a:t>
            </a:r>
            <a:r>
              <a:rPr lang="en-US" sz="1800" i="1" dirty="0">
                <a:effectLst/>
                <a:latin typeface="Arial" panose="020B0604020202020204" pitchFamily="34" charset="0"/>
                <a:ea typeface="Calibri" panose="020F0502020204030204" pitchFamily="34" charset="0"/>
                <a:cs typeface="Times New Roman" panose="02020603050405020304" pitchFamily="18" charset="0"/>
              </a:rPr>
              <a:t>(rooftop terrace was eliminated in Value Engineering)</a:t>
            </a:r>
          </a:p>
          <a:p>
            <a:pPr marL="228600" marR="0">
              <a:spcBef>
                <a:spcPts val="0"/>
              </a:spcBef>
              <a:spcAft>
                <a:spcPts val="3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p>
          <a:p>
            <a:pPr marL="0" marR="0" lvl="0" indent="0">
              <a:spcBef>
                <a:spcPts val="0"/>
              </a:spcBef>
              <a:spcAft>
                <a:spcPts val="300"/>
              </a:spcAft>
              <a:buFont typeface="+mj-l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The Project is on track to earn Earth Advantage Multifamily Gold certification. It has many environmentally friendly components including Energy Star appliances, LED lighting, zoning controls for lighting, upgraded windows, high efficiency boilers, low VOC materials, and low flow plumbing fixtures. </a:t>
            </a:r>
          </a:p>
          <a:p>
            <a:pPr marL="0" marR="0" lvl="0" indent="0">
              <a:spcBef>
                <a:spcPts val="0"/>
              </a:spcBef>
              <a:spcAft>
                <a:spcPts val="300"/>
              </a:spcAft>
              <a:buFont typeface="+mj-lt"/>
              <a:buNone/>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300"/>
              </a:spcAft>
              <a:buClrTx/>
              <a:buSzTx/>
              <a:buFont typeface="+mj-lt"/>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The project team expects to exceed PHB’s equity in contracting goals of 30% DMWESB (Disadvantaged, Minority, Women, Emerging Small Business firms) utilization for hard costs and 20% utilization for professional services- </a:t>
            </a:r>
            <a:r>
              <a:rPr lang="en-US" sz="1800" i="1" dirty="0">
                <a:effectLst/>
                <a:latin typeface="Arial" panose="020B0604020202020204" pitchFamily="34" charset="0"/>
                <a:ea typeface="Calibri" panose="020F0502020204030204" pitchFamily="34" charset="0"/>
                <a:cs typeface="Times New Roman" panose="02020603050405020304" pitchFamily="18" charset="0"/>
              </a:rPr>
              <a:t>(currently tracking 31.5% hard cost and 24% soft costs)</a:t>
            </a:r>
          </a:p>
          <a:p>
            <a:pPr marL="0" marR="0" lvl="0" indent="0">
              <a:spcBef>
                <a:spcPts val="0"/>
              </a:spcBef>
              <a:spcAft>
                <a:spcPts val="300"/>
              </a:spcAft>
              <a:buFont typeface="+mj-lt"/>
              <a:buNone/>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28600" marR="0">
              <a:spcBef>
                <a:spcPts val="0"/>
              </a:spcBef>
              <a:spcAft>
                <a:spcPts val="3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5271424B-F186-4AE6-A285-1D5E8172CD34}" type="slidenum">
              <a:rPr lang="en-US" smtClean="0"/>
              <a:t>5</a:t>
            </a:fld>
            <a:endParaRPr lang="en-US"/>
          </a:p>
        </p:txBody>
      </p:sp>
    </p:spTree>
    <p:extLst>
      <p:ext uri="{BB962C8B-B14F-4D97-AF65-F5344CB8AC3E}">
        <p14:creationId xmlns:p14="http://schemas.microsoft.com/office/powerpoint/2010/main" val="2750203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ea typeface="Calibri" panose="020F0502020204030204" pitchFamily="34" charset="0"/>
                <a:cs typeface="Times New Roman" panose="02020603050405020304" pitchFamily="18" charset="0"/>
              </a:rPr>
              <a:t>MOLLY TALKING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The Project is comprised of 55 studios, 62 one-bedroom units, 36 two-bedroom units, and 6 three-bedroom units.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Fifty-three (53) units in the Project will be affordable to individuals earning up to 30% of area median income (which is slightly less than $32,000 for a family of four)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One hundred and six units (106) units will be affordable to individuals earning up to 60% of AMI.  And 25 will be dedicated to those coming out of homelessness supported by the JOHS.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71424B-F186-4AE6-A285-1D5E8172CD34}" type="slidenum">
              <a:rPr lang="en-US" smtClean="0"/>
              <a:t>6</a:t>
            </a:fld>
            <a:endParaRPr lang="en-US"/>
          </a:p>
        </p:txBody>
      </p:sp>
    </p:spTree>
    <p:extLst>
      <p:ext uri="{BB962C8B-B14F-4D97-AF65-F5344CB8AC3E}">
        <p14:creationId xmlns:p14="http://schemas.microsoft.com/office/powerpoint/2010/main" val="3328205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ea typeface="Calibri" panose="020F0502020204030204" pitchFamily="34" charset="0"/>
                <a:cs typeface="Times New Roman" panose="02020603050405020304" pitchFamily="18" charset="0"/>
              </a:rPr>
              <a:t>MOLLY TALKING POINTS: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The twenty-five (25) Permanent Supportive Housing (PSH) units in the Project will receive funding for wrap around service support provided by the Joint Office of Homeless Services (JOHS) totaling up to $10,000 per year per unit.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PSH units are intended to serve the chronically homeless or those at risk of homelessness. All twenty-five (25) of the PSH units will have rental support from Project-Based Section 8 vouchers awarded by Home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Impact Northwest will provide onsite supportive services to PSH residents including mental health case management, peer support, and access to culturally specific and supportive programming.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71424B-F186-4AE6-A285-1D5E8172CD34}" type="slidenum">
              <a:rPr lang="en-US" smtClean="0"/>
              <a:t>7</a:t>
            </a:fld>
            <a:endParaRPr lang="en-US"/>
          </a:p>
        </p:txBody>
      </p:sp>
    </p:spTree>
    <p:extLst>
      <p:ext uri="{BB962C8B-B14F-4D97-AF65-F5344CB8AC3E}">
        <p14:creationId xmlns:p14="http://schemas.microsoft.com/office/powerpoint/2010/main" val="385138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ea typeface="Calibri" panose="020F0502020204030204" pitchFamily="34" charset="0"/>
                <a:cs typeface="Times New Roman" panose="02020603050405020304" pitchFamily="18" charset="0"/>
              </a:rPr>
              <a:t>MOLLY TALKING POINTS: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The proposed City funding is leveraged almost 2x raising over $56 million of other public and private financing.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On November 3, 2022, the PHB Housing Investment Committee recommended approval of the use of Portland Housing Bonds and Central Eastside Tax Increment Financing (TIF) funds.  Total PHB direct funding support is proposed at </a:t>
            </a:r>
            <a:r>
              <a:rPr lang="en-US" sz="1800" dirty="0">
                <a:solidFill>
                  <a:srgbClr val="27829D"/>
                </a:solidFill>
                <a:latin typeface="Arial"/>
                <a:cs typeface="Arial"/>
              </a:rPr>
              <a:t>$30,364,500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Private funding is contributed by investor Bank of America and lender Citibank and public support is from Metro and the Oregon Housing and Community Services Department.</a:t>
            </a:r>
          </a:p>
          <a:p>
            <a:endParaRPr lang="en-US" dirty="0"/>
          </a:p>
        </p:txBody>
      </p:sp>
      <p:sp>
        <p:nvSpPr>
          <p:cNvPr id="4" name="Slide Number Placeholder 3"/>
          <p:cNvSpPr>
            <a:spLocks noGrp="1"/>
          </p:cNvSpPr>
          <p:nvPr>
            <p:ph type="sldNum" sz="quarter" idx="5"/>
          </p:nvPr>
        </p:nvSpPr>
        <p:spPr/>
        <p:txBody>
          <a:bodyPr/>
          <a:lstStyle/>
          <a:p>
            <a:fld id="{5271424B-F186-4AE6-A285-1D5E8172CD34}" type="slidenum">
              <a:rPr lang="en-US" smtClean="0"/>
              <a:t>8</a:t>
            </a:fld>
            <a:endParaRPr lang="en-US"/>
          </a:p>
        </p:txBody>
      </p:sp>
    </p:spTree>
    <p:extLst>
      <p:ext uri="{BB962C8B-B14F-4D97-AF65-F5344CB8AC3E}">
        <p14:creationId xmlns:p14="http://schemas.microsoft.com/office/powerpoint/2010/main" val="2094423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ea typeface="Calibri" panose="020F0502020204030204" pitchFamily="34" charset="0"/>
                <a:cs typeface="Times New Roman" panose="02020603050405020304" pitchFamily="18" charset="0"/>
              </a:rPr>
              <a:t>MOLLY TALKING POINTS: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The project will have robust Resident Services from Centro Cultural and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EngAGE</a:t>
            </a:r>
            <a:r>
              <a:rPr lang="en-US" sz="1800" dirty="0">
                <a:effectLst/>
                <a:latin typeface="Arial" panose="020B0604020202020204" pitchFamily="34" charset="0"/>
                <a:ea typeface="Calibri" panose="020F0502020204030204" pitchFamily="34" charset="0"/>
                <a:cs typeface="Times New Roman" panose="02020603050405020304" pitchFamily="18" charset="0"/>
              </a:rPr>
              <a:t> Northwest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They will provide onsite services such as housing stability support, computer and technological training, intergenerational activities, and assistance accessing social services and community benefits.</a:t>
            </a:r>
          </a:p>
          <a:p>
            <a:endParaRPr lang="en-US" dirty="0"/>
          </a:p>
        </p:txBody>
      </p:sp>
      <p:sp>
        <p:nvSpPr>
          <p:cNvPr id="4" name="Slide Number Placeholder 3"/>
          <p:cNvSpPr>
            <a:spLocks noGrp="1"/>
          </p:cNvSpPr>
          <p:nvPr>
            <p:ph type="sldNum" sz="quarter" idx="5"/>
          </p:nvPr>
        </p:nvSpPr>
        <p:spPr/>
        <p:txBody>
          <a:bodyPr/>
          <a:lstStyle/>
          <a:p>
            <a:fld id="{5271424B-F186-4AE6-A285-1D5E8172CD34}" type="slidenum">
              <a:rPr lang="en-US" smtClean="0"/>
              <a:t>9</a:t>
            </a:fld>
            <a:endParaRPr lang="en-US"/>
          </a:p>
        </p:txBody>
      </p:sp>
    </p:spTree>
    <p:extLst>
      <p:ext uri="{BB962C8B-B14F-4D97-AF65-F5344CB8AC3E}">
        <p14:creationId xmlns:p14="http://schemas.microsoft.com/office/powerpoint/2010/main" val="742220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ea typeface="Calibri" panose="020F0502020204030204" pitchFamily="34" charset="0"/>
                <a:cs typeface="Times New Roman" panose="02020603050405020304" pitchFamily="18" charset="0"/>
              </a:rPr>
              <a:t>MOLLY TALKING POINTS:  </a:t>
            </a:r>
          </a:p>
          <a:p>
            <a:endParaRPr lang="en-US" dirty="0"/>
          </a:p>
          <a:p>
            <a:r>
              <a:rPr lang="en-US" dirty="0"/>
              <a:t>In conclusion, we are asking City Council to </a:t>
            </a:r>
          </a:p>
          <a:p>
            <a:endParaRPr lang="en-US" dirty="0"/>
          </a:p>
          <a:p>
            <a:pPr marL="342900" indent="-342900">
              <a:lnSpc>
                <a:spcPts val="3000"/>
              </a:lnSpc>
              <a:spcAft>
                <a:spcPts val="1800"/>
              </a:spcAft>
              <a:buFont typeface="Arial,Sans-Serif" panose="020B0604020202020204" pitchFamily="34" charset="0"/>
              <a:buChar char="•"/>
            </a:pPr>
            <a:r>
              <a:rPr lang="en-US" sz="1200" dirty="0">
                <a:solidFill>
                  <a:srgbClr val="27829D"/>
                </a:solidFill>
                <a:latin typeface="Arial"/>
                <a:cs typeface="Arial"/>
              </a:rPr>
              <a:t>Authorize funding of up to $30,364,500 to the project </a:t>
            </a:r>
          </a:p>
          <a:p>
            <a:pPr marL="342900" indent="-342900">
              <a:lnSpc>
                <a:spcPts val="3000"/>
              </a:lnSpc>
              <a:spcAft>
                <a:spcPts val="1800"/>
              </a:spcAft>
              <a:buFont typeface="Arial,Sans-Serif" panose="020B0604020202020204" pitchFamily="34" charset="0"/>
              <a:buChar char="•"/>
            </a:pPr>
            <a:endParaRPr lang="en-US" sz="1200" dirty="0">
              <a:solidFill>
                <a:srgbClr val="27829D"/>
              </a:solidFill>
              <a:latin typeface="Arial"/>
              <a:cs typeface="Arial"/>
            </a:endParaRPr>
          </a:p>
          <a:p>
            <a:pPr marL="342900" indent="-342900">
              <a:lnSpc>
                <a:spcPts val="3000"/>
              </a:lnSpc>
              <a:spcAft>
                <a:spcPts val="1800"/>
              </a:spcAft>
              <a:buFont typeface="Arial,Sans-Serif" panose="020B0604020202020204" pitchFamily="34" charset="0"/>
              <a:buChar char="•"/>
            </a:pPr>
            <a:r>
              <a:rPr lang="en-US" sz="1200" dirty="0">
                <a:solidFill>
                  <a:srgbClr val="27829D"/>
                </a:solidFill>
                <a:latin typeface="Arial"/>
                <a:cs typeface="Arial"/>
              </a:rPr>
              <a:t>Authorize the Interim Director of PHB to approve amendments and execute any related documentation as needed to complete the project within the maximum approved amounts </a:t>
            </a:r>
          </a:p>
          <a:p>
            <a:pPr marL="342900" indent="-342900">
              <a:lnSpc>
                <a:spcPts val="3000"/>
              </a:lnSpc>
              <a:spcAft>
                <a:spcPts val="1800"/>
              </a:spcAft>
              <a:buFont typeface="Arial,Sans-Serif" panose="020B0604020202020204" pitchFamily="34" charset="0"/>
              <a:buChar char="•"/>
            </a:pPr>
            <a:endParaRPr lang="en-US" sz="1200" dirty="0">
              <a:solidFill>
                <a:srgbClr val="27829D"/>
              </a:solidFill>
              <a:latin typeface="Arial"/>
              <a:cs typeface="Arial"/>
            </a:endParaRPr>
          </a:p>
          <a:p>
            <a:pPr marL="342900" marR="0" lvl="0" indent="-342900" algn="l" defTabSz="914400" rtl="0" eaLnBrk="1" fontAlgn="auto" latinLnBrk="0" hangingPunct="1">
              <a:lnSpc>
                <a:spcPts val="3000"/>
              </a:lnSpc>
              <a:spcBef>
                <a:spcPts val="0"/>
              </a:spcBef>
              <a:spcAft>
                <a:spcPts val="1800"/>
              </a:spcAft>
              <a:buClrTx/>
              <a:buSzTx/>
              <a:buFont typeface="Arial,Sans-Serif"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I am joined here today with Stef Kondor, Senior Vice President of Development, Related Northwest,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SKondor@Related.com</a:t>
            </a:r>
            <a:r>
              <a:rPr lang="en-US" sz="1800" dirty="0">
                <a:effectLst/>
                <a:latin typeface="Arial" panose="020B0604020202020204" pitchFamily="34" charset="0"/>
                <a:ea typeface="Calibri" panose="020F0502020204030204" pitchFamily="34" charset="0"/>
                <a:cs typeface="Times New Roman" panose="02020603050405020304" pitchFamily="18" charset="0"/>
              </a:rPr>
              <a:t> and we would be happy to take your </a:t>
            </a:r>
            <a:r>
              <a:rPr lang="en-US" sz="1800">
                <a:effectLst/>
                <a:latin typeface="Arial" panose="020B0604020202020204" pitchFamily="34" charset="0"/>
                <a:ea typeface="Calibri" panose="020F0502020204030204" pitchFamily="34" charset="0"/>
                <a:cs typeface="Times New Roman" panose="02020603050405020304" pitchFamily="18" charset="0"/>
              </a:rPr>
              <a:t>questions.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indent="-342900">
              <a:lnSpc>
                <a:spcPts val="3000"/>
              </a:lnSpc>
              <a:spcAft>
                <a:spcPts val="1800"/>
              </a:spcAft>
              <a:buFont typeface="Arial,Sans-Serif" panose="020B0604020202020204" pitchFamily="34" charset="0"/>
              <a:buChar char="•"/>
            </a:pPr>
            <a:endParaRPr lang="en-US" sz="1200" dirty="0">
              <a:solidFill>
                <a:srgbClr val="000000"/>
              </a:solidFill>
              <a:latin typeface="Calibri" panose="020F0502020204030204"/>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5271424B-F186-4AE6-A285-1D5E8172CD34}" type="slidenum">
              <a:rPr lang="en-US" smtClean="0"/>
              <a:t>10</a:t>
            </a:fld>
            <a:endParaRPr lang="en-US"/>
          </a:p>
        </p:txBody>
      </p:sp>
    </p:spTree>
    <p:extLst>
      <p:ext uri="{BB962C8B-B14F-4D97-AF65-F5344CB8AC3E}">
        <p14:creationId xmlns:p14="http://schemas.microsoft.com/office/powerpoint/2010/main" val="488091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B Presentation 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D1253288-9E0A-4077-AF3D-92D753094914}"/>
              </a:ext>
            </a:extLst>
          </p:cNvPr>
          <p:cNvSpPr/>
          <p:nvPr userDrawn="1"/>
        </p:nvSpPr>
        <p:spPr>
          <a:xfrm>
            <a:off x="0" y="1806219"/>
            <a:ext cx="12192000" cy="4490085"/>
          </a:xfrm>
          <a:custGeom>
            <a:avLst/>
            <a:gdLst/>
            <a:ahLst/>
            <a:cxnLst/>
            <a:rect l="l" t="t" r="r" b="b"/>
            <a:pathLst>
              <a:path w="12192000" h="4490085">
                <a:moveTo>
                  <a:pt x="0" y="4489919"/>
                </a:moveTo>
                <a:lnTo>
                  <a:pt x="12192000" y="4489919"/>
                </a:lnTo>
                <a:lnTo>
                  <a:pt x="12192000" y="0"/>
                </a:lnTo>
                <a:lnTo>
                  <a:pt x="0" y="0"/>
                </a:lnTo>
                <a:lnTo>
                  <a:pt x="0" y="4489919"/>
                </a:lnTo>
                <a:close/>
              </a:path>
            </a:pathLst>
          </a:custGeom>
          <a:solidFill>
            <a:srgbClr val="27829D"/>
          </a:solidFill>
        </p:spPr>
        <p:txBody>
          <a:bodyPr wrap="square" lIns="0" tIns="0" rIns="0" bIns="0" rtlCol="0"/>
          <a:lstStyle/>
          <a:p>
            <a:endParaRPr/>
          </a:p>
        </p:txBody>
      </p:sp>
      <p:sp>
        <p:nvSpPr>
          <p:cNvPr id="7" name="object 3">
            <a:extLst>
              <a:ext uri="{FF2B5EF4-FFF2-40B4-BE49-F238E27FC236}">
                <a16:creationId xmlns:a16="http://schemas.microsoft.com/office/drawing/2014/main" id="{00B5EA75-3E83-4C05-A16D-AC3FCF566028}"/>
              </a:ext>
            </a:extLst>
          </p:cNvPr>
          <p:cNvSpPr/>
          <p:nvPr userDrawn="1"/>
        </p:nvSpPr>
        <p:spPr>
          <a:xfrm>
            <a:off x="0" y="6296139"/>
            <a:ext cx="12192000" cy="561975"/>
          </a:xfrm>
          <a:custGeom>
            <a:avLst/>
            <a:gdLst/>
            <a:ahLst/>
            <a:cxnLst/>
            <a:rect l="l" t="t" r="r" b="b"/>
            <a:pathLst>
              <a:path w="12192000" h="561975">
                <a:moveTo>
                  <a:pt x="12192000" y="561860"/>
                </a:moveTo>
                <a:lnTo>
                  <a:pt x="12192000" y="0"/>
                </a:lnTo>
                <a:lnTo>
                  <a:pt x="0" y="0"/>
                </a:lnTo>
                <a:lnTo>
                  <a:pt x="0" y="561860"/>
                </a:lnTo>
                <a:lnTo>
                  <a:pt x="12192000" y="561860"/>
                </a:lnTo>
                <a:close/>
              </a:path>
            </a:pathLst>
          </a:custGeom>
          <a:solidFill>
            <a:srgbClr val="8FD169"/>
          </a:solidFill>
        </p:spPr>
        <p:txBody>
          <a:bodyPr wrap="square" lIns="0" tIns="0" rIns="0" bIns="0" rtlCol="0"/>
          <a:lstStyle/>
          <a:p>
            <a:endParaRPr/>
          </a:p>
        </p:txBody>
      </p:sp>
      <p:pic>
        <p:nvPicPr>
          <p:cNvPr id="8" name="Picture 7">
            <a:extLst>
              <a:ext uri="{FF2B5EF4-FFF2-40B4-BE49-F238E27FC236}">
                <a16:creationId xmlns:a16="http://schemas.microsoft.com/office/drawing/2014/main" id="{CF4E79DF-9B35-4A02-B6A8-5CB59FD55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791" y="273427"/>
            <a:ext cx="4851010" cy="1289752"/>
          </a:xfrm>
          <a:prstGeom prst="rect">
            <a:avLst/>
          </a:prstGeom>
        </p:spPr>
      </p:pic>
      <p:sp>
        <p:nvSpPr>
          <p:cNvPr id="9" name="Title 8">
            <a:extLst>
              <a:ext uri="{FF2B5EF4-FFF2-40B4-BE49-F238E27FC236}">
                <a16:creationId xmlns:a16="http://schemas.microsoft.com/office/drawing/2014/main" id="{0CBBFF1F-CC5D-4D3C-9D57-04D441C1576D}"/>
              </a:ext>
            </a:extLst>
          </p:cNvPr>
          <p:cNvSpPr>
            <a:spLocks noGrp="1"/>
          </p:cNvSpPr>
          <p:nvPr>
            <p:ph type="title" hasCustomPrompt="1"/>
          </p:nvPr>
        </p:nvSpPr>
        <p:spPr>
          <a:xfrm>
            <a:off x="685800" y="2438400"/>
            <a:ext cx="6169660" cy="833562"/>
          </a:xfrm>
        </p:spPr>
        <p:txBody>
          <a:bodyPr/>
          <a:lstStyle>
            <a:lvl1pPr>
              <a:lnSpc>
                <a:spcPts val="6500"/>
              </a:lnSpc>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1524492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spc="-5" dirty="0">
              <a:solidFill>
                <a:srgbClr val="27829D"/>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D5A37C5-222B-4BFC-B858-C00855C1B456}" type="datetime1">
              <a:rPr lang="en-US" smtClean="0"/>
              <a:t>12/6/2022</a:t>
            </a:fld>
            <a:endParaRPr lang="en-US"/>
          </a:p>
        </p:txBody>
      </p:sp>
      <p:sp>
        <p:nvSpPr>
          <p:cNvPr id="4" name="Holder 4"/>
          <p:cNvSpPr>
            <a:spLocks noGrp="1"/>
          </p:cNvSpPr>
          <p:nvPr>
            <p:ph type="sldNum" sz="quarter" idx="7"/>
          </p:nvPr>
        </p:nvSpPr>
        <p:spPr>
          <a:xfrm>
            <a:off x="11335166" y="6478453"/>
            <a:ext cx="323434" cy="179536"/>
          </a:xfrm>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DEBC761-E92E-441C-898F-76F86D022B1B}"/>
              </a:ext>
            </a:extLst>
          </p:cNvPr>
          <p:cNvSpPr/>
          <p:nvPr userDrawn="1"/>
        </p:nvSpPr>
        <p:spPr>
          <a:xfrm>
            <a:off x="0" y="609600"/>
            <a:ext cx="5667375" cy="5140960"/>
          </a:xfrm>
          <a:custGeom>
            <a:avLst/>
            <a:gdLst/>
            <a:ahLst/>
            <a:cxnLst/>
            <a:rect l="l" t="t" r="r" b="b"/>
            <a:pathLst>
              <a:path w="5667375" h="5140960">
                <a:moveTo>
                  <a:pt x="0" y="5140680"/>
                </a:moveTo>
                <a:lnTo>
                  <a:pt x="5667019" y="5140680"/>
                </a:lnTo>
                <a:lnTo>
                  <a:pt x="5667019" y="0"/>
                </a:lnTo>
                <a:lnTo>
                  <a:pt x="0" y="0"/>
                </a:lnTo>
                <a:lnTo>
                  <a:pt x="0" y="5140680"/>
                </a:lnTo>
                <a:close/>
              </a:path>
            </a:pathLst>
          </a:custGeom>
          <a:solidFill>
            <a:srgbClr val="27829D"/>
          </a:solidFill>
        </p:spPr>
        <p:txBody>
          <a:bodyPr wrap="square" lIns="0" tIns="0" rIns="0" bIns="0" rtlCol="0"/>
          <a:lstStyle/>
          <a:p>
            <a:endParaRPr/>
          </a:p>
        </p:txBody>
      </p:sp>
      <p:sp>
        <p:nvSpPr>
          <p:cNvPr id="7" name="object 3">
            <a:extLst>
              <a:ext uri="{FF2B5EF4-FFF2-40B4-BE49-F238E27FC236}">
                <a16:creationId xmlns:a16="http://schemas.microsoft.com/office/drawing/2014/main" id="{C4A515E9-47F9-4242-9953-8A1EAB732A73}"/>
              </a:ext>
            </a:extLst>
          </p:cNvPr>
          <p:cNvSpPr/>
          <p:nvPr userDrawn="1"/>
        </p:nvSpPr>
        <p:spPr>
          <a:xfrm>
            <a:off x="0" y="5750280"/>
            <a:ext cx="5667375" cy="473075"/>
          </a:xfrm>
          <a:custGeom>
            <a:avLst/>
            <a:gdLst/>
            <a:ahLst/>
            <a:cxnLst/>
            <a:rect l="l" t="t" r="r" b="b"/>
            <a:pathLst>
              <a:path w="5667375" h="473075">
                <a:moveTo>
                  <a:pt x="0" y="472960"/>
                </a:moveTo>
                <a:lnTo>
                  <a:pt x="5667019" y="472960"/>
                </a:lnTo>
                <a:lnTo>
                  <a:pt x="5667019" y="0"/>
                </a:lnTo>
                <a:lnTo>
                  <a:pt x="0" y="0"/>
                </a:lnTo>
                <a:lnTo>
                  <a:pt x="0" y="472960"/>
                </a:lnTo>
                <a:close/>
              </a:path>
            </a:pathLst>
          </a:custGeom>
          <a:solidFill>
            <a:srgbClr val="8FD169"/>
          </a:solidFill>
        </p:spPr>
        <p:txBody>
          <a:bodyPr wrap="square" lIns="0" tIns="0" rIns="0" bIns="0" rtlCol="0"/>
          <a:lstStyle/>
          <a:p>
            <a:endParaRPr/>
          </a:p>
        </p:txBody>
      </p:sp>
      <p:sp>
        <p:nvSpPr>
          <p:cNvPr id="8" name="Holder 2">
            <a:extLst>
              <a:ext uri="{FF2B5EF4-FFF2-40B4-BE49-F238E27FC236}">
                <a16:creationId xmlns:a16="http://schemas.microsoft.com/office/drawing/2014/main" id="{4AB0B4F6-E3C6-44BA-8393-E42F8916253B}"/>
              </a:ext>
            </a:extLst>
          </p:cNvPr>
          <p:cNvSpPr>
            <a:spLocks noGrp="1"/>
          </p:cNvSpPr>
          <p:nvPr>
            <p:ph type="title"/>
          </p:nvPr>
        </p:nvSpPr>
        <p:spPr>
          <a:xfrm>
            <a:off x="457199" y="1098731"/>
            <a:ext cx="4572001" cy="677108"/>
          </a:xfrm>
        </p:spPr>
        <p:txBody>
          <a:bodyPr lIns="0" tIns="0" rIns="0" bIns="0"/>
          <a:lstStyle>
            <a:lvl1pPr>
              <a:defRPr sz="4400" b="1" i="0">
                <a:solidFill>
                  <a:schemeClr val="bg1"/>
                </a:solidFill>
                <a:latin typeface="Arial"/>
                <a:cs typeface="Arial"/>
              </a:defRPr>
            </a:lvl1pPr>
          </a:lstStyle>
          <a:p>
            <a:endParaRPr dirty="0"/>
          </a:p>
        </p:txBody>
      </p:sp>
    </p:spTree>
    <p:extLst>
      <p:ext uri="{BB962C8B-B14F-4D97-AF65-F5344CB8AC3E}">
        <p14:creationId xmlns:p14="http://schemas.microsoft.com/office/powerpoint/2010/main" val="2622976524"/>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 Conten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6C6F9A56-47F3-4301-AD5D-ECC3ECA10D40}"/>
              </a:ext>
            </a:extLst>
          </p:cNvPr>
          <p:cNvSpPr/>
          <p:nvPr userDrawn="1"/>
        </p:nvSpPr>
        <p:spPr>
          <a:xfrm>
            <a:off x="0" y="0"/>
            <a:ext cx="4288155" cy="6296660"/>
          </a:xfrm>
          <a:custGeom>
            <a:avLst/>
            <a:gdLst/>
            <a:ahLst/>
            <a:cxnLst/>
            <a:rect l="l" t="t" r="r" b="b"/>
            <a:pathLst>
              <a:path w="4288155" h="6296660">
                <a:moveTo>
                  <a:pt x="0" y="6296139"/>
                </a:moveTo>
                <a:lnTo>
                  <a:pt x="4288155" y="6296139"/>
                </a:lnTo>
                <a:lnTo>
                  <a:pt x="4288155" y="0"/>
                </a:lnTo>
                <a:lnTo>
                  <a:pt x="0" y="0"/>
                </a:lnTo>
                <a:lnTo>
                  <a:pt x="0" y="6296139"/>
                </a:lnTo>
                <a:close/>
              </a:path>
            </a:pathLst>
          </a:custGeom>
          <a:solidFill>
            <a:srgbClr val="27829D"/>
          </a:solidFill>
        </p:spPr>
        <p:txBody>
          <a:bodyPr wrap="square" lIns="0" tIns="0" rIns="0" bIns="0" rtlCol="0"/>
          <a:lstStyle/>
          <a:p>
            <a:endParaRPr/>
          </a:p>
        </p:txBody>
      </p:sp>
      <p:sp>
        <p:nvSpPr>
          <p:cNvPr id="7" name="object 3">
            <a:extLst>
              <a:ext uri="{FF2B5EF4-FFF2-40B4-BE49-F238E27FC236}">
                <a16:creationId xmlns:a16="http://schemas.microsoft.com/office/drawing/2014/main" id="{E7900E62-5777-4FC6-94B3-A7E6118BE566}"/>
              </a:ext>
            </a:extLst>
          </p:cNvPr>
          <p:cNvSpPr/>
          <p:nvPr userDrawn="1"/>
        </p:nvSpPr>
        <p:spPr>
          <a:xfrm>
            <a:off x="0" y="6296139"/>
            <a:ext cx="4288155" cy="561975"/>
          </a:xfrm>
          <a:custGeom>
            <a:avLst/>
            <a:gdLst/>
            <a:ahLst/>
            <a:cxnLst/>
            <a:rect l="l" t="t" r="r" b="b"/>
            <a:pathLst>
              <a:path w="4288155" h="561975">
                <a:moveTo>
                  <a:pt x="0" y="561860"/>
                </a:moveTo>
                <a:lnTo>
                  <a:pt x="4288155" y="561860"/>
                </a:lnTo>
                <a:lnTo>
                  <a:pt x="4288155" y="0"/>
                </a:lnTo>
                <a:lnTo>
                  <a:pt x="0" y="0"/>
                </a:lnTo>
                <a:lnTo>
                  <a:pt x="0" y="561860"/>
                </a:lnTo>
                <a:close/>
              </a:path>
            </a:pathLst>
          </a:custGeom>
          <a:solidFill>
            <a:srgbClr val="8FD169"/>
          </a:solidFill>
        </p:spPr>
        <p:txBody>
          <a:bodyPr wrap="square" lIns="0" tIns="0" rIns="0" bIns="0" rtlCol="0"/>
          <a:lstStyle/>
          <a:p>
            <a:endParaRPr/>
          </a:p>
        </p:txBody>
      </p:sp>
      <p:sp>
        <p:nvSpPr>
          <p:cNvPr id="8" name="object 4">
            <a:extLst>
              <a:ext uri="{FF2B5EF4-FFF2-40B4-BE49-F238E27FC236}">
                <a16:creationId xmlns:a16="http://schemas.microsoft.com/office/drawing/2014/main" id="{C36A9461-5B34-41EB-BCED-C5B9F27B00BE}"/>
              </a:ext>
            </a:extLst>
          </p:cNvPr>
          <p:cNvSpPr/>
          <p:nvPr userDrawn="1"/>
        </p:nvSpPr>
        <p:spPr>
          <a:xfrm>
            <a:off x="482739" y="2306472"/>
            <a:ext cx="3089275" cy="0"/>
          </a:xfrm>
          <a:custGeom>
            <a:avLst/>
            <a:gdLst/>
            <a:ahLst/>
            <a:cxnLst/>
            <a:rect l="l" t="t" r="r" b="b"/>
            <a:pathLst>
              <a:path w="3089275">
                <a:moveTo>
                  <a:pt x="0" y="0"/>
                </a:moveTo>
                <a:lnTo>
                  <a:pt x="3089000" y="0"/>
                </a:lnTo>
              </a:path>
            </a:pathLst>
          </a:custGeom>
          <a:ln w="32751">
            <a:solidFill>
              <a:srgbClr val="FFFFFF"/>
            </a:solidFill>
          </a:ln>
        </p:spPr>
        <p:txBody>
          <a:bodyPr wrap="square" lIns="0" tIns="0" rIns="0" bIns="0" rtlCol="0"/>
          <a:lstStyle/>
          <a:p>
            <a:endParaRPr/>
          </a:p>
        </p:txBody>
      </p:sp>
      <p:sp>
        <p:nvSpPr>
          <p:cNvPr id="9" name="Holder 2">
            <a:extLst>
              <a:ext uri="{FF2B5EF4-FFF2-40B4-BE49-F238E27FC236}">
                <a16:creationId xmlns:a16="http://schemas.microsoft.com/office/drawing/2014/main" id="{88B5DD21-387C-4EFB-8078-7EE9C2AB364A}"/>
              </a:ext>
            </a:extLst>
          </p:cNvPr>
          <p:cNvSpPr>
            <a:spLocks noGrp="1"/>
          </p:cNvSpPr>
          <p:nvPr>
            <p:ph type="ftr" sz="quarter" idx="5"/>
          </p:nvPr>
        </p:nvSpPr>
        <p:spPr>
          <a:xfrm>
            <a:off x="4758090" y="6489863"/>
            <a:ext cx="6101715" cy="179536"/>
          </a:xfrm>
        </p:spPr>
        <p:txBody>
          <a:bodyPr lIns="0" tIns="0" rIns="0" bIns="0"/>
          <a:lstStyle>
            <a:lvl1pPr>
              <a:defRPr sz="1200" b="1" i="0">
                <a:solidFill>
                  <a:srgbClr val="27829D"/>
                </a:solidFill>
                <a:latin typeface="Arial"/>
                <a:cs typeface="Arial"/>
              </a:defRPr>
            </a:lvl1p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10" name="Holder 4">
            <a:extLst>
              <a:ext uri="{FF2B5EF4-FFF2-40B4-BE49-F238E27FC236}">
                <a16:creationId xmlns:a16="http://schemas.microsoft.com/office/drawing/2014/main" id="{9D43E9B8-F21C-4970-8326-25998A208D17}"/>
              </a:ext>
            </a:extLst>
          </p:cNvPr>
          <p:cNvSpPr>
            <a:spLocks noGrp="1"/>
          </p:cNvSpPr>
          <p:nvPr>
            <p:ph type="sldNum" sz="quarter" idx="7"/>
          </p:nvPr>
        </p:nvSpPr>
        <p:spPr>
          <a:xfrm>
            <a:off x="11335166" y="6478453"/>
            <a:ext cx="323434" cy="184666"/>
          </a:xfrm>
        </p:spPr>
        <p:txBody>
          <a:bodyPr lIns="0" tIns="0" rIns="0" bIns="0"/>
          <a:lstStyle>
            <a:lvl1pPr>
              <a:defRPr sz="1200" b="1" i="0">
                <a:solidFill>
                  <a:srgbClr val="27829D"/>
                </a:solidFill>
                <a:latin typeface="Calibri"/>
                <a:cs typeface="Calibri"/>
              </a:defRPr>
            </a:lvl1pPr>
          </a:lstStyle>
          <a:p>
            <a:pPr marL="25400">
              <a:spcBef>
                <a:spcPts val="40"/>
              </a:spcBef>
            </a:pPr>
            <a:fld id="{81D60167-4931-47E6-BA6A-407CBD079E47}" type="slidenum">
              <a:rPr lang="en-US" smtClean="0"/>
              <a:pPr marL="25400">
                <a:spcBef>
                  <a:spcPts val="40"/>
                </a:spcBef>
              </a:pPr>
              <a:t>‹#›</a:t>
            </a:fld>
            <a:endParaRPr lang="en-US" dirty="0"/>
          </a:p>
        </p:txBody>
      </p:sp>
      <p:sp>
        <p:nvSpPr>
          <p:cNvPr id="11" name="Holder 2">
            <a:extLst>
              <a:ext uri="{FF2B5EF4-FFF2-40B4-BE49-F238E27FC236}">
                <a16:creationId xmlns:a16="http://schemas.microsoft.com/office/drawing/2014/main" id="{77111571-985C-4387-82FE-2EE2FB531234}"/>
              </a:ext>
            </a:extLst>
          </p:cNvPr>
          <p:cNvSpPr>
            <a:spLocks noGrp="1"/>
          </p:cNvSpPr>
          <p:nvPr>
            <p:ph type="title"/>
          </p:nvPr>
        </p:nvSpPr>
        <p:spPr>
          <a:xfrm>
            <a:off x="482739" y="561340"/>
            <a:ext cx="3089276" cy="635000"/>
          </a:xfrm>
        </p:spPr>
        <p:txBody>
          <a:bodyPr lIns="0" tIns="0" rIns="0" bIns="0"/>
          <a:lstStyle>
            <a:lvl1pPr>
              <a:defRPr sz="4000" b="1" i="0">
                <a:solidFill>
                  <a:schemeClr val="bg1"/>
                </a:solidFill>
                <a:latin typeface="Arial"/>
                <a:cs typeface="Arial"/>
              </a:defRPr>
            </a:lvl1pPr>
          </a:lstStyle>
          <a:p>
            <a:endParaRPr dirty="0"/>
          </a:p>
        </p:txBody>
      </p:sp>
    </p:spTree>
    <p:extLst>
      <p:ext uri="{BB962C8B-B14F-4D97-AF65-F5344CB8AC3E}">
        <p14:creationId xmlns:p14="http://schemas.microsoft.com/office/powerpoint/2010/main" val="921021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 Content, no divider bar">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6C6F9A56-47F3-4301-AD5D-ECC3ECA10D40}"/>
              </a:ext>
            </a:extLst>
          </p:cNvPr>
          <p:cNvSpPr/>
          <p:nvPr userDrawn="1"/>
        </p:nvSpPr>
        <p:spPr>
          <a:xfrm>
            <a:off x="0" y="0"/>
            <a:ext cx="4288155" cy="6296660"/>
          </a:xfrm>
          <a:custGeom>
            <a:avLst/>
            <a:gdLst/>
            <a:ahLst/>
            <a:cxnLst/>
            <a:rect l="l" t="t" r="r" b="b"/>
            <a:pathLst>
              <a:path w="4288155" h="6296660">
                <a:moveTo>
                  <a:pt x="0" y="6296139"/>
                </a:moveTo>
                <a:lnTo>
                  <a:pt x="4288155" y="6296139"/>
                </a:lnTo>
                <a:lnTo>
                  <a:pt x="4288155" y="0"/>
                </a:lnTo>
                <a:lnTo>
                  <a:pt x="0" y="0"/>
                </a:lnTo>
                <a:lnTo>
                  <a:pt x="0" y="6296139"/>
                </a:lnTo>
                <a:close/>
              </a:path>
            </a:pathLst>
          </a:custGeom>
          <a:solidFill>
            <a:srgbClr val="27829D"/>
          </a:solidFill>
        </p:spPr>
        <p:txBody>
          <a:bodyPr wrap="square" lIns="0" tIns="0" rIns="0" bIns="0" rtlCol="0"/>
          <a:lstStyle/>
          <a:p>
            <a:endParaRPr/>
          </a:p>
        </p:txBody>
      </p:sp>
      <p:sp>
        <p:nvSpPr>
          <p:cNvPr id="7" name="object 3">
            <a:extLst>
              <a:ext uri="{FF2B5EF4-FFF2-40B4-BE49-F238E27FC236}">
                <a16:creationId xmlns:a16="http://schemas.microsoft.com/office/drawing/2014/main" id="{E7900E62-5777-4FC6-94B3-A7E6118BE566}"/>
              </a:ext>
            </a:extLst>
          </p:cNvPr>
          <p:cNvSpPr/>
          <p:nvPr userDrawn="1"/>
        </p:nvSpPr>
        <p:spPr>
          <a:xfrm>
            <a:off x="0" y="6296139"/>
            <a:ext cx="4288155" cy="561975"/>
          </a:xfrm>
          <a:custGeom>
            <a:avLst/>
            <a:gdLst/>
            <a:ahLst/>
            <a:cxnLst/>
            <a:rect l="l" t="t" r="r" b="b"/>
            <a:pathLst>
              <a:path w="4288155" h="561975">
                <a:moveTo>
                  <a:pt x="0" y="561860"/>
                </a:moveTo>
                <a:lnTo>
                  <a:pt x="4288155" y="561860"/>
                </a:lnTo>
                <a:lnTo>
                  <a:pt x="4288155" y="0"/>
                </a:lnTo>
                <a:lnTo>
                  <a:pt x="0" y="0"/>
                </a:lnTo>
                <a:lnTo>
                  <a:pt x="0" y="561860"/>
                </a:lnTo>
                <a:close/>
              </a:path>
            </a:pathLst>
          </a:custGeom>
          <a:solidFill>
            <a:srgbClr val="8FD169"/>
          </a:solidFill>
        </p:spPr>
        <p:txBody>
          <a:bodyPr wrap="square" lIns="0" tIns="0" rIns="0" bIns="0" rtlCol="0"/>
          <a:lstStyle/>
          <a:p>
            <a:endParaRPr/>
          </a:p>
        </p:txBody>
      </p:sp>
      <p:sp>
        <p:nvSpPr>
          <p:cNvPr id="9" name="Holder 2">
            <a:extLst>
              <a:ext uri="{FF2B5EF4-FFF2-40B4-BE49-F238E27FC236}">
                <a16:creationId xmlns:a16="http://schemas.microsoft.com/office/drawing/2014/main" id="{88B5DD21-387C-4EFB-8078-7EE9C2AB364A}"/>
              </a:ext>
            </a:extLst>
          </p:cNvPr>
          <p:cNvSpPr>
            <a:spLocks noGrp="1"/>
          </p:cNvSpPr>
          <p:nvPr>
            <p:ph type="ftr" sz="quarter" idx="5"/>
          </p:nvPr>
        </p:nvSpPr>
        <p:spPr>
          <a:xfrm>
            <a:off x="4758090" y="6489863"/>
            <a:ext cx="6101715" cy="179536"/>
          </a:xfrm>
        </p:spPr>
        <p:txBody>
          <a:bodyPr lIns="0" tIns="0" rIns="0" bIns="0"/>
          <a:lstStyle>
            <a:lvl1pPr>
              <a:defRPr sz="1200" b="1" i="0">
                <a:solidFill>
                  <a:srgbClr val="27829D"/>
                </a:solidFill>
                <a:latin typeface="Arial"/>
                <a:cs typeface="Arial"/>
              </a:defRPr>
            </a:lvl1p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10" name="Holder 4">
            <a:extLst>
              <a:ext uri="{FF2B5EF4-FFF2-40B4-BE49-F238E27FC236}">
                <a16:creationId xmlns:a16="http://schemas.microsoft.com/office/drawing/2014/main" id="{9D43E9B8-F21C-4970-8326-25998A208D17}"/>
              </a:ext>
            </a:extLst>
          </p:cNvPr>
          <p:cNvSpPr>
            <a:spLocks noGrp="1"/>
          </p:cNvSpPr>
          <p:nvPr>
            <p:ph type="sldNum" sz="quarter" idx="7"/>
          </p:nvPr>
        </p:nvSpPr>
        <p:spPr>
          <a:xfrm>
            <a:off x="11335166" y="6478453"/>
            <a:ext cx="323434" cy="184666"/>
          </a:xfrm>
        </p:spPr>
        <p:txBody>
          <a:bodyPr lIns="0" tIns="0" rIns="0" bIns="0"/>
          <a:lstStyle>
            <a:lvl1pPr>
              <a:defRPr sz="1200" b="1" i="0">
                <a:solidFill>
                  <a:srgbClr val="27829D"/>
                </a:solidFill>
                <a:latin typeface="Calibri"/>
                <a:cs typeface="Calibri"/>
              </a:defRPr>
            </a:lvl1pPr>
          </a:lstStyle>
          <a:p>
            <a:pPr marL="25400">
              <a:spcBef>
                <a:spcPts val="40"/>
              </a:spcBef>
            </a:pPr>
            <a:fld id="{81D60167-4931-47E6-BA6A-407CBD079E47}" type="slidenum">
              <a:rPr lang="en-US" smtClean="0"/>
              <a:pPr marL="25400">
                <a:spcBef>
                  <a:spcPts val="40"/>
                </a:spcBef>
              </a:pPr>
              <a:t>‹#›</a:t>
            </a:fld>
            <a:endParaRPr lang="en-US" dirty="0"/>
          </a:p>
        </p:txBody>
      </p:sp>
      <p:sp>
        <p:nvSpPr>
          <p:cNvPr id="11" name="Holder 2">
            <a:extLst>
              <a:ext uri="{FF2B5EF4-FFF2-40B4-BE49-F238E27FC236}">
                <a16:creationId xmlns:a16="http://schemas.microsoft.com/office/drawing/2014/main" id="{77111571-985C-4387-82FE-2EE2FB531234}"/>
              </a:ext>
            </a:extLst>
          </p:cNvPr>
          <p:cNvSpPr>
            <a:spLocks noGrp="1"/>
          </p:cNvSpPr>
          <p:nvPr>
            <p:ph type="title"/>
          </p:nvPr>
        </p:nvSpPr>
        <p:spPr>
          <a:xfrm>
            <a:off x="482739" y="561340"/>
            <a:ext cx="3089276" cy="635000"/>
          </a:xfrm>
        </p:spPr>
        <p:txBody>
          <a:bodyPr lIns="0" tIns="0" rIns="0" bIns="0"/>
          <a:lstStyle>
            <a:lvl1pPr>
              <a:defRPr sz="4000" b="1" i="0">
                <a:solidFill>
                  <a:schemeClr val="bg1"/>
                </a:solidFill>
                <a:latin typeface="Arial"/>
                <a:cs typeface="Arial"/>
              </a:defRPr>
            </a:lvl1pPr>
          </a:lstStyle>
          <a:p>
            <a:endParaRPr dirty="0"/>
          </a:p>
        </p:txBody>
      </p:sp>
    </p:spTree>
    <p:extLst>
      <p:ext uri="{BB962C8B-B14F-4D97-AF65-F5344CB8AC3E}">
        <p14:creationId xmlns:p14="http://schemas.microsoft.com/office/powerpoint/2010/main" val="11367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lide Conten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DCF37A12-DC80-4E26-A723-AE26478FB7E6}"/>
              </a:ext>
            </a:extLst>
          </p:cNvPr>
          <p:cNvSpPr/>
          <p:nvPr userDrawn="1"/>
        </p:nvSpPr>
        <p:spPr>
          <a:xfrm>
            <a:off x="0" y="6296133"/>
            <a:ext cx="12192000" cy="561975"/>
          </a:xfrm>
          <a:custGeom>
            <a:avLst/>
            <a:gdLst/>
            <a:ahLst/>
            <a:cxnLst/>
            <a:rect l="l" t="t" r="r" b="b"/>
            <a:pathLst>
              <a:path w="12192000" h="561975">
                <a:moveTo>
                  <a:pt x="12192000" y="0"/>
                </a:moveTo>
                <a:lnTo>
                  <a:pt x="5613" y="0"/>
                </a:lnTo>
                <a:lnTo>
                  <a:pt x="0" y="561873"/>
                </a:lnTo>
                <a:lnTo>
                  <a:pt x="12192000" y="561873"/>
                </a:lnTo>
                <a:lnTo>
                  <a:pt x="12192000" y="0"/>
                </a:lnTo>
                <a:close/>
              </a:path>
            </a:pathLst>
          </a:custGeom>
          <a:solidFill>
            <a:srgbClr val="27829D"/>
          </a:solidFill>
        </p:spPr>
        <p:txBody>
          <a:bodyPr wrap="square" lIns="0" tIns="0" rIns="0" bIns="0" rtlCol="0"/>
          <a:lstStyle/>
          <a:p>
            <a:endParaRPr>
              <a:solidFill>
                <a:schemeClr val="bg1"/>
              </a:solidFill>
            </a:endParaRPr>
          </a:p>
        </p:txBody>
      </p:sp>
      <p:sp>
        <p:nvSpPr>
          <p:cNvPr id="7" name="object 3">
            <a:extLst>
              <a:ext uri="{FF2B5EF4-FFF2-40B4-BE49-F238E27FC236}">
                <a16:creationId xmlns:a16="http://schemas.microsoft.com/office/drawing/2014/main" id="{F14540DF-FD2B-47F6-8FE6-0CC29AF62BD2}"/>
              </a:ext>
            </a:extLst>
          </p:cNvPr>
          <p:cNvSpPr/>
          <p:nvPr userDrawn="1"/>
        </p:nvSpPr>
        <p:spPr>
          <a:xfrm>
            <a:off x="0" y="6296139"/>
            <a:ext cx="3302000" cy="561975"/>
          </a:xfrm>
          <a:custGeom>
            <a:avLst/>
            <a:gdLst/>
            <a:ahLst/>
            <a:cxnLst/>
            <a:rect l="l" t="t" r="r" b="b"/>
            <a:pathLst>
              <a:path w="3302000" h="561975">
                <a:moveTo>
                  <a:pt x="0" y="561860"/>
                </a:moveTo>
                <a:lnTo>
                  <a:pt x="3302000" y="561860"/>
                </a:lnTo>
                <a:lnTo>
                  <a:pt x="3302000" y="0"/>
                </a:lnTo>
                <a:lnTo>
                  <a:pt x="0" y="0"/>
                </a:lnTo>
                <a:lnTo>
                  <a:pt x="0" y="561860"/>
                </a:lnTo>
                <a:close/>
              </a:path>
            </a:pathLst>
          </a:custGeom>
          <a:solidFill>
            <a:srgbClr val="8FD169"/>
          </a:solidFill>
        </p:spPr>
        <p:txBody>
          <a:bodyPr wrap="square" lIns="0" tIns="0" rIns="0" bIns="0" rtlCol="0"/>
          <a:lstStyle/>
          <a:p>
            <a:endParaRPr/>
          </a:p>
        </p:txBody>
      </p:sp>
      <p:sp>
        <p:nvSpPr>
          <p:cNvPr id="8" name="Holder 2">
            <a:extLst>
              <a:ext uri="{FF2B5EF4-FFF2-40B4-BE49-F238E27FC236}">
                <a16:creationId xmlns:a16="http://schemas.microsoft.com/office/drawing/2014/main" id="{D1482E41-1955-4B89-BB00-761D5D33FB74}"/>
              </a:ext>
            </a:extLst>
          </p:cNvPr>
          <p:cNvSpPr>
            <a:spLocks noGrp="1"/>
          </p:cNvSpPr>
          <p:nvPr>
            <p:ph type="ftr" sz="quarter" idx="5"/>
          </p:nvPr>
        </p:nvSpPr>
        <p:spPr>
          <a:xfrm>
            <a:off x="4758090" y="6489863"/>
            <a:ext cx="6101715" cy="179536"/>
          </a:xfrm>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9" name="Holder 4">
            <a:extLst>
              <a:ext uri="{FF2B5EF4-FFF2-40B4-BE49-F238E27FC236}">
                <a16:creationId xmlns:a16="http://schemas.microsoft.com/office/drawing/2014/main" id="{02883663-A05E-4A66-8C84-4E70790A2796}"/>
              </a:ext>
            </a:extLst>
          </p:cNvPr>
          <p:cNvSpPr>
            <a:spLocks noGrp="1"/>
          </p:cNvSpPr>
          <p:nvPr>
            <p:ph type="sldNum" sz="quarter" idx="7"/>
          </p:nvPr>
        </p:nvSpPr>
        <p:spPr>
          <a:xfrm>
            <a:off x="11335166" y="6478453"/>
            <a:ext cx="323434" cy="184666"/>
          </a:xfrm>
        </p:spPr>
        <p:txBody>
          <a:bodyPr lIns="0" tIns="0" rIns="0" bIns="0"/>
          <a:lstStyle>
            <a:lvl1pPr>
              <a:defRPr sz="1200" b="1" i="0">
                <a:solidFill>
                  <a:schemeClr val="bg1"/>
                </a:solidFill>
                <a:latin typeface="Calibri"/>
                <a:cs typeface="Calibri"/>
              </a:defRPr>
            </a:lvl1pPr>
          </a:lstStyle>
          <a:p>
            <a:pPr marL="25400">
              <a:spcBef>
                <a:spcPts val="40"/>
              </a:spcBef>
            </a:pPr>
            <a:fld id="{81D60167-4931-47E6-BA6A-407CBD079E47}" type="slidenum">
              <a:rPr lang="en-US" smtClean="0"/>
              <a:pPr marL="25400">
                <a:spcBef>
                  <a:spcPts val="40"/>
                </a:spcBef>
              </a:pPr>
              <a:t>‹#›</a:t>
            </a:fld>
            <a:endParaRPr lang="en-US" dirty="0"/>
          </a:p>
        </p:txBody>
      </p:sp>
      <p:sp>
        <p:nvSpPr>
          <p:cNvPr id="10" name="Holder 2">
            <a:extLst>
              <a:ext uri="{FF2B5EF4-FFF2-40B4-BE49-F238E27FC236}">
                <a16:creationId xmlns:a16="http://schemas.microsoft.com/office/drawing/2014/main" id="{4AE4BAA2-714F-45CB-A60F-9F3675A51431}"/>
              </a:ext>
            </a:extLst>
          </p:cNvPr>
          <p:cNvSpPr>
            <a:spLocks noGrp="1"/>
          </p:cNvSpPr>
          <p:nvPr>
            <p:ph type="title"/>
          </p:nvPr>
        </p:nvSpPr>
        <p:spPr>
          <a:xfrm>
            <a:off x="688340" y="582226"/>
            <a:ext cx="10815319" cy="635000"/>
          </a:xfrm>
        </p:spPr>
        <p:txBody>
          <a:bodyPr lIns="0" tIns="0" rIns="0" bIns="0"/>
          <a:lstStyle>
            <a:lvl1pPr>
              <a:defRPr sz="4000" b="1" i="0">
                <a:solidFill>
                  <a:srgbClr val="27829D"/>
                </a:solidFill>
                <a:latin typeface="Arial"/>
                <a:cs typeface="Arial"/>
              </a:defRPr>
            </a:lvl1pPr>
          </a:lstStyle>
          <a:p>
            <a:endParaRPr/>
          </a:p>
        </p:txBody>
      </p:sp>
    </p:spTree>
    <p:extLst>
      <p:ext uri="{BB962C8B-B14F-4D97-AF65-F5344CB8AC3E}">
        <p14:creationId xmlns:p14="http://schemas.microsoft.com/office/powerpoint/2010/main" val="2776323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spc="-5" dirty="0">
              <a:solidFill>
                <a:srgbClr val="27829D"/>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8295F79-C641-4279-B777-E966B0D5081E}" type="datetime1">
              <a:rPr lang="en-US" smtClean="0"/>
              <a:t>12/6/2022</a:t>
            </a:fld>
            <a:endParaRPr lang="en-US"/>
          </a:p>
        </p:txBody>
      </p:sp>
      <p:sp>
        <p:nvSpPr>
          <p:cNvPr id="6" name="Holder 6"/>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7829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spc="-5" dirty="0">
              <a:solidFill>
                <a:srgbClr val="27829D"/>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6A2EBE2-4111-4065-BED1-832E2651B25C}" type="datetime1">
              <a:rPr lang="en-US" smtClean="0"/>
              <a:t>12/6/2022</a:t>
            </a:fld>
            <a:endParaRPr lang="en-US"/>
          </a:p>
        </p:txBody>
      </p:sp>
      <p:sp>
        <p:nvSpPr>
          <p:cNvPr id="6" name="Holder 6"/>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7829D"/>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spc="-5" dirty="0">
              <a:solidFill>
                <a:srgbClr val="27829D"/>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B46C912-83BE-469F-8535-A34DEB8FBB1F}" type="datetime1">
              <a:rPr lang="en-US" smtClean="0"/>
              <a:t>12/6/2022</a:t>
            </a:fld>
            <a:endParaRPr lang="en-US"/>
          </a:p>
        </p:txBody>
      </p:sp>
      <p:sp>
        <p:nvSpPr>
          <p:cNvPr id="7" name="Holder 7"/>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7829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spc="-5" dirty="0">
              <a:solidFill>
                <a:srgbClr val="27829D"/>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978443A-BEF3-4DAA-89AC-65D51E84E787}" type="datetime1">
              <a:rPr lang="en-US" smtClean="0"/>
              <a:t>12/6/2022</a:t>
            </a:fld>
            <a:endParaRPr lang="en-US"/>
          </a:p>
        </p:txBody>
      </p:sp>
      <p:sp>
        <p:nvSpPr>
          <p:cNvPr id="5" name="Holder 5"/>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88340" y="582226"/>
            <a:ext cx="10815319" cy="635000"/>
          </a:xfrm>
          <a:prstGeom prst="rect">
            <a:avLst/>
          </a:prstGeom>
        </p:spPr>
        <p:txBody>
          <a:bodyPr wrap="square" lIns="0" tIns="0" rIns="0" bIns="0">
            <a:spAutoFit/>
          </a:bodyPr>
          <a:lstStyle>
            <a:lvl1pPr>
              <a:defRPr sz="4000" b="1" i="0">
                <a:solidFill>
                  <a:srgbClr val="27829D"/>
                </a:solidFill>
                <a:latin typeface="Arial"/>
                <a:cs typeface="Arial"/>
              </a:defRPr>
            </a:lvl1pPr>
          </a:lstStyle>
          <a:p>
            <a:endParaRPr/>
          </a:p>
        </p:txBody>
      </p:sp>
      <p:sp>
        <p:nvSpPr>
          <p:cNvPr id="3" name="Holder 3"/>
          <p:cNvSpPr>
            <a:spLocks noGrp="1"/>
          </p:cNvSpPr>
          <p:nvPr>
            <p:ph type="body" idx="1"/>
          </p:nvPr>
        </p:nvSpPr>
        <p:spPr>
          <a:xfrm>
            <a:off x="688340" y="1367933"/>
            <a:ext cx="10815319" cy="26924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758090" y="6489863"/>
            <a:ext cx="6101715" cy="179536"/>
          </a:xfrm>
          <a:prstGeom prst="rect">
            <a:avLst/>
          </a:prstGeom>
        </p:spPr>
        <p:txBody>
          <a:bodyPr wrap="square" lIns="0" tIns="0" rIns="0" bIns="0">
            <a:spAutoFit/>
          </a:bodyPr>
          <a:lstStyle>
            <a:lvl1pPr algn="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369CDD28-93A6-437F-94F2-B61D38AD3E0E}" type="datetime1">
              <a:rPr lang="en-US" smtClean="0"/>
              <a:t>12/6/2022</a:t>
            </a:fld>
            <a:endParaRPr lang="en-US"/>
          </a:p>
        </p:txBody>
      </p:sp>
      <p:sp>
        <p:nvSpPr>
          <p:cNvPr id="6" name="Holder 6"/>
          <p:cNvSpPr>
            <a:spLocks noGrp="1"/>
          </p:cNvSpPr>
          <p:nvPr>
            <p:ph type="sldNum" sz="quarter" idx="7"/>
          </p:nvPr>
        </p:nvSpPr>
        <p:spPr>
          <a:xfrm>
            <a:off x="11335166" y="6478453"/>
            <a:ext cx="128270" cy="211454"/>
          </a:xfrm>
          <a:prstGeom prst="rect">
            <a:avLst/>
          </a:prstGeom>
        </p:spPr>
        <p:txBody>
          <a:bodyPr wrap="square" lIns="0" tIns="0" rIns="0" bIns="0">
            <a:spAutoFit/>
          </a:bodyPr>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70" r:id="rId4"/>
    <p:sldLayoutId id="2147483669" r:id="rId5"/>
    <p:sldLayoutId id="2147483661" r:id="rId6"/>
    <p:sldLayoutId id="2147483662" r:id="rId7"/>
    <p:sldLayoutId id="2147483663" r:id="rId8"/>
    <p:sldLayoutId id="2147483664" r:id="rId9"/>
    <p:sldLayoutId id="2147483665" r:id="rId10"/>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5B0AD8-1C37-46C8-BEC1-CCA43E62D5C8}"/>
              </a:ext>
            </a:extLst>
          </p:cNvPr>
          <p:cNvSpPr>
            <a:spLocks noGrp="1"/>
          </p:cNvSpPr>
          <p:nvPr>
            <p:ph type="title"/>
          </p:nvPr>
        </p:nvSpPr>
        <p:spPr>
          <a:xfrm>
            <a:off x="561477" y="2514600"/>
            <a:ext cx="10792323" cy="2420727"/>
          </a:xfrm>
        </p:spPr>
        <p:txBody>
          <a:bodyPr wrap="square" lIns="0" tIns="0" rIns="0" bIns="0" anchor="t">
            <a:spAutoFit/>
          </a:bodyPr>
          <a:lstStyle/>
          <a:p>
            <a:r>
              <a:rPr lang="en-US" spc="-5" dirty="0">
                <a:solidFill>
                  <a:srgbClr val="FFFFFF"/>
                </a:solidFill>
              </a:rPr>
              <a:t>Alder 9</a:t>
            </a:r>
            <a:br>
              <a:rPr lang="en-US" spc="-5" dirty="0">
                <a:solidFill>
                  <a:srgbClr val="FFFFFF"/>
                </a:solidFill>
              </a:rPr>
            </a:br>
            <a:r>
              <a:rPr lang="en-US" sz="4400" spc="-5" dirty="0">
                <a:solidFill>
                  <a:srgbClr val="FFFFFF"/>
                </a:solidFill>
              </a:rPr>
              <a:t>funded by the Portland Housing Bond and Central Eastside TIF</a:t>
            </a:r>
            <a:endParaRPr lang="en-US" sz="4400" dirty="0"/>
          </a:p>
        </p:txBody>
      </p:sp>
      <p:sp>
        <p:nvSpPr>
          <p:cNvPr id="9" name="object 8">
            <a:extLst>
              <a:ext uri="{FF2B5EF4-FFF2-40B4-BE49-F238E27FC236}">
                <a16:creationId xmlns:a16="http://schemas.microsoft.com/office/drawing/2014/main" id="{86784CD4-D8C7-4A35-8D9A-4BCADB3ACB0A}"/>
              </a:ext>
            </a:extLst>
          </p:cNvPr>
          <p:cNvSpPr txBox="1"/>
          <p:nvPr/>
        </p:nvSpPr>
        <p:spPr>
          <a:xfrm>
            <a:off x="566468" y="5078083"/>
            <a:ext cx="4696465" cy="854145"/>
          </a:xfrm>
          <a:prstGeom prst="rect">
            <a:avLst/>
          </a:prstGeom>
        </p:spPr>
        <p:txBody>
          <a:bodyPr vert="horz" wrap="square" lIns="0" tIns="12700" rIns="0" bIns="0" rtlCol="0" anchor="t">
            <a:spAutoFit/>
          </a:bodyPr>
          <a:lstStyle/>
          <a:p>
            <a:pPr marL="12700" marR="5080">
              <a:lnSpc>
                <a:spcPct val="128800"/>
              </a:lnSpc>
              <a:spcBef>
                <a:spcPts val="100"/>
              </a:spcBef>
            </a:pPr>
            <a:r>
              <a:rPr lang="en-US" sz="2200" b="1" spc="-5" dirty="0">
                <a:solidFill>
                  <a:srgbClr val="FFFFFF"/>
                </a:solidFill>
                <a:latin typeface="Arial"/>
                <a:cs typeface="Arial"/>
              </a:rPr>
              <a:t>Molly Rogers, Interim Director</a:t>
            </a:r>
          </a:p>
          <a:p>
            <a:pPr marL="12700" marR="5080">
              <a:lnSpc>
                <a:spcPct val="128800"/>
              </a:lnSpc>
              <a:spcBef>
                <a:spcPts val="100"/>
              </a:spcBef>
            </a:pPr>
            <a:r>
              <a:rPr lang="en-US" sz="2200" b="1" dirty="0">
                <a:solidFill>
                  <a:srgbClr val="FFFFFF"/>
                </a:solidFill>
                <a:latin typeface="Arial"/>
                <a:cs typeface="Arial"/>
              </a:rPr>
              <a:t>December 7, 2022</a:t>
            </a:r>
            <a:endParaRPr sz="2200" dirty="0">
              <a:latin typeface="Arial"/>
              <a:cs typeface="Arial"/>
            </a:endParaRPr>
          </a:p>
        </p:txBody>
      </p:sp>
    </p:spTree>
    <p:extLst>
      <p:ext uri="{BB962C8B-B14F-4D97-AF65-F5344CB8AC3E}">
        <p14:creationId xmlns:p14="http://schemas.microsoft.com/office/powerpoint/2010/main" val="1633088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F1AF258-B596-4CF2-9A3F-22E9BF90CD96}"/>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dirty="0"/>
              <a:t>Portland Housing Bureau</a:t>
            </a:r>
            <a:endParaRPr lang="en-US" spc="-5" dirty="0"/>
          </a:p>
        </p:txBody>
      </p:sp>
      <p:sp>
        <p:nvSpPr>
          <p:cNvPr id="5" name="Slide Number Placeholder 4">
            <a:extLst>
              <a:ext uri="{FF2B5EF4-FFF2-40B4-BE49-F238E27FC236}">
                <a16:creationId xmlns:a16="http://schemas.microsoft.com/office/drawing/2014/main" id="{7DEE93CA-2149-458C-BD1A-24702F7E6DCB}"/>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10</a:t>
            </a:fld>
            <a:endParaRPr lang="en-US" dirty="0"/>
          </a:p>
        </p:txBody>
      </p:sp>
      <p:sp>
        <p:nvSpPr>
          <p:cNvPr id="7" name="object 4">
            <a:extLst>
              <a:ext uri="{FF2B5EF4-FFF2-40B4-BE49-F238E27FC236}">
                <a16:creationId xmlns:a16="http://schemas.microsoft.com/office/drawing/2014/main" id="{08F504CF-8E99-4D93-AED7-DE33BCC60583}"/>
              </a:ext>
            </a:extLst>
          </p:cNvPr>
          <p:cNvSpPr txBox="1"/>
          <p:nvPr/>
        </p:nvSpPr>
        <p:spPr>
          <a:xfrm>
            <a:off x="688340" y="1367933"/>
            <a:ext cx="10544175" cy="2551981"/>
          </a:xfrm>
          <a:prstGeom prst="rect">
            <a:avLst/>
          </a:prstGeom>
        </p:spPr>
        <p:txBody>
          <a:bodyPr vert="horz" wrap="square" lIns="0" tIns="12700" rIns="0" bIns="0" rtlCol="0">
            <a:spAutoFit/>
          </a:bodyPr>
          <a:lstStyle/>
          <a:p>
            <a:pPr marL="342900" indent="-342900">
              <a:lnSpc>
                <a:spcPts val="3000"/>
              </a:lnSpc>
              <a:spcAft>
                <a:spcPts val="1800"/>
              </a:spcAft>
              <a:buFont typeface="Arial,Sans-Serif" panose="020B0604020202020204" pitchFamily="34" charset="0"/>
              <a:buChar char="•"/>
            </a:pPr>
            <a:r>
              <a:rPr lang="en-US" sz="2800" dirty="0">
                <a:solidFill>
                  <a:srgbClr val="27829D"/>
                </a:solidFill>
                <a:latin typeface="Arial"/>
                <a:cs typeface="Arial"/>
              </a:rPr>
              <a:t>Authorize funding of up to $30,364,500 to Alder Street Partners Limited Partnership or an affiliate of Related Northwest &amp; Centro Cultural  </a:t>
            </a:r>
          </a:p>
          <a:p>
            <a:pPr marL="342900" indent="-342900">
              <a:lnSpc>
                <a:spcPts val="3000"/>
              </a:lnSpc>
              <a:spcAft>
                <a:spcPts val="1800"/>
              </a:spcAft>
              <a:buFont typeface="Arial,Sans-Serif" panose="020B0604020202020204" pitchFamily="34" charset="0"/>
              <a:buChar char="•"/>
            </a:pPr>
            <a:r>
              <a:rPr lang="en-US" sz="2800" dirty="0">
                <a:solidFill>
                  <a:srgbClr val="27829D"/>
                </a:solidFill>
                <a:latin typeface="Arial"/>
                <a:cs typeface="Arial"/>
              </a:rPr>
              <a:t>Authorize the Interim Director of PHB to approve amendments and execute any related documents necessary to advance the project within the maximum approved amounts </a:t>
            </a:r>
            <a:endParaRPr lang="en-US" sz="2800" dirty="0">
              <a:solidFill>
                <a:srgbClr val="000000"/>
              </a:solidFill>
              <a:latin typeface="Calibri" panose="020F0502020204030204"/>
              <a:cs typeface="Calibri" panose="020F0502020204030204"/>
            </a:endParaRPr>
          </a:p>
        </p:txBody>
      </p:sp>
      <p:sp>
        <p:nvSpPr>
          <p:cNvPr id="8" name="Title 5">
            <a:extLst>
              <a:ext uri="{FF2B5EF4-FFF2-40B4-BE49-F238E27FC236}">
                <a16:creationId xmlns:a16="http://schemas.microsoft.com/office/drawing/2014/main" id="{FA9C26E3-D02E-4F3B-A570-73E04E3BB289}"/>
              </a:ext>
            </a:extLst>
          </p:cNvPr>
          <p:cNvSpPr txBox="1">
            <a:spLocks/>
          </p:cNvSpPr>
          <p:nvPr/>
        </p:nvSpPr>
        <p:spPr>
          <a:xfrm>
            <a:off x="575772" y="322453"/>
            <a:ext cx="10815319" cy="635000"/>
          </a:xfrm>
          <a:prstGeom prst="rect">
            <a:avLst/>
          </a:prstGeom>
        </p:spPr>
        <p:txBody>
          <a:bodyPr wrap="square" lIns="0" tIns="0" rIns="0" bIns="0">
            <a:spAutoFit/>
          </a:bodyPr>
          <a:lstStyle>
            <a:lvl1pPr>
              <a:defRPr sz="4000" b="1" i="0">
                <a:solidFill>
                  <a:srgbClr val="27829D"/>
                </a:solidFill>
                <a:latin typeface="Arial"/>
                <a:ea typeface="+mj-ea"/>
                <a:cs typeface="Arial"/>
              </a:defRPr>
            </a:lvl1pPr>
          </a:lstStyle>
          <a:p>
            <a:r>
              <a:rPr lang="en-US" kern="0" spc="-5" dirty="0"/>
              <a:t>City Council Request</a:t>
            </a:r>
            <a:endParaRPr lang="en-US" kern="0" dirty="0"/>
          </a:p>
        </p:txBody>
      </p:sp>
    </p:spTree>
    <p:extLst>
      <p:ext uri="{BB962C8B-B14F-4D97-AF65-F5344CB8AC3E}">
        <p14:creationId xmlns:p14="http://schemas.microsoft.com/office/powerpoint/2010/main" val="3450112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071F8DCA-1604-4677-BEA1-AB72D4F9B739}"/>
              </a:ext>
            </a:extLst>
          </p:cNvPr>
          <p:cNvSpPr/>
          <p:nvPr/>
        </p:nvSpPr>
        <p:spPr>
          <a:xfrm>
            <a:off x="304800" y="200971"/>
            <a:ext cx="3216431" cy="893457"/>
          </a:xfrm>
          <a:prstGeom prst="rect">
            <a:avLst/>
          </a:prstGeom>
          <a:blipFill>
            <a:blip r:embed="rId4" cstate="print"/>
            <a:stretch>
              <a:fillRect/>
            </a:stretch>
          </a:blipFill>
        </p:spPr>
        <p:txBody>
          <a:bodyPr wrap="square" lIns="0" tIns="0" rIns="0" bIns="0" rtlCol="0"/>
          <a:lstStyle/>
          <a:p>
            <a:endParaRPr/>
          </a:p>
        </p:txBody>
      </p:sp>
      <p:pic>
        <p:nvPicPr>
          <p:cNvPr id="10" name="Picture 9">
            <a:extLst>
              <a:ext uri="{FF2B5EF4-FFF2-40B4-BE49-F238E27FC236}">
                <a16:creationId xmlns:a16="http://schemas.microsoft.com/office/drawing/2014/main" id="{55870D24-CA07-4D3E-8CB5-CAEAC49C822E}"/>
              </a:ext>
            </a:extLst>
          </p:cNvPr>
          <p:cNvPicPr>
            <a:picLocks noChangeAspect="1"/>
          </p:cNvPicPr>
          <p:nvPr/>
        </p:nvPicPr>
        <p:blipFill>
          <a:blip r:embed="rId5"/>
          <a:stretch>
            <a:fillRect/>
          </a:stretch>
        </p:blipFill>
        <p:spPr>
          <a:xfrm>
            <a:off x="10210800" y="0"/>
            <a:ext cx="1862079" cy="1480815"/>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9E11B37F-70F8-4621-8503-E689EC9916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1400" y="152400"/>
            <a:ext cx="2873208" cy="842825"/>
          </a:xfrm>
          <a:prstGeom prst="rect">
            <a:avLst/>
          </a:prstGeom>
        </p:spPr>
      </p:pic>
    </p:spTree>
    <p:extLst>
      <p:ext uri="{BB962C8B-B14F-4D97-AF65-F5344CB8AC3E}">
        <p14:creationId xmlns:p14="http://schemas.microsoft.com/office/powerpoint/2010/main" val="2686762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63225F6-79AE-462F-9CDB-6BA86C046A99}"/>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3" name="Slide Number Placeholder 2">
            <a:extLst>
              <a:ext uri="{FF2B5EF4-FFF2-40B4-BE49-F238E27FC236}">
                <a16:creationId xmlns:a16="http://schemas.microsoft.com/office/drawing/2014/main" id="{6E90860C-2BF6-4C1F-969A-5F47B26DBB36}"/>
              </a:ext>
            </a:extLst>
          </p:cNvPr>
          <p:cNvSpPr>
            <a:spLocks noGrp="1"/>
          </p:cNvSpPr>
          <p:nvPr>
            <p:ph type="sldNum" sz="quarter" idx="7"/>
          </p:nvPr>
        </p:nvSpPr>
        <p:spPr/>
        <p:txBody>
          <a:bodyPr/>
          <a:lstStyle/>
          <a:p>
            <a:pPr marL="25400">
              <a:spcBef>
                <a:spcPts val="40"/>
              </a:spcBef>
            </a:pPr>
            <a:fld id="{81D60167-4931-47E6-BA6A-407CBD079E47}" type="slidenum">
              <a:rPr lang="en-US" smtClean="0"/>
              <a:pPr marL="25400">
                <a:spcBef>
                  <a:spcPts val="40"/>
                </a:spcBef>
              </a:pPr>
              <a:t>3</a:t>
            </a:fld>
            <a:endParaRPr lang="en-US" dirty="0"/>
          </a:p>
        </p:txBody>
      </p:sp>
      <p:sp>
        <p:nvSpPr>
          <p:cNvPr id="4" name="Title 3">
            <a:extLst>
              <a:ext uri="{FF2B5EF4-FFF2-40B4-BE49-F238E27FC236}">
                <a16:creationId xmlns:a16="http://schemas.microsoft.com/office/drawing/2014/main" id="{18642FE2-BBCF-48D9-81A5-C33252A21B37}"/>
              </a:ext>
            </a:extLst>
          </p:cNvPr>
          <p:cNvSpPr>
            <a:spLocks noGrp="1"/>
          </p:cNvSpPr>
          <p:nvPr>
            <p:ph type="title"/>
          </p:nvPr>
        </p:nvSpPr>
        <p:spPr/>
        <p:txBody>
          <a:bodyPr/>
          <a:lstStyle/>
          <a:p>
            <a:endParaRPr lang="en-US"/>
          </a:p>
        </p:txBody>
      </p:sp>
      <p:pic>
        <p:nvPicPr>
          <p:cNvPr id="6" name="Picture 5" descr="A picture containing map&#10;&#10;Description automatically generated">
            <a:extLst>
              <a:ext uri="{FF2B5EF4-FFF2-40B4-BE49-F238E27FC236}">
                <a16:creationId xmlns:a16="http://schemas.microsoft.com/office/drawing/2014/main" id="{79D4CFD3-86B5-4645-8296-B24CE6B749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0306124-6200-4914-9BE8-CDF05563A0C1}"/>
              </a:ext>
            </a:extLst>
          </p:cNvPr>
          <p:cNvPicPr>
            <a:picLocks noChangeAspect="1"/>
          </p:cNvPicPr>
          <p:nvPr/>
        </p:nvPicPr>
        <p:blipFill>
          <a:blip r:embed="rId4"/>
          <a:stretch>
            <a:fillRect/>
          </a:stretch>
        </p:blipFill>
        <p:spPr>
          <a:xfrm>
            <a:off x="4758090" y="2819400"/>
            <a:ext cx="2545632" cy="2133600"/>
          </a:xfrm>
          <a:prstGeom prst="rect">
            <a:avLst/>
          </a:prstGeom>
        </p:spPr>
      </p:pic>
      <p:cxnSp>
        <p:nvCxnSpPr>
          <p:cNvPr id="9" name="Straight Connector 8">
            <a:extLst>
              <a:ext uri="{FF2B5EF4-FFF2-40B4-BE49-F238E27FC236}">
                <a16:creationId xmlns:a16="http://schemas.microsoft.com/office/drawing/2014/main" id="{98742507-0169-443A-90E9-562F77BCA40C}"/>
              </a:ext>
            </a:extLst>
          </p:cNvPr>
          <p:cNvCxnSpPr/>
          <p:nvPr/>
        </p:nvCxnSpPr>
        <p:spPr>
          <a:xfrm flipV="1">
            <a:off x="7303722" y="2895600"/>
            <a:ext cx="621078" cy="381000"/>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sp>
        <p:nvSpPr>
          <p:cNvPr id="10" name="Oval 9">
            <a:extLst>
              <a:ext uri="{FF2B5EF4-FFF2-40B4-BE49-F238E27FC236}">
                <a16:creationId xmlns:a16="http://schemas.microsoft.com/office/drawing/2014/main" id="{1093A3E3-F97C-4551-8DFC-9F41BADCFFFB}"/>
              </a:ext>
            </a:extLst>
          </p:cNvPr>
          <p:cNvSpPr/>
          <p:nvPr/>
        </p:nvSpPr>
        <p:spPr>
          <a:xfrm>
            <a:off x="7848600" y="2528940"/>
            <a:ext cx="621078" cy="4428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4749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CCD84D-D288-4FE9-8F93-BDECF09FB31A}"/>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lang="en-US" spc="-5" dirty="0">
              <a:solidFill>
                <a:srgbClr val="27829D"/>
              </a:solidFill>
            </a:endParaRPr>
          </a:p>
        </p:txBody>
      </p:sp>
      <p:sp>
        <p:nvSpPr>
          <p:cNvPr id="5" name="Slide Number Placeholder 4">
            <a:extLst>
              <a:ext uri="{FF2B5EF4-FFF2-40B4-BE49-F238E27FC236}">
                <a16:creationId xmlns:a16="http://schemas.microsoft.com/office/drawing/2014/main" id="{0F309F5B-2763-445C-8D79-DADD635E3E8C}"/>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4</a:t>
            </a:fld>
            <a:endParaRPr lang="en-US" dirty="0"/>
          </a:p>
        </p:txBody>
      </p:sp>
      <p:sp>
        <p:nvSpPr>
          <p:cNvPr id="6" name="Title 5">
            <a:extLst>
              <a:ext uri="{FF2B5EF4-FFF2-40B4-BE49-F238E27FC236}">
                <a16:creationId xmlns:a16="http://schemas.microsoft.com/office/drawing/2014/main" id="{0FDAF8F4-4148-4F97-8601-72D2FCB44CD6}"/>
              </a:ext>
            </a:extLst>
          </p:cNvPr>
          <p:cNvSpPr>
            <a:spLocks noGrp="1"/>
          </p:cNvSpPr>
          <p:nvPr>
            <p:ph type="title"/>
          </p:nvPr>
        </p:nvSpPr>
        <p:spPr>
          <a:xfrm>
            <a:off x="533400" y="678213"/>
            <a:ext cx="3089276" cy="635000"/>
          </a:xfrm>
        </p:spPr>
        <p:txBody>
          <a:bodyPr/>
          <a:lstStyle/>
          <a:p>
            <a:r>
              <a:rPr lang="en-US" sz="3200" spc="-5" dirty="0">
                <a:solidFill>
                  <a:srgbClr val="FFFFFF"/>
                </a:solidFill>
              </a:rPr>
              <a:t>Project Highlights</a:t>
            </a:r>
            <a:endParaRPr lang="en-US" sz="3200" dirty="0"/>
          </a:p>
        </p:txBody>
      </p:sp>
      <p:sp>
        <p:nvSpPr>
          <p:cNvPr id="7" name="object 5">
            <a:extLst>
              <a:ext uri="{FF2B5EF4-FFF2-40B4-BE49-F238E27FC236}">
                <a16:creationId xmlns:a16="http://schemas.microsoft.com/office/drawing/2014/main" id="{F53E4946-DDC2-4159-A4E0-44E7422DEFBC}"/>
              </a:ext>
            </a:extLst>
          </p:cNvPr>
          <p:cNvSpPr txBox="1"/>
          <p:nvPr/>
        </p:nvSpPr>
        <p:spPr>
          <a:xfrm>
            <a:off x="228600" y="2057400"/>
            <a:ext cx="3962399" cy="3804887"/>
          </a:xfrm>
          <a:prstGeom prst="rect">
            <a:avLst/>
          </a:prstGeom>
        </p:spPr>
        <p:txBody>
          <a:bodyPr vert="horz" wrap="square" lIns="0" tIns="110489" rIns="0" bIns="0" rtlCol="0" anchor="t">
            <a:spAutoFit/>
          </a:bodyPr>
          <a:lstStyle/>
          <a:p>
            <a:pPr marL="285750" marR="0" indent="-285750">
              <a:spcBef>
                <a:spcPts val="0"/>
              </a:spcBef>
              <a:spcAft>
                <a:spcPts val="0"/>
              </a:spcAft>
              <a:buFont typeface="Arial" panose="020B0604020202020204" pitchFamily="34" charset="0"/>
              <a:buChar char="•"/>
            </a:pPr>
            <a:r>
              <a:rPr lang="en-US" sz="2000" dirty="0">
                <a:solidFill>
                  <a:schemeClr val="bg1"/>
                </a:solidFill>
                <a:effectLst/>
                <a:latin typeface="Calibri"/>
                <a:cs typeface="Calibri"/>
              </a:rPr>
              <a:t>9-story new construction in Central Buckman</a:t>
            </a:r>
          </a:p>
          <a:p>
            <a:pPr marL="285750" indent="-285750">
              <a:buFont typeface="Arial" panose="020B0604020202020204" pitchFamily="34" charset="0"/>
              <a:buChar char="•"/>
            </a:pPr>
            <a:r>
              <a:rPr lang="en-US" sz="2000" dirty="0">
                <a:solidFill>
                  <a:schemeClr val="bg1"/>
                </a:solidFill>
                <a:effectLst/>
                <a:latin typeface="Calibri"/>
                <a:cs typeface="Calibri"/>
              </a:rPr>
              <a:t>Targeted to seniors</a:t>
            </a:r>
            <a:r>
              <a:rPr lang="en-US" sz="2000" dirty="0">
                <a:solidFill>
                  <a:schemeClr val="bg1"/>
                </a:solidFill>
                <a:latin typeface="Calibri"/>
                <a:cs typeface="Calibri"/>
              </a:rPr>
              <a:t> and their families</a:t>
            </a:r>
            <a:endParaRPr lang="en-US" sz="2000" dirty="0">
              <a:solidFill>
                <a:schemeClr val="bg1"/>
              </a:solidFill>
              <a:effectLst/>
              <a:latin typeface="Calibri" panose="020F0502020204030204" pitchFamily="34" charset="0"/>
              <a:cs typeface="Calibri"/>
            </a:endParaRPr>
          </a:p>
          <a:p>
            <a:pPr marL="285750" marR="0" indent="-285750">
              <a:spcBef>
                <a:spcPts val="0"/>
              </a:spcBef>
              <a:spcAft>
                <a:spcPts val="0"/>
              </a:spcAft>
              <a:buFont typeface="Arial" panose="020B0604020202020204" pitchFamily="34" charset="0"/>
              <a:buChar char="•"/>
            </a:pPr>
            <a:r>
              <a:rPr lang="en-US" sz="2000" dirty="0">
                <a:solidFill>
                  <a:schemeClr val="bg1"/>
                </a:solidFill>
                <a:effectLst/>
                <a:latin typeface="Calibri"/>
                <a:cs typeface="Calibri"/>
              </a:rPr>
              <a:t>159 new units close to transit and amenities</a:t>
            </a:r>
          </a:p>
          <a:p>
            <a:pPr marL="285750" marR="0" indent="-285750">
              <a:spcBef>
                <a:spcPts val="0"/>
              </a:spcBef>
              <a:spcAft>
                <a:spcPts val="0"/>
              </a:spcAft>
              <a:buFont typeface="Arial" panose="020B0604020202020204" pitchFamily="34" charset="0"/>
              <a:buChar char="•"/>
            </a:pPr>
            <a:r>
              <a:rPr lang="en-US" sz="2000" dirty="0">
                <a:solidFill>
                  <a:schemeClr val="bg1"/>
                </a:solidFill>
                <a:effectLst/>
                <a:latin typeface="Calibri"/>
                <a:cs typeface="Calibri"/>
              </a:rPr>
              <a:t>42 units are family-sized</a:t>
            </a:r>
          </a:p>
          <a:p>
            <a:pPr marL="285750" indent="-285750">
              <a:buFont typeface="Arial" panose="020B0604020202020204" pitchFamily="34" charset="0"/>
              <a:buChar char="•"/>
            </a:pPr>
            <a:r>
              <a:rPr lang="en-US" sz="2000" dirty="0">
                <a:solidFill>
                  <a:schemeClr val="bg1"/>
                </a:solidFill>
                <a:effectLst/>
                <a:latin typeface="Calibri"/>
                <a:cs typeface="Calibri"/>
              </a:rPr>
              <a:t>25 </a:t>
            </a:r>
            <a:r>
              <a:rPr lang="en-US" sz="2000" dirty="0">
                <a:solidFill>
                  <a:schemeClr val="bg1"/>
                </a:solidFill>
                <a:latin typeface="Calibri"/>
                <a:cs typeface="Calibri"/>
              </a:rPr>
              <a:t>units of permanent</a:t>
            </a:r>
            <a:r>
              <a:rPr lang="en-US" sz="2000" dirty="0">
                <a:solidFill>
                  <a:schemeClr val="bg1"/>
                </a:solidFill>
                <a:effectLst/>
                <a:latin typeface="Calibri"/>
                <a:cs typeface="Calibri"/>
              </a:rPr>
              <a:t> supportive housing</a:t>
            </a:r>
          </a:p>
          <a:p>
            <a:pPr marL="285750" indent="-285750">
              <a:buFont typeface="Arial" panose="020B0604020202020204" pitchFamily="34" charset="0"/>
              <a:buChar char="•"/>
            </a:pPr>
            <a:r>
              <a:rPr lang="en-US" sz="2000" dirty="0">
                <a:solidFill>
                  <a:schemeClr val="bg1"/>
                </a:solidFill>
                <a:latin typeface="Calibri"/>
                <a:cs typeface="Calibri"/>
              </a:rPr>
              <a:t>99-year Affordability Period</a:t>
            </a:r>
          </a:p>
          <a:p>
            <a:pPr marL="285750" marR="0" indent="-285750">
              <a:spcBef>
                <a:spcPts val="0"/>
              </a:spcBef>
              <a:spcAft>
                <a:spcPts val="0"/>
              </a:spcAft>
              <a:buFont typeface="Arial" panose="020B0604020202020204" pitchFamily="34" charset="0"/>
              <a:buChar char="•"/>
            </a:pPr>
            <a:r>
              <a:rPr lang="en-US" sz="2000" dirty="0">
                <a:solidFill>
                  <a:schemeClr val="bg1"/>
                </a:solidFill>
                <a:effectLst/>
                <a:latin typeface="Calibri"/>
                <a:cs typeface="Calibri"/>
              </a:rPr>
              <a:t>Construction begins January 2023</a:t>
            </a:r>
          </a:p>
          <a:p>
            <a:pPr marL="285750" marR="0" indent="-285750">
              <a:spcBef>
                <a:spcPts val="0"/>
              </a:spcBef>
              <a:spcAft>
                <a:spcPts val="0"/>
              </a:spcAft>
              <a:buFont typeface="Arial" panose="020B0604020202020204" pitchFamily="34" charset="0"/>
              <a:buChar char="•"/>
            </a:pPr>
            <a:r>
              <a:rPr lang="en-US" sz="2000" dirty="0">
                <a:solidFill>
                  <a:schemeClr val="bg1"/>
                </a:solidFill>
                <a:effectLst/>
                <a:latin typeface="Calibri"/>
                <a:cs typeface="Calibri"/>
              </a:rPr>
              <a:t>Completion Oct 2024</a:t>
            </a:r>
          </a:p>
        </p:txBody>
      </p:sp>
      <p:pic>
        <p:nvPicPr>
          <p:cNvPr id="9" name="Picture 8">
            <a:extLst>
              <a:ext uri="{FF2B5EF4-FFF2-40B4-BE49-F238E27FC236}">
                <a16:creationId xmlns:a16="http://schemas.microsoft.com/office/drawing/2014/main" id="{ACE2BB9A-9674-44FB-8F41-4A21C40A8FC4}"/>
              </a:ext>
            </a:extLst>
          </p:cNvPr>
          <p:cNvPicPr>
            <a:picLocks noChangeAspect="1"/>
          </p:cNvPicPr>
          <p:nvPr/>
        </p:nvPicPr>
        <p:blipFill>
          <a:blip r:embed="rId3"/>
          <a:stretch>
            <a:fillRect/>
          </a:stretch>
        </p:blipFill>
        <p:spPr>
          <a:xfrm>
            <a:off x="5105400" y="304800"/>
            <a:ext cx="6577076" cy="6049403"/>
          </a:xfrm>
          <a:prstGeom prst="rect">
            <a:avLst/>
          </a:prstGeom>
        </p:spPr>
      </p:pic>
      <p:cxnSp>
        <p:nvCxnSpPr>
          <p:cNvPr id="16" name="Straight Connector 15">
            <a:extLst>
              <a:ext uri="{FF2B5EF4-FFF2-40B4-BE49-F238E27FC236}">
                <a16:creationId xmlns:a16="http://schemas.microsoft.com/office/drawing/2014/main" id="{EFAD39D1-4200-4926-896F-21474135E907}"/>
              </a:ext>
            </a:extLst>
          </p:cNvPr>
          <p:cNvCxnSpPr/>
          <p:nvPr/>
        </p:nvCxnSpPr>
        <p:spPr>
          <a:xfrm>
            <a:off x="533400" y="1905000"/>
            <a:ext cx="2517913" cy="0"/>
          </a:xfrm>
          <a:prstGeom prst="line">
            <a:avLst/>
          </a:prstGeom>
          <a:ln cap="sq" cmpd="sng">
            <a:solidFill>
              <a:schemeClr val="bg1"/>
            </a:solidFill>
            <a:bevel/>
          </a:ln>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47816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CCD84D-D288-4FE9-8F93-BDECF09FB31A}"/>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lang="en-US" spc="-5" dirty="0">
              <a:solidFill>
                <a:srgbClr val="27829D"/>
              </a:solidFill>
            </a:endParaRPr>
          </a:p>
        </p:txBody>
      </p:sp>
      <p:sp>
        <p:nvSpPr>
          <p:cNvPr id="5" name="Slide Number Placeholder 4">
            <a:extLst>
              <a:ext uri="{FF2B5EF4-FFF2-40B4-BE49-F238E27FC236}">
                <a16:creationId xmlns:a16="http://schemas.microsoft.com/office/drawing/2014/main" id="{0F309F5B-2763-445C-8D79-DADD635E3E8C}"/>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5</a:t>
            </a:fld>
            <a:endParaRPr lang="en-US" dirty="0"/>
          </a:p>
        </p:txBody>
      </p:sp>
      <p:sp>
        <p:nvSpPr>
          <p:cNvPr id="6" name="Title 5">
            <a:extLst>
              <a:ext uri="{FF2B5EF4-FFF2-40B4-BE49-F238E27FC236}">
                <a16:creationId xmlns:a16="http://schemas.microsoft.com/office/drawing/2014/main" id="{0FDAF8F4-4148-4F97-8601-72D2FCB44CD6}"/>
              </a:ext>
            </a:extLst>
          </p:cNvPr>
          <p:cNvSpPr>
            <a:spLocks noGrp="1"/>
          </p:cNvSpPr>
          <p:nvPr>
            <p:ph type="title"/>
          </p:nvPr>
        </p:nvSpPr>
        <p:spPr>
          <a:xfrm>
            <a:off x="457200" y="685800"/>
            <a:ext cx="3089276" cy="984885"/>
          </a:xfrm>
        </p:spPr>
        <p:txBody>
          <a:bodyPr wrap="square" lIns="0" tIns="0" rIns="0" bIns="0" anchor="t">
            <a:spAutoFit/>
          </a:bodyPr>
          <a:lstStyle/>
          <a:p>
            <a:r>
              <a:rPr lang="en-US" sz="3200" spc="-5" dirty="0">
                <a:solidFill>
                  <a:srgbClr val="FFFFFF"/>
                </a:solidFill>
              </a:rPr>
              <a:t>Amenities &amp; Contracting </a:t>
            </a:r>
            <a:endParaRPr lang="en-US" sz="3200" dirty="0"/>
          </a:p>
        </p:txBody>
      </p:sp>
      <p:sp>
        <p:nvSpPr>
          <p:cNvPr id="72" name="object 5">
            <a:extLst>
              <a:ext uri="{FF2B5EF4-FFF2-40B4-BE49-F238E27FC236}">
                <a16:creationId xmlns:a16="http://schemas.microsoft.com/office/drawing/2014/main" id="{69CD7800-0A28-449F-B648-948277A98BA3}"/>
              </a:ext>
            </a:extLst>
          </p:cNvPr>
          <p:cNvSpPr txBox="1"/>
          <p:nvPr/>
        </p:nvSpPr>
        <p:spPr>
          <a:xfrm>
            <a:off x="304800" y="1890260"/>
            <a:ext cx="3616097" cy="4692309"/>
          </a:xfrm>
          <a:prstGeom prst="rect">
            <a:avLst/>
          </a:prstGeom>
        </p:spPr>
        <p:txBody>
          <a:bodyPr vert="horz" wrap="square" lIns="0" tIns="110489" rIns="0" bIns="0" rtlCol="0" anchor="t">
            <a:spAutoFit/>
          </a:bodyPr>
          <a:lstStyle/>
          <a:p>
            <a:pPr marL="298450" marR="0" indent="-285750">
              <a:spcBef>
                <a:spcPts val="770"/>
              </a:spcBef>
              <a:spcAft>
                <a:spcPts val="0"/>
              </a:spcAft>
              <a:buFont typeface="Arial" panose="020B0604020202020204" pitchFamily="34" charset="0"/>
              <a:buChar char="•"/>
              <a:tabLst>
                <a:tab pos="297815" algn="l"/>
                <a:tab pos="298450" algn="l"/>
              </a:tabLst>
            </a:pPr>
            <a:r>
              <a:rPr lang="en-US" sz="2000" dirty="0">
                <a:solidFill>
                  <a:schemeClr val="bg1"/>
                </a:solidFill>
                <a:effectLst/>
                <a:latin typeface="+mj-lt"/>
              </a:rPr>
              <a:t>Senior wellness center and </a:t>
            </a:r>
            <a:r>
              <a:rPr lang="en-US" sz="2000" spc="-5" dirty="0">
                <a:solidFill>
                  <a:srgbClr val="FFFFFF"/>
                </a:solidFill>
                <a:latin typeface="+mj-lt"/>
                <a:cs typeface="Arial"/>
              </a:rPr>
              <a:t>employment/education hub on ground floor</a:t>
            </a:r>
          </a:p>
          <a:p>
            <a:pPr marL="298450" indent="-285750">
              <a:spcBef>
                <a:spcPts val="770"/>
              </a:spcBef>
              <a:buFont typeface="Arial" panose="020B0604020202020204" pitchFamily="34" charset="0"/>
              <a:buChar char="•"/>
              <a:tabLst>
                <a:tab pos="297815" algn="l"/>
                <a:tab pos="298450" algn="l"/>
              </a:tabLst>
            </a:pPr>
            <a:r>
              <a:rPr lang="en-US" sz="2000" spc="-5" dirty="0">
                <a:solidFill>
                  <a:srgbClr val="FFFFFF"/>
                </a:solidFill>
                <a:latin typeface="+mj-lt"/>
                <a:cs typeface="Arial"/>
              </a:rPr>
              <a:t>BBQ area and community garden </a:t>
            </a:r>
          </a:p>
          <a:p>
            <a:pPr marL="298450" marR="5080" indent="-285750">
              <a:lnSpc>
                <a:spcPct val="90200"/>
              </a:lnSpc>
              <a:spcBef>
                <a:spcPts val="950"/>
              </a:spcBef>
              <a:buChar char="•"/>
              <a:tabLst>
                <a:tab pos="297815" algn="l"/>
                <a:tab pos="298450" algn="l"/>
              </a:tabLst>
            </a:pPr>
            <a:r>
              <a:rPr lang="en-US" sz="2000" spc="-5" dirty="0">
                <a:solidFill>
                  <a:srgbClr val="FFFFFF"/>
                </a:solidFill>
                <a:latin typeface="+mj-lt"/>
                <a:cs typeface="Arial"/>
              </a:rPr>
              <a:t>Performance art/maker space</a:t>
            </a:r>
            <a:endParaRPr sz="2000" dirty="0">
              <a:latin typeface="+mj-lt"/>
              <a:cs typeface="Arial"/>
            </a:endParaRPr>
          </a:p>
          <a:p>
            <a:pPr marL="298450" indent="-285750">
              <a:lnSpc>
                <a:spcPct val="100000"/>
              </a:lnSpc>
              <a:spcBef>
                <a:spcPts val="770"/>
              </a:spcBef>
              <a:buChar char="•"/>
              <a:tabLst>
                <a:tab pos="297815" algn="l"/>
                <a:tab pos="298450" algn="l"/>
              </a:tabLst>
            </a:pPr>
            <a:r>
              <a:rPr lang="en-US" sz="2000" spc="-5" dirty="0">
                <a:solidFill>
                  <a:srgbClr val="FFFFFF"/>
                </a:solidFill>
                <a:latin typeface="+mj-lt"/>
                <a:cs typeface="Arial"/>
              </a:rPr>
              <a:t>Several large, flexible amenity spaces</a:t>
            </a:r>
          </a:p>
          <a:p>
            <a:pPr marL="298450" indent="-285750">
              <a:spcBef>
                <a:spcPts val="770"/>
              </a:spcBef>
              <a:buChar char="•"/>
              <a:tabLst>
                <a:tab pos="297815" algn="l"/>
                <a:tab pos="298450" algn="l"/>
              </a:tabLst>
            </a:pPr>
            <a:r>
              <a:rPr lang="en-US" sz="2000" spc="-5" dirty="0">
                <a:solidFill>
                  <a:srgbClr val="FFFFFF"/>
                </a:solidFill>
                <a:latin typeface="+mj-lt"/>
                <a:cs typeface="Arial"/>
              </a:rPr>
              <a:t>Earth Advantage Gold Certification </a:t>
            </a:r>
          </a:p>
          <a:p>
            <a:pPr marL="298450" indent="-285750">
              <a:spcBef>
                <a:spcPts val="770"/>
              </a:spcBef>
              <a:buFontTx/>
              <a:buChar char="•"/>
              <a:tabLst>
                <a:tab pos="297815" algn="l"/>
                <a:tab pos="298450" algn="l"/>
              </a:tabLst>
            </a:pPr>
            <a:r>
              <a:rPr lang="en-US" sz="2000" spc="-5" dirty="0">
                <a:solidFill>
                  <a:srgbClr val="FFFFFF"/>
                </a:solidFill>
                <a:latin typeface="+mj-lt"/>
                <a:cs typeface="Arial"/>
              </a:rPr>
              <a:t>30%+ DMWESB Contracting Goal </a:t>
            </a:r>
          </a:p>
          <a:p>
            <a:pPr marL="298450" indent="-285750">
              <a:spcBef>
                <a:spcPts val="770"/>
              </a:spcBef>
              <a:buFontTx/>
              <a:buChar char="•"/>
              <a:tabLst>
                <a:tab pos="297815" algn="l"/>
                <a:tab pos="298450" algn="l"/>
              </a:tabLst>
            </a:pPr>
            <a:endParaRPr lang="en-US" spc="-5" dirty="0">
              <a:solidFill>
                <a:srgbClr val="FFFFFF"/>
              </a:solidFill>
              <a:latin typeface="+mj-lt"/>
              <a:cs typeface="Arial"/>
            </a:endParaRPr>
          </a:p>
        </p:txBody>
      </p:sp>
      <p:pic>
        <p:nvPicPr>
          <p:cNvPr id="3" name="Picture 2">
            <a:extLst>
              <a:ext uri="{FF2B5EF4-FFF2-40B4-BE49-F238E27FC236}">
                <a16:creationId xmlns:a16="http://schemas.microsoft.com/office/drawing/2014/main" id="{EFF66EE4-690B-49F2-9C95-26C00F35FE4A}"/>
              </a:ext>
            </a:extLst>
          </p:cNvPr>
          <p:cNvPicPr>
            <a:picLocks noChangeAspect="1"/>
          </p:cNvPicPr>
          <p:nvPr/>
        </p:nvPicPr>
        <p:blipFill>
          <a:blip r:embed="rId3"/>
          <a:stretch>
            <a:fillRect/>
          </a:stretch>
        </p:blipFill>
        <p:spPr>
          <a:xfrm>
            <a:off x="5096363" y="304800"/>
            <a:ext cx="6578154" cy="6084335"/>
          </a:xfrm>
          <a:prstGeom prst="rect">
            <a:avLst/>
          </a:prstGeom>
        </p:spPr>
      </p:pic>
      <p:cxnSp>
        <p:nvCxnSpPr>
          <p:cNvPr id="7" name="Straight Connector 6">
            <a:extLst>
              <a:ext uri="{FF2B5EF4-FFF2-40B4-BE49-F238E27FC236}">
                <a16:creationId xmlns:a16="http://schemas.microsoft.com/office/drawing/2014/main" id="{4395D5C1-1053-4B4A-895B-CEEC9E4CF822}"/>
              </a:ext>
            </a:extLst>
          </p:cNvPr>
          <p:cNvCxnSpPr/>
          <p:nvPr/>
        </p:nvCxnSpPr>
        <p:spPr>
          <a:xfrm>
            <a:off x="533400" y="1905000"/>
            <a:ext cx="2517913" cy="0"/>
          </a:xfrm>
          <a:prstGeom prst="line">
            <a:avLst/>
          </a:prstGeom>
          <a:ln cap="sq" cmpd="sng">
            <a:solidFill>
              <a:schemeClr val="bg1"/>
            </a:solidFill>
            <a:bevel/>
          </a:ln>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6118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CCD84D-D288-4FE9-8F93-BDECF09FB31A}"/>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solidFill>
                  <a:srgbClr val="27829D"/>
                </a:solidFill>
              </a:rPr>
              <a:t>Portland Housing Bureau</a:t>
            </a:r>
            <a:endParaRPr lang="en-US" spc="-5" dirty="0">
              <a:solidFill>
                <a:srgbClr val="27829D"/>
              </a:solidFill>
            </a:endParaRPr>
          </a:p>
        </p:txBody>
      </p:sp>
      <p:sp>
        <p:nvSpPr>
          <p:cNvPr id="5" name="Slide Number Placeholder 4">
            <a:extLst>
              <a:ext uri="{FF2B5EF4-FFF2-40B4-BE49-F238E27FC236}">
                <a16:creationId xmlns:a16="http://schemas.microsoft.com/office/drawing/2014/main" id="{0F309F5B-2763-445C-8D79-DADD635E3E8C}"/>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6</a:t>
            </a:fld>
            <a:endParaRPr lang="en-US" dirty="0"/>
          </a:p>
        </p:txBody>
      </p:sp>
      <p:sp>
        <p:nvSpPr>
          <p:cNvPr id="6" name="Title 5">
            <a:extLst>
              <a:ext uri="{FF2B5EF4-FFF2-40B4-BE49-F238E27FC236}">
                <a16:creationId xmlns:a16="http://schemas.microsoft.com/office/drawing/2014/main" id="{0FDAF8F4-4148-4F97-8601-72D2FCB44CD6}"/>
              </a:ext>
            </a:extLst>
          </p:cNvPr>
          <p:cNvSpPr>
            <a:spLocks noGrp="1"/>
          </p:cNvSpPr>
          <p:nvPr>
            <p:ph type="title"/>
          </p:nvPr>
        </p:nvSpPr>
        <p:spPr>
          <a:xfrm>
            <a:off x="487205" y="1066800"/>
            <a:ext cx="3089276" cy="635000"/>
          </a:xfrm>
        </p:spPr>
        <p:txBody>
          <a:bodyPr wrap="square" lIns="0" tIns="0" rIns="0" bIns="0" anchor="t">
            <a:spAutoFit/>
          </a:bodyPr>
          <a:lstStyle/>
          <a:p>
            <a:r>
              <a:rPr lang="en-US" sz="3200" spc="-5" dirty="0">
                <a:solidFill>
                  <a:srgbClr val="FFFFFF"/>
                </a:solidFill>
              </a:rPr>
              <a:t>Unit Mix</a:t>
            </a:r>
            <a:endParaRPr lang="en-US" sz="3200" dirty="0"/>
          </a:p>
        </p:txBody>
      </p:sp>
      <p:cxnSp>
        <p:nvCxnSpPr>
          <p:cNvPr id="7" name="Straight Connector 6">
            <a:extLst>
              <a:ext uri="{FF2B5EF4-FFF2-40B4-BE49-F238E27FC236}">
                <a16:creationId xmlns:a16="http://schemas.microsoft.com/office/drawing/2014/main" id="{FF137FB3-028D-4340-BA5B-497F068B8DA7}"/>
              </a:ext>
            </a:extLst>
          </p:cNvPr>
          <p:cNvCxnSpPr/>
          <p:nvPr/>
        </p:nvCxnSpPr>
        <p:spPr>
          <a:xfrm>
            <a:off x="487205" y="1905000"/>
            <a:ext cx="2517913" cy="0"/>
          </a:xfrm>
          <a:prstGeom prst="line">
            <a:avLst/>
          </a:prstGeom>
          <a:ln cap="sq" cmpd="sng">
            <a:solidFill>
              <a:schemeClr val="bg1"/>
            </a:solidFill>
            <a:bevel/>
          </a:ln>
          <a:effectLst/>
        </p:spPr>
        <p:style>
          <a:lnRef idx="3">
            <a:schemeClr val="dk1"/>
          </a:lnRef>
          <a:fillRef idx="0">
            <a:schemeClr val="dk1"/>
          </a:fillRef>
          <a:effectRef idx="2">
            <a:schemeClr val="dk1"/>
          </a:effectRef>
          <a:fontRef idx="minor">
            <a:schemeClr val="tx1"/>
          </a:fontRef>
        </p:style>
      </p:cxnSp>
      <p:pic>
        <p:nvPicPr>
          <p:cNvPr id="8" name="Picture 7">
            <a:extLst>
              <a:ext uri="{FF2B5EF4-FFF2-40B4-BE49-F238E27FC236}">
                <a16:creationId xmlns:a16="http://schemas.microsoft.com/office/drawing/2014/main" id="{373ECA03-13EF-434B-A211-2B377F05B640}"/>
              </a:ext>
            </a:extLst>
          </p:cNvPr>
          <p:cNvPicPr>
            <a:picLocks noChangeAspect="1"/>
          </p:cNvPicPr>
          <p:nvPr/>
        </p:nvPicPr>
        <p:blipFill rotWithShape="1">
          <a:blip r:embed="rId3"/>
          <a:srcRect l="27021"/>
          <a:stretch/>
        </p:blipFill>
        <p:spPr>
          <a:xfrm>
            <a:off x="5096363" y="304800"/>
            <a:ext cx="6618715" cy="6046235"/>
          </a:xfrm>
          <a:prstGeom prst="rect">
            <a:avLst/>
          </a:prstGeom>
        </p:spPr>
      </p:pic>
      <p:sp>
        <p:nvSpPr>
          <p:cNvPr id="9" name="object 5">
            <a:extLst>
              <a:ext uri="{FF2B5EF4-FFF2-40B4-BE49-F238E27FC236}">
                <a16:creationId xmlns:a16="http://schemas.microsoft.com/office/drawing/2014/main" id="{2E269B75-854C-43E4-9336-83F9B66119AC}"/>
              </a:ext>
            </a:extLst>
          </p:cNvPr>
          <p:cNvSpPr txBox="1"/>
          <p:nvPr/>
        </p:nvSpPr>
        <p:spPr>
          <a:xfrm>
            <a:off x="213511" y="2034388"/>
            <a:ext cx="3616097" cy="3743331"/>
          </a:xfrm>
          <a:prstGeom prst="rect">
            <a:avLst/>
          </a:prstGeom>
        </p:spPr>
        <p:txBody>
          <a:bodyPr vert="horz" wrap="square" lIns="0" tIns="110489" rIns="0" bIns="0" rtlCol="0" anchor="t">
            <a:spAutoFit/>
          </a:bodyPr>
          <a:lstStyle/>
          <a:p>
            <a:pPr marL="285750" marR="0" indent="-285750">
              <a:spcBef>
                <a:spcPts val="0"/>
              </a:spcBef>
              <a:spcAft>
                <a:spcPts val="0"/>
              </a:spcAft>
              <a:buFont typeface="Arial" panose="020B0604020202020204" pitchFamily="34" charset="0"/>
              <a:buChar char="•"/>
            </a:pPr>
            <a:r>
              <a:rPr lang="en-US" sz="2400" dirty="0">
                <a:solidFill>
                  <a:schemeClr val="bg1"/>
                </a:solidFill>
                <a:effectLst/>
                <a:latin typeface="+mj-lt"/>
              </a:rPr>
              <a:t>159 units</a:t>
            </a:r>
          </a:p>
          <a:p>
            <a:pPr marL="742950" lvl="1" indent="-285750">
              <a:buFont typeface="Arial" panose="020B0604020202020204" pitchFamily="34" charset="0"/>
              <a:buChar char="•"/>
            </a:pPr>
            <a:r>
              <a:rPr lang="en-US" sz="2400" dirty="0">
                <a:solidFill>
                  <a:schemeClr val="bg1"/>
                </a:solidFill>
                <a:effectLst/>
                <a:latin typeface="+mj-lt"/>
              </a:rPr>
              <a:t>55 studios</a:t>
            </a:r>
          </a:p>
          <a:p>
            <a:pPr marL="742950" lvl="1" indent="-285750">
              <a:buFont typeface="Arial" panose="020B0604020202020204" pitchFamily="34" charset="0"/>
              <a:buChar char="•"/>
            </a:pPr>
            <a:r>
              <a:rPr lang="en-US" sz="2400" dirty="0">
                <a:solidFill>
                  <a:schemeClr val="bg1"/>
                </a:solidFill>
                <a:latin typeface="+mj-lt"/>
                <a:cs typeface="Calibri"/>
              </a:rPr>
              <a:t>62 1-BR</a:t>
            </a:r>
            <a:endParaRPr lang="en-US" sz="2400" dirty="0">
              <a:solidFill>
                <a:schemeClr val="bg1"/>
              </a:solidFill>
              <a:effectLst/>
              <a:latin typeface="+mj-lt"/>
              <a:cs typeface="Calibri"/>
            </a:endParaRPr>
          </a:p>
          <a:p>
            <a:pPr marL="742950" lvl="1" indent="-285750">
              <a:buFont typeface="Arial" panose="020B0604020202020204" pitchFamily="34" charset="0"/>
              <a:buChar char="•"/>
            </a:pPr>
            <a:r>
              <a:rPr lang="en-US" sz="2400" dirty="0">
                <a:solidFill>
                  <a:schemeClr val="bg1"/>
                </a:solidFill>
                <a:effectLst/>
                <a:latin typeface="+mj-lt"/>
              </a:rPr>
              <a:t>36 2-BR</a:t>
            </a:r>
          </a:p>
          <a:p>
            <a:pPr marL="742950" lvl="1" indent="-285750">
              <a:buFont typeface="Arial" panose="020B0604020202020204" pitchFamily="34" charset="0"/>
              <a:buChar char="•"/>
            </a:pPr>
            <a:r>
              <a:rPr lang="en-US" sz="2400" spc="-5" dirty="0">
                <a:solidFill>
                  <a:schemeClr val="bg1"/>
                </a:solidFill>
                <a:latin typeface="+mj-lt"/>
                <a:cs typeface="Arial"/>
              </a:rPr>
              <a:t>6 3-BR</a:t>
            </a:r>
            <a:endParaRPr lang="en-US" sz="2400" spc="-5" dirty="0">
              <a:solidFill>
                <a:srgbClr val="FFFFFF"/>
              </a:solidFill>
              <a:latin typeface="+mj-lt"/>
              <a:cs typeface="Arial"/>
            </a:endParaRPr>
          </a:p>
          <a:p>
            <a:pPr marL="298450" indent="-285750">
              <a:spcBef>
                <a:spcPts val="770"/>
              </a:spcBef>
              <a:buFontTx/>
              <a:buChar char="•"/>
              <a:tabLst>
                <a:tab pos="297815" algn="l"/>
                <a:tab pos="298450" algn="l"/>
              </a:tabLst>
            </a:pPr>
            <a:r>
              <a:rPr lang="en-US" sz="2400" spc="-5" dirty="0">
                <a:solidFill>
                  <a:srgbClr val="FFFFFF"/>
                </a:solidFill>
                <a:latin typeface="+mj-lt"/>
                <a:cs typeface="Arial"/>
              </a:rPr>
              <a:t>53 units at 30% or below</a:t>
            </a:r>
          </a:p>
          <a:p>
            <a:pPr marL="298450" indent="-285750">
              <a:spcBef>
                <a:spcPts val="770"/>
              </a:spcBef>
              <a:buFontTx/>
              <a:buChar char="•"/>
              <a:tabLst>
                <a:tab pos="297815" algn="l"/>
                <a:tab pos="298450" algn="l"/>
              </a:tabLst>
            </a:pPr>
            <a:r>
              <a:rPr lang="en-US" sz="2400" spc="-5" dirty="0">
                <a:solidFill>
                  <a:srgbClr val="FFFFFF"/>
                </a:solidFill>
                <a:latin typeface="+mj-lt"/>
                <a:cs typeface="Arial"/>
              </a:rPr>
              <a:t>106 units at 60% or below</a:t>
            </a:r>
          </a:p>
          <a:p>
            <a:pPr marL="298450" indent="-285750">
              <a:spcBef>
                <a:spcPts val="770"/>
              </a:spcBef>
              <a:buFontTx/>
              <a:buChar char="•"/>
              <a:tabLst>
                <a:tab pos="297815" algn="l"/>
                <a:tab pos="298450" algn="l"/>
              </a:tabLst>
            </a:pPr>
            <a:r>
              <a:rPr lang="en-US" sz="2400" spc="-5" dirty="0">
                <a:solidFill>
                  <a:srgbClr val="FFFFFF"/>
                </a:solidFill>
                <a:latin typeface="+mj-lt"/>
                <a:cs typeface="Arial"/>
              </a:rPr>
              <a:t>25 supportive housing units</a:t>
            </a:r>
          </a:p>
        </p:txBody>
      </p:sp>
    </p:spTree>
    <p:extLst>
      <p:ext uri="{BB962C8B-B14F-4D97-AF65-F5344CB8AC3E}">
        <p14:creationId xmlns:p14="http://schemas.microsoft.com/office/powerpoint/2010/main" val="773432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A59D1A7-2AAE-4E93-81BC-A69530880168}"/>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dirty="0"/>
              <a:t>Portland Housing Bureau</a:t>
            </a:r>
            <a:endParaRPr lang="en-US" spc="-5" dirty="0"/>
          </a:p>
        </p:txBody>
      </p:sp>
      <p:sp>
        <p:nvSpPr>
          <p:cNvPr id="5" name="Slide Number Placeholder 4">
            <a:extLst>
              <a:ext uri="{FF2B5EF4-FFF2-40B4-BE49-F238E27FC236}">
                <a16:creationId xmlns:a16="http://schemas.microsoft.com/office/drawing/2014/main" id="{524A0769-FE8A-4494-9C09-F89DF8D00F8E}"/>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7</a:t>
            </a:fld>
            <a:endParaRPr lang="en-US" dirty="0"/>
          </a:p>
        </p:txBody>
      </p:sp>
      <p:sp>
        <p:nvSpPr>
          <p:cNvPr id="9" name="object 4">
            <a:extLst>
              <a:ext uri="{FF2B5EF4-FFF2-40B4-BE49-F238E27FC236}">
                <a16:creationId xmlns:a16="http://schemas.microsoft.com/office/drawing/2014/main" id="{3CAF0D8A-68DB-44EE-A08F-0CDA6EECE61F}"/>
              </a:ext>
            </a:extLst>
          </p:cNvPr>
          <p:cNvSpPr txBox="1"/>
          <p:nvPr/>
        </p:nvSpPr>
        <p:spPr>
          <a:xfrm>
            <a:off x="688340" y="3169734"/>
            <a:ext cx="3242310" cy="1689180"/>
          </a:xfrm>
          <a:prstGeom prst="rect">
            <a:avLst/>
          </a:prstGeom>
        </p:spPr>
        <p:txBody>
          <a:bodyPr vert="horz" wrap="square" lIns="0" tIns="12700" rIns="0" bIns="0" rtlCol="0">
            <a:spAutoFit/>
          </a:bodyPr>
          <a:lstStyle/>
          <a:p>
            <a:pPr marL="12700">
              <a:lnSpc>
                <a:spcPct val="100000"/>
              </a:lnSpc>
              <a:spcBef>
                <a:spcPts val="100"/>
              </a:spcBef>
            </a:pPr>
            <a:r>
              <a:rPr lang="en-US" sz="2500" b="1" spc="-10" dirty="0">
                <a:solidFill>
                  <a:srgbClr val="8FD169"/>
                </a:solidFill>
                <a:latin typeface="Arial"/>
                <a:cs typeface="Arial"/>
              </a:rPr>
              <a:t>Project-based Vouchers</a:t>
            </a:r>
            <a:endParaRPr sz="2500" dirty="0">
              <a:latin typeface="Arial"/>
              <a:cs typeface="Arial"/>
            </a:endParaRPr>
          </a:p>
          <a:p>
            <a:pPr marL="12700" marR="5080">
              <a:lnSpc>
                <a:spcPct val="94900"/>
              </a:lnSpc>
              <a:spcBef>
                <a:spcPts val="1575"/>
              </a:spcBef>
            </a:pPr>
            <a:r>
              <a:rPr lang="en-US" sz="1600" spc="-5" dirty="0">
                <a:solidFill>
                  <a:srgbClr val="434F69"/>
                </a:solidFill>
                <a:latin typeface="Arial"/>
                <a:cs typeface="Arial"/>
              </a:rPr>
              <a:t>PSH units supported by federal project-based vouchers via Home Forward</a:t>
            </a:r>
            <a:endParaRPr sz="1600" dirty="0">
              <a:latin typeface="Arial"/>
              <a:cs typeface="Arial"/>
            </a:endParaRPr>
          </a:p>
        </p:txBody>
      </p:sp>
      <p:sp>
        <p:nvSpPr>
          <p:cNvPr id="10" name="object 5">
            <a:extLst>
              <a:ext uri="{FF2B5EF4-FFF2-40B4-BE49-F238E27FC236}">
                <a16:creationId xmlns:a16="http://schemas.microsoft.com/office/drawing/2014/main" id="{EBC9E1BC-2DDA-43A3-8063-90F0F604EA79}"/>
              </a:ext>
            </a:extLst>
          </p:cNvPr>
          <p:cNvSpPr txBox="1"/>
          <p:nvPr/>
        </p:nvSpPr>
        <p:spPr>
          <a:xfrm>
            <a:off x="8214866" y="3193702"/>
            <a:ext cx="3242310" cy="2077492"/>
          </a:xfrm>
          <a:prstGeom prst="rect">
            <a:avLst/>
          </a:prstGeom>
        </p:spPr>
        <p:txBody>
          <a:bodyPr vert="horz" wrap="square" lIns="0" tIns="12700" rIns="0" bIns="0" rtlCol="0">
            <a:spAutoFit/>
          </a:bodyPr>
          <a:lstStyle/>
          <a:p>
            <a:pPr marL="12700">
              <a:lnSpc>
                <a:spcPct val="100000"/>
              </a:lnSpc>
              <a:spcBef>
                <a:spcPts val="100"/>
              </a:spcBef>
            </a:pPr>
            <a:r>
              <a:rPr lang="en-US" sz="2500" b="1" spc="-10" dirty="0">
                <a:solidFill>
                  <a:srgbClr val="8FD169"/>
                </a:solidFill>
                <a:latin typeface="Arial"/>
                <a:cs typeface="Arial"/>
              </a:rPr>
              <a:t>Service Provider</a:t>
            </a:r>
            <a:endParaRPr lang="en-US" sz="2500" b="1" dirty="0">
              <a:latin typeface="Arial"/>
              <a:cs typeface="Arial"/>
            </a:endParaRPr>
          </a:p>
          <a:p>
            <a:pPr marL="12700">
              <a:lnSpc>
                <a:spcPct val="100000"/>
              </a:lnSpc>
              <a:spcBef>
                <a:spcPts val="100"/>
              </a:spcBef>
              <a:spcAft>
                <a:spcPts val="300"/>
              </a:spcAft>
            </a:pPr>
            <a:endParaRPr lang="en-US" sz="2500" b="1" spc="-5" dirty="0">
              <a:solidFill>
                <a:srgbClr val="434F69"/>
              </a:solidFill>
              <a:latin typeface="Arial"/>
              <a:cs typeface="Arial"/>
            </a:endParaRPr>
          </a:p>
          <a:p>
            <a:pPr marL="12700">
              <a:lnSpc>
                <a:spcPct val="100000"/>
              </a:lnSpc>
              <a:spcBef>
                <a:spcPts val="100"/>
              </a:spcBef>
            </a:pPr>
            <a:r>
              <a:rPr lang="en-US" sz="1600" spc="-5" dirty="0">
                <a:solidFill>
                  <a:srgbClr val="434F69"/>
                </a:solidFill>
                <a:latin typeface="Arial"/>
                <a:cs typeface="Arial"/>
              </a:rPr>
              <a:t>A program manager, housing specialists, and a wellness specialist provide case management and other supports for PSH households</a:t>
            </a:r>
            <a:endParaRPr sz="1600" dirty="0">
              <a:latin typeface="Arial"/>
              <a:cs typeface="Arial"/>
            </a:endParaRPr>
          </a:p>
        </p:txBody>
      </p:sp>
      <p:sp>
        <p:nvSpPr>
          <p:cNvPr id="11" name="object 6">
            <a:extLst>
              <a:ext uri="{FF2B5EF4-FFF2-40B4-BE49-F238E27FC236}">
                <a16:creationId xmlns:a16="http://schemas.microsoft.com/office/drawing/2014/main" id="{D50032FC-6E22-4702-BE71-7043514EB50E}"/>
              </a:ext>
            </a:extLst>
          </p:cNvPr>
          <p:cNvSpPr txBox="1"/>
          <p:nvPr/>
        </p:nvSpPr>
        <p:spPr>
          <a:xfrm>
            <a:off x="4451603" y="3169734"/>
            <a:ext cx="3242310" cy="1689180"/>
          </a:xfrm>
          <a:prstGeom prst="rect">
            <a:avLst/>
          </a:prstGeom>
        </p:spPr>
        <p:txBody>
          <a:bodyPr vert="horz" wrap="square" lIns="0" tIns="12700" rIns="0" bIns="0" rtlCol="0" anchor="t">
            <a:spAutoFit/>
          </a:bodyPr>
          <a:lstStyle/>
          <a:p>
            <a:pPr marL="12700">
              <a:lnSpc>
                <a:spcPct val="100000"/>
              </a:lnSpc>
              <a:spcBef>
                <a:spcPts val="100"/>
              </a:spcBef>
            </a:pPr>
            <a:r>
              <a:rPr lang="en-US" sz="2500" b="1" spc="-10" dirty="0">
                <a:solidFill>
                  <a:srgbClr val="8FD169"/>
                </a:solidFill>
                <a:latin typeface="Arial"/>
                <a:cs typeface="Arial"/>
              </a:rPr>
              <a:t>JOHS Operating Support</a:t>
            </a:r>
            <a:endParaRPr sz="2500" dirty="0">
              <a:latin typeface="Arial"/>
              <a:cs typeface="Arial"/>
            </a:endParaRPr>
          </a:p>
          <a:p>
            <a:pPr marL="12700" marR="5080">
              <a:lnSpc>
                <a:spcPct val="94900"/>
              </a:lnSpc>
              <a:spcBef>
                <a:spcPts val="1580"/>
              </a:spcBef>
            </a:pPr>
            <a:r>
              <a:rPr lang="en-US" sz="1600" spc="-5" dirty="0">
                <a:solidFill>
                  <a:srgbClr val="434F69"/>
                </a:solidFill>
                <a:latin typeface="Arial"/>
                <a:cs typeface="Arial"/>
              </a:rPr>
              <a:t>Wrap around Service Support for homeless households is $10,000 per PSH unit, per year</a:t>
            </a:r>
            <a:endParaRPr sz="1600" dirty="0">
              <a:latin typeface="Arial"/>
              <a:cs typeface="Arial"/>
            </a:endParaRPr>
          </a:p>
        </p:txBody>
      </p:sp>
      <p:pic>
        <p:nvPicPr>
          <p:cNvPr id="15" name="Picture 14">
            <a:extLst>
              <a:ext uri="{FF2B5EF4-FFF2-40B4-BE49-F238E27FC236}">
                <a16:creationId xmlns:a16="http://schemas.microsoft.com/office/drawing/2014/main" id="{251FA356-7C75-4379-948A-E87CA8222BE1}"/>
              </a:ext>
            </a:extLst>
          </p:cNvPr>
          <p:cNvPicPr>
            <a:picLocks noChangeAspect="1"/>
          </p:cNvPicPr>
          <p:nvPr/>
        </p:nvPicPr>
        <p:blipFill>
          <a:blip r:embed="rId3"/>
          <a:stretch>
            <a:fillRect/>
          </a:stretch>
        </p:blipFill>
        <p:spPr>
          <a:xfrm>
            <a:off x="4267200" y="1837589"/>
            <a:ext cx="2791350" cy="799432"/>
          </a:xfrm>
          <a:prstGeom prst="rect">
            <a:avLst/>
          </a:prstGeom>
        </p:spPr>
      </p:pic>
      <p:sp>
        <p:nvSpPr>
          <p:cNvPr id="2" name="AutoShape 2">
            <a:extLst>
              <a:ext uri="{FF2B5EF4-FFF2-40B4-BE49-F238E27FC236}">
                <a16:creationId xmlns:a16="http://schemas.microsoft.com/office/drawing/2014/main" id="{881D4365-1555-43C9-98C0-7C8E24FA24C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1FA15FDF-CC2C-444A-A89B-4F0EDF045607}"/>
              </a:ext>
            </a:extLst>
          </p:cNvPr>
          <p:cNvPicPr>
            <a:picLocks noChangeAspect="1"/>
          </p:cNvPicPr>
          <p:nvPr/>
        </p:nvPicPr>
        <p:blipFill>
          <a:blip r:embed="rId4"/>
          <a:stretch>
            <a:fillRect/>
          </a:stretch>
        </p:blipFill>
        <p:spPr>
          <a:xfrm>
            <a:off x="663956" y="1702854"/>
            <a:ext cx="2378122" cy="829866"/>
          </a:xfrm>
          <a:prstGeom prst="rect">
            <a:avLst/>
          </a:prstGeom>
        </p:spPr>
      </p:pic>
      <p:pic>
        <p:nvPicPr>
          <p:cNvPr id="1034" name="Picture 10" descr="Impact NW">
            <a:extLst>
              <a:ext uri="{FF2B5EF4-FFF2-40B4-BE49-F238E27FC236}">
                <a16:creationId xmlns:a16="http://schemas.microsoft.com/office/drawing/2014/main" id="{BE7D6BC6-9618-4EAE-B637-98FE9A401E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1000" y="1516881"/>
            <a:ext cx="3200400" cy="112014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5">
            <a:extLst>
              <a:ext uri="{FF2B5EF4-FFF2-40B4-BE49-F238E27FC236}">
                <a16:creationId xmlns:a16="http://schemas.microsoft.com/office/drawing/2014/main" id="{602D3E6F-0F6B-4028-9A79-9E0953C727BA}"/>
              </a:ext>
            </a:extLst>
          </p:cNvPr>
          <p:cNvSpPr txBox="1">
            <a:spLocks/>
          </p:cNvSpPr>
          <p:nvPr/>
        </p:nvSpPr>
        <p:spPr>
          <a:xfrm>
            <a:off x="575772" y="322453"/>
            <a:ext cx="10815319" cy="635000"/>
          </a:xfrm>
          <a:prstGeom prst="rect">
            <a:avLst/>
          </a:prstGeom>
        </p:spPr>
        <p:txBody>
          <a:bodyPr wrap="square" lIns="0" tIns="0" rIns="0" bIns="0">
            <a:spAutoFit/>
          </a:bodyPr>
          <a:lstStyle>
            <a:lvl1pPr>
              <a:defRPr sz="4000" b="1" i="0">
                <a:solidFill>
                  <a:srgbClr val="27829D"/>
                </a:solidFill>
                <a:latin typeface="Arial"/>
                <a:ea typeface="+mj-ea"/>
                <a:cs typeface="Arial"/>
              </a:defRPr>
            </a:lvl1pPr>
          </a:lstStyle>
          <a:p>
            <a:r>
              <a:rPr lang="en-US" kern="0" spc="-5" dirty="0"/>
              <a:t>Permanent Supportive Housing</a:t>
            </a:r>
            <a:endParaRPr lang="en-US" kern="0" dirty="0"/>
          </a:p>
        </p:txBody>
      </p:sp>
    </p:spTree>
    <p:extLst>
      <p:ext uri="{BB962C8B-B14F-4D97-AF65-F5344CB8AC3E}">
        <p14:creationId xmlns:p14="http://schemas.microsoft.com/office/powerpoint/2010/main" val="2401797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ank of America Merrill Lynch is Now Bank of America &amp; BofA Securities">
            <a:extLst>
              <a:ext uri="{FF2B5EF4-FFF2-40B4-BE49-F238E27FC236}">
                <a16:creationId xmlns:a16="http://schemas.microsoft.com/office/drawing/2014/main" id="{1E5230CC-D2C7-4476-B8B3-CDAC3B65C4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5" t="21834" r="4850" b="21183"/>
          <a:stretch/>
        </p:blipFill>
        <p:spPr bwMode="auto">
          <a:xfrm>
            <a:off x="8054759" y="4546724"/>
            <a:ext cx="3594096" cy="116716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7A59D1A7-2AAE-4E93-81BC-A69530880168}"/>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dirty="0"/>
              <a:t>Portland Housing Bureau</a:t>
            </a:r>
            <a:endParaRPr lang="en-US" spc="-5" dirty="0"/>
          </a:p>
        </p:txBody>
      </p:sp>
      <p:sp>
        <p:nvSpPr>
          <p:cNvPr id="5" name="Slide Number Placeholder 4">
            <a:extLst>
              <a:ext uri="{FF2B5EF4-FFF2-40B4-BE49-F238E27FC236}">
                <a16:creationId xmlns:a16="http://schemas.microsoft.com/office/drawing/2014/main" id="{524A0769-FE8A-4494-9C09-F89DF8D00F8E}"/>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8</a:t>
            </a:fld>
            <a:endParaRPr lang="en-US" dirty="0"/>
          </a:p>
        </p:txBody>
      </p:sp>
      <p:sp>
        <p:nvSpPr>
          <p:cNvPr id="6" name="Title 5">
            <a:extLst>
              <a:ext uri="{FF2B5EF4-FFF2-40B4-BE49-F238E27FC236}">
                <a16:creationId xmlns:a16="http://schemas.microsoft.com/office/drawing/2014/main" id="{88A1B0D7-11AD-4384-8710-63EF9CBD58C7}"/>
              </a:ext>
            </a:extLst>
          </p:cNvPr>
          <p:cNvSpPr>
            <a:spLocks noGrp="1"/>
          </p:cNvSpPr>
          <p:nvPr>
            <p:ph type="title"/>
          </p:nvPr>
        </p:nvSpPr>
        <p:spPr>
          <a:xfrm>
            <a:off x="575772" y="322453"/>
            <a:ext cx="10815319" cy="635000"/>
          </a:xfrm>
        </p:spPr>
        <p:txBody>
          <a:bodyPr/>
          <a:lstStyle/>
          <a:p>
            <a:r>
              <a:rPr lang="en-US" spc="-5" dirty="0"/>
              <a:t>Funding Sources</a:t>
            </a:r>
            <a:endParaRPr lang="en-US" dirty="0"/>
          </a:p>
        </p:txBody>
      </p:sp>
      <p:graphicFrame>
        <p:nvGraphicFramePr>
          <p:cNvPr id="8" name="object 6">
            <a:extLst>
              <a:ext uri="{FF2B5EF4-FFF2-40B4-BE49-F238E27FC236}">
                <a16:creationId xmlns:a16="http://schemas.microsoft.com/office/drawing/2014/main" id="{41DA8C1C-239C-4F77-9017-89315D715653}"/>
              </a:ext>
            </a:extLst>
          </p:cNvPr>
          <p:cNvGraphicFramePr>
            <a:graphicFrameLocks noGrp="1"/>
          </p:cNvGraphicFramePr>
          <p:nvPr>
            <p:extLst>
              <p:ext uri="{D42A27DB-BD31-4B8C-83A1-F6EECF244321}">
                <p14:modId xmlns:p14="http://schemas.microsoft.com/office/powerpoint/2010/main" val="2074912613"/>
              </p:ext>
            </p:extLst>
          </p:nvPr>
        </p:nvGraphicFramePr>
        <p:xfrm>
          <a:off x="491836" y="1023506"/>
          <a:ext cx="7391400" cy="4648200"/>
        </p:xfrm>
        <a:graphic>
          <a:graphicData uri="http://schemas.openxmlformats.org/drawingml/2006/table">
            <a:tbl>
              <a:tblPr firstRow="1" bandRow="1">
                <a:tableStyleId>{2D5ABB26-0587-4C30-8999-92F81FD0307C}</a:tableStyleId>
              </a:tblPr>
              <a:tblGrid>
                <a:gridCol w="4885874">
                  <a:extLst>
                    <a:ext uri="{9D8B030D-6E8A-4147-A177-3AD203B41FA5}">
                      <a16:colId xmlns:a16="http://schemas.microsoft.com/office/drawing/2014/main" val="20000"/>
                    </a:ext>
                  </a:extLst>
                </a:gridCol>
                <a:gridCol w="2505526">
                  <a:extLst>
                    <a:ext uri="{9D8B030D-6E8A-4147-A177-3AD203B41FA5}">
                      <a16:colId xmlns:a16="http://schemas.microsoft.com/office/drawing/2014/main" val="20001"/>
                    </a:ext>
                  </a:extLst>
                </a:gridCol>
              </a:tblGrid>
              <a:tr h="451908">
                <a:tc>
                  <a:txBody>
                    <a:bodyPr/>
                    <a:lstStyle/>
                    <a:p>
                      <a:pPr marL="85090">
                        <a:lnSpc>
                          <a:spcPct val="100000"/>
                        </a:lnSpc>
                        <a:spcBef>
                          <a:spcPts val="210"/>
                        </a:spcBef>
                      </a:pPr>
                      <a:r>
                        <a:rPr lang="en-US" sz="2400" b="1" spc="-15" dirty="0">
                          <a:solidFill>
                            <a:srgbClr val="E7E6E6"/>
                          </a:solidFill>
                          <a:latin typeface="Calibri"/>
                          <a:cs typeface="Calibri"/>
                        </a:rPr>
                        <a:t>Sources</a:t>
                      </a:r>
                      <a:endParaRPr sz="2400" dirty="0">
                        <a:latin typeface="Calibri"/>
                        <a:cs typeface="Calibri"/>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7829D"/>
                    </a:solidFill>
                  </a:tcPr>
                </a:tc>
                <a:tc>
                  <a:txBody>
                    <a:bodyPr/>
                    <a:lstStyle/>
                    <a:p>
                      <a:pPr marL="86360" algn="r">
                        <a:lnSpc>
                          <a:spcPct val="100000"/>
                        </a:lnSpc>
                        <a:spcBef>
                          <a:spcPts val="210"/>
                        </a:spcBef>
                      </a:pPr>
                      <a:r>
                        <a:rPr lang="en-US" sz="2400" b="1" spc="-15" dirty="0">
                          <a:solidFill>
                            <a:srgbClr val="E7E6E6"/>
                          </a:solidFill>
                          <a:latin typeface="Calibri"/>
                          <a:cs typeface="Calibri"/>
                        </a:rPr>
                        <a:t>Amount</a:t>
                      </a:r>
                      <a:endParaRPr sz="2400" dirty="0">
                        <a:latin typeface="Calibri"/>
                        <a:cs typeface="Calibri"/>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7829D"/>
                    </a:solidFill>
                  </a:tcPr>
                </a:tc>
                <a:extLst>
                  <a:ext uri="{0D108BD9-81ED-4DB2-BD59-A6C34878D82A}">
                    <a16:rowId xmlns:a16="http://schemas.microsoft.com/office/drawing/2014/main" val="10000"/>
                  </a:ext>
                </a:extLst>
              </a:tr>
              <a:tr h="451908">
                <a:tc>
                  <a:txBody>
                    <a:bodyPr/>
                    <a:lstStyle/>
                    <a:p>
                      <a:pPr marL="85090">
                        <a:lnSpc>
                          <a:spcPct val="100000"/>
                        </a:lnSpc>
                        <a:spcBef>
                          <a:spcPts val="110"/>
                        </a:spcBef>
                      </a:pPr>
                      <a:r>
                        <a:rPr lang="en-US" sz="2400" spc="-5" dirty="0">
                          <a:solidFill>
                            <a:srgbClr val="434F69"/>
                          </a:solidFill>
                          <a:latin typeface="Calibri"/>
                          <a:cs typeface="Calibri"/>
                        </a:rPr>
                        <a:t>PHB Portland Housing Bond</a:t>
                      </a:r>
                      <a:endParaRPr sz="2400" dirty="0">
                        <a:latin typeface="Calibri"/>
                        <a:cs typeface="Calibri"/>
                      </a:endParaRPr>
                    </a:p>
                  </a:txBody>
                  <a:tcPr marL="0" marR="0" marT="1397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DD8DF"/>
                    </a:solidFill>
                  </a:tcPr>
                </a:tc>
                <a:tc>
                  <a:txBody>
                    <a:bodyPr/>
                    <a:lstStyle/>
                    <a:p>
                      <a:pPr marL="86360" algn="r">
                        <a:lnSpc>
                          <a:spcPct val="100000"/>
                        </a:lnSpc>
                        <a:spcBef>
                          <a:spcPts val="110"/>
                        </a:spcBef>
                      </a:pPr>
                      <a:r>
                        <a:rPr lang="en-US" sz="2400" spc="-5" dirty="0">
                          <a:solidFill>
                            <a:srgbClr val="434F69"/>
                          </a:solidFill>
                          <a:latin typeface="Calibri"/>
                          <a:cs typeface="Calibri"/>
                        </a:rPr>
                        <a:t>$27,231,500</a:t>
                      </a:r>
                      <a:endParaRPr sz="2400" dirty="0">
                        <a:latin typeface="Calibri"/>
                        <a:cs typeface="Calibri"/>
                      </a:endParaRPr>
                    </a:p>
                  </a:txBody>
                  <a:tcPr marL="0" marT="1397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DD8DF"/>
                    </a:solidFill>
                  </a:tcPr>
                </a:tc>
                <a:extLst>
                  <a:ext uri="{0D108BD9-81ED-4DB2-BD59-A6C34878D82A}">
                    <a16:rowId xmlns:a16="http://schemas.microsoft.com/office/drawing/2014/main" val="10001"/>
                  </a:ext>
                </a:extLst>
              </a:tr>
              <a:tr h="468048">
                <a:tc>
                  <a:txBody>
                    <a:bodyPr/>
                    <a:lstStyle/>
                    <a:p>
                      <a:pPr marL="85090">
                        <a:lnSpc>
                          <a:spcPct val="100000"/>
                        </a:lnSpc>
                        <a:spcBef>
                          <a:spcPts val="210"/>
                        </a:spcBef>
                      </a:pPr>
                      <a:r>
                        <a:rPr lang="en-US" sz="2400" spc="-5" dirty="0">
                          <a:solidFill>
                            <a:srgbClr val="434F69"/>
                          </a:solidFill>
                          <a:latin typeface="Calibri"/>
                          <a:cs typeface="Calibri"/>
                        </a:rPr>
                        <a:t>PHB Central Eastside TIF</a:t>
                      </a:r>
                      <a:endParaRPr sz="2400" dirty="0">
                        <a:latin typeface="Calibri"/>
                        <a:cs typeface="Calibri"/>
                      </a:endParaRPr>
                    </a:p>
                  </a:txBody>
                  <a:tcPr marL="0" marR="0" marT="266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DF0"/>
                    </a:solidFill>
                  </a:tcPr>
                </a:tc>
                <a:tc>
                  <a:txBody>
                    <a:bodyPr/>
                    <a:lstStyle/>
                    <a:p>
                      <a:pPr marL="86360" algn="r">
                        <a:lnSpc>
                          <a:spcPct val="100000"/>
                        </a:lnSpc>
                        <a:spcBef>
                          <a:spcPts val="210"/>
                        </a:spcBef>
                      </a:pPr>
                      <a:r>
                        <a:rPr lang="en-US" sz="2400" spc="-5" dirty="0">
                          <a:solidFill>
                            <a:srgbClr val="434F69"/>
                          </a:solidFill>
                          <a:latin typeface="Calibri"/>
                          <a:cs typeface="Calibri"/>
                        </a:rPr>
                        <a:t>$3,133,000</a:t>
                      </a:r>
                      <a:endParaRPr sz="2400" dirty="0">
                        <a:latin typeface="Calibri"/>
                        <a:cs typeface="Calibri"/>
                      </a:endParaRPr>
                    </a:p>
                  </a:txBody>
                  <a:tcPr marL="0" marT="266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DF0"/>
                    </a:solidFill>
                  </a:tcPr>
                </a:tc>
                <a:extLst>
                  <a:ext uri="{0D108BD9-81ED-4DB2-BD59-A6C34878D82A}">
                    <a16:rowId xmlns:a16="http://schemas.microsoft.com/office/drawing/2014/main" val="10002"/>
                  </a:ext>
                </a:extLst>
              </a:tr>
              <a:tr h="468048">
                <a:tc>
                  <a:txBody>
                    <a:bodyPr/>
                    <a:lstStyle/>
                    <a:p>
                      <a:pPr marL="85090">
                        <a:lnSpc>
                          <a:spcPct val="100000"/>
                        </a:lnSpc>
                        <a:spcBef>
                          <a:spcPts val="215"/>
                        </a:spcBef>
                      </a:pPr>
                      <a:r>
                        <a:rPr lang="en-US" sz="2400" spc="-5" dirty="0">
                          <a:solidFill>
                            <a:srgbClr val="434F69"/>
                          </a:solidFill>
                          <a:latin typeface="Calibri"/>
                          <a:cs typeface="Calibri"/>
                        </a:rPr>
                        <a:t>4% LIHTC Equity</a:t>
                      </a:r>
                      <a:endParaRPr sz="2400" dirty="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8DF"/>
                    </a:solidFill>
                  </a:tcPr>
                </a:tc>
                <a:tc>
                  <a:txBody>
                    <a:bodyPr/>
                    <a:lstStyle/>
                    <a:p>
                      <a:pPr marL="86360" algn="r">
                        <a:lnSpc>
                          <a:spcPct val="100000"/>
                        </a:lnSpc>
                        <a:spcBef>
                          <a:spcPts val="215"/>
                        </a:spcBef>
                      </a:pPr>
                      <a:r>
                        <a:rPr lang="en-US" sz="2400" spc="-5" dirty="0">
                          <a:solidFill>
                            <a:srgbClr val="434F69"/>
                          </a:solidFill>
                          <a:latin typeface="Calibri"/>
                          <a:cs typeface="Calibri"/>
                        </a:rPr>
                        <a:t>$36,898,698</a:t>
                      </a:r>
                      <a:endParaRPr sz="2400" dirty="0">
                        <a:latin typeface="Calibri"/>
                        <a:cs typeface="Calibri"/>
                      </a:endParaRPr>
                    </a:p>
                  </a:txBody>
                  <a:tcPr marL="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8DF"/>
                    </a:solidFill>
                  </a:tcPr>
                </a:tc>
                <a:extLst>
                  <a:ext uri="{0D108BD9-81ED-4DB2-BD59-A6C34878D82A}">
                    <a16:rowId xmlns:a16="http://schemas.microsoft.com/office/drawing/2014/main" val="10003"/>
                  </a:ext>
                </a:extLst>
              </a:tr>
              <a:tr h="468048">
                <a:tc>
                  <a:txBody>
                    <a:bodyPr/>
                    <a:lstStyle/>
                    <a:p>
                      <a:pPr marL="85090">
                        <a:lnSpc>
                          <a:spcPct val="100000"/>
                        </a:lnSpc>
                        <a:spcBef>
                          <a:spcPts val="215"/>
                        </a:spcBef>
                      </a:pPr>
                      <a:r>
                        <a:rPr lang="en-US" sz="2400" spc="-5" dirty="0">
                          <a:solidFill>
                            <a:srgbClr val="434F69"/>
                          </a:solidFill>
                          <a:latin typeface="Calibri"/>
                          <a:cs typeface="Calibri"/>
                        </a:rPr>
                        <a:t>Permanent Loan (Citibank)</a:t>
                      </a:r>
                      <a:endParaRPr sz="2400" dirty="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DF0"/>
                    </a:solidFill>
                  </a:tcPr>
                </a:tc>
                <a:tc>
                  <a:txBody>
                    <a:bodyPr/>
                    <a:lstStyle/>
                    <a:p>
                      <a:pPr marL="86360" algn="r">
                        <a:lnSpc>
                          <a:spcPct val="100000"/>
                        </a:lnSpc>
                        <a:spcBef>
                          <a:spcPts val="215"/>
                        </a:spcBef>
                      </a:pPr>
                      <a:r>
                        <a:rPr lang="en-US" sz="2400" spc="-5" dirty="0">
                          <a:solidFill>
                            <a:srgbClr val="434F69"/>
                          </a:solidFill>
                          <a:latin typeface="Calibri"/>
                          <a:cs typeface="Calibri"/>
                        </a:rPr>
                        <a:t>$12,258,401</a:t>
                      </a:r>
                      <a:endParaRPr sz="2400" dirty="0">
                        <a:latin typeface="Calibri"/>
                        <a:cs typeface="Calibri"/>
                      </a:endParaRPr>
                    </a:p>
                  </a:txBody>
                  <a:tcPr marL="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DF0"/>
                    </a:solidFill>
                  </a:tcPr>
                </a:tc>
                <a:extLst>
                  <a:ext uri="{0D108BD9-81ED-4DB2-BD59-A6C34878D82A}">
                    <a16:rowId xmlns:a16="http://schemas.microsoft.com/office/drawing/2014/main" val="10004"/>
                  </a:ext>
                </a:extLst>
              </a:tr>
              <a:tr h="468048">
                <a:tc>
                  <a:txBody>
                    <a:bodyPr/>
                    <a:lstStyle/>
                    <a:p>
                      <a:pPr marL="85090">
                        <a:lnSpc>
                          <a:spcPct val="100000"/>
                        </a:lnSpc>
                        <a:spcBef>
                          <a:spcPts val="215"/>
                        </a:spcBef>
                      </a:pPr>
                      <a:r>
                        <a:rPr lang="en-US" sz="2400" spc="-5" dirty="0">
                          <a:solidFill>
                            <a:srgbClr val="434F69"/>
                          </a:solidFill>
                          <a:latin typeface="Calibri"/>
                          <a:cs typeface="Calibri"/>
                        </a:rPr>
                        <a:t>Metro TOD</a:t>
                      </a:r>
                      <a:endParaRPr sz="2400" dirty="0">
                        <a:latin typeface="Calibri"/>
                        <a:cs typeface="Calibri"/>
                      </a:endParaRPr>
                    </a:p>
                  </a:txBody>
                  <a:tcPr marL="0" marR="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8DF"/>
                    </a:solidFill>
                  </a:tcPr>
                </a:tc>
                <a:tc>
                  <a:txBody>
                    <a:bodyPr/>
                    <a:lstStyle/>
                    <a:p>
                      <a:pPr marL="86360" algn="r">
                        <a:lnSpc>
                          <a:spcPct val="100000"/>
                        </a:lnSpc>
                        <a:spcBef>
                          <a:spcPts val="215"/>
                        </a:spcBef>
                      </a:pPr>
                      <a:r>
                        <a:rPr lang="en-US" sz="2400" spc="-5" dirty="0">
                          <a:solidFill>
                            <a:srgbClr val="434F69"/>
                          </a:solidFill>
                          <a:latin typeface="Calibri"/>
                          <a:cs typeface="Calibri"/>
                        </a:rPr>
                        <a:t>$550,000</a:t>
                      </a:r>
                      <a:endParaRPr sz="2400" dirty="0">
                        <a:latin typeface="Calibri"/>
                        <a:cs typeface="Calibri"/>
                      </a:endParaRPr>
                    </a:p>
                  </a:txBody>
                  <a:tcPr marL="0" marT="273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8DF"/>
                    </a:solidFill>
                  </a:tcPr>
                </a:tc>
                <a:extLst>
                  <a:ext uri="{0D108BD9-81ED-4DB2-BD59-A6C34878D82A}">
                    <a16:rowId xmlns:a16="http://schemas.microsoft.com/office/drawing/2014/main" val="10005"/>
                  </a:ext>
                </a:extLst>
              </a:tr>
              <a:tr h="468048">
                <a:tc>
                  <a:txBody>
                    <a:bodyPr/>
                    <a:lstStyle/>
                    <a:p>
                      <a:pPr marL="85090">
                        <a:lnSpc>
                          <a:spcPct val="100000"/>
                        </a:lnSpc>
                        <a:spcBef>
                          <a:spcPts val="219"/>
                        </a:spcBef>
                      </a:pPr>
                      <a:r>
                        <a:rPr lang="en-US" sz="2400" spc="-5" dirty="0">
                          <a:solidFill>
                            <a:srgbClr val="434F69"/>
                          </a:solidFill>
                          <a:latin typeface="Calibri"/>
                          <a:cs typeface="Calibri"/>
                        </a:rPr>
                        <a:t>Deferred Development Fee</a:t>
                      </a:r>
                      <a:endParaRPr sz="2400" dirty="0">
                        <a:latin typeface="Calibri"/>
                        <a:cs typeface="Calibri"/>
                      </a:endParaRPr>
                    </a:p>
                  </a:txBody>
                  <a:tcPr marL="0" marR="0" marT="279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DF0"/>
                    </a:solidFill>
                  </a:tcPr>
                </a:tc>
                <a:tc>
                  <a:txBody>
                    <a:bodyPr/>
                    <a:lstStyle/>
                    <a:p>
                      <a:pPr marL="86360" algn="r">
                        <a:lnSpc>
                          <a:spcPct val="100000"/>
                        </a:lnSpc>
                        <a:spcBef>
                          <a:spcPts val="215"/>
                        </a:spcBef>
                      </a:pPr>
                      <a:r>
                        <a:rPr lang="en-US" sz="2400" spc="-5" dirty="0">
                          <a:solidFill>
                            <a:srgbClr val="434F69"/>
                          </a:solidFill>
                          <a:latin typeface="Calibri"/>
                          <a:ea typeface="+mn-ea"/>
                          <a:cs typeface="Calibri"/>
                        </a:rPr>
                        <a:t>$4,400,000</a:t>
                      </a:r>
                      <a:endParaRPr sz="2400" spc="-5" dirty="0">
                        <a:solidFill>
                          <a:srgbClr val="434F69"/>
                        </a:solidFill>
                        <a:latin typeface="Calibri"/>
                        <a:ea typeface="+mn-ea"/>
                        <a:cs typeface="Calibri"/>
                      </a:endParaRPr>
                    </a:p>
                  </a:txBody>
                  <a:tcPr marL="0" marT="279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DF0"/>
                    </a:solidFill>
                  </a:tcPr>
                </a:tc>
                <a:extLst>
                  <a:ext uri="{0D108BD9-81ED-4DB2-BD59-A6C34878D82A}">
                    <a16:rowId xmlns:a16="http://schemas.microsoft.com/office/drawing/2014/main" val="10006"/>
                  </a:ext>
                </a:extLst>
              </a:tr>
              <a:tr h="468048">
                <a:tc>
                  <a:txBody>
                    <a:bodyPr/>
                    <a:lstStyle/>
                    <a:p>
                      <a:pPr marL="85090">
                        <a:lnSpc>
                          <a:spcPct val="100000"/>
                        </a:lnSpc>
                        <a:spcBef>
                          <a:spcPts val="220"/>
                        </a:spcBef>
                      </a:pPr>
                      <a:r>
                        <a:rPr lang="en-US" sz="2400" spc="-5" dirty="0">
                          <a:solidFill>
                            <a:srgbClr val="434F69"/>
                          </a:solidFill>
                          <a:latin typeface="Calibri"/>
                          <a:cs typeface="Calibri"/>
                        </a:rPr>
                        <a:t>Sponsor Cash</a:t>
                      </a:r>
                      <a:endParaRPr sz="2400" dirty="0">
                        <a:latin typeface="Calibri"/>
                        <a:cs typeface="Calibri"/>
                      </a:endParaRPr>
                    </a:p>
                  </a:txBody>
                  <a:tcPr marL="0" marR="0" marT="279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8DF"/>
                    </a:solidFill>
                  </a:tcPr>
                </a:tc>
                <a:tc>
                  <a:txBody>
                    <a:bodyPr/>
                    <a:lstStyle/>
                    <a:p>
                      <a:pPr marL="86360" algn="r">
                        <a:lnSpc>
                          <a:spcPct val="100000"/>
                        </a:lnSpc>
                        <a:spcBef>
                          <a:spcPts val="220"/>
                        </a:spcBef>
                      </a:pPr>
                      <a:r>
                        <a:rPr lang="en-US" sz="2400" spc="-5" dirty="0">
                          <a:solidFill>
                            <a:srgbClr val="434F69"/>
                          </a:solidFill>
                          <a:latin typeface="Calibri"/>
                          <a:cs typeface="Calibri"/>
                        </a:rPr>
                        <a:t>$25,000</a:t>
                      </a:r>
                      <a:endParaRPr sz="2400" dirty="0">
                        <a:latin typeface="Calibri"/>
                        <a:cs typeface="Calibri"/>
                      </a:endParaRPr>
                    </a:p>
                  </a:txBody>
                  <a:tcPr marL="0" marT="279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D8DF"/>
                    </a:solidFill>
                  </a:tcPr>
                </a:tc>
                <a:extLst>
                  <a:ext uri="{0D108BD9-81ED-4DB2-BD59-A6C34878D82A}">
                    <a16:rowId xmlns:a16="http://schemas.microsoft.com/office/drawing/2014/main" val="10007"/>
                  </a:ext>
                </a:extLst>
              </a:tr>
              <a:tr h="468048">
                <a:tc>
                  <a:txBody>
                    <a:bodyPr/>
                    <a:lstStyle/>
                    <a:p>
                      <a:pPr marL="85090">
                        <a:lnSpc>
                          <a:spcPct val="100000"/>
                        </a:lnSpc>
                        <a:spcBef>
                          <a:spcPts val="219"/>
                        </a:spcBef>
                      </a:pPr>
                      <a:r>
                        <a:rPr lang="en-US" sz="2400" spc="-5" dirty="0">
                          <a:solidFill>
                            <a:srgbClr val="434F69"/>
                          </a:solidFill>
                          <a:latin typeface="Calibri"/>
                          <a:ea typeface="+mn-ea"/>
                          <a:cs typeface="Calibri"/>
                        </a:rPr>
                        <a:t>SDC Exemptions (estimated)</a:t>
                      </a:r>
                      <a:endParaRPr sz="2400" spc="-5" dirty="0">
                        <a:solidFill>
                          <a:srgbClr val="434F69"/>
                        </a:solidFill>
                        <a:latin typeface="Calibri"/>
                        <a:ea typeface="+mn-ea"/>
                        <a:cs typeface="Calibri"/>
                      </a:endParaRPr>
                    </a:p>
                  </a:txBody>
                  <a:tcPr marL="0" marR="0" marT="2794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8EDF0"/>
                    </a:solidFill>
                  </a:tcPr>
                </a:tc>
                <a:tc>
                  <a:txBody>
                    <a:bodyPr/>
                    <a:lstStyle/>
                    <a:p>
                      <a:pPr marL="86360" algn="r">
                        <a:lnSpc>
                          <a:spcPct val="100000"/>
                        </a:lnSpc>
                        <a:spcBef>
                          <a:spcPts val="215"/>
                        </a:spcBef>
                      </a:pPr>
                      <a:r>
                        <a:rPr lang="en-US" sz="2400" b="0" spc="-5" dirty="0">
                          <a:solidFill>
                            <a:srgbClr val="434F69"/>
                          </a:solidFill>
                          <a:latin typeface="Calibri"/>
                          <a:ea typeface="+mn-ea"/>
                          <a:cs typeface="Calibri"/>
                        </a:rPr>
                        <a:t>$2,016,432</a:t>
                      </a:r>
                      <a:endParaRPr sz="2400" b="0" spc="-5" dirty="0">
                        <a:solidFill>
                          <a:srgbClr val="434F69"/>
                        </a:solidFill>
                        <a:latin typeface="Calibri"/>
                        <a:ea typeface="+mn-ea"/>
                        <a:cs typeface="Calibri"/>
                      </a:endParaRPr>
                    </a:p>
                  </a:txBody>
                  <a:tcPr marL="0" marT="2794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8EDF0"/>
                    </a:solidFill>
                  </a:tcPr>
                </a:tc>
                <a:extLst>
                  <a:ext uri="{0D108BD9-81ED-4DB2-BD59-A6C34878D82A}">
                    <a16:rowId xmlns:a16="http://schemas.microsoft.com/office/drawing/2014/main" val="3954436684"/>
                  </a:ext>
                </a:extLst>
              </a:tr>
              <a:tr h="468048">
                <a:tc>
                  <a:txBody>
                    <a:bodyPr/>
                    <a:lstStyle/>
                    <a:p>
                      <a:pPr marL="85090">
                        <a:lnSpc>
                          <a:spcPct val="100000"/>
                        </a:lnSpc>
                        <a:spcBef>
                          <a:spcPts val="215"/>
                        </a:spcBef>
                      </a:pPr>
                      <a:r>
                        <a:rPr lang="en-US" sz="2400" b="1" spc="-5" dirty="0">
                          <a:solidFill>
                            <a:srgbClr val="434F69"/>
                          </a:solidFill>
                          <a:latin typeface="Calibri"/>
                          <a:ea typeface="+mn-ea"/>
                          <a:cs typeface="Calibri"/>
                        </a:rPr>
                        <a:t>TOTAL</a:t>
                      </a:r>
                      <a:endParaRPr sz="2400" b="1" spc="-5" dirty="0">
                        <a:solidFill>
                          <a:srgbClr val="434F69"/>
                        </a:solidFill>
                        <a:latin typeface="Calibri"/>
                        <a:ea typeface="+mn-ea"/>
                        <a:cs typeface="Calibri"/>
                      </a:endParaRPr>
                    </a:p>
                  </a:txBody>
                  <a:tcPr marL="0" marR="0" marT="2794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CDD8DF"/>
                    </a:solidFill>
                  </a:tcPr>
                </a:tc>
                <a:tc>
                  <a:txBody>
                    <a:bodyPr/>
                    <a:lstStyle/>
                    <a:p>
                      <a:pPr marL="85090" algn="r">
                        <a:lnSpc>
                          <a:spcPct val="100000"/>
                        </a:lnSpc>
                        <a:spcBef>
                          <a:spcPts val="215"/>
                        </a:spcBef>
                      </a:pPr>
                      <a:r>
                        <a:rPr lang="en-US" sz="2400" b="1" spc="-5" dirty="0">
                          <a:solidFill>
                            <a:srgbClr val="434F69"/>
                          </a:solidFill>
                          <a:latin typeface="Calibri"/>
                          <a:ea typeface="+mn-ea"/>
                          <a:cs typeface="Calibri"/>
                        </a:rPr>
                        <a:t>$86,513,031</a:t>
                      </a:r>
                      <a:endParaRPr sz="2400" b="1" spc="-5" dirty="0">
                        <a:solidFill>
                          <a:srgbClr val="434F69"/>
                        </a:solidFill>
                        <a:latin typeface="Calibri"/>
                        <a:ea typeface="+mn-ea"/>
                        <a:cs typeface="Calibri"/>
                      </a:endParaRPr>
                    </a:p>
                  </a:txBody>
                  <a:tcPr marL="0" marT="2794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CDD8DF"/>
                    </a:solidFill>
                  </a:tcPr>
                </a:tc>
                <a:extLst>
                  <a:ext uri="{0D108BD9-81ED-4DB2-BD59-A6C34878D82A}">
                    <a16:rowId xmlns:a16="http://schemas.microsoft.com/office/drawing/2014/main" val="10008"/>
                  </a:ext>
                </a:extLst>
              </a:tr>
            </a:tbl>
          </a:graphicData>
        </a:graphic>
      </p:graphicFrame>
      <p:pic>
        <p:nvPicPr>
          <p:cNvPr id="9" name="Picture 8">
            <a:extLst>
              <a:ext uri="{FF2B5EF4-FFF2-40B4-BE49-F238E27FC236}">
                <a16:creationId xmlns:a16="http://schemas.microsoft.com/office/drawing/2014/main" id="{75A01337-727C-474F-98C4-F071B3C8F7D5}"/>
              </a:ext>
            </a:extLst>
          </p:cNvPr>
          <p:cNvPicPr>
            <a:picLocks noChangeAspect="1"/>
          </p:cNvPicPr>
          <p:nvPr/>
        </p:nvPicPr>
        <p:blipFill>
          <a:blip r:embed="rId4"/>
          <a:stretch>
            <a:fillRect/>
          </a:stretch>
        </p:blipFill>
        <p:spPr>
          <a:xfrm>
            <a:off x="8079242" y="502255"/>
            <a:ext cx="1519568" cy="1446637"/>
          </a:xfrm>
          <a:prstGeom prst="rect">
            <a:avLst/>
          </a:prstGeom>
        </p:spPr>
      </p:pic>
      <p:pic>
        <p:nvPicPr>
          <p:cNvPr id="10" name="Picture 9" descr="Government of Portland, Oregon - Wikipedia">
            <a:extLst>
              <a:ext uri="{FF2B5EF4-FFF2-40B4-BE49-F238E27FC236}">
                <a16:creationId xmlns:a16="http://schemas.microsoft.com/office/drawing/2014/main" id="{CF689531-88D5-4D33-8C63-A951446BEE42}"/>
              </a:ext>
            </a:extLst>
          </p:cNvPr>
          <p:cNvPicPr>
            <a:picLocks noChangeAspect="1"/>
          </p:cNvPicPr>
          <p:nvPr/>
        </p:nvPicPr>
        <p:blipFill>
          <a:blip r:embed="rId5"/>
          <a:stretch>
            <a:fillRect/>
          </a:stretch>
        </p:blipFill>
        <p:spPr>
          <a:xfrm>
            <a:off x="10157263" y="269781"/>
            <a:ext cx="1405082" cy="1388924"/>
          </a:xfrm>
          <a:prstGeom prst="rect">
            <a:avLst/>
          </a:prstGeom>
        </p:spPr>
      </p:pic>
      <p:pic>
        <p:nvPicPr>
          <p:cNvPr id="2050" name="Picture 2" descr="Citibank Logo and symbol, meaning, history, PNG, brand">
            <a:extLst>
              <a:ext uri="{FF2B5EF4-FFF2-40B4-BE49-F238E27FC236}">
                <a16:creationId xmlns:a16="http://schemas.microsoft.com/office/drawing/2014/main" id="{41E0D176-A92B-430B-A8E4-8A7F9A6C79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5943" y="3482370"/>
            <a:ext cx="2545959" cy="14305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0CDA310-955B-49B6-BCC5-3E406312C89C}"/>
              </a:ext>
            </a:extLst>
          </p:cNvPr>
          <p:cNvPicPr>
            <a:picLocks noChangeAspect="1"/>
          </p:cNvPicPr>
          <p:nvPr/>
        </p:nvPicPr>
        <p:blipFill>
          <a:blip r:embed="rId7"/>
          <a:stretch>
            <a:fillRect/>
          </a:stretch>
        </p:blipFill>
        <p:spPr>
          <a:xfrm>
            <a:off x="9384654" y="1883651"/>
            <a:ext cx="2678724" cy="1115019"/>
          </a:xfrm>
          <a:prstGeom prst="rect">
            <a:avLst/>
          </a:prstGeom>
        </p:spPr>
      </p:pic>
      <p:pic>
        <p:nvPicPr>
          <p:cNvPr id="17" name="Picture 2" descr="Metro (Oregon regional government) - Wikipedia">
            <a:extLst>
              <a:ext uri="{FF2B5EF4-FFF2-40B4-BE49-F238E27FC236}">
                <a16:creationId xmlns:a16="http://schemas.microsoft.com/office/drawing/2014/main" id="{83BD15E9-581C-4F27-875C-C108AA94D6D9}"/>
              </a:ext>
            </a:extLst>
          </p:cNvPr>
          <p:cNvPicPr>
            <a:picLocks noChangeAspect="1"/>
          </p:cNvPicPr>
          <p:nvPr/>
        </p:nvPicPr>
        <p:blipFill>
          <a:blip r:embed="rId8"/>
          <a:stretch>
            <a:fillRect/>
          </a:stretch>
        </p:blipFill>
        <p:spPr>
          <a:xfrm>
            <a:off x="7920449" y="2916625"/>
            <a:ext cx="2545959" cy="1024749"/>
          </a:xfrm>
          <a:prstGeom prst="rect">
            <a:avLst/>
          </a:prstGeom>
        </p:spPr>
      </p:pic>
      <p:sp>
        <p:nvSpPr>
          <p:cNvPr id="7" name="Title 5">
            <a:extLst>
              <a:ext uri="{FF2B5EF4-FFF2-40B4-BE49-F238E27FC236}">
                <a16:creationId xmlns:a16="http://schemas.microsoft.com/office/drawing/2014/main" id="{CF2B8192-4331-0253-4EA0-B93CBC330DAA}"/>
              </a:ext>
            </a:extLst>
          </p:cNvPr>
          <p:cNvSpPr txBox="1">
            <a:spLocks/>
          </p:cNvSpPr>
          <p:nvPr/>
        </p:nvSpPr>
        <p:spPr>
          <a:xfrm>
            <a:off x="468399" y="5843490"/>
            <a:ext cx="10815319" cy="369332"/>
          </a:xfrm>
          <a:prstGeom prst="rect">
            <a:avLst/>
          </a:prstGeom>
        </p:spPr>
        <p:txBody>
          <a:bodyPr wrap="square" lIns="0" tIns="0" rIns="0" bIns="0" anchor="t">
            <a:spAutoFit/>
          </a:bodyPr>
          <a:lstStyle>
            <a:lvl1pPr>
              <a:defRPr sz="4000" b="1" i="0">
                <a:solidFill>
                  <a:srgbClr val="27829D"/>
                </a:solidFill>
                <a:latin typeface="Arial"/>
                <a:ea typeface="+mj-ea"/>
                <a:cs typeface="Arial"/>
              </a:defRPr>
            </a:lvl1pPr>
          </a:lstStyle>
          <a:p>
            <a:r>
              <a:rPr lang="en-US" sz="2400" kern="0" spc="-5" dirty="0"/>
              <a:t>PHB resources leveraged 1.85x other private &amp; public sources </a:t>
            </a:r>
            <a:endParaRPr lang="en-US" sz="2400" kern="0" dirty="0"/>
          </a:p>
        </p:txBody>
      </p:sp>
    </p:spTree>
    <p:extLst>
      <p:ext uri="{BB962C8B-B14F-4D97-AF65-F5344CB8AC3E}">
        <p14:creationId xmlns:p14="http://schemas.microsoft.com/office/powerpoint/2010/main" val="1501641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92DEE46-C0C8-4171-B6A3-C8BF4F9F3907}"/>
              </a:ext>
            </a:extLst>
          </p:cNvPr>
          <p:cNvSpPr>
            <a:spLocks noGrp="1"/>
          </p:cNvSpPr>
          <p:nvPr>
            <p:ph type="ftr" sz="quarter" idx="5"/>
          </p:nvPr>
        </p:nvSpPr>
        <p:spPr/>
        <p:txBody>
          <a:bodyPr/>
          <a:lstStyle/>
          <a:p>
            <a:pPr marL="12700">
              <a:lnSpc>
                <a:spcPts val="1425"/>
              </a:lnSpc>
              <a:tabLst>
                <a:tab pos="3284220" algn="l"/>
                <a:tab pos="3455035" algn="l"/>
                <a:tab pos="4090035" algn="l"/>
                <a:tab pos="4261485" algn="l"/>
              </a:tabLst>
            </a:pPr>
            <a:r>
              <a:rPr lang="en-US" spc="-10"/>
              <a:t>Portland Housing Bureau</a:t>
            </a:r>
            <a:endParaRPr lang="en-US" spc="-5" dirty="0"/>
          </a:p>
        </p:txBody>
      </p:sp>
      <p:sp>
        <p:nvSpPr>
          <p:cNvPr id="5" name="Slide Number Placeholder 4">
            <a:extLst>
              <a:ext uri="{FF2B5EF4-FFF2-40B4-BE49-F238E27FC236}">
                <a16:creationId xmlns:a16="http://schemas.microsoft.com/office/drawing/2014/main" id="{F6F3A77E-C6C3-46B3-A70C-3880BE0E144D}"/>
              </a:ext>
            </a:extLst>
          </p:cNvPr>
          <p:cNvSpPr>
            <a:spLocks noGrp="1"/>
          </p:cNvSpPr>
          <p:nvPr>
            <p:ph type="sldNum" sz="quarter" idx="7"/>
          </p:nvPr>
        </p:nvSpPr>
        <p:spPr/>
        <p:txBody>
          <a:bodyPr/>
          <a:lstStyle/>
          <a:p>
            <a:pPr marL="25400">
              <a:lnSpc>
                <a:spcPct val="100000"/>
              </a:lnSpc>
              <a:spcBef>
                <a:spcPts val="40"/>
              </a:spcBef>
            </a:pPr>
            <a:fld id="{81D60167-4931-47E6-BA6A-407CBD079E47}" type="slidenum">
              <a:rPr lang="en-US" smtClean="0"/>
              <a:t>9</a:t>
            </a:fld>
            <a:endParaRPr lang="en-US" dirty="0"/>
          </a:p>
        </p:txBody>
      </p:sp>
      <p:sp>
        <p:nvSpPr>
          <p:cNvPr id="11" name="object 5">
            <a:extLst>
              <a:ext uri="{FF2B5EF4-FFF2-40B4-BE49-F238E27FC236}">
                <a16:creationId xmlns:a16="http://schemas.microsoft.com/office/drawing/2014/main" id="{167DFAAD-078B-4B6D-AE79-365076F3846E}"/>
              </a:ext>
            </a:extLst>
          </p:cNvPr>
          <p:cNvSpPr txBox="1"/>
          <p:nvPr/>
        </p:nvSpPr>
        <p:spPr>
          <a:xfrm>
            <a:off x="490268" y="1535693"/>
            <a:ext cx="4839970" cy="2949525"/>
          </a:xfrm>
          <a:prstGeom prst="rect">
            <a:avLst/>
          </a:prstGeom>
        </p:spPr>
        <p:txBody>
          <a:bodyPr vert="horz" wrap="square" lIns="0" tIns="12700" rIns="0" bIns="0" rtlCol="0">
            <a:spAutoFit/>
          </a:bodyPr>
          <a:lstStyle/>
          <a:p>
            <a:pPr marL="12700">
              <a:lnSpc>
                <a:spcPct val="100000"/>
              </a:lnSpc>
              <a:spcBef>
                <a:spcPts val="100"/>
              </a:spcBef>
            </a:pPr>
            <a:r>
              <a:rPr lang="en-US" sz="2200" b="1" spc="-5" dirty="0">
                <a:solidFill>
                  <a:srgbClr val="8FD169"/>
                </a:solidFill>
                <a:latin typeface="Arial"/>
                <a:cs typeface="Arial"/>
              </a:rPr>
              <a:t>Centro Cultural and </a:t>
            </a:r>
            <a:r>
              <a:rPr lang="en-US" sz="2200" b="1" spc="-5" dirty="0" err="1">
                <a:solidFill>
                  <a:srgbClr val="8FD169"/>
                </a:solidFill>
                <a:latin typeface="Arial"/>
                <a:cs typeface="Arial"/>
              </a:rPr>
              <a:t>EngAGE</a:t>
            </a:r>
            <a:r>
              <a:rPr lang="en-US" sz="2200" b="1" spc="-5" dirty="0">
                <a:solidFill>
                  <a:srgbClr val="8FD169"/>
                </a:solidFill>
                <a:latin typeface="Arial"/>
                <a:cs typeface="Arial"/>
              </a:rPr>
              <a:t> Northwest</a:t>
            </a:r>
            <a:endParaRPr sz="2200" dirty="0">
              <a:latin typeface="Arial"/>
              <a:cs typeface="Arial"/>
            </a:endParaRPr>
          </a:p>
          <a:p>
            <a:pPr>
              <a:lnSpc>
                <a:spcPct val="100000"/>
              </a:lnSpc>
              <a:spcBef>
                <a:spcPts val="10"/>
              </a:spcBef>
            </a:pPr>
            <a:endParaRPr sz="2500" dirty="0">
              <a:latin typeface="Times New Roman"/>
              <a:cs typeface="Times New Roman"/>
            </a:endParaRPr>
          </a:p>
          <a:p>
            <a:pPr marL="12700" marR="5080" indent="-635">
              <a:lnSpc>
                <a:spcPct val="109900"/>
              </a:lnSpc>
              <a:spcBef>
                <a:spcPts val="5"/>
              </a:spcBef>
            </a:pPr>
            <a:r>
              <a:rPr lang="en-US" sz="1600" spc="-5" dirty="0">
                <a:solidFill>
                  <a:srgbClr val="434F69"/>
                </a:solidFill>
                <a:latin typeface="Arial"/>
                <a:cs typeface="Arial"/>
              </a:rPr>
              <a:t>Resident Services will provide systems navigation and referrals, assistance enrolling in public assistance, food bank delivery days, cultural event celebrations, and workforce training in addition to hosting classes on computers and technology, volunteerism, intergenerational activities, and community building.</a:t>
            </a:r>
            <a:endParaRPr sz="1600" spc="-5" dirty="0">
              <a:solidFill>
                <a:srgbClr val="434F69"/>
              </a:solidFill>
              <a:latin typeface="Arial"/>
              <a:cs typeface="Arial"/>
            </a:endParaRPr>
          </a:p>
        </p:txBody>
      </p:sp>
      <p:pic>
        <p:nvPicPr>
          <p:cNvPr id="2" name="Picture 1">
            <a:extLst>
              <a:ext uri="{FF2B5EF4-FFF2-40B4-BE49-F238E27FC236}">
                <a16:creationId xmlns:a16="http://schemas.microsoft.com/office/drawing/2014/main" id="{B6647B34-BFD1-4EEB-8FA5-1183C751B2AE}"/>
              </a:ext>
            </a:extLst>
          </p:cNvPr>
          <p:cNvPicPr>
            <a:picLocks noChangeAspect="1"/>
          </p:cNvPicPr>
          <p:nvPr/>
        </p:nvPicPr>
        <p:blipFill>
          <a:blip r:embed="rId3"/>
          <a:stretch>
            <a:fillRect/>
          </a:stretch>
        </p:blipFill>
        <p:spPr>
          <a:xfrm>
            <a:off x="2796874" y="4791443"/>
            <a:ext cx="2249619" cy="1481456"/>
          </a:xfrm>
          <a:prstGeom prst="rect">
            <a:avLst/>
          </a:prstGeom>
        </p:spPr>
      </p:pic>
      <p:pic>
        <p:nvPicPr>
          <p:cNvPr id="3" name="Picture 2">
            <a:extLst>
              <a:ext uri="{FF2B5EF4-FFF2-40B4-BE49-F238E27FC236}">
                <a16:creationId xmlns:a16="http://schemas.microsoft.com/office/drawing/2014/main" id="{2CA835F1-3D7F-4E34-AB88-B41A47FE107F}"/>
              </a:ext>
            </a:extLst>
          </p:cNvPr>
          <p:cNvPicPr>
            <a:picLocks noChangeAspect="1"/>
          </p:cNvPicPr>
          <p:nvPr/>
        </p:nvPicPr>
        <p:blipFill>
          <a:blip r:embed="rId4"/>
          <a:stretch>
            <a:fillRect/>
          </a:stretch>
        </p:blipFill>
        <p:spPr>
          <a:xfrm>
            <a:off x="796008" y="4813394"/>
            <a:ext cx="1725318" cy="1371719"/>
          </a:xfrm>
          <a:prstGeom prst="rect">
            <a:avLst/>
          </a:prstGeom>
        </p:spPr>
      </p:pic>
      <p:sp>
        <p:nvSpPr>
          <p:cNvPr id="7" name="TextBox 6">
            <a:extLst>
              <a:ext uri="{FF2B5EF4-FFF2-40B4-BE49-F238E27FC236}">
                <a16:creationId xmlns:a16="http://schemas.microsoft.com/office/drawing/2014/main" id="{8ACD5FC1-8462-4CB6-A538-42BE3954FD48}"/>
              </a:ext>
            </a:extLst>
          </p:cNvPr>
          <p:cNvSpPr txBox="1"/>
          <p:nvPr/>
        </p:nvSpPr>
        <p:spPr>
          <a:xfrm rot="1781179">
            <a:off x="6477000" y="2590800"/>
            <a:ext cx="5715000" cy="830997"/>
          </a:xfrm>
          <a:prstGeom prst="rect">
            <a:avLst/>
          </a:prstGeom>
          <a:noFill/>
        </p:spPr>
        <p:txBody>
          <a:bodyPr wrap="square" rtlCol="0">
            <a:spAutoFit/>
          </a:bodyPr>
          <a:lstStyle/>
          <a:p>
            <a:r>
              <a:rPr lang="en-US" sz="4800" b="1" dirty="0">
                <a:solidFill>
                  <a:schemeClr val="bg1"/>
                </a:solidFill>
              </a:rPr>
              <a:t>Replace this photo</a:t>
            </a:r>
          </a:p>
        </p:txBody>
      </p:sp>
      <p:pic>
        <p:nvPicPr>
          <p:cNvPr id="9" name="Picture 8">
            <a:extLst>
              <a:ext uri="{FF2B5EF4-FFF2-40B4-BE49-F238E27FC236}">
                <a16:creationId xmlns:a16="http://schemas.microsoft.com/office/drawing/2014/main" id="{E924E3E7-205E-4E19-88EA-D7CDEBB9417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10317" t="6685" r="17671"/>
          <a:stretch/>
        </p:blipFill>
        <p:spPr>
          <a:xfrm>
            <a:off x="5340301" y="1265635"/>
            <a:ext cx="6394499" cy="4028018"/>
          </a:xfrm>
          <a:prstGeom prst="rect">
            <a:avLst/>
          </a:prstGeom>
        </p:spPr>
      </p:pic>
      <p:sp>
        <p:nvSpPr>
          <p:cNvPr id="10" name="Title 5">
            <a:extLst>
              <a:ext uri="{FF2B5EF4-FFF2-40B4-BE49-F238E27FC236}">
                <a16:creationId xmlns:a16="http://schemas.microsoft.com/office/drawing/2014/main" id="{0554E4FD-3ACA-4B6F-A097-59B100113E4B}"/>
              </a:ext>
            </a:extLst>
          </p:cNvPr>
          <p:cNvSpPr txBox="1">
            <a:spLocks/>
          </p:cNvSpPr>
          <p:nvPr/>
        </p:nvSpPr>
        <p:spPr>
          <a:xfrm>
            <a:off x="575772" y="322453"/>
            <a:ext cx="10815319" cy="635000"/>
          </a:xfrm>
          <a:prstGeom prst="rect">
            <a:avLst/>
          </a:prstGeom>
        </p:spPr>
        <p:txBody>
          <a:bodyPr wrap="square" lIns="0" tIns="0" rIns="0" bIns="0">
            <a:spAutoFit/>
          </a:bodyPr>
          <a:lstStyle>
            <a:lvl1pPr>
              <a:defRPr sz="4000" b="1" i="0">
                <a:solidFill>
                  <a:srgbClr val="27829D"/>
                </a:solidFill>
                <a:latin typeface="Arial"/>
                <a:ea typeface="+mj-ea"/>
                <a:cs typeface="Arial"/>
              </a:defRPr>
            </a:lvl1pPr>
          </a:lstStyle>
          <a:p>
            <a:r>
              <a:rPr lang="en-US" kern="0" spc="-5" dirty="0"/>
              <a:t>Resident Services</a:t>
            </a:r>
            <a:endParaRPr lang="en-US" kern="0" dirty="0"/>
          </a:p>
        </p:txBody>
      </p:sp>
    </p:spTree>
    <p:extLst>
      <p:ext uri="{BB962C8B-B14F-4D97-AF65-F5344CB8AC3E}">
        <p14:creationId xmlns:p14="http://schemas.microsoft.com/office/powerpoint/2010/main" val="3536513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25ED171E556C14F82E9EE7D6AD6ADC0" ma:contentTypeVersion="13" ma:contentTypeDescription="Create a new document." ma:contentTypeScope="" ma:versionID="46aa9e8335daa9564d489de455ab5136">
  <xsd:schema xmlns:xsd="http://www.w3.org/2001/XMLSchema" xmlns:xs="http://www.w3.org/2001/XMLSchema" xmlns:p="http://schemas.microsoft.com/office/2006/metadata/properties" xmlns:ns2="060a82f8-d967-4b12-b40e-d98873453ce7" xmlns:ns3="346db972-0b35-4356-939b-7cf22708d79a" targetNamespace="http://schemas.microsoft.com/office/2006/metadata/properties" ma:root="true" ma:fieldsID="cc11df09a67ea4326dfb596bdf892d69" ns2:_="" ns3:_="">
    <xsd:import namespace="060a82f8-d967-4b12-b40e-d98873453ce7"/>
    <xsd:import namespace="346db972-0b35-4356-939b-7cf22708d79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0a82f8-d967-4b12-b40e-d98873453ce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6f0b4fa-0ad8-4fb3-932d-fe94e2c9bd47}" ma:internalName="TaxCatchAll" ma:showField="CatchAllData" ma:web="060a82f8-d967-4b12-b40e-d98873453ce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46db972-0b35-4356-939b-7cf22708d79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5effce1-26ce-465d-98f3-ca32301bc2ed"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60a82f8-d967-4b12-b40e-d98873453ce7" xsi:nil="true"/>
    <lcf76f155ced4ddcb4097134ff3c332f xmlns="346db972-0b35-4356-939b-7cf22708d79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82A59B0-8C1A-4BD3-9DF2-50ADBB73DE35}">
  <ds:schemaRefs>
    <ds:schemaRef ds:uri="http://schemas.microsoft.com/sharepoint/v3/contenttype/forms"/>
  </ds:schemaRefs>
</ds:datastoreItem>
</file>

<file path=customXml/itemProps2.xml><?xml version="1.0" encoding="utf-8"?>
<ds:datastoreItem xmlns:ds="http://schemas.openxmlformats.org/officeDocument/2006/customXml" ds:itemID="{A526F77E-CD4A-4CAF-A720-80A1A31E62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0a82f8-d967-4b12-b40e-d98873453ce7"/>
    <ds:schemaRef ds:uri="346db972-0b35-4356-939b-7cf22708d7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6224F3-237B-4652-A492-53DA2FBFB51E}">
  <ds:schemaRefs>
    <ds:schemaRef ds:uri="http://purl.org/dc/elements/1.1/"/>
    <ds:schemaRef ds:uri="http://schemas.microsoft.com/office/2006/metadata/properties"/>
    <ds:schemaRef ds:uri="http://schemas.openxmlformats.org/package/2006/metadata/core-properties"/>
    <ds:schemaRef ds:uri="http://purl.org/dc/terms/"/>
    <ds:schemaRef ds:uri="060a82f8-d967-4b12-b40e-d98873453ce7"/>
    <ds:schemaRef ds:uri="http://schemas.microsoft.com/office/infopath/2007/PartnerControls"/>
    <ds:schemaRef ds:uri="http://schemas.microsoft.com/office/2006/documentManagement/types"/>
    <ds:schemaRef ds:uri="346db972-0b35-4356-939b-7cf22708d79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2245</TotalTime>
  <Words>1386</Words>
  <Application>Microsoft Office PowerPoint</Application>
  <PresentationFormat>Widescreen</PresentationFormat>
  <Paragraphs>158</Paragraphs>
  <Slides>10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Arial,Sans-Serif</vt:lpstr>
      <vt:lpstr>Calibri</vt:lpstr>
      <vt:lpstr>Times New Roman</vt:lpstr>
      <vt:lpstr>Office Theme</vt:lpstr>
      <vt:lpstr>Alder 9 funded by the Portland Housing Bond and Central Eastside TIF</vt:lpstr>
      <vt:lpstr>PowerPoint Presentation</vt:lpstr>
      <vt:lpstr>PowerPoint Presentation</vt:lpstr>
      <vt:lpstr>Project Highlights</vt:lpstr>
      <vt:lpstr>Amenities &amp; Contracting </vt:lpstr>
      <vt:lpstr>Unit Mix</vt:lpstr>
      <vt:lpstr>PowerPoint Presentation</vt:lpstr>
      <vt:lpstr>Funding 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PHB PPT Twmplate</dc:title>
  <dc:creator>Benoit, Emily</dc:creator>
  <cp:lastModifiedBy>Rogers, Molly</cp:lastModifiedBy>
  <cp:revision>127</cp:revision>
  <dcterms:created xsi:type="dcterms:W3CDTF">2017-10-04T08:00:34Z</dcterms:created>
  <dcterms:modified xsi:type="dcterms:W3CDTF">2022-12-07T05:36:33Z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2017-10-03T00:00:00Z</vt:filetime>
  </property>
  <property fmtid="{D5CDD505-2E9C-101B-9397-08002B2CF9AE}" pid="3" name="Creator">
    <vt:lpwstr>PowerPoint</vt:lpwstr>
  </property>
  <property fmtid="{D5CDD505-2E9C-101B-9397-08002B2CF9AE}" pid="4" name="LastSaved">
    <vt:filetime>2017-10-04T00:00:00Z</vt:filetime>
  </property>
  <property fmtid="{D5CDD505-2E9C-101B-9397-08002B2CF9AE}" pid="5" name="ContentTypeId">
    <vt:lpwstr>0x010100725ED171E556C14F82E9EE7D6AD6ADC0</vt:lpwstr>
  </property>
  <property fmtid="{D5CDD505-2E9C-101B-9397-08002B2CF9AE}" pid="6" name="MediaServiceImageTags">
    <vt:lpwstr/>
  </property>
</Properties>
</file>