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1"/>
  </p:notesMasterIdLst>
  <p:sldIdLst>
    <p:sldId id="256" r:id="rId2"/>
    <p:sldId id="299" r:id="rId3"/>
    <p:sldId id="312" r:id="rId4"/>
    <p:sldId id="315" r:id="rId5"/>
    <p:sldId id="302" r:id="rId6"/>
    <p:sldId id="262" r:id="rId7"/>
    <p:sldId id="314" r:id="rId8"/>
    <p:sldId id="309" r:id="rId9"/>
    <p:sldId id="311"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3D61899-86B9-0BE7-CCC7-6FC6ED7F3B72}" name="Oswald, Bonita" initials="OB" userId="S::Bonita.Oswald@portlandoregon.gov::efb5601b-f16e-4462-8748-c28bdbbef923" providerId="AD"/>
  <p188:author id="{098D9DA2-08B0-CB9B-234C-2985045F3C2A}" name="Inman, Jodie" initials="IJ" userId="S::Jodie.Inman@portlandoregon.gov::9012a82f-b51b-4a8d-a8d4-ffdc0235efc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sher, Katy" initials="AK" lastIdx="14" clrIdx="0">
    <p:extLst>
      <p:ext uri="{19B8F6BF-5375-455C-9EA6-DF929625EA0E}">
        <p15:presenceInfo xmlns:p15="http://schemas.microsoft.com/office/powerpoint/2012/main" userId="S::Katy.Asher@portlandoregon.gov::f5807d18-3a7b-4e83-ad96-21908015add0" providerId="AD"/>
      </p:ext>
    </p:extLst>
  </p:cmAuthor>
  <p:cmAuthor id="2" name="Parker, Ryan (Water)" initials="P(" lastIdx="11" clrIdx="1">
    <p:extLst>
      <p:ext uri="{19B8F6BF-5375-455C-9EA6-DF929625EA0E}">
        <p15:presenceInfo xmlns:p15="http://schemas.microsoft.com/office/powerpoint/2012/main" userId="S::ryan.m.parker@portlandoregon.gov::5c9f555d-2913-49e4-b93e-342f52dd7c7c" providerId="AD"/>
      </p:ext>
    </p:extLst>
  </p:cmAuthor>
  <p:cmAuthor id="3" name="Heaton, Felicia" initials="HF" lastIdx="8" clrIdx="2">
    <p:extLst>
      <p:ext uri="{19B8F6BF-5375-455C-9EA6-DF929625EA0E}">
        <p15:presenceInfo xmlns:p15="http://schemas.microsoft.com/office/powerpoint/2012/main" userId="S::felicia.heaton@portlandoregon.gov::03199ebc-8e9e-4ebc-a1d5-7d00885735b4" providerId="AD"/>
      </p:ext>
    </p:extLst>
  </p:cmAuthor>
  <p:cmAuthor id="4" name="Inman, Jodie" initials="IJ" lastIdx="8" clrIdx="3">
    <p:extLst>
      <p:ext uri="{19B8F6BF-5375-455C-9EA6-DF929625EA0E}">
        <p15:presenceInfo xmlns:p15="http://schemas.microsoft.com/office/powerpoint/2012/main" userId="S::jodie.inman@portlandoregon.gov::9012a82f-b51b-4a8d-a8d4-ffdc0235efc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7931C"/>
    <a:srgbClr val="000000"/>
    <a:srgbClr val="EEFF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302FA5-01A6-4B8C-8FF2-4B8E3FBF2AC5}" v="41" dt="2022-11-03T05:46:46.0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238" autoAdjust="0"/>
  </p:normalViewPr>
  <p:slideViewPr>
    <p:cSldViewPr snapToGrid="0">
      <p:cViewPr varScale="1">
        <p:scale>
          <a:sx n="81" d="100"/>
          <a:sy n="81" d="100"/>
        </p:scale>
        <p:origin x="120" y="3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8/10/relationships/authors" Targe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8D5D13-F01C-4348-9080-B903D5FC3B36}" type="datetimeFigureOut">
              <a:rPr lang="en-US" smtClean="0"/>
              <a:t>11/14/2022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F1A04A-A7C1-C84C-B93C-C87943AE39A2}" type="slidenum">
              <a:rPr lang="en-US" smtClean="0"/>
              <a:t>‹#›</a:t>
            </a:fld>
            <a:endParaRPr lang="en-US"/>
          </a:p>
        </p:txBody>
      </p:sp>
    </p:spTree>
    <p:extLst>
      <p:ext uri="{BB962C8B-B14F-4D97-AF65-F5344CB8AC3E}">
        <p14:creationId xmlns:p14="http://schemas.microsoft.com/office/powerpoint/2010/main" val="1065524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F1A04A-A7C1-C84C-B93C-C87943AE39A2}" type="slidenum">
              <a:rPr lang="en-US" smtClean="0"/>
              <a:t>1</a:t>
            </a:fld>
            <a:endParaRPr lang="en-US"/>
          </a:p>
        </p:txBody>
      </p:sp>
    </p:spTree>
    <p:extLst>
      <p:ext uri="{BB962C8B-B14F-4D97-AF65-F5344CB8AC3E}">
        <p14:creationId xmlns:p14="http://schemas.microsoft.com/office/powerpoint/2010/main" val="3277905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00000"/>
              </a:lnSpc>
              <a:buFont typeface="Arial" panose="020B0604020202020204" pitchFamily="34" charset="0"/>
              <a:buChar char="•"/>
            </a:pPr>
            <a:r>
              <a:rPr lang="en-US" sz="2400" b="0" dirty="0">
                <a:latin typeface="Myriad Pro"/>
                <a:ea typeface="Verdana"/>
              </a:rPr>
              <a:t>Approximately 2,250 miles of water main  </a:t>
            </a:r>
          </a:p>
          <a:p>
            <a:pPr marL="342900" indent="-342900">
              <a:lnSpc>
                <a:spcPct val="100000"/>
              </a:lnSpc>
              <a:buFont typeface="Arial" panose="020B0604020202020204" pitchFamily="34" charset="0"/>
              <a:buChar char="•"/>
            </a:pPr>
            <a:r>
              <a:rPr lang="en-US" sz="2400" b="0" dirty="0">
                <a:latin typeface="Myriad Pro"/>
                <a:ea typeface="Verdana"/>
              </a:rPr>
              <a:t>The Portland Water Bureau uses Asset Management to identify main replacement projects based on condition and risk.</a:t>
            </a:r>
          </a:p>
          <a:p>
            <a:pPr marL="342900" indent="-342900">
              <a:lnSpc>
                <a:spcPct val="100000"/>
              </a:lnSpc>
              <a:buFont typeface="Arial" panose="020B0604020202020204" pitchFamily="34" charset="0"/>
              <a:buChar char="•"/>
            </a:pPr>
            <a:r>
              <a:rPr lang="en-US" sz="2400" b="0" dirty="0">
                <a:latin typeface="Myriad Pro"/>
                <a:ea typeface="Verdana"/>
              </a:rPr>
              <a:t>Asset Management identified a main replacement goal of 35,000 to 50,000 ft/</a:t>
            </a:r>
            <a:r>
              <a:rPr lang="en-US" sz="2400" b="0" dirty="0" err="1">
                <a:latin typeface="Myriad Pro"/>
                <a:ea typeface="Verdana"/>
              </a:rPr>
              <a:t>yr</a:t>
            </a:r>
            <a:r>
              <a:rPr lang="en-US" sz="2400" b="0" dirty="0">
                <a:latin typeface="Myriad Pro"/>
                <a:ea typeface="Verdana"/>
              </a:rPr>
              <a:t> </a:t>
            </a:r>
          </a:p>
          <a:p>
            <a:pPr marL="342900" indent="-342900">
              <a:lnSpc>
                <a:spcPct val="100000"/>
              </a:lnSpc>
              <a:buFont typeface="Arial" panose="020B0604020202020204" pitchFamily="34" charset="0"/>
              <a:buChar char="•"/>
            </a:pPr>
            <a:r>
              <a:rPr lang="en-US" sz="2400" b="0" dirty="0">
                <a:latin typeface="Myriad Pro"/>
                <a:ea typeface="Verdana"/>
              </a:rPr>
              <a:t>This project is one of several contract projects coming forward with goals of:</a:t>
            </a:r>
          </a:p>
          <a:p>
            <a:pPr marL="1028700" lvl="1" indent="-342900">
              <a:lnSpc>
                <a:spcPct val="100000"/>
              </a:lnSpc>
            </a:pPr>
            <a:r>
              <a:rPr lang="en-US" sz="2400" b="0" dirty="0">
                <a:latin typeface="Myriad Pro"/>
                <a:ea typeface="Verdana"/>
              </a:rPr>
              <a:t>increasing footage replaced</a:t>
            </a:r>
          </a:p>
          <a:p>
            <a:pPr marL="1028700" lvl="1" indent="-342900">
              <a:lnSpc>
                <a:spcPct val="100000"/>
              </a:lnSpc>
            </a:pPr>
            <a:r>
              <a:rPr lang="en-US" sz="2400" b="0" dirty="0">
                <a:latin typeface="Myriad Pro"/>
                <a:ea typeface="Verdana"/>
              </a:rPr>
              <a:t>providing different </a:t>
            </a:r>
            <a:endParaRPr lang="en-US" dirty="0"/>
          </a:p>
        </p:txBody>
      </p:sp>
      <p:sp>
        <p:nvSpPr>
          <p:cNvPr id="4" name="Slide Number Placeholder 3"/>
          <p:cNvSpPr>
            <a:spLocks noGrp="1"/>
          </p:cNvSpPr>
          <p:nvPr>
            <p:ph type="sldNum" sz="quarter" idx="5"/>
          </p:nvPr>
        </p:nvSpPr>
        <p:spPr/>
        <p:txBody>
          <a:bodyPr/>
          <a:lstStyle/>
          <a:p>
            <a:fld id="{F1F1A04A-A7C1-C84C-B93C-C87943AE39A2}" type="slidenum">
              <a:rPr lang="en-US" smtClean="0"/>
              <a:t>2</a:t>
            </a:fld>
            <a:endParaRPr lang="en-US"/>
          </a:p>
        </p:txBody>
      </p:sp>
    </p:spTree>
    <p:extLst>
      <p:ext uri="{BB962C8B-B14F-4D97-AF65-F5344CB8AC3E}">
        <p14:creationId xmlns:p14="http://schemas.microsoft.com/office/powerpoint/2010/main" val="3236296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15191E"/>
                </a:solidFill>
                <a:effectLst/>
              </a:rPr>
              <a:t>This project will benefit over 42,000 people served by the main by helping to make sure they will continue to receive safe and reliable for generations to come.</a:t>
            </a:r>
          </a:p>
          <a:p>
            <a:pPr algn="l"/>
            <a:r>
              <a:rPr lang="en-US" sz="1200" b="0" i="0" dirty="0">
                <a:solidFill>
                  <a:srgbClr val="15191E"/>
                </a:solidFill>
                <a:effectLst/>
              </a:rPr>
              <a:t>This project will:</a:t>
            </a:r>
          </a:p>
          <a:p>
            <a:pPr marL="914400" indent="-457200" algn="l">
              <a:buFont typeface="Arial" panose="020B0604020202020204" pitchFamily="34" charset="0"/>
              <a:buChar char="•"/>
            </a:pPr>
            <a:r>
              <a:rPr lang="en-US" sz="1200" b="0" i="0" dirty="0">
                <a:solidFill>
                  <a:srgbClr val="15191E"/>
                </a:solidFill>
                <a:effectLst/>
              </a:rPr>
              <a:t>Replace water mains in the area that are 60 to 109 years old and have a history of leaks and breaks.</a:t>
            </a:r>
          </a:p>
          <a:p>
            <a:pPr marL="914400" indent="-457200" algn="l">
              <a:buFont typeface="Arial" panose="020B0604020202020204" pitchFamily="34" charset="0"/>
              <a:buChar char="•"/>
            </a:pPr>
            <a:r>
              <a:rPr lang="en-US" b="0" i="0" dirty="0">
                <a:solidFill>
                  <a:srgbClr val="15191E"/>
                </a:solidFill>
                <a:effectLst/>
                <a:latin typeface="Open Sans" panose="020B0606030504020204" pitchFamily="34" charset="0"/>
              </a:rPr>
              <a:t>Inspections show that these pipes have reached the end of their useful life</a:t>
            </a:r>
          </a:p>
          <a:p>
            <a:pPr marL="914400" indent="-457200" algn="l">
              <a:buFont typeface="Arial" panose="020B0604020202020204" pitchFamily="34" charset="0"/>
              <a:buChar char="•"/>
            </a:pPr>
            <a:r>
              <a:rPr lang="en-US" sz="1200" b="0" i="0" dirty="0">
                <a:solidFill>
                  <a:srgbClr val="15191E"/>
                </a:solidFill>
                <a:effectLst/>
              </a:rPr>
              <a:t>Make the water system more resilient in an earthquake</a:t>
            </a:r>
          </a:p>
          <a:p>
            <a:pPr marL="914400" indent="-457200" algn="l">
              <a:buFont typeface="Arial" panose="020B0604020202020204" pitchFamily="34" charset="0"/>
              <a:buChar char="•"/>
            </a:pPr>
            <a:r>
              <a:rPr lang="en-US" b="0" i="0" dirty="0">
                <a:solidFill>
                  <a:srgbClr val="15191E"/>
                </a:solidFill>
                <a:effectLst/>
                <a:latin typeface="Open Sans" panose="020B0606030504020204" pitchFamily="34" charset="0"/>
              </a:rPr>
              <a:t>The Burlingame Tank system is considered a backbone of our water system.  The construction of the Hannah Mason Pump Station called for an updated pump main system for the supply of water to Burlingame Tanks, and this project will replace the existing high risk pump mains.</a:t>
            </a:r>
          </a:p>
          <a:p>
            <a:pPr marL="914400" indent="-457200" algn="l">
              <a:buFont typeface="Arial" panose="020B0604020202020204" pitchFamily="34" charset="0"/>
              <a:buChar char="•"/>
            </a:pPr>
            <a:r>
              <a:rPr lang="en-US" b="0" i="0" dirty="0">
                <a:solidFill>
                  <a:srgbClr val="15191E"/>
                </a:solidFill>
                <a:effectLst/>
                <a:latin typeface="Open Sans" panose="020B0606030504020204" pitchFamily="34" charset="0"/>
              </a:rPr>
              <a:t>We'll use a jack and bore method to drill holes for the sections of pipe that go underneath the I-5 freeway, Southwest </a:t>
            </a:r>
            <a:r>
              <a:rPr lang="en-US" b="0" i="0" dirty="0" err="1">
                <a:solidFill>
                  <a:srgbClr val="15191E"/>
                </a:solidFill>
                <a:effectLst/>
                <a:latin typeface="Open Sans" panose="020B0606030504020204" pitchFamily="34" charset="0"/>
              </a:rPr>
              <a:t>Barbur</a:t>
            </a:r>
            <a:r>
              <a:rPr lang="en-US" b="0" i="0" dirty="0">
                <a:solidFill>
                  <a:srgbClr val="15191E"/>
                </a:solidFill>
                <a:effectLst/>
                <a:latin typeface="Open Sans" panose="020B0606030504020204" pitchFamily="34" charset="0"/>
              </a:rPr>
              <a:t> Boulevard, and Southwest Brier Place. This means we won't have to disrupt traffic by digging trenches across the two state highways.</a:t>
            </a:r>
          </a:p>
          <a:p>
            <a:pPr marL="0" indent="0" algn="l">
              <a:buFont typeface="Arial" panose="020B0604020202020204" pitchFamily="34" charset="0"/>
              <a:buNone/>
            </a:pPr>
            <a:r>
              <a:rPr lang="en-US" b="0" i="0" dirty="0">
                <a:solidFill>
                  <a:srgbClr val="15191E"/>
                </a:solidFill>
                <a:effectLst/>
                <a:latin typeface="Open Sans" panose="020B0606030504020204" pitchFamily="34" charset="0"/>
              </a:rPr>
              <a:t>Asset Management at work!</a:t>
            </a:r>
          </a:p>
          <a:p>
            <a:endParaRPr lang="en-US" dirty="0"/>
          </a:p>
        </p:txBody>
      </p:sp>
      <p:sp>
        <p:nvSpPr>
          <p:cNvPr id="4" name="Slide Number Placeholder 3"/>
          <p:cNvSpPr>
            <a:spLocks noGrp="1"/>
          </p:cNvSpPr>
          <p:nvPr>
            <p:ph type="sldNum" sz="quarter" idx="5"/>
          </p:nvPr>
        </p:nvSpPr>
        <p:spPr/>
        <p:txBody>
          <a:bodyPr/>
          <a:lstStyle/>
          <a:p>
            <a:fld id="{F1F1A04A-A7C1-C84C-B93C-C87943AE39A2}" type="slidenum">
              <a:rPr lang="en-US" smtClean="0"/>
              <a:t>3</a:t>
            </a:fld>
            <a:endParaRPr lang="en-US"/>
          </a:p>
        </p:txBody>
      </p:sp>
    </p:spTree>
    <p:extLst>
      <p:ext uri="{BB962C8B-B14F-4D97-AF65-F5344CB8AC3E}">
        <p14:creationId xmlns:p14="http://schemas.microsoft.com/office/powerpoint/2010/main" val="3024826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600"/>
              </a:spcBef>
            </a:pPr>
            <a:r>
              <a:rPr lang="en-US" sz="1200" b="0" dirty="0">
                <a:latin typeface="Myriad Pro" panose="020B0503030403020204" pitchFamily="34" charset="0"/>
              </a:rPr>
              <a:t>Project Fact: </a:t>
            </a:r>
            <a:endParaRPr lang="en-US" sz="800" b="0" dirty="0">
              <a:latin typeface="Myriad Pro" panose="020B0503030403020204" pitchFamily="34" charset="0"/>
            </a:endParaRPr>
          </a:p>
          <a:p>
            <a:pPr>
              <a:lnSpc>
                <a:spcPct val="100000"/>
              </a:lnSpc>
              <a:spcBef>
                <a:spcPts val="600"/>
              </a:spcBef>
            </a:pPr>
            <a:r>
              <a:rPr lang="en-US" sz="1200" b="0" i="0" dirty="0">
                <a:solidFill>
                  <a:srgbClr val="15191E"/>
                </a:solidFill>
                <a:effectLst/>
                <a:latin typeface="Myriad Pro" panose="020B0503030403020204" pitchFamily="34" charset="0"/>
              </a:rPr>
              <a:t>Currently an uncased 16-inch steel pipe (1958) runs under the I-5 and splits into a 10-inch steel pipe (1912) and 12-inch steel pipe (1946) which run under SW </a:t>
            </a:r>
            <a:r>
              <a:rPr lang="en-US" sz="1200" b="0" i="0" dirty="0" err="1">
                <a:solidFill>
                  <a:srgbClr val="15191E"/>
                </a:solidFill>
                <a:effectLst/>
                <a:latin typeface="Myriad Pro" panose="020B0503030403020204" pitchFamily="34" charset="0"/>
              </a:rPr>
              <a:t>Barbur</a:t>
            </a:r>
            <a:r>
              <a:rPr lang="en-US" sz="1200" b="0" i="0" dirty="0">
                <a:solidFill>
                  <a:srgbClr val="15191E"/>
                </a:solidFill>
                <a:effectLst/>
                <a:latin typeface="Myriad Pro" panose="020B0503030403020204" pitchFamily="34" charset="0"/>
              </a:rPr>
              <a:t> Blvd.  All three of these pipes have a high risk rating when evaluated using the Consequence and Likelihood Evaluation Methodology </a:t>
            </a:r>
          </a:p>
          <a:p>
            <a:pPr>
              <a:lnSpc>
                <a:spcPct val="100000"/>
              </a:lnSpc>
              <a:spcBef>
                <a:spcPts val="600"/>
              </a:spcBef>
            </a:pPr>
            <a:r>
              <a:rPr lang="en-US" sz="1200" b="0" i="0" dirty="0">
                <a:solidFill>
                  <a:srgbClr val="15191E"/>
                </a:solidFill>
                <a:effectLst/>
                <a:latin typeface="Myriad Pro" panose="020B0503030403020204" pitchFamily="34" charset="0"/>
              </a:rPr>
              <a:t>The 10-inch steel pipe has a remaining useful life of 2 years.</a:t>
            </a:r>
          </a:p>
          <a:p>
            <a:pPr>
              <a:lnSpc>
                <a:spcPct val="100000"/>
              </a:lnSpc>
              <a:spcBef>
                <a:spcPts val="600"/>
              </a:spcBef>
            </a:pPr>
            <a:r>
              <a:rPr lang="en-US" sz="1200" b="0" i="0" dirty="0">
                <a:solidFill>
                  <a:srgbClr val="15191E"/>
                </a:solidFill>
                <a:effectLst/>
                <a:latin typeface="Myriad Pro" panose="020B0503030403020204" pitchFamily="34" charset="0"/>
              </a:rPr>
              <a:t>The 12-inch steel pipe has a remaining useful life of 16 years.</a:t>
            </a:r>
          </a:p>
          <a:p>
            <a:pPr>
              <a:lnSpc>
                <a:spcPct val="100000"/>
              </a:lnSpc>
              <a:spcBef>
                <a:spcPts val="600"/>
              </a:spcBef>
            </a:pPr>
            <a:r>
              <a:rPr lang="en-US" sz="1200" b="0" i="0" dirty="0">
                <a:solidFill>
                  <a:srgbClr val="15191E"/>
                </a:solidFill>
                <a:effectLst/>
                <a:latin typeface="Myriad Pro" panose="020B0503030403020204" pitchFamily="34" charset="0"/>
              </a:rPr>
              <a:t>The 16-inch steel pipe that feeds the pumped water to the 10-inch &amp; 12-inch has a remaining useful life of 68 years. Not seismically resilient and located under key transportation infrastructure, failure could also impact Washington County supply line in the same corridor. </a:t>
            </a:r>
            <a:endParaRPr lang="en-US" sz="1200" b="1" i="0" dirty="0">
              <a:solidFill>
                <a:srgbClr val="15191E"/>
              </a:solidFill>
              <a:effectLst/>
            </a:endParaRPr>
          </a:p>
          <a:p>
            <a:endParaRPr lang="en-US" dirty="0"/>
          </a:p>
        </p:txBody>
      </p:sp>
      <p:sp>
        <p:nvSpPr>
          <p:cNvPr id="4" name="Slide Number Placeholder 3"/>
          <p:cNvSpPr>
            <a:spLocks noGrp="1"/>
          </p:cNvSpPr>
          <p:nvPr>
            <p:ph type="sldNum" sz="quarter" idx="5"/>
          </p:nvPr>
        </p:nvSpPr>
        <p:spPr/>
        <p:txBody>
          <a:bodyPr/>
          <a:lstStyle/>
          <a:p>
            <a:fld id="{F1F1A04A-A7C1-C84C-B93C-C87943AE39A2}" type="slidenum">
              <a:rPr lang="en-US" smtClean="0"/>
              <a:t>4</a:t>
            </a:fld>
            <a:endParaRPr lang="en-US"/>
          </a:p>
        </p:txBody>
      </p:sp>
    </p:spTree>
    <p:extLst>
      <p:ext uri="{BB962C8B-B14F-4D97-AF65-F5344CB8AC3E}">
        <p14:creationId xmlns:p14="http://schemas.microsoft.com/office/powerpoint/2010/main" val="627107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F1A04A-A7C1-C84C-B93C-C87943AE39A2}" type="slidenum">
              <a:rPr lang="en-US" smtClean="0"/>
              <a:t>5</a:t>
            </a:fld>
            <a:endParaRPr lang="en-US"/>
          </a:p>
        </p:txBody>
      </p:sp>
    </p:spTree>
    <p:extLst>
      <p:ext uri="{BB962C8B-B14F-4D97-AF65-F5344CB8AC3E}">
        <p14:creationId xmlns:p14="http://schemas.microsoft.com/office/powerpoint/2010/main" val="2578674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F1A04A-A7C1-C84C-B93C-C87943AE39A2}" type="slidenum">
              <a:rPr lang="en-US" smtClean="0"/>
              <a:t>6</a:t>
            </a:fld>
            <a:endParaRPr lang="en-US"/>
          </a:p>
        </p:txBody>
      </p:sp>
    </p:spTree>
    <p:extLst>
      <p:ext uri="{BB962C8B-B14F-4D97-AF65-F5344CB8AC3E}">
        <p14:creationId xmlns:p14="http://schemas.microsoft.com/office/powerpoint/2010/main" val="4147291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Myriad Pro"/>
                <a:ea typeface="+mn-lt"/>
                <a:cs typeface="+mn-lt"/>
              </a:rPr>
              <a:t>There are a few properties with unapproved improvements in the right of way that will be impacted. The two most significant are pictured here – SW Corbett and </a:t>
            </a:r>
            <a:r>
              <a:rPr lang="en-US" sz="1200" b="0" dirty="0" err="1">
                <a:latin typeface="Myriad Pro"/>
                <a:ea typeface="+mn-lt"/>
                <a:cs typeface="+mn-lt"/>
              </a:rPr>
              <a:t>Laview</a:t>
            </a:r>
            <a:r>
              <a:rPr lang="en-US" sz="1200" b="0" dirty="0">
                <a:latin typeface="Myriad Pro"/>
                <a:ea typeface="+mn-lt"/>
                <a:cs typeface="+mn-lt"/>
              </a:rPr>
              <a:t> and at SW 2</a:t>
            </a:r>
            <a:r>
              <a:rPr lang="en-US" sz="1200" b="0" baseline="30000" dirty="0">
                <a:latin typeface="Myriad Pro"/>
                <a:ea typeface="+mn-lt"/>
                <a:cs typeface="+mn-lt"/>
              </a:rPr>
              <a:t>nd</a:t>
            </a:r>
            <a:r>
              <a:rPr lang="en-US" sz="1200" b="0" dirty="0">
                <a:latin typeface="Myriad Pro"/>
                <a:ea typeface="+mn-lt"/>
                <a:cs typeface="+mn-lt"/>
              </a:rPr>
              <a:t> and Nevada. You can see there is some pretty elaborate landscaping in the ROW where the pipes will need to go but staff have met with both property owners at their property to help them understand what is needed and give them time to move anything that they would like to keep.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Myriad Pro"/>
                <a:ea typeface="+mn-lt"/>
                <a:cs typeface="+mn-lt"/>
              </a:rPr>
              <a:t>We have also provided notice and offered to meet with other property owners along SW Nevada and SW 3</a:t>
            </a:r>
            <a:r>
              <a:rPr lang="en-US" sz="1200" b="0" baseline="30000" dirty="0">
                <a:latin typeface="Myriad Pro"/>
                <a:ea typeface="+mn-lt"/>
                <a:cs typeface="+mn-lt"/>
              </a:rPr>
              <a:t>rd,</a:t>
            </a:r>
            <a:r>
              <a:rPr lang="en-US" sz="1200" b="0" dirty="0">
                <a:latin typeface="Myriad Pro"/>
                <a:ea typeface="+mn-lt"/>
                <a:cs typeface="+mn-lt"/>
              </a:rPr>
              <a:t> who will have trees, hardscaping, or driveways in the ROW that will be impacted.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Myriad Pro"/>
                <a:ea typeface="+mn-lt"/>
                <a:cs typeface="+mn-lt"/>
              </a:rPr>
              <a:t>There is limited space in these areas to accommodate our pipes and other utilities in the area but we are able to keep the infrastructure and the construction in the ROW and off private property so no temporary or permanent acquisitions will be needed to complete this project.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latin typeface="Myriad Pro"/>
              <a:ea typeface="+mn-lt"/>
              <a:cs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yriad Pro"/>
                <a:ea typeface="+mn-lt"/>
                <a:cs typeface="+mn-lt"/>
              </a:rPr>
              <a:t>Details if needed </a:t>
            </a:r>
            <a:r>
              <a:rPr lang="en-US" sz="1200" b="0" dirty="0">
                <a:latin typeface="Myriad Pro"/>
                <a:ea typeface="+mn-lt"/>
                <a:cs typeface="+mn-lt"/>
              </a:rPr>
              <a:t>for properties with impacted private improvements in the right of way: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yriad Pro"/>
                <a:ea typeface="+mn-lt"/>
                <a:cs typeface="+mn-lt"/>
              </a:rPr>
              <a:t>7107 S </a:t>
            </a:r>
            <a:r>
              <a:rPr lang="en-US" sz="1200" b="1" dirty="0" err="1">
                <a:latin typeface="Myriad Pro"/>
                <a:ea typeface="+mn-lt"/>
                <a:cs typeface="+mn-lt"/>
              </a:rPr>
              <a:t>Laview</a:t>
            </a:r>
            <a:r>
              <a:rPr lang="en-US" sz="1200" b="1" dirty="0">
                <a:latin typeface="Myriad Pro"/>
                <a:ea typeface="+mn-lt"/>
                <a:cs typeface="+mn-lt"/>
              </a:rPr>
              <a:t> Drive (Michele Laraia)</a:t>
            </a:r>
            <a:r>
              <a:rPr lang="en-US" sz="1200" b="0" dirty="0">
                <a:latin typeface="Myriad Pro"/>
                <a:ea typeface="+mn-lt"/>
                <a:cs typeface="+mn-lt"/>
              </a:rPr>
              <a:t>– Impact to landscaping in ROW and sidewalk in </a:t>
            </a:r>
            <a:r>
              <a:rPr lang="en-US" sz="1200" b="0" dirty="0" err="1">
                <a:latin typeface="Myriad Pro"/>
                <a:ea typeface="+mn-lt"/>
                <a:cs typeface="+mn-lt"/>
              </a:rPr>
              <a:t>LaView</a:t>
            </a:r>
            <a:r>
              <a:rPr lang="en-US" sz="1200" b="0" dirty="0">
                <a:latin typeface="Myriad Pro"/>
                <a:ea typeface="+mn-lt"/>
                <a:cs typeface="+mn-lt"/>
              </a:rPr>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Myriad Pro"/>
                <a:ea typeface="+mn-lt"/>
                <a:cs typeface="+mn-lt"/>
              </a:rPr>
              <a:t>We met with this property owner twice at their home.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Myriad Pro"/>
                <a:ea typeface="+mn-lt"/>
                <a:cs typeface="+mn-lt"/>
              </a:rPr>
              <a:t>The work area in the right-of-way includes 35x5 ft along the inside edge of the sidewalk along SW </a:t>
            </a:r>
            <a:r>
              <a:rPr lang="en-US" sz="1200" b="0" dirty="0" err="1">
                <a:latin typeface="Myriad Pro"/>
                <a:ea typeface="+mn-lt"/>
                <a:cs typeface="+mn-lt"/>
              </a:rPr>
              <a:t>Laview</a:t>
            </a:r>
            <a:r>
              <a:rPr lang="en-US" sz="1200" b="0" dirty="0">
                <a:latin typeface="Myriad Pro"/>
                <a:ea typeface="+mn-lt"/>
                <a:cs typeface="+mn-lt"/>
              </a:rPr>
              <a:t> Drive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dirty="0">
                <a:latin typeface="Myriad Pro"/>
                <a:ea typeface="+mn-lt"/>
                <a:cs typeface="+mn-lt"/>
              </a:rPr>
              <a:t>The property owner said she would:</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Myriad Pro"/>
                <a:ea typeface="+mn-lt"/>
                <a:cs typeface="+mn-lt"/>
              </a:rPr>
              <a:t>Remove any smaller rocks in the street strip and plants in the project area that she wants to keep</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Myriad Pro"/>
                <a:ea typeface="+mn-lt"/>
                <a:cs typeface="+mn-lt"/>
              </a:rPr>
              <a:t>Remove any irrigation or lighting systems that is in the project area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dirty="0">
                <a:latin typeface="Myriad Pro"/>
                <a:ea typeface="+mn-lt"/>
                <a:cs typeface="+mn-lt"/>
              </a:rPr>
              <a:t>The Water Bureau said we would: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Myriad Pro"/>
                <a:ea typeface="+mn-lt"/>
                <a:cs typeface="+mn-lt"/>
              </a:rPr>
              <a:t>Move large rocks to upper pathway on property</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Myriad Pro"/>
                <a:ea typeface="+mn-lt"/>
                <a:cs typeface="+mn-lt"/>
              </a:rPr>
              <a:t>Avoid water fountain if possible</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Myriad Pro"/>
                <a:ea typeface="+mn-lt"/>
                <a:cs typeface="+mn-lt"/>
              </a:rPr>
              <a:t>Cover any roots of trees after project with topsoil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latin typeface="Myriad Pro"/>
              <a:ea typeface="+mn-lt"/>
              <a:cs typeface="+mn-lt"/>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yriad Pro"/>
                <a:ea typeface="+mn-lt"/>
                <a:cs typeface="+mn-lt"/>
              </a:rPr>
              <a:t>7037 SW 2nd Ave (Robert and Deborah Kessler) </a:t>
            </a:r>
            <a:r>
              <a:rPr lang="en-US" sz="1200" b="0" dirty="0">
                <a:latin typeface="Myriad Pro"/>
                <a:ea typeface="+mn-lt"/>
                <a:cs typeface="+mn-lt"/>
              </a:rPr>
              <a:t>- Impact to landscaped slope in ROW at corner of 2nd &amp; Nevada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Myriad Pro"/>
                <a:ea typeface="+mn-lt"/>
                <a:cs typeface="+mn-lt"/>
              </a:rPr>
              <a:t>Met with property owner twice at their home and responded to several email inquiries.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Myriad Pro"/>
                <a:ea typeface="+mn-lt"/>
                <a:cs typeface="+mn-lt"/>
              </a:rPr>
              <a:t>Alignment right along property line and trench will impact boulders that are acting as a retaining wall, trees, and shrubs.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dirty="0">
                <a:latin typeface="Myriad Pro"/>
                <a:ea typeface="+mn-lt"/>
                <a:cs typeface="+mn-lt"/>
              </a:rPr>
              <a:t>The property owner said she would:</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Myriad Pro"/>
                <a:ea typeface="+mn-lt"/>
                <a:cs typeface="+mn-lt"/>
              </a:rPr>
              <a:t>Remove any plants in the project area they want to keep</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Myriad Pro"/>
                <a:ea typeface="+mn-lt"/>
                <a:cs typeface="+mn-lt"/>
              </a:rPr>
              <a:t>Remove any irrigation or lighting systems that is in the project area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dirty="0">
                <a:latin typeface="Myriad Pro"/>
                <a:ea typeface="+mn-lt"/>
                <a:cs typeface="+mn-lt"/>
              </a:rPr>
              <a:t>The Water Bureau said we would: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Myriad Pro"/>
                <a:ea typeface="+mn-lt"/>
                <a:cs typeface="+mn-lt"/>
              </a:rPr>
              <a:t>Save a few plants/trees in the ROW (noted in photos sent to the property owner)</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Myriad Pro"/>
                <a:ea typeface="+mn-lt"/>
                <a:cs typeface="+mn-lt"/>
              </a:rPr>
              <a:t>Move boulders to the staging area TBD by property owner</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Myriad Pro"/>
                <a:ea typeface="+mn-lt"/>
                <a:cs typeface="+mn-lt"/>
              </a:rPr>
              <a:t>Re-use boulders to create retaining wall approximately 5 feet back from the alignment of the pipe and create a 1:1 slope when construction is complete</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latin typeface="Myriad Pro"/>
              <a:ea typeface="+mn-lt"/>
              <a:cs typeface="+mn-lt"/>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latin typeface="Myriad Pro"/>
              <a:ea typeface="+mn-lt"/>
              <a:cs typeface="+mn-lt"/>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yriad Pro"/>
                <a:ea typeface="+mn-lt"/>
                <a:cs typeface="+mn-lt"/>
              </a:rPr>
              <a:t>7032 SW 3</a:t>
            </a:r>
            <a:r>
              <a:rPr lang="en-US" sz="1200" b="1" baseline="30000" dirty="0">
                <a:latin typeface="Myriad Pro"/>
                <a:ea typeface="+mn-lt"/>
                <a:cs typeface="+mn-lt"/>
              </a:rPr>
              <a:t>rd</a:t>
            </a:r>
            <a:r>
              <a:rPr lang="en-US" sz="1200" b="1" dirty="0">
                <a:latin typeface="Myriad Pro"/>
                <a:ea typeface="+mn-lt"/>
                <a:cs typeface="+mn-lt"/>
              </a:rPr>
              <a:t> Ave (Marilyn Stubbs)</a:t>
            </a:r>
            <a:r>
              <a:rPr lang="en-US" sz="1200" b="0" dirty="0">
                <a:latin typeface="Myriad Pro"/>
                <a:ea typeface="+mn-lt"/>
                <a:cs typeface="+mn-lt"/>
              </a:rPr>
              <a:t>– Impact to hardscaping and plants along 3</a:t>
            </a:r>
            <a:r>
              <a:rPr lang="en-US" sz="1200" b="0" baseline="30000" dirty="0">
                <a:latin typeface="Myriad Pro"/>
                <a:ea typeface="+mn-lt"/>
                <a:cs typeface="+mn-lt"/>
              </a:rPr>
              <a:t>rd</a:t>
            </a:r>
            <a:r>
              <a:rPr lang="en-US" sz="1200" b="0" dirty="0">
                <a:latin typeface="Myriad Pro"/>
                <a:ea typeface="+mn-lt"/>
                <a:cs typeface="+mn-lt"/>
              </a:rPr>
              <a:t>, tree removal at corner of 3</a:t>
            </a:r>
            <a:r>
              <a:rPr lang="en-US" sz="1200" b="0" baseline="30000" dirty="0">
                <a:latin typeface="Myriad Pro"/>
                <a:ea typeface="+mn-lt"/>
                <a:cs typeface="+mn-lt"/>
              </a:rPr>
              <a:t>rd</a:t>
            </a:r>
            <a:r>
              <a:rPr lang="en-US" sz="1200" b="0" dirty="0">
                <a:latin typeface="Myriad Pro"/>
                <a:ea typeface="+mn-lt"/>
                <a:cs typeface="+mn-lt"/>
              </a:rPr>
              <a:t> &amp; Nevada, stair railing on Nevada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Myriad Pro"/>
                <a:ea typeface="+mn-lt"/>
                <a:cs typeface="+mn-lt"/>
              </a:rPr>
              <a:t>We met with this property owner once at their home (8/12/21)</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Myriad Pro"/>
                <a:ea typeface="+mn-lt"/>
                <a:cs typeface="+mn-lt"/>
              </a:rPr>
              <a:t>Understands the impacts. Does not intend to remove anything on their own. Open to having working with construction team remove what is needed.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latin typeface="Myriad Pro"/>
              <a:ea typeface="+mn-lt"/>
              <a:cs typeface="+mn-lt"/>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yriad Pro"/>
                <a:ea typeface="+mn-lt"/>
                <a:cs typeface="+mn-lt"/>
              </a:rPr>
              <a:t>7031 SW 3rd (Bruce </a:t>
            </a:r>
            <a:r>
              <a:rPr lang="en-US" sz="1200" b="1" dirty="0" err="1">
                <a:latin typeface="Myriad Pro"/>
                <a:ea typeface="+mn-lt"/>
                <a:cs typeface="+mn-lt"/>
              </a:rPr>
              <a:t>Ballweber</a:t>
            </a:r>
            <a:r>
              <a:rPr lang="en-US" sz="1200" b="1" dirty="0">
                <a:latin typeface="Myriad Pro"/>
                <a:ea typeface="+mn-lt"/>
                <a:cs typeface="+mn-lt"/>
              </a:rPr>
              <a:t> - </a:t>
            </a:r>
            <a:r>
              <a:rPr lang="en-US" b="1" i="0" dirty="0">
                <a:solidFill>
                  <a:srgbClr val="000000"/>
                </a:solidFill>
                <a:effectLst/>
                <a:latin typeface="WordVisi_MSFontService"/>
              </a:rPr>
              <a:t>Now Realty Group</a:t>
            </a:r>
            <a:r>
              <a:rPr lang="en-US" b="0" i="0" dirty="0">
                <a:solidFill>
                  <a:srgbClr val="000000"/>
                </a:solidFill>
                <a:effectLst/>
                <a:latin typeface="WordVisi_MSFontService"/>
              </a:rPr>
              <a:t>) – Impact to </a:t>
            </a:r>
            <a:r>
              <a:rPr lang="en-US" sz="1200" b="0" i="0" dirty="0">
                <a:solidFill>
                  <a:srgbClr val="000000"/>
                </a:solidFill>
                <a:effectLst/>
                <a:latin typeface="Myriad Pro"/>
                <a:ea typeface="+mn-lt"/>
                <a:cs typeface="+mn-lt"/>
              </a:rPr>
              <a:t>l</a:t>
            </a:r>
            <a:r>
              <a:rPr lang="en-US" sz="1200" b="0" dirty="0">
                <a:latin typeface="Myriad Pro"/>
                <a:ea typeface="+mn-lt"/>
                <a:cs typeface="+mn-lt"/>
              </a:rPr>
              <a:t>arge black berry bushes/shrub, gravel driveway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Myriad Pro"/>
                <a:ea typeface="+mn-lt"/>
                <a:cs typeface="+mn-lt"/>
              </a:rPr>
              <a:t>Leased property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Myriad Pro"/>
                <a:ea typeface="+mn-lt"/>
                <a:cs typeface="+mn-lt"/>
              </a:rPr>
              <a:t>No response form </a:t>
            </a:r>
            <a:r>
              <a:rPr lang="en-US" sz="1200" b="0" dirty="0" err="1">
                <a:latin typeface="Myriad Pro"/>
                <a:ea typeface="+mn-lt"/>
                <a:cs typeface="+mn-lt"/>
              </a:rPr>
              <a:t>Ballweber</a:t>
            </a:r>
            <a:r>
              <a:rPr lang="en-US" sz="1200" b="0" dirty="0">
                <a:latin typeface="Myriad Pro"/>
                <a:ea typeface="+mn-lt"/>
                <a:cs typeface="+mn-lt"/>
              </a:rPr>
              <a:t>, made contact with Now Realty Group by phone and sent letter but no additional response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latin typeface="Myriad Pro"/>
              <a:ea typeface="+mn-lt"/>
              <a:cs typeface="+mn-lt"/>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dirty="0">
              <a:latin typeface="Myriad Pro"/>
              <a:ea typeface="+mn-lt"/>
              <a:cs typeface="+mn-lt"/>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yriad Pro"/>
                <a:ea typeface="+mn-lt"/>
                <a:cs typeface="+mn-lt"/>
              </a:rPr>
              <a:t>237 SW Nevada St (Vantage Homes – property owner) -</a:t>
            </a:r>
            <a:r>
              <a:rPr lang="en-US" sz="1200" b="0" dirty="0">
                <a:latin typeface="Myriad Pro"/>
                <a:ea typeface="+mn-lt"/>
                <a:cs typeface="+mn-lt"/>
              </a:rPr>
              <a:t>Tree removal or relocation, impact to driveways in ROW</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Myriad Pro"/>
                <a:ea typeface="+mn-lt"/>
                <a:cs typeface="+mn-lt"/>
              </a:rPr>
              <a:t>Leased property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Myriad Pro"/>
                <a:ea typeface="+mn-lt"/>
                <a:cs typeface="+mn-lt"/>
              </a:rPr>
              <a:t>Reached Vantage Homes by phone – no concerns</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dirty="0">
              <a:latin typeface="Myriad Pro"/>
              <a:ea typeface="+mn-lt"/>
              <a:cs typeface="+mn-lt"/>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dirty="0">
              <a:latin typeface="Myriad Pro"/>
              <a:ea typeface="+mn-lt"/>
              <a:cs typeface="+mn-lt"/>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yriad Pro"/>
                <a:ea typeface="+mn-lt"/>
                <a:cs typeface="+mn-lt"/>
              </a:rPr>
              <a:t>249 SW Nevada St (Margaret Cairns) - </a:t>
            </a:r>
            <a:r>
              <a:rPr lang="en-US" sz="1200" b="0" dirty="0">
                <a:latin typeface="Myriad Pro"/>
                <a:ea typeface="+mn-lt"/>
                <a:cs typeface="+mn-lt"/>
              </a:rPr>
              <a:t>Tree removal or relocation, impact to driveways in ROW</a:t>
            </a:r>
            <a:endParaRPr lang="en-US" sz="1200" b="1" dirty="0">
              <a:latin typeface="Myriad Pro"/>
              <a:ea typeface="+mn-lt"/>
              <a:cs typeface="+mn-lt"/>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Myriad Pro"/>
                <a:ea typeface="+mn-lt"/>
                <a:cs typeface="+mn-lt"/>
              </a:rPr>
              <a:t>Sent letters and attempted to reach by phone with no response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latin typeface="Myriad Pro"/>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latin typeface="Myriad Pro"/>
              <a:ea typeface="+mn-lt"/>
              <a:cs typeface="+mn-lt"/>
            </a:endParaRPr>
          </a:p>
          <a:p>
            <a:endParaRPr lang="en-US" dirty="0"/>
          </a:p>
        </p:txBody>
      </p:sp>
      <p:sp>
        <p:nvSpPr>
          <p:cNvPr id="4" name="Slide Number Placeholder 3"/>
          <p:cNvSpPr>
            <a:spLocks noGrp="1"/>
          </p:cNvSpPr>
          <p:nvPr>
            <p:ph type="sldNum" sz="quarter" idx="5"/>
          </p:nvPr>
        </p:nvSpPr>
        <p:spPr/>
        <p:txBody>
          <a:bodyPr/>
          <a:lstStyle/>
          <a:p>
            <a:fld id="{F1F1A04A-A7C1-C84C-B93C-C87943AE39A2}" type="slidenum">
              <a:rPr lang="en-US" smtClean="0"/>
              <a:t>7</a:t>
            </a:fld>
            <a:endParaRPr lang="en-US"/>
          </a:p>
        </p:txBody>
      </p:sp>
    </p:spTree>
    <p:extLst>
      <p:ext uri="{BB962C8B-B14F-4D97-AF65-F5344CB8AC3E}">
        <p14:creationId xmlns:p14="http://schemas.microsoft.com/office/powerpoint/2010/main" val="253243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F1A04A-A7C1-C84C-B93C-C87943AE39A2}" type="slidenum">
              <a:rPr lang="en-US" smtClean="0"/>
              <a:t>8</a:t>
            </a:fld>
            <a:endParaRPr lang="en-US"/>
          </a:p>
        </p:txBody>
      </p:sp>
    </p:spTree>
    <p:extLst>
      <p:ext uri="{BB962C8B-B14F-4D97-AF65-F5344CB8AC3E}">
        <p14:creationId xmlns:p14="http://schemas.microsoft.com/office/powerpoint/2010/main" val="3744774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F1A04A-A7C1-C84C-B93C-C87943AE39A2}" type="slidenum">
              <a:rPr lang="en-US" smtClean="0"/>
              <a:t>9</a:t>
            </a:fld>
            <a:endParaRPr lang="en-US"/>
          </a:p>
        </p:txBody>
      </p:sp>
    </p:spTree>
    <p:extLst>
      <p:ext uri="{BB962C8B-B14F-4D97-AF65-F5344CB8AC3E}">
        <p14:creationId xmlns:p14="http://schemas.microsoft.com/office/powerpoint/2010/main" val="858702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E9088B3D-D478-6042-88D6-B044D6F33507}"/>
              </a:ext>
            </a:extLst>
          </p:cNvPr>
          <p:cNvSpPr>
            <a:spLocks noGrp="1"/>
          </p:cNvSpPr>
          <p:nvPr>
            <p:ph type="pic" sz="quarter" idx="13"/>
          </p:nvPr>
        </p:nvSpPr>
        <p:spPr>
          <a:xfrm>
            <a:off x="0" y="0"/>
            <a:ext cx="4676775" cy="6858000"/>
          </a:xfrm>
        </p:spPr>
        <p:txBody>
          <a:bodyPr/>
          <a:lstStyle/>
          <a:p>
            <a:endParaRPr lang="en-US"/>
          </a:p>
        </p:txBody>
      </p:sp>
      <p:sp>
        <p:nvSpPr>
          <p:cNvPr id="2" name="Title 1">
            <a:extLst>
              <a:ext uri="{FF2B5EF4-FFF2-40B4-BE49-F238E27FC236}">
                <a16:creationId xmlns:a16="http://schemas.microsoft.com/office/drawing/2014/main" id="{F3839279-BACE-9241-AF50-80A3BB117CD1}"/>
              </a:ext>
            </a:extLst>
          </p:cNvPr>
          <p:cNvSpPr>
            <a:spLocks noGrp="1"/>
          </p:cNvSpPr>
          <p:nvPr>
            <p:ph type="title" hasCustomPrompt="1"/>
          </p:nvPr>
        </p:nvSpPr>
        <p:spPr>
          <a:xfrm>
            <a:off x="5247654" y="477043"/>
            <a:ext cx="6248400" cy="2553833"/>
          </a:xfrm>
        </p:spPr>
        <p:txBody>
          <a:bodyPr lIns="0" anchor="b">
            <a:noAutofit/>
          </a:bodyPr>
          <a:lstStyle>
            <a:lvl1pPr>
              <a:defRPr sz="6000"/>
            </a:lvl1pPr>
          </a:lstStyle>
          <a:p>
            <a:r>
              <a:rPr lang="en-US"/>
              <a:t>Presentation Name Verdana 60</a:t>
            </a:r>
          </a:p>
        </p:txBody>
      </p:sp>
      <p:sp>
        <p:nvSpPr>
          <p:cNvPr id="3" name="Text Placeholder 2">
            <a:extLst>
              <a:ext uri="{FF2B5EF4-FFF2-40B4-BE49-F238E27FC236}">
                <a16:creationId xmlns:a16="http://schemas.microsoft.com/office/drawing/2014/main" id="{797C1C63-8CD4-DA43-8A89-3464A070440A}"/>
              </a:ext>
            </a:extLst>
          </p:cNvPr>
          <p:cNvSpPr>
            <a:spLocks noGrp="1"/>
          </p:cNvSpPr>
          <p:nvPr>
            <p:ph type="body" idx="1" hasCustomPrompt="1"/>
          </p:nvPr>
        </p:nvSpPr>
        <p:spPr>
          <a:xfrm>
            <a:off x="5292810" y="4254902"/>
            <a:ext cx="6248400" cy="1329806"/>
          </a:xfrm>
        </p:spPr>
        <p:txBody>
          <a:bodyPr lIns="0">
            <a:noAutofit/>
          </a:bodyPr>
          <a:lstStyle>
            <a:lvl1pPr marL="0" indent="0">
              <a:lnSpc>
                <a:spcPts val="3280"/>
              </a:lnSpc>
              <a:spcBef>
                <a:spcPts val="0"/>
              </a:spcBef>
              <a:buNone/>
              <a:defRPr sz="2400" b="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Presenter Name / Title / Dept</a:t>
            </a:r>
          </a:p>
        </p:txBody>
      </p:sp>
      <p:pic>
        <p:nvPicPr>
          <p:cNvPr id="15" name="Picture 14" descr="Text&#10;&#10;Description automatically generated">
            <a:extLst>
              <a:ext uri="{FF2B5EF4-FFF2-40B4-BE49-F238E27FC236}">
                <a16:creationId xmlns:a16="http://schemas.microsoft.com/office/drawing/2014/main" id="{CC732C89-334C-D148-8FD8-7AE84E53796D}"/>
              </a:ext>
            </a:extLst>
          </p:cNvPr>
          <p:cNvPicPr>
            <a:picLocks noChangeAspect="1"/>
          </p:cNvPicPr>
          <p:nvPr userDrawn="1"/>
        </p:nvPicPr>
        <p:blipFill>
          <a:blip r:embed="rId2"/>
          <a:stretch>
            <a:fillRect/>
          </a:stretch>
        </p:blipFill>
        <p:spPr>
          <a:xfrm>
            <a:off x="8767593" y="5748494"/>
            <a:ext cx="2814713" cy="892993"/>
          </a:xfrm>
          <a:prstGeom prst="rect">
            <a:avLst/>
          </a:prstGeom>
        </p:spPr>
      </p:pic>
      <p:sp>
        <p:nvSpPr>
          <p:cNvPr id="7" name="Subtitle 2">
            <a:extLst>
              <a:ext uri="{FF2B5EF4-FFF2-40B4-BE49-F238E27FC236}">
                <a16:creationId xmlns:a16="http://schemas.microsoft.com/office/drawing/2014/main" id="{248406AD-2A1B-7242-9BA3-0B10999DCE61}"/>
              </a:ext>
            </a:extLst>
          </p:cNvPr>
          <p:cNvSpPr>
            <a:spLocks noGrp="1"/>
          </p:cNvSpPr>
          <p:nvPr>
            <p:ph type="subTitle" idx="14" hasCustomPrompt="1"/>
          </p:nvPr>
        </p:nvSpPr>
        <p:spPr>
          <a:xfrm>
            <a:off x="5292809" y="3147072"/>
            <a:ext cx="6248401" cy="734778"/>
          </a:xfrm>
        </p:spPr>
        <p:txBody>
          <a:bodyPr lIns="0">
            <a:normAutofit/>
          </a:bodyPr>
          <a:lstStyle>
            <a:lvl1pPr marL="0" indent="0" algn="l">
              <a:buNone/>
              <a:defRPr sz="2400" b="0" i="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 Verdana 24</a:t>
            </a:r>
          </a:p>
        </p:txBody>
      </p:sp>
    </p:spTree>
    <p:extLst>
      <p:ext uri="{BB962C8B-B14F-4D97-AF65-F5344CB8AC3E}">
        <p14:creationId xmlns:p14="http://schemas.microsoft.com/office/powerpoint/2010/main" val="675671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93EF3E36-284C-A848-BACE-EF29BF58E314}"/>
              </a:ext>
              <a:ext uri="{C183D7F6-B498-43B3-948B-1728B52AA6E4}">
                <adec:decorative xmlns:adec="http://schemas.microsoft.com/office/drawing/2017/decorative" val="1"/>
              </a:ext>
            </a:extLst>
          </p:cNvPr>
          <p:cNvSpPr/>
          <p:nvPr userDrawn="1"/>
        </p:nvSpPr>
        <p:spPr>
          <a:xfrm>
            <a:off x="0" y="6356350"/>
            <a:ext cx="11500338" cy="501650"/>
          </a:xfrm>
          <a:prstGeom prst="round1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Single Corner Rectangle 8">
            <a:extLst>
              <a:ext uri="{FF2B5EF4-FFF2-40B4-BE49-F238E27FC236}">
                <a16:creationId xmlns:a16="http://schemas.microsoft.com/office/drawing/2014/main" id="{6E795601-DC82-A144-AF31-7E9BEF69BBBA}"/>
              </a:ext>
              <a:ext uri="{C183D7F6-B498-43B3-948B-1728B52AA6E4}">
                <adec:decorative xmlns:adec="http://schemas.microsoft.com/office/drawing/2017/decorative" val="1"/>
              </a:ext>
            </a:extLst>
          </p:cNvPr>
          <p:cNvSpPr/>
          <p:nvPr userDrawn="1"/>
        </p:nvSpPr>
        <p:spPr>
          <a:xfrm>
            <a:off x="10832123" y="6356350"/>
            <a:ext cx="668216" cy="501650"/>
          </a:xfrm>
          <a:prstGeom prst="round1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35EAE8-DE2B-524B-A620-79A84EEFDA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0CB339-2D97-0241-A0D8-281D023BD7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CC7F6B-50C1-684C-A44D-B756AF7980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3BCD40-5319-5D43-AD39-3567EE5C3029}"/>
              </a:ext>
            </a:extLst>
          </p:cNvPr>
          <p:cNvSpPr>
            <a:spLocks noGrp="1"/>
          </p:cNvSpPr>
          <p:nvPr>
            <p:ph type="dt" sz="half" idx="10"/>
          </p:nvPr>
        </p:nvSpPr>
        <p:spPr>
          <a:xfrm>
            <a:off x="838199" y="6356350"/>
            <a:ext cx="1019905" cy="365125"/>
          </a:xfrm>
        </p:spPr>
        <p:txBody>
          <a:bodyPr/>
          <a:lstStyle/>
          <a:p>
            <a:fld id="{EEBDEF31-CA07-401B-984D-C36DC6EB8C70}" type="datetime1">
              <a:rPr lang="en-US" smtClean="0"/>
              <a:t>11/14/2022</a:t>
            </a:fld>
            <a:endParaRPr lang="en-US"/>
          </a:p>
        </p:txBody>
      </p:sp>
      <p:sp>
        <p:nvSpPr>
          <p:cNvPr id="6" name="Footer Placeholder 5">
            <a:extLst>
              <a:ext uri="{FF2B5EF4-FFF2-40B4-BE49-F238E27FC236}">
                <a16:creationId xmlns:a16="http://schemas.microsoft.com/office/drawing/2014/main" id="{AA8ACA15-D66F-D946-B0EF-94F93CEDF961}"/>
              </a:ext>
            </a:extLst>
          </p:cNvPr>
          <p:cNvSpPr>
            <a:spLocks noGrp="1"/>
          </p:cNvSpPr>
          <p:nvPr>
            <p:ph type="ftr" sz="quarter" idx="11"/>
          </p:nvPr>
        </p:nvSpPr>
        <p:spPr/>
        <p:txBody>
          <a:bodyPr/>
          <a:lstStyle/>
          <a:p>
            <a:r>
              <a:rPr lang="en-US"/>
              <a:t>Portland Water Bureau  |  Jantzen Avenue Mains</a:t>
            </a:r>
          </a:p>
        </p:txBody>
      </p:sp>
      <p:sp>
        <p:nvSpPr>
          <p:cNvPr id="7" name="Slide Number Placeholder 6">
            <a:extLst>
              <a:ext uri="{FF2B5EF4-FFF2-40B4-BE49-F238E27FC236}">
                <a16:creationId xmlns:a16="http://schemas.microsoft.com/office/drawing/2014/main" id="{4C37DDAF-AA8C-CE44-BBAB-257F51761902}"/>
              </a:ext>
            </a:extLst>
          </p:cNvPr>
          <p:cNvSpPr>
            <a:spLocks noGrp="1"/>
          </p:cNvSpPr>
          <p:nvPr>
            <p:ph type="sldNum" sz="quarter" idx="12"/>
          </p:nvPr>
        </p:nvSpPr>
        <p:spPr/>
        <p:txBody>
          <a:bodyPr/>
          <a:lstStyle/>
          <a:p>
            <a:fld id="{D3195491-1DF9-B741-AFD4-E34CE63975D3}" type="slidenum">
              <a:rPr lang="en-US" smtClean="0"/>
              <a:t>‹#›</a:t>
            </a:fld>
            <a:endParaRPr lang="en-US"/>
          </a:p>
        </p:txBody>
      </p:sp>
      <p:sp>
        <p:nvSpPr>
          <p:cNvPr id="19" name="Rectangle 18">
            <a:extLst>
              <a:ext uri="{FF2B5EF4-FFF2-40B4-BE49-F238E27FC236}">
                <a16:creationId xmlns:a16="http://schemas.microsoft.com/office/drawing/2014/main" id="{D7F76E9F-7357-F54F-9B91-FA8DFCB96270}"/>
              </a:ext>
              <a:ext uri="{C183D7F6-B498-43B3-948B-1728B52AA6E4}">
                <adec:decorative xmlns:adec="http://schemas.microsoft.com/office/drawing/2017/decorative" val="1"/>
              </a:ext>
            </a:extLst>
          </p:cNvPr>
          <p:cNvSpPr/>
          <p:nvPr userDrawn="1"/>
        </p:nvSpPr>
        <p:spPr>
          <a:xfrm rot="5400000">
            <a:off x="3920332" y="3976929"/>
            <a:ext cx="4351337" cy="487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Tree>
    <p:extLst>
      <p:ext uri="{BB962C8B-B14F-4D97-AF65-F5344CB8AC3E}">
        <p14:creationId xmlns:p14="http://schemas.microsoft.com/office/powerpoint/2010/main" val="133992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0DBF8CBD-FF13-0044-97DD-DED3D337BF47}"/>
              </a:ext>
              <a:ext uri="{C183D7F6-B498-43B3-948B-1728B52AA6E4}">
                <adec:decorative xmlns:adec="http://schemas.microsoft.com/office/drawing/2017/decorative" val="1"/>
              </a:ext>
            </a:extLst>
          </p:cNvPr>
          <p:cNvSpPr/>
          <p:nvPr userDrawn="1"/>
        </p:nvSpPr>
        <p:spPr>
          <a:xfrm>
            <a:off x="0" y="6356350"/>
            <a:ext cx="11500338" cy="501650"/>
          </a:xfrm>
          <a:prstGeom prst="round1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Single Corner Rectangle 10">
            <a:extLst>
              <a:ext uri="{FF2B5EF4-FFF2-40B4-BE49-F238E27FC236}">
                <a16:creationId xmlns:a16="http://schemas.microsoft.com/office/drawing/2014/main" id="{CDE97DBF-C48F-B343-8F59-CC2BD4AE4A07}"/>
              </a:ext>
              <a:ext uri="{C183D7F6-B498-43B3-948B-1728B52AA6E4}">
                <adec:decorative xmlns:adec="http://schemas.microsoft.com/office/drawing/2017/decorative" val="1"/>
              </a:ext>
            </a:extLst>
          </p:cNvPr>
          <p:cNvSpPr/>
          <p:nvPr userDrawn="1"/>
        </p:nvSpPr>
        <p:spPr>
          <a:xfrm>
            <a:off x="10832123" y="6356350"/>
            <a:ext cx="668216" cy="501650"/>
          </a:xfrm>
          <a:prstGeom prst="round1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ED462A-C4ED-8747-A9C9-5BDC4A8991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392274-EA7D-B845-B344-F37876BFB7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B23898-B262-E24C-8DE3-581351E2D4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0FD06C-45D5-E54B-A61D-826292E61E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29A09C-599C-764B-AE2B-D839849C73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1421AA-54C2-1543-9B1A-F797416C0475}"/>
              </a:ext>
            </a:extLst>
          </p:cNvPr>
          <p:cNvSpPr>
            <a:spLocks noGrp="1"/>
          </p:cNvSpPr>
          <p:nvPr>
            <p:ph type="dt" sz="half" idx="10"/>
          </p:nvPr>
        </p:nvSpPr>
        <p:spPr>
          <a:xfrm>
            <a:off x="838199" y="6356350"/>
            <a:ext cx="1019905" cy="365125"/>
          </a:xfrm>
        </p:spPr>
        <p:txBody>
          <a:bodyPr/>
          <a:lstStyle/>
          <a:p>
            <a:fld id="{52BD841C-E023-4318-9726-5AAE89111B24}" type="datetime1">
              <a:rPr lang="en-US" smtClean="0"/>
              <a:t>11/14/2022</a:t>
            </a:fld>
            <a:endParaRPr lang="en-US"/>
          </a:p>
        </p:txBody>
      </p:sp>
      <p:sp>
        <p:nvSpPr>
          <p:cNvPr id="8" name="Footer Placeholder 7">
            <a:extLst>
              <a:ext uri="{FF2B5EF4-FFF2-40B4-BE49-F238E27FC236}">
                <a16:creationId xmlns:a16="http://schemas.microsoft.com/office/drawing/2014/main" id="{54EF6FBF-E415-F24A-9EBF-2FCF4DE468E8}"/>
              </a:ext>
            </a:extLst>
          </p:cNvPr>
          <p:cNvSpPr>
            <a:spLocks noGrp="1"/>
          </p:cNvSpPr>
          <p:nvPr>
            <p:ph type="ftr" sz="quarter" idx="11"/>
          </p:nvPr>
        </p:nvSpPr>
        <p:spPr/>
        <p:txBody>
          <a:bodyPr/>
          <a:lstStyle/>
          <a:p>
            <a:r>
              <a:rPr lang="en-US"/>
              <a:t>Portland Water Bureau  |  Jantzen Avenue Mains</a:t>
            </a:r>
          </a:p>
        </p:txBody>
      </p:sp>
      <p:sp>
        <p:nvSpPr>
          <p:cNvPr id="9" name="Slide Number Placeholder 8">
            <a:extLst>
              <a:ext uri="{FF2B5EF4-FFF2-40B4-BE49-F238E27FC236}">
                <a16:creationId xmlns:a16="http://schemas.microsoft.com/office/drawing/2014/main" id="{824F75E3-FA74-734D-8BEE-CE729575EF29}"/>
              </a:ext>
            </a:extLst>
          </p:cNvPr>
          <p:cNvSpPr>
            <a:spLocks noGrp="1"/>
          </p:cNvSpPr>
          <p:nvPr>
            <p:ph type="sldNum" sz="quarter" idx="12"/>
          </p:nvPr>
        </p:nvSpPr>
        <p:spPr/>
        <p:txBody>
          <a:bodyPr/>
          <a:lstStyle/>
          <a:p>
            <a:fld id="{D3195491-1DF9-B741-AFD4-E34CE63975D3}" type="slidenum">
              <a:rPr lang="en-US" smtClean="0"/>
              <a:t>‹#›</a:t>
            </a:fld>
            <a:endParaRPr lang="en-US"/>
          </a:p>
        </p:txBody>
      </p:sp>
      <p:sp>
        <p:nvSpPr>
          <p:cNvPr id="12" name="Rectangle 11">
            <a:extLst>
              <a:ext uri="{FF2B5EF4-FFF2-40B4-BE49-F238E27FC236}">
                <a16:creationId xmlns:a16="http://schemas.microsoft.com/office/drawing/2014/main" id="{3AD99453-C767-D64F-9E50-CAE0A6578516}"/>
              </a:ext>
              <a:ext uri="{C183D7F6-B498-43B3-948B-1728B52AA6E4}">
                <adec:decorative xmlns:adec="http://schemas.microsoft.com/office/drawing/2017/decorative" val="1"/>
              </a:ext>
            </a:extLst>
          </p:cNvPr>
          <p:cNvSpPr/>
          <p:nvPr userDrawn="1"/>
        </p:nvSpPr>
        <p:spPr>
          <a:xfrm rot="5400000">
            <a:off x="3920332" y="3976929"/>
            <a:ext cx="4351337" cy="487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Tree>
    <p:extLst>
      <p:ext uri="{BB962C8B-B14F-4D97-AF65-F5344CB8AC3E}">
        <p14:creationId xmlns:p14="http://schemas.microsoft.com/office/powerpoint/2010/main" val="24849146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ound Single Corner Rectangle 5">
            <a:extLst>
              <a:ext uri="{FF2B5EF4-FFF2-40B4-BE49-F238E27FC236}">
                <a16:creationId xmlns:a16="http://schemas.microsoft.com/office/drawing/2014/main" id="{352B7F76-56B5-CF46-9F4B-701572826D74}"/>
              </a:ext>
              <a:ext uri="{C183D7F6-B498-43B3-948B-1728B52AA6E4}">
                <adec:decorative xmlns:adec="http://schemas.microsoft.com/office/drawing/2017/decorative" val="1"/>
              </a:ext>
            </a:extLst>
          </p:cNvPr>
          <p:cNvSpPr/>
          <p:nvPr userDrawn="1"/>
        </p:nvSpPr>
        <p:spPr>
          <a:xfrm>
            <a:off x="0" y="6356350"/>
            <a:ext cx="11500338" cy="501650"/>
          </a:xfrm>
          <a:prstGeom prst="round1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Single Corner Rectangle 6">
            <a:extLst>
              <a:ext uri="{FF2B5EF4-FFF2-40B4-BE49-F238E27FC236}">
                <a16:creationId xmlns:a16="http://schemas.microsoft.com/office/drawing/2014/main" id="{C600D4DE-B617-E44D-9F1E-913A6DF18046}"/>
              </a:ext>
              <a:ext uri="{C183D7F6-B498-43B3-948B-1728B52AA6E4}">
                <adec:decorative xmlns:adec="http://schemas.microsoft.com/office/drawing/2017/decorative" val="1"/>
              </a:ext>
            </a:extLst>
          </p:cNvPr>
          <p:cNvSpPr/>
          <p:nvPr userDrawn="1"/>
        </p:nvSpPr>
        <p:spPr>
          <a:xfrm>
            <a:off x="10832123" y="6356350"/>
            <a:ext cx="668216" cy="501650"/>
          </a:xfrm>
          <a:prstGeom prst="round1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88E8C1-15B3-8E41-A61D-8793CC86D205}"/>
              </a:ext>
            </a:extLst>
          </p:cNvPr>
          <p:cNvSpPr>
            <a:spLocks noGrp="1"/>
          </p:cNvSpPr>
          <p:nvPr>
            <p:ph type="title"/>
          </p:nvPr>
        </p:nvSpPr>
        <p:spPr/>
        <p:txBody>
          <a:bodyPr/>
          <a:lstStyle>
            <a:lvl1pPr>
              <a:defRPr sz="4000"/>
            </a:lvl1pPr>
          </a:lstStyle>
          <a:p>
            <a:r>
              <a:rPr lang="en-US"/>
              <a:t>Click to edit Master title style</a:t>
            </a:r>
          </a:p>
        </p:txBody>
      </p:sp>
      <p:sp>
        <p:nvSpPr>
          <p:cNvPr id="3" name="Date Placeholder 2">
            <a:extLst>
              <a:ext uri="{FF2B5EF4-FFF2-40B4-BE49-F238E27FC236}">
                <a16:creationId xmlns:a16="http://schemas.microsoft.com/office/drawing/2014/main" id="{617709A9-68D3-564B-AC8F-6BB2F312B74C}"/>
              </a:ext>
            </a:extLst>
          </p:cNvPr>
          <p:cNvSpPr>
            <a:spLocks noGrp="1"/>
          </p:cNvSpPr>
          <p:nvPr>
            <p:ph type="dt" sz="half" idx="10"/>
          </p:nvPr>
        </p:nvSpPr>
        <p:spPr>
          <a:xfrm>
            <a:off x="838199" y="6356350"/>
            <a:ext cx="1019905" cy="365125"/>
          </a:xfrm>
        </p:spPr>
        <p:txBody>
          <a:bodyPr/>
          <a:lstStyle/>
          <a:p>
            <a:fld id="{826A8823-64DF-4477-A3CC-88783EE72328}" type="datetime1">
              <a:rPr lang="en-US" smtClean="0"/>
              <a:t>11/14/2022</a:t>
            </a:fld>
            <a:endParaRPr lang="en-US"/>
          </a:p>
        </p:txBody>
      </p:sp>
      <p:sp>
        <p:nvSpPr>
          <p:cNvPr id="4" name="Footer Placeholder 3">
            <a:extLst>
              <a:ext uri="{FF2B5EF4-FFF2-40B4-BE49-F238E27FC236}">
                <a16:creationId xmlns:a16="http://schemas.microsoft.com/office/drawing/2014/main" id="{1048183E-0713-AC40-A79F-19ABC917AFBB}"/>
              </a:ext>
            </a:extLst>
          </p:cNvPr>
          <p:cNvSpPr>
            <a:spLocks noGrp="1"/>
          </p:cNvSpPr>
          <p:nvPr>
            <p:ph type="ftr" sz="quarter" idx="11"/>
          </p:nvPr>
        </p:nvSpPr>
        <p:spPr/>
        <p:txBody>
          <a:bodyPr/>
          <a:lstStyle/>
          <a:p>
            <a:r>
              <a:rPr lang="en-US"/>
              <a:t>Portland Water Bureau  |  Jantzen Avenue Mains</a:t>
            </a:r>
          </a:p>
        </p:txBody>
      </p:sp>
      <p:sp>
        <p:nvSpPr>
          <p:cNvPr id="5" name="Slide Number Placeholder 4">
            <a:extLst>
              <a:ext uri="{FF2B5EF4-FFF2-40B4-BE49-F238E27FC236}">
                <a16:creationId xmlns:a16="http://schemas.microsoft.com/office/drawing/2014/main" id="{59EC07EF-BB13-7140-9C7F-69BC3AE9796C}"/>
              </a:ext>
            </a:extLst>
          </p:cNvPr>
          <p:cNvSpPr>
            <a:spLocks noGrp="1"/>
          </p:cNvSpPr>
          <p:nvPr>
            <p:ph type="sldNum" sz="quarter" idx="12"/>
          </p:nvPr>
        </p:nvSpPr>
        <p:spPr/>
        <p:txBody>
          <a:bodyPr/>
          <a:lstStyle/>
          <a:p>
            <a:fld id="{D3195491-1DF9-B741-AFD4-E34CE63975D3}" type="slidenum">
              <a:rPr lang="en-US" smtClean="0"/>
              <a:t>‹#›</a:t>
            </a:fld>
            <a:endParaRPr lang="en-US"/>
          </a:p>
        </p:txBody>
      </p:sp>
    </p:spTree>
    <p:extLst>
      <p:ext uri="{BB962C8B-B14F-4D97-AF65-F5344CB8AC3E}">
        <p14:creationId xmlns:p14="http://schemas.microsoft.com/office/powerpoint/2010/main" val="24963142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Small Title">
    <p:spTree>
      <p:nvGrpSpPr>
        <p:cNvPr id="1" name=""/>
        <p:cNvGrpSpPr/>
        <p:nvPr/>
      </p:nvGrpSpPr>
      <p:grpSpPr>
        <a:xfrm>
          <a:off x="0" y="0"/>
          <a:ext cx="0" cy="0"/>
          <a:chOff x="0" y="0"/>
          <a:chExt cx="0" cy="0"/>
        </a:xfrm>
      </p:grpSpPr>
      <p:sp>
        <p:nvSpPr>
          <p:cNvPr id="6" name="Round Single Corner Rectangle 5">
            <a:extLst>
              <a:ext uri="{FF2B5EF4-FFF2-40B4-BE49-F238E27FC236}">
                <a16:creationId xmlns:a16="http://schemas.microsoft.com/office/drawing/2014/main" id="{352B7F76-56B5-CF46-9F4B-701572826D74}"/>
              </a:ext>
              <a:ext uri="{C183D7F6-B498-43B3-948B-1728B52AA6E4}">
                <adec:decorative xmlns:adec="http://schemas.microsoft.com/office/drawing/2017/decorative" val="1"/>
              </a:ext>
            </a:extLst>
          </p:cNvPr>
          <p:cNvSpPr/>
          <p:nvPr userDrawn="1"/>
        </p:nvSpPr>
        <p:spPr>
          <a:xfrm>
            <a:off x="0" y="6356350"/>
            <a:ext cx="11500338" cy="501650"/>
          </a:xfrm>
          <a:prstGeom prst="round1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Single Corner Rectangle 6">
            <a:extLst>
              <a:ext uri="{FF2B5EF4-FFF2-40B4-BE49-F238E27FC236}">
                <a16:creationId xmlns:a16="http://schemas.microsoft.com/office/drawing/2014/main" id="{C600D4DE-B617-E44D-9F1E-913A6DF18046}"/>
              </a:ext>
              <a:ext uri="{C183D7F6-B498-43B3-948B-1728B52AA6E4}">
                <adec:decorative xmlns:adec="http://schemas.microsoft.com/office/drawing/2017/decorative" val="1"/>
              </a:ext>
            </a:extLst>
          </p:cNvPr>
          <p:cNvSpPr/>
          <p:nvPr userDrawn="1"/>
        </p:nvSpPr>
        <p:spPr>
          <a:xfrm>
            <a:off x="10832123" y="6356350"/>
            <a:ext cx="668216" cy="501650"/>
          </a:xfrm>
          <a:prstGeom prst="round1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88E8C1-15B3-8E41-A61D-8793CC86D205}"/>
              </a:ext>
            </a:extLst>
          </p:cNvPr>
          <p:cNvSpPr>
            <a:spLocks noGrp="1"/>
          </p:cNvSpPr>
          <p:nvPr>
            <p:ph type="title"/>
          </p:nvPr>
        </p:nvSpPr>
        <p:spPr>
          <a:xfrm>
            <a:off x="850437" y="302556"/>
            <a:ext cx="10515600" cy="836800"/>
          </a:xfrm>
        </p:spPr>
        <p:txBody>
          <a:bodyPr/>
          <a:lstStyle>
            <a:lvl1pPr>
              <a:defRPr sz="2800"/>
            </a:lvl1pPr>
          </a:lstStyle>
          <a:p>
            <a:r>
              <a:rPr lang="en-US"/>
              <a:t>Click to edit Master title style</a:t>
            </a:r>
          </a:p>
        </p:txBody>
      </p:sp>
      <p:sp>
        <p:nvSpPr>
          <p:cNvPr id="3" name="Date Placeholder 2">
            <a:extLst>
              <a:ext uri="{FF2B5EF4-FFF2-40B4-BE49-F238E27FC236}">
                <a16:creationId xmlns:a16="http://schemas.microsoft.com/office/drawing/2014/main" id="{617709A9-68D3-564B-AC8F-6BB2F312B74C}"/>
              </a:ext>
            </a:extLst>
          </p:cNvPr>
          <p:cNvSpPr>
            <a:spLocks noGrp="1"/>
          </p:cNvSpPr>
          <p:nvPr>
            <p:ph type="dt" sz="half" idx="10"/>
          </p:nvPr>
        </p:nvSpPr>
        <p:spPr>
          <a:xfrm>
            <a:off x="838199" y="6356350"/>
            <a:ext cx="1019905" cy="365125"/>
          </a:xfrm>
        </p:spPr>
        <p:txBody>
          <a:bodyPr/>
          <a:lstStyle/>
          <a:p>
            <a:fld id="{EA95E527-0ECE-40F3-9FC3-B42E100CDD73}" type="datetime1">
              <a:rPr lang="en-US" smtClean="0"/>
              <a:t>11/14/2022</a:t>
            </a:fld>
            <a:endParaRPr lang="en-US"/>
          </a:p>
        </p:txBody>
      </p:sp>
      <p:sp>
        <p:nvSpPr>
          <p:cNvPr id="4" name="Footer Placeholder 3">
            <a:extLst>
              <a:ext uri="{FF2B5EF4-FFF2-40B4-BE49-F238E27FC236}">
                <a16:creationId xmlns:a16="http://schemas.microsoft.com/office/drawing/2014/main" id="{1048183E-0713-AC40-A79F-19ABC917AFBB}"/>
              </a:ext>
            </a:extLst>
          </p:cNvPr>
          <p:cNvSpPr>
            <a:spLocks noGrp="1"/>
          </p:cNvSpPr>
          <p:nvPr>
            <p:ph type="ftr" sz="quarter" idx="11"/>
          </p:nvPr>
        </p:nvSpPr>
        <p:spPr/>
        <p:txBody>
          <a:bodyPr/>
          <a:lstStyle/>
          <a:p>
            <a:r>
              <a:rPr lang="en-US"/>
              <a:t>Portland Water Bureau  |  Jantzen Avenue Mains</a:t>
            </a:r>
          </a:p>
        </p:txBody>
      </p:sp>
      <p:sp>
        <p:nvSpPr>
          <p:cNvPr id="5" name="Slide Number Placeholder 4">
            <a:extLst>
              <a:ext uri="{FF2B5EF4-FFF2-40B4-BE49-F238E27FC236}">
                <a16:creationId xmlns:a16="http://schemas.microsoft.com/office/drawing/2014/main" id="{59EC07EF-BB13-7140-9C7F-69BC3AE9796C}"/>
              </a:ext>
            </a:extLst>
          </p:cNvPr>
          <p:cNvSpPr>
            <a:spLocks noGrp="1"/>
          </p:cNvSpPr>
          <p:nvPr>
            <p:ph type="sldNum" sz="quarter" idx="12"/>
          </p:nvPr>
        </p:nvSpPr>
        <p:spPr/>
        <p:txBody>
          <a:bodyPr/>
          <a:lstStyle/>
          <a:p>
            <a:fld id="{D3195491-1DF9-B741-AFD4-E34CE63975D3}" type="slidenum">
              <a:rPr lang="en-US" smtClean="0"/>
              <a:t>‹#›</a:t>
            </a:fld>
            <a:endParaRPr lang="en-US"/>
          </a:p>
        </p:txBody>
      </p:sp>
    </p:spTree>
    <p:extLst>
      <p:ext uri="{BB962C8B-B14F-4D97-AF65-F5344CB8AC3E}">
        <p14:creationId xmlns:p14="http://schemas.microsoft.com/office/powerpoint/2010/main" val="31383361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ound Single Corner Rectangle 4">
            <a:extLst>
              <a:ext uri="{FF2B5EF4-FFF2-40B4-BE49-F238E27FC236}">
                <a16:creationId xmlns:a16="http://schemas.microsoft.com/office/drawing/2014/main" id="{365A5925-3A52-A746-A606-AE912C1A895F}"/>
              </a:ext>
              <a:ext uri="{C183D7F6-B498-43B3-948B-1728B52AA6E4}">
                <adec:decorative xmlns:adec="http://schemas.microsoft.com/office/drawing/2017/decorative" val="1"/>
              </a:ext>
            </a:extLst>
          </p:cNvPr>
          <p:cNvSpPr/>
          <p:nvPr userDrawn="1"/>
        </p:nvSpPr>
        <p:spPr>
          <a:xfrm>
            <a:off x="0" y="6356350"/>
            <a:ext cx="11500338" cy="501650"/>
          </a:xfrm>
          <a:prstGeom prst="round1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 Single Corner Rectangle 5">
            <a:extLst>
              <a:ext uri="{FF2B5EF4-FFF2-40B4-BE49-F238E27FC236}">
                <a16:creationId xmlns:a16="http://schemas.microsoft.com/office/drawing/2014/main" id="{CE7394DA-3914-384E-BEB8-3AFA9BCE5D48}"/>
              </a:ext>
              <a:ext uri="{C183D7F6-B498-43B3-948B-1728B52AA6E4}">
                <adec:decorative xmlns:adec="http://schemas.microsoft.com/office/drawing/2017/decorative" val="1"/>
              </a:ext>
            </a:extLst>
          </p:cNvPr>
          <p:cNvSpPr/>
          <p:nvPr userDrawn="1"/>
        </p:nvSpPr>
        <p:spPr>
          <a:xfrm>
            <a:off x="10832123" y="6356350"/>
            <a:ext cx="668216" cy="501650"/>
          </a:xfrm>
          <a:prstGeom prst="round1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EC502C55-C9D5-3940-9841-733B7DA51017}"/>
              </a:ext>
            </a:extLst>
          </p:cNvPr>
          <p:cNvSpPr>
            <a:spLocks noGrp="1"/>
          </p:cNvSpPr>
          <p:nvPr>
            <p:ph type="dt" sz="half" idx="10"/>
          </p:nvPr>
        </p:nvSpPr>
        <p:spPr>
          <a:xfrm>
            <a:off x="838199" y="6356350"/>
            <a:ext cx="1019905" cy="365125"/>
          </a:xfrm>
        </p:spPr>
        <p:txBody>
          <a:bodyPr/>
          <a:lstStyle/>
          <a:p>
            <a:fld id="{DD25D88F-CE84-4B6A-B28A-425FA8E1942C}" type="datetime1">
              <a:rPr lang="en-US" smtClean="0"/>
              <a:t>11/14/2022</a:t>
            </a:fld>
            <a:endParaRPr lang="en-US"/>
          </a:p>
        </p:txBody>
      </p:sp>
      <p:sp>
        <p:nvSpPr>
          <p:cNvPr id="3" name="Footer Placeholder 2">
            <a:extLst>
              <a:ext uri="{FF2B5EF4-FFF2-40B4-BE49-F238E27FC236}">
                <a16:creationId xmlns:a16="http://schemas.microsoft.com/office/drawing/2014/main" id="{93D1864A-C18F-2E46-81DD-E577A9D8A7C7}"/>
              </a:ext>
            </a:extLst>
          </p:cNvPr>
          <p:cNvSpPr>
            <a:spLocks noGrp="1"/>
          </p:cNvSpPr>
          <p:nvPr>
            <p:ph type="ftr" sz="quarter" idx="11"/>
          </p:nvPr>
        </p:nvSpPr>
        <p:spPr/>
        <p:txBody>
          <a:bodyPr/>
          <a:lstStyle/>
          <a:p>
            <a:r>
              <a:rPr lang="en-US"/>
              <a:t>Portland Water Bureau  |  Jantzen Avenue Mains</a:t>
            </a:r>
          </a:p>
        </p:txBody>
      </p:sp>
      <p:sp>
        <p:nvSpPr>
          <p:cNvPr id="4" name="Slide Number Placeholder 3">
            <a:extLst>
              <a:ext uri="{FF2B5EF4-FFF2-40B4-BE49-F238E27FC236}">
                <a16:creationId xmlns:a16="http://schemas.microsoft.com/office/drawing/2014/main" id="{151573DC-ED76-094E-A727-3572999A018B}"/>
              </a:ext>
            </a:extLst>
          </p:cNvPr>
          <p:cNvSpPr>
            <a:spLocks noGrp="1"/>
          </p:cNvSpPr>
          <p:nvPr>
            <p:ph type="sldNum" sz="quarter" idx="12"/>
          </p:nvPr>
        </p:nvSpPr>
        <p:spPr/>
        <p:txBody>
          <a:bodyPr/>
          <a:lstStyle/>
          <a:p>
            <a:fld id="{D3195491-1DF9-B741-AFD4-E34CE63975D3}" type="slidenum">
              <a:rPr lang="en-US" smtClean="0"/>
              <a:t>‹#›</a:t>
            </a:fld>
            <a:endParaRPr lang="en-US"/>
          </a:p>
        </p:txBody>
      </p:sp>
    </p:spTree>
    <p:extLst>
      <p:ext uri="{BB962C8B-B14F-4D97-AF65-F5344CB8AC3E}">
        <p14:creationId xmlns:p14="http://schemas.microsoft.com/office/powerpoint/2010/main" val="4101882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ound Single Corner Rectangle 7">
            <a:extLst>
              <a:ext uri="{FF2B5EF4-FFF2-40B4-BE49-F238E27FC236}">
                <a16:creationId xmlns:a16="http://schemas.microsoft.com/office/drawing/2014/main" id="{74D6707B-6A34-BC49-BD32-054BBE85D0D4}"/>
              </a:ext>
              <a:ext uri="{C183D7F6-B498-43B3-948B-1728B52AA6E4}">
                <adec:decorative xmlns:adec="http://schemas.microsoft.com/office/drawing/2017/decorative" val="1"/>
              </a:ext>
            </a:extLst>
          </p:cNvPr>
          <p:cNvSpPr/>
          <p:nvPr userDrawn="1"/>
        </p:nvSpPr>
        <p:spPr>
          <a:xfrm>
            <a:off x="0" y="6356350"/>
            <a:ext cx="11500338" cy="501650"/>
          </a:xfrm>
          <a:prstGeom prst="round1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Single Corner Rectangle 8">
            <a:extLst>
              <a:ext uri="{FF2B5EF4-FFF2-40B4-BE49-F238E27FC236}">
                <a16:creationId xmlns:a16="http://schemas.microsoft.com/office/drawing/2014/main" id="{C5D76CF1-5E4F-CF49-8AE2-F3AC3EE2F664}"/>
              </a:ext>
              <a:ext uri="{C183D7F6-B498-43B3-948B-1728B52AA6E4}">
                <adec:decorative xmlns:adec="http://schemas.microsoft.com/office/drawing/2017/decorative" val="1"/>
              </a:ext>
            </a:extLst>
          </p:cNvPr>
          <p:cNvSpPr/>
          <p:nvPr userDrawn="1"/>
        </p:nvSpPr>
        <p:spPr>
          <a:xfrm>
            <a:off x="10832123" y="6356350"/>
            <a:ext cx="668216" cy="501650"/>
          </a:xfrm>
          <a:prstGeom prst="round1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63172B-34EF-DB4B-A437-CB07E13504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A55BE4-6B17-1B48-9BD7-1E9CBE348B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D83304-5BFE-AB4C-9BDE-B15D58BD79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1C2F78-C6BE-D64C-9616-32A99E8757C4}"/>
              </a:ext>
            </a:extLst>
          </p:cNvPr>
          <p:cNvSpPr>
            <a:spLocks noGrp="1"/>
          </p:cNvSpPr>
          <p:nvPr>
            <p:ph type="dt" sz="half" idx="10"/>
          </p:nvPr>
        </p:nvSpPr>
        <p:spPr>
          <a:xfrm>
            <a:off x="838199" y="6356350"/>
            <a:ext cx="1019905" cy="365125"/>
          </a:xfrm>
        </p:spPr>
        <p:txBody>
          <a:bodyPr/>
          <a:lstStyle/>
          <a:p>
            <a:fld id="{32BA8F90-1AF7-4964-A91C-204C20B8BBA0}" type="datetime1">
              <a:rPr lang="en-US" smtClean="0"/>
              <a:t>11/14/2022</a:t>
            </a:fld>
            <a:endParaRPr lang="en-US"/>
          </a:p>
        </p:txBody>
      </p:sp>
      <p:sp>
        <p:nvSpPr>
          <p:cNvPr id="6" name="Footer Placeholder 5">
            <a:extLst>
              <a:ext uri="{FF2B5EF4-FFF2-40B4-BE49-F238E27FC236}">
                <a16:creationId xmlns:a16="http://schemas.microsoft.com/office/drawing/2014/main" id="{CD978475-F373-A449-96B2-593FDF70409E}"/>
              </a:ext>
            </a:extLst>
          </p:cNvPr>
          <p:cNvSpPr>
            <a:spLocks noGrp="1"/>
          </p:cNvSpPr>
          <p:nvPr>
            <p:ph type="ftr" sz="quarter" idx="11"/>
          </p:nvPr>
        </p:nvSpPr>
        <p:spPr/>
        <p:txBody>
          <a:bodyPr/>
          <a:lstStyle/>
          <a:p>
            <a:r>
              <a:rPr lang="en-US"/>
              <a:t>Portland Water Bureau  |  Jantzen Avenue Mains</a:t>
            </a:r>
          </a:p>
        </p:txBody>
      </p:sp>
      <p:sp>
        <p:nvSpPr>
          <p:cNvPr id="7" name="Slide Number Placeholder 6">
            <a:extLst>
              <a:ext uri="{FF2B5EF4-FFF2-40B4-BE49-F238E27FC236}">
                <a16:creationId xmlns:a16="http://schemas.microsoft.com/office/drawing/2014/main" id="{A2421248-BAE4-3E46-BA15-DBB7D022AF40}"/>
              </a:ext>
            </a:extLst>
          </p:cNvPr>
          <p:cNvSpPr>
            <a:spLocks noGrp="1"/>
          </p:cNvSpPr>
          <p:nvPr>
            <p:ph type="sldNum" sz="quarter" idx="12"/>
          </p:nvPr>
        </p:nvSpPr>
        <p:spPr/>
        <p:txBody>
          <a:bodyPr/>
          <a:lstStyle/>
          <a:p>
            <a:fld id="{D3195491-1DF9-B741-AFD4-E34CE63975D3}" type="slidenum">
              <a:rPr lang="en-US" smtClean="0"/>
              <a:t>‹#›</a:t>
            </a:fld>
            <a:endParaRPr lang="en-US"/>
          </a:p>
        </p:txBody>
      </p:sp>
    </p:spTree>
    <p:extLst>
      <p:ext uri="{BB962C8B-B14F-4D97-AF65-F5344CB8AC3E}">
        <p14:creationId xmlns:p14="http://schemas.microsoft.com/office/powerpoint/2010/main" val="8370560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E9088B3D-D478-6042-88D6-B044D6F33507}"/>
              </a:ext>
            </a:extLst>
          </p:cNvPr>
          <p:cNvSpPr>
            <a:spLocks noGrp="1"/>
          </p:cNvSpPr>
          <p:nvPr>
            <p:ph type="pic" sz="quarter" idx="13"/>
          </p:nvPr>
        </p:nvSpPr>
        <p:spPr>
          <a:xfrm>
            <a:off x="0" y="0"/>
            <a:ext cx="12192000" cy="4097953"/>
          </a:xfrm>
        </p:spPr>
        <p:txBody>
          <a:bodyPr/>
          <a:lstStyle/>
          <a:p>
            <a:endParaRPr lang="en-US"/>
          </a:p>
        </p:txBody>
      </p:sp>
      <p:sp>
        <p:nvSpPr>
          <p:cNvPr id="3" name="Text Placeholder 2">
            <a:extLst>
              <a:ext uri="{FF2B5EF4-FFF2-40B4-BE49-F238E27FC236}">
                <a16:creationId xmlns:a16="http://schemas.microsoft.com/office/drawing/2014/main" id="{797C1C63-8CD4-DA43-8A89-3464A070440A}"/>
              </a:ext>
            </a:extLst>
          </p:cNvPr>
          <p:cNvSpPr>
            <a:spLocks noGrp="1"/>
          </p:cNvSpPr>
          <p:nvPr>
            <p:ph type="body" idx="1" hasCustomPrompt="1"/>
          </p:nvPr>
        </p:nvSpPr>
        <p:spPr>
          <a:xfrm>
            <a:off x="838200" y="4358026"/>
            <a:ext cx="7775222" cy="1808329"/>
          </a:xfrm>
        </p:spPr>
        <p:txBody>
          <a:bodyPr lIns="0">
            <a:noAutofit/>
          </a:bodyPr>
          <a:lstStyle>
            <a:lvl1pPr marL="0" indent="0">
              <a:lnSpc>
                <a:spcPts val="3280"/>
              </a:lnSpc>
              <a:spcBef>
                <a:spcPts val="0"/>
              </a:spcBef>
              <a:buNone/>
              <a:defRPr sz="2400" b="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Contact Name</a:t>
            </a:r>
            <a:br>
              <a:rPr lang="en-US"/>
            </a:br>
            <a:r>
              <a:rPr lang="en-US"/>
              <a:t>Contact Email</a:t>
            </a:r>
            <a:br>
              <a:rPr lang="en-US"/>
            </a:br>
            <a:r>
              <a:rPr lang="en-US"/>
              <a:t>Contact Phone</a:t>
            </a:r>
          </a:p>
          <a:p>
            <a:pPr lvl="0"/>
            <a:r>
              <a:rPr lang="en-US"/>
              <a:t>Website</a:t>
            </a:r>
          </a:p>
        </p:txBody>
      </p:sp>
      <p:sp>
        <p:nvSpPr>
          <p:cNvPr id="9" name="Rectangle 8">
            <a:extLst>
              <a:ext uri="{FF2B5EF4-FFF2-40B4-BE49-F238E27FC236}">
                <a16:creationId xmlns:a16="http://schemas.microsoft.com/office/drawing/2014/main" id="{66487E2E-2C89-1148-B1CA-FA95657CC334}"/>
              </a:ext>
              <a:ext uri="{C183D7F6-B498-43B3-948B-1728B52AA6E4}">
                <adec:decorative xmlns:adec="http://schemas.microsoft.com/office/drawing/2017/decorative" val="1"/>
              </a:ext>
            </a:extLst>
          </p:cNvPr>
          <p:cNvSpPr/>
          <p:nvPr userDrawn="1"/>
        </p:nvSpPr>
        <p:spPr>
          <a:xfrm>
            <a:off x="0" y="4010937"/>
            <a:ext cx="12192000" cy="8701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Text&#10;&#10;Description automatically generated">
            <a:extLst>
              <a:ext uri="{FF2B5EF4-FFF2-40B4-BE49-F238E27FC236}">
                <a16:creationId xmlns:a16="http://schemas.microsoft.com/office/drawing/2014/main" id="{CC732C89-334C-D148-8FD8-7AE84E53796D}"/>
              </a:ext>
            </a:extLst>
          </p:cNvPr>
          <p:cNvPicPr>
            <a:picLocks noChangeAspect="1"/>
          </p:cNvPicPr>
          <p:nvPr userDrawn="1"/>
        </p:nvPicPr>
        <p:blipFill>
          <a:blip r:embed="rId2"/>
          <a:stretch>
            <a:fillRect/>
          </a:stretch>
        </p:blipFill>
        <p:spPr>
          <a:xfrm>
            <a:off x="8618719" y="4253949"/>
            <a:ext cx="2814713" cy="892993"/>
          </a:xfrm>
          <a:prstGeom prst="rect">
            <a:avLst/>
          </a:prstGeom>
        </p:spPr>
      </p:pic>
      <p:sp>
        <p:nvSpPr>
          <p:cNvPr id="10" name="Title 1">
            <a:extLst>
              <a:ext uri="{FF2B5EF4-FFF2-40B4-BE49-F238E27FC236}">
                <a16:creationId xmlns:a16="http://schemas.microsoft.com/office/drawing/2014/main" id="{48D39EE5-B10C-D543-B9C9-8F124E354966}"/>
              </a:ext>
            </a:extLst>
          </p:cNvPr>
          <p:cNvSpPr>
            <a:spLocks noGrp="1"/>
          </p:cNvSpPr>
          <p:nvPr>
            <p:ph type="ctrTitle" hasCustomPrompt="1"/>
          </p:nvPr>
        </p:nvSpPr>
        <p:spPr>
          <a:xfrm>
            <a:off x="1524000" y="1122363"/>
            <a:ext cx="9144000" cy="2148375"/>
          </a:xfrm>
        </p:spPr>
        <p:txBody>
          <a:bodyPr anchor="ctr" anchorCtr="0"/>
          <a:lstStyle>
            <a:lvl1pPr algn="ctr">
              <a:defRPr sz="6000">
                <a:solidFill>
                  <a:schemeClr val="tx1"/>
                </a:solidFill>
              </a:defRPr>
            </a:lvl1pPr>
          </a:lstStyle>
          <a:p>
            <a:r>
              <a:rPr lang="en-US"/>
              <a:t>Closing Statement</a:t>
            </a:r>
          </a:p>
        </p:txBody>
      </p:sp>
      <p:sp>
        <p:nvSpPr>
          <p:cNvPr id="12" name="Round Single Corner Rectangle 11">
            <a:extLst>
              <a:ext uri="{FF2B5EF4-FFF2-40B4-BE49-F238E27FC236}">
                <a16:creationId xmlns:a16="http://schemas.microsoft.com/office/drawing/2014/main" id="{779B4288-590B-9041-AF21-CAE9B514227D}"/>
              </a:ext>
              <a:ext uri="{C183D7F6-B498-43B3-948B-1728B52AA6E4}">
                <adec:decorative xmlns:adec="http://schemas.microsoft.com/office/drawing/2017/decorative" val="1"/>
              </a:ext>
            </a:extLst>
          </p:cNvPr>
          <p:cNvSpPr/>
          <p:nvPr userDrawn="1"/>
        </p:nvSpPr>
        <p:spPr>
          <a:xfrm>
            <a:off x="0" y="6356350"/>
            <a:ext cx="11500338" cy="501650"/>
          </a:xfrm>
          <a:prstGeom prst="round1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ingle Corner Rectangle 12">
            <a:extLst>
              <a:ext uri="{FF2B5EF4-FFF2-40B4-BE49-F238E27FC236}">
                <a16:creationId xmlns:a16="http://schemas.microsoft.com/office/drawing/2014/main" id="{E86D2F5B-B82C-E84D-9841-2AD073F67CD0}"/>
              </a:ext>
              <a:ext uri="{C183D7F6-B498-43B3-948B-1728B52AA6E4}">
                <adec:decorative xmlns:adec="http://schemas.microsoft.com/office/drawing/2017/decorative" val="1"/>
              </a:ext>
            </a:extLst>
          </p:cNvPr>
          <p:cNvSpPr/>
          <p:nvPr userDrawn="1"/>
        </p:nvSpPr>
        <p:spPr>
          <a:xfrm>
            <a:off x="10832123" y="6356350"/>
            <a:ext cx="668216" cy="501650"/>
          </a:xfrm>
          <a:prstGeom prst="round1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BC73C6FC-E659-A743-BD3A-7808D35A07C6}"/>
              </a:ext>
            </a:extLst>
          </p:cNvPr>
          <p:cNvSpPr>
            <a:spLocks noGrp="1"/>
          </p:cNvSpPr>
          <p:nvPr>
            <p:ph type="dt" sz="half" idx="10"/>
          </p:nvPr>
        </p:nvSpPr>
        <p:spPr>
          <a:xfrm>
            <a:off x="838199" y="6356350"/>
            <a:ext cx="1019905" cy="365125"/>
          </a:xfrm>
        </p:spPr>
        <p:txBody>
          <a:bodyPr/>
          <a:lstStyle/>
          <a:p>
            <a:fld id="{757D05DA-71B3-4B47-BFA7-82BC39445B37}" type="datetime1">
              <a:rPr lang="en-US" smtClean="0"/>
              <a:t>11/14/2022</a:t>
            </a:fld>
            <a:endParaRPr lang="en-US"/>
          </a:p>
        </p:txBody>
      </p:sp>
      <p:sp>
        <p:nvSpPr>
          <p:cNvPr id="16" name="Footer Placeholder 5">
            <a:extLst>
              <a:ext uri="{FF2B5EF4-FFF2-40B4-BE49-F238E27FC236}">
                <a16:creationId xmlns:a16="http://schemas.microsoft.com/office/drawing/2014/main" id="{E18D76F9-2CE0-2846-BDDA-EF975FE19C93}"/>
              </a:ext>
            </a:extLst>
          </p:cNvPr>
          <p:cNvSpPr>
            <a:spLocks noGrp="1"/>
          </p:cNvSpPr>
          <p:nvPr>
            <p:ph type="ftr" sz="quarter" idx="11"/>
          </p:nvPr>
        </p:nvSpPr>
        <p:spPr>
          <a:xfrm>
            <a:off x="1858106" y="6356350"/>
            <a:ext cx="6113585" cy="365125"/>
          </a:xfrm>
        </p:spPr>
        <p:txBody>
          <a:bodyPr/>
          <a:lstStyle/>
          <a:p>
            <a:r>
              <a:rPr lang="en-US"/>
              <a:t>Portland Water Bureau  |  Jantzen Avenue Mains</a:t>
            </a:r>
          </a:p>
        </p:txBody>
      </p:sp>
      <p:sp>
        <p:nvSpPr>
          <p:cNvPr id="17" name="Slide Number Placeholder 6">
            <a:extLst>
              <a:ext uri="{FF2B5EF4-FFF2-40B4-BE49-F238E27FC236}">
                <a16:creationId xmlns:a16="http://schemas.microsoft.com/office/drawing/2014/main" id="{B0B650F1-185D-514B-BABC-BACB734E2CD7}"/>
              </a:ext>
            </a:extLst>
          </p:cNvPr>
          <p:cNvSpPr>
            <a:spLocks noGrp="1"/>
          </p:cNvSpPr>
          <p:nvPr>
            <p:ph type="sldNum" sz="quarter" idx="12"/>
          </p:nvPr>
        </p:nvSpPr>
        <p:spPr>
          <a:xfrm>
            <a:off x="10832122" y="6356350"/>
            <a:ext cx="668216" cy="365125"/>
          </a:xfrm>
        </p:spPr>
        <p:txBody>
          <a:bodyPr/>
          <a:lstStyle/>
          <a:p>
            <a:fld id="{D3195491-1DF9-B741-AFD4-E34CE63975D3}" type="slidenum">
              <a:rPr lang="en-US" smtClean="0"/>
              <a:t>‹#›</a:t>
            </a:fld>
            <a:endParaRPr lang="en-US"/>
          </a:p>
        </p:txBody>
      </p:sp>
      <p:sp>
        <p:nvSpPr>
          <p:cNvPr id="18" name="TextBox 17">
            <a:extLst>
              <a:ext uri="{FF2B5EF4-FFF2-40B4-BE49-F238E27FC236}">
                <a16:creationId xmlns:a16="http://schemas.microsoft.com/office/drawing/2014/main" id="{6621FFFA-4AEB-C648-A7ED-0949D9C24864}"/>
              </a:ext>
            </a:extLst>
          </p:cNvPr>
          <p:cNvSpPr txBox="1"/>
          <p:nvPr userDrawn="1"/>
        </p:nvSpPr>
        <p:spPr>
          <a:xfrm>
            <a:off x="8546516" y="5183301"/>
            <a:ext cx="3569284" cy="954107"/>
          </a:xfrm>
          <a:prstGeom prst="rect">
            <a:avLst/>
          </a:prstGeom>
          <a:noFill/>
        </p:spPr>
        <p:txBody>
          <a:bodyPr wrap="square">
            <a:spAutoFit/>
          </a:bodyPr>
          <a:lstStyle/>
          <a:p>
            <a:r>
              <a:rPr lang="en-US" sz="700">
                <a:effectLst/>
                <a:latin typeface="Myriad Pro" panose="020B0503030403020204" pitchFamily="34" charset="0"/>
              </a:rPr>
              <a:t>The City of Portland is committed to providing meaningful access. </a:t>
            </a:r>
            <a:br>
              <a:rPr lang="en-US" sz="700">
                <a:effectLst/>
                <a:latin typeface="Myriad Pro" panose="020B0503030403020204" pitchFamily="34" charset="0"/>
              </a:rPr>
            </a:br>
            <a:r>
              <a:rPr lang="en-US" sz="700">
                <a:effectLst/>
                <a:latin typeface="Myriad Pro" panose="020B0503030403020204" pitchFamily="34" charset="0"/>
              </a:rPr>
              <a:t>To request translation, interpretation, modifications, accommodations, </a:t>
            </a:r>
            <a:br>
              <a:rPr lang="en-US" sz="700">
                <a:effectLst/>
                <a:latin typeface="Myriad Pro" panose="020B0503030403020204" pitchFamily="34" charset="0"/>
              </a:rPr>
            </a:br>
            <a:r>
              <a:rPr lang="en-US" sz="700">
                <a:effectLst/>
                <a:latin typeface="Myriad Pro" panose="020B0503030403020204" pitchFamily="34" charset="0"/>
              </a:rPr>
              <a:t>or other auxiliary aids or services, contact </a:t>
            </a:r>
            <a:r>
              <a:rPr lang="en-US" sz="700" b="1">
                <a:effectLst/>
                <a:latin typeface="Myriad Pro" panose="020B0503030403020204" pitchFamily="34" charset="0"/>
              </a:rPr>
              <a:t>503-823-7770, Relay: 711</a:t>
            </a:r>
            <a:r>
              <a:rPr lang="en-US" sz="700">
                <a:effectLst/>
                <a:latin typeface="Myriad Pro" panose="020B0503030403020204" pitchFamily="34" charset="0"/>
              </a:rPr>
              <a:t>.</a:t>
            </a:r>
          </a:p>
          <a:p>
            <a:r>
              <a:rPr lang="en-US" sz="700" err="1">
                <a:effectLst/>
                <a:latin typeface="Myriad Pro" panose="020B0503030403020204" pitchFamily="34" charset="0"/>
              </a:rPr>
              <a:t>Traducción</a:t>
            </a:r>
            <a:r>
              <a:rPr lang="en-US" sz="700">
                <a:effectLst/>
                <a:latin typeface="Myriad Pro" panose="020B0503030403020204" pitchFamily="34" charset="0"/>
              </a:rPr>
              <a:t> e </a:t>
            </a:r>
            <a:r>
              <a:rPr lang="en-US" sz="700" err="1">
                <a:effectLst/>
                <a:latin typeface="Myriad Pro" panose="020B0503030403020204" pitchFamily="34" charset="0"/>
              </a:rPr>
              <a:t>Interpretación</a:t>
            </a:r>
            <a:r>
              <a:rPr lang="en-US" sz="700">
                <a:effectLst/>
                <a:latin typeface="Myriad Pro" panose="020B0503030403020204" pitchFamily="34" charset="0"/>
              </a:rPr>
              <a:t>  |  </a:t>
            </a:r>
            <a:r>
              <a:rPr lang="en-US" sz="700" err="1">
                <a:effectLst/>
                <a:latin typeface="Myriad Pro" panose="020B0503030403020204" pitchFamily="34" charset="0"/>
              </a:rPr>
              <a:t>Biên</a:t>
            </a:r>
            <a:r>
              <a:rPr lang="en-US" sz="700">
                <a:effectLst/>
                <a:latin typeface="Myriad Pro" panose="020B0503030403020204" pitchFamily="34" charset="0"/>
              </a:rPr>
              <a:t> </a:t>
            </a:r>
            <a:r>
              <a:rPr lang="en-US" sz="700" err="1">
                <a:effectLst/>
                <a:latin typeface="Myriad Pro" panose="020B0503030403020204" pitchFamily="34" charset="0"/>
              </a:rPr>
              <a:t>Dịch</a:t>
            </a:r>
            <a:r>
              <a:rPr lang="en-US" sz="700">
                <a:effectLst/>
                <a:latin typeface="Myriad Pro" panose="020B0503030403020204" pitchFamily="34" charset="0"/>
              </a:rPr>
              <a:t> </a:t>
            </a:r>
            <a:r>
              <a:rPr lang="en-US" sz="700" err="1">
                <a:effectLst/>
                <a:latin typeface="Myriad Pro" panose="020B0503030403020204" pitchFamily="34" charset="0"/>
              </a:rPr>
              <a:t>và</a:t>
            </a:r>
            <a:r>
              <a:rPr lang="en-US" sz="700">
                <a:effectLst/>
                <a:latin typeface="Myriad Pro" panose="020B0503030403020204" pitchFamily="34" charset="0"/>
              </a:rPr>
              <a:t> </a:t>
            </a:r>
            <a:r>
              <a:rPr lang="en-US" sz="700" err="1">
                <a:effectLst/>
                <a:latin typeface="Myriad Pro" panose="020B0503030403020204" pitchFamily="34" charset="0"/>
              </a:rPr>
              <a:t>Thông</a:t>
            </a:r>
            <a:r>
              <a:rPr lang="en-US" sz="700">
                <a:effectLst/>
                <a:latin typeface="Myriad Pro" panose="020B0503030403020204" pitchFamily="34" charset="0"/>
              </a:rPr>
              <a:t> </a:t>
            </a:r>
            <a:r>
              <a:rPr lang="en-US" sz="700" err="1">
                <a:effectLst/>
                <a:latin typeface="Myriad Pro" panose="020B0503030403020204" pitchFamily="34" charset="0"/>
              </a:rPr>
              <a:t>Dịch</a:t>
            </a:r>
            <a:r>
              <a:rPr lang="en-US" sz="700">
                <a:effectLst/>
                <a:latin typeface="Myriad Pro" panose="020B0503030403020204" pitchFamily="34" charset="0"/>
              </a:rPr>
              <a:t>  |  </a:t>
            </a:r>
            <a:r>
              <a:rPr lang="ko-KR" altLang="en-US" sz="700" err="1">
                <a:effectLst/>
                <a:latin typeface="Calibri" panose="020F0502020204030204" pitchFamily="34" charset="0"/>
                <a:ea typeface="Adobe Heiti Std" panose="020B0400000000000000" pitchFamily="34" charset="-128"/>
                <a:cs typeface="Calibri" panose="020F0502020204030204" pitchFamily="34" charset="0"/>
              </a:rPr>
              <a:t>口笔译服务</a:t>
            </a:r>
            <a:br>
              <a:rPr lang="ko-KR" altLang="en-US" sz="700">
                <a:effectLst/>
                <a:latin typeface="Myriad Pro" panose="020B0503030403020204" pitchFamily="34" charset="0"/>
              </a:rPr>
            </a:br>
            <a:r>
              <a:rPr lang="hi-IN" sz="700">
                <a:effectLst/>
                <a:latin typeface="Mangal" panose="02040503050203030202" pitchFamily="18" charset="0"/>
              </a:rPr>
              <a:t>अनुवादन तथा व्याख्या</a:t>
            </a:r>
            <a:r>
              <a:rPr lang="en-US" sz="700">
                <a:effectLst/>
                <a:latin typeface="Myriad Pro" panose="020B0503030403020204" pitchFamily="34" charset="0"/>
              </a:rPr>
              <a:t>  </a:t>
            </a:r>
            <a:r>
              <a:rPr lang="hi-IN" sz="700">
                <a:effectLst/>
                <a:latin typeface="Myriad Pro" panose="020B0503030403020204" pitchFamily="34" charset="0"/>
              </a:rPr>
              <a:t>|</a:t>
            </a:r>
            <a:r>
              <a:rPr lang="en-US" sz="700">
                <a:effectLst/>
                <a:latin typeface="Myriad Pro" panose="020B0503030403020204" pitchFamily="34" charset="0"/>
              </a:rPr>
              <a:t>  </a:t>
            </a:r>
            <a:r>
              <a:rPr lang="az-Cyrl-AZ" sz="700">
                <a:effectLst/>
                <a:latin typeface="Myriad Pro" panose="020B0503030403020204" pitchFamily="34" charset="0"/>
              </a:rPr>
              <a:t>Устный и письменный перевод</a:t>
            </a:r>
            <a:br>
              <a:rPr lang="az-Cyrl-AZ" sz="700">
                <a:effectLst/>
                <a:latin typeface="Myriad Pro" panose="020B0503030403020204" pitchFamily="34" charset="0"/>
              </a:rPr>
            </a:br>
            <a:r>
              <a:rPr lang="en-US" sz="700" err="1">
                <a:effectLst/>
                <a:latin typeface="Myriad Pro" panose="020B0503030403020204" pitchFamily="34" charset="0"/>
              </a:rPr>
              <a:t>Turjumaad</a:t>
            </a:r>
            <a:r>
              <a:rPr lang="en-US" sz="700">
                <a:effectLst/>
                <a:latin typeface="Myriad Pro" panose="020B0503030403020204" pitchFamily="34" charset="0"/>
              </a:rPr>
              <a:t> </a:t>
            </a:r>
            <a:r>
              <a:rPr lang="en-US" sz="700" err="1">
                <a:effectLst/>
                <a:latin typeface="Myriad Pro" panose="020B0503030403020204" pitchFamily="34" charset="0"/>
              </a:rPr>
              <a:t>iyo</a:t>
            </a:r>
            <a:r>
              <a:rPr lang="en-US" sz="700">
                <a:effectLst/>
                <a:latin typeface="Myriad Pro" panose="020B0503030403020204" pitchFamily="34" charset="0"/>
              </a:rPr>
              <a:t> </a:t>
            </a:r>
            <a:r>
              <a:rPr lang="en-US" sz="700" err="1">
                <a:effectLst/>
                <a:latin typeface="Myriad Pro" panose="020B0503030403020204" pitchFamily="34" charset="0"/>
              </a:rPr>
              <a:t>Fasiraad</a:t>
            </a:r>
            <a:r>
              <a:rPr lang="en-US" sz="700">
                <a:effectLst/>
                <a:latin typeface="Myriad Pro" panose="020B0503030403020204" pitchFamily="34" charset="0"/>
              </a:rPr>
              <a:t>  |  </a:t>
            </a:r>
            <a:r>
              <a:rPr lang="az-Cyrl-AZ" sz="700">
                <a:effectLst/>
                <a:latin typeface="Myriad Pro" panose="020B0503030403020204" pitchFamily="34" charset="0"/>
              </a:rPr>
              <a:t>Письмовий і усний переклад </a:t>
            </a:r>
            <a:br>
              <a:rPr lang="az-Cyrl-AZ" sz="700">
                <a:effectLst/>
                <a:latin typeface="Myriad Pro" panose="020B0503030403020204" pitchFamily="34" charset="0"/>
              </a:rPr>
            </a:br>
            <a:r>
              <a:rPr lang="en-US" sz="700" err="1">
                <a:effectLst/>
                <a:latin typeface="Myriad Pro" panose="020B0503030403020204" pitchFamily="34" charset="0"/>
              </a:rPr>
              <a:t>Traducere</a:t>
            </a:r>
            <a:r>
              <a:rPr lang="en-US" sz="700">
                <a:effectLst/>
                <a:latin typeface="Myriad Pro" panose="020B0503030403020204" pitchFamily="34" charset="0"/>
              </a:rPr>
              <a:t> </a:t>
            </a:r>
            <a:r>
              <a:rPr lang="en-US" sz="700" err="1">
                <a:effectLst/>
                <a:latin typeface="Myriad Pro" panose="020B0503030403020204" pitchFamily="34" charset="0"/>
              </a:rPr>
              <a:t>și</a:t>
            </a:r>
            <a:r>
              <a:rPr lang="en-US" sz="700">
                <a:effectLst/>
                <a:latin typeface="Myriad Pro" panose="020B0503030403020204" pitchFamily="34" charset="0"/>
              </a:rPr>
              <a:t> </a:t>
            </a:r>
            <a:r>
              <a:rPr lang="en-US" sz="700" err="1">
                <a:effectLst/>
                <a:latin typeface="Myriad Pro" panose="020B0503030403020204" pitchFamily="34" charset="0"/>
              </a:rPr>
              <a:t>interpretariat</a:t>
            </a:r>
            <a:r>
              <a:rPr lang="en-US" sz="700">
                <a:effectLst/>
                <a:latin typeface="Myriad Pro" panose="020B0503030403020204" pitchFamily="34" charset="0"/>
              </a:rPr>
              <a:t>  |  </a:t>
            </a:r>
            <a:r>
              <a:rPr lang="en-US" sz="700" err="1">
                <a:effectLst/>
                <a:latin typeface="Myriad Pro" panose="020B0503030403020204" pitchFamily="34" charset="0"/>
              </a:rPr>
              <a:t>Chiaku</a:t>
            </a:r>
            <a:r>
              <a:rPr lang="en-US" sz="700">
                <a:effectLst/>
                <a:latin typeface="Myriad Pro" panose="020B0503030403020204" pitchFamily="34" charset="0"/>
              </a:rPr>
              <a:t> me </a:t>
            </a:r>
            <a:r>
              <a:rPr lang="en-US" sz="700" err="1">
                <a:effectLst/>
                <a:latin typeface="Myriad Pro" panose="020B0503030403020204" pitchFamily="34" charset="0"/>
              </a:rPr>
              <a:t>Awewen</a:t>
            </a:r>
            <a:r>
              <a:rPr lang="en-US" sz="700">
                <a:effectLst/>
                <a:latin typeface="Myriad Pro" panose="020B0503030403020204" pitchFamily="34" charset="0"/>
              </a:rPr>
              <a:t> </a:t>
            </a:r>
            <a:r>
              <a:rPr lang="en-US" sz="700" err="1">
                <a:effectLst/>
                <a:latin typeface="Myriad Pro" panose="020B0503030403020204" pitchFamily="34" charset="0"/>
              </a:rPr>
              <a:t>Kapas</a:t>
            </a:r>
            <a:br>
              <a:rPr lang="en-US" sz="700">
                <a:effectLst/>
                <a:latin typeface="Myriad Pro" panose="020B0503030403020204" pitchFamily="34" charset="0"/>
              </a:rPr>
            </a:br>
            <a:r>
              <a:rPr lang="en-US" sz="700">
                <a:effectLst/>
                <a:latin typeface="Myriad Pro" panose="020B0503030403020204" pitchFamily="34" charset="0"/>
              </a:rPr>
              <a:t>Translation and Interpretation: </a:t>
            </a:r>
            <a:r>
              <a:rPr lang="en-US" sz="700" b="1">
                <a:effectLst/>
                <a:latin typeface="Myriad Pro" panose="020B0503030403020204" pitchFamily="34" charset="0"/>
              </a:rPr>
              <a:t>503-823-7770</a:t>
            </a:r>
            <a:r>
              <a:rPr lang="en-US" sz="700">
                <a:effectLst/>
                <a:latin typeface="Myriad Pro" panose="020B0503030403020204" pitchFamily="34" charset="0"/>
              </a:rPr>
              <a:t>  |  </a:t>
            </a:r>
            <a:r>
              <a:rPr lang="en-US" sz="700" b="1" err="1">
                <a:effectLst/>
                <a:latin typeface="Myriad Pro" panose="020B0503030403020204" pitchFamily="34" charset="0"/>
              </a:rPr>
              <a:t>portland.gov</a:t>
            </a:r>
            <a:r>
              <a:rPr lang="en-US" sz="700" b="1">
                <a:effectLst/>
                <a:latin typeface="Myriad Pro" panose="020B0503030403020204" pitchFamily="34" charset="0"/>
              </a:rPr>
              <a:t>/water/access</a:t>
            </a:r>
            <a:endParaRPr lang="en-US" sz="700">
              <a:effectLst/>
              <a:latin typeface="Myriad Pro Light" panose="020B0503030403020204" pitchFamily="34" charset="0"/>
            </a:endParaRPr>
          </a:p>
        </p:txBody>
      </p:sp>
    </p:spTree>
    <p:extLst>
      <p:ext uri="{BB962C8B-B14F-4D97-AF65-F5344CB8AC3E}">
        <p14:creationId xmlns:p14="http://schemas.microsoft.com/office/powerpoint/2010/main" val="517268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ection Title Dark">
    <p:bg>
      <p:bgPr>
        <a:gradFill flip="none" rotWithShape="1">
          <a:gsLst>
            <a:gs pos="0">
              <a:schemeClr val="tx1"/>
            </a:gs>
            <a:gs pos="62000">
              <a:schemeClr val="accent1"/>
            </a:gs>
            <a:gs pos="100000">
              <a:schemeClr val="accent5"/>
            </a:gs>
          </a:gsLst>
          <a:lin ang="2700000" scaled="1"/>
          <a:tileRect/>
        </a:gradFill>
        <a:effectLst/>
      </p:bgPr>
    </p:bg>
    <p:spTree>
      <p:nvGrpSpPr>
        <p:cNvPr id="1" name=""/>
        <p:cNvGrpSpPr/>
        <p:nvPr/>
      </p:nvGrpSpPr>
      <p:grpSpPr>
        <a:xfrm>
          <a:off x="0" y="0"/>
          <a:ext cx="0" cy="0"/>
          <a:chOff x="0" y="0"/>
          <a:chExt cx="0" cy="0"/>
        </a:xfrm>
      </p:grpSpPr>
      <p:sp>
        <p:nvSpPr>
          <p:cNvPr id="13" name="Round Single Corner Rectangle 12">
            <a:extLst>
              <a:ext uri="{FF2B5EF4-FFF2-40B4-BE49-F238E27FC236}">
                <a16:creationId xmlns:a16="http://schemas.microsoft.com/office/drawing/2014/main" id="{A81F57E2-4FC4-7046-A4ED-A76F702938DB}"/>
              </a:ext>
              <a:ext uri="{C183D7F6-B498-43B3-948B-1728B52AA6E4}">
                <adec:decorative xmlns:adec="http://schemas.microsoft.com/office/drawing/2017/decorative" val="1"/>
              </a:ext>
            </a:extLst>
          </p:cNvPr>
          <p:cNvSpPr/>
          <p:nvPr userDrawn="1"/>
        </p:nvSpPr>
        <p:spPr>
          <a:xfrm>
            <a:off x="0" y="6356350"/>
            <a:ext cx="11500338" cy="501650"/>
          </a:xfrm>
          <a:prstGeom prst="round1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Single Corner Rectangle 11">
            <a:extLst>
              <a:ext uri="{FF2B5EF4-FFF2-40B4-BE49-F238E27FC236}">
                <a16:creationId xmlns:a16="http://schemas.microsoft.com/office/drawing/2014/main" id="{8F00A76F-B769-1949-AAF0-EC7FCB139F06}"/>
              </a:ext>
              <a:ext uri="{C183D7F6-B498-43B3-948B-1728B52AA6E4}">
                <adec:decorative xmlns:adec="http://schemas.microsoft.com/office/drawing/2017/decorative" val="1"/>
              </a:ext>
            </a:extLst>
          </p:cNvPr>
          <p:cNvSpPr/>
          <p:nvPr userDrawn="1"/>
        </p:nvSpPr>
        <p:spPr>
          <a:xfrm>
            <a:off x="10832123" y="6356350"/>
            <a:ext cx="668216" cy="501650"/>
          </a:xfrm>
          <a:prstGeom prst="round1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B771B7-AEED-CD4C-8E60-7580022C567C}"/>
              </a:ext>
            </a:extLst>
          </p:cNvPr>
          <p:cNvSpPr>
            <a:spLocks noGrp="1"/>
          </p:cNvSpPr>
          <p:nvPr>
            <p:ph type="ctrTitle" hasCustomPrompt="1"/>
          </p:nvPr>
        </p:nvSpPr>
        <p:spPr>
          <a:xfrm>
            <a:off x="1524000" y="1122363"/>
            <a:ext cx="9144000" cy="2148375"/>
          </a:xfrm>
        </p:spPr>
        <p:txBody>
          <a:bodyPr anchor="b"/>
          <a:lstStyle>
            <a:lvl1pPr algn="ctr">
              <a:defRPr sz="6000">
                <a:solidFill>
                  <a:schemeClr val="bg1"/>
                </a:solidFill>
              </a:defRPr>
            </a:lvl1pPr>
          </a:lstStyle>
          <a:p>
            <a:r>
              <a:rPr lang="en-US"/>
              <a:t>Section Title</a:t>
            </a:r>
            <a:br>
              <a:rPr lang="en-US"/>
            </a:br>
            <a:r>
              <a:rPr lang="en-US"/>
              <a:t>Verdana Bold 60</a:t>
            </a:r>
          </a:p>
        </p:txBody>
      </p:sp>
      <p:sp>
        <p:nvSpPr>
          <p:cNvPr id="3" name="Subtitle 2">
            <a:extLst>
              <a:ext uri="{FF2B5EF4-FFF2-40B4-BE49-F238E27FC236}">
                <a16:creationId xmlns:a16="http://schemas.microsoft.com/office/drawing/2014/main" id="{DD710298-4966-D947-AD4B-49D0EAAB097E}"/>
              </a:ext>
            </a:extLst>
          </p:cNvPr>
          <p:cNvSpPr>
            <a:spLocks noGrp="1"/>
          </p:cNvSpPr>
          <p:nvPr>
            <p:ph type="subTitle" idx="1" hasCustomPrompt="1"/>
          </p:nvPr>
        </p:nvSpPr>
        <p:spPr>
          <a:xfrm>
            <a:off x="1524000" y="4149968"/>
            <a:ext cx="9144000" cy="1107831"/>
          </a:xfrm>
        </p:spPr>
        <p:txBody>
          <a:bodyPr>
            <a:normAutofit/>
          </a:bodyPr>
          <a:lstStyle>
            <a:lvl1pPr marL="0" indent="0" algn="ctr">
              <a:buNone/>
              <a:defRPr sz="3000" b="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 Verdana 30</a:t>
            </a:r>
          </a:p>
        </p:txBody>
      </p:sp>
      <p:sp>
        <p:nvSpPr>
          <p:cNvPr id="7" name="Rectangle 6">
            <a:extLst>
              <a:ext uri="{FF2B5EF4-FFF2-40B4-BE49-F238E27FC236}">
                <a16:creationId xmlns:a16="http://schemas.microsoft.com/office/drawing/2014/main" id="{E06AD379-8DFD-6142-89A9-DAB64303F9A6}"/>
              </a:ext>
              <a:ext uri="{C183D7F6-B498-43B3-948B-1728B52AA6E4}">
                <adec:decorative xmlns:adec="http://schemas.microsoft.com/office/drawing/2017/decorative" val="1"/>
              </a:ext>
            </a:extLst>
          </p:cNvPr>
          <p:cNvSpPr/>
          <p:nvPr userDrawn="1"/>
        </p:nvSpPr>
        <p:spPr>
          <a:xfrm>
            <a:off x="5292811" y="3537357"/>
            <a:ext cx="1606379" cy="1729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7">
            <a:extLst>
              <a:ext uri="{FF2B5EF4-FFF2-40B4-BE49-F238E27FC236}">
                <a16:creationId xmlns:a16="http://schemas.microsoft.com/office/drawing/2014/main" id="{FEF186D7-5C66-6B49-9828-7A45B233AA05}"/>
              </a:ext>
            </a:extLst>
          </p:cNvPr>
          <p:cNvSpPr>
            <a:spLocks noGrp="1"/>
          </p:cNvSpPr>
          <p:nvPr>
            <p:ph type="dt" sz="half" idx="10"/>
          </p:nvPr>
        </p:nvSpPr>
        <p:spPr/>
        <p:txBody>
          <a:bodyPr/>
          <a:lstStyle/>
          <a:p>
            <a:fld id="{0079D5FE-01EE-4AAE-BD1E-5408297AC9AF}" type="datetime1">
              <a:rPr lang="en-US" smtClean="0"/>
              <a:t>11/14/2022</a:t>
            </a:fld>
            <a:endParaRPr lang="en-US"/>
          </a:p>
        </p:txBody>
      </p:sp>
      <p:sp>
        <p:nvSpPr>
          <p:cNvPr id="9" name="Footer Placeholder 8">
            <a:extLst>
              <a:ext uri="{FF2B5EF4-FFF2-40B4-BE49-F238E27FC236}">
                <a16:creationId xmlns:a16="http://schemas.microsoft.com/office/drawing/2014/main" id="{D47A5E3D-99CB-D14D-8C03-0A3D8C01D86D}"/>
              </a:ext>
            </a:extLst>
          </p:cNvPr>
          <p:cNvSpPr>
            <a:spLocks noGrp="1"/>
          </p:cNvSpPr>
          <p:nvPr>
            <p:ph type="ftr" sz="quarter" idx="11"/>
          </p:nvPr>
        </p:nvSpPr>
        <p:spPr/>
        <p:txBody>
          <a:bodyPr/>
          <a:lstStyle/>
          <a:p>
            <a:r>
              <a:rPr lang="en-US"/>
              <a:t>Portland Water Bureau  |  Jantzen Avenue Mains</a:t>
            </a:r>
          </a:p>
        </p:txBody>
      </p:sp>
      <p:sp>
        <p:nvSpPr>
          <p:cNvPr id="10" name="Slide Number Placeholder 9">
            <a:extLst>
              <a:ext uri="{FF2B5EF4-FFF2-40B4-BE49-F238E27FC236}">
                <a16:creationId xmlns:a16="http://schemas.microsoft.com/office/drawing/2014/main" id="{AE875177-62F5-AF43-B715-17695A493FEE}"/>
              </a:ext>
            </a:extLst>
          </p:cNvPr>
          <p:cNvSpPr>
            <a:spLocks noGrp="1"/>
          </p:cNvSpPr>
          <p:nvPr>
            <p:ph type="sldNum" sz="quarter" idx="12"/>
          </p:nvPr>
        </p:nvSpPr>
        <p:spPr/>
        <p:txBody>
          <a:bodyPr/>
          <a:lstStyle/>
          <a:p>
            <a:fld id="{D3195491-1DF9-B741-AFD4-E34CE63975D3}" type="slidenum">
              <a:rPr lang="en-US" smtClean="0"/>
              <a:pPr/>
              <a:t>‹#›</a:t>
            </a:fld>
            <a:endParaRPr lang="en-US"/>
          </a:p>
        </p:txBody>
      </p:sp>
    </p:spTree>
    <p:extLst>
      <p:ext uri="{BB962C8B-B14F-4D97-AF65-F5344CB8AC3E}">
        <p14:creationId xmlns:p14="http://schemas.microsoft.com/office/powerpoint/2010/main" val="1629936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ection Title Dark Decorated">
    <p:bg>
      <p:bgPr>
        <a:gradFill flip="none" rotWithShape="1">
          <a:gsLst>
            <a:gs pos="0">
              <a:schemeClr val="tx1"/>
            </a:gs>
            <a:gs pos="62000">
              <a:schemeClr val="accent1"/>
            </a:gs>
            <a:gs pos="100000">
              <a:schemeClr val="accent5"/>
            </a:gs>
          </a:gsLst>
          <a:lin ang="2700000" scaled="1"/>
          <a:tileRect/>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94F8B6-BD8E-3F49-97B9-ADFBA9D0C07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Round Single Corner Rectangle 12">
            <a:extLst>
              <a:ext uri="{FF2B5EF4-FFF2-40B4-BE49-F238E27FC236}">
                <a16:creationId xmlns:a16="http://schemas.microsoft.com/office/drawing/2014/main" id="{A81F57E2-4FC4-7046-A4ED-A76F702938DB}"/>
              </a:ext>
              <a:ext uri="{C183D7F6-B498-43B3-948B-1728B52AA6E4}">
                <adec:decorative xmlns:adec="http://schemas.microsoft.com/office/drawing/2017/decorative" val="1"/>
              </a:ext>
            </a:extLst>
          </p:cNvPr>
          <p:cNvSpPr/>
          <p:nvPr userDrawn="1"/>
        </p:nvSpPr>
        <p:spPr>
          <a:xfrm>
            <a:off x="0" y="6356350"/>
            <a:ext cx="11500338" cy="501650"/>
          </a:xfrm>
          <a:prstGeom prst="round1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Single Corner Rectangle 11">
            <a:extLst>
              <a:ext uri="{FF2B5EF4-FFF2-40B4-BE49-F238E27FC236}">
                <a16:creationId xmlns:a16="http://schemas.microsoft.com/office/drawing/2014/main" id="{8F00A76F-B769-1949-AAF0-EC7FCB139F06}"/>
              </a:ext>
              <a:ext uri="{C183D7F6-B498-43B3-948B-1728B52AA6E4}">
                <adec:decorative xmlns:adec="http://schemas.microsoft.com/office/drawing/2017/decorative" val="1"/>
              </a:ext>
            </a:extLst>
          </p:cNvPr>
          <p:cNvSpPr/>
          <p:nvPr userDrawn="1"/>
        </p:nvSpPr>
        <p:spPr>
          <a:xfrm>
            <a:off x="10832123" y="6356350"/>
            <a:ext cx="668216" cy="501650"/>
          </a:xfrm>
          <a:prstGeom prst="round1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B771B7-AEED-CD4C-8E60-7580022C567C}"/>
              </a:ext>
            </a:extLst>
          </p:cNvPr>
          <p:cNvSpPr>
            <a:spLocks noGrp="1"/>
          </p:cNvSpPr>
          <p:nvPr>
            <p:ph type="ctrTitle" hasCustomPrompt="1"/>
          </p:nvPr>
        </p:nvSpPr>
        <p:spPr>
          <a:xfrm>
            <a:off x="1524000" y="1122363"/>
            <a:ext cx="9144000" cy="2148375"/>
          </a:xfrm>
        </p:spPr>
        <p:txBody>
          <a:bodyPr anchor="b"/>
          <a:lstStyle>
            <a:lvl1pPr algn="ctr">
              <a:defRPr sz="6000">
                <a:solidFill>
                  <a:schemeClr val="bg1"/>
                </a:solidFill>
              </a:defRPr>
            </a:lvl1pPr>
          </a:lstStyle>
          <a:p>
            <a:r>
              <a:rPr lang="en-US"/>
              <a:t>Section Title</a:t>
            </a:r>
            <a:br>
              <a:rPr lang="en-US"/>
            </a:br>
            <a:r>
              <a:rPr lang="en-US"/>
              <a:t>Verdana Bold 60</a:t>
            </a:r>
          </a:p>
        </p:txBody>
      </p:sp>
      <p:sp>
        <p:nvSpPr>
          <p:cNvPr id="3" name="Subtitle 2">
            <a:extLst>
              <a:ext uri="{FF2B5EF4-FFF2-40B4-BE49-F238E27FC236}">
                <a16:creationId xmlns:a16="http://schemas.microsoft.com/office/drawing/2014/main" id="{DD710298-4966-D947-AD4B-49D0EAAB097E}"/>
              </a:ext>
            </a:extLst>
          </p:cNvPr>
          <p:cNvSpPr>
            <a:spLocks noGrp="1"/>
          </p:cNvSpPr>
          <p:nvPr>
            <p:ph type="subTitle" idx="1" hasCustomPrompt="1"/>
          </p:nvPr>
        </p:nvSpPr>
        <p:spPr>
          <a:xfrm>
            <a:off x="1524000" y="4149968"/>
            <a:ext cx="9144000" cy="1107831"/>
          </a:xfrm>
        </p:spPr>
        <p:txBody>
          <a:bodyPr>
            <a:normAutofit/>
          </a:bodyPr>
          <a:lstStyle>
            <a:lvl1pPr marL="0" indent="0" algn="ctr">
              <a:buNone/>
              <a:defRPr sz="3000" b="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 Verdana 30</a:t>
            </a:r>
          </a:p>
        </p:txBody>
      </p:sp>
      <p:sp>
        <p:nvSpPr>
          <p:cNvPr id="7" name="Rectangle 6">
            <a:extLst>
              <a:ext uri="{FF2B5EF4-FFF2-40B4-BE49-F238E27FC236}">
                <a16:creationId xmlns:a16="http://schemas.microsoft.com/office/drawing/2014/main" id="{E06AD379-8DFD-6142-89A9-DAB64303F9A6}"/>
              </a:ext>
              <a:ext uri="{C183D7F6-B498-43B3-948B-1728B52AA6E4}">
                <adec:decorative xmlns:adec="http://schemas.microsoft.com/office/drawing/2017/decorative" val="1"/>
              </a:ext>
            </a:extLst>
          </p:cNvPr>
          <p:cNvSpPr/>
          <p:nvPr userDrawn="1"/>
        </p:nvSpPr>
        <p:spPr>
          <a:xfrm>
            <a:off x="5292811" y="3537357"/>
            <a:ext cx="1606379" cy="1729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7">
            <a:extLst>
              <a:ext uri="{FF2B5EF4-FFF2-40B4-BE49-F238E27FC236}">
                <a16:creationId xmlns:a16="http://schemas.microsoft.com/office/drawing/2014/main" id="{FEF186D7-5C66-6B49-9828-7A45B233AA05}"/>
              </a:ext>
            </a:extLst>
          </p:cNvPr>
          <p:cNvSpPr>
            <a:spLocks noGrp="1"/>
          </p:cNvSpPr>
          <p:nvPr>
            <p:ph type="dt" sz="half" idx="10"/>
          </p:nvPr>
        </p:nvSpPr>
        <p:spPr/>
        <p:txBody>
          <a:bodyPr/>
          <a:lstStyle/>
          <a:p>
            <a:fld id="{0FEE2CDE-99AA-4EB4-AD1A-8DB5AB91F9D6}" type="datetime1">
              <a:rPr lang="en-US" smtClean="0"/>
              <a:t>11/14/2022</a:t>
            </a:fld>
            <a:endParaRPr lang="en-US"/>
          </a:p>
        </p:txBody>
      </p:sp>
      <p:sp>
        <p:nvSpPr>
          <p:cNvPr id="9" name="Footer Placeholder 8">
            <a:extLst>
              <a:ext uri="{FF2B5EF4-FFF2-40B4-BE49-F238E27FC236}">
                <a16:creationId xmlns:a16="http://schemas.microsoft.com/office/drawing/2014/main" id="{D47A5E3D-99CB-D14D-8C03-0A3D8C01D86D}"/>
              </a:ext>
            </a:extLst>
          </p:cNvPr>
          <p:cNvSpPr>
            <a:spLocks noGrp="1"/>
          </p:cNvSpPr>
          <p:nvPr>
            <p:ph type="ftr" sz="quarter" idx="11"/>
          </p:nvPr>
        </p:nvSpPr>
        <p:spPr/>
        <p:txBody>
          <a:bodyPr/>
          <a:lstStyle/>
          <a:p>
            <a:r>
              <a:rPr lang="en-US"/>
              <a:t>Portland Water Bureau  |  Jantzen Avenue Mains</a:t>
            </a:r>
          </a:p>
        </p:txBody>
      </p:sp>
      <p:sp>
        <p:nvSpPr>
          <p:cNvPr id="10" name="Slide Number Placeholder 9">
            <a:extLst>
              <a:ext uri="{FF2B5EF4-FFF2-40B4-BE49-F238E27FC236}">
                <a16:creationId xmlns:a16="http://schemas.microsoft.com/office/drawing/2014/main" id="{AE875177-62F5-AF43-B715-17695A493FEE}"/>
              </a:ext>
            </a:extLst>
          </p:cNvPr>
          <p:cNvSpPr>
            <a:spLocks noGrp="1"/>
          </p:cNvSpPr>
          <p:nvPr>
            <p:ph type="sldNum" sz="quarter" idx="12"/>
          </p:nvPr>
        </p:nvSpPr>
        <p:spPr/>
        <p:txBody>
          <a:bodyPr/>
          <a:lstStyle/>
          <a:p>
            <a:fld id="{D3195491-1DF9-B741-AFD4-E34CE63975D3}" type="slidenum">
              <a:rPr lang="en-US" smtClean="0"/>
              <a:pPr/>
              <a:t>‹#›</a:t>
            </a:fld>
            <a:endParaRPr lang="en-US"/>
          </a:p>
        </p:txBody>
      </p:sp>
    </p:spTree>
    <p:extLst>
      <p:ext uri="{BB962C8B-B14F-4D97-AF65-F5344CB8AC3E}">
        <p14:creationId xmlns:p14="http://schemas.microsoft.com/office/powerpoint/2010/main" val="3176924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Title Light">
    <p:bg>
      <p:bgPr>
        <a:solidFill>
          <a:schemeClr val="bg1"/>
        </a:solidFill>
        <a:effectLst/>
      </p:bgPr>
    </p:bg>
    <p:spTree>
      <p:nvGrpSpPr>
        <p:cNvPr id="1" name=""/>
        <p:cNvGrpSpPr/>
        <p:nvPr/>
      </p:nvGrpSpPr>
      <p:grpSpPr>
        <a:xfrm>
          <a:off x="0" y="0"/>
          <a:ext cx="0" cy="0"/>
          <a:chOff x="0" y="0"/>
          <a:chExt cx="0" cy="0"/>
        </a:xfrm>
      </p:grpSpPr>
      <p:sp>
        <p:nvSpPr>
          <p:cNvPr id="14" name="Round Single Corner Rectangle 13">
            <a:extLst>
              <a:ext uri="{FF2B5EF4-FFF2-40B4-BE49-F238E27FC236}">
                <a16:creationId xmlns:a16="http://schemas.microsoft.com/office/drawing/2014/main" id="{149DBC75-0A00-AB42-B344-4D305F74407F}"/>
              </a:ext>
              <a:ext uri="{C183D7F6-B498-43B3-948B-1728B52AA6E4}">
                <adec:decorative xmlns:adec="http://schemas.microsoft.com/office/drawing/2017/decorative" val="1"/>
              </a:ext>
            </a:extLst>
          </p:cNvPr>
          <p:cNvSpPr/>
          <p:nvPr userDrawn="1"/>
        </p:nvSpPr>
        <p:spPr>
          <a:xfrm>
            <a:off x="0" y="6356350"/>
            <a:ext cx="11500338" cy="501650"/>
          </a:xfrm>
          <a:prstGeom prst="round1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Single Corner Rectangle 11">
            <a:extLst>
              <a:ext uri="{FF2B5EF4-FFF2-40B4-BE49-F238E27FC236}">
                <a16:creationId xmlns:a16="http://schemas.microsoft.com/office/drawing/2014/main" id="{B1066F84-D352-3C43-BBDC-94F5DBA48950}"/>
              </a:ext>
              <a:ext uri="{C183D7F6-B498-43B3-948B-1728B52AA6E4}">
                <adec:decorative xmlns:adec="http://schemas.microsoft.com/office/drawing/2017/decorative" val="1"/>
              </a:ext>
            </a:extLst>
          </p:cNvPr>
          <p:cNvSpPr/>
          <p:nvPr userDrawn="1"/>
        </p:nvSpPr>
        <p:spPr>
          <a:xfrm>
            <a:off x="10832123" y="6356350"/>
            <a:ext cx="668216" cy="501650"/>
          </a:xfrm>
          <a:prstGeom prst="round1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B771B7-AEED-CD4C-8E60-7580022C567C}"/>
              </a:ext>
            </a:extLst>
          </p:cNvPr>
          <p:cNvSpPr>
            <a:spLocks noGrp="1"/>
          </p:cNvSpPr>
          <p:nvPr>
            <p:ph type="ctrTitle" hasCustomPrompt="1"/>
          </p:nvPr>
        </p:nvSpPr>
        <p:spPr>
          <a:xfrm>
            <a:off x="1524000" y="1122363"/>
            <a:ext cx="9144000" cy="2148375"/>
          </a:xfrm>
        </p:spPr>
        <p:txBody>
          <a:bodyPr anchor="b"/>
          <a:lstStyle>
            <a:lvl1pPr algn="ctr">
              <a:defRPr sz="6000">
                <a:solidFill>
                  <a:schemeClr val="tx1"/>
                </a:solidFill>
              </a:defRPr>
            </a:lvl1pPr>
          </a:lstStyle>
          <a:p>
            <a:r>
              <a:rPr lang="en-US"/>
              <a:t>Section Title</a:t>
            </a:r>
            <a:br>
              <a:rPr lang="en-US"/>
            </a:br>
            <a:r>
              <a:rPr lang="en-US"/>
              <a:t>Verdana Bold 60</a:t>
            </a:r>
          </a:p>
        </p:txBody>
      </p:sp>
      <p:sp>
        <p:nvSpPr>
          <p:cNvPr id="3" name="Subtitle 2">
            <a:extLst>
              <a:ext uri="{FF2B5EF4-FFF2-40B4-BE49-F238E27FC236}">
                <a16:creationId xmlns:a16="http://schemas.microsoft.com/office/drawing/2014/main" id="{DD710298-4966-D947-AD4B-49D0EAAB097E}"/>
              </a:ext>
            </a:extLst>
          </p:cNvPr>
          <p:cNvSpPr>
            <a:spLocks noGrp="1"/>
          </p:cNvSpPr>
          <p:nvPr>
            <p:ph type="subTitle" idx="1" hasCustomPrompt="1"/>
          </p:nvPr>
        </p:nvSpPr>
        <p:spPr>
          <a:xfrm>
            <a:off x="1524000" y="4149968"/>
            <a:ext cx="9144000" cy="1107831"/>
          </a:xfrm>
        </p:spPr>
        <p:txBody>
          <a:bodyPr>
            <a:normAutofit/>
          </a:bodyPr>
          <a:lstStyle>
            <a:lvl1pPr marL="0" indent="0" algn="ctr">
              <a:buNone/>
              <a:defRPr sz="3000" b="0" i="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 Verdana 30</a:t>
            </a:r>
          </a:p>
        </p:txBody>
      </p:sp>
      <p:sp>
        <p:nvSpPr>
          <p:cNvPr id="7" name="Rectangle 6">
            <a:extLst>
              <a:ext uri="{FF2B5EF4-FFF2-40B4-BE49-F238E27FC236}">
                <a16:creationId xmlns:a16="http://schemas.microsoft.com/office/drawing/2014/main" id="{E06AD379-8DFD-6142-89A9-DAB64303F9A6}"/>
              </a:ext>
              <a:ext uri="{C183D7F6-B498-43B3-948B-1728B52AA6E4}">
                <adec:decorative xmlns:adec="http://schemas.microsoft.com/office/drawing/2017/decorative" val="1"/>
              </a:ext>
            </a:extLst>
          </p:cNvPr>
          <p:cNvSpPr/>
          <p:nvPr userDrawn="1"/>
        </p:nvSpPr>
        <p:spPr>
          <a:xfrm>
            <a:off x="5292811" y="3537357"/>
            <a:ext cx="1606379" cy="172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7">
            <a:extLst>
              <a:ext uri="{FF2B5EF4-FFF2-40B4-BE49-F238E27FC236}">
                <a16:creationId xmlns:a16="http://schemas.microsoft.com/office/drawing/2014/main" id="{FEF186D7-5C66-6B49-9828-7A45B233AA05}"/>
              </a:ext>
            </a:extLst>
          </p:cNvPr>
          <p:cNvSpPr>
            <a:spLocks noGrp="1"/>
          </p:cNvSpPr>
          <p:nvPr>
            <p:ph type="dt" sz="half" idx="10"/>
          </p:nvPr>
        </p:nvSpPr>
        <p:spPr/>
        <p:txBody>
          <a:bodyPr/>
          <a:lstStyle>
            <a:lvl1pPr>
              <a:defRPr>
                <a:solidFill>
                  <a:schemeClr val="tx1"/>
                </a:solidFill>
              </a:defRPr>
            </a:lvl1pPr>
          </a:lstStyle>
          <a:p>
            <a:fld id="{894350D6-949E-4431-9B3C-814C5280D584}" type="datetime1">
              <a:rPr lang="en-US" smtClean="0"/>
              <a:t>11/14/2022</a:t>
            </a:fld>
            <a:endParaRPr lang="en-US"/>
          </a:p>
        </p:txBody>
      </p:sp>
      <p:sp>
        <p:nvSpPr>
          <p:cNvPr id="9" name="Footer Placeholder 8">
            <a:extLst>
              <a:ext uri="{FF2B5EF4-FFF2-40B4-BE49-F238E27FC236}">
                <a16:creationId xmlns:a16="http://schemas.microsoft.com/office/drawing/2014/main" id="{D47A5E3D-99CB-D14D-8C03-0A3D8C01D86D}"/>
              </a:ext>
            </a:extLst>
          </p:cNvPr>
          <p:cNvSpPr>
            <a:spLocks noGrp="1"/>
          </p:cNvSpPr>
          <p:nvPr>
            <p:ph type="ftr" sz="quarter" idx="11"/>
          </p:nvPr>
        </p:nvSpPr>
        <p:spPr/>
        <p:txBody>
          <a:bodyPr/>
          <a:lstStyle>
            <a:lvl1pPr>
              <a:defRPr>
                <a:solidFill>
                  <a:schemeClr val="tx1"/>
                </a:solidFill>
              </a:defRPr>
            </a:lvl1pPr>
          </a:lstStyle>
          <a:p>
            <a:r>
              <a:rPr lang="en-US"/>
              <a:t>Portland Water Bureau  |  Jantzen Avenue Mains</a:t>
            </a:r>
          </a:p>
        </p:txBody>
      </p:sp>
      <p:sp>
        <p:nvSpPr>
          <p:cNvPr id="10" name="Slide Number Placeholder 9">
            <a:extLst>
              <a:ext uri="{FF2B5EF4-FFF2-40B4-BE49-F238E27FC236}">
                <a16:creationId xmlns:a16="http://schemas.microsoft.com/office/drawing/2014/main" id="{AE875177-62F5-AF43-B715-17695A493FEE}"/>
              </a:ext>
            </a:extLst>
          </p:cNvPr>
          <p:cNvSpPr>
            <a:spLocks noGrp="1"/>
          </p:cNvSpPr>
          <p:nvPr>
            <p:ph type="sldNum" sz="quarter" idx="12"/>
          </p:nvPr>
        </p:nvSpPr>
        <p:spPr/>
        <p:txBody>
          <a:bodyPr/>
          <a:lstStyle/>
          <a:p>
            <a:fld id="{D3195491-1DF9-B741-AFD4-E34CE63975D3}" type="slidenum">
              <a:rPr lang="en-US" smtClean="0"/>
              <a:pPr/>
              <a:t>‹#›</a:t>
            </a:fld>
            <a:endParaRPr lang="en-US"/>
          </a:p>
        </p:txBody>
      </p:sp>
    </p:spTree>
    <p:extLst>
      <p:ext uri="{BB962C8B-B14F-4D97-AF65-F5344CB8AC3E}">
        <p14:creationId xmlns:p14="http://schemas.microsoft.com/office/powerpoint/2010/main" val="1479419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ic Bullets">
    <p:bg>
      <p:bgPr>
        <a:solidFill>
          <a:schemeClr val="bg1"/>
        </a:solidFill>
        <a:effectLst/>
      </p:bgPr>
    </p:bg>
    <p:spTree>
      <p:nvGrpSpPr>
        <p:cNvPr id="1" name=""/>
        <p:cNvGrpSpPr/>
        <p:nvPr/>
      </p:nvGrpSpPr>
      <p:grpSpPr>
        <a:xfrm>
          <a:off x="0" y="0"/>
          <a:ext cx="0" cy="0"/>
          <a:chOff x="0" y="0"/>
          <a:chExt cx="0" cy="0"/>
        </a:xfrm>
      </p:grpSpPr>
      <p:sp>
        <p:nvSpPr>
          <p:cNvPr id="13" name="Round Single Corner Rectangle 12">
            <a:extLst>
              <a:ext uri="{FF2B5EF4-FFF2-40B4-BE49-F238E27FC236}">
                <a16:creationId xmlns:a16="http://schemas.microsoft.com/office/drawing/2014/main" id="{CF63181B-08BD-2B4F-B6A2-592CF14CEA69}"/>
              </a:ext>
              <a:ext uri="{C183D7F6-B498-43B3-948B-1728B52AA6E4}">
                <adec:decorative xmlns:adec="http://schemas.microsoft.com/office/drawing/2017/decorative" val="1"/>
              </a:ext>
            </a:extLst>
          </p:cNvPr>
          <p:cNvSpPr/>
          <p:nvPr userDrawn="1"/>
        </p:nvSpPr>
        <p:spPr>
          <a:xfrm>
            <a:off x="0" y="6356350"/>
            <a:ext cx="11500338" cy="501650"/>
          </a:xfrm>
          <a:prstGeom prst="round1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Single Corner Rectangle 10">
            <a:extLst>
              <a:ext uri="{FF2B5EF4-FFF2-40B4-BE49-F238E27FC236}">
                <a16:creationId xmlns:a16="http://schemas.microsoft.com/office/drawing/2014/main" id="{510A5BC2-5579-C245-A35E-C156E9A512AC}"/>
              </a:ext>
              <a:ext uri="{C183D7F6-B498-43B3-948B-1728B52AA6E4}">
                <adec:decorative xmlns:adec="http://schemas.microsoft.com/office/drawing/2017/decorative" val="1"/>
              </a:ext>
            </a:extLst>
          </p:cNvPr>
          <p:cNvSpPr/>
          <p:nvPr userDrawn="1"/>
        </p:nvSpPr>
        <p:spPr>
          <a:xfrm>
            <a:off x="10832123" y="6356350"/>
            <a:ext cx="668216" cy="501650"/>
          </a:xfrm>
          <a:prstGeom prst="round1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9D04DDE-DDAA-6C41-8CED-9EDBC30482B4}"/>
              </a:ext>
            </a:extLst>
          </p:cNvPr>
          <p:cNvSpPr>
            <a:spLocks noGrp="1"/>
          </p:cNvSpPr>
          <p:nvPr>
            <p:ph idx="1"/>
          </p:nvPr>
        </p:nvSpPr>
        <p:spPr>
          <a:xfrm>
            <a:off x="838200" y="2150075"/>
            <a:ext cx="10515600" cy="402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37962F-F142-5341-BBCA-986570BEC889}"/>
              </a:ext>
            </a:extLst>
          </p:cNvPr>
          <p:cNvSpPr>
            <a:spLocks noGrp="1"/>
          </p:cNvSpPr>
          <p:nvPr>
            <p:ph type="dt" sz="half" idx="10"/>
          </p:nvPr>
        </p:nvSpPr>
        <p:spPr/>
        <p:txBody>
          <a:bodyPr/>
          <a:lstStyle/>
          <a:p>
            <a:fld id="{64136FB2-CB54-44DE-A129-AEBFE57CF02F}" type="datetime1">
              <a:rPr lang="en-US" smtClean="0"/>
              <a:t>11/14/2022</a:t>
            </a:fld>
            <a:endParaRPr lang="en-US"/>
          </a:p>
        </p:txBody>
      </p:sp>
      <p:sp>
        <p:nvSpPr>
          <p:cNvPr id="5" name="Footer Placeholder 4">
            <a:extLst>
              <a:ext uri="{FF2B5EF4-FFF2-40B4-BE49-F238E27FC236}">
                <a16:creationId xmlns:a16="http://schemas.microsoft.com/office/drawing/2014/main" id="{5DEED7D1-0237-9F4B-B087-FB9283FF68D3}"/>
              </a:ext>
            </a:extLst>
          </p:cNvPr>
          <p:cNvSpPr>
            <a:spLocks noGrp="1"/>
          </p:cNvSpPr>
          <p:nvPr>
            <p:ph type="ftr" sz="quarter" idx="11"/>
          </p:nvPr>
        </p:nvSpPr>
        <p:spPr/>
        <p:txBody>
          <a:bodyPr/>
          <a:lstStyle/>
          <a:p>
            <a:r>
              <a:rPr lang="en-US"/>
              <a:t>Portland Water Bureau  |  Jantzen Avenue Mains</a:t>
            </a:r>
          </a:p>
        </p:txBody>
      </p:sp>
      <p:sp>
        <p:nvSpPr>
          <p:cNvPr id="6" name="Slide Number Placeholder 5">
            <a:extLst>
              <a:ext uri="{FF2B5EF4-FFF2-40B4-BE49-F238E27FC236}">
                <a16:creationId xmlns:a16="http://schemas.microsoft.com/office/drawing/2014/main" id="{46355F65-5CF4-5A49-BEE0-6018304ADA85}"/>
              </a:ext>
            </a:extLst>
          </p:cNvPr>
          <p:cNvSpPr>
            <a:spLocks noGrp="1"/>
          </p:cNvSpPr>
          <p:nvPr>
            <p:ph type="sldNum" sz="quarter" idx="12"/>
          </p:nvPr>
        </p:nvSpPr>
        <p:spPr/>
        <p:txBody>
          <a:bodyPr/>
          <a:lstStyle/>
          <a:p>
            <a:fld id="{D3195491-1DF9-B741-AFD4-E34CE63975D3}" type="slidenum">
              <a:rPr lang="en-US" smtClean="0"/>
              <a:t>‹#›</a:t>
            </a:fld>
            <a:endParaRPr lang="en-US"/>
          </a:p>
        </p:txBody>
      </p:sp>
      <p:sp>
        <p:nvSpPr>
          <p:cNvPr id="8" name="Rectangle 7">
            <a:extLst>
              <a:ext uri="{FF2B5EF4-FFF2-40B4-BE49-F238E27FC236}">
                <a16:creationId xmlns:a16="http://schemas.microsoft.com/office/drawing/2014/main" id="{E07BA0F0-4994-C848-B82C-D1D2E1E5B02F}"/>
              </a:ext>
              <a:ext uri="{C183D7F6-B498-43B3-948B-1728B52AA6E4}">
                <adec:decorative xmlns:adec="http://schemas.microsoft.com/office/drawing/2017/decorative" val="1"/>
              </a:ext>
            </a:extLst>
          </p:cNvPr>
          <p:cNvSpPr/>
          <p:nvPr userDrawn="1"/>
        </p:nvSpPr>
        <p:spPr>
          <a:xfrm>
            <a:off x="947634" y="1804086"/>
            <a:ext cx="1606379" cy="172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2" name="Title 1">
            <a:extLst>
              <a:ext uri="{FF2B5EF4-FFF2-40B4-BE49-F238E27FC236}">
                <a16:creationId xmlns:a16="http://schemas.microsoft.com/office/drawing/2014/main" id="{3A2DAA9B-9741-C04D-88BA-7817FA168F81}"/>
              </a:ext>
            </a:extLst>
          </p:cNvPr>
          <p:cNvSpPr>
            <a:spLocks noGrp="1"/>
          </p:cNvSpPr>
          <p:nvPr>
            <p:ph type="title"/>
          </p:nvPr>
        </p:nvSpPr>
        <p:spPr>
          <a:xfrm>
            <a:off x="838200" y="365125"/>
            <a:ext cx="10515600" cy="1325563"/>
          </a:xfrm>
        </p:spPr>
        <p:txBody>
          <a:bodyPr/>
          <a:lstStyle/>
          <a:p>
            <a:r>
              <a:rPr lang="en-US"/>
              <a:t>Click to edit Master title style</a:t>
            </a:r>
          </a:p>
        </p:txBody>
      </p:sp>
    </p:spTree>
    <p:extLst>
      <p:ext uri="{BB962C8B-B14F-4D97-AF65-F5344CB8AC3E}">
        <p14:creationId xmlns:p14="http://schemas.microsoft.com/office/powerpoint/2010/main" val="3162719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sic Bullets Decorated">
    <p:bg>
      <p:bgPr>
        <a:blipFill dpi="0" rotWithShape="1">
          <a:blip r:embed="rId2">
            <a:alphaModFix amt="80000"/>
            <a:lum/>
          </a:blip>
          <a:srcRect/>
          <a:stretch>
            <a:fillRect/>
          </a:stretch>
        </a:blipFill>
        <a:effectLst/>
      </p:bgPr>
    </p:bg>
    <p:spTree>
      <p:nvGrpSpPr>
        <p:cNvPr id="1" name=""/>
        <p:cNvGrpSpPr/>
        <p:nvPr/>
      </p:nvGrpSpPr>
      <p:grpSpPr>
        <a:xfrm>
          <a:off x="0" y="0"/>
          <a:ext cx="0" cy="0"/>
          <a:chOff x="0" y="0"/>
          <a:chExt cx="0" cy="0"/>
        </a:xfrm>
      </p:grpSpPr>
      <p:sp>
        <p:nvSpPr>
          <p:cNvPr id="13" name="Round Single Corner Rectangle 12">
            <a:extLst>
              <a:ext uri="{FF2B5EF4-FFF2-40B4-BE49-F238E27FC236}">
                <a16:creationId xmlns:a16="http://schemas.microsoft.com/office/drawing/2014/main" id="{CF63181B-08BD-2B4F-B6A2-592CF14CEA69}"/>
              </a:ext>
              <a:ext uri="{C183D7F6-B498-43B3-948B-1728B52AA6E4}">
                <adec:decorative xmlns:adec="http://schemas.microsoft.com/office/drawing/2017/decorative" val="1"/>
              </a:ext>
            </a:extLst>
          </p:cNvPr>
          <p:cNvSpPr/>
          <p:nvPr userDrawn="1"/>
        </p:nvSpPr>
        <p:spPr>
          <a:xfrm>
            <a:off x="0" y="6356350"/>
            <a:ext cx="11500338" cy="501650"/>
          </a:xfrm>
          <a:prstGeom prst="round1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Single Corner Rectangle 10">
            <a:extLst>
              <a:ext uri="{FF2B5EF4-FFF2-40B4-BE49-F238E27FC236}">
                <a16:creationId xmlns:a16="http://schemas.microsoft.com/office/drawing/2014/main" id="{510A5BC2-5579-C245-A35E-C156E9A512AC}"/>
              </a:ext>
              <a:ext uri="{C183D7F6-B498-43B3-948B-1728B52AA6E4}">
                <adec:decorative xmlns:adec="http://schemas.microsoft.com/office/drawing/2017/decorative" val="1"/>
              </a:ext>
            </a:extLst>
          </p:cNvPr>
          <p:cNvSpPr/>
          <p:nvPr userDrawn="1"/>
        </p:nvSpPr>
        <p:spPr>
          <a:xfrm>
            <a:off x="10832123" y="6356350"/>
            <a:ext cx="668216" cy="501650"/>
          </a:xfrm>
          <a:prstGeom prst="round1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9D04DDE-DDAA-6C41-8CED-9EDBC30482B4}"/>
              </a:ext>
            </a:extLst>
          </p:cNvPr>
          <p:cNvSpPr>
            <a:spLocks noGrp="1"/>
          </p:cNvSpPr>
          <p:nvPr>
            <p:ph idx="1"/>
          </p:nvPr>
        </p:nvSpPr>
        <p:spPr>
          <a:xfrm>
            <a:off x="838200" y="2150075"/>
            <a:ext cx="10515600" cy="402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37962F-F142-5341-BBCA-986570BEC889}"/>
              </a:ext>
            </a:extLst>
          </p:cNvPr>
          <p:cNvSpPr>
            <a:spLocks noGrp="1"/>
          </p:cNvSpPr>
          <p:nvPr>
            <p:ph type="dt" sz="half" idx="10"/>
          </p:nvPr>
        </p:nvSpPr>
        <p:spPr>
          <a:xfrm>
            <a:off x="838199" y="6356350"/>
            <a:ext cx="1019906" cy="365125"/>
          </a:xfrm>
        </p:spPr>
        <p:txBody>
          <a:bodyPr/>
          <a:lstStyle/>
          <a:p>
            <a:fld id="{6D1CC11D-49F2-42AF-841A-FADCE83869A3}" type="datetime1">
              <a:rPr lang="en-US" smtClean="0"/>
              <a:t>11/14/2022</a:t>
            </a:fld>
            <a:endParaRPr lang="en-US"/>
          </a:p>
        </p:txBody>
      </p:sp>
      <p:sp>
        <p:nvSpPr>
          <p:cNvPr id="5" name="Footer Placeholder 4">
            <a:extLst>
              <a:ext uri="{FF2B5EF4-FFF2-40B4-BE49-F238E27FC236}">
                <a16:creationId xmlns:a16="http://schemas.microsoft.com/office/drawing/2014/main" id="{5DEED7D1-0237-9F4B-B087-FB9283FF68D3}"/>
              </a:ext>
            </a:extLst>
          </p:cNvPr>
          <p:cNvSpPr>
            <a:spLocks noGrp="1"/>
          </p:cNvSpPr>
          <p:nvPr>
            <p:ph type="ftr" sz="quarter" idx="11"/>
          </p:nvPr>
        </p:nvSpPr>
        <p:spPr/>
        <p:txBody>
          <a:bodyPr/>
          <a:lstStyle/>
          <a:p>
            <a:r>
              <a:rPr lang="en-US"/>
              <a:t>Portland Water Bureau  |  Jantzen Avenue Mains</a:t>
            </a:r>
          </a:p>
        </p:txBody>
      </p:sp>
      <p:sp>
        <p:nvSpPr>
          <p:cNvPr id="6" name="Slide Number Placeholder 5">
            <a:extLst>
              <a:ext uri="{FF2B5EF4-FFF2-40B4-BE49-F238E27FC236}">
                <a16:creationId xmlns:a16="http://schemas.microsoft.com/office/drawing/2014/main" id="{46355F65-5CF4-5A49-BEE0-6018304ADA85}"/>
              </a:ext>
            </a:extLst>
          </p:cNvPr>
          <p:cNvSpPr>
            <a:spLocks noGrp="1"/>
          </p:cNvSpPr>
          <p:nvPr>
            <p:ph type="sldNum" sz="quarter" idx="12"/>
          </p:nvPr>
        </p:nvSpPr>
        <p:spPr/>
        <p:txBody>
          <a:bodyPr/>
          <a:lstStyle/>
          <a:p>
            <a:fld id="{D3195491-1DF9-B741-AFD4-E34CE63975D3}" type="slidenum">
              <a:rPr lang="en-US" smtClean="0"/>
              <a:t>‹#›</a:t>
            </a:fld>
            <a:endParaRPr lang="en-US"/>
          </a:p>
        </p:txBody>
      </p:sp>
      <p:sp>
        <p:nvSpPr>
          <p:cNvPr id="8" name="Rectangle 7">
            <a:extLst>
              <a:ext uri="{FF2B5EF4-FFF2-40B4-BE49-F238E27FC236}">
                <a16:creationId xmlns:a16="http://schemas.microsoft.com/office/drawing/2014/main" id="{E07BA0F0-4994-C848-B82C-D1D2E1E5B02F}"/>
              </a:ext>
              <a:ext uri="{C183D7F6-B498-43B3-948B-1728B52AA6E4}">
                <adec:decorative xmlns:adec="http://schemas.microsoft.com/office/drawing/2017/decorative" val="1"/>
              </a:ext>
            </a:extLst>
          </p:cNvPr>
          <p:cNvSpPr/>
          <p:nvPr userDrawn="1"/>
        </p:nvSpPr>
        <p:spPr>
          <a:xfrm>
            <a:off x="947634" y="1804086"/>
            <a:ext cx="1606379" cy="172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2" name="Title 1">
            <a:extLst>
              <a:ext uri="{FF2B5EF4-FFF2-40B4-BE49-F238E27FC236}">
                <a16:creationId xmlns:a16="http://schemas.microsoft.com/office/drawing/2014/main" id="{3A2DAA9B-9741-C04D-88BA-7817FA168F81}"/>
              </a:ext>
            </a:extLst>
          </p:cNvPr>
          <p:cNvSpPr>
            <a:spLocks noGrp="1"/>
          </p:cNvSpPr>
          <p:nvPr>
            <p:ph type="title"/>
          </p:nvPr>
        </p:nvSpPr>
        <p:spPr>
          <a:xfrm>
            <a:off x="838200" y="365125"/>
            <a:ext cx="10515600" cy="1325563"/>
          </a:xfrm>
        </p:spPr>
        <p:txBody>
          <a:bodyPr/>
          <a:lstStyle>
            <a:lvl1pPr>
              <a:defRPr sz="4000"/>
            </a:lvl1pPr>
          </a:lstStyle>
          <a:p>
            <a:r>
              <a:rPr lang="en-US"/>
              <a:t>Click to edit Master title style</a:t>
            </a:r>
          </a:p>
        </p:txBody>
      </p:sp>
    </p:spTree>
    <p:extLst>
      <p:ext uri="{BB962C8B-B14F-4D97-AF65-F5344CB8AC3E}">
        <p14:creationId xmlns:p14="http://schemas.microsoft.com/office/powerpoint/2010/main" val="1203842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Highlight Water Background">
    <p:bg>
      <p:bgPr>
        <a:gradFill flip="none" rotWithShape="1">
          <a:gsLst>
            <a:gs pos="0">
              <a:schemeClr val="tx1"/>
            </a:gs>
            <a:gs pos="62000">
              <a:schemeClr val="accent1"/>
            </a:gs>
            <a:gs pos="100000">
              <a:schemeClr val="accent5"/>
            </a:gs>
          </a:gsLst>
          <a:lin ang="2700000" scaled="1"/>
          <a:tileRect/>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71A400-6536-4D4E-871B-456CA75D96E9}"/>
              </a:ext>
              <a:ext uri="{C183D7F6-B498-43B3-948B-1728B52AA6E4}">
                <adec:decorative xmlns:adec="http://schemas.microsoft.com/office/drawing/2017/decorative" val="1"/>
              </a:ext>
            </a:extLst>
          </p:cNvPr>
          <p:cNvPicPr>
            <a:picLocks noChangeAspect="1"/>
          </p:cNvPicPr>
          <p:nvPr userDrawn="1"/>
        </p:nvPicPr>
        <p:blipFill>
          <a:blip r:embed="rId2">
            <a:alphaModFix amt="25000"/>
          </a:blip>
          <a:stretch>
            <a:fillRect/>
          </a:stretch>
        </p:blipFill>
        <p:spPr>
          <a:xfrm>
            <a:off x="1805" y="0"/>
            <a:ext cx="12188389" cy="6858000"/>
          </a:xfrm>
          <a:prstGeom prst="rect">
            <a:avLst/>
          </a:prstGeom>
        </p:spPr>
      </p:pic>
      <p:sp>
        <p:nvSpPr>
          <p:cNvPr id="13" name="Round Single Corner Rectangle 12">
            <a:extLst>
              <a:ext uri="{FF2B5EF4-FFF2-40B4-BE49-F238E27FC236}">
                <a16:creationId xmlns:a16="http://schemas.microsoft.com/office/drawing/2014/main" id="{A81F57E2-4FC4-7046-A4ED-A76F702938DB}"/>
              </a:ext>
              <a:ext uri="{C183D7F6-B498-43B3-948B-1728B52AA6E4}">
                <adec:decorative xmlns:adec="http://schemas.microsoft.com/office/drawing/2017/decorative" val="1"/>
              </a:ext>
            </a:extLst>
          </p:cNvPr>
          <p:cNvSpPr/>
          <p:nvPr userDrawn="1"/>
        </p:nvSpPr>
        <p:spPr>
          <a:xfrm>
            <a:off x="0" y="6356350"/>
            <a:ext cx="11500338" cy="501650"/>
          </a:xfrm>
          <a:prstGeom prst="round1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Single Corner Rectangle 11">
            <a:extLst>
              <a:ext uri="{FF2B5EF4-FFF2-40B4-BE49-F238E27FC236}">
                <a16:creationId xmlns:a16="http://schemas.microsoft.com/office/drawing/2014/main" id="{8F00A76F-B769-1949-AAF0-EC7FCB139F06}"/>
              </a:ext>
              <a:ext uri="{C183D7F6-B498-43B3-948B-1728B52AA6E4}">
                <adec:decorative xmlns:adec="http://schemas.microsoft.com/office/drawing/2017/decorative" val="1"/>
              </a:ext>
            </a:extLst>
          </p:cNvPr>
          <p:cNvSpPr/>
          <p:nvPr userDrawn="1"/>
        </p:nvSpPr>
        <p:spPr>
          <a:xfrm>
            <a:off x="10832123" y="6356350"/>
            <a:ext cx="668216" cy="501650"/>
          </a:xfrm>
          <a:prstGeom prst="round1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B771B7-AEED-CD4C-8E60-7580022C567C}"/>
              </a:ext>
            </a:extLst>
          </p:cNvPr>
          <p:cNvSpPr>
            <a:spLocks noGrp="1"/>
          </p:cNvSpPr>
          <p:nvPr>
            <p:ph type="ctrTitle" hasCustomPrompt="1"/>
          </p:nvPr>
        </p:nvSpPr>
        <p:spPr>
          <a:xfrm>
            <a:off x="1524000" y="2110182"/>
            <a:ext cx="9144000" cy="2148375"/>
          </a:xfrm>
        </p:spPr>
        <p:txBody>
          <a:bodyPr anchor="ctr"/>
          <a:lstStyle>
            <a:lvl1pPr algn="ctr">
              <a:defRPr sz="3000">
                <a:solidFill>
                  <a:schemeClr val="bg1"/>
                </a:solidFill>
              </a:defRPr>
            </a:lvl1pPr>
          </a:lstStyle>
          <a:p>
            <a:r>
              <a:rPr lang="en-US"/>
              <a:t>Small centered text</a:t>
            </a:r>
          </a:p>
        </p:txBody>
      </p:sp>
      <p:sp>
        <p:nvSpPr>
          <p:cNvPr id="8" name="Date Placeholder 7">
            <a:extLst>
              <a:ext uri="{FF2B5EF4-FFF2-40B4-BE49-F238E27FC236}">
                <a16:creationId xmlns:a16="http://schemas.microsoft.com/office/drawing/2014/main" id="{FEF186D7-5C66-6B49-9828-7A45B233AA05}"/>
              </a:ext>
            </a:extLst>
          </p:cNvPr>
          <p:cNvSpPr>
            <a:spLocks noGrp="1"/>
          </p:cNvSpPr>
          <p:nvPr>
            <p:ph type="dt" sz="half" idx="10"/>
          </p:nvPr>
        </p:nvSpPr>
        <p:spPr/>
        <p:txBody>
          <a:bodyPr/>
          <a:lstStyle/>
          <a:p>
            <a:fld id="{E1F47ECA-1655-45E8-98CC-B57634FA8209}" type="datetime1">
              <a:rPr lang="en-US" smtClean="0"/>
              <a:t>11/14/2022</a:t>
            </a:fld>
            <a:endParaRPr lang="en-US"/>
          </a:p>
        </p:txBody>
      </p:sp>
      <p:sp>
        <p:nvSpPr>
          <p:cNvPr id="9" name="Footer Placeholder 8">
            <a:extLst>
              <a:ext uri="{FF2B5EF4-FFF2-40B4-BE49-F238E27FC236}">
                <a16:creationId xmlns:a16="http://schemas.microsoft.com/office/drawing/2014/main" id="{D47A5E3D-99CB-D14D-8C03-0A3D8C01D86D}"/>
              </a:ext>
            </a:extLst>
          </p:cNvPr>
          <p:cNvSpPr>
            <a:spLocks noGrp="1"/>
          </p:cNvSpPr>
          <p:nvPr>
            <p:ph type="ftr" sz="quarter" idx="11"/>
          </p:nvPr>
        </p:nvSpPr>
        <p:spPr/>
        <p:txBody>
          <a:bodyPr/>
          <a:lstStyle/>
          <a:p>
            <a:r>
              <a:rPr lang="en-US"/>
              <a:t>Portland Water Bureau  |  Jantzen Avenue Mains</a:t>
            </a:r>
          </a:p>
        </p:txBody>
      </p:sp>
      <p:sp>
        <p:nvSpPr>
          <p:cNvPr id="10" name="Slide Number Placeholder 9">
            <a:extLst>
              <a:ext uri="{FF2B5EF4-FFF2-40B4-BE49-F238E27FC236}">
                <a16:creationId xmlns:a16="http://schemas.microsoft.com/office/drawing/2014/main" id="{AE875177-62F5-AF43-B715-17695A493FEE}"/>
              </a:ext>
            </a:extLst>
          </p:cNvPr>
          <p:cNvSpPr>
            <a:spLocks noGrp="1"/>
          </p:cNvSpPr>
          <p:nvPr>
            <p:ph type="sldNum" sz="quarter" idx="12"/>
          </p:nvPr>
        </p:nvSpPr>
        <p:spPr/>
        <p:txBody>
          <a:bodyPr/>
          <a:lstStyle/>
          <a:p>
            <a:fld id="{D3195491-1DF9-B741-AFD4-E34CE63975D3}" type="slidenum">
              <a:rPr lang="en-US" smtClean="0"/>
              <a:pPr/>
              <a:t>‹#›</a:t>
            </a:fld>
            <a:endParaRPr lang="en-US"/>
          </a:p>
        </p:txBody>
      </p:sp>
    </p:spTree>
    <p:extLst>
      <p:ext uri="{BB962C8B-B14F-4D97-AF65-F5344CB8AC3E}">
        <p14:creationId xmlns:p14="http://schemas.microsoft.com/office/powerpoint/2010/main" val="3896476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Right">
    <p:bg>
      <p:bgPr>
        <a:gradFill flip="none" rotWithShape="1">
          <a:gsLst>
            <a:gs pos="0">
              <a:schemeClr val="bg1"/>
            </a:gs>
            <a:gs pos="62000">
              <a:schemeClr val="accent5">
                <a:lumMod val="20000"/>
                <a:lumOff val="80000"/>
              </a:schemeClr>
            </a:gs>
            <a:gs pos="100000">
              <a:schemeClr val="accent5"/>
            </a:gs>
          </a:gsLst>
          <a:lin ang="18900000" scaled="1"/>
          <a:tileRect/>
        </a:gradFill>
        <a:effectLst/>
      </p:bgPr>
    </p:bg>
    <p:spTree>
      <p:nvGrpSpPr>
        <p:cNvPr id="1" name=""/>
        <p:cNvGrpSpPr/>
        <p:nvPr/>
      </p:nvGrpSpPr>
      <p:grpSpPr>
        <a:xfrm>
          <a:off x="0" y="0"/>
          <a:ext cx="0" cy="0"/>
          <a:chOff x="0" y="0"/>
          <a:chExt cx="0" cy="0"/>
        </a:xfrm>
      </p:grpSpPr>
      <p:sp>
        <p:nvSpPr>
          <p:cNvPr id="8" name="Round Single Corner Rectangle 7">
            <a:extLst>
              <a:ext uri="{FF2B5EF4-FFF2-40B4-BE49-F238E27FC236}">
                <a16:creationId xmlns:a16="http://schemas.microsoft.com/office/drawing/2014/main" id="{CB2CB129-DB61-AD49-A738-2170655F9E2A}"/>
              </a:ext>
              <a:ext uri="{C183D7F6-B498-43B3-948B-1728B52AA6E4}">
                <adec:decorative xmlns:adec="http://schemas.microsoft.com/office/drawing/2017/decorative" val="1"/>
              </a:ext>
            </a:extLst>
          </p:cNvPr>
          <p:cNvSpPr/>
          <p:nvPr userDrawn="1"/>
        </p:nvSpPr>
        <p:spPr>
          <a:xfrm>
            <a:off x="0" y="6356350"/>
            <a:ext cx="11500338" cy="501650"/>
          </a:xfrm>
          <a:prstGeom prst="round1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Single Corner Rectangle 8">
            <a:extLst>
              <a:ext uri="{FF2B5EF4-FFF2-40B4-BE49-F238E27FC236}">
                <a16:creationId xmlns:a16="http://schemas.microsoft.com/office/drawing/2014/main" id="{4141BE72-0323-6242-AB53-1D450F0FAEED}"/>
              </a:ext>
              <a:ext uri="{C183D7F6-B498-43B3-948B-1728B52AA6E4}">
                <adec:decorative xmlns:adec="http://schemas.microsoft.com/office/drawing/2017/decorative" val="1"/>
              </a:ext>
            </a:extLst>
          </p:cNvPr>
          <p:cNvSpPr/>
          <p:nvPr userDrawn="1"/>
        </p:nvSpPr>
        <p:spPr>
          <a:xfrm>
            <a:off x="10832123" y="6356350"/>
            <a:ext cx="668216" cy="501650"/>
          </a:xfrm>
          <a:prstGeom prst="round1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E6B49A-2706-6347-A8EF-79D3E77F4328}"/>
              </a:ext>
            </a:extLst>
          </p:cNvPr>
          <p:cNvSpPr>
            <a:spLocks noGrp="1"/>
          </p:cNvSpPr>
          <p:nvPr>
            <p:ph type="title"/>
          </p:nvPr>
        </p:nvSpPr>
        <p:spPr>
          <a:xfrm>
            <a:off x="817210" y="457200"/>
            <a:ext cx="3932237" cy="1600200"/>
          </a:xfrm>
        </p:spPr>
        <p:txBody>
          <a:bodyPr anchor="b"/>
          <a:lstStyle>
            <a:lvl1pPr>
              <a:defRPr sz="2800"/>
            </a:lvl1pPr>
          </a:lstStyle>
          <a:p>
            <a:r>
              <a:rPr lang="en-US"/>
              <a:t>Click to edit Master title style</a:t>
            </a:r>
          </a:p>
        </p:txBody>
      </p:sp>
      <p:sp>
        <p:nvSpPr>
          <p:cNvPr id="3" name="Picture Placeholder 2">
            <a:extLst>
              <a:ext uri="{FF2B5EF4-FFF2-40B4-BE49-F238E27FC236}">
                <a16:creationId xmlns:a16="http://schemas.microsoft.com/office/drawing/2014/main" id="{210D6E0B-CCCF-644E-A11A-FBD822C9C773}"/>
              </a:ext>
            </a:extLst>
          </p:cNvPr>
          <p:cNvSpPr>
            <a:spLocks noGrp="1"/>
          </p:cNvSpPr>
          <p:nvPr>
            <p:ph type="pic" idx="1"/>
          </p:nvPr>
        </p:nvSpPr>
        <p:spPr>
          <a:xfrm>
            <a:off x="5183188" y="987425"/>
            <a:ext cx="6172200" cy="4873625"/>
          </a:xfrm>
        </p:spPr>
        <p:txBody>
          <a:bodyPr/>
          <a:lstStyle>
            <a:lvl1pPr marL="0" indent="0">
              <a:buNone/>
              <a:defRPr sz="3200">
                <a:ln w="38100">
                  <a:noFill/>
                </a:ln>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2CC92C-EF9E-964E-801E-69F5ABB082ED}"/>
              </a:ext>
            </a:extLst>
          </p:cNvPr>
          <p:cNvSpPr>
            <a:spLocks noGrp="1"/>
          </p:cNvSpPr>
          <p:nvPr>
            <p:ph type="body" sz="half" idx="2"/>
          </p:nvPr>
        </p:nvSpPr>
        <p:spPr>
          <a:xfrm>
            <a:off x="817210" y="2427110"/>
            <a:ext cx="3932237" cy="3441877"/>
          </a:xfrm>
        </p:spPr>
        <p:txBody>
          <a:bodyPr/>
          <a:lstStyle>
            <a:lvl1pPr marL="0" indent="0">
              <a:buNone/>
              <a:defRPr sz="24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78430B-D469-B940-ACFA-394F01A6698E}"/>
              </a:ext>
            </a:extLst>
          </p:cNvPr>
          <p:cNvSpPr>
            <a:spLocks noGrp="1"/>
          </p:cNvSpPr>
          <p:nvPr>
            <p:ph type="dt" sz="half" idx="10"/>
          </p:nvPr>
        </p:nvSpPr>
        <p:spPr/>
        <p:txBody>
          <a:bodyPr/>
          <a:lstStyle/>
          <a:p>
            <a:fld id="{7BB86D25-CC05-45F1-8415-771576AA8E19}" type="datetime1">
              <a:rPr lang="en-US" smtClean="0"/>
              <a:t>11/14/2022</a:t>
            </a:fld>
            <a:endParaRPr lang="en-US"/>
          </a:p>
        </p:txBody>
      </p:sp>
      <p:sp>
        <p:nvSpPr>
          <p:cNvPr id="6" name="Footer Placeholder 5">
            <a:extLst>
              <a:ext uri="{FF2B5EF4-FFF2-40B4-BE49-F238E27FC236}">
                <a16:creationId xmlns:a16="http://schemas.microsoft.com/office/drawing/2014/main" id="{BF0C320F-1A2B-DF4D-93A0-76B61896EE95}"/>
              </a:ext>
            </a:extLst>
          </p:cNvPr>
          <p:cNvSpPr>
            <a:spLocks noGrp="1"/>
          </p:cNvSpPr>
          <p:nvPr>
            <p:ph type="ftr" sz="quarter" idx="11"/>
          </p:nvPr>
        </p:nvSpPr>
        <p:spPr/>
        <p:txBody>
          <a:bodyPr/>
          <a:lstStyle/>
          <a:p>
            <a:r>
              <a:rPr lang="en-US"/>
              <a:t>Portland Water Bureau  |  Jantzen Avenue Mains</a:t>
            </a:r>
          </a:p>
        </p:txBody>
      </p:sp>
      <p:sp>
        <p:nvSpPr>
          <p:cNvPr id="7" name="Slide Number Placeholder 6">
            <a:extLst>
              <a:ext uri="{FF2B5EF4-FFF2-40B4-BE49-F238E27FC236}">
                <a16:creationId xmlns:a16="http://schemas.microsoft.com/office/drawing/2014/main" id="{A36D9A5D-F32C-A54B-A2D2-CDF467F9909D}"/>
              </a:ext>
            </a:extLst>
          </p:cNvPr>
          <p:cNvSpPr>
            <a:spLocks noGrp="1"/>
          </p:cNvSpPr>
          <p:nvPr>
            <p:ph type="sldNum" sz="quarter" idx="12"/>
          </p:nvPr>
        </p:nvSpPr>
        <p:spPr/>
        <p:txBody>
          <a:bodyPr/>
          <a:lstStyle/>
          <a:p>
            <a:fld id="{D3195491-1DF9-B741-AFD4-E34CE63975D3}" type="slidenum">
              <a:rPr lang="en-US" smtClean="0"/>
              <a:t>‹#›</a:t>
            </a:fld>
            <a:endParaRPr lang="en-US"/>
          </a:p>
        </p:txBody>
      </p:sp>
      <p:sp>
        <p:nvSpPr>
          <p:cNvPr id="10" name="Rectangle 9">
            <a:extLst>
              <a:ext uri="{FF2B5EF4-FFF2-40B4-BE49-F238E27FC236}">
                <a16:creationId xmlns:a16="http://schemas.microsoft.com/office/drawing/2014/main" id="{3FEFA5C7-0F8B-7140-AED6-7150A5E0F835}"/>
              </a:ext>
              <a:ext uri="{C183D7F6-B498-43B3-948B-1728B52AA6E4}">
                <adec:decorative xmlns:adec="http://schemas.microsoft.com/office/drawing/2017/decorative" val="1"/>
              </a:ext>
            </a:extLst>
          </p:cNvPr>
          <p:cNvSpPr/>
          <p:nvPr userDrawn="1"/>
        </p:nvSpPr>
        <p:spPr>
          <a:xfrm>
            <a:off x="936978" y="2203569"/>
            <a:ext cx="3812470" cy="8701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3168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Left">
    <p:bg>
      <p:bgPr>
        <a:gradFill>
          <a:gsLst>
            <a:gs pos="0">
              <a:schemeClr val="bg1"/>
            </a:gs>
            <a:gs pos="62000">
              <a:schemeClr val="accent5">
                <a:lumMod val="20000"/>
                <a:lumOff val="80000"/>
              </a:schemeClr>
            </a:gs>
            <a:gs pos="100000">
              <a:schemeClr val="accent5"/>
            </a:gs>
          </a:gsLst>
          <a:lin ang="8100000" scaled="1"/>
        </a:gradFill>
        <a:effectLst/>
      </p:bgPr>
    </p:bg>
    <p:spTree>
      <p:nvGrpSpPr>
        <p:cNvPr id="1" name=""/>
        <p:cNvGrpSpPr/>
        <p:nvPr/>
      </p:nvGrpSpPr>
      <p:grpSpPr>
        <a:xfrm>
          <a:off x="0" y="0"/>
          <a:ext cx="0" cy="0"/>
          <a:chOff x="0" y="0"/>
          <a:chExt cx="0" cy="0"/>
        </a:xfrm>
      </p:grpSpPr>
      <p:sp>
        <p:nvSpPr>
          <p:cNvPr id="8" name="Round Single Corner Rectangle 7">
            <a:extLst>
              <a:ext uri="{FF2B5EF4-FFF2-40B4-BE49-F238E27FC236}">
                <a16:creationId xmlns:a16="http://schemas.microsoft.com/office/drawing/2014/main" id="{CB2CB129-DB61-AD49-A738-2170655F9E2A}"/>
              </a:ext>
              <a:ext uri="{C183D7F6-B498-43B3-948B-1728B52AA6E4}">
                <adec:decorative xmlns:adec="http://schemas.microsoft.com/office/drawing/2017/decorative" val="1"/>
              </a:ext>
            </a:extLst>
          </p:cNvPr>
          <p:cNvSpPr/>
          <p:nvPr userDrawn="1"/>
        </p:nvSpPr>
        <p:spPr>
          <a:xfrm>
            <a:off x="0" y="6356350"/>
            <a:ext cx="11500338" cy="501650"/>
          </a:xfrm>
          <a:prstGeom prst="round1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Single Corner Rectangle 8">
            <a:extLst>
              <a:ext uri="{FF2B5EF4-FFF2-40B4-BE49-F238E27FC236}">
                <a16:creationId xmlns:a16="http://schemas.microsoft.com/office/drawing/2014/main" id="{4141BE72-0323-6242-AB53-1D450F0FAEED}"/>
              </a:ext>
              <a:ext uri="{C183D7F6-B498-43B3-948B-1728B52AA6E4}">
                <adec:decorative xmlns:adec="http://schemas.microsoft.com/office/drawing/2017/decorative" val="1"/>
              </a:ext>
            </a:extLst>
          </p:cNvPr>
          <p:cNvSpPr/>
          <p:nvPr userDrawn="1"/>
        </p:nvSpPr>
        <p:spPr>
          <a:xfrm>
            <a:off x="10832123" y="6356350"/>
            <a:ext cx="668216" cy="501650"/>
          </a:xfrm>
          <a:prstGeom prst="round1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E6B49A-2706-6347-A8EF-79D3E77F4328}"/>
              </a:ext>
            </a:extLst>
          </p:cNvPr>
          <p:cNvSpPr>
            <a:spLocks noGrp="1"/>
          </p:cNvSpPr>
          <p:nvPr>
            <p:ph type="title"/>
          </p:nvPr>
        </p:nvSpPr>
        <p:spPr>
          <a:xfrm>
            <a:off x="7568100" y="457200"/>
            <a:ext cx="3932237" cy="1600200"/>
          </a:xfrm>
        </p:spPr>
        <p:txBody>
          <a:bodyPr anchor="b"/>
          <a:lstStyle>
            <a:lvl1pPr>
              <a:defRPr sz="2800"/>
            </a:lvl1pPr>
          </a:lstStyle>
          <a:p>
            <a:r>
              <a:rPr lang="en-US"/>
              <a:t>Click to edit Master title style</a:t>
            </a:r>
          </a:p>
        </p:txBody>
      </p:sp>
      <p:sp>
        <p:nvSpPr>
          <p:cNvPr id="3" name="Picture Placeholder 2">
            <a:extLst>
              <a:ext uri="{FF2B5EF4-FFF2-40B4-BE49-F238E27FC236}">
                <a16:creationId xmlns:a16="http://schemas.microsoft.com/office/drawing/2014/main" id="{210D6E0B-CCCF-644E-A11A-FBD822C9C773}"/>
              </a:ext>
            </a:extLst>
          </p:cNvPr>
          <p:cNvSpPr>
            <a:spLocks noGrp="1"/>
          </p:cNvSpPr>
          <p:nvPr>
            <p:ph type="pic" idx="1"/>
          </p:nvPr>
        </p:nvSpPr>
        <p:spPr>
          <a:xfrm>
            <a:off x="951324" y="987425"/>
            <a:ext cx="6172200" cy="4873625"/>
          </a:xfrm>
        </p:spPr>
        <p:txBody>
          <a:bodyPr/>
          <a:lstStyle>
            <a:lvl1pPr marL="0" indent="0">
              <a:buNone/>
              <a:defRPr sz="3200">
                <a:ln w="38100">
                  <a:noFill/>
                </a:ln>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2CC92C-EF9E-964E-801E-69F5ABB082ED}"/>
              </a:ext>
            </a:extLst>
          </p:cNvPr>
          <p:cNvSpPr>
            <a:spLocks noGrp="1"/>
          </p:cNvSpPr>
          <p:nvPr>
            <p:ph type="body" sz="half" idx="2"/>
          </p:nvPr>
        </p:nvSpPr>
        <p:spPr>
          <a:xfrm>
            <a:off x="7568100" y="2427110"/>
            <a:ext cx="3932237" cy="3441877"/>
          </a:xfrm>
        </p:spPr>
        <p:txBody>
          <a:bodyPr/>
          <a:lstStyle>
            <a:lvl1pPr marL="0" indent="0">
              <a:buNone/>
              <a:defRPr sz="24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78430B-D469-B940-ACFA-394F01A6698E}"/>
              </a:ext>
            </a:extLst>
          </p:cNvPr>
          <p:cNvSpPr>
            <a:spLocks noGrp="1"/>
          </p:cNvSpPr>
          <p:nvPr>
            <p:ph type="dt" sz="half" idx="10"/>
          </p:nvPr>
        </p:nvSpPr>
        <p:spPr>
          <a:xfrm>
            <a:off x="838199" y="6356350"/>
            <a:ext cx="1019905" cy="365125"/>
          </a:xfrm>
        </p:spPr>
        <p:txBody>
          <a:bodyPr/>
          <a:lstStyle/>
          <a:p>
            <a:fld id="{134C15D4-1C43-4FA0-8FC6-75B59E31C98E}" type="datetime1">
              <a:rPr lang="en-US" smtClean="0"/>
              <a:t>11/14/2022</a:t>
            </a:fld>
            <a:endParaRPr lang="en-US"/>
          </a:p>
        </p:txBody>
      </p:sp>
      <p:sp>
        <p:nvSpPr>
          <p:cNvPr id="6" name="Footer Placeholder 5">
            <a:extLst>
              <a:ext uri="{FF2B5EF4-FFF2-40B4-BE49-F238E27FC236}">
                <a16:creationId xmlns:a16="http://schemas.microsoft.com/office/drawing/2014/main" id="{BF0C320F-1A2B-DF4D-93A0-76B61896EE95}"/>
              </a:ext>
            </a:extLst>
          </p:cNvPr>
          <p:cNvSpPr>
            <a:spLocks noGrp="1"/>
          </p:cNvSpPr>
          <p:nvPr>
            <p:ph type="ftr" sz="quarter" idx="11"/>
          </p:nvPr>
        </p:nvSpPr>
        <p:spPr/>
        <p:txBody>
          <a:bodyPr/>
          <a:lstStyle/>
          <a:p>
            <a:r>
              <a:rPr lang="en-US"/>
              <a:t>Portland Water Bureau  |  Jantzen Avenue Mains</a:t>
            </a:r>
          </a:p>
        </p:txBody>
      </p:sp>
      <p:sp>
        <p:nvSpPr>
          <p:cNvPr id="7" name="Slide Number Placeholder 6">
            <a:extLst>
              <a:ext uri="{FF2B5EF4-FFF2-40B4-BE49-F238E27FC236}">
                <a16:creationId xmlns:a16="http://schemas.microsoft.com/office/drawing/2014/main" id="{A36D9A5D-F32C-A54B-A2D2-CDF467F9909D}"/>
              </a:ext>
            </a:extLst>
          </p:cNvPr>
          <p:cNvSpPr>
            <a:spLocks noGrp="1"/>
          </p:cNvSpPr>
          <p:nvPr>
            <p:ph type="sldNum" sz="quarter" idx="12"/>
          </p:nvPr>
        </p:nvSpPr>
        <p:spPr/>
        <p:txBody>
          <a:bodyPr/>
          <a:lstStyle/>
          <a:p>
            <a:fld id="{D3195491-1DF9-B741-AFD4-E34CE63975D3}" type="slidenum">
              <a:rPr lang="en-US" smtClean="0"/>
              <a:t>‹#›</a:t>
            </a:fld>
            <a:endParaRPr lang="en-US"/>
          </a:p>
        </p:txBody>
      </p:sp>
    </p:spTree>
    <p:extLst>
      <p:ext uri="{BB962C8B-B14F-4D97-AF65-F5344CB8AC3E}">
        <p14:creationId xmlns:p14="http://schemas.microsoft.com/office/powerpoint/2010/main" val="1605486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16E1EB-6A69-5247-BE88-4C0C802286C3}"/>
              </a:ext>
            </a:extLst>
          </p:cNvPr>
          <p:cNvSpPr>
            <a:spLocks noGrp="1"/>
          </p:cNvSpPr>
          <p:nvPr>
            <p:ph type="title"/>
          </p:nvPr>
        </p:nvSpPr>
        <p:spPr>
          <a:xfrm>
            <a:off x="838200" y="365125"/>
            <a:ext cx="10515600" cy="1325563"/>
          </a:xfrm>
          <a:prstGeom prst="rect">
            <a:avLst/>
          </a:prstGeom>
        </p:spPr>
        <p:txBody>
          <a:bodyPr vert="horz" lIns="91440" tIns="45720" rIns="0" bIns="45720" rtlCol="0" anchor="b" anchorCtr="0">
            <a:noAutofit/>
          </a:bodyPr>
          <a:lstStyle/>
          <a:p>
            <a:r>
              <a:rPr lang="en-US"/>
              <a:t>Title Verdana Bold 44</a:t>
            </a:r>
          </a:p>
        </p:txBody>
      </p:sp>
      <p:sp>
        <p:nvSpPr>
          <p:cNvPr id="3" name="Text Placeholder 2">
            <a:extLst>
              <a:ext uri="{FF2B5EF4-FFF2-40B4-BE49-F238E27FC236}">
                <a16:creationId xmlns:a16="http://schemas.microsoft.com/office/drawing/2014/main" id="{9A9AC294-CF9F-F44B-9C5A-0CB8FB7B7D85}"/>
              </a:ext>
            </a:extLst>
          </p:cNvPr>
          <p:cNvSpPr>
            <a:spLocks noGrp="1"/>
          </p:cNvSpPr>
          <p:nvPr>
            <p:ph type="body" idx="1"/>
          </p:nvPr>
        </p:nvSpPr>
        <p:spPr>
          <a:xfrm>
            <a:off x="838200" y="1825625"/>
            <a:ext cx="10515600" cy="4351338"/>
          </a:xfrm>
          <a:prstGeom prst="rect">
            <a:avLst/>
          </a:prstGeom>
        </p:spPr>
        <p:txBody>
          <a:bodyPr vert="horz" lIns="9144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5A3B2-CC95-014F-96D8-E3EBA4094EC1}"/>
              </a:ext>
            </a:extLst>
          </p:cNvPr>
          <p:cNvSpPr>
            <a:spLocks noGrp="1"/>
          </p:cNvSpPr>
          <p:nvPr>
            <p:ph type="dt" sz="half" idx="2"/>
          </p:nvPr>
        </p:nvSpPr>
        <p:spPr>
          <a:xfrm>
            <a:off x="838200" y="6356350"/>
            <a:ext cx="885092" cy="365125"/>
          </a:xfrm>
          <a:prstGeom prst="rect">
            <a:avLst/>
          </a:prstGeom>
        </p:spPr>
        <p:txBody>
          <a:bodyPr vert="horz" lIns="91440" tIns="45720" rIns="91440" bIns="45720" rtlCol="0" anchor="ctr"/>
          <a:lstStyle>
            <a:lvl1pPr algn="l">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0B408133-F1D8-486D-9E3D-44CB0322382E}" type="datetime1">
              <a:rPr lang="en-US" smtClean="0"/>
              <a:t>11/14/2022</a:t>
            </a:fld>
            <a:endParaRPr lang="en-US"/>
          </a:p>
        </p:txBody>
      </p:sp>
      <p:sp>
        <p:nvSpPr>
          <p:cNvPr id="5" name="Footer Placeholder 4">
            <a:extLst>
              <a:ext uri="{FF2B5EF4-FFF2-40B4-BE49-F238E27FC236}">
                <a16:creationId xmlns:a16="http://schemas.microsoft.com/office/drawing/2014/main" id="{47B9F39E-B96A-FD49-BF88-C7C716BCC5F1}"/>
              </a:ext>
            </a:extLst>
          </p:cNvPr>
          <p:cNvSpPr>
            <a:spLocks noGrp="1"/>
          </p:cNvSpPr>
          <p:nvPr>
            <p:ph type="ftr" sz="quarter" idx="3"/>
          </p:nvPr>
        </p:nvSpPr>
        <p:spPr>
          <a:xfrm>
            <a:off x="1858106" y="6356350"/>
            <a:ext cx="6113585" cy="365125"/>
          </a:xfrm>
          <a:prstGeom prst="rect">
            <a:avLst/>
          </a:prstGeom>
        </p:spPr>
        <p:txBody>
          <a:bodyPr vert="horz" lIns="91440" tIns="45720" rIns="91440" bIns="45720" rtlCol="0" anchor="ctr"/>
          <a:lstStyle>
            <a:lvl1pPr algn="l">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Portland Water Bureau  |  Jantzen Avenue Mains</a:t>
            </a:r>
          </a:p>
        </p:txBody>
      </p:sp>
      <p:sp>
        <p:nvSpPr>
          <p:cNvPr id="6" name="Slide Number Placeholder 5">
            <a:extLst>
              <a:ext uri="{FF2B5EF4-FFF2-40B4-BE49-F238E27FC236}">
                <a16:creationId xmlns:a16="http://schemas.microsoft.com/office/drawing/2014/main" id="{BDFAA5F5-6219-8842-82BF-AD21F39BCF4C}"/>
              </a:ext>
            </a:extLst>
          </p:cNvPr>
          <p:cNvSpPr>
            <a:spLocks noGrp="1"/>
          </p:cNvSpPr>
          <p:nvPr>
            <p:ph type="sldNum" sz="quarter" idx="4"/>
          </p:nvPr>
        </p:nvSpPr>
        <p:spPr>
          <a:xfrm>
            <a:off x="10832122" y="6356350"/>
            <a:ext cx="668216" cy="365125"/>
          </a:xfrm>
          <a:prstGeom prst="rect">
            <a:avLst/>
          </a:prstGeom>
        </p:spPr>
        <p:txBody>
          <a:bodyPr vert="horz" lIns="91440" tIns="45720" rIns="91440" bIns="45720" rtlCol="0" anchor="ctr"/>
          <a:lstStyle>
            <a:lvl1pPr algn="ctr">
              <a:defRPr sz="14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D3195491-1DF9-B741-AFD4-E34CE63975D3}" type="slidenum">
              <a:rPr lang="en-US" smtClean="0"/>
              <a:pPr/>
              <a:t>‹#›</a:t>
            </a:fld>
            <a:endParaRPr lang="en-US"/>
          </a:p>
        </p:txBody>
      </p:sp>
    </p:spTree>
    <p:extLst>
      <p:ext uri="{BB962C8B-B14F-4D97-AF65-F5344CB8AC3E}">
        <p14:creationId xmlns:p14="http://schemas.microsoft.com/office/powerpoint/2010/main" val="150249854"/>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64" r:id="rId3"/>
    <p:sldLayoutId id="2147483660" r:id="rId4"/>
    <p:sldLayoutId id="2147483665" r:id="rId5"/>
    <p:sldLayoutId id="2147483650" r:id="rId6"/>
    <p:sldLayoutId id="2147483667" r:id="rId7"/>
    <p:sldLayoutId id="2147483657" r:id="rId8"/>
    <p:sldLayoutId id="2147483662" r:id="rId9"/>
    <p:sldLayoutId id="2147483652" r:id="rId10"/>
    <p:sldLayoutId id="2147483653" r:id="rId11"/>
    <p:sldLayoutId id="2147483654" r:id="rId12"/>
    <p:sldLayoutId id="2147483668" r:id="rId13"/>
    <p:sldLayoutId id="2147483655" r:id="rId14"/>
    <p:sldLayoutId id="2147483656" r:id="rId15"/>
    <p:sldLayoutId id="2147483661" r:id="rId16"/>
  </p:sldLayoutIdLst>
  <p:hf hdr="0"/>
  <p:txStyles>
    <p:titleStyle>
      <a:lvl1pPr algn="l" defTabSz="914400" rtl="0" eaLnBrk="1" latinLnBrk="0" hangingPunct="1">
        <a:lnSpc>
          <a:spcPct val="90000"/>
        </a:lnSpc>
        <a:spcBef>
          <a:spcPct val="0"/>
        </a:spcBef>
        <a:buNone/>
        <a:defRPr sz="4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running river surrounded by mossy rocks, trees, and snowy ground">
            <a:extLst>
              <a:ext uri="{FF2B5EF4-FFF2-40B4-BE49-F238E27FC236}">
                <a16:creationId xmlns:a16="http://schemas.microsoft.com/office/drawing/2014/main" id="{4C2192A7-9AE5-5E46-943D-FD0A7CB5C786}"/>
              </a:ext>
            </a:extLst>
          </p:cNvPr>
          <p:cNvPicPr>
            <a:picLocks noGrp="1" noChangeAspect="1"/>
          </p:cNvPicPr>
          <p:nvPr>
            <p:ph type="pic" sz="quarter" idx="13"/>
          </p:nvPr>
        </p:nvPicPr>
        <p:blipFill rotWithShape="1">
          <a:blip r:embed="rId3"/>
          <a:srcRect l="6833" r="6833"/>
          <a:stretch/>
        </p:blipFill>
        <p:spPr/>
      </p:pic>
      <p:pic>
        <p:nvPicPr>
          <p:cNvPr id="6" name="Picture 5">
            <a:extLst>
              <a:ext uri="{FF2B5EF4-FFF2-40B4-BE49-F238E27FC236}">
                <a16:creationId xmlns:a16="http://schemas.microsoft.com/office/drawing/2014/main" id="{89B37786-54E3-BE41-96BC-091C825321F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12192000" cy="6858000"/>
          </a:xfrm>
          <a:prstGeom prst="rect">
            <a:avLst/>
          </a:prstGeom>
        </p:spPr>
      </p:pic>
      <p:sp>
        <p:nvSpPr>
          <p:cNvPr id="17" name="Title 16">
            <a:extLst>
              <a:ext uri="{FF2B5EF4-FFF2-40B4-BE49-F238E27FC236}">
                <a16:creationId xmlns:a16="http://schemas.microsoft.com/office/drawing/2014/main" id="{B3538093-605F-0C42-948B-EAB3CD26009C}"/>
              </a:ext>
            </a:extLst>
          </p:cNvPr>
          <p:cNvSpPr>
            <a:spLocks noGrp="1"/>
          </p:cNvSpPr>
          <p:nvPr>
            <p:ph type="title"/>
          </p:nvPr>
        </p:nvSpPr>
        <p:spPr>
          <a:xfrm>
            <a:off x="5247654" y="477043"/>
            <a:ext cx="6248400" cy="2126055"/>
          </a:xfrm>
        </p:spPr>
        <p:txBody>
          <a:bodyPr/>
          <a:lstStyle/>
          <a:p>
            <a:r>
              <a:rPr lang="en-US" dirty="0"/>
              <a:t>Fulton Pump Mains</a:t>
            </a:r>
          </a:p>
        </p:txBody>
      </p:sp>
      <p:sp>
        <p:nvSpPr>
          <p:cNvPr id="2" name="Subtitle 1">
            <a:extLst>
              <a:ext uri="{FF2B5EF4-FFF2-40B4-BE49-F238E27FC236}">
                <a16:creationId xmlns:a16="http://schemas.microsoft.com/office/drawing/2014/main" id="{DF72C136-78F5-C947-AAA6-036A49BF9395}"/>
              </a:ext>
            </a:extLst>
          </p:cNvPr>
          <p:cNvSpPr>
            <a:spLocks noGrp="1"/>
          </p:cNvSpPr>
          <p:nvPr>
            <p:ph type="subTitle" idx="14"/>
          </p:nvPr>
        </p:nvSpPr>
        <p:spPr>
          <a:xfrm>
            <a:off x="5292809" y="2603098"/>
            <a:ext cx="6248401" cy="734778"/>
          </a:xfrm>
        </p:spPr>
        <p:txBody>
          <a:bodyPr lIns="0"/>
          <a:lstStyle/>
          <a:p>
            <a:r>
              <a:rPr lang="en-US" dirty="0"/>
              <a:t>Water Main Replacement Project</a:t>
            </a:r>
          </a:p>
        </p:txBody>
      </p:sp>
      <p:sp>
        <p:nvSpPr>
          <p:cNvPr id="13" name="Text Placeholder 12">
            <a:extLst>
              <a:ext uri="{FF2B5EF4-FFF2-40B4-BE49-F238E27FC236}">
                <a16:creationId xmlns:a16="http://schemas.microsoft.com/office/drawing/2014/main" id="{17A77FE9-424D-3A49-BBF0-B331B3907328}"/>
              </a:ext>
            </a:extLst>
          </p:cNvPr>
          <p:cNvSpPr>
            <a:spLocks noGrp="1"/>
          </p:cNvSpPr>
          <p:nvPr>
            <p:ph type="body" idx="1"/>
          </p:nvPr>
        </p:nvSpPr>
        <p:spPr>
          <a:xfrm>
            <a:off x="5247654" y="4548300"/>
            <a:ext cx="6248400" cy="961046"/>
          </a:xfrm>
        </p:spPr>
        <p:txBody>
          <a:bodyPr vert="horz" lIns="0" tIns="45720" rIns="0" bIns="45720" rtlCol="0" anchor="t">
            <a:noAutofit/>
          </a:bodyPr>
          <a:lstStyle/>
          <a:p>
            <a:pPr>
              <a:lnSpc>
                <a:spcPts val="3279"/>
              </a:lnSpc>
            </a:pPr>
            <a:r>
              <a:rPr lang="en-US" sz="2000" dirty="0">
                <a:latin typeface="Verdana"/>
                <a:ea typeface="Verdana"/>
              </a:rPr>
              <a:t>Jodie Inman, P.E. </a:t>
            </a:r>
          </a:p>
          <a:p>
            <a:pPr>
              <a:lnSpc>
                <a:spcPts val="3279"/>
              </a:lnSpc>
            </a:pPr>
            <a:r>
              <a:rPr lang="en-US" sz="2000" dirty="0">
                <a:latin typeface="Verdana"/>
                <a:ea typeface="Verdana"/>
              </a:rPr>
              <a:t>Chief Engineer</a:t>
            </a:r>
            <a:endParaRPr lang="en-US" dirty="0">
              <a:latin typeface="Verdana"/>
              <a:ea typeface="Verdana"/>
            </a:endParaRPr>
          </a:p>
        </p:txBody>
      </p:sp>
    </p:spTree>
    <p:extLst>
      <p:ext uri="{BB962C8B-B14F-4D97-AF65-F5344CB8AC3E}">
        <p14:creationId xmlns:p14="http://schemas.microsoft.com/office/powerpoint/2010/main" val="4275053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7838FE0-0367-E446-82B0-46763BF53521}"/>
              </a:ext>
            </a:extLst>
          </p:cNvPr>
          <p:cNvSpPr>
            <a:spLocks noGrp="1"/>
          </p:cNvSpPr>
          <p:nvPr>
            <p:ph type="title"/>
          </p:nvPr>
        </p:nvSpPr>
        <p:spPr>
          <a:xfrm>
            <a:off x="838200" y="365125"/>
            <a:ext cx="10662138" cy="1325563"/>
          </a:xfrm>
        </p:spPr>
        <p:txBody>
          <a:bodyPr/>
          <a:lstStyle/>
          <a:p>
            <a:r>
              <a:rPr lang="en-US" sz="4000" dirty="0"/>
              <a:t>Distribution Mains Program Background</a:t>
            </a:r>
          </a:p>
        </p:txBody>
      </p:sp>
      <p:sp>
        <p:nvSpPr>
          <p:cNvPr id="2" name="Content Placeholder 1">
            <a:extLst>
              <a:ext uri="{FF2B5EF4-FFF2-40B4-BE49-F238E27FC236}">
                <a16:creationId xmlns:a16="http://schemas.microsoft.com/office/drawing/2014/main" id="{0F4834B7-047A-BC44-BCB9-5D4F248D55D9}"/>
              </a:ext>
            </a:extLst>
          </p:cNvPr>
          <p:cNvSpPr>
            <a:spLocks noGrp="1"/>
          </p:cNvSpPr>
          <p:nvPr>
            <p:ph idx="1"/>
          </p:nvPr>
        </p:nvSpPr>
        <p:spPr>
          <a:xfrm>
            <a:off x="691662" y="2314693"/>
            <a:ext cx="10808676" cy="3568521"/>
          </a:xfrm>
        </p:spPr>
        <p:txBody>
          <a:bodyPr vert="horz" lIns="91440" tIns="45720" rIns="0" bIns="45720" rtlCol="0" anchor="t">
            <a:noAutofit/>
          </a:bodyPr>
          <a:lstStyle/>
          <a:p>
            <a:pPr marL="342900" indent="-342900">
              <a:lnSpc>
                <a:spcPct val="100000"/>
              </a:lnSpc>
              <a:buFont typeface="Arial" panose="020B0604020202020204" pitchFamily="34" charset="0"/>
              <a:buChar char="•"/>
            </a:pPr>
            <a:r>
              <a:rPr lang="en-US" sz="2400" b="0" dirty="0">
                <a:latin typeface="Myriad Pro"/>
                <a:ea typeface="Verdana"/>
              </a:rPr>
              <a:t>Approximately 2,250 miles of water main  </a:t>
            </a:r>
          </a:p>
          <a:p>
            <a:pPr marL="342900" indent="-342900">
              <a:lnSpc>
                <a:spcPct val="100000"/>
              </a:lnSpc>
              <a:buFont typeface="Arial" panose="020B0604020202020204" pitchFamily="34" charset="0"/>
              <a:buChar char="•"/>
            </a:pPr>
            <a:r>
              <a:rPr lang="en-US" sz="2400" b="0" dirty="0">
                <a:latin typeface="Myriad Pro"/>
                <a:ea typeface="Verdana"/>
              </a:rPr>
              <a:t>Asset Management used to identify projects based on condition and risk</a:t>
            </a:r>
          </a:p>
          <a:p>
            <a:pPr marL="342900" indent="-342900">
              <a:lnSpc>
                <a:spcPct val="100000"/>
              </a:lnSpc>
              <a:buFont typeface="Arial" panose="020B0604020202020204" pitchFamily="34" charset="0"/>
              <a:buChar char="•"/>
            </a:pPr>
            <a:r>
              <a:rPr lang="en-US" sz="2400" b="0" dirty="0">
                <a:latin typeface="Myriad Pro"/>
                <a:ea typeface="Verdana"/>
              </a:rPr>
              <a:t>Main replacement goal of 35,000 to 50,000 ft/yr. </a:t>
            </a:r>
          </a:p>
          <a:p>
            <a:pPr marL="342900" indent="-342900">
              <a:lnSpc>
                <a:spcPct val="100000"/>
              </a:lnSpc>
              <a:buFont typeface="Arial" panose="020B0604020202020204" pitchFamily="34" charset="0"/>
              <a:buChar char="•"/>
            </a:pPr>
            <a:r>
              <a:rPr lang="en-US" sz="2400" b="0" dirty="0">
                <a:latin typeface="Myriad Pro"/>
                <a:ea typeface="Verdana"/>
              </a:rPr>
              <a:t>Goals of distribution main contract projects:</a:t>
            </a:r>
          </a:p>
          <a:p>
            <a:pPr marL="1028700" lvl="1" indent="-342900">
              <a:lnSpc>
                <a:spcPct val="100000"/>
              </a:lnSpc>
            </a:pPr>
            <a:r>
              <a:rPr lang="en-US" sz="2400" b="0" dirty="0">
                <a:latin typeface="Myriad Pro"/>
                <a:ea typeface="Verdana"/>
              </a:rPr>
              <a:t>Increase footage replaced to meet asset management goal</a:t>
            </a:r>
          </a:p>
          <a:p>
            <a:pPr marL="1028700" lvl="1" indent="-342900">
              <a:lnSpc>
                <a:spcPct val="100000"/>
              </a:lnSpc>
            </a:pPr>
            <a:r>
              <a:rPr lang="en-US" sz="2400" b="0" dirty="0">
                <a:latin typeface="Myriad Pro"/>
                <a:ea typeface="Verdana"/>
              </a:rPr>
              <a:t>Provide a variety of contract opportunities to the community</a:t>
            </a:r>
          </a:p>
          <a:p>
            <a:pPr marL="1028700" lvl="1" indent="-342900">
              <a:lnSpc>
                <a:spcPct val="100000"/>
              </a:lnSpc>
            </a:pPr>
            <a:r>
              <a:rPr lang="en-US" sz="2400" b="0" dirty="0">
                <a:latin typeface="Myriad Pro"/>
                <a:ea typeface="Verdana"/>
              </a:rPr>
              <a:t>Reduce risks</a:t>
            </a:r>
          </a:p>
        </p:txBody>
      </p:sp>
      <p:sp>
        <p:nvSpPr>
          <p:cNvPr id="3" name="Date Placeholder 2">
            <a:extLst>
              <a:ext uri="{FF2B5EF4-FFF2-40B4-BE49-F238E27FC236}">
                <a16:creationId xmlns:a16="http://schemas.microsoft.com/office/drawing/2014/main" id="{B95ECD0C-3820-D64C-A348-ACEDD41B5FC9}"/>
              </a:ext>
            </a:extLst>
          </p:cNvPr>
          <p:cNvSpPr>
            <a:spLocks noGrp="1"/>
          </p:cNvSpPr>
          <p:nvPr>
            <p:ph type="dt" sz="half" idx="10"/>
          </p:nvPr>
        </p:nvSpPr>
        <p:spPr/>
        <p:txBody>
          <a:bodyPr/>
          <a:lstStyle/>
          <a:p>
            <a:fld id="{C11F8F26-2CD3-4A25-89EF-36C0E38FCB6C}" type="datetime1">
              <a:rPr lang="en-US" smtClean="0"/>
              <a:t>11/14/2022</a:t>
            </a:fld>
            <a:endParaRPr lang="en-US" dirty="0"/>
          </a:p>
        </p:txBody>
      </p:sp>
      <p:sp>
        <p:nvSpPr>
          <p:cNvPr id="4" name="Footer Placeholder 3">
            <a:extLst>
              <a:ext uri="{FF2B5EF4-FFF2-40B4-BE49-F238E27FC236}">
                <a16:creationId xmlns:a16="http://schemas.microsoft.com/office/drawing/2014/main" id="{4824B1E8-E84D-B043-BDB8-32856E187415}"/>
              </a:ext>
            </a:extLst>
          </p:cNvPr>
          <p:cNvSpPr>
            <a:spLocks noGrp="1"/>
          </p:cNvSpPr>
          <p:nvPr>
            <p:ph type="ftr" sz="quarter" idx="11"/>
          </p:nvPr>
        </p:nvSpPr>
        <p:spPr/>
        <p:txBody>
          <a:bodyPr/>
          <a:lstStyle/>
          <a:p>
            <a:r>
              <a:rPr lang="en-US" dirty="0"/>
              <a:t>Portland Water Bureau  |  Fulton Pump Mains</a:t>
            </a:r>
          </a:p>
        </p:txBody>
      </p:sp>
      <p:sp>
        <p:nvSpPr>
          <p:cNvPr id="5" name="Slide Number Placeholder 4">
            <a:extLst>
              <a:ext uri="{FF2B5EF4-FFF2-40B4-BE49-F238E27FC236}">
                <a16:creationId xmlns:a16="http://schemas.microsoft.com/office/drawing/2014/main" id="{7F18E297-F525-734B-845C-C92982E0F458}"/>
              </a:ext>
            </a:extLst>
          </p:cNvPr>
          <p:cNvSpPr>
            <a:spLocks noGrp="1"/>
          </p:cNvSpPr>
          <p:nvPr>
            <p:ph type="sldNum" sz="quarter" idx="12"/>
          </p:nvPr>
        </p:nvSpPr>
        <p:spPr/>
        <p:txBody>
          <a:bodyPr/>
          <a:lstStyle/>
          <a:p>
            <a:fld id="{D3195491-1DF9-B741-AFD4-E34CE63975D3}" type="slidenum">
              <a:rPr lang="en-US" smtClean="0"/>
              <a:t>2</a:t>
            </a:fld>
            <a:endParaRPr lang="en-US"/>
          </a:p>
        </p:txBody>
      </p:sp>
    </p:spTree>
    <p:extLst>
      <p:ext uri="{BB962C8B-B14F-4D97-AF65-F5344CB8AC3E}">
        <p14:creationId xmlns:p14="http://schemas.microsoft.com/office/powerpoint/2010/main" val="3013790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7838FE0-0367-E446-82B0-46763BF53521}"/>
              </a:ext>
            </a:extLst>
          </p:cNvPr>
          <p:cNvSpPr>
            <a:spLocks noGrp="1"/>
          </p:cNvSpPr>
          <p:nvPr>
            <p:ph type="title"/>
          </p:nvPr>
        </p:nvSpPr>
        <p:spPr>
          <a:xfrm>
            <a:off x="838200" y="365126"/>
            <a:ext cx="10662138" cy="1026868"/>
          </a:xfrm>
        </p:spPr>
        <p:txBody>
          <a:bodyPr/>
          <a:lstStyle/>
          <a:p>
            <a:r>
              <a:rPr lang="en-US" sz="4000" dirty="0"/>
              <a:t>Why we’re replacing </a:t>
            </a:r>
            <a:r>
              <a:rPr lang="en-US" sz="4000" i="1" dirty="0"/>
              <a:t>this</a:t>
            </a:r>
            <a:r>
              <a:rPr lang="en-US" sz="4000" dirty="0"/>
              <a:t> water main</a:t>
            </a:r>
          </a:p>
        </p:txBody>
      </p:sp>
      <p:sp>
        <p:nvSpPr>
          <p:cNvPr id="2" name="Content Placeholder 1">
            <a:extLst>
              <a:ext uri="{FF2B5EF4-FFF2-40B4-BE49-F238E27FC236}">
                <a16:creationId xmlns:a16="http://schemas.microsoft.com/office/drawing/2014/main" id="{0F4834B7-047A-BC44-BCB9-5D4F248D55D9}"/>
              </a:ext>
            </a:extLst>
          </p:cNvPr>
          <p:cNvSpPr>
            <a:spLocks noGrp="1"/>
          </p:cNvSpPr>
          <p:nvPr>
            <p:ph idx="1"/>
          </p:nvPr>
        </p:nvSpPr>
        <p:spPr>
          <a:xfrm>
            <a:off x="167961" y="2208985"/>
            <a:ext cx="4381957" cy="4099034"/>
          </a:xfrm>
        </p:spPr>
        <p:txBody>
          <a:bodyPr vert="horz" lIns="91440" tIns="45720" rIns="0" bIns="45720" rtlCol="0" anchor="t">
            <a:noAutofit/>
          </a:bodyPr>
          <a:lstStyle/>
          <a:p>
            <a:pPr marL="182880" indent="-365760">
              <a:buFont typeface="Arial" panose="020B0604020202020204" pitchFamily="34" charset="0"/>
              <a:buChar char="•"/>
            </a:pPr>
            <a:r>
              <a:rPr lang="en-US" sz="2400" b="0" dirty="0">
                <a:latin typeface="Myriad Pro"/>
                <a:ea typeface="Verdana"/>
              </a:rPr>
              <a:t>Improve the reliability</a:t>
            </a:r>
          </a:p>
          <a:p>
            <a:pPr marL="640080" lvl="1" indent="-274320"/>
            <a:r>
              <a:rPr lang="en-US" sz="2400" b="0" dirty="0">
                <a:solidFill>
                  <a:schemeClr val="accent3">
                    <a:lumMod val="75000"/>
                  </a:schemeClr>
                </a:solidFill>
                <a:latin typeface="Myriad Pro"/>
                <a:ea typeface="Verdana"/>
              </a:rPr>
              <a:t>History of leaks and breaks</a:t>
            </a:r>
          </a:p>
          <a:p>
            <a:pPr marL="640080" lvl="1" indent="-274320"/>
            <a:r>
              <a:rPr lang="en-US" sz="2400" b="0" dirty="0">
                <a:solidFill>
                  <a:schemeClr val="accent3">
                    <a:lumMod val="75000"/>
                  </a:schemeClr>
                </a:solidFill>
                <a:latin typeface="Myriad Pro"/>
                <a:ea typeface="Verdana"/>
              </a:rPr>
              <a:t>3,300 </a:t>
            </a:r>
            <a:r>
              <a:rPr lang="en-US" sz="2400" b="0" dirty="0" err="1">
                <a:solidFill>
                  <a:schemeClr val="accent3">
                    <a:lumMod val="75000"/>
                  </a:schemeClr>
                </a:solidFill>
                <a:latin typeface="Myriad Pro"/>
                <a:ea typeface="Verdana"/>
              </a:rPr>
              <a:t>lf</a:t>
            </a:r>
            <a:r>
              <a:rPr lang="en-US" sz="2400" b="0" dirty="0">
                <a:solidFill>
                  <a:schemeClr val="accent3">
                    <a:lumMod val="75000"/>
                  </a:schemeClr>
                </a:solidFill>
                <a:latin typeface="Myriad Pro"/>
                <a:ea typeface="Verdana"/>
              </a:rPr>
              <a:t> of new main</a:t>
            </a:r>
          </a:p>
          <a:p>
            <a:pPr marL="365760" indent="-365760">
              <a:buFont typeface="Arial" panose="020B0604020202020204" pitchFamily="34" charset="0"/>
              <a:buChar char="•"/>
            </a:pPr>
            <a:r>
              <a:rPr lang="en-US" sz="2400" b="0" dirty="0">
                <a:latin typeface="Myriad Pro"/>
                <a:ea typeface="Verdana"/>
              </a:rPr>
              <a:t>Improve resiliency</a:t>
            </a:r>
          </a:p>
          <a:p>
            <a:pPr marL="640080" lvl="1" indent="-274320"/>
            <a:r>
              <a:rPr lang="en-US" sz="2400" b="0" dirty="0">
                <a:solidFill>
                  <a:schemeClr val="accent3">
                    <a:lumMod val="75000"/>
                  </a:schemeClr>
                </a:solidFill>
                <a:latin typeface="Myriad Pro"/>
                <a:ea typeface="Verdana"/>
              </a:rPr>
              <a:t>Seismic resiliency </a:t>
            </a:r>
          </a:p>
          <a:p>
            <a:pPr marL="640080" lvl="1" indent="-274320"/>
            <a:r>
              <a:rPr lang="en-US" sz="2400" b="0" dirty="0">
                <a:solidFill>
                  <a:schemeClr val="accent3">
                    <a:lumMod val="75000"/>
                  </a:schemeClr>
                </a:solidFill>
                <a:latin typeface="Myriad Pro"/>
                <a:ea typeface="Verdana"/>
              </a:rPr>
              <a:t>Encasing pipe under I-5 &amp; SW </a:t>
            </a:r>
            <a:r>
              <a:rPr lang="en-US" sz="2400" b="0" dirty="0" err="1">
                <a:solidFill>
                  <a:schemeClr val="accent3">
                    <a:lumMod val="75000"/>
                  </a:schemeClr>
                </a:solidFill>
                <a:latin typeface="Myriad Pro"/>
                <a:ea typeface="Verdana"/>
              </a:rPr>
              <a:t>Barbur</a:t>
            </a:r>
            <a:r>
              <a:rPr lang="en-US" sz="2400" b="0" dirty="0">
                <a:solidFill>
                  <a:schemeClr val="accent3">
                    <a:lumMod val="75000"/>
                  </a:schemeClr>
                </a:solidFill>
                <a:latin typeface="Myriad Pro"/>
                <a:ea typeface="Verdana"/>
              </a:rPr>
              <a:t> Blvd.</a:t>
            </a:r>
          </a:p>
          <a:p>
            <a:pPr marL="365760" indent="-365760">
              <a:buFont typeface="Arial" panose="020B0604020202020204" pitchFamily="34" charset="0"/>
              <a:buChar char="•"/>
            </a:pPr>
            <a:r>
              <a:rPr lang="en-US" sz="2400" b="0" dirty="0">
                <a:latin typeface="Myriad Pro"/>
                <a:ea typeface="Verdana"/>
              </a:rPr>
              <a:t>Reduce risk</a:t>
            </a:r>
          </a:p>
          <a:p>
            <a:pPr marL="640080" lvl="1" indent="-274320"/>
            <a:r>
              <a:rPr lang="en-US" sz="2400" b="0" dirty="0">
                <a:solidFill>
                  <a:schemeClr val="accent3">
                    <a:lumMod val="75000"/>
                  </a:schemeClr>
                </a:solidFill>
                <a:latin typeface="Myriad Pro"/>
                <a:ea typeface="Verdana"/>
              </a:rPr>
              <a:t>Mitigates high risk areas</a:t>
            </a:r>
          </a:p>
        </p:txBody>
      </p:sp>
      <p:sp>
        <p:nvSpPr>
          <p:cNvPr id="3" name="Date Placeholder 2">
            <a:extLst>
              <a:ext uri="{FF2B5EF4-FFF2-40B4-BE49-F238E27FC236}">
                <a16:creationId xmlns:a16="http://schemas.microsoft.com/office/drawing/2014/main" id="{B95ECD0C-3820-D64C-A348-ACEDD41B5FC9}"/>
              </a:ext>
            </a:extLst>
          </p:cNvPr>
          <p:cNvSpPr>
            <a:spLocks noGrp="1"/>
          </p:cNvSpPr>
          <p:nvPr>
            <p:ph type="dt" sz="half" idx="10"/>
          </p:nvPr>
        </p:nvSpPr>
        <p:spPr>
          <a:xfrm>
            <a:off x="1066799" y="6491856"/>
            <a:ext cx="1019906" cy="365125"/>
          </a:xfrm>
        </p:spPr>
        <p:txBody>
          <a:bodyPr/>
          <a:lstStyle/>
          <a:p>
            <a:fld id="{C11F8F26-2CD3-4A25-89EF-36C0E38FCB6C}" type="datetime1">
              <a:rPr lang="en-US" smtClean="0"/>
              <a:t>11/14/2022</a:t>
            </a:fld>
            <a:endParaRPr lang="en-US" dirty="0"/>
          </a:p>
        </p:txBody>
      </p:sp>
      <p:sp>
        <p:nvSpPr>
          <p:cNvPr id="4" name="Footer Placeholder 3">
            <a:extLst>
              <a:ext uri="{FF2B5EF4-FFF2-40B4-BE49-F238E27FC236}">
                <a16:creationId xmlns:a16="http://schemas.microsoft.com/office/drawing/2014/main" id="{4824B1E8-E84D-B043-BDB8-32856E187415}"/>
              </a:ext>
            </a:extLst>
          </p:cNvPr>
          <p:cNvSpPr>
            <a:spLocks noGrp="1"/>
          </p:cNvSpPr>
          <p:nvPr>
            <p:ph type="ftr" sz="quarter" idx="11"/>
          </p:nvPr>
        </p:nvSpPr>
        <p:spPr>
          <a:xfrm>
            <a:off x="2266094" y="6492875"/>
            <a:ext cx="6113585" cy="365125"/>
          </a:xfrm>
        </p:spPr>
        <p:txBody>
          <a:bodyPr/>
          <a:lstStyle/>
          <a:p>
            <a:r>
              <a:rPr lang="en-US" dirty="0"/>
              <a:t>Portland Water Bureau  |  Fulton Pump Mains</a:t>
            </a:r>
          </a:p>
        </p:txBody>
      </p:sp>
      <p:sp>
        <p:nvSpPr>
          <p:cNvPr id="5" name="Slide Number Placeholder 4">
            <a:extLst>
              <a:ext uri="{FF2B5EF4-FFF2-40B4-BE49-F238E27FC236}">
                <a16:creationId xmlns:a16="http://schemas.microsoft.com/office/drawing/2014/main" id="{7F18E297-F525-734B-845C-C92982E0F458}"/>
              </a:ext>
            </a:extLst>
          </p:cNvPr>
          <p:cNvSpPr>
            <a:spLocks noGrp="1"/>
          </p:cNvSpPr>
          <p:nvPr>
            <p:ph type="sldNum" sz="quarter" idx="12"/>
          </p:nvPr>
        </p:nvSpPr>
        <p:spPr/>
        <p:txBody>
          <a:bodyPr/>
          <a:lstStyle/>
          <a:p>
            <a:fld id="{D3195491-1DF9-B741-AFD4-E34CE63975D3}" type="slidenum">
              <a:rPr lang="en-US" smtClean="0"/>
              <a:t>3</a:t>
            </a:fld>
            <a:endParaRPr lang="en-US"/>
          </a:p>
        </p:txBody>
      </p:sp>
      <p:sp>
        <p:nvSpPr>
          <p:cNvPr id="12" name="TextBox 11">
            <a:extLst>
              <a:ext uri="{FF2B5EF4-FFF2-40B4-BE49-F238E27FC236}">
                <a16:creationId xmlns:a16="http://schemas.microsoft.com/office/drawing/2014/main" id="{2B34EE93-905F-466E-BBB7-393F0AB96FE9}"/>
              </a:ext>
            </a:extLst>
          </p:cNvPr>
          <p:cNvSpPr txBox="1"/>
          <p:nvPr/>
        </p:nvSpPr>
        <p:spPr>
          <a:xfrm>
            <a:off x="4298024" y="5661688"/>
            <a:ext cx="7564436" cy="646331"/>
          </a:xfrm>
          <a:prstGeom prst="rect">
            <a:avLst/>
          </a:prstGeom>
          <a:noFill/>
        </p:spPr>
        <p:txBody>
          <a:bodyPr wrap="square" rtlCol="0">
            <a:spAutoFit/>
          </a:bodyPr>
          <a:lstStyle/>
          <a:p>
            <a:pPr algn="ctr"/>
            <a:r>
              <a:rPr lang="en-US" sz="1800" b="0" dirty="0">
                <a:latin typeface="Myriad Pro"/>
                <a:ea typeface="Verdana"/>
              </a:rPr>
              <a:t>This project will benefit over 42,000 people served by the main.</a:t>
            </a:r>
          </a:p>
          <a:p>
            <a:pPr algn="ctr"/>
            <a:endParaRPr lang="en-US" dirty="0"/>
          </a:p>
        </p:txBody>
      </p:sp>
      <p:pic>
        <p:nvPicPr>
          <p:cNvPr id="9" name="Picture 8">
            <a:extLst>
              <a:ext uri="{FF2B5EF4-FFF2-40B4-BE49-F238E27FC236}">
                <a16:creationId xmlns:a16="http://schemas.microsoft.com/office/drawing/2014/main" id="{CAB4EE39-47CD-432D-8F17-BE48C4DDA059}"/>
              </a:ext>
            </a:extLst>
          </p:cNvPr>
          <p:cNvPicPr>
            <a:picLocks noChangeAspect="1"/>
          </p:cNvPicPr>
          <p:nvPr/>
        </p:nvPicPr>
        <p:blipFill rotWithShape="1">
          <a:blip r:embed="rId3"/>
          <a:srcRect t="20713"/>
          <a:stretch/>
        </p:blipFill>
        <p:spPr>
          <a:xfrm>
            <a:off x="4735319" y="1626149"/>
            <a:ext cx="7288720" cy="3839858"/>
          </a:xfrm>
          <a:prstGeom prst="rect">
            <a:avLst/>
          </a:prstGeom>
        </p:spPr>
      </p:pic>
    </p:spTree>
    <p:extLst>
      <p:ext uri="{BB962C8B-B14F-4D97-AF65-F5344CB8AC3E}">
        <p14:creationId xmlns:p14="http://schemas.microsoft.com/office/powerpoint/2010/main" val="1447865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7838FE0-0367-E446-82B0-46763BF53521}"/>
              </a:ext>
            </a:extLst>
          </p:cNvPr>
          <p:cNvSpPr>
            <a:spLocks noGrp="1"/>
          </p:cNvSpPr>
          <p:nvPr>
            <p:ph type="title"/>
          </p:nvPr>
        </p:nvSpPr>
        <p:spPr>
          <a:xfrm>
            <a:off x="764931" y="136525"/>
            <a:ext cx="10662138" cy="829633"/>
          </a:xfrm>
        </p:spPr>
        <p:txBody>
          <a:bodyPr/>
          <a:lstStyle/>
          <a:p>
            <a:r>
              <a:rPr lang="en-US" sz="4000" dirty="0"/>
              <a:t>Addressing high risks</a:t>
            </a:r>
          </a:p>
        </p:txBody>
      </p:sp>
      <p:sp>
        <p:nvSpPr>
          <p:cNvPr id="3" name="Date Placeholder 2">
            <a:extLst>
              <a:ext uri="{FF2B5EF4-FFF2-40B4-BE49-F238E27FC236}">
                <a16:creationId xmlns:a16="http://schemas.microsoft.com/office/drawing/2014/main" id="{B95ECD0C-3820-D64C-A348-ACEDD41B5FC9}"/>
              </a:ext>
            </a:extLst>
          </p:cNvPr>
          <p:cNvSpPr>
            <a:spLocks noGrp="1"/>
          </p:cNvSpPr>
          <p:nvPr>
            <p:ph type="dt" sz="half" idx="10"/>
          </p:nvPr>
        </p:nvSpPr>
        <p:spPr/>
        <p:txBody>
          <a:bodyPr/>
          <a:lstStyle/>
          <a:p>
            <a:fld id="{C11F8F26-2CD3-4A25-89EF-36C0E38FCB6C}" type="datetime1">
              <a:rPr lang="en-US" smtClean="0"/>
              <a:t>11/14/2022</a:t>
            </a:fld>
            <a:endParaRPr lang="en-US"/>
          </a:p>
        </p:txBody>
      </p:sp>
      <p:sp>
        <p:nvSpPr>
          <p:cNvPr id="4" name="Footer Placeholder 3">
            <a:extLst>
              <a:ext uri="{FF2B5EF4-FFF2-40B4-BE49-F238E27FC236}">
                <a16:creationId xmlns:a16="http://schemas.microsoft.com/office/drawing/2014/main" id="{4824B1E8-E84D-B043-BDB8-32856E187415}"/>
              </a:ext>
            </a:extLst>
          </p:cNvPr>
          <p:cNvSpPr>
            <a:spLocks noGrp="1"/>
          </p:cNvSpPr>
          <p:nvPr>
            <p:ph type="ftr" sz="quarter" idx="11"/>
          </p:nvPr>
        </p:nvSpPr>
        <p:spPr/>
        <p:txBody>
          <a:bodyPr/>
          <a:lstStyle/>
          <a:p>
            <a:r>
              <a:rPr lang="en-US" dirty="0"/>
              <a:t>Portland Water Bureau  |  Fulton Pump Mains</a:t>
            </a:r>
          </a:p>
        </p:txBody>
      </p:sp>
      <p:sp>
        <p:nvSpPr>
          <p:cNvPr id="5" name="Slide Number Placeholder 4">
            <a:extLst>
              <a:ext uri="{FF2B5EF4-FFF2-40B4-BE49-F238E27FC236}">
                <a16:creationId xmlns:a16="http://schemas.microsoft.com/office/drawing/2014/main" id="{7F18E297-F525-734B-845C-C92982E0F458}"/>
              </a:ext>
            </a:extLst>
          </p:cNvPr>
          <p:cNvSpPr>
            <a:spLocks noGrp="1"/>
          </p:cNvSpPr>
          <p:nvPr>
            <p:ph type="sldNum" sz="quarter" idx="12"/>
          </p:nvPr>
        </p:nvSpPr>
        <p:spPr/>
        <p:txBody>
          <a:bodyPr/>
          <a:lstStyle/>
          <a:p>
            <a:fld id="{D3195491-1DF9-B741-AFD4-E34CE63975D3}" type="slidenum">
              <a:rPr lang="en-US" smtClean="0"/>
              <a:t>4</a:t>
            </a:fld>
            <a:endParaRPr lang="en-US"/>
          </a:p>
        </p:txBody>
      </p:sp>
      <p:pic>
        <p:nvPicPr>
          <p:cNvPr id="9" name="Picture 8">
            <a:extLst>
              <a:ext uri="{FF2B5EF4-FFF2-40B4-BE49-F238E27FC236}">
                <a16:creationId xmlns:a16="http://schemas.microsoft.com/office/drawing/2014/main" id="{F3DACD67-A386-40AF-BAA8-A110CDC8C950}"/>
              </a:ext>
            </a:extLst>
          </p:cNvPr>
          <p:cNvPicPr>
            <a:picLocks noChangeAspect="1"/>
          </p:cNvPicPr>
          <p:nvPr/>
        </p:nvPicPr>
        <p:blipFill>
          <a:blip r:embed="rId3"/>
          <a:stretch>
            <a:fillRect/>
          </a:stretch>
        </p:blipFill>
        <p:spPr>
          <a:xfrm>
            <a:off x="832710" y="1051355"/>
            <a:ext cx="9830910" cy="5238320"/>
          </a:xfrm>
          <a:prstGeom prst="rect">
            <a:avLst/>
          </a:prstGeom>
        </p:spPr>
      </p:pic>
      <p:grpSp>
        <p:nvGrpSpPr>
          <p:cNvPr id="27" name="Group 26">
            <a:extLst>
              <a:ext uri="{FF2B5EF4-FFF2-40B4-BE49-F238E27FC236}">
                <a16:creationId xmlns:a16="http://schemas.microsoft.com/office/drawing/2014/main" id="{CA8EC5BE-9BE1-4B9D-ADC9-B56112560C7A}"/>
              </a:ext>
            </a:extLst>
          </p:cNvPr>
          <p:cNvGrpSpPr/>
          <p:nvPr/>
        </p:nvGrpSpPr>
        <p:grpSpPr>
          <a:xfrm>
            <a:off x="5279450" y="2414370"/>
            <a:ext cx="5381970" cy="630973"/>
            <a:chOff x="5182998" y="2414370"/>
            <a:chExt cx="5381970" cy="630973"/>
          </a:xfrm>
        </p:grpSpPr>
        <p:sp>
          <p:nvSpPr>
            <p:cNvPr id="13" name="TextBox 12">
              <a:extLst>
                <a:ext uri="{FF2B5EF4-FFF2-40B4-BE49-F238E27FC236}">
                  <a16:creationId xmlns:a16="http://schemas.microsoft.com/office/drawing/2014/main" id="{0F318600-C794-4E9C-8B09-275C18A45962}"/>
                </a:ext>
              </a:extLst>
            </p:cNvPr>
            <p:cNvSpPr txBox="1"/>
            <p:nvPr/>
          </p:nvSpPr>
          <p:spPr>
            <a:xfrm>
              <a:off x="5404865" y="2560579"/>
              <a:ext cx="4936030" cy="323165"/>
            </a:xfrm>
            <a:prstGeom prst="rect">
              <a:avLst/>
            </a:prstGeom>
            <a:solidFill>
              <a:schemeClr val="accent4"/>
            </a:solidFill>
            <a:ln>
              <a:noFill/>
            </a:ln>
            <a:effectLst/>
          </p:spPr>
          <p:txBody>
            <a:bodyPr wrap="square" rtlCol="0">
              <a:spAutoFit/>
            </a:bodyPr>
            <a:lstStyle/>
            <a:p>
              <a:pPr algn="ctr"/>
              <a:r>
                <a:rPr lang="en-US" sz="1500" b="1" dirty="0">
                  <a:solidFill>
                    <a:schemeClr val="bg1"/>
                  </a:solidFill>
                </a:rPr>
                <a:t>16-inch Steel Pipe Installed 1958</a:t>
              </a:r>
            </a:p>
          </p:txBody>
        </p:sp>
        <p:sp>
          <p:nvSpPr>
            <p:cNvPr id="23" name="Arrow: Right 22">
              <a:extLst>
                <a:ext uri="{FF2B5EF4-FFF2-40B4-BE49-F238E27FC236}">
                  <a16:creationId xmlns:a16="http://schemas.microsoft.com/office/drawing/2014/main" id="{4DBFEEBF-ECA8-4625-A338-856585309AE2}"/>
                </a:ext>
              </a:extLst>
            </p:cNvPr>
            <p:cNvSpPr/>
            <p:nvPr/>
          </p:nvSpPr>
          <p:spPr>
            <a:xfrm flipH="1">
              <a:off x="5182998" y="2414370"/>
              <a:ext cx="813941" cy="630973"/>
            </a:xfrm>
            <a:prstGeom prst="rightArrow">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4BA0A4D4-A051-4659-BA52-F85EB2F70C14}"/>
                </a:ext>
              </a:extLst>
            </p:cNvPr>
            <p:cNvSpPr/>
            <p:nvPr/>
          </p:nvSpPr>
          <p:spPr>
            <a:xfrm>
              <a:off x="9751027" y="2414370"/>
              <a:ext cx="813941" cy="630973"/>
            </a:xfrm>
            <a:prstGeom prst="rightArrow">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281D7024-4FC3-4763-9BC0-7F2FB7CAC5AD}"/>
              </a:ext>
            </a:extLst>
          </p:cNvPr>
          <p:cNvGrpSpPr/>
          <p:nvPr/>
        </p:nvGrpSpPr>
        <p:grpSpPr>
          <a:xfrm>
            <a:off x="840998" y="2414370"/>
            <a:ext cx="4381845" cy="630973"/>
            <a:chOff x="725692" y="2414370"/>
            <a:chExt cx="4381845" cy="630973"/>
          </a:xfrm>
        </p:grpSpPr>
        <p:sp>
          <p:nvSpPr>
            <p:cNvPr id="25" name="Arrow: Right 24">
              <a:extLst>
                <a:ext uri="{FF2B5EF4-FFF2-40B4-BE49-F238E27FC236}">
                  <a16:creationId xmlns:a16="http://schemas.microsoft.com/office/drawing/2014/main" id="{2383AA7B-9FEC-4D74-AD77-F824FE75F544}"/>
                </a:ext>
              </a:extLst>
            </p:cNvPr>
            <p:cNvSpPr/>
            <p:nvPr/>
          </p:nvSpPr>
          <p:spPr>
            <a:xfrm flipH="1">
              <a:off x="725692" y="2414370"/>
              <a:ext cx="813941" cy="630973"/>
            </a:xfrm>
            <a:prstGeom prst="rightArrow">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6" name="Arrow: Right 25">
              <a:extLst>
                <a:ext uri="{FF2B5EF4-FFF2-40B4-BE49-F238E27FC236}">
                  <a16:creationId xmlns:a16="http://schemas.microsoft.com/office/drawing/2014/main" id="{64518DC3-E073-456E-8B7F-1465A62B437C}"/>
                </a:ext>
              </a:extLst>
            </p:cNvPr>
            <p:cNvSpPr/>
            <p:nvPr/>
          </p:nvSpPr>
          <p:spPr>
            <a:xfrm>
              <a:off x="4293596" y="2414370"/>
              <a:ext cx="813941" cy="630973"/>
            </a:xfrm>
            <a:prstGeom prst="rightArrow">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FDFDBE86-0293-49EC-B268-153044D72E7C}"/>
                </a:ext>
              </a:extLst>
            </p:cNvPr>
            <p:cNvSpPr txBox="1"/>
            <p:nvPr/>
          </p:nvSpPr>
          <p:spPr>
            <a:xfrm>
              <a:off x="1010653" y="2560579"/>
              <a:ext cx="3931642" cy="323165"/>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1500" b="1" dirty="0">
                  <a:solidFill>
                    <a:schemeClr val="bg1"/>
                  </a:solidFill>
                </a:rPr>
                <a:t>10 &amp; 12-inch Steel Pipes Installed 1912 &amp; 1946</a:t>
              </a:r>
            </a:p>
          </p:txBody>
        </p:sp>
      </p:grpSp>
      <p:sp>
        <p:nvSpPr>
          <p:cNvPr id="30" name="TextBox 29">
            <a:extLst>
              <a:ext uri="{FF2B5EF4-FFF2-40B4-BE49-F238E27FC236}">
                <a16:creationId xmlns:a16="http://schemas.microsoft.com/office/drawing/2014/main" id="{455DA135-9AB3-42AE-8CC6-0F95E715420F}"/>
              </a:ext>
            </a:extLst>
          </p:cNvPr>
          <p:cNvSpPr txBox="1"/>
          <p:nvPr/>
        </p:nvSpPr>
        <p:spPr>
          <a:xfrm>
            <a:off x="8489387" y="3204809"/>
            <a:ext cx="1947960" cy="1588127"/>
          </a:xfrm>
          <a:prstGeom prst="rect">
            <a:avLst/>
          </a:prstGeom>
          <a:solidFill>
            <a:schemeClr val="bg1"/>
          </a:solidFill>
        </p:spPr>
        <p:txBody>
          <a:bodyPr wrap="square" rtlCol="0">
            <a:spAutoFit/>
          </a:bodyPr>
          <a:lstStyle/>
          <a:p>
            <a:pPr algn="ctr">
              <a:lnSpc>
                <a:spcPct val="90000"/>
              </a:lnSpc>
              <a:spcBef>
                <a:spcPct val="0"/>
              </a:spcBef>
            </a:pPr>
            <a:r>
              <a:rPr lang="en-US" b="1" dirty="0">
                <a:latin typeface="Verdana" panose="020B0604030504040204" pitchFamily="34" charset="0"/>
                <a:ea typeface="Verdana" panose="020B0604030504040204" pitchFamily="34" charset="0"/>
              </a:rPr>
              <a:t>Remaining years of useful life</a:t>
            </a:r>
          </a:p>
          <a:p>
            <a:pPr marL="285750" indent="-285750">
              <a:lnSpc>
                <a:spcPct val="90000"/>
              </a:lnSpc>
              <a:spcBef>
                <a:spcPct val="0"/>
              </a:spcBef>
              <a:buFont typeface="Arial" panose="020B0604020202020204" pitchFamily="34" charset="0"/>
              <a:buChar char="•"/>
            </a:pPr>
            <a:r>
              <a:rPr lang="en-US" b="1" dirty="0">
                <a:solidFill>
                  <a:schemeClr val="accent4"/>
                </a:solidFill>
              </a:rPr>
              <a:t>16” = 68 years</a:t>
            </a:r>
            <a:endParaRPr lang="en-US" b="1" dirty="0">
              <a:solidFill>
                <a:schemeClr val="accent4"/>
              </a:solidFill>
              <a:latin typeface="Verdana" panose="020B0604030504040204" pitchFamily="34" charset="0"/>
              <a:ea typeface="Verdana" panose="020B0604030504040204" pitchFamily="34" charset="0"/>
            </a:endParaRPr>
          </a:p>
          <a:p>
            <a:pPr marL="285750" indent="-285750">
              <a:lnSpc>
                <a:spcPct val="90000"/>
              </a:lnSpc>
              <a:spcBef>
                <a:spcPct val="0"/>
              </a:spcBef>
              <a:buFont typeface="Arial" panose="020B0604020202020204" pitchFamily="34" charset="0"/>
              <a:buChar char="•"/>
            </a:pPr>
            <a:r>
              <a:rPr lang="en-US" b="1" dirty="0">
                <a:solidFill>
                  <a:schemeClr val="accent3"/>
                </a:solidFill>
              </a:rPr>
              <a:t>12” = 16 years</a:t>
            </a:r>
          </a:p>
          <a:p>
            <a:pPr marL="285750" indent="-285750">
              <a:lnSpc>
                <a:spcPct val="90000"/>
              </a:lnSpc>
              <a:spcBef>
                <a:spcPct val="0"/>
              </a:spcBef>
              <a:buFont typeface="Arial" panose="020B0604020202020204" pitchFamily="34" charset="0"/>
              <a:buChar char="•"/>
            </a:pPr>
            <a:r>
              <a:rPr lang="en-US" b="1" dirty="0">
                <a:solidFill>
                  <a:schemeClr val="accent3"/>
                </a:solidFill>
              </a:rPr>
              <a:t>10” = 2 years</a:t>
            </a:r>
          </a:p>
        </p:txBody>
      </p:sp>
    </p:spTree>
    <p:extLst>
      <p:ext uri="{BB962C8B-B14F-4D97-AF65-F5344CB8AC3E}">
        <p14:creationId xmlns:p14="http://schemas.microsoft.com/office/powerpoint/2010/main" val="658245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3C1A57-4824-4A29-8FDD-2AA990871367}"/>
              </a:ext>
            </a:extLst>
          </p:cNvPr>
          <p:cNvSpPr>
            <a:spLocks noGrp="1"/>
          </p:cNvSpPr>
          <p:nvPr>
            <p:ph idx="1"/>
          </p:nvPr>
        </p:nvSpPr>
        <p:spPr>
          <a:xfrm>
            <a:off x="838199" y="2269066"/>
            <a:ext cx="8271933" cy="3369734"/>
          </a:xfrm>
        </p:spPr>
        <p:txBody>
          <a:bodyPr/>
          <a:lstStyle/>
          <a:p>
            <a:pPr>
              <a:lnSpc>
                <a:spcPct val="100000"/>
              </a:lnSpc>
            </a:pPr>
            <a:r>
              <a:rPr lang="en-US" sz="2400" b="0" dirty="0">
                <a:latin typeface="Myriad Pro"/>
                <a:ea typeface="+mn-lt"/>
                <a:cs typeface="+mn-lt"/>
              </a:rPr>
              <a:t>Authorize bid solicitation and contracting with the lowest responsive and responsible bidder for construction of the Fulton Pump Mains Replacement Project. </a:t>
            </a:r>
          </a:p>
          <a:p>
            <a:endParaRPr lang="en-US" sz="2400" b="0" dirty="0">
              <a:latin typeface="Myriad Pro"/>
              <a:ea typeface="+mn-lt"/>
              <a:cs typeface="+mn-lt"/>
            </a:endParaRPr>
          </a:p>
          <a:p>
            <a:r>
              <a:rPr lang="en-US" sz="2400" dirty="0">
                <a:latin typeface="Myriad Pro"/>
                <a:ea typeface="+mn-lt"/>
                <a:cs typeface="+mn-lt"/>
              </a:rPr>
              <a:t>Estimated cost:</a:t>
            </a:r>
            <a:r>
              <a:rPr lang="en-US" sz="2400" b="0" dirty="0">
                <a:latin typeface="Myriad Pro"/>
                <a:ea typeface="+mn-lt"/>
                <a:cs typeface="+mn-lt"/>
              </a:rPr>
              <a:t> $4,700,000</a:t>
            </a:r>
          </a:p>
          <a:p>
            <a:r>
              <a:rPr lang="en-US" sz="2400" dirty="0">
                <a:latin typeface="Myriad Pro" panose="020B0503030403020204" pitchFamily="34" charset="0"/>
              </a:rPr>
              <a:t>Start date: </a:t>
            </a:r>
            <a:r>
              <a:rPr lang="en-US" sz="2400" b="0" dirty="0">
                <a:latin typeface="Myriad Pro" panose="020B0503030403020204" pitchFamily="34" charset="0"/>
              </a:rPr>
              <a:t>Spring or Summer 2023</a:t>
            </a:r>
          </a:p>
          <a:p>
            <a:endParaRPr lang="en-US" sz="2400" b="0" dirty="0">
              <a:latin typeface="Myriad Pro"/>
              <a:ea typeface="+mn-lt"/>
              <a:cs typeface="+mn-lt"/>
            </a:endParaRPr>
          </a:p>
          <a:p>
            <a:endParaRPr lang="en-US" dirty="0"/>
          </a:p>
          <a:p>
            <a:endParaRPr lang="en-US" dirty="0"/>
          </a:p>
        </p:txBody>
      </p:sp>
      <p:sp>
        <p:nvSpPr>
          <p:cNvPr id="3" name="Date Placeholder 2">
            <a:extLst>
              <a:ext uri="{FF2B5EF4-FFF2-40B4-BE49-F238E27FC236}">
                <a16:creationId xmlns:a16="http://schemas.microsoft.com/office/drawing/2014/main" id="{CEB19BEE-48CF-4A9C-97B8-C3CF50AB3989}"/>
              </a:ext>
            </a:extLst>
          </p:cNvPr>
          <p:cNvSpPr>
            <a:spLocks noGrp="1"/>
          </p:cNvSpPr>
          <p:nvPr>
            <p:ph type="dt" sz="half" idx="10"/>
          </p:nvPr>
        </p:nvSpPr>
        <p:spPr/>
        <p:txBody>
          <a:bodyPr/>
          <a:lstStyle/>
          <a:p>
            <a:fld id="{EE479B69-8387-48E1-824C-01EE80F6D22D}" type="datetime1">
              <a:rPr lang="en-US" smtClean="0"/>
              <a:t>11/14/2022</a:t>
            </a:fld>
            <a:endParaRPr lang="en-US"/>
          </a:p>
        </p:txBody>
      </p:sp>
      <p:sp>
        <p:nvSpPr>
          <p:cNvPr id="4" name="Footer Placeholder 3">
            <a:extLst>
              <a:ext uri="{FF2B5EF4-FFF2-40B4-BE49-F238E27FC236}">
                <a16:creationId xmlns:a16="http://schemas.microsoft.com/office/drawing/2014/main" id="{53DE2B45-7E7A-438B-ACE9-42F944FF9BDD}"/>
              </a:ext>
            </a:extLst>
          </p:cNvPr>
          <p:cNvSpPr>
            <a:spLocks noGrp="1"/>
          </p:cNvSpPr>
          <p:nvPr>
            <p:ph type="ftr" sz="quarter" idx="11"/>
          </p:nvPr>
        </p:nvSpPr>
        <p:spPr/>
        <p:txBody>
          <a:bodyPr/>
          <a:lstStyle/>
          <a:p>
            <a:r>
              <a:rPr lang="en-US" dirty="0"/>
              <a:t>Portland Water Bureau  |  Fulton Pump Mains</a:t>
            </a:r>
          </a:p>
        </p:txBody>
      </p:sp>
      <p:sp>
        <p:nvSpPr>
          <p:cNvPr id="5" name="Slide Number Placeholder 4">
            <a:extLst>
              <a:ext uri="{FF2B5EF4-FFF2-40B4-BE49-F238E27FC236}">
                <a16:creationId xmlns:a16="http://schemas.microsoft.com/office/drawing/2014/main" id="{7E26D6B7-B8DB-49BE-B6C5-71792B7C3B19}"/>
              </a:ext>
            </a:extLst>
          </p:cNvPr>
          <p:cNvSpPr>
            <a:spLocks noGrp="1"/>
          </p:cNvSpPr>
          <p:nvPr>
            <p:ph type="sldNum" sz="quarter" idx="12"/>
          </p:nvPr>
        </p:nvSpPr>
        <p:spPr/>
        <p:txBody>
          <a:bodyPr/>
          <a:lstStyle/>
          <a:p>
            <a:fld id="{D3195491-1DF9-B741-AFD4-E34CE63975D3}" type="slidenum">
              <a:rPr lang="en-US" smtClean="0"/>
              <a:t>5</a:t>
            </a:fld>
            <a:endParaRPr lang="en-US"/>
          </a:p>
        </p:txBody>
      </p:sp>
      <p:sp>
        <p:nvSpPr>
          <p:cNvPr id="6" name="Title 5">
            <a:extLst>
              <a:ext uri="{FF2B5EF4-FFF2-40B4-BE49-F238E27FC236}">
                <a16:creationId xmlns:a16="http://schemas.microsoft.com/office/drawing/2014/main" id="{4BE74297-93CD-4BD5-8DD9-4C137995C8BD}"/>
              </a:ext>
            </a:extLst>
          </p:cNvPr>
          <p:cNvSpPr>
            <a:spLocks noGrp="1"/>
          </p:cNvSpPr>
          <p:nvPr>
            <p:ph type="title"/>
          </p:nvPr>
        </p:nvSpPr>
        <p:spPr/>
        <p:txBody>
          <a:bodyPr/>
          <a:lstStyle/>
          <a:p>
            <a:r>
              <a:rPr lang="en-US" sz="4000" dirty="0"/>
              <a:t>Request</a:t>
            </a:r>
          </a:p>
        </p:txBody>
      </p:sp>
    </p:spTree>
    <p:extLst>
      <p:ext uri="{BB962C8B-B14F-4D97-AF65-F5344CB8AC3E}">
        <p14:creationId xmlns:p14="http://schemas.microsoft.com/office/powerpoint/2010/main" val="34312355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a:extLst>
              <a:ext uri="{FF2B5EF4-FFF2-40B4-BE49-F238E27FC236}">
                <a16:creationId xmlns:a16="http://schemas.microsoft.com/office/drawing/2014/main" id="{C2CD16F5-2502-FE43-BEA5-D2FCFB9063AF}"/>
              </a:ext>
              <a:ext uri="{C183D7F6-B498-43B3-948B-1728B52AA6E4}">
                <adec:decorative xmlns:adec="http://schemas.microsoft.com/office/drawing/2017/decorative" val="1"/>
              </a:ext>
            </a:extLst>
          </p:cNvPr>
          <p:cNvPicPr>
            <a:picLocks noGrp="1" noChangeAspect="1"/>
          </p:cNvPicPr>
          <p:nvPr>
            <p:ph type="pic" sz="quarter" idx="13"/>
          </p:nvPr>
        </p:nvPicPr>
        <p:blipFill>
          <a:blip r:embed="rId3"/>
          <a:srcRect t="23440" b="23440"/>
          <a:stretch/>
        </p:blipFill>
        <p:spPr/>
      </p:pic>
      <p:sp>
        <p:nvSpPr>
          <p:cNvPr id="4" name="Title 3">
            <a:extLst>
              <a:ext uri="{FF2B5EF4-FFF2-40B4-BE49-F238E27FC236}">
                <a16:creationId xmlns:a16="http://schemas.microsoft.com/office/drawing/2014/main" id="{37101ABF-5F44-A34B-B52A-0084FB1555C7}"/>
              </a:ext>
            </a:extLst>
          </p:cNvPr>
          <p:cNvSpPr>
            <a:spLocks noGrp="1"/>
          </p:cNvSpPr>
          <p:nvPr>
            <p:ph type="ctrTitle"/>
          </p:nvPr>
        </p:nvSpPr>
        <p:spPr/>
        <p:txBody>
          <a:bodyPr/>
          <a:lstStyle/>
          <a:p>
            <a:r>
              <a:rPr lang="en-US" dirty="0">
                <a:solidFill>
                  <a:schemeClr val="bg1"/>
                </a:solidFill>
              </a:rPr>
              <a:t>Questions?</a:t>
            </a:r>
          </a:p>
        </p:txBody>
      </p:sp>
      <p:sp>
        <p:nvSpPr>
          <p:cNvPr id="5" name="Date Placeholder 4">
            <a:extLst>
              <a:ext uri="{FF2B5EF4-FFF2-40B4-BE49-F238E27FC236}">
                <a16:creationId xmlns:a16="http://schemas.microsoft.com/office/drawing/2014/main" id="{0935B73F-6D94-BF40-8ED6-2F20A886D436}"/>
              </a:ext>
            </a:extLst>
          </p:cNvPr>
          <p:cNvSpPr>
            <a:spLocks noGrp="1"/>
          </p:cNvSpPr>
          <p:nvPr>
            <p:ph type="dt" sz="half" idx="10"/>
          </p:nvPr>
        </p:nvSpPr>
        <p:spPr>
          <a:xfrm>
            <a:off x="838199" y="6356350"/>
            <a:ext cx="1109134" cy="365125"/>
          </a:xfrm>
        </p:spPr>
        <p:txBody>
          <a:bodyPr/>
          <a:lstStyle/>
          <a:p>
            <a:fld id="{71146FD1-CB6F-4681-98EA-B168B3BFF091}" type="datetime1">
              <a:rPr lang="en-US" smtClean="0"/>
              <a:t>11/14/2022</a:t>
            </a:fld>
            <a:endParaRPr lang="en-US"/>
          </a:p>
        </p:txBody>
      </p:sp>
      <p:sp>
        <p:nvSpPr>
          <p:cNvPr id="6" name="Footer Placeholder 5">
            <a:extLst>
              <a:ext uri="{FF2B5EF4-FFF2-40B4-BE49-F238E27FC236}">
                <a16:creationId xmlns:a16="http://schemas.microsoft.com/office/drawing/2014/main" id="{F22A4CDD-C0C5-584E-9FB5-59CC68EC8210}"/>
              </a:ext>
            </a:extLst>
          </p:cNvPr>
          <p:cNvSpPr>
            <a:spLocks noGrp="1"/>
          </p:cNvSpPr>
          <p:nvPr>
            <p:ph type="ftr" sz="quarter" idx="11"/>
          </p:nvPr>
        </p:nvSpPr>
        <p:spPr/>
        <p:txBody>
          <a:bodyPr/>
          <a:lstStyle/>
          <a:p>
            <a:r>
              <a:rPr lang="en-US" dirty="0"/>
              <a:t>Portland Water Bureau  |  Fulton Pump Mains</a:t>
            </a:r>
          </a:p>
        </p:txBody>
      </p:sp>
      <p:sp>
        <p:nvSpPr>
          <p:cNvPr id="7" name="Slide Number Placeholder 6">
            <a:extLst>
              <a:ext uri="{FF2B5EF4-FFF2-40B4-BE49-F238E27FC236}">
                <a16:creationId xmlns:a16="http://schemas.microsoft.com/office/drawing/2014/main" id="{BA5C1F3A-14C9-A445-9ECF-00653EEEF0DC}"/>
              </a:ext>
            </a:extLst>
          </p:cNvPr>
          <p:cNvSpPr>
            <a:spLocks noGrp="1"/>
          </p:cNvSpPr>
          <p:nvPr>
            <p:ph type="sldNum" sz="quarter" idx="12"/>
          </p:nvPr>
        </p:nvSpPr>
        <p:spPr/>
        <p:txBody>
          <a:bodyPr/>
          <a:lstStyle/>
          <a:p>
            <a:fld id="{D3195491-1DF9-B741-AFD4-E34CE63975D3}" type="slidenum">
              <a:rPr lang="en-US" smtClean="0"/>
              <a:t>6</a:t>
            </a:fld>
            <a:endParaRPr lang="en-US"/>
          </a:p>
        </p:txBody>
      </p:sp>
      <p:sp>
        <p:nvSpPr>
          <p:cNvPr id="31" name="Text Placeholder 32">
            <a:extLst>
              <a:ext uri="{FF2B5EF4-FFF2-40B4-BE49-F238E27FC236}">
                <a16:creationId xmlns:a16="http://schemas.microsoft.com/office/drawing/2014/main" id="{BCA67E49-142D-7E4A-814C-612CB6585F98}"/>
              </a:ext>
            </a:extLst>
          </p:cNvPr>
          <p:cNvSpPr>
            <a:spLocks noGrp="1"/>
          </p:cNvSpPr>
          <p:nvPr>
            <p:ph type="body" idx="1"/>
          </p:nvPr>
        </p:nvSpPr>
        <p:spPr>
          <a:xfrm>
            <a:off x="1182326" y="4311040"/>
            <a:ext cx="3486996" cy="1808329"/>
          </a:xfrm>
        </p:spPr>
        <p:txBody>
          <a:bodyPr vert="horz" lIns="0" tIns="45720" rIns="0" bIns="45720" rtlCol="0" anchor="t">
            <a:noAutofit/>
          </a:bodyPr>
          <a:lstStyle/>
          <a:p>
            <a:r>
              <a:rPr lang="en-US" sz="1600" b="1" dirty="0">
                <a:latin typeface="Verdana"/>
                <a:ea typeface="Verdana"/>
              </a:rPr>
              <a:t>Jodie Inman</a:t>
            </a:r>
          </a:p>
          <a:p>
            <a:pPr>
              <a:spcBef>
                <a:spcPts val="600"/>
              </a:spcBef>
            </a:pPr>
            <a:r>
              <a:rPr lang="en-US" sz="1600" dirty="0">
                <a:latin typeface="Verdana"/>
                <a:ea typeface="Verdana"/>
              </a:rPr>
              <a:t>503 823-1289</a:t>
            </a:r>
          </a:p>
          <a:p>
            <a:r>
              <a:rPr lang="en-US" sz="1600" dirty="0">
                <a:latin typeface="Verdana"/>
                <a:ea typeface="Verdana"/>
              </a:rPr>
              <a:t>portland.gov/water/FPmains</a:t>
            </a:r>
            <a:endParaRPr lang="en-US" sz="1600" dirty="0"/>
          </a:p>
        </p:txBody>
      </p:sp>
      <p:grpSp>
        <p:nvGrpSpPr>
          <p:cNvPr id="33" name="Group 32">
            <a:extLst>
              <a:ext uri="{FF2B5EF4-FFF2-40B4-BE49-F238E27FC236}">
                <a16:creationId xmlns:a16="http://schemas.microsoft.com/office/drawing/2014/main" id="{D2F66ACF-D013-E946-A977-CCF044EF1F25}"/>
              </a:ext>
              <a:ext uri="{C183D7F6-B498-43B3-948B-1728B52AA6E4}">
                <adec:decorative xmlns:adec="http://schemas.microsoft.com/office/drawing/2017/decorative" val="1"/>
              </a:ext>
            </a:extLst>
          </p:cNvPr>
          <p:cNvGrpSpPr/>
          <p:nvPr/>
        </p:nvGrpSpPr>
        <p:grpSpPr>
          <a:xfrm>
            <a:off x="715535" y="4927668"/>
            <a:ext cx="307861" cy="307861"/>
            <a:chOff x="3588762" y="2434541"/>
            <a:chExt cx="912784" cy="912784"/>
          </a:xfrm>
        </p:grpSpPr>
        <p:sp>
          <p:nvSpPr>
            <p:cNvPr id="34" name="Oval 33">
              <a:extLst>
                <a:ext uri="{FF2B5EF4-FFF2-40B4-BE49-F238E27FC236}">
                  <a16:creationId xmlns:a16="http://schemas.microsoft.com/office/drawing/2014/main" id="{799A0753-EEBD-E349-B4BE-1930FAF512E7}"/>
                </a:ext>
              </a:extLst>
            </p:cNvPr>
            <p:cNvSpPr/>
            <p:nvPr/>
          </p:nvSpPr>
          <p:spPr>
            <a:xfrm>
              <a:off x="3588762" y="2434541"/>
              <a:ext cx="912784" cy="9127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5" name="Group 34">
              <a:extLst>
                <a:ext uri="{FF2B5EF4-FFF2-40B4-BE49-F238E27FC236}">
                  <a16:creationId xmlns:a16="http://schemas.microsoft.com/office/drawing/2014/main" id="{6F4F1364-CE59-ED44-86B5-C27304A44A0F}"/>
                </a:ext>
              </a:extLst>
            </p:cNvPr>
            <p:cNvGrpSpPr/>
            <p:nvPr/>
          </p:nvGrpSpPr>
          <p:grpSpPr>
            <a:xfrm>
              <a:off x="3895569" y="2632640"/>
              <a:ext cx="299168" cy="516587"/>
              <a:chOff x="2775845" y="1156844"/>
              <a:chExt cx="299782" cy="517647"/>
            </a:xfrm>
            <a:solidFill>
              <a:schemeClr val="bg1"/>
            </a:solidFill>
          </p:grpSpPr>
          <p:sp>
            <p:nvSpPr>
              <p:cNvPr id="36" name="Freeform 71">
                <a:extLst>
                  <a:ext uri="{FF2B5EF4-FFF2-40B4-BE49-F238E27FC236}">
                    <a16:creationId xmlns:a16="http://schemas.microsoft.com/office/drawing/2014/main" id="{2BA5002B-9522-DC43-893F-50875EFB9460}"/>
                  </a:ext>
                </a:extLst>
              </p:cNvPr>
              <p:cNvSpPr>
                <a:spLocks noEditPoints="1"/>
              </p:cNvSpPr>
              <p:nvPr/>
            </p:nvSpPr>
            <p:spPr bwMode="auto">
              <a:xfrm>
                <a:off x="2775845" y="1156844"/>
                <a:ext cx="299782" cy="517647"/>
              </a:xfrm>
              <a:custGeom>
                <a:avLst/>
                <a:gdLst>
                  <a:gd name="T0" fmla="*/ 125 w 145"/>
                  <a:gd name="T1" fmla="*/ 0 h 251"/>
                  <a:gd name="T2" fmla="*/ 20 w 145"/>
                  <a:gd name="T3" fmla="*/ 0 h 251"/>
                  <a:gd name="T4" fmla="*/ 0 w 145"/>
                  <a:gd name="T5" fmla="*/ 20 h 251"/>
                  <a:gd name="T6" fmla="*/ 0 w 145"/>
                  <a:gd name="T7" fmla="*/ 231 h 251"/>
                  <a:gd name="T8" fmla="*/ 20 w 145"/>
                  <a:gd name="T9" fmla="*/ 251 h 251"/>
                  <a:gd name="T10" fmla="*/ 125 w 145"/>
                  <a:gd name="T11" fmla="*/ 251 h 251"/>
                  <a:gd name="T12" fmla="*/ 145 w 145"/>
                  <a:gd name="T13" fmla="*/ 231 h 251"/>
                  <a:gd name="T14" fmla="*/ 145 w 145"/>
                  <a:gd name="T15" fmla="*/ 20 h 251"/>
                  <a:gd name="T16" fmla="*/ 125 w 145"/>
                  <a:gd name="T17" fmla="*/ 0 h 251"/>
                  <a:gd name="T18" fmla="*/ 131 w 145"/>
                  <a:gd name="T19" fmla="*/ 186 h 251"/>
                  <a:gd name="T20" fmla="*/ 14 w 145"/>
                  <a:gd name="T21" fmla="*/ 186 h 251"/>
                  <a:gd name="T22" fmla="*/ 14 w 145"/>
                  <a:gd name="T23" fmla="*/ 49 h 251"/>
                  <a:gd name="T24" fmla="*/ 131 w 145"/>
                  <a:gd name="T25" fmla="*/ 49 h 251"/>
                  <a:gd name="T26" fmla="*/ 131 w 145"/>
                  <a:gd name="T27" fmla="*/ 186 h 251"/>
                  <a:gd name="T28" fmla="*/ 20 w 145"/>
                  <a:gd name="T29" fmla="*/ 14 h 251"/>
                  <a:gd name="T30" fmla="*/ 125 w 145"/>
                  <a:gd name="T31" fmla="*/ 14 h 251"/>
                  <a:gd name="T32" fmla="*/ 131 w 145"/>
                  <a:gd name="T33" fmla="*/ 20 h 251"/>
                  <a:gd name="T34" fmla="*/ 131 w 145"/>
                  <a:gd name="T35" fmla="*/ 35 h 251"/>
                  <a:gd name="T36" fmla="*/ 14 w 145"/>
                  <a:gd name="T37" fmla="*/ 35 h 251"/>
                  <a:gd name="T38" fmla="*/ 14 w 145"/>
                  <a:gd name="T39" fmla="*/ 20 h 251"/>
                  <a:gd name="T40" fmla="*/ 20 w 145"/>
                  <a:gd name="T41" fmla="*/ 14 h 251"/>
                  <a:gd name="T42" fmla="*/ 125 w 145"/>
                  <a:gd name="T43" fmla="*/ 237 h 251"/>
                  <a:gd name="T44" fmla="*/ 20 w 145"/>
                  <a:gd name="T45" fmla="*/ 237 h 251"/>
                  <a:gd name="T46" fmla="*/ 14 w 145"/>
                  <a:gd name="T47" fmla="*/ 231 h 251"/>
                  <a:gd name="T48" fmla="*/ 14 w 145"/>
                  <a:gd name="T49" fmla="*/ 200 h 251"/>
                  <a:gd name="T50" fmla="*/ 131 w 145"/>
                  <a:gd name="T51" fmla="*/ 200 h 251"/>
                  <a:gd name="T52" fmla="*/ 131 w 145"/>
                  <a:gd name="T53" fmla="*/ 231 h 251"/>
                  <a:gd name="T54" fmla="*/ 125 w 145"/>
                  <a:gd name="T55" fmla="*/ 237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5" h="251">
                    <a:moveTo>
                      <a:pt x="125" y="0"/>
                    </a:moveTo>
                    <a:cubicBezTo>
                      <a:pt x="20" y="0"/>
                      <a:pt x="20" y="0"/>
                      <a:pt x="20" y="0"/>
                    </a:cubicBezTo>
                    <a:cubicBezTo>
                      <a:pt x="9" y="0"/>
                      <a:pt x="0" y="9"/>
                      <a:pt x="0" y="20"/>
                    </a:cubicBezTo>
                    <a:cubicBezTo>
                      <a:pt x="0" y="231"/>
                      <a:pt x="0" y="231"/>
                      <a:pt x="0" y="231"/>
                    </a:cubicBezTo>
                    <a:cubicBezTo>
                      <a:pt x="0" y="242"/>
                      <a:pt x="9" y="251"/>
                      <a:pt x="20" y="251"/>
                    </a:cubicBezTo>
                    <a:cubicBezTo>
                      <a:pt x="125" y="251"/>
                      <a:pt x="125" y="251"/>
                      <a:pt x="125" y="251"/>
                    </a:cubicBezTo>
                    <a:cubicBezTo>
                      <a:pt x="136" y="251"/>
                      <a:pt x="145" y="242"/>
                      <a:pt x="145" y="231"/>
                    </a:cubicBezTo>
                    <a:cubicBezTo>
                      <a:pt x="145" y="20"/>
                      <a:pt x="145" y="20"/>
                      <a:pt x="145" y="20"/>
                    </a:cubicBezTo>
                    <a:cubicBezTo>
                      <a:pt x="145" y="9"/>
                      <a:pt x="136" y="0"/>
                      <a:pt x="125" y="0"/>
                    </a:cubicBezTo>
                    <a:close/>
                    <a:moveTo>
                      <a:pt x="131" y="186"/>
                    </a:moveTo>
                    <a:cubicBezTo>
                      <a:pt x="14" y="186"/>
                      <a:pt x="14" y="186"/>
                      <a:pt x="14" y="186"/>
                    </a:cubicBezTo>
                    <a:cubicBezTo>
                      <a:pt x="14" y="49"/>
                      <a:pt x="14" y="49"/>
                      <a:pt x="14" y="49"/>
                    </a:cubicBezTo>
                    <a:cubicBezTo>
                      <a:pt x="131" y="49"/>
                      <a:pt x="131" y="49"/>
                      <a:pt x="131" y="49"/>
                    </a:cubicBezTo>
                    <a:lnTo>
                      <a:pt x="131" y="186"/>
                    </a:lnTo>
                    <a:close/>
                    <a:moveTo>
                      <a:pt x="20" y="14"/>
                    </a:moveTo>
                    <a:cubicBezTo>
                      <a:pt x="125" y="14"/>
                      <a:pt x="125" y="14"/>
                      <a:pt x="125" y="14"/>
                    </a:cubicBezTo>
                    <a:cubicBezTo>
                      <a:pt x="129" y="14"/>
                      <a:pt x="131" y="16"/>
                      <a:pt x="131" y="20"/>
                    </a:cubicBezTo>
                    <a:cubicBezTo>
                      <a:pt x="131" y="35"/>
                      <a:pt x="131" y="35"/>
                      <a:pt x="131" y="35"/>
                    </a:cubicBezTo>
                    <a:cubicBezTo>
                      <a:pt x="14" y="35"/>
                      <a:pt x="14" y="35"/>
                      <a:pt x="14" y="35"/>
                    </a:cubicBezTo>
                    <a:cubicBezTo>
                      <a:pt x="14" y="20"/>
                      <a:pt x="14" y="20"/>
                      <a:pt x="14" y="20"/>
                    </a:cubicBezTo>
                    <a:cubicBezTo>
                      <a:pt x="14" y="16"/>
                      <a:pt x="17" y="14"/>
                      <a:pt x="20" y="14"/>
                    </a:cubicBezTo>
                    <a:close/>
                    <a:moveTo>
                      <a:pt x="125" y="237"/>
                    </a:moveTo>
                    <a:cubicBezTo>
                      <a:pt x="20" y="237"/>
                      <a:pt x="20" y="237"/>
                      <a:pt x="20" y="237"/>
                    </a:cubicBezTo>
                    <a:cubicBezTo>
                      <a:pt x="17" y="237"/>
                      <a:pt x="14" y="235"/>
                      <a:pt x="14" y="231"/>
                    </a:cubicBezTo>
                    <a:cubicBezTo>
                      <a:pt x="14" y="200"/>
                      <a:pt x="14" y="200"/>
                      <a:pt x="14" y="200"/>
                    </a:cubicBezTo>
                    <a:cubicBezTo>
                      <a:pt x="131" y="200"/>
                      <a:pt x="131" y="200"/>
                      <a:pt x="131" y="200"/>
                    </a:cubicBezTo>
                    <a:cubicBezTo>
                      <a:pt x="131" y="231"/>
                      <a:pt x="131" y="231"/>
                      <a:pt x="131" y="231"/>
                    </a:cubicBezTo>
                    <a:cubicBezTo>
                      <a:pt x="131" y="235"/>
                      <a:pt x="129" y="237"/>
                      <a:pt x="125" y="2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Oval 72">
                <a:extLst>
                  <a:ext uri="{FF2B5EF4-FFF2-40B4-BE49-F238E27FC236}">
                    <a16:creationId xmlns:a16="http://schemas.microsoft.com/office/drawing/2014/main" id="{47DA424B-9C77-B344-B273-2E5D619D41F7}"/>
                  </a:ext>
                </a:extLst>
              </p:cNvPr>
              <p:cNvSpPr>
                <a:spLocks noChangeArrowheads="1"/>
              </p:cNvSpPr>
              <p:nvPr/>
            </p:nvSpPr>
            <p:spPr bwMode="auto">
              <a:xfrm>
                <a:off x="2908307" y="1588216"/>
                <a:ext cx="36601" cy="3660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grpSp>
        <p:nvGrpSpPr>
          <p:cNvPr id="38" name="Group 37">
            <a:extLst>
              <a:ext uri="{FF2B5EF4-FFF2-40B4-BE49-F238E27FC236}">
                <a16:creationId xmlns:a16="http://schemas.microsoft.com/office/drawing/2014/main" id="{89B6E9DE-37AF-4A4A-BEDA-33B4B4DFF245}"/>
              </a:ext>
              <a:ext uri="{C183D7F6-B498-43B3-948B-1728B52AA6E4}">
                <adec:decorative xmlns:adec="http://schemas.microsoft.com/office/drawing/2017/decorative" val="1"/>
              </a:ext>
            </a:extLst>
          </p:cNvPr>
          <p:cNvGrpSpPr/>
          <p:nvPr/>
        </p:nvGrpSpPr>
        <p:grpSpPr>
          <a:xfrm>
            <a:off x="676394" y="5440351"/>
            <a:ext cx="307861" cy="307861"/>
            <a:chOff x="2563337" y="2434541"/>
            <a:chExt cx="912784" cy="912784"/>
          </a:xfrm>
        </p:grpSpPr>
        <p:sp>
          <p:nvSpPr>
            <p:cNvPr id="39" name="Oval 38">
              <a:extLst>
                <a:ext uri="{FF2B5EF4-FFF2-40B4-BE49-F238E27FC236}">
                  <a16:creationId xmlns:a16="http://schemas.microsoft.com/office/drawing/2014/main" id="{66931071-BFD4-6841-AF52-0596354ED413}"/>
                </a:ext>
              </a:extLst>
            </p:cNvPr>
            <p:cNvSpPr/>
            <p:nvPr/>
          </p:nvSpPr>
          <p:spPr>
            <a:xfrm>
              <a:off x="2563337" y="2434541"/>
              <a:ext cx="912784" cy="9127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Freeform 78">
              <a:extLst>
                <a:ext uri="{FF2B5EF4-FFF2-40B4-BE49-F238E27FC236}">
                  <a16:creationId xmlns:a16="http://schemas.microsoft.com/office/drawing/2014/main" id="{58083521-95DD-4F4C-981A-51E2ECFEFBBA}"/>
                </a:ext>
              </a:extLst>
            </p:cNvPr>
            <p:cNvSpPr>
              <a:spLocks noEditPoints="1"/>
            </p:cNvSpPr>
            <p:nvPr/>
          </p:nvSpPr>
          <p:spPr bwMode="auto">
            <a:xfrm>
              <a:off x="2759738" y="2631414"/>
              <a:ext cx="519982" cy="519037"/>
            </a:xfrm>
            <a:custGeom>
              <a:avLst/>
              <a:gdLst>
                <a:gd name="T0" fmla="*/ 0 w 232"/>
                <a:gd name="T1" fmla="*/ 116 h 232"/>
                <a:gd name="T2" fmla="*/ 232 w 232"/>
                <a:gd name="T3" fmla="*/ 116 h 232"/>
                <a:gd name="T4" fmla="*/ 157 w 232"/>
                <a:gd name="T5" fmla="*/ 71 h 232"/>
                <a:gd name="T6" fmla="*/ 123 w 232"/>
                <a:gd name="T7" fmla="*/ 109 h 232"/>
                <a:gd name="T8" fmla="*/ 157 w 232"/>
                <a:gd name="T9" fmla="*/ 71 h 232"/>
                <a:gd name="T10" fmla="*/ 123 w 232"/>
                <a:gd name="T11" fmla="*/ 63 h 232"/>
                <a:gd name="T12" fmla="*/ 152 w 232"/>
                <a:gd name="T13" fmla="*/ 58 h 232"/>
                <a:gd name="T14" fmla="*/ 109 w 232"/>
                <a:gd name="T15" fmla="*/ 63 h 232"/>
                <a:gd name="T16" fmla="*/ 109 w 232"/>
                <a:gd name="T17" fmla="*/ 14 h 232"/>
                <a:gd name="T18" fmla="*/ 109 w 232"/>
                <a:gd name="T19" fmla="*/ 76 h 232"/>
                <a:gd name="T20" fmla="*/ 68 w 232"/>
                <a:gd name="T21" fmla="*/ 109 h 232"/>
                <a:gd name="T22" fmla="*/ 109 w 232"/>
                <a:gd name="T23" fmla="*/ 76 h 232"/>
                <a:gd name="T24" fmla="*/ 82 w 232"/>
                <a:gd name="T25" fmla="*/ 174 h 232"/>
                <a:gd name="T26" fmla="*/ 109 w 232"/>
                <a:gd name="T27" fmla="*/ 216 h 232"/>
                <a:gd name="T28" fmla="*/ 77 w 232"/>
                <a:gd name="T29" fmla="*/ 161 h 232"/>
                <a:gd name="T30" fmla="*/ 109 w 232"/>
                <a:gd name="T31" fmla="*/ 123 h 232"/>
                <a:gd name="T32" fmla="*/ 54 w 232"/>
                <a:gd name="T33" fmla="*/ 109 h 232"/>
                <a:gd name="T34" fmla="*/ 34 w 232"/>
                <a:gd name="T35" fmla="*/ 55 h 232"/>
                <a:gd name="T36" fmla="*/ 54 w 232"/>
                <a:gd name="T37" fmla="*/ 109 h 232"/>
                <a:gd name="T38" fmla="*/ 64 w 232"/>
                <a:gd name="T39" fmla="*/ 165 h 232"/>
                <a:gd name="T40" fmla="*/ 14 w 232"/>
                <a:gd name="T41" fmla="*/ 123 h 232"/>
                <a:gd name="T42" fmla="*/ 69 w 232"/>
                <a:gd name="T43" fmla="*/ 178 h 232"/>
                <a:gd name="T44" fmla="*/ 44 w 232"/>
                <a:gd name="T45" fmla="*/ 188 h 232"/>
                <a:gd name="T46" fmla="*/ 123 w 232"/>
                <a:gd name="T47" fmla="*/ 170 h 232"/>
                <a:gd name="T48" fmla="*/ 123 w 232"/>
                <a:gd name="T49" fmla="*/ 216 h 232"/>
                <a:gd name="T50" fmla="*/ 123 w 232"/>
                <a:gd name="T51" fmla="*/ 156 h 232"/>
                <a:gd name="T52" fmla="*/ 164 w 232"/>
                <a:gd name="T53" fmla="*/ 123 h 232"/>
                <a:gd name="T54" fmla="*/ 123 w 232"/>
                <a:gd name="T55" fmla="*/ 156 h 232"/>
                <a:gd name="T56" fmla="*/ 218 w 232"/>
                <a:gd name="T57" fmla="*/ 123 h 232"/>
                <a:gd name="T58" fmla="*/ 169 w 232"/>
                <a:gd name="T59" fmla="*/ 165 h 232"/>
                <a:gd name="T60" fmla="*/ 178 w 232"/>
                <a:gd name="T61" fmla="*/ 109 h 232"/>
                <a:gd name="T62" fmla="*/ 198 w 232"/>
                <a:gd name="T63" fmla="*/ 55 h 232"/>
                <a:gd name="T64" fmla="*/ 178 w 232"/>
                <a:gd name="T65" fmla="*/ 109 h 232"/>
                <a:gd name="T66" fmla="*/ 166 w 232"/>
                <a:gd name="T67" fmla="*/ 55 h 232"/>
                <a:gd name="T68" fmla="*/ 189 w 232"/>
                <a:gd name="T69" fmla="*/ 44 h 232"/>
                <a:gd name="T70" fmla="*/ 67 w 232"/>
                <a:gd name="T71" fmla="*/ 54 h 232"/>
                <a:gd name="T72" fmla="*/ 88 w 232"/>
                <a:gd name="T73" fmla="*/ 18 h 232"/>
                <a:gd name="T74" fmla="*/ 164 w 232"/>
                <a:gd name="T75" fmla="*/ 177 h 232"/>
                <a:gd name="T76" fmla="*/ 142 w 232"/>
                <a:gd name="T77" fmla="*/ 215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2" h="232">
                  <a:moveTo>
                    <a:pt x="116" y="0"/>
                  </a:moveTo>
                  <a:cubicBezTo>
                    <a:pt x="52" y="0"/>
                    <a:pt x="0" y="52"/>
                    <a:pt x="0" y="116"/>
                  </a:cubicBezTo>
                  <a:cubicBezTo>
                    <a:pt x="0" y="180"/>
                    <a:pt x="52" y="232"/>
                    <a:pt x="116" y="232"/>
                  </a:cubicBezTo>
                  <a:cubicBezTo>
                    <a:pt x="180" y="232"/>
                    <a:pt x="232" y="180"/>
                    <a:pt x="232" y="116"/>
                  </a:cubicBezTo>
                  <a:cubicBezTo>
                    <a:pt x="232" y="52"/>
                    <a:pt x="180" y="0"/>
                    <a:pt x="116" y="0"/>
                  </a:cubicBezTo>
                  <a:close/>
                  <a:moveTo>
                    <a:pt x="157" y="71"/>
                  </a:moveTo>
                  <a:cubicBezTo>
                    <a:pt x="162" y="84"/>
                    <a:pt x="164" y="96"/>
                    <a:pt x="164" y="109"/>
                  </a:cubicBezTo>
                  <a:cubicBezTo>
                    <a:pt x="123" y="109"/>
                    <a:pt x="123" y="109"/>
                    <a:pt x="123" y="109"/>
                  </a:cubicBezTo>
                  <a:cubicBezTo>
                    <a:pt x="123" y="76"/>
                    <a:pt x="123" y="76"/>
                    <a:pt x="123" y="76"/>
                  </a:cubicBezTo>
                  <a:cubicBezTo>
                    <a:pt x="135" y="76"/>
                    <a:pt x="147" y="74"/>
                    <a:pt x="157" y="71"/>
                  </a:cubicBezTo>
                  <a:cubicBezTo>
                    <a:pt x="157" y="71"/>
                    <a:pt x="157" y="71"/>
                    <a:pt x="157" y="71"/>
                  </a:cubicBezTo>
                  <a:close/>
                  <a:moveTo>
                    <a:pt x="123" y="63"/>
                  </a:moveTo>
                  <a:cubicBezTo>
                    <a:pt x="123" y="14"/>
                    <a:pt x="123" y="14"/>
                    <a:pt x="123" y="14"/>
                  </a:cubicBezTo>
                  <a:cubicBezTo>
                    <a:pt x="129" y="21"/>
                    <a:pt x="142" y="36"/>
                    <a:pt x="152" y="58"/>
                  </a:cubicBezTo>
                  <a:cubicBezTo>
                    <a:pt x="143" y="61"/>
                    <a:pt x="134" y="62"/>
                    <a:pt x="123" y="63"/>
                  </a:cubicBezTo>
                  <a:close/>
                  <a:moveTo>
                    <a:pt x="109" y="63"/>
                  </a:moveTo>
                  <a:cubicBezTo>
                    <a:pt x="100" y="62"/>
                    <a:pt x="90" y="60"/>
                    <a:pt x="80" y="58"/>
                  </a:cubicBezTo>
                  <a:cubicBezTo>
                    <a:pt x="90" y="36"/>
                    <a:pt x="103" y="21"/>
                    <a:pt x="109" y="14"/>
                  </a:cubicBezTo>
                  <a:lnTo>
                    <a:pt x="109" y="63"/>
                  </a:lnTo>
                  <a:close/>
                  <a:moveTo>
                    <a:pt x="109" y="76"/>
                  </a:moveTo>
                  <a:cubicBezTo>
                    <a:pt x="109" y="109"/>
                    <a:pt x="109" y="109"/>
                    <a:pt x="109" y="109"/>
                  </a:cubicBezTo>
                  <a:cubicBezTo>
                    <a:pt x="68" y="109"/>
                    <a:pt x="68" y="109"/>
                    <a:pt x="68" y="109"/>
                  </a:cubicBezTo>
                  <a:cubicBezTo>
                    <a:pt x="68" y="95"/>
                    <a:pt x="71" y="82"/>
                    <a:pt x="75" y="71"/>
                  </a:cubicBezTo>
                  <a:cubicBezTo>
                    <a:pt x="87" y="74"/>
                    <a:pt x="98" y="76"/>
                    <a:pt x="109" y="76"/>
                  </a:cubicBezTo>
                  <a:close/>
                  <a:moveTo>
                    <a:pt x="109" y="216"/>
                  </a:moveTo>
                  <a:cubicBezTo>
                    <a:pt x="97" y="202"/>
                    <a:pt x="89" y="187"/>
                    <a:pt x="82" y="174"/>
                  </a:cubicBezTo>
                  <a:cubicBezTo>
                    <a:pt x="92" y="172"/>
                    <a:pt x="101" y="170"/>
                    <a:pt x="109" y="170"/>
                  </a:cubicBezTo>
                  <a:lnTo>
                    <a:pt x="109" y="216"/>
                  </a:lnTo>
                  <a:close/>
                  <a:moveTo>
                    <a:pt x="109" y="156"/>
                  </a:moveTo>
                  <a:cubicBezTo>
                    <a:pt x="99" y="157"/>
                    <a:pt x="88" y="158"/>
                    <a:pt x="77" y="161"/>
                  </a:cubicBezTo>
                  <a:cubicBezTo>
                    <a:pt x="72" y="148"/>
                    <a:pt x="69" y="135"/>
                    <a:pt x="68" y="123"/>
                  </a:cubicBezTo>
                  <a:cubicBezTo>
                    <a:pt x="109" y="123"/>
                    <a:pt x="109" y="123"/>
                    <a:pt x="109" y="123"/>
                  </a:cubicBezTo>
                  <a:lnTo>
                    <a:pt x="109" y="156"/>
                  </a:lnTo>
                  <a:close/>
                  <a:moveTo>
                    <a:pt x="54" y="109"/>
                  </a:moveTo>
                  <a:cubicBezTo>
                    <a:pt x="14" y="109"/>
                    <a:pt x="14" y="109"/>
                    <a:pt x="14" y="109"/>
                  </a:cubicBezTo>
                  <a:cubicBezTo>
                    <a:pt x="16" y="89"/>
                    <a:pt x="23" y="70"/>
                    <a:pt x="34" y="55"/>
                  </a:cubicBezTo>
                  <a:cubicBezTo>
                    <a:pt x="44" y="60"/>
                    <a:pt x="53" y="64"/>
                    <a:pt x="62" y="67"/>
                  </a:cubicBezTo>
                  <a:cubicBezTo>
                    <a:pt x="58" y="79"/>
                    <a:pt x="55" y="94"/>
                    <a:pt x="54" y="109"/>
                  </a:cubicBezTo>
                  <a:close/>
                  <a:moveTo>
                    <a:pt x="55" y="123"/>
                  </a:moveTo>
                  <a:cubicBezTo>
                    <a:pt x="55" y="136"/>
                    <a:pt x="58" y="150"/>
                    <a:pt x="64" y="165"/>
                  </a:cubicBezTo>
                  <a:cubicBezTo>
                    <a:pt x="54" y="168"/>
                    <a:pt x="44" y="172"/>
                    <a:pt x="35" y="177"/>
                  </a:cubicBezTo>
                  <a:cubicBezTo>
                    <a:pt x="23" y="162"/>
                    <a:pt x="16" y="143"/>
                    <a:pt x="14" y="123"/>
                  </a:cubicBezTo>
                  <a:lnTo>
                    <a:pt x="55" y="123"/>
                  </a:lnTo>
                  <a:close/>
                  <a:moveTo>
                    <a:pt x="69" y="178"/>
                  </a:moveTo>
                  <a:cubicBezTo>
                    <a:pt x="74" y="190"/>
                    <a:pt x="81" y="202"/>
                    <a:pt x="91" y="215"/>
                  </a:cubicBezTo>
                  <a:cubicBezTo>
                    <a:pt x="73" y="210"/>
                    <a:pt x="57" y="201"/>
                    <a:pt x="44" y="188"/>
                  </a:cubicBezTo>
                  <a:cubicBezTo>
                    <a:pt x="52" y="184"/>
                    <a:pt x="61" y="181"/>
                    <a:pt x="69" y="178"/>
                  </a:cubicBezTo>
                  <a:close/>
                  <a:moveTo>
                    <a:pt x="123" y="170"/>
                  </a:moveTo>
                  <a:cubicBezTo>
                    <a:pt x="133" y="170"/>
                    <a:pt x="142" y="171"/>
                    <a:pt x="150" y="173"/>
                  </a:cubicBezTo>
                  <a:cubicBezTo>
                    <a:pt x="144" y="188"/>
                    <a:pt x="135" y="202"/>
                    <a:pt x="123" y="216"/>
                  </a:cubicBezTo>
                  <a:lnTo>
                    <a:pt x="123" y="170"/>
                  </a:lnTo>
                  <a:close/>
                  <a:moveTo>
                    <a:pt x="123" y="156"/>
                  </a:moveTo>
                  <a:cubicBezTo>
                    <a:pt x="123" y="123"/>
                    <a:pt x="123" y="123"/>
                    <a:pt x="123" y="123"/>
                  </a:cubicBezTo>
                  <a:cubicBezTo>
                    <a:pt x="164" y="123"/>
                    <a:pt x="164" y="123"/>
                    <a:pt x="164" y="123"/>
                  </a:cubicBezTo>
                  <a:cubicBezTo>
                    <a:pt x="163" y="136"/>
                    <a:pt x="160" y="148"/>
                    <a:pt x="156" y="161"/>
                  </a:cubicBezTo>
                  <a:cubicBezTo>
                    <a:pt x="146" y="158"/>
                    <a:pt x="135" y="157"/>
                    <a:pt x="123" y="156"/>
                  </a:cubicBezTo>
                  <a:close/>
                  <a:moveTo>
                    <a:pt x="178" y="123"/>
                  </a:moveTo>
                  <a:cubicBezTo>
                    <a:pt x="218" y="123"/>
                    <a:pt x="218" y="123"/>
                    <a:pt x="218" y="123"/>
                  </a:cubicBezTo>
                  <a:cubicBezTo>
                    <a:pt x="217" y="143"/>
                    <a:pt x="209" y="162"/>
                    <a:pt x="198" y="177"/>
                  </a:cubicBezTo>
                  <a:cubicBezTo>
                    <a:pt x="189" y="173"/>
                    <a:pt x="180" y="168"/>
                    <a:pt x="169" y="165"/>
                  </a:cubicBezTo>
                  <a:cubicBezTo>
                    <a:pt x="174" y="150"/>
                    <a:pt x="177" y="136"/>
                    <a:pt x="178" y="123"/>
                  </a:cubicBezTo>
                  <a:close/>
                  <a:moveTo>
                    <a:pt x="178" y="109"/>
                  </a:moveTo>
                  <a:cubicBezTo>
                    <a:pt x="178" y="94"/>
                    <a:pt x="175" y="80"/>
                    <a:pt x="170" y="67"/>
                  </a:cubicBezTo>
                  <a:cubicBezTo>
                    <a:pt x="181" y="63"/>
                    <a:pt x="190" y="59"/>
                    <a:pt x="198" y="55"/>
                  </a:cubicBezTo>
                  <a:cubicBezTo>
                    <a:pt x="209" y="70"/>
                    <a:pt x="217" y="89"/>
                    <a:pt x="218" y="109"/>
                  </a:cubicBezTo>
                  <a:lnTo>
                    <a:pt x="178" y="109"/>
                  </a:lnTo>
                  <a:close/>
                  <a:moveTo>
                    <a:pt x="189" y="44"/>
                  </a:moveTo>
                  <a:cubicBezTo>
                    <a:pt x="182" y="48"/>
                    <a:pt x="174" y="52"/>
                    <a:pt x="166" y="55"/>
                  </a:cubicBezTo>
                  <a:cubicBezTo>
                    <a:pt x="159" y="39"/>
                    <a:pt x="151" y="27"/>
                    <a:pt x="144" y="18"/>
                  </a:cubicBezTo>
                  <a:cubicBezTo>
                    <a:pt x="161" y="23"/>
                    <a:pt x="177" y="32"/>
                    <a:pt x="189" y="44"/>
                  </a:cubicBezTo>
                  <a:close/>
                  <a:moveTo>
                    <a:pt x="88" y="18"/>
                  </a:moveTo>
                  <a:cubicBezTo>
                    <a:pt x="81" y="27"/>
                    <a:pt x="74" y="39"/>
                    <a:pt x="67" y="54"/>
                  </a:cubicBezTo>
                  <a:cubicBezTo>
                    <a:pt x="59" y="51"/>
                    <a:pt x="52" y="48"/>
                    <a:pt x="44" y="44"/>
                  </a:cubicBezTo>
                  <a:cubicBezTo>
                    <a:pt x="56" y="32"/>
                    <a:pt x="71" y="23"/>
                    <a:pt x="88" y="18"/>
                  </a:cubicBezTo>
                  <a:close/>
                  <a:moveTo>
                    <a:pt x="142" y="215"/>
                  </a:moveTo>
                  <a:cubicBezTo>
                    <a:pt x="151" y="202"/>
                    <a:pt x="158" y="189"/>
                    <a:pt x="164" y="177"/>
                  </a:cubicBezTo>
                  <a:cubicBezTo>
                    <a:pt x="173" y="180"/>
                    <a:pt x="181" y="184"/>
                    <a:pt x="189" y="188"/>
                  </a:cubicBezTo>
                  <a:cubicBezTo>
                    <a:pt x="176" y="201"/>
                    <a:pt x="160" y="210"/>
                    <a:pt x="142" y="21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grpSp>
      <p:grpSp>
        <p:nvGrpSpPr>
          <p:cNvPr id="44" name="Group 43">
            <a:extLst>
              <a:ext uri="{FF2B5EF4-FFF2-40B4-BE49-F238E27FC236}">
                <a16:creationId xmlns:a16="http://schemas.microsoft.com/office/drawing/2014/main" id="{00FA6062-30FD-8945-8472-F998EED5B1AE}"/>
              </a:ext>
              <a:ext uri="{C183D7F6-B498-43B3-948B-1728B52AA6E4}">
                <adec:decorative xmlns:adec="http://schemas.microsoft.com/office/drawing/2017/decorative" val="1"/>
              </a:ext>
            </a:extLst>
          </p:cNvPr>
          <p:cNvGrpSpPr/>
          <p:nvPr/>
        </p:nvGrpSpPr>
        <p:grpSpPr>
          <a:xfrm>
            <a:off x="723213" y="4454368"/>
            <a:ext cx="307861" cy="307861"/>
            <a:chOff x="1027287" y="4395930"/>
            <a:chExt cx="307861" cy="307861"/>
          </a:xfrm>
        </p:grpSpPr>
        <p:sp>
          <p:nvSpPr>
            <p:cNvPr id="45" name="Oval 44">
              <a:extLst>
                <a:ext uri="{FF2B5EF4-FFF2-40B4-BE49-F238E27FC236}">
                  <a16:creationId xmlns:a16="http://schemas.microsoft.com/office/drawing/2014/main" id="{89C8339D-3692-6E41-9EC8-FDD56EFB3392}"/>
                </a:ext>
              </a:extLst>
            </p:cNvPr>
            <p:cNvSpPr/>
            <p:nvPr/>
          </p:nvSpPr>
          <p:spPr>
            <a:xfrm>
              <a:off x="1027287" y="4395930"/>
              <a:ext cx="307861" cy="30786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6" name="Group 45">
              <a:extLst>
                <a:ext uri="{FF2B5EF4-FFF2-40B4-BE49-F238E27FC236}">
                  <a16:creationId xmlns:a16="http://schemas.microsoft.com/office/drawing/2014/main" id="{99C69A1E-9532-844E-B0D5-2EB5E1837E8D}"/>
                </a:ext>
              </a:extLst>
            </p:cNvPr>
            <p:cNvGrpSpPr/>
            <p:nvPr/>
          </p:nvGrpSpPr>
          <p:grpSpPr>
            <a:xfrm>
              <a:off x="1072285" y="4479394"/>
              <a:ext cx="217864" cy="140934"/>
              <a:chOff x="4732173" y="1749285"/>
              <a:chExt cx="647274" cy="418715"/>
            </a:xfrm>
            <a:solidFill>
              <a:schemeClr val="bg1"/>
            </a:solidFill>
          </p:grpSpPr>
          <p:sp>
            <p:nvSpPr>
              <p:cNvPr id="47" name="Oval 65">
                <a:extLst>
                  <a:ext uri="{FF2B5EF4-FFF2-40B4-BE49-F238E27FC236}">
                    <a16:creationId xmlns:a16="http://schemas.microsoft.com/office/drawing/2014/main" id="{A5690A99-BAE4-154B-9673-A3F644AC33B2}"/>
                  </a:ext>
                </a:extLst>
              </p:cNvPr>
              <p:cNvSpPr>
                <a:spLocks noChangeArrowheads="1"/>
              </p:cNvSpPr>
              <p:nvPr/>
            </p:nvSpPr>
            <p:spPr bwMode="auto">
              <a:xfrm>
                <a:off x="4732173" y="1965668"/>
                <a:ext cx="40279" cy="4027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66">
                <a:extLst>
                  <a:ext uri="{FF2B5EF4-FFF2-40B4-BE49-F238E27FC236}">
                    <a16:creationId xmlns:a16="http://schemas.microsoft.com/office/drawing/2014/main" id="{47BB4C1D-E047-3541-B038-7343DDBD889B}"/>
                  </a:ext>
                </a:extLst>
              </p:cNvPr>
              <p:cNvSpPr>
                <a:spLocks/>
              </p:cNvSpPr>
              <p:nvPr/>
            </p:nvSpPr>
            <p:spPr bwMode="auto">
              <a:xfrm>
                <a:off x="5022556" y="2020934"/>
                <a:ext cx="113343" cy="122710"/>
              </a:xfrm>
              <a:custGeom>
                <a:avLst/>
                <a:gdLst>
                  <a:gd name="T0" fmla="*/ 43 w 51"/>
                  <a:gd name="T1" fmla="*/ 40 h 55"/>
                  <a:gd name="T2" fmla="*/ 33 w 51"/>
                  <a:gd name="T3" fmla="*/ 38 h 55"/>
                  <a:gd name="T4" fmla="*/ 28 w 51"/>
                  <a:gd name="T5" fmla="*/ 29 h 55"/>
                  <a:gd name="T6" fmla="*/ 14 w 51"/>
                  <a:gd name="T7" fmla="*/ 4 h 55"/>
                  <a:gd name="T8" fmla="*/ 5 w 51"/>
                  <a:gd name="T9" fmla="*/ 2 h 55"/>
                  <a:gd name="T10" fmla="*/ 2 w 51"/>
                  <a:gd name="T11" fmla="*/ 11 h 55"/>
                  <a:gd name="T12" fmla="*/ 16 w 51"/>
                  <a:gd name="T13" fmla="*/ 36 h 55"/>
                  <a:gd name="T14" fmla="*/ 16 w 51"/>
                  <a:gd name="T15" fmla="*/ 36 h 55"/>
                  <a:gd name="T16" fmla="*/ 16 w 51"/>
                  <a:gd name="T17" fmla="*/ 36 h 55"/>
                  <a:gd name="T18" fmla="*/ 19 w 51"/>
                  <a:gd name="T19" fmla="*/ 42 h 55"/>
                  <a:gd name="T20" fmla="*/ 22 w 51"/>
                  <a:gd name="T21" fmla="*/ 46 h 55"/>
                  <a:gd name="T22" fmla="*/ 22 w 51"/>
                  <a:gd name="T23" fmla="*/ 47 h 55"/>
                  <a:gd name="T24" fmla="*/ 24 w 51"/>
                  <a:gd name="T25" fmla="*/ 49 h 55"/>
                  <a:gd name="T26" fmla="*/ 38 w 51"/>
                  <a:gd name="T27" fmla="*/ 55 h 55"/>
                  <a:gd name="T28" fmla="*/ 50 w 51"/>
                  <a:gd name="T29" fmla="*/ 52 h 55"/>
                  <a:gd name="T30" fmla="*/ 51 w 51"/>
                  <a:gd name="T31" fmla="*/ 52 h 55"/>
                  <a:gd name="T32" fmla="*/ 48 w 51"/>
                  <a:gd name="T33" fmla="*/ 48 h 55"/>
                  <a:gd name="T34" fmla="*/ 43 w 51"/>
                  <a:gd name="T35" fmla="*/ 4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55">
                    <a:moveTo>
                      <a:pt x="43" y="40"/>
                    </a:moveTo>
                    <a:cubicBezTo>
                      <a:pt x="39" y="41"/>
                      <a:pt x="36" y="42"/>
                      <a:pt x="33" y="38"/>
                    </a:cubicBezTo>
                    <a:cubicBezTo>
                      <a:pt x="28" y="29"/>
                      <a:pt x="28" y="29"/>
                      <a:pt x="28" y="29"/>
                    </a:cubicBezTo>
                    <a:cubicBezTo>
                      <a:pt x="14" y="4"/>
                      <a:pt x="14" y="4"/>
                      <a:pt x="14" y="4"/>
                    </a:cubicBezTo>
                    <a:cubicBezTo>
                      <a:pt x="12" y="1"/>
                      <a:pt x="8" y="0"/>
                      <a:pt x="5" y="2"/>
                    </a:cubicBezTo>
                    <a:cubicBezTo>
                      <a:pt x="1" y="4"/>
                      <a:pt x="0" y="8"/>
                      <a:pt x="2" y="11"/>
                    </a:cubicBezTo>
                    <a:cubicBezTo>
                      <a:pt x="16" y="36"/>
                      <a:pt x="16" y="36"/>
                      <a:pt x="16" y="36"/>
                    </a:cubicBezTo>
                    <a:cubicBezTo>
                      <a:pt x="16" y="36"/>
                      <a:pt x="16" y="36"/>
                      <a:pt x="16" y="36"/>
                    </a:cubicBezTo>
                    <a:cubicBezTo>
                      <a:pt x="16" y="36"/>
                      <a:pt x="16" y="36"/>
                      <a:pt x="16" y="36"/>
                    </a:cubicBezTo>
                    <a:cubicBezTo>
                      <a:pt x="19" y="42"/>
                      <a:pt x="19" y="42"/>
                      <a:pt x="19" y="42"/>
                    </a:cubicBezTo>
                    <a:cubicBezTo>
                      <a:pt x="22" y="46"/>
                      <a:pt x="22" y="46"/>
                      <a:pt x="22" y="46"/>
                    </a:cubicBezTo>
                    <a:cubicBezTo>
                      <a:pt x="22" y="47"/>
                      <a:pt x="22" y="47"/>
                      <a:pt x="22" y="47"/>
                    </a:cubicBezTo>
                    <a:cubicBezTo>
                      <a:pt x="23" y="48"/>
                      <a:pt x="23" y="48"/>
                      <a:pt x="24" y="49"/>
                    </a:cubicBezTo>
                    <a:cubicBezTo>
                      <a:pt x="29" y="54"/>
                      <a:pt x="34" y="55"/>
                      <a:pt x="38" y="55"/>
                    </a:cubicBezTo>
                    <a:cubicBezTo>
                      <a:pt x="43" y="55"/>
                      <a:pt x="48" y="53"/>
                      <a:pt x="50" y="52"/>
                    </a:cubicBezTo>
                    <a:cubicBezTo>
                      <a:pt x="50" y="52"/>
                      <a:pt x="51" y="52"/>
                      <a:pt x="51" y="52"/>
                    </a:cubicBezTo>
                    <a:cubicBezTo>
                      <a:pt x="48" y="48"/>
                      <a:pt x="48" y="48"/>
                      <a:pt x="48" y="48"/>
                    </a:cubicBezTo>
                    <a:lnTo>
                      <a:pt x="43"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67">
                <a:extLst>
                  <a:ext uri="{FF2B5EF4-FFF2-40B4-BE49-F238E27FC236}">
                    <a16:creationId xmlns:a16="http://schemas.microsoft.com/office/drawing/2014/main" id="{1A26F3DC-331E-1C43-ACE6-10041BB62218}"/>
                  </a:ext>
                </a:extLst>
              </p:cNvPr>
              <p:cNvSpPr>
                <a:spLocks/>
              </p:cNvSpPr>
              <p:nvPr/>
            </p:nvSpPr>
            <p:spPr bwMode="auto">
              <a:xfrm>
                <a:off x="4967290" y="2065897"/>
                <a:ext cx="90862" cy="92736"/>
              </a:xfrm>
              <a:custGeom>
                <a:avLst/>
                <a:gdLst>
                  <a:gd name="T0" fmla="*/ 34 w 41"/>
                  <a:gd name="T1" fmla="*/ 28 h 42"/>
                  <a:gd name="T2" fmla="*/ 26 w 41"/>
                  <a:gd name="T3" fmla="*/ 25 h 42"/>
                  <a:gd name="T4" fmla="*/ 26 w 41"/>
                  <a:gd name="T5" fmla="*/ 25 h 42"/>
                  <a:gd name="T6" fmla="*/ 14 w 41"/>
                  <a:gd name="T7" fmla="*/ 5 h 42"/>
                  <a:gd name="T8" fmla="*/ 5 w 41"/>
                  <a:gd name="T9" fmla="*/ 2 h 42"/>
                  <a:gd name="T10" fmla="*/ 2 w 41"/>
                  <a:gd name="T11" fmla="*/ 12 h 42"/>
                  <a:gd name="T12" fmla="*/ 13 w 41"/>
                  <a:gd name="T13" fmla="*/ 31 h 42"/>
                  <a:gd name="T14" fmla="*/ 13 w 41"/>
                  <a:gd name="T15" fmla="*/ 31 h 42"/>
                  <a:gd name="T16" fmla="*/ 13 w 41"/>
                  <a:gd name="T17" fmla="*/ 31 h 42"/>
                  <a:gd name="T18" fmla="*/ 14 w 41"/>
                  <a:gd name="T19" fmla="*/ 32 h 42"/>
                  <a:gd name="T20" fmla="*/ 14 w 41"/>
                  <a:gd name="T21" fmla="*/ 32 h 42"/>
                  <a:gd name="T22" fmla="*/ 32 w 41"/>
                  <a:gd name="T23" fmla="*/ 42 h 42"/>
                  <a:gd name="T24" fmla="*/ 41 w 41"/>
                  <a:gd name="T25" fmla="*/ 40 h 42"/>
                  <a:gd name="T26" fmla="*/ 35 w 41"/>
                  <a:gd name="T27" fmla="*/ 30 h 42"/>
                  <a:gd name="T28" fmla="*/ 34 w 41"/>
                  <a:gd name="T29" fmla="*/ 2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42">
                    <a:moveTo>
                      <a:pt x="34" y="28"/>
                    </a:moveTo>
                    <a:cubicBezTo>
                      <a:pt x="34" y="28"/>
                      <a:pt x="30" y="30"/>
                      <a:pt x="26" y="25"/>
                    </a:cubicBezTo>
                    <a:cubicBezTo>
                      <a:pt x="26" y="25"/>
                      <a:pt x="26" y="25"/>
                      <a:pt x="26" y="25"/>
                    </a:cubicBezTo>
                    <a:cubicBezTo>
                      <a:pt x="14" y="5"/>
                      <a:pt x="14" y="5"/>
                      <a:pt x="14" y="5"/>
                    </a:cubicBezTo>
                    <a:cubicBezTo>
                      <a:pt x="12" y="1"/>
                      <a:pt x="8" y="0"/>
                      <a:pt x="5" y="2"/>
                    </a:cubicBezTo>
                    <a:cubicBezTo>
                      <a:pt x="1" y="4"/>
                      <a:pt x="0" y="8"/>
                      <a:pt x="2" y="12"/>
                    </a:cubicBezTo>
                    <a:cubicBezTo>
                      <a:pt x="13" y="31"/>
                      <a:pt x="13" y="31"/>
                      <a:pt x="13" y="31"/>
                    </a:cubicBezTo>
                    <a:cubicBezTo>
                      <a:pt x="13" y="31"/>
                      <a:pt x="13" y="31"/>
                      <a:pt x="13" y="31"/>
                    </a:cubicBezTo>
                    <a:cubicBezTo>
                      <a:pt x="13" y="31"/>
                      <a:pt x="13" y="31"/>
                      <a:pt x="13" y="31"/>
                    </a:cubicBezTo>
                    <a:cubicBezTo>
                      <a:pt x="14" y="32"/>
                      <a:pt x="14" y="32"/>
                      <a:pt x="14" y="32"/>
                    </a:cubicBezTo>
                    <a:cubicBezTo>
                      <a:pt x="14" y="32"/>
                      <a:pt x="14" y="32"/>
                      <a:pt x="14" y="32"/>
                    </a:cubicBezTo>
                    <a:cubicBezTo>
                      <a:pt x="20" y="40"/>
                      <a:pt x="26" y="42"/>
                      <a:pt x="32" y="42"/>
                    </a:cubicBezTo>
                    <a:cubicBezTo>
                      <a:pt x="35" y="42"/>
                      <a:pt x="39" y="41"/>
                      <a:pt x="41" y="40"/>
                    </a:cubicBezTo>
                    <a:cubicBezTo>
                      <a:pt x="35" y="30"/>
                      <a:pt x="35" y="30"/>
                      <a:pt x="35" y="30"/>
                    </a:cubicBezTo>
                    <a:lnTo>
                      <a:pt x="34"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Oval 68">
                <a:extLst>
                  <a:ext uri="{FF2B5EF4-FFF2-40B4-BE49-F238E27FC236}">
                    <a16:creationId xmlns:a16="http://schemas.microsoft.com/office/drawing/2014/main" id="{3490A3F3-6516-BF49-8858-B3DCF12FD71A}"/>
                  </a:ext>
                </a:extLst>
              </p:cNvPr>
              <p:cNvSpPr>
                <a:spLocks noChangeArrowheads="1"/>
              </p:cNvSpPr>
              <p:nvPr/>
            </p:nvSpPr>
            <p:spPr bwMode="auto">
              <a:xfrm>
                <a:off x="5340104" y="1992833"/>
                <a:ext cx="39343" cy="3934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Freeform 69">
                <a:extLst>
                  <a:ext uri="{FF2B5EF4-FFF2-40B4-BE49-F238E27FC236}">
                    <a16:creationId xmlns:a16="http://schemas.microsoft.com/office/drawing/2014/main" id="{B31F5152-0F20-1048-B498-32AF0E903F2D}"/>
                  </a:ext>
                </a:extLst>
              </p:cNvPr>
              <p:cNvSpPr>
                <a:spLocks/>
              </p:cNvSpPr>
              <p:nvPr/>
            </p:nvSpPr>
            <p:spPr bwMode="auto">
              <a:xfrm>
                <a:off x="4732173" y="1749285"/>
                <a:ext cx="252915" cy="418715"/>
              </a:xfrm>
              <a:custGeom>
                <a:avLst/>
                <a:gdLst>
                  <a:gd name="T0" fmla="*/ 106 w 114"/>
                  <a:gd name="T1" fmla="*/ 175 h 189"/>
                  <a:gd name="T2" fmla="*/ 95 w 114"/>
                  <a:gd name="T3" fmla="*/ 168 h 189"/>
                  <a:gd name="T4" fmla="*/ 64 w 114"/>
                  <a:gd name="T5" fmla="*/ 116 h 189"/>
                  <a:gd name="T6" fmla="*/ 48 w 114"/>
                  <a:gd name="T7" fmla="*/ 116 h 189"/>
                  <a:gd name="T8" fmla="*/ 48 w 114"/>
                  <a:gd name="T9" fmla="*/ 30 h 189"/>
                  <a:gd name="T10" fmla="*/ 93 w 114"/>
                  <a:gd name="T11" fmla="*/ 30 h 189"/>
                  <a:gd name="T12" fmla="*/ 104 w 114"/>
                  <a:gd name="T13" fmla="*/ 16 h 189"/>
                  <a:gd name="T14" fmla="*/ 48 w 114"/>
                  <a:gd name="T15" fmla="*/ 16 h 189"/>
                  <a:gd name="T16" fmla="*/ 48 w 114"/>
                  <a:gd name="T17" fmla="*/ 0 h 189"/>
                  <a:gd name="T18" fmla="*/ 1 w 114"/>
                  <a:gd name="T19" fmla="*/ 0 h 189"/>
                  <a:gd name="T20" fmla="*/ 1 w 114"/>
                  <a:gd name="T21" fmla="*/ 14 h 189"/>
                  <a:gd name="T22" fmla="*/ 34 w 114"/>
                  <a:gd name="T23" fmla="*/ 14 h 189"/>
                  <a:gd name="T24" fmla="*/ 34 w 114"/>
                  <a:gd name="T25" fmla="*/ 134 h 189"/>
                  <a:gd name="T26" fmla="*/ 0 w 114"/>
                  <a:gd name="T27" fmla="*/ 134 h 189"/>
                  <a:gd name="T28" fmla="*/ 0 w 114"/>
                  <a:gd name="T29" fmla="*/ 148 h 189"/>
                  <a:gd name="T30" fmla="*/ 48 w 114"/>
                  <a:gd name="T31" fmla="*/ 148 h 189"/>
                  <a:gd name="T32" fmla="*/ 48 w 114"/>
                  <a:gd name="T33" fmla="*/ 130 h 189"/>
                  <a:gd name="T34" fmla="*/ 56 w 114"/>
                  <a:gd name="T35" fmla="*/ 130 h 189"/>
                  <a:gd name="T36" fmla="*/ 83 w 114"/>
                  <a:gd name="T37" fmla="*/ 175 h 189"/>
                  <a:gd name="T38" fmla="*/ 106 w 114"/>
                  <a:gd name="T39" fmla="*/ 189 h 189"/>
                  <a:gd name="T40" fmla="*/ 114 w 114"/>
                  <a:gd name="T41" fmla="*/ 188 h 189"/>
                  <a:gd name="T42" fmla="*/ 106 w 114"/>
                  <a:gd name="T43" fmla="*/ 175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4" h="189">
                    <a:moveTo>
                      <a:pt x="106" y="175"/>
                    </a:moveTo>
                    <a:cubicBezTo>
                      <a:pt x="103" y="175"/>
                      <a:pt x="98" y="174"/>
                      <a:pt x="95" y="168"/>
                    </a:cubicBezTo>
                    <a:cubicBezTo>
                      <a:pt x="64" y="116"/>
                      <a:pt x="64" y="116"/>
                      <a:pt x="64" y="116"/>
                    </a:cubicBezTo>
                    <a:cubicBezTo>
                      <a:pt x="48" y="116"/>
                      <a:pt x="48" y="116"/>
                      <a:pt x="48" y="116"/>
                    </a:cubicBezTo>
                    <a:cubicBezTo>
                      <a:pt x="48" y="30"/>
                      <a:pt x="48" y="30"/>
                      <a:pt x="48" y="30"/>
                    </a:cubicBezTo>
                    <a:cubicBezTo>
                      <a:pt x="93" y="30"/>
                      <a:pt x="93" y="30"/>
                      <a:pt x="93" y="30"/>
                    </a:cubicBezTo>
                    <a:cubicBezTo>
                      <a:pt x="104" y="16"/>
                      <a:pt x="104" y="16"/>
                      <a:pt x="104" y="16"/>
                    </a:cubicBezTo>
                    <a:cubicBezTo>
                      <a:pt x="48" y="16"/>
                      <a:pt x="48" y="16"/>
                      <a:pt x="48" y="16"/>
                    </a:cubicBezTo>
                    <a:cubicBezTo>
                      <a:pt x="48" y="0"/>
                      <a:pt x="48" y="0"/>
                      <a:pt x="48" y="0"/>
                    </a:cubicBezTo>
                    <a:cubicBezTo>
                      <a:pt x="1" y="0"/>
                      <a:pt x="1" y="0"/>
                      <a:pt x="1" y="0"/>
                    </a:cubicBezTo>
                    <a:cubicBezTo>
                      <a:pt x="1" y="14"/>
                      <a:pt x="1" y="14"/>
                      <a:pt x="1" y="14"/>
                    </a:cubicBezTo>
                    <a:cubicBezTo>
                      <a:pt x="34" y="14"/>
                      <a:pt x="34" y="14"/>
                      <a:pt x="34" y="14"/>
                    </a:cubicBezTo>
                    <a:cubicBezTo>
                      <a:pt x="34" y="134"/>
                      <a:pt x="34" y="134"/>
                      <a:pt x="34" y="134"/>
                    </a:cubicBezTo>
                    <a:cubicBezTo>
                      <a:pt x="0" y="134"/>
                      <a:pt x="0" y="134"/>
                      <a:pt x="0" y="134"/>
                    </a:cubicBezTo>
                    <a:cubicBezTo>
                      <a:pt x="0" y="148"/>
                      <a:pt x="0" y="148"/>
                      <a:pt x="0" y="148"/>
                    </a:cubicBezTo>
                    <a:cubicBezTo>
                      <a:pt x="48" y="148"/>
                      <a:pt x="48" y="148"/>
                      <a:pt x="48" y="148"/>
                    </a:cubicBezTo>
                    <a:cubicBezTo>
                      <a:pt x="48" y="130"/>
                      <a:pt x="48" y="130"/>
                      <a:pt x="48" y="130"/>
                    </a:cubicBezTo>
                    <a:cubicBezTo>
                      <a:pt x="56" y="130"/>
                      <a:pt x="56" y="130"/>
                      <a:pt x="56" y="130"/>
                    </a:cubicBezTo>
                    <a:cubicBezTo>
                      <a:pt x="83" y="175"/>
                      <a:pt x="83" y="175"/>
                      <a:pt x="83" y="175"/>
                    </a:cubicBezTo>
                    <a:cubicBezTo>
                      <a:pt x="89" y="186"/>
                      <a:pt x="98" y="189"/>
                      <a:pt x="106" y="189"/>
                    </a:cubicBezTo>
                    <a:cubicBezTo>
                      <a:pt x="109" y="189"/>
                      <a:pt x="112" y="189"/>
                      <a:pt x="114" y="188"/>
                    </a:cubicBezTo>
                    <a:lnTo>
                      <a:pt x="106"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70">
                <a:extLst>
                  <a:ext uri="{FF2B5EF4-FFF2-40B4-BE49-F238E27FC236}">
                    <a16:creationId xmlns:a16="http://schemas.microsoft.com/office/drawing/2014/main" id="{FDD0C627-B7CF-DC4E-9BAC-8DFF3A0ED7BA}"/>
                  </a:ext>
                </a:extLst>
              </p:cNvPr>
              <p:cNvSpPr>
                <a:spLocks noEditPoints="1"/>
              </p:cNvSpPr>
              <p:nvPr/>
            </p:nvSpPr>
            <p:spPr bwMode="auto">
              <a:xfrm>
                <a:off x="4905466" y="1762399"/>
                <a:ext cx="472108" cy="363448"/>
              </a:xfrm>
              <a:custGeom>
                <a:avLst/>
                <a:gdLst>
                  <a:gd name="T0" fmla="*/ 179 w 213"/>
                  <a:gd name="T1" fmla="*/ 19 h 164"/>
                  <a:gd name="T2" fmla="*/ 213 w 213"/>
                  <a:gd name="T3" fmla="*/ 19 h 164"/>
                  <a:gd name="T4" fmla="*/ 213 w 213"/>
                  <a:gd name="T5" fmla="*/ 5 h 164"/>
                  <a:gd name="T6" fmla="*/ 165 w 213"/>
                  <a:gd name="T7" fmla="*/ 5 h 164"/>
                  <a:gd name="T8" fmla="*/ 165 w 213"/>
                  <a:gd name="T9" fmla="*/ 19 h 164"/>
                  <a:gd name="T10" fmla="*/ 121 w 213"/>
                  <a:gd name="T11" fmla="*/ 0 h 164"/>
                  <a:gd name="T12" fmla="*/ 121 w 213"/>
                  <a:gd name="T13" fmla="*/ 0 h 164"/>
                  <a:gd name="T14" fmla="*/ 121 w 213"/>
                  <a:gd name="T15" fmla="*/ 0 h 164"/>
                  <a:gd name="T16" fmla="*/ 67 w 213"/>
                  <a:gd name="T17" fmla="*/ 0 h 164"/>
                  <a:gd name="T18" fmla="*/ 38 w 213"/>
                  <a:gd name="T19" fmla="*/ 18 h 164"/>
                  <a:gd name="T20" fmla="*/ 0 w 213"/>
                  <a:gd name="T21" fmla="*/ 67 h 164"/>
                  <a:gd name="T22" fmla="*/ 2 w 213"/>
                  <a:gd name="T23" fmla="*/ 71 h 164"/>
                  <a:gd name="T24" fmla="*/ 23 w 213"/>
                  <a:gd name="T25" fmla="*/ 88 h 164"/>
                  <a:gd name="T26" fmla="*/ 28 w 213"/>
                  <a:gd name="T27" fmla="*/ 89 h 164"/>
                  <a:gd name="T28" fmla="*/ 48 w 213"/>
                  <a:gd name="T29" fmla="*/ 81 h 164"/>
                  <a:gd name="T30" fmla="*/ 74 w 213"/>
                  <a:gd name="T31" fmla="*/ 55 h 164"/>
                  <a:gd name="T32" fmla="*/ 90 w 213"/>
                  <a:gd name="T33" fmla="*/ 57 h 164"/>
                  <a:gd name="T34" fmla="*/ 134 w 213"/>
                  <a:gd name="T35" fmla="*/ 140 h 164"/>
                  <a:gd name="T36" fmla="*/ 134 w 213"/>
                  <a:gd name="T37" fmla="*/ 140 h 164"/>
                  <a:gd name="T38" fmla="*/ 127 w 213"/>
                  <a:gd name="T39" fmla="*/ 149 h 164"/>
                  <a:gd name="T40" fmla="*/ 126 w 213"/>
                  <a:gd name="T41" fmla="*/ 150 h 164"/>
                  <a:gd name="T42" fmla="*/ 125 w 213"/>
                  <a:gd name="T43" fmla="*/ 150 h 164"/>
                  <a:gd name="T44" fmla="*/ 121 w 213"/>
                  <a:gd name="T45" fmla="*/ 147 h 164"/>
                  <a:gd name="T46" fmla="*/ 109 w 213"/>
                  <a:gd name="T47" fmla="*/ 129 h 164"/>
                  <a:gd name="T48" fmla="*/ 93 w 213"/>
                  <a:gd name="T49" fmla="*/ 103 h 164"/>
                  <a:gd name="T50" fmla="*/ 83 w 213"/>
                  <a:gd name="T51" fmla="*/ 101 h 164"/>
                  <a:gd name="T52" fmla="*/ 81 w 213"/>
                  <a:gd name="T53" fmla="*/ 111 h 164"/>
                  <a:gd name="T54" fmla="*/ 96 w 213"/>
                  <a:gd name="T55" fmla="*/ 135 h 164"/>
                  <a:gd name="T56" fmla="*/ 97 w 213"/>
                  <a:gd name="T57" fmla="*/ 136 h 164"/>
                  <a:gd name="T58" fmla="*/ 97 w 213"/>
                  <a:gd name="T59" fmla="*/ 136 h 164"/>
                  <a:gd name="T60" fmla="*/ 105 w 213"/>
                  <a:gd name="T61" fmla="*/ 148 h 164"/>
                  <a:gd name="T62" fmla="*/ 110 w 213"/>
                  <a:gd name="T63" fmla="*/ 156 h 164"/>
                  <a:gd name="T64" fmla="*/ 110 w 213"/>
                  <a:gd name="T65" fmla="*/ 156 h 164"/>
                  <a:gd name="T66" fmla="*/ 111 w 213"/>
                  <a:gd name="T67" fmla="*/ 157 h 164"/>
                  <a:gd name="T68" fmla="*/ 111 w 213"/>
                  <a:gd name="T69" fmla="*/ 157 h 164"/>
                  <a:gd name="T70" fmla="*/ 119 w 213"/>
                  <a:gd name="T71" fmla="*/ 163 h 164"/>
                  <a:gd name="T72" fmla="*/ 125 w 213"/>
                  <a:gd name="T73" fmla="*/ 164 h 164"/>
                  <a:gd name="T74" fmla="*/ 126 w 213"/>
                  <a:gd name="T75" fmla="*/ 164 h 164"/>
                  <a:gd name="T76" fmla="*/ 127 w 213"/>
                  <a:gd name="T77" fmla="*/ 164 h 164"/>
                  <a:gd name="T78" fmla="*/ 135 w 213"/>
                  <a:gd name="T79" fmla="*/ 161 h 164"/>
                  <a:gd name="T80" fmla="*/ 149 w 213"/>
                  <a:gd name="T81" fmla="*/ 141 h 164"/>
                  <a:gd name="T82" fmla="*/ 165 w 213"/>
                  <a:gd name="T83" fmla="*/ 141 h 164"/>
                  <a:gd name="T84" fmla="*/ 165 w 213"/>
                  <a:gd name="T85" fmla="*/ 153 h 164"/>
                  <a:gd name="T86" fmla="*/ 213 w 213"/>
                  <a:gd name="T87" fmla="*/ 153 h 164"/>
                  <a:gd name="T88" fmla="*/ 213 w 213"/>
                  <a:gd name="T89" fmla="*/ 139 h 164"/>
                  <a:gd name="T90" fmla="*/ 179 w 213"/>
                  <a:gd name="T91" fmla="*/ 139 h 164"/>
                  <a:gd name="T92" fmla="*/ 179 w 213"/>
                  <a:gd name="T93" fmla="*/ 19 h 164"/>
                  <a:gd name="T94" fmla="*/ 143 w 213"/>
                  <a:gd name="T95" fmla="*/ 127 h 164"/>
                  <a:gd name="T96" fmla="*/ 99 w 213"/>
                  <a:gd name="T97" fmla="*/ 44 h 164"/>
                  <a:gd name="T98" fmla="*/ 99 w 213"/>
                  <a:gd name="T99" fmla="*/ 43 h 164"/>
                  <a:gd name="T100" fmla="*/ 72 w 213"/>
                  <a:gd name="T101" fmla="*/ 41 h 164"/>
                  <a:gd name="T102" fmla="*/ 68 w 213"/>
                  <a:gd name="T103" fmla="*/ 41 h 164"/>
                  <a:gd name="T104" fmla="*/ 39 w 213"/>
                  <a:gd name="T105" fmla="*/ 70 h 164"/>
                  <a:gd name="T106" fmla="*/ 26 w 213"/>
                  <a:gd name="T107" fmla="*/ 75 h 164"/>
                  <a:gd name="T108" fmla="*/ 17 w 213"/>
                  <a:gd name="T109" fmla="*/ 68 h 164"/>
                  <a:gd name="T110" fmla="*/ 49 w 213"/>
                  <a:gd name="T111" fmla="*/ 26 h 164"/>
                  <a:gd name="T112" fmla="*/ 67 w 213"/>
                  <a:gd name="T113" fmla="*/ 14 h 164"/>
                  <a:gd name="T114" fmla="*/ 118 w 213"/>
                  <a:gd name="T115" fmla="*/ 14 h 164"/>
                  <a:gd name="T116" fmla="*/ 165 w 213"/>
                  <a:gd name="T117" fmla="*/ 34 h 164"/>
                  <a:gd name="T118" fmla="*/ 165 w 213"/>
                  <a:gd name="T119" fmla="*/ 127 h 164"/>
                  <a:gd name="T120" fmla="*/ 143 w 213"/>
                  <a:gd name="T121" fmla="*/ 1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3" h="164">
                    <a:moveTo>
                      <a:pt x="179" y="19"/>
                    </a:moveTo>
                    <a:cubicBezTo>
                      <a:pt x="213" y="19"/>
                      <a:pt x="213" y="19"/>
                      <a:pt x="213" y="19"/>
                    </a:cubicBezTo>
                    <a:cubicBezTo>
                      <a:pt x="213" y="5"/>
                      <a:pt x="213" y="5"/>
                      <a:pt x="213" y="5"/>
                    </a:cubicBezTo>
                    <a:cubicBezTo>
                      <a:pt x="165" y="5"/>
                      <a:pt x="165" y="5"/>
                      <a:pt x="165" y="5"/>
                    </a:cubicBezTo>
                    <a:cubicBezTo>
                      <a:pt x="165" y="19"/>
                      <a:pt x="165" y="19"/>
                      <a:pt x="165" y="19"/>
                    </a:cubicBezTo>
                    <a:cubicBezTo>
                      <a:pt x="121" y="0"/>
                      <a:pt x="121" y="0"/>
                      <a:pt x="121" y="0"/>
                    </a:cubicBezTo>
                    <a:cubicBezTo>
                      <a:pt x="121" y="0"/>
                      <a:pt x="121" y="0"/>
                      <a:pt x="121" y="0"/>
                    </a:cubicBezTo>
                    <a:cubicBezTo>
                      <a:pt x="121" y="0"/>
                      <a:pt x="121" y="0"/>
                      <a:pt x="121" y="0"/>
                    </a:cubicBezTo>
                    <a:cubicBezTo>
                      <a:pt x="67" y="0"/>
                      <a:pt x="67" y="0"/>
                      <a:pt x="67" y="0"/>
                    </a:cubicBezTo>
                    <a:cubicBezTo>
                      <a:pt x="66" y="0"/>
                      <a:pt x="52" y="1"/>
                      <a:pt x="38" y="18"/>
                    </a:cubicBezTo>
                    <a:cubicBezTo>
                      <a:pt x="0" y="67"/>
                      <a:pt x="0" y="67"/>
                      <a:pt x="0" y="67"/>
                    </a:cubicBezTo>
                    <a:cubicBezTo>
                      <a:pt x="2" y="71"/>
                      <a:pt x="2" y="71"/>
                      <a:pt x="2" y="71"/>
                    </a:cubicBezTo>
                    <a:cubicBezTo>
                      <a:pt x="3" y="72"/>
                      <a:pt x="10" y="85"/>
                      <a:pt x="23" y="88"/>
                    </a:cubicBezTo>
                    <a:cubicBezTo>
                      <a:pt x="25" y="89"/>
                      <a:pt x="27" y="89"/>
                      <a:pt x="28" y="89"/>
                    </a:cubicBezTo>
                    <a:cubicBezTo>
                      <a:pt x="35" y="89"/>
                      <a:pt x="41" y="86"/>
                      <a:pt x="48" y="81"/>
                    </a:cubicBezTo>
                    <a:cubicBezTo>
                      <a:pt x="74" y="55"/>
                      <a:pt x="74" y="55"/>
                      <a:pt x="74" y="55"/>
                    </a:cubicBezTo>
                    <a:cubicBezTo>
                      <a:pt x="78" y="56"/>
                      <a:pt x="85" y="56"/>
                      <a:pt x="90" y="57"/>
                    </a:cubicBezTo>
                    <a:cubicBezTo>
                      <a:pt x="134" y="140"/>
                      <a:pt x="134" y="140"/>
                      <a:pt x="134" y="140"/>
                    </a:cubicBezTo>
                    <a:cubicBezTo>
                      <a:pt x="134" y="140"/>
                      <a:pt x="134" y="140"/>
                      <a:pt x="134" y="140"/>
                    </a:cubicBezTo>
                    <a:cubicBezTo>
                      <a:pt x="132" y="144"/>
                      <a:pt x="130" y="148"/>
                      <a:pt x="127" y="149"/>
                    </a:cubicBezTo>
                    <a:cubicBezTo>
                      <a:pt x="127" y="150"/>
                      <a:pt x="126" y="150"/>
                      <a:pt x="126" y="150"/>
                    </a:cubicBezTo>
                    <a:cubicBezTo>
                      <a:pt x="126" y="150"/>
                      <a:pt x="125" y="150"/>
                      <a:pt x="125" y="150"/>
                    </a:cubicBezTo>
                    <a:cubicBezTo>
                      <a:pt x="125" y="150"/>
                      <a:pt x="123" y="150"/>
                      <a:pt x="121" y="147"/>
                    </a:cubicBezTo>
                    <a:cubicBezTo>
                      <a:pt x="109" y="129"/>
                      <a:pt x="109" y="129"/>
                      <a:pt x="109" y="129"/>
                    </a:cubicBezTo>
                    <a:cubicBezTo>
                      <a:pt x="93" y="103"/>
                      <a:pt x="93" y="103"/>
                      <a:pt x="93" y="103"/>
                    </a:cubicBezTo>
                    <a:cubicBezTo>
                      <a:pt x="91" y="100"/>
                      <a:pt x="87" y="99"/>
                      <a:pt x="83" y="101"/>
                    </a:cubicBezTo>
                    <a:cubicBezTo>
                      <a:pt x="80" y="103"/>
                      <a:pt x="79" y="108"/>
                      <a:pt x="81" y="111"/>
                    </a:cubicBezTo>
                    <a:cubicBezTo>
                      <a:pt x="96" y="135"/>
                      <a:pt x="96" y="135"/>
                      <a:pt x="96" y="135"/>
                    </a:cubicBezTo>
                    <a:cubicBezTo>
                      <a:pt x="97" y="136"/>
                      <a:pt x="97" y="136"/>
                      <a:pt x="97" y="136"/>
                    </a:cubicBezTo>
                    <a:cubicBezTo>
                      <a:pt x="97" y="136"/>
                      <a:pt x="97" y="136"/>
                      <a:pt x="97" y="136"/>
                    </a:cubicBezTo>
                    <a:cubicBezTo>
                      <a:pt x="105" y="148"/>
                      <a:pt x="105" y="148"/>
                      <a:pt x="105" y="148"/>
                    </a:cubicBezTo>
                    <a:cubicBezTo>
                      <a:pt x="110" y="156"/>
                      <a:pt x="110" y="156"/>
                      <a:pt x="110" y="156"/>
                    </a:cubicBezTo>
                    <a:cubicBezTo>
                      <a:pt x="110" y="156"/>
                      <a:pt x="110" y="156"/>
                      <a:pt x="110" y="156"/>
                    </a:cubicBezTo>
                    <a:cubicBezTo>
                      <a:pt x="110" y="156"/>
                      <a:pt x="111" y="157"/>
                      <a:pt x="111" y="157"/>
                    </a:cubicBezTo>
                    <a:cubicBezTo>
                      <a:pt x="111" y="157"/>
                      <a:pt x="111" y="157"/>
                      <a:pt x="111" y="157"/>
                    </a:cubicBezTo>
                    <a:cubicBezTo>
                      <a:pt x="113" y="160"/>
                      <a:pt x="116" y="162"/>
                      <a:pt x="119" y="163"/>
                    </a:cubicBezTo>
                    <a:cubicBezTo>
                      <a:pt x="121" y="164"/>
                      <a:pt x="123" y="164"/>
                      <a:pt x="125" y="164"/>
                    </a:cubicBezTo>
                    <a:cubicBezTo>
                      <a:pt x="125" y="164"/>
                      <a:pt x="126" y="164"/>
                      <a:pt x="126" y="164"/>
                    </a:cubicBezTo>
                    <a:cubicBezTo>
                      <a:pt x="126" y="164"/>
                      <a:pt x="126" y="164"/>
                      <a:pt x="127" y="164"/>
                    </a:cubicBezTo>
                    <a:cubicBezTo>
                      <a:pt x="130" y="164"/>
                      <a:pt x="132" y="163"/>
                      <a:pt x="135" y="161"/>
                    </a:cubicBezTo>
                    <a:cubicBezTo>
                      <a:pt x="142" y="156"/>
                      <a:pt x="147" y="147"/>
                      <a:pt x="149" y="141"/>
                    </a:cubicBezTo>
                    <a:cubicBezTo>
                      <a:pt x="165" y="141"/>
                      <a:pt x="165" y="141"/>
                      <a:pt x="165" y="141"/>
                    </a:cubicBezTo>
                    <a:cubicBezTo>
                      <a:pt x="165" y="153"/>
                      <a:pt x="165" y="153"/>
                      <a:pt x="165" y="153"/>
                    </a:cubicBezTo>
                    <a:cubicBezTo>
                      <a:pt x="213" y="153"/>
                      <a:pt x="213" y="153"/>
                      <a:pt x="213" y="153"/>
                    </a:cubicBezTo>
                    <a:cubicBezTo>
                      <a:pt x="213" y="139"/>
                      <a:pt x="213" y="139"/>
                      <a:pt x="213" y="139"/>
                    </a:cubicBezTo>
                    <a:cubicBezTo>
                      <a:pt x="179" y="139"/>
                      <a:pt x="179" y="139"/>
                      <a:pt x="179" y="139"/>
                    </a:cubicBezTo>
                    <a:lnTo>
                      <a:pt x="179" y="19"/>
                    </a:lnTo>
                    <a:close/>
                    <a:moveTo>
                      <a:pt x="143" y="127"/>
                    </a:moveTo>
                    <a:cubicBezTo>
                      <a:pt x="99" y="44"/>
                      <a:pt x="99" y="44"/>
                      <a:pt x="99" y="44"/>
                    </a:cubicBezTo>
                    <a:cubicBezTo>
                      <a:pt x="99" y="43"/>
                      <a:pt x="99" y="43"/>
                      <a:pt x="99" y="43"/>
                    </a:cubicBezTo>
                    <a:cubicBezTo>
                      <a:pt x="96" y="43"/>
                      <a:pt x="72" y="41"/>
                      <a:pt x="72" y="41"/>
                    </a:cubicBezTo>
                    <a:cubicBezTo>
                      <a:pt x="68" y="41"/>
                      <a:pt x="68" y="41"/>
                      <a:pt x="68" y="41"/>
                    </a:cubicBezTo>
                    <a:cubicBezTo>
                      <a:pt x="39" y="70"/>
                      <a:pt x="39" y="70"/>
                      <a:pt x="39" y="70"/>
                    </a:cubicBezTo>
                    <a:cubicBezTo>
                      <a:pt x="34" y="74"/>
                      <a:pt x="30" y="75"/>
                      <a:pt x="26" y="75"/>
                    </a:cubicBezTo>
                    <a:cubicBezTo>
                      <a:pt x="22" y="74"/>
                      <a:pt x="19" y="71"/>
                      <a:pt x="17" y="68"/>
                    </a:cubicBezTo>
                    <a:cubicBezTo>
                      <a:pt x="49" y="26"/>
                      <a:pt x="49" y="26"/>
                      <a:pt x="49" y="26"/>
                    </a:cubicBezTo>
                    <a:cubicBezTo>
                      <a:pt x="58" y="14"/>
                      <a:pt x="67" y="14"/>
                      <a:pt x="67" y="14"/>
                    </a:cubicBezTo>
                    <a:cubicBezTo>
                      <a:pt x="118" y="14"/>
                      <a:pt x="118" y="14"/>
                      <a:pt x="118" y="14"/>
                    </a:cubicBezTo>
                    <a:cubicBezTo>
                      <a:pt x="165" y="34"/>
                      <a:pt x="165" y="34"/>
                      <a:pt x="165" y="34"/>
                    </a:cubicBezTo>
                    <a:cubicBezTo>
                      <a:pt x="165" y="127"/>
                      <a:pt x="165" y="127"/>
                      <a:pt x="165" y="127"/>
                    </a:cubicBezTo>
                    <a:lnTo>
                      <a:pt x="143" y="1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grpSp>
        <p:nvGrpSpPr>
          <p:cNvPr id="53" name="Group 52">
            <a:extLst>
              <a:ext uri="{FF2B5EF4-FFF2-40B4-BE49-F238E27FC236}">
                <a16:creationId xmlns:a16="http://schemas.microsoft.com/office/drawing/2014/main" id="{7F65FEB9-4B73-674A-8F0C-340B087D8156}"/>
              </a:ext>
              <a:ext uri="{C183D7F6-B498-43B3-948B-1728B52AA6E4}">
                <adec:decorative xmlns:adec="http://schemas.microsoft.com/office/drawing/2017/decorative" val="1"/>
              </a:ext>
            </a:extLst>
          </p:cNvPr>
          <p:cNvGrpSpPr/>
          <p:nvPr/>
        </p:nvGrpSpPr>
        <p:grpSpPr>
          <a:xfrm>
            <a:off x="4907222" y="5695338"/>
            <a:ext cx="307861" cy="307861"/>
            <a:chOff x="1537913" y="2434541"/>
            <a:chExt cx="912784" cy="912784"/>
          </a:xfrm>
        </p:grpSpPr>
        <p:sp>
          <p:nvSpPr>
            <p:cNvPr id="54" name="Oval 53">
              <a:extLst>
                <a:ext uri="{FF2B5EF4-FFF2-40B4-BE49-F238E27FC236}">
                  <a16:creationId xmlns:a16="http://schemas.microsoft.com/office/drawing/2014/main" id="{06D382F3-C2E7-184E-9CB9-37AE3B28E404}"/>
                </a:ext>
              </a:extLst>
            </p:cNvPr>
            <p:cNvSpPr/>
            <p:nvPr/>
          </p:nvSpPr>
          <p:spPr>
            <a:xfrm>
              <a:off x="1537913" y="2434541"/>
              <a:ext cx="912784" cy="9127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5" name="Picture 54">
              <a:extLst>
                <a:ext uri="{FF2B5EF4-FFF2-40B4-BE49-F238E27FC236}">
                  <a16:creationId xmlns:a16="http://schemas.microsoft.com/office/drawing/2014/main" id="{56A79EAF-0A2C-614C-889A-EBBCAAD4682A}"/>
                </a:ext>
              </a:extLst>
            </p:cNvPr>
            <p:cNvPicPr>
              <a:picLocks noChangeAspect="1"/>
            </p:cNvPicPr>
            <p:nvPr/>
          </p:nvPicPr>
          <p:blipFill>
            <a:blip r:embed="rId4"/>
            <a:stretch>
              <a:fillRect/>
            </a:stretch>
          </p:blipFill>
          <p:spPr>
            <a:xfrm>
              <a:off x="1749652" y="2728690"/>
              <a:ext cx="489306" cy="324487"/>
            </a:xfrm>
            <a:prstGeom prst="rect">
              <a:avLst/>
            </a:prstGeom>
          </p:spPr>
        </p:pic>
      </p:grpSp>
      <p:grpSp>
        <p:nvGrpSpPr>
          <p:cNvPr id="56" name="Group 55">
            <a:extLst>
              <a:ext uri="{FF2B5EF4-FFF2-40B4-BE49-F238E27FC236}">
                <a16:creationId xmlns:a16="http://schemas.microsoft.com/office/drawing/2014/main" id="{90AC5082-CC2D-374E-9E34-C75A84A85DA5}"/>
              </a:ext>
            </a:extLst>
          </p:cNvPr>
          <p:cNvGrpSpPr/>
          <p:nvPr/>
        </p:nvGrpSpPr>
        <p:grpSpPr>
          <a:xfrm>
            <a:off x="4909729" y="4866745"/>
            <a:ext cx="307861" cy="307861"/>
            <a:chOff x="5058412" y="4866745"/>
            <a:chExt cx="307861" cy="307861"/>
          </a:xfrm>
        </p:grpSpPr>
        <p:sp>
          <p:nvSpPr>
            <p:cNvPr id="57" name="Oval 56">
              <a:extLst>
                <a:ext uri="{FF2B5EF4-FFF2-40B4-BE49-F238E27FC236}">
                  <a16:creationId xmlns:a16="http://schemas.microsoft.com/office/drawing/2014/main" id="{E7571975-C7DA-194D-B73B-C02C6F4997BB}"/>
                </a:ext>
              </a:extLst>
            </p:cNvPr>
            <p:cNvSpPr/>
            <p:nvPr/>
          </p:nvSpPr>
          <p:spPr>
            <a:xfrm>
              <a:off x="5058412" y="4866745"/>
              <a:ext cx="307861" cy="30786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8" name="Picture 57">
              <a:extLst>
                <a:ext uri="{FF2B5EF4-FFF2-40B4-BE49-F238E27FC236}">
                  <a16:creationId xmlns:a16="http://schemas.microsoft.com/office/drawing/2014/main" id="{BF512913-E698-8544-A84D-6145D6DBA6FC}"/>
                </a:ext>
              </a:extLst>
            </p:cNvPr>
            <p:cNvPicPr>
              <a:picLocks noChangeAspect="1"/>
            </p:cNvPicPr>
            <p:nvPr/>
          </p:nvPicPr>
          <p:blipFill>
            <a:blip r:embed="rId5"/>
            <a:stretch>
              <a:fillRect/>
            </a:stretch>
          </p:blipFill>
          <p:spPr>
            <a:xfrm>
              <a:off x="5112296" y="4915288"/>
              <a:ext cx="200092" cy="200092"/>
            </a:xfrm>
            <a:prstGeom prst="rect">
              <a:avLst/>
            </a:prstGeom>
          </p:spPr>
        </p:pic>
      </p:grpSp>
      <p:grpSp>
        <p:nvGrpSpPr>
          <p:cNvPr id="59" name="Group 58">
            <a:extLst>
              <a:ext uri="{FF2B5EF4-FFF2-40B4-BE49-F238E27FC236}">
                <a16:creationId xmlns:a16="http://schemas.microsoft.com/office/drawing/2014/main" id="{698424AD-8128-3443-B262-DCBE50E029EA}"/>
              </a:ext>
            </a:extLst>
          </p:cNvPr>
          <p:cNvGrpSpPr/>
          <p:nvPr/>
        </p:nvGrpSpPr>
        <p:grpSpPr>
          <a:xfrm>
            <a:off x="4909729" y="4454368"/>
            <a:ext cx="307861" cy="307861"/>
            <a:chOff x="5058412" y="4454368"/>
            <a:chExt cx="307861" cy="307861"/>
          </a:xfrm>
        </p:grpSpPr>
        <p:sp>
          <p:nvSpPr>
            <p:cNvPr id="60" name="Oval 59">
              <a:extLst>
                <a:ext uri="{FF2B5EF4-FFF2-40B4-BE49-F238E27FC236}">
                  <a16:creationId xmlns:a16="http://schemas.microsoft.com/office/drawing/2014/main" id="{48E2A7A4-DB36-4F4B-92EF-6777AC05B66F}"/>
                </a:ext>
              </a:extLst>
            </p:cNvPr>
            <p:cNvSpPr/>
            <p:nvPr/>
          </p:nvSpPr>
          <p:spPr>
            <a:xfrm>
              <a:off x="5058412" y="4454368"/>
              <a:ext cx="307861" cy="30786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1" name="Picture 60">
              <a:extLst>
                <a:ext uri="{FF2B5EF4-FFF2-40B4-BE49-F238E27FC236}">
                  <a16:creationId xmlns:a16="http://schemas.microsoft.com/office/drawing/2014/main" id="{8170C2AA-825D-554D-86B1-F5409E5E6F5B}"/>
                </a:ext>
              </a:extLst>
            </p:cNvPr>
            <p:cNvPicPr>
              <a:picLocks noChangeAspect="1"/>
            </p:cNvPicPr>
            <p:nvPr/>
          </p:nvPicPr>
          <p:blipFill>
            <a:blip r:embed="rId6"/>
            <a:stretch>
              <a:fillRect/>
            </a:stretch>
          </p:blipFill>
          <p:spPr>
            <a:xfrm>
              <a:off x="5112296" y="4508252"/>
              <a:ext cx="200092" cy="200092"/>
            </a:xfrm>
            <a:prstGeom prst="rect">
              <a:avLst/>
            </a:prstGeom>
          </p:spPr>
        </p:pic>
      </p:grpSp>
      <p:grpSp>
        <p:nvGrpSpPr>
          <p:cNvPr id="62" name="Group 61">
            <a:extLst>
              <a:ext uri="{FF2B5EF4-FFF2-40B4-BE49-F238E27FC236}">
                <a16:creationId xmlns:a16="http://schemas.microsoft.com/office/drawing/2014/main" id="{903672CC-1292-674B-9CA3-4B06660E214E}"/>
              </a:ext>
            </a:extLst>
          </p:cNvPr>
          <p:cNvGrpSpPr/>
          <p:nvPr/>
        </p:nvGrpSpPr>
        <p:grpSpPr>
          <a:xfrm>
            <a:off x="4909729" y="5279122"/>
            <a:ext cx="307861" cy="307861"/>
            <a:chOff x="5058412" y="5279122"/>
            <a:chExt cx="307861" cy="307861"/>
          </a:xfrm>
        </p:grpSpPr>
        <p:sp>
          <p:nvSpPr>
            <p:cNvPr id="63" name="Oval 62">
              <a:extLst>
                <a:ext uri="{FF2B5EF4-FFF2-40B4-BE49-F238E27FC236}">
                  <a16:creationId xmlns:a16="http://schemas.microsoft.com/office/drawing/2014/main" id="{6C545BDF-2D36-094D-A395-37098CE984F6}"/>
                </a:ext>
              </a:extLst>
            </p:cNvPr>
            <p:cNvSpPr/>
            <p:nvPr/>
          </p:nvSpPr>
          <p:spPr>
            <a:xfrm>
              <a:off x="5058412" y="5279122"/>
              <a:ext cx="307861" cy="30786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4" name="Picture 63">
              <a:extLst>
                <a:ext uri="{FF2B5EF4-FFF2-40B4-BE49-F238E27FC236}">
                  <a16:creationId xmlns:a16="http://schemas.microsoft.com/office/drawing/2014/main" id="{4C45561E-DC19-3443-BDD3-39F7992F6D2D}"/>
                </a:ext>
              </a:extLst>
            </p:cNvPr>
            <p:cNvPicPr>
              <a:picLocks noChangeAspect="1"/>
            </p:cNvPicPr>
            <p:nvPr/>
          </p:nvPicPr>
          <p:blipFill>
            <a:blip r:embed="rId7"/>
            <a:stretch>
              <a:fillRect/>
            </a:stretch>
          </p:blipFill>
          <p:spPr>
            <a:xfrm>
              <a:off x="5112296" y="5327665"/>
              <a:ext cx="200092" cy="200092"/>
            </a:xfrm>
            <a:prstGeom prst="rect">
              <a:avLst/>
            </a:prstGeom>
          </p:spPr>
        </p:pic>
      </p:grpSp>
      <p:sp>
        <p:nvSpPr>
          <p:cNvPr id="65" name="Text Placeholder 32">
            <a:extLst>
              <a:ext uri="{FF2B5EF4-FFF2-40B4-BE49-F238E27FC236}">
                <a16:creationId xmlns:a16="http://schemas.microsoft.com/office/drawing/2014/main" id="{60EE441B-D51D-9845-9407-405B41D4B6D2}"/>
              </a:ext>
            </a:extLst>
          </p:cNvPr>
          <p:cNvSpPr txBox="1">
            <a:spLocks/>
          </p:cNvSpPr>
          <p:nvPr/>
        </p:nvSpPr>
        <p:spPr>
          <a:xfrm>
            <a:off x="5373326" y="4311040"/>
            <a:ext cx="3486996" cy="1808329"/>
          </a:xfrm>
          <a:prstGeom prst="rect">
            <a:avLst/>
          </a:prstGeom>
        </p:spPr>
        <p:txBody>
          <a:bodyPr vert="horz" lIns="0" tIns="45720" rIns="0" bIns="45720" rtlCol="0">
            <a:noAutofit/>
          </a:bodyPr>
          <a:lstStyle>
            <a:lvl1pPr marL="0" indent="0" algn="l" defTabSz="914400" rtl="0" eaLnBrk="1" latinLnBrk="0" hangingPunct="1">
              <a:lnSpc>
                <a:spcPts val="3280"/>
              </a:lnSpc>
              <a:spcBef>
                <a:spcPts val="0"/>
              </a:spcBef>
              <a:buFont typeface="Arial" panose="020B0604020202020204" pitchFamily="34" charset="0"/>
              <a:buNone/>
              <a:defRPr sz="2400" b="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600" dirty="0"/>
              <a:t>PortlandWater</a:t>
            </a:r>
          </a:p>
          <a:p>
            <a:r>
              <a:rPr lang="en-US" sz="1600" dirty="0"/>
              <a:t>PortlandWaterBureau</a:t>
            </a:r>
          </a:p>
          <a:p>
            <a:r>
              <a:rPr lang="en-US" sz="1600" dirty="0"/>
              <a:t>PortlandWaterBureau</a:t>
            </a:r>
          </a:p>
          <a:p>
            <a:r>
              <a:rPr lang="en-US" sz="1600" dirty="0"/>
              <a:t>E-News: eepurl.com/gcWEjj</a:t>
            </a:r>
          </a:p>
        </p:txBody>
      </p:sp>
    </p:spTree>
    <p:extLst>
      <p:ext uri="{BB962C8B-B14F-4D97-AF65-F5344CB8AC3E}">
        <p14:creationId xmlns:p14="http://schemas.microsoft.com/office/powerpoint/2010/main" val="2765443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329EA77-3A13-458A-8D11-7663EA8D0D6D}"/>
              </a:ext>
            </a:extLst>
          </p:cNvPr>
          <p:cNvPicPr>
            <a:picLocks noChangeAspect="1"/>
          </p:cNvPicPr>
          <p:nvPr/>
        </p:nvPicPr>
        <p:blipFill rotWithShape="1">
          <a:blip r:embed="rId3"/>
          <a:srcRect l="16719" r="4064" b="29647"/>
          <a:stretch/>
        </p:blipFill>
        <p:spPr>
          <a:xfrm>
            <a:off x="6706185" y="3038116"/>
            <a:ext cx="5485815" cy="3318234"/>
          </a:xfrm>
          <a:prstGeom prst="rect">
            <a:avLst/>
          </a:prstGeom>
        </p:spPr>
      </p:pic>
      <p:sp>
        <p:nvSpPr>
          <p:cNvPr id="3" name="Date Placeholder 2">
            <a:extLst>
              <a:ext uri="{FF2B5EF4-FFF2-40B4-BE49-F238E27FC236}">
                <a16:creationId xmlns:a16="http://schemas.microsoft.com/office/drawing/2014/main" id="{D5C51623-7ECD-4122-9F04-E21D94A968FA}"/>
              </a:ext>
            </a:extLst>
          </p:cNvPr>
          <p:cNvSpPr>
            <a:spLocks noGrp="1"/>
          </p:cNvSpPr>
          <p:nvPr>
            <p:ph type="dt" sz="half" idx="10"/>
          </p:nvPr>
        </p:nvSpPr>
        <p:spPr>
          <a:xfrm>
            <a:off x="354795" y="6413500"/>
            <a:ext cx="1019906" cy="365125"/>
          </a:xfrm>
        </p:spPr>
        <p:txBody>
          <a:bodyPr/>
          <a:lstStyle/>
          <a:p>
            <a:fld id="{425207E5-7E25-4C0D-8CBF-E9E9115BFE4E}" type="datetime1">
              <a:rPr lang="en-US" smtClean="0"/>
              <a:t>11/14/2022</a:t>
            </a:fld>
            <a:endParaRPr lang="en-US" dirty="0"/>
          </a:p>
        </p:txBody>
      </p:sp>
      <p:sp>
        <p:nvSpPr>
          <p:cNvPr id="4" name="Footer Placeholder 3">
            <a:extLst>
              <a:ext uri="{FF2B5EF4-FFF2-40B4-BE49-F238E27FC236}">
                <a16:creationId xmlns:a16="http://schemas.microsoft.com/office/drawing/2014/main" id="{8F94E57C-5E36-4EB1-8698-563004832E29}"/>
              </a:ext>
            </a:extLst>
          </p:cNvPr>
          <p:cNvSpPr>
            <a:spLocks noGrp="1"/>
          </p:cNvSpPr>
          <p:nvPr>
            <p:ph type="ftr" sz="quarter" idx="11"/>
          </p:nvPr>
        </p:nvSpPr>
        <p:spPr/>
        <p:txBody>
          <a:bodyPr/>
          <a:lstStyle/>
          <a:p>
            <a:r>
              <a:rPr lang="en-US" dirty="0"/>
              <a:t>Portland Water Bureau  |  Fulton Pump Mains</a:t>
            </a:r>
          </a:p>
        </p:txBody>
      </p:sp>
      <p:sp>
        <p:nvSpPr>
          <p:cNvPr id="5" name="Slide Number Placeholder 4">
            <a:extLst>
              <a:ext uri="{FF2B5EF4-FFF2-40B4-BE49-F238E27FC236}">
                <a16:creationId xmlns:a16="http://schemas.microsoft.com/office/drawing/2014/main" id="{D9BD1F47-875D-4E6B-A565-F5634A43A3C5}"/>
              </a:ext>
            </a:extLst>
          </p:cNvPr>
          <p:cNvSpPr>
            <a:spLocks noGrp="1"/>
          </p:cNvSpPr>
          <p:nvPr>
            <p:ph type="sldNum" sz="quarter" idx="12"/>
          </p:nvPr>
        </p:nvSpPr>
        <p:spPr/>
        <p:txBody>
          <a:bodyPr/>
          <a:lstStyle/>
          <a:p>
            <a:fld id="{D3195491-1DF9-B741-AFD4-E34CE63975D3}" type="slidenum">
              <a:rPr lang="en-US" smtClean="0"/>
              <a:t>7</a:t>
            </a:fld>
            <a:endParaRPr lang="en-US"/>
          </a:p>
        </p:txBody>
      </p:sp>
      <p:sp>
        <p:nvSpPr>
          <p:cNvPr id="6" name="Title 5">
            <a:extLst>
              <a:ext uri="{FF2B5EF4-FFF2-40B4-BE49-F238E27FC236}">
                <a16:creationId xmlns:a16="http://schemas.microsoft.com/office/drawing/2014/main" id="{98801A67-A1B9-4829-9ECA-63DD7736FB86}"/>
              </a:ext>
            </a:extLst>
          </p:cNvPr>
          <p:cNvSpPr>
            <a:spLocks noGrp="1"/>
          </p:cNvSpPr>
          <p:nvPr>
            <p:ph type="title"/>
          </p:nvPr>
        </p:nvSpPr>
        <p:spPr>
          <a:xfrm>
            <a:off x="650630" y="183111"/>
            <a:ext cx="10515600" cy="626317"/>
          </a:xfrm>
        </p:spPr>
        <p:txBody>
          <a:bodyPr/>
          <a:lstStyle/>
          <a:p>
            <a:r>
              <a:rPr lang="en-US" sz="4000" dirty="0"/>
              <a:t>Landscaping in the Right-of</a:t>
            </a:r>
            <a:r>
              <a:rPr lang="en-US" dirty="0"/>
              <a:t>-Way</a:t>
            </a:r>
            <a:endParaRPr lang="en-US" sz="4000" dirty="0"/>
          </a:p>
        </p:txBody>
      </p:sp>
      <p:pic>
        <p:nvPicPr>
          <p:cNvPr id="7" name="Picture 6" descr="A garden with rocks and plants&#10;&#10;Description automatically generated with low confidence">
            <a:extLst>
              <a:ext uri="{FF2B5EF4-FFF2-40B4-BE49-F238E27FC236}">
                <a16:creationId xmlns:a16="http://schemas.microsoft.com/office/drawing/2014/main" id="{7C500BCD-1E0C-4A15-B849-9E2BD31AA13A}"/>
              </a:ext>
            </a:extLst>
          </p:cNvPr>
          <p:cNvPicPr>
            <a:picLocks noChangeAspect="1"/>
          </p:cNvPicPr>
          <p:nvPr/>
        </p:nvPicPr>
        <p:blipFill>
          <a:blip r:embed="rId4"/>
          <a:stretch>
            <a:fillRect/>
          </a:stretch>
        </p:blipFill>
        <p:spPr>
          <a:xfrm>
            <a:off x="6946915" y="893777"/>
            <a:ext cx="4424314" cy="3318235"/>
          </a:xfrm>
          <a:prstGeom prst="rect">
            <a:avLst/>
          </a:prstGeom>
        </p:spPr>
      </p:pic>
      <p:pic>
        <p:nvPicPr>
          <p:cNvPr id="16" name="Picture 15">
            <a:extLst>
              <a:ext uri="{FF2B5EF4-FFF2-40B4-BE49-F238E27FC236}">
                <a16:creationId xmlns:a16="http://schemas.microsoft.com/office/drawing/2014/main" id="{3ABB1E93-E68B-4668-8FDE-415FAFF11915}"/>
              </a:ext>
            </a:extLst>
          </p:cNvPr>
          <p:cNvPicPr>
            <a:picLocks noChangeAspect="1"/>
          </p:cNvPicPr>
          <p:nvPr/>
        </p:nvPicPr>
        <p:blipFill>
          <a:blip r:embed="rId5"/>
          <a:stretch>
            <a:fillRect/>
          </a:stretch>
        </p:blipFill>
        <p:spPr>
          <a:xfrm>
            <a:off x="0" y="893778"/>
            <a:ext cx="4630458" cy="3093072"/>
          </a:xfrm>
          <a:prstGeom prst="rect">
            <a:avLst/>
          </a:prstGeom>
        </p:spPr>
      </p:pic>
      <p:pic>
        <p:nvPicPr>
          <p:cNvPr id="8" name="Picture 7">
            <a:extLst>
              <a:ext uri="{FF2B5EF4-FFF2-40B4-BE49-F238E27FC236}">
                <a16:creationId xmlns:a16="http://schemas.microsoft.com/office/drawing/2014/main" id="{F4DF376F-9DB8-4ADC-A77E-780C24400BC5}"/>
              </a:ext>
            </a:extLst>
          </p:cNvPr>
          <p:cNvPicPr>
            <a:picLocks noChangeAspect="1"/>
          </p:cNvPicPr>
          <p:nvPr/>
        </p:nvPicPr>
        <p:blipFill rotWithShape="1">
          <a:blip r:embed="rId6"/>
          <a:srcRect r="14652"/>
          <a:stretch/>
        </p:blipFill>
        <p:spPr>
          <a:xfrm>
            <a:off x="1325395" y="2931283"/>
            <a:ext cx="5229976" cy="3011779"/>
          </a:xfrm>
          <a:prstGeom prst="rect">
            <a:avLst/>
          </a:prstGeom>
        </p:spPr>
      </p:pic>
      <p:sp>
        <p:nvSpPr>
          <p:cNvPr id="17" name="Rectangle 16">
            <a:extLst>
              <a:ext uri="{FF2B5EF4-FFF2-40B4-BE49-F238E27FC236}">
                <a16:creationId xmlns:a16="http://schemas.microsoft.com/office/drawing/2014/main" id="{08915A3C-FF3D-418C-B637-82B866A35546}"/>
              </a:ext>
            </a:extLst>
          </p:cNvPr>
          <p:cNvSpPr/>
          <p:nvPr/>
        </p:nvSpPr>
        <p:spPr>
          <a:xfrm>
            <a:off x="1326097" y="1925052"/>
            <a:ext cx="1055947" cy="142621"/>
          </a:xfrm>
          <a:custGeom>
            <a:avLst/>
            <a:gdLst>
              <a:gd name="connsiteX0" fmla="*/ 0 w 1070594"/>
              <a:gd name="connsiteY0" fmla="*/ 0 h 161871"/>
              <a:gd name="connsiteX1" fmla="*/ 1070594 w 1070594"/>
              <a:gd name="connsiteY1" fmla="*/ 0 h 161871"/>
              <a:gd name="connsiteX2" fmla="*/ 1070594 w 1070594"/>
              <a:gd name="connsiteY2" fmla="*/ 161871 h 161871"/>
              <a:gd name="connsiteX3" fmla="*/ 0 w 1070594"/>
              <a:gd name="connsiteY3" fmla="*/ 161871 h 161871"/>
              <a:gd name="connsiteX4" fmla="*/ 0 w 1070594"/>
              <a:gd name="connsiteY4" fmla="*/ 0 h 161871"/>
              <a:gd name="connsiteX0" fmla="*/ 96253 w 1070594"/>
              <a:gd name="connsiteY0" fmla="*/ 9625 h 161871"/>
              <a:gd name="connsiteX1" fmla="*/ 1070594 w 1070594"/>
              <a:gd name="connsiteY1" fmla="*/ 0 h 161871"/>
              <a:gd name="connsiteX2" fmla="*/ 1070594 w 1070594"/>
              <a:gd name="connsiteY2" fmla="*/ 161871 h 161871"/>
              <a:gd name="connsiteX3" fmla="*/ 0 w 1070594"/>
              <a:gd name="connsiteY3" fmla="*/ 161871 h 161871"/>
              <a:gd name="connsiteX4" fmla="*/ 96253 w 1070594"/>
              <a:gd name="connsiteY4" fmla="*/ 9625 h 161871"/>
              <a:gd name="connsiteX0" fmla="*/ 38501 w 1070594"/>
              <a:gd name="connsiteY0" fmla="*/ 19250 h 161871"/>
              <a:gd name="connsiteX1" fmla="*/ 1070594 w 1070594"/>
              <a:gd name="connsiteY1" fmla="*/ 0 h 161871"/>
              <a:gd name="connsiteX2" fmla="*/ 1070594 w 1070594"/>
              <a:gd name="connsiteY2" fmla="*/ 161871 h 161871"/>
              <a:gd name="connsiteX3" fmla="*/ 0 w 1070594"/>
              <a:gd name="connsiteY3" fmla="*/ 161871 h 161871"/>
              <a:gd name="connsiteX4" fmla="*/ 38501 w 1070594"/>
              <a:gd name="connsiteY4" fmla="*/ 19250 h 161871"/>
              <a:gd name="connsiteX0" fmla="*/ 38501 w 1086497"/>
              <a:gd name="connsiteY0" fmla="*/ 0 h 142621"/>
              <a:gd name="connsiteX1" fmla="*/ 1086497 w 1086497"/>
              <a:gd name="connsiteY1" fmla="*/ 4604 h 142621"/>
              <a:gd name="connsiteX2" fmla="*/ 1070594 w 1086497"/>
              <a:gd name="connsiteY2" fmla="*/ 142621 h 142621"/>
              <a:gd name="connsiteX3" fmla="*/ 0 w 1086497"/>
              <a:gd name="connsiteY3" fmla="*/ 142621 h 142621"/>
              <a:gd name="connsiteX4" fmla="*/ 38501 w 1086497"/>
              <a:gd name="connsiteY4" fmla="*/ 0 h 142621"/>
              <a:gd name="connsiteX0" fmla="*/ 0 w 1047996"/>
              <a:gd name="connsiteY0" fmla="*/ 0 h 142621"/>
              <a:gd name="connsiteX1" fmla="*/ 1047996 w 1047996"/>
              <a:gd name="connsiteY1" fmla="*/ 4604 h 142621"/>
              <a:gd name="connsiteX2" fmla="*/ 1032093 w 1047996"/>
              <a:gd name="connsiteY2" fmla="*/ 142621 h 142621"/>
              <a:gd name="connsiteX3" fmla="*/ 41012 w 1047996"/>
              <a:gd name="connsiteY3" fmla="*/ 142621 h 142621"/>
              <a:gd name="connsiteX4" fmla="*/ 0 w 1047996"/>
              <a:gd name="connsiteY4" fmla="*/ 0 h 142621"/>
              <a:gd name="connsiteX0" fmla="*/ 0 w 1055947"/>
              <a:gd name="connsiteY0" fmla="*/ 0 h 142621"/>
              <a:gd name="connsiteX1" fmla="*/ 1047996 w 1055947"/>
              <a:gd name="connsiteY1" fmla="*/ 4604 h 142621"/>
              <a:gd name="connsiteX2" fmla="*/ 1055947 w 1055947"/>
              <a:gd name="connsiteY2" fmla="*/ 142621 h 142621"/>
              <a:gd name="connsiteX3" fmla="*/ 41012 w 1055947"/>
              <a:gd name="connsiteY3" fmla="*/ 142621 h 142621"/>
              <a:gd name="connsiteX4" fmla="*/ 0 w 1055947"/>
              <a:gd name="connsiteY4" fmla="*/ 0 h 142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947" h="142621">
                <a:moveTo>
                  <a:pt x="0" y="0"/>
                </a:moveTo>
                <a:lnTo>
                  <a:pt x="1047996" y="4604"/>
                </a:lnTo>
                <a:lnTo>
                  <a:pt x="1055947" y="142621"/>
                </a:lnTo>
                <a:lnTo>
                  <a:pt x="41012" y="142621"/>
                </a:lnTo>
                <a:lnTo>
                  <a:pt x="0" y="0"/>
                </a:lnTo>
                <a:close/>
              </a:path>
            </a:pathLst>
          </a:custGeom>
          <a:solidFill>
            <a:srgbClr val="EEFF0D">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6">
            <a:extLst>
              <a:ext uri="{FF2B5EF4-FFF2-40B4-BE49-F238E27FC236}">
                <a16:creationId xmlns:a16="http://schemas.microsoft.com/office/drawing/2014/main" id="{0E4DD368-AE8C-4D3E-9FD4-F307CF588495}"/>
              </a:ext>
            </a:extLst>
          </p:cNvPr>
          <p:cNvSpPr/>
          <p:nvPr/>
        </p:nvSpPr>
        <p:spPr>
          <a:xfrm>
            <a:off x="8631098" y="4992234"/>
            <a:ext cx="1238827" cy="479922"/>
          </a:xfrm>
          <a:custGeom>
            <a:avLst/>
            <a:gdLst>
              <a:gd name="connsiteX0" fmla="*/ 0 w 1070594"/>
              <a:gd name="connsiteY0" fmla="*/ 0 h 161871"/>
              <a:gd name="connsiteX1" fmla="*/ 1070594 w 1070594"/>
              <a:gd name="connsiteY1" fmla="*/ 0 h 161871"/>
              <a:gd name="connsiteX2" fmla="*/ 1070594 w 1070594"/>
              <a:gd name="connsiteY2" fmla="*/ 161871 h 161871"/>
              <a:gd name="connsiteX3" fmla="*/ 0 w 1070594"/>
              <a:gd name="connsiteY3" fmla="*/ 161871 h 161871"/>
              <a:gd name="connsiteX4" fmla="*/ 0 w 1070594"/>
              <a:gd name="connsiteY4" fmla="*/ 0 h 161871"/>
              <a:gd name="connsiteX0" fmla="*/ 96253 w 1070594"/>
              <a:gd name="connsiteY0" fmla="*/ 9625 h 161871"/>
              <a:gd name="connsiteX1" fmla="*/ 1070594 w 1070594"/>
              <a:gd name="connsiteY1" fmla="*/ 0 h 161871"/>
              <a:gd name="connsiteX2" fmla="*/ 1070594 w 1070594"/>
              <a:gd name="connsiteY2" fmla="*/ 161871 h 161871"/>
              <a:gd name="connsiteX3" fmla="*/ 0 w 1070594"/>
              <a:gd name="connsiteY3" fmla="*/ 161871 h 161871"/>
              <a:gd name="connsiteX4" fmla="*/ 96253 w 1070594"/>
              <a:gd name="connsiteY4" fmla="*/ 9625 h 161871"/>
              <a:gd name="connsiteX0" fmla="*/ 38501 w 1070594"/>
              <a:gd name="connsiteY0" fmla="*/ 19250 h 161871"/>
              <a:gd name="connsiteX1" fmla="*/ 1070594 w 1070594"/>
              <a:gd name="connsiteY1" fmla="*/ 0 h 161871"/>
              <a:gd name="connsiteX2" fmla="*/ 1070594 w 1070594"/>
              <a:gd name="connsiteY2" fmla="*/ 161871 h 161871"/>
              <a:gd name="connsiteX3" fmla="*/ 0 w 1070594"/>
              <a:gd name="connsiteY3" fmla="*/ 161871 h 161871"/>
              <a:gd name="connsiteX4" fmla="*/ 38501 w 1070594"/>
              <a:gd name="connsiteY4" fmla="*/ 19250 h 161871"/>
              <a:gd name="connsiteX0" fmla="*/ 38501 w 1086497"/>
              <a:gd name="connsiteY0" fmla="*/ 0 h 142621"/>
              <a:gd name="connsiteX1" fmla="*/ 1086497 w 1086497"/>
              <a:gd name="connsiteY1" fmla="*/ 4604 h 142621"/>
              <a:gd name="connsiteX2" fmla="*/ 1070594 w 1086497"/>
              <a:gd name="connsiteY2" fmla="*/ 142621 h 142621"/>
              <a:gd name="connsiteX3" fmla="*/ 0 w 1086497"/>
              <a:gd name="connsiteY3" fmla="*/ 142621 h 142621"/>
              <a:gd name="connsiteX4" fmla="*/ 38501 w 1086497"/>
              <a:gd name="connsiteY4" fmla="*/ 0 h 142621"/>
              <a:gd name="connsiteX0" fmla="*/ 0 w 1047996"/>
              <a:gd name="connsiteY0" fmla="*/ 0 h 142621"/>
              <a:gd name="connsiteX1" fmla="*/ 1047996 w 1047996"/>
              <a:gd name="connsiteY1" fmla="*/ 4604 h 142621"/>
              <a:gd name="connsiteX2" fmla="*/ 1032093 w 1047996"/>
              <a:gd name="connsiteY2" fmla="*/ 142621 h 142621"/>
              <a:gd name="connsiteX3" fmla="*/ 41012 w 1047996"/>
              <a:gd name="connsiteY3" fmla="*/ 142621 h 142621"/>
              <a:gd name="connsiteX4" fmla="*/ 0 w 1047996"/>
              <a:gd name="connsiteY4" fmla="*/ 0 h 142621"/>
              <a:gd name="connsiteX0" fmla="*/ 0 w 1055947"/>
              <a:gd name="connsiteY0" fmla="*/ 0 h 142621"/>
              <a:gd name="connsiteX1" fmla="*/ 1047996 w 1055947"/>
              <a:gd name="connsiteY1" fmla="*/ 4604 h 142621"/>
              <a:gd name="connsiteX2" fmla="*/ 1055947 w 1055947"/>
              <a:gd name="connsiteY2" fmla="*/ 142621 h 142621"/>
              <a:gd name="connsiteX3" fmla="*/ 41012 w 1055947"/>
              <a:gd name="connsiteY3" fmla="*/ 142621 h 142621"/>
              <a:gd name="connsiteX4" fmla="*/ 0 w 1055947"/>
              <a:gd name="connsiteY4" fmla="*/ 0 h 142621"/>
              <a:gd name="connsiteX0" fmla="*/ 0 w 1055947"/>
              <a:gd name="connsiteY0" fmla="*/ 0 h 484527"/>
              <a:gd name="connsiteX1" fmla="*/ 1047996 w 1055947"/>
              <a:gd name="connsiteY1" fmla="*/ 4604 h 484527"/>
              <a:gd name="connsiteX2" fmla="*/ 1055947 w 1055947"/>
              <a:gd name="connsiteY2" fmla="*/ 142621 h 484527"/>
              <a:gd name="connsiteX3" fmla="*/ 176185 w 1055947"/>
              <a:gd name="connsiteY3" fmla="*/ 484527 h 484527"/>
              <a:gd name="connsiteX4" fmla="*/ 0 w 1055947"/>
              <a:gd name="connsiteY4" fmla="*/ 0 h 484527"/>
              <a:gd name="connsiteX0" fmla="*/ 0 w 1238827"/>
              <a:gd name="connsiteY0" fmla="*/ 0 h 484527"/>
              <a:gd name="connsiteX1" fmla="*/ 1047996 w 1238827"/>
              <a:gd name="connsiteY1" fmla="*/ 4604 h 484527"/>
              <a:gd name="connsiteX2" fmla="*/ 1238827 w 1238827"/>
              <a:gd name="connsiteY2" fmla="*/ 134670 h 484527"/>
              <a:gd name="connsiteX3" fmla="*/ 176185 w 1238827"/>
              <a:gd name="connsiteY3" fmla="*/ 484527 h 484527"/>
              <a:gd name="connsiteX4" fmla="*/ 0 w 1238827"/>
              <a:gd name="connsiteY4" fmla="*/ 0 h 484527"/>
              <a:gd name="connsiteX0" fmla="*/ 0 w 1238827"/>
              <a:gd name="connsiteY0" fmla="*/ 0 h 484527"/>
              <a:gd name="connsiteX1" fmla="*/ 1047996 w 1238827"/>
              <a:gd name="connsiteY1" fmla="*/ 4604 h 484527"/>
              <a:gd name="connsiteX2" fmla="*/ 1238827 w 1238827"/>
              <a:gd name="connsiteY2" fmla="*/ 134670 h 484527"/>
              <a:gd name="connsiteX3" fmla="*/ 176185 w 1238827"/>
              <a:gd name="connsiteY3" fmla="*/ 484527 h 484527"/>
              <a:gd name="connsiteX4" fmla="*/ 0 w 1238827"/>
              <a:gd name="connsiteY4" fmla="*/ 0 h 484527"/>
              <a:gd name="connsiteX0" fmla="*/ 0 w 1238827"/>
              <a:gd name="connsiteY0" fmla="*/ 3347 h 487874"/>
              <a:gd name="connsiteX1" fmla="*/ 1159315 w 1238827"/>
              <a:gd name="connsiteY1" fmla="*/ 0 h 487874"/>
              <a:gd name="connsiteX2" fmla="*/ 1238827 w 1238827"/>
              <a:gd name="connsiteY2" fmla="*/ 138017 h 487874"/>
              <a:gd name="connsiteX3" fmla="*/ 176185 w 1238827"/>
              <a:gd name="connsiteY3" fmla="*/ 487874 h 487874"/>
              <a:gd name="connsiteX4" fmla="*/ 0 w 1238827"/>
              <a:gd name="connsiteY4" fmla="*/ 3347 h 487874"/>
              <a:gd name="connsiteX0" fmla="*/ 0 w 1238827"/>
              <a:gd name="connsiteY0" fmla="*/ 3347 h 479922"/>
              <a:gd name="connsiteX1" fmla="*/ 1159315 w 1238827"/>
              <a:gd name="connsiteY1" fmla="*/ 0 h 479922"/>
              <a:gd name="connsiteX2" fmla="*/ 1238827 w 1238827"/>
              <a:gd name="connsiteY2" fmla="*/ 138017 h 479922"/>
              <a:gd name="connsiteX3" fmla="*/ 120526 w 1238827"/>
              <a:gd name="connsiteY3" fmla="*/ 479922 h 479922"/>
              <a:gd name="connsiteX4" fmla="*/ 0 w 1238827"/>
              <a:gd name="connsiteY4" fmla="*/ 3347 h 479922"/>
              <a:gd name="connsiteX0" fmla="*/ 0 w 1238827"/>
              <a:gd name="connsiteY0" fmla="*/ 3347 h 479922"/>
              <a:gd name="connsiteX1" fmla="*/ 1159315 w 1238827"/>
              <a:gd name="connsiteY1" fmla="*/ 0 h 479922"/>
              <a:gd name="connsiteX2" fmla="*/ 1238827 w 1238827"/>
              <a:gd name="connsiteY2" fmla="*/ 138017 h 479922"/>
              <a:gd name="connsiteX3" fmla="*/ 80770 w 1238827"/>
              <a:gd name="connsiteY3" fmla="*/ 479922 h 479922"/>
              <a:gd name="connsiteX4" fmla="*/ 0 w 1238827"/>
              <a:gd name="connsiteY4" fmla="*/ 3347 h 479922"/>
              <a:gd name="connsiteX0" fmla="*/ 0 w 1238827"/>
              <a:gd name="connsiteY0" fmla="*/ 3347 h 479922"/>
              <a:gd name="connsiteX1" fmla="*/ 1159315 w 1238827"/>
              <a:gd name="connsiteY1" fmla="*/ 0 h 479922"/>
              <a:gd name="connsiteX2" fmla="*/ 1238827 w 1238827"/>
              <a:gd name="connsiteY2" fmla="*/ 138017 h 479922"/>
              <a:gd name="connsiteX3" fmla="*/ 80770 w 1238827"/>
              <a:gd name="connsiteY3" fmla="*/ 479922 h 479922"/>
              <a:gd name="connsiteX4" fmla="*/ 0 w 1238827"/>
              <a:gd name="connsiteY4" fmla="*/ 3347 h 47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827" h="479922">
                <a:moveTo>
                  <a:pt x="0" y="3347"/>
                </a:moveTo>
                <a:lnTo>
                  <a:pt x="1159315" y="0"/>
                </a:lnTo>
                <a:lnTo>
                  <a:pt x="1238827" y="138017"/>
                </a:lnTo>
                <a:cubicBezTo>
                  <a:pt x="932321" y="302344"/>
                  <a:pt x="434984" y="411010"/>
                  <a:pt x="80770" y="479922"/>
                </a:cubicBezTo>
                <a:lnTo>
                  <a:pt x="0" y="3347"/>
                </a:lnTo>
                <a:close/>
              </a:path>
            </a:pathLst>
          </a:custGeom>
          <a:solidFill>
            <a:srgbClr val="EEFF0D">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1967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8BB09E0-CA1A-43B2-A231-27BFA3BD3718}"/>
              </a:ext>
            </a:extLst>
          </p:cNvPr>
          <p:cNvSpPr>
            <a:spLocks noGrp="1"/>
          </p:cNvSpPr>
          <p:nvPr>
            <p:ph type="dt" sz="half" idx="10"/>
          </p:nvPr>
        </p:nvSpPr>
        <p:spPr/>
        <p:txBody>
          <a:bodyPr/>
          <a:lstStyle/>
          <a:p>
            <a:fld id="{EA95E527-0ECE-40F3-9FC3-B42E100CDD73}" type="datetime1">
              <a:rPr lang="en-US" smtClean="0"/>
              <a:t>11/14/2022</a:t>
            </a:fld>
            <a:endParaRPr lang="en-US"/>
          </a:p>
        </p:txBody>
      </p:sp>
      <p:sp>
        <p:nvSpPr>
          <p:cNvPr id="4" name="Footer Placeholder 3">
            <a:extLst>
              <a:ext uri="{FF2B5EF4-FFF2-40B4-BE49-F238E27FC236}">
                <a16:creationId xmlns:a16="http://schemas.microsoft.com/office/drawing/2014/main" id="{8358C0C1-8F61-4B74-B959-2A358B5EFD63}"/>
              </a:ext>
            </a:extLst>
          </p:cNvPr>
          <p:cNvSpPr>
            <a:spLocks noGrp="1"/>
          </p:cNvSpPr>
          <p:nvPr>
            <p:ph type="ftr" sz="quarter" idx="11"/>
          </p:nvPr>
        </p:nvSpPr>
        <p:spPr/>
        <p:txBody>
          <a:bodyPr/>
          <a:lstStyle/>
          <a:p>
            <a:r>
              <a:rPr lang="en-US"/>
              <a:t>Portland Water Bureau  |  Jantzen Avenue Mains</a:t>
            </a:r>
          </a:p>
        </p:txBody>
      </p:sp>
      <p:sp>
        <p:nvSpPr>
          <p:cNvPr id="5" name="Slide Number Placeholder 4">
            <a:extLst>
              <a:ext uri="{FF2B5EF4-FFF2-40B4-BE49-F238E27FC236}">
                <a16:creationId xmlns:a16="http://schemas.microsoft.com/office/drawing/2014/main" id="{DEEE0D95-3BE1-41FD-8794-FAC47BD5D8D5}"/>
              </a:ext>
            </a:extLst>
          </p:cNvPr>
          <p:cNvSpPr>
            <a:spLocks noGrp="1"/>
          </p:cNvSpPr>
          <p:nvPr>
            <p:ph type="sldNum" sz="quarter" idx="12"/>
          </p:nvPr>
        </p:nvSpPr>
        <p:spPr/>
        <p:txBody>
          <a:bodyPr/>
          <a:lstStyle/>
          <a:p>
            <a:fld id="{D3195491-1DF9-B741-AFD4-E34CE63975D3}" type="slidenum">
              <a:rPr lang="en-US" smtClean="0"/>
              <a:t>8</a:t>
            </a:fld>
            <a:endParaRPr lang="en-US"/>
          </a:p>
        </p:txBody>
      </p:sp>
      <p:pic>
        <p:nvPicPr>
          <p:cNvPr id="6" name="Content Placeholder 7" descr="Application&#10;&#10;Description automatically generated with low confidence">
            <a:extLst>
              <a:ext uri="{FF2B5EF4-FFF2-40B4-BE49-F238E27FC236}">
                <a16:creationId xmlns:a16="http://schemas.microsoft.com/office/drawing/2014/main" id="{8B48E056-F132-4A11-A8F2-5C5FDAAFA3F9}"/>
              </a:ext>
            </a:extLst>
          </p:cNvPr>
          <p:cNvPicPr>
            <a:picLocks noChangeAspect="1"/>
          </p:cNvPicPr>
          <p:nvPr/>
        </p:nvPicPr>
        <p:blipFill>
          <a:blip r:embed="rId3"/>
          <a:stretch>
            <a:fillRect/>
          </a:stretch>
        </p:blipFill>
        <p:spPr>
          <a:xfrm>
            <a:off x="1446961" y="0"/>
            <a:ext cx="9298078" cy="6356350"/>
          </a:xfrm>
          <a:prstGeom prst="rect">
            <a:avLst/>
          </a:prstGeom>
        </p:spPr>
      </p:pic>
    </p:spTree>
    <p:extLst>
      <p:ext uri="{BB962C8B-B14F-4D97-AF65-F5344CB8AC3E}">
        <p14:creationId xmlns:p14="http://schemas.microsoft.com/office/powerpoint/2010/main" val="2585340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76601BB-D83B-5644-B4F2-6336332B0B58}"/>
              </a:ext>
            </a:extLst>
          </p:cNvPr>
          <p:cNvSpPr>
            <a:spLocks noGrp="1"/>
          </p:cNvSpPr>
          <p:nvPr>
            <p:ph type="dt" sz="half" idx="10"/>
          </p:nvPr>
        </p:nvSpPr>
        <p:spPr>
          <a:xfrm>
            <a:off x="838199" y="6356350"/>
            <a:ext cx="1103397" cy="365125"/>
          </a:xfrm>
        </p:spPr>
        <p:txBody>
          <a:bodyPr/>
          <a:lstStyle/>
          <a:p>
            <a:fld id="{757D05DA-71B3-4B47-BFA7-82BC39445B37}" type="datetime1">
              <a:rPr lang="en-US" smtClean="0"/>
              <a:t>11/14/2022</a:t>
            </a:fld>
            <a:endParaRPr lang="en-US"/>
          </a:p>
        </p:txBody>
      </p:sp>
      <p:sp>
        <p:nvSpPr>
          <p:cNvPr id="6" name="Footer Placeholder 5">
            <a:extLst>
              <a:ext uri="{FF2B5EF4-FFF2-40B4-BE49-F238E27FC236}">
                <a16:creationId xmlns:a16="http://schemas.microsoft.com/office/drawing/2014/main" id="{FD2A0F18-7694-2C42-A50E-51FE0CA82B80}"/>
              </a:ext>
            </a:extLst>
          </p:cNvPr>
          <p:cNvSpPr>
            <a:spLocks noGrp="1"/>
          </p:cNvSpPr>
          <p:nvPr>
            <p:ph type="ftr" sz="quarter" idx="11"/>
          </p:nvPr>
        </p:nvSpPr>
        <p:spPr/>
        <p:txBody>
          <a:bodyPr/>
          <a:lstStyle/>
          <a:p>
            <a:r>
              <a:rPr lang="en-US"/>
              <a:t>Portland Water Bureau  |  Jantzen Avenue Mains</a:t>
            </a:r>
          </a:p>
        </p:txBody>
      </p:sp>
      <p:sp>
        <p:nvSpPr>
          <p:cNvPr id="7" name="Slide Number Placeholder 6">
            <a:extLst>
              <a:ext uri="{FF2B5EF4-FFF2-40B4-BE49-F238E27FC236}">
                <a16:creationId xmlns:a16="http://schemas.microsoft.com/office/drawing/2014/main" id="{59021D59-9643-6A48-9192-E6AA9D3C4143}"/>
              </a:ext>
            </a:extLst>
          </p:cNvPr>
          <p:cNvSpPr>
            <a:spLocks noGrp="1"/>
          </p:cNvSpPr>
          <p:nvPr>
            <p:ph type="sldNum" sz="quarter" idx="12"/>
          </p:nvPr>
        </p:nvSpPr>
        <p:spPr/>
        <p:txBody>
          <a:bodyPr/>
          <a:lstStyle/>
          <a:p>
            <a:fld id="{D3195491-1DF9-B741-AFD4-E34CE63975D3}" type="slidenum">
              <a:rPr lang="en-US" smtClean="0"/>
              <a:t>9</a:t>
            </a:fld>
            <a:endParaRPr lang="en-US"/>
          </a:p>
        </p:txBody>
      </p:sp>
      <p:sp>
        <p:nvSpPr>
          <p:cNvPr id="8" name="Title 7">
            <a:extLst>
              <a:ext uri="{FF2B5EF4-FFF2-40B4-BE49-F238E27FC236}">
                <a16:creationId xmlns:a16="http://schemas.microsoft.com/office/drawing/2014/main" id="{EC77485D-8C6F-1B4C-82DE-09408BA24828}"/>
              </a:ext>
            </a:extLst>
          </p:cNvPr>
          <p:cNvSpPr>
            <a:spLocks noGrp="1"/>
          </p:cNvSpPr>
          <p:nvPr>
            <p:ph type="title"/>
          </p:nvPr>
        </p:nvSpPr>
        <p:spPr/>
        <p:txBody>
          <a:bodyPr/>
          <a:lstStyle/>
          <a:p>
            <a:r>
              <a:rPr lang="en-US"/>
              <a:t>Backflow</a:t>
            </a:r>
          </a:p>
        </p:txBody>
      </p:sp>
      <p:grpSp>
        <p:nvGrpSpPr>
          <p:cNvPr id="10" name="Group 9" descr="Chart showing how backflow preventers keep water flowing to public systems in the right direction">
            <a:extLst>
              <a:ext uri="{FF2B5EF4-FFF2-40B4-BE49-F238E27FC236}">
                <a16:creationId xmlns:a16="http://schemas.microsoft.com/office/drawing/2014/main" id="{0235D10A-FC21-574F-BD9C-B8F4B7529D37}"/>
              </a:ext>
            </a:extLst>
          </p:cNvPr>
          <p:cNvGrpSpPr/>
          <p:nvPr/>
        </p:nvGrpSpPr>
        <p:grpSpPr>
          <a:xfrm>
            <a:off x="875394" y="527360"/>
            <a:ext cx="9783642" cy="5538815"/>
            <a:chOff x="875394" y="527360"/>
            <a:chExt cx="9783642" cy="5538815"/>
          </a:xfrm>
        </p:grpSpPr>
        <p:sp>
          <p:nvSpPr>
            <p:cNvPr id="11" name="Content Placeholder 10">
              <a:extLst>
                <a:ext uri="{FF2B5EF4-FFF2-40B4-BE49-F238E27FC236}">
                  <a16:creationId xmlns:a16="http://schemas.microsoft.com/office/drawing/2014/main" id="{9815AC8C-6F28-2541-8F3F-688B2B573022}"/>
                </a:ext>
              </a:extLst>
            </p:cNvPr>
            <p:cNvSpPr txBox="1">
              <a:spLocks/>
            </p:cNvSpPr>
            <p:nvPr/>
          </p:nvSpPr>
          <p:spPr>
            <a:xfrm>
              <a:off x="4717639" y="4637077"/>
              <a:ext cx="2807700" cy="123049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6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0"/>
                <a:t>Backflow preventers keep contaminants from flowing back into the drinking water supply. </a:t>
              </a:r>
            </a:p>
          </p:txBody>
        </p:sp>
        <p:cxnSp>
          <p:nvCxnSpPr>
            <p:cNvPr id="12" name="Straight Connector 11">
              <a:extLst>
                <a:ext uri="{FF2B5EF4-FFF2-40B4-BE49-F238E27FC236}">
                  <a16:creationId xmlns:a16="http://schemas.microsoft.com/office/drawing/2014/main" id="{71AE5233-D75C-594B-B14C-FEFA620774D2}"/>
                </a:ext>
              </a:extLst>
            </p:cNvPr>
            <p:cNvCxnSpPr>
              <a:cxnSpLocks/>
            </p:cNvCxnSpPr>
            <p:nvPr/>
          </p:nvCxnSpPr>
          <p:spPr>
            <a:xfrm>
              <a:off x="8051756" y="797167"/>
              <a:ext cx="0" cy="4995586"/>
            </a:xfrm>
            <a:prstGeom prst="line">
              <a:avLst/>
            </a:prstGeom>
            <a:ln w="25400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F85B5B3A-CC3A-1845-8C14-3656FAE809B5}"/>
                </a:ext>
              </a:extLst>
            </p:cNvPr>
            <p:cNvGrpSpPr/>
            <p:nvPr/>
          </p:nvGrpSpPr>
          <p:grpSpPr>
            <a:xfrm>
              <a:off x="8051756" y="527360"/>
              <a:ext cx="2607280" cy="805450"/>
              <a:chOff x="8051756" y="527360"/>
              <a:chExt cx="2607280" cy="805450"/>
            </a:xfrm>
          </p:grpSpPr>
          <p:cxnSp>
            <p:nvCxnSpPr>
              <p:cNvPr id="60" name="Straight Connector 59">
                <a:extLst>
                  <a:ext uri="{FF2B5EF4-FFF2-40B4-BE49-F238E27FC236}">
                    <a16:creationId xmlns:a16="http://schemas.microsoft.com/office/drawing/2014/main" id="{563A07B9-FD7C-3E4F-A098-385A67E63518}"/>
                  </a:ext>
                </a:extLst>
              </p:cNvPr>
              <p:cNvCxnSpPr>
                <a:cxnSpLocks/>
              </p:cNvCxnSpPr>
              <p:nvPr/>
            </p:nvCxnSpPr>
            <p:spPr>
              <a:xfrm>
                <a:off x="8051756" y="930085"/>
                <a:ext cx="823303" cy="0"/>
              </a:xfrm>
              <a:prstGeom prst="line">
                <a:avLst/>
              </a:prstGeom>
              <a:ln w="25400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EB41E7AE-568E-4E47-8088-FF1CE29924D0}"/>
                  </a:ext>
                </a:extLst>
              </p:cNvPr>
              <p:cNvGrpSpPr/>
              <p:nvPr/>
            </p:nvGrpSpPr>
            <p:grpSpPr>
              <a:xfrm>
                <a:off x="8275832" y="527360"/>
                <a:ext cx="2383204" cy="805450"/>
                <a:chOff x="8275832" y="527360"/>
                <a:chExt cx="2383204" cy="805450"/>
              </a:xfrm>
            </p:grpSpPr>
            <p:sp>
              <p:nvSpPr>
                <p:cNvPr id="62" name="Striped Right Arrow 61">
                  <a:extLst>
                    <a:ext uri="{FF2B5EF4-FFF2-40B4-BE49-F238E27FC236}">
                      <a16:creationId xmlns:a16="http://schemas.microsoft.com/office/drawing/2014/main" id="{3902204B-1C77-234C-B4AB-7F67A68DEFE6}"/>
                    </a:ext>
                  </a:extLst>
                </p:cNvPr>
                <p:cNvSpPr/>
                <p:nvPr/>
              </p:nvSpPr>
              <p:spPr>
                <a:xfrm>
                  <a:off x="8275832" y="827149"/>
                  <a:ext cx="415628" cy="205872"/>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2">
                  <a:extLst>
                    <a:ext uri="{FF2B5EF4-FFF2-40B4-BE49-F238E27FC236}">
                      <a16:creationId xmlns:a16="http://schemas.microsoft.com/office/drawing/2014/main" id="{87AE7076-91F8-6A4E-AF87-D1EF2B719137}"/>
                    </a:ext>
                  </a:extLst>
                </p:cNvPr>
                <p:cNvSpPr/>
                <p:nvPr/>
              </p:nvSpPr>
              <p:spPr>
                <a:xfrm>
                  <a:off x="8875060" y="527360"/>
                  <a:ext cx="1783976" cy="805450"/>
                </a:xfrm>
                <a:prstGeom prst="round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182880" rtlCol="0" anchor="ctr"/>
                <a:lstStyle/>
                <a:p>
                  <a:r>
                    <a:rPr lang="en-US" sz="1200" b="1">
                      <a:latin typeface="Verdana" panose="020B0604030504040204" pitchFamily="34" charset="0"/>
                      <a:ea typeface="Verdana" panose="020B0604030504040204" pitchFamily="34" charset="0"/>
                      <a:cs typeface="Verdana" panose="020B0604030504040204" pitchFamily="34" charset="0"/>
                    </a:rPr>
                    <a:t>LAWN IRRIGATION SYSTEMS</a:t>
                  </a:r>
                </a:p>
              </p:txBody>
            </p:sp>
          </p:grpSp>
        </p:grpSp>
        <p:grpSp>
          <p:nvGrpSpPr>
            <p:cNvPr id="14" name="Group 13">
              <a:extLst>
                <a:ext uri="{FF2B5EF4-FFF2-40B4-BE49-F238E27FC236}">
                  <a16:creationId xmlns:a16="http://schemas.microsoft.com/office/drawing/2014/main" id="{43D06442-3C4D-2C4B-85B9-3E86A5A57B6D}"/>
                </a:ext>
              </a:extLst>
            </p:cNvPr>
            <p:cNvGrpSpPr/>
            <p:nvPr/>
          </p:nvGrpSpPr>
          <p:grpSpPr>
            <a:xfrm>
              <a:off x="8051756" y="1474033"/>
              <a:ext cx="2607280" cy="805450"/>
              <a:chOff x="8051756" y="527360"/>
              <a:chExt cx="2607280" cy="805450"/>
            </a:xfrm>
          </p:grpSpPr>
          <p:cxnSp>
            <p:nvCxnSpPr>
              <p:cNvPr id="56" name="Straight Connector 55">
                <a:extLst>
                  <a:ext uri="{FF2B5EF4-FFF2-40B4-BE49-F238E27FC236}">
                    <a16:creationId xmlns:a16="http://schemas.microsoft.com/office/drawing/2014/main" id="{25CBD28D-2D4D-CC44-95EE-7B3038DA46AA}"/>
                  </a:ext>
                </a:extLst>
              </p:cNvPr>
              <p:cNvCxnSpPr>
                <a:cxnSpLocks/>
              </p:cNvCxnSpPr>
              <p:nvPr/>
            </p:nvCxnSpPr>
            <p:spPr>
              <a:xfrm>
                <a:off x="8051756" y="930085"/>
                <a:ext cx="823303" cy="0"/>
              </a:xfrm>
              <a:prstGeom prst="line">
                <a:avLst/>
              </a:prstGeom>
              <a:ln w="25400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8C110BF0-6243-F241-B2D9-2C8DB9D5B35E}"/>
                  </a:ext>
                </a:extLst>
              </p:cNvPr>
              <p:cNvGrpSpPr/>
              <p:nvPr/>
            </p:nvGrpSpPr>
            <p:grpSpPr>
              <a:xfrm>
                <a:off x="8275832" y="527360"/>
                <a:ext cx="2383204" cy="805450"/>
                <a:chOff x="8275832" y="527360"/>
                <a:chExt cx="2383204" cy="805450"/>
              </a:xfrm>
            </p:grpSpPr>
            <p:sp>
              <p:nvSpPr>
                <p:cNvPr id="58" name="Striped Right Arrow 57">
                  <a:extLst>
                    <a:ext uri="{FF2B5EF4-FFF2-40B4-BE49-F238E27FC236}">
                      <a16:creationId xmlns:a16="http://schemas.microsoft.com/office/drawing/2014/main" id="{0444D7BC-60DC-3B42-A72F-68506AC9F9AE}"/>
                    </a:ext>
                  </a:extLst>
                </p:cNvPr>
                <p:cNvSpPr/>
                <p:nvPr/>
              </p:nvSpPr>
              <p:spPr>
                <a:xfrm>
                  <a:off x="8275832" y="827149"/>
                  <a:ext cx="415628" cy="205872"/>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58">
                  <a:extLst>
                    <a:ext uri="{FF2B5EF4-FFF2-40B4-BE49-F238E27FC236}">
                      <a16:creationId xmlns:a16="http://schemas.microsoft.com/office/drawing/2014/main" id="{44C4E7EF-C1CE-D848-8511-63019D340229}"/>
                    </a:ext>
                  </a:extLst>
                </p:cNvPr>
                <p:cNvSpPr/>
                <p:nvPr/>
              </p:nvSpPr>
              <p:spPr>
                <a:xfrm>
                  <a:off x="8875060" y="527360"/>
                  <a:ext cx="1783976" cy="805450"/>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182880" rtlCol="0" anchor="ctr"/>
                <a:lstStyle/>
                <a:p>
                  <a:r>
                    <a:rPr lang="en-US" sz="1200" b="1">
                      <a:latin typeface="Verdana" panose="020B0604030504040204" pitchFamily="34" charset="0"/>
                      <a:ea typeface="Verdana" panose="020B0604030504040204" pitchFamily="34" charset="0"/>
                      <a:cs typeface="Verdana" panose="020B0604030504040204" pitchFamily="34" charset="0"/>
                    </a:rPr>
                    <a:t>SWIMMING POOLS</a:t>
                  </a:r>
                </a:p>
              </p:txBody>
            </p:sp>
          </p:grpSp>
        </p:grpSp>
        <p:grpSp>
          <p:nvGrpSpPr>
            <p:cNvPr id="15" name="Group 14">
              <a:extLst>
                <a:ext uri="{FF2B5EF4-FFF2-40B4-BE49-F238E27FC236}">
                  <a16:creationId xmlns:a16="http://schemas.microsoft.com/office/drawing/2014/main" id="{F63FF657-6268-3E45-9F34-87419F2D6251}"/>
                </a:ext>
              </a:extLst>
            </p:cNvPr>
            <p:cNvGrpSpPr/>
            <p:nvPr/>
          </p:nvGrpSpPr>
          <p:grpSpPr>
            <a:xfrm>
              <a:off x="8051756" y="2420706"/>
              <a:ext cx="2607280" cy="805450"/>
              <a:chOff x="8051756" y="527360"/>
              <a:chExt cx="2607280" cy="805450"/>
            </a:xfrm>
          </p:grpSpPr>
          <p:cxnSp>
            <p:nvCxnSpPr>
              <p:cNvPr id="52" name="Straight Connector 51">
                <a:extLst>
                  <a:ext uri="{FF2B5EF4-FFF2-40B4-BE49-F238E27FC236}">
                    <a16:creationId xmlns:a16="http://schemas.microsoft.com/office/drawing/2014/main" id="{B01003F8-342B-6741-BD00-B1C716A3E4F4}"/>
                  </a:ext>
                </a:extLst>
              </p:cNvPr>
              <p:cNvCxnSpPr>
                <a:cxnSpLocks/>
              </p:cNvCxnSpPr>
              <p:nvPr/>
            </p:nvCxnSpPr>
            <p:spPr>
              <a:xfrm>
                <a:off x="8051756" y="930085"/>
                <a:ext cx="823303" cy="0"/>
              </a:xfrm>
              <a:prstGeom prst="line">
                <a:avLst/>
              </a:prstGeom>
              <a:ln w="25400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53345953-A9D3-D345-B91C-9818D69B8013}"/>
                  </a:ext>
                </a:extLst>
              </p:cNvPr>
              <p:cNvGrpSpPr/>
              <p:nvPr/>
            </p:nvGrpSpPr>
            <p:grpSpPr>
              <a:xfrm>
                <a:off x="8275832" y="527360"/>
                <a:ext cx="2383204" cy="805450"/>
                <a:chOff x="8275832" y="527360"/>
                <a:chExt cx="2383204" cy="805450"/>
              </a:xfrm>
            </p:grpSpPr>
            <p:sp>
              <p:nvSpPr>
                <p:cNvPr id="54" name="Striped Right Arrow 53">
                  <a:extLst>
                    <a:ext uri="{FF2B5EF4-FFF2-40B4-BE49-F238E27FC236}">
                      <a16:creationId xmlns:a16="http://schemas.microsoft.com/office/drawing/2014/main" id="{F51FACFA-630F-6345-ABCB-4F38DE4CF046}"/>
                    </a:ext>
                  </a:extLst>
                </p:cNvPr>
                <p:cNvSpPr/>
                <p:nvPr/>
              </p:nvSpPr>
              <p:spPr>
                <a:xfrm>
                  <a:off x="8275832" y="827149"/>
                  <a:ext cx="415628" cy="205872"/>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4">
                  <a:extLst>
                    <a:ext uri="{FF2B5EF4-FFF2-40B4-BE49-F238E27FC236}">
                      <a16:creationId xmlns:a16="http://schemas.microsoft.com/office/drawing/2014/main" id="{D43C53F1-5DC3-844B-9C2F-9F77F5341CE0}"/>
                    </a:ext>
                  </a:extLst>
                </p:cNvPr>
                <p:cNvSpPr/>
                <p:nvPr/>
              </p:nvSpPr>
              <p:spPr>
                <a:xfrm>
                  <a:off x="8875060" y="527360"/>
                  <a:ext cx="1783976" cy="805450"/>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182880" rtlCol="0" anchor="ctr"/>
                <a:lstStyle/>
                <a:p>
                  <a:r>
                    <a:rPr lang="en-US" sz="1200" b="1">
                      <a:latin typeface="Verdana" panose="020B0604030504040204" pitchFamily="34" charset="0"/>
                      <a:ea typeface="Verdana" panose="020B0604030504040204" pitchFamily="34" charset="0"/>
                      <a:cs typeface="Verdana" panose="020B0604030504040204" pitchFamily="34" charset="0"/>
                    </a:rPr>
                    <a:t>INDUSTRIAL SYSTEMS</a:t>
                  </a:r>
                </a:p>
              </p:txBody>
            </p:sp>
          </p:grpSp>
        </p:grpSp>
        <p:grpSp>
          <p:nvGrpSpPr>
            <p:cNvPr id="16" name="Group 15">
              <a:extLst>
                <a:ext uri="{FF2B5EF4-FFF2-40B4-BE49-F238E27FC236}">
                  <a16:creationId xmlns:a16="http://schemas.microsoft.com/office/drawing/2014/main" id="{CE56E437-EA44-6242-B741-8AD94F4F657C}"/>
                </a:ext>
              </a:extLst>
            </p:cNvPr>
            <p:cNvGrpSpPr/>
            <p:nvPr/>
          </p:nvGrpSpPr>
          <p:grpSpPr>
            <a:xfrm>
              <a:off x="8051756" y="3367379"/>
              <a:ext cx="2607280" cy="805450"/>
              <a:chOff x="8051756" y="527360"/>
              <a:chExt cx="2607280" cy="805450"/>
            </a:xfrm>
          </p:grpSpPr>
          <p:cxnSp>
            <p:nvCxnSpPr>
              <p:cNvPr id="48" name="Straight Connector 47">
                <a:extLst>
                  <a:ext uri="{FF2B5EF4-FFF2-40B4-BE49-F238E27FC236}">
                    <a16:creationId xmlns:a16="http://schemas.microsoft.com/office/drawing/2014/main" id="{73FDEADE-0766-4D49-8F6F-AB51C4D3170D}"/>
                  </a:ext>
                </a:extLst>
              </p:cNvPr>
              <p:cNvCxnSpPr>
                <a:cxnSpLocks/>
              </p:cNvCxnSpPr>
              <p:nvPr/>
            </p:nvCxnSpPr>
            <p:spPr>
              <a:xfrm>
                <a:off x="8051756" y="930085"/>
                <a:ext cx="823303" cy="0"/>
              </a:xfrm>
              <a:prstGeom prst="line">
                <a:avLst/>
              </a:prstGeom>
              <a:ln w="25400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1027491B-40E7-E849-BE8F-87DE6659C992}"/>
                  </a:ext>
                </a:extLst>
              </p:cNvPr>
              <p:cNvGrpSpPr/>
              <p:nvPr/>
            </p:nvGrpSpPr>
            <p:grpSpPr>
              <a:xfrm>
                <a:off x="8275832" y="527360"/>
                <a:ext cx="2383204" cy="805450"/>
                <a:chOff x="8275832" y="527360"/>
                <a:chExt cx="2383204" cy="805450"/>
              </a:xfrm>
            </p:grpSpPr>
            <p:sp>
              <p:nvSpPr>
                <p:cNvPr id="50" name="Striped Right Arrow 49">
                  <a:extLst>
                    <a:ext uri="{FF2B5EF4-FFF2-40B4-BE49-F238E27FC236}">
                      <a16:creationId xmlns:a16="http://schemas.microsoft.com/office/drawing/2014/main" id="{11FD3087-15DA-0D43-9784-D5210D0BE1F9}"/>
                    </a:ext>
                  </a:extLst>
                </p:cNvPr>
                <p:cNvSpPr/>
                <p:nvPr/>
              </p:nvSpPr>
              <p:spPr>
                <a:xfrm>
                  <a:off x="8275832" y="827149"/>
                  <a:ext cx="415628" cy="205872"/>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a:extLst>
                    <a:ext uri="{FF2B5EF4-FFF2-40B4-BE49-F238E27FC236}">
                      <a16:creationId xmlns:a16="http://schemas.microsoft.com/office/drawing/2014/main" id="{32413ED2-61AD-3841-9DE8-481B1AA5BA1E}"/>
                    </a:ext>
                  </a:extLst>
                </p:cNvPr>
                <p:cNvSpPr/>
                <p:nvPr/>
              </p:nvSpPr>
              <p:spPr>
                <a:xfrm>
                  <a:off x="8875060" y="527360"/>
                  <a:ext cx="1783976" cy="805450"/>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182880" rtlCol="0" anchor="ctr"/>
                <a:lstStyle/>
                <a:p>
                  <a:r>
                    <a:rPr lang="en-US" sz="1200" b="1">
                      <a:latin typeface="Verdana" panose="020B0604030504040204" pitchFamily="34" charset="0"/>
                      <a:ea typeface="Verdana" panose="020B0604030504040204" pitchFamily="34" charset="0"/>
                      <a:cs typeface="Verdana" panose="020B0604030504040204" pitchFamily="34" charset="0"/>
                    </a:rPr>
                    <a:t>MEDICAL SYSTEMS</a:t>
                  </a:r>
                </a:p>
              </p:txBody>
            </p:sp>
          </p:grpSp>
        </p:grpSp>
        <p:grpSp>
          <p:nvGrpSpPr>
            <p:cNvPr id="17" name="Group 16">
              <a:extLst>
                <a:ext uri="{FF2B5EF4-FFF2-40B4-BE49-F238E27FC236}">
                  <a16:creationId xmlns:a16="http://schemas.microsoft.com/office/drawing/2014/main" id="{A2F48848-4483-8D43-A033-A24571E56275}"/>
                </a:ext>
              </a:extLst>
            </p:cNvPr>
            <p:cNvGrpSpPr/>
            <p:nvPr/>
          </p:nvGrpSpPr>
          <p:grpSpPr>
            <a:xfrm>
              <a:off x="8051756" y="4314052"/>
              <a:ext cx="2607280" cy="805450"/>
              <a:chOff x="8051756" y="527360"/>
              <a:chExt cx="2607280" cy="805450"/>
            </a:xfrm>
          </p:grpSpPr>
          <p:cxnSp>
            <p:nvCxnSpPr>
              <p:cNvPr id="44" name="Straight Connector 43">
                <a:extLst>
                  <a:ext uri="{FF2B5EF4-FFF2-40B4-BE49-F238E27FC236}">
                    <a16:creationId xmlns:a16="http://schemas.microsoft.com/office/drawing/2014/main" id="{152B7153-A54F-0B43-B835-BD3E495422C8}"/>
                  </a:ext>
                </a:extLst>
              </p:cNvPr>
              <p:cNvCxnSpPr>
                <a:cxnSpLocks/>
              </p:cNvCxnSpPr>
              <p:nvPr/>
            </p:nvCxnSpPr>
            <p:spPr>
              <a:xfrm>
                <a:off x="8051756" y="930085"/>
                <a:ext cx="823303" cy="0"/>
              </a:xfrm>
              <a:prstGeom prst="line">
                <a:avLst/>
              </a:prstGeom>
              <a:ln w="25400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D05C6E62-99F6-F940-BBC5-E5E0D32F2384}"/>
                  </a:ext>
                </a:extLst>
              </p:cNvPr>
              <p:cNvGrpSpPr/>
              <p:nvPr/>
            </p:nvGrpSpPr>
            <p:grpSpPr>
              <a:xfrm>
                <a:off x="8275832" y="527360"/>
                <a:ext cx="2383204" cy="805450"/>
                <a:chOff x="8275832" y="527360"/>
                <a:chExt cx="2383204" cy="805450"/>
              </a:xfrm>
            </p:grpSpPr>
            <p:sp>
              <p:nvSpPr>
                <p:cNvPr id="46" name="Striped Right Arrow 45">
                  <a:extLst>
                    <a:ext uri="{FF2B5EF4-FFF2-40B4-BE49-F238E27FC236}">
                      <a16:creationId xmlns:a16="http://schemas.microsoft.com/office/drawing/2014/main" id="{5EBCC8FD-EB08-8448-89B0-11D4973432BE}"/>
                    </a:ext>
                  </a:extLst>
                </p:cNvPr>
                <p:cNvSpPr/>
                <p:nvPr/>
              </p:nvSpPr>
              <p:spPr>
                <a:xfrm>
                  <a:off x="8275832" y="827149"/>
                  <a:ext cx="415628" cy="205872"/>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a:extLst>
                    <a:ext uri="{FF2B5EF4-FFF2-40B4-BE49-F238E27FC236}">
                      <a16:creationId xmlns:a16="http://schemas.microsoft.com/office/drawing/2014/main" id="{3076FCE2-254E-EB4F-B248-CCD379EE3CF5}"/>
                    </a:ext>
                  </a:extLst>
                </p:cNvPr>
                <p:cNvSpPr/>
                <p:nvPr/>
              </p:nvSpPr>
              <p:spPr>
                <a:xfrm>
                  <a:off x="8875060" y="527360"/>
                  <a:ext cx="1783976" cy="805450"/>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182880" rtlCol="0" anchor="ctr"/>
                <a:lstStyle/>
                <a:p>
                  <a:r>
                    <a:rPr lang="en-US" sz="1200" b="1">
                      <a:latin typeface="Verdana" panose="020B0604030504040204" pitchFamily="34" charset="0"/>
                      <a:ea typeface="Verdana" panose="020B0604030504040204" pitchFamily="34" charset="0"/>
                      <a:cs typeface="Verdana" panose="020B0604030504040204" pitchFamily="34" charset="0"/>
                    </a:rPr>
                    <a:t>HEATING + COOLING</a:t>
                  </a:r>
                </a:p>
              </p:txBody>
            </p:sp>
          </p:grpSp>
        </p:grpSp>
        <p:grpSp>
          <p:nvGrpSpPr>
            <p:cNvPr id="18" name="Group 17">
              <a:extLst>
                <a:ext uri="{FF2B5EF4-FFF2-40B4-BE49-F238E27FC236}">
                  <a16:creationId xmlns:a16="http://schemas.microsoft.com/office/drawing/2014/main" id="{6C93F7FC-BDF0-8F40-B4D8-5603F27D48D7}"/>
                </a:ext>
              </a:extLst>
            </p:cNvPr>
            <p:cNvGrpSpPr/>
            <p:nvPr/>
          </p:nvGrpSpPr>
          <p:grpSpPr>
            <a:xfrm>
              <a:off x="8051756" y="5260725"/>
              <a:ext cx="2607280" cy="805450"/>
              <a:chOff x="8051756" y="527360"/>
              <a:chExt cx="2607280" cy="805450"/>
            </a:xfrm>
          </p:grpSpPr>
          <p:cxnSp>
            <p:nvCxnSpPr>
              <p:cNvPr id="40" name="Straight Connector 39">
                <a:extLst>
                  <a:ext uri="{FF2B5EF4-FFF2-40B4-BE49-F238E27FC236}">
                    <a16:creationId xmlns:a16="http://schemas.microsoft.com/office/drawing/2014/main" id="{BA4F05CE-FD3E-4C46-8FB2-2B5B4FF6519E}"/>
                  </a:ext>
                </a:extLst>
              </p:cNvPr>
              <p:cNvCxnSpPr>
                <a:cxnSpLocks/>
              </p:cNvCxnSpPr>
              <p:nvPr/>
            </p:nvCxnSpPr>
            <p:spPr>
              <a:xfrm>
                <a:off x="8051756" y="930085"/>
                <a:ext cx="823303" cy="0"/>
              </a:xfrm>
              <a:prstGeom prst="line">
                <a:avLst/>
              </a:prstGeom>
              <a:ln w="25400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9AA10428-13A8-774A-B9BE-41001B66A2C4}"/>
                  </a:ext>
                </a:extLst>
              </p:cNvPr>
              <p:cNvGrpSpPr/>
              <p:nvPr/>
            </p:nvGrpSpPr>
            <p:grpSpPr>
              <a:xfrm>
                <a:off x="8275832" y="527360"/>
                <a:ext cx="2383204" cy="805450"/>
                <a:chOff x="8275832" y="527360"/>
                <a:chExt cx="2383204" cy="805450"/>
              </a:xfrm>
            </p:grpSpPr>
            <p:sp>
              <p:nvSpPr>
                <p:cNvPr id="42" name="Striped Right Arrow 41">
                  <a:extLst>
                    <a:ext uri="{FF2B5EF4-FFF2-40B4-BE49-F238E27FC236}">
                      <a16:creationId xmlns:a16="http://schemas.microsoft.com/office/drawing/2014/main" id="{5BB1E524-2F2F-154A-9C5A-68C3C09993FA}"/>
                    </a:ext>
                  </a:extLst>
                </p:cNvPr>
                <p:cNvSpPr/>
                <p:nvPr/>
              </p:nvSpPr>
              <p:spPr>
                <a:xfrm>
                  <a:off x="8275832" y="827149"/>
                  <a:ext cx="415628" cy="205872"/>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a:extLst>
                    <a:ext uri="{FF2B5EF4-FFF2-40B4-BE49-F238E27FC236}">
                      <a16:creationId xmlns:a16="http://schemas.microsoft.com/office/drawing/2014/main" id="{37CE912B-A994-F441-AF2F-C89079F16ACB}"/>
                    </a:ext>
                  </a:extLst>
                </p:cNvPr>
                <p:cNvSpPr/>
                <p:nvPr/>
              </p:nvSpPr>
              <p:spPr>
                <a:xfrm>
                  <a:off x="8875060" y="527360"/>
                  <a:ext cx="1783976" cy="805450"/>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182880" rtlCol="0" anchor="ctr"/>
                <a:lstStyle/>
                <a:p>
                  <a:r>
                    <a:rPr lang="en-US" sz="1200" b="1">
                      <a:latin typeface="Verdana" panose="020B0604030504040204" pitchFamily="34" charset="0"/>
                      <a:ea typeface="Verdana" panose="020B0604030504040204" pitchFamily="34" charset="0"/>
                      <a:cs typeface="Verdana" panose="020B0604030504040204" pitchFamily="34" charset="0"/>
                    </a:rPr>
                    <a:t>FIRE + SPRINKLER SYSTEMS</a:t>
                  </a:r>
                </a:p>
              </p:txBody>
            </p:sp>
          </p:grpSp>
        </p:grpSp>
        <p:cxnSp>
          <p:nvCxnSpPr>
            <p:cNvPr id="19" name="Straight Connector 18">
              <a:extLst>
                <a:ext uri="{FF2B5EF4-FFF2-40B4-BE49-F238E27FC236}">
                  <a16:creationId xmlns:a16="http://schemas.microsoft.com/office/drawing/2014/main" id="{15C5FEAF-21E8-2B44-8003-3D945A9DCB24}"/>
                </a:ext>
              </a:extLst>
            </p:cNvPr>
            <p:cNvCxnSpPr>
              <a:cxnSpLocks/>
            </p:cNvCxnSpPr>
            <p:nvPr/>
          </p:nvCxnSpPr>
          <p:spPr>
            <a:xfrm>
              <a:off x="3031834" y="3774363"/>
              <a:ext cx="5019922" cy="0"/>
            </a:xfrm>
            <a:prstGeom prst="line">
              <a:avLst/>
            </a:prstGeom>
            <a:ln w="2540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F9E7651E-EDB4-7643-8EAC-8EA90B8CD3D1}"/>
                </a:ext>
              </a:extLst>
            </p:cNvPr>
            <p:cNvSpPr/>
            <p:nvPr/>
          </p:nvSpPr>
          <p:spPr>
            <a:xfrm>
              <a:off x="875394" y="2567622"/>
              <a:ext cx="2413483" cy="2413483"/>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b="1">
                  <a:latin typeface="Verdana" panose="020B0604030504040204" pitchFamily="34" charset="0"/>
                  <a:ea typeface="Verdana" panose="020B0604030504040204" pitchFamily="34" charset="0"/>
                  <a:cs typeface="Verdana" panose="020B0604030504040204" pitchFamily="34" charset="0"/>
                </a:rPr>
                <a:t>PUBLIC DRINKING WATER SUPPLY</a:t>
              </a:r>
            </a:p>
          </p:txBody>
        </p:sp>
        <p:grpSp>
          <p:nvGrpSpPr>
            <p:cNvPr id="21" name="Group 20">
              <a:extLst>
                <a:ext uri="{FF2B5EF4-FFF2-40B4-BE49-F238E27FC236}">
                  <a16:creationId xmlns:a16="http://schemas.microsoft.com/office/drawing/2014/main" id="{1B3F9090-13BA-E046-92A4-C602C40C4364}"/>
                </a:ext>
              </a:extLst>
            </p:cNvPr>
            <p:cNvGrpSpPr/>
            <p:nvPr/>
          </p:nvGrpSpPr>
          <p:grpSpPr>
            <a:xfrm>
              <a:off x="1756109" y="2398267"/>
              <a:ext cx="652053" cy="652053"/>
              <a:chOff x="1813053" y="2440622"/>
              <a:chExt cx="652053" cy="652053"/>
            </a:xfrm>
          </p:grpSpPr>
          <p:sp>
            <p:nvSpPr>
              <p:cNvPr id="38" name="Oval 37">
                <a:extLst>
                  <a:ext uri="{FF2B5EF4-FFF2-40B4-BE49-F238E27FC236}">
                    <a16:creationId xmlns:a16="http://schemas.microsoft.com/office/drawing/2014/main" id="{ECC3F05C-C5A7-0248-AEB4-BBF5C691C9AF}"/>
                  </a:ext>
                </a:extLst>
              </p:cNvPr>
              <p:cNvSpPr/>
              <p:nvPr/>
            </p:nvSpPr>
            <p:spPr>
              <a:xfrm>
                <a:off x="1813053" y="2440622"/>
                <a:ext cx="652053" cy="652053"/>
              </a:xfrm>
              <a:prstGeom prst="ellipse">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9" name="Picture 38">
                <a:extLst>
                  <a:ext uri="{FF2B5EF4-FFF2-40B4-BE49-F238E27FC236}">
                    <a16:creationId xmlns:a16="http://schemas.microsoft.com/office/drawing/2014/main" id="{777542F7-0E46-D841-BD33-947AF9F9F2BE}"/>
                  </a:ext>
                </a:extLst>
              </p:cNvPr>
              <p:cNvPicPr>
                <a:picLocks noChangeAspect="1"/>
              </p:cNvPicPr>
              <p:nvPr/>
            </p:nvPicPr>
            <p:blipFill>
              <a:blip r:embed="rId3"/>
              <a:stretch>
                <a:fillRect/>
              </a:stretch>
            </p:blipFill>
            <p:spPr>
              <a:xfrm>
                <a:off x="1998541" y="2564446"/>
                <a:ext cx="281075" cy="404404"/>
              </a:xfrm>
              <a:prstGeom prst="rect">
                <a:avLst/>
              </a:prstGeom>
            </p:spPr>
          </p:pic>
        </p:grpSp>
        <p:grpSp>
          <p:nvGrpSpPr>
            <p:cNvPr id="22" name="Group 21">
              <a:extLst>
                <a:ext uri="{FF2B5EF4-FFF2-40B4-BE49-F238E27FC236}">
                  <a16:creationId xmlns:a16="http://schemas.microsoft.com/office/drawing/2014/main" id="{301D22BF-F57F-6643-AAB2-B59999645B91}"/>
                </a:ext>
              </a:extLst>
            </p:cNvPr>
            <p:cNvGrpSpPr/>
            <p:nvPr/>
          </p:nvGrpSpPr>
          <p:grpSpPr>
            <a:xfrm>
              <a:off x="3293999" y="3671427"/>
              <a:ext cx="4646969" cy="205872"/>
              <a:chOff x="3293999" y="3785502"/>
              <a:chExt cx="4646969" cy="205872"/>
            </a:xfrm>
          </p:grpSpPr>
          <p:sp>
            <p:nvSpPr>
              <p:cNvPr id="29" name="Striped Right Arrow 28">
                <a:extLst>
                  <a:ext uri="{FF2B5EF4-FFF2-40B4-BE49-F238E27FC236}">
                    <a16:creationId xmlns:a16="http://schemas.microsoft.com/office/drawing/2014/main" id="{FE8FECB8-80C3-C648-9EF5-D9B96427B85F}"/>
                  </a:ext>
                </a:extLst>
              </p:cNvPr>
              <p:cNvSpPr/>
              <p:nvPr/>
            </p:nvSpPr>
            <p:spPr>
              <a:xfrm>
                <a:off x="3293999" y="3785502"/>
                <a:ext cx="415628" cy="205872"/>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triped Right Arrow 29">
                <a:extLst>
                  <a:ext uri="{FF2B5EF4-FFF2-40B4-BE49-F238E27FC236}">
                    <a16:creationId xmlns:a16="http://schemas.microsoft.com/office/drawing/2014/main" id="{946F9ECE-16BA-0F4B-A680-D3BD8514AA83}"/>
                  </a:ext>
                </a:extLst>
              </p:cNvPr>
              <p:cNvSpPr/>
              <p:nvPr/>
            </p:nvSpPr>
            <p:spPr>
              <a:xfrm>
                <a:off x="3822917" y="3785502"/>
                <a:ext cx="415628" cy="205872"/>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triped Right Arrow 30">
                <a:extLst>
                  <a:ext uri="{FF2B5EF4-FFF2-40B4-BE49-F238E27FC236}">
                    <a16:creationId xmlns:a16="http://schemas.microsoft.com/office/drawing/2014/main" id="{988D9D5F-7005-244B-8BBA-2B814A14BCF4}"/>
                  </a:ext>
                </a:extLst>
              </p:cNvPr>
              <p:cNvSpPr/>
              <p:nvPr/>
            </p:nvSpPr>
            <p:spPr>
              <a:xfrm>
                <a:off x="4351835" y="3785502"/>
                <a:ext cx="415628" cy="205872"/>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triped Right Arrow 31">
                <a:extLst>
                  <a:ext uri="{FF2B5EF4-FFF2-40B4-BE49-F238E27FC236}">
                    <a16:creationId xmlns:a16="http://schemas.microsoft.com/office/drawing/2014/main" id="{A5699308-C892-794A-AFBF-95BCDD7E601D}"/>
                  </a:ext>
                </a:extLst>
              </p:cNvPr>
              <p:cNvSpPr/>
              <p:nvPr/>
            </p:nvSpPr>
            <p:spPr>
              <a:xfrm>
                <a:off x="4880753" y="3785502"/>
                <a:ext cx="415628" cy="205872"/>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triped Right Arrow 32">
                <a:extLst>
                  <a:ext uri="{FF2B5EF4-FFF2-40B4-BE49-F238E27FC236}">
                    <a16:creationId xmlns:a16="http://schemas.microsoft.com/office/drawing/2014/main" id="{86B848D6-DC1E-994D-A84C-5411836287B0}"/>
                  </a:ext>
                </a:extLst>
              </p:cNvPr>
              <p:cNvSpPr/>
              <p:nvPr/>
            </p:nvSpPr>
            <p:spPr>
              <a:xfrm>
                <a:off x="5409671" y="3785502"/>
                <a:ext cx="415628" cy="205872"/>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triped Right Arrow 33">
                <a:extLst>
                  <a:ext uri="{FF2B5EF4-FFF2-40B4-BE49-F238E27FC236}">
                    <a16:creationId xmlns:a16="http://schemas.microsoft.com/office/drawing/2014/main" id="{F6BEE2BD-A21C-A64C-9C73-3DCA76CA17F9}"/>
                  </a:ext>
                </a:extLst>
              </p:cNvPr>
              <p:cNvSpPr/>
              <p:nvPr/>
            </p:nvSpPr>
            <p:spPr>
              <a:xfrm>
                <a:off x="5938589" y="3785502"/>
                <a:ext cx="415628" cy="205872"/>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triped Right Arrow 34">
                <a:extLst>
                  <a:ext uri="{FF2B5EF4-FFF2-40B4-BE49-F238E27FC236}">
                    <a16:creationId xmlns:a16="http://schemas.microsoft.com/office/drawing/2014/main" id="{5875ED67-C2ED-714B-980C-7CCACDDFDF0F}"/>
                  </a:ext>
                </a:extLst>
              </p:cNvPr>
              <p:cNvSpPr/>
              <p:nvPr/>
            </p:nvSpPr>
            <p:spPr>
              <a:xfrm>
                <a:off x="6467507" y="3785502"/>
                <a:ext cx="415628" cy="205872"/>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triped Right Arrow 35">
                <a:extLst>
                  <a:ext uri="{FF2B5EF4-FFF2-40B4-BE49-F238E27FC236}">
                    <a16:creationId xmlns:a16="http://schemas.microsoft.com/office/drawing/2014/main" id="{92234B5E-F78B-CA42-8036-D7A9FB55EC58}"/>
                  </a:ext>
                </a:extLst>
              </p:cNvPr>
              <p:cNvSpPr/>
              <p:nvPr/>
            </p:nvSpPr>
            <p:spPr>
              <a:xfrm>
                <a:off x="6996425" y="3785502"/>
                <a:ext cx="415628" cy="205872"/>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triped Right Arrow 36">
                <a:extLst>
                  <a:ext uri="{FF2B5EF4-FFF2-40B4-BE49-F238E27FC236}">
                    <a16:creationId xmlns:a16="http://schemas.microsoft.com/office/drawing/2014/main" id="{C9CE14D1-A267-3A45-ABD5-D1903DA22181}"/>
                  </a:ext>
                </a:extLst>
              </p:cNvPr>
              <p:cNvSpPr/>
              <p:nvPr/>
            </p:nvSpPr>
            <p:spPr>
              <a:xfrm>
                <a:off x="7525340" y="3785502"/>
                <a:ext cx="415628" cy="205872"/>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Content Placeholder 10">
              <a:extLst>
                <a:ext uri="{FF2B5EF4-FFF2-40B4-BE49-F238E27FC236}">
                  <a16:creationId xmlns:a16="http://schemas.microsoft.com/office/drawing/2014/main" id="{620A022A-60EE-0940-9FA9-B74CD6BC781E}"/>
                </a:ext>
              </a:extLst>
            </p:cNvPr>
            <p:cNvSpPr txBox="1">
              <a:spLocks/>
            </p:cNvSpPr>
            <p:nvPr/>
          </p:nvSpPr>
          <p:spPr>
            <a:xfrm>
              <a:off x="3301128" y="4380526"/>
              <a:ext cx="1050707" cy="53459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6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0"/>
                <a:t>Clean water</a:t>
              </a:r>
            </a:p>
          </p:txBody>
        </p:sp>
        <p:cxnSp>
          <p:nvCxnSpPr>
            <p:cNvPr id="24" name="Straight Arrow Connector 23">
              <a:extLst>
                <a:ext uri="{FF2B5EF4-FFF2-40B4-BE49-F238E27FC236}">
                  <a16:creationId xmlns:a16="http://schemas.microsoft.com/office/drawing/2014/main" id="{CC06543E-9537-5147-88FD-00C9529C34E2}"/>
                </a:ext>
              </a:extLst>
            </p:cNvPr>
            <p:cNvCxnSpPr>
              <a:cxnSpLocks/>
            </p:cNvCxnSpPr>
            <p:nvPr/>
          </p:nvCxnSpPr>
          <p:spPr>
            <a:xfrm flipV="1">
              <a:off x="3807608" y="3976417"/>
              <a:ext cx="0" cy="40410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nvGrpSpPr>
            <p:cNvPr id="25" name="Group 24">
              <a:extLst>
                <a:ext uri="{FF2B5EF4-FFF2-40B4-BE49-F238E27FC236}">
                  <a16:creationId xmlns:a16="http://schemas.microsoft.com/office/drawing/2014/main" id="{95717593-9C85-EE47-BF7F-F44F5DE5C283}"/>
                </a:ext>
              </a:extLst>
            </p:cNvPr>
            <p:cNvGrpSpPr/>
            <p:nvPr/>
          </p:nvGrpSpPr>
          <p:grpSpPr>
            <a:xfrm>
              <a:off x="4824856" y="2435678"/>
              <a:ext cx="2413483" cy="2056650"/>
              <a:chOff x="4349330" y="2435678"/>
              <a:chExt cx="2413483" cy="2056650"/>
            </a:xfrm>
          </p:grpSpPr>
          <p:sp>
            <p:nvSpPr>
              <p:cNvPr id="26" name="Oval 25">
                <a:extLst>
                  <a:ext uri="{FF2B5EF4-FFF2-40B4-BE49-F238E27FC236}">
                    <a16:creationId xmlns:a16="http://schemas.microsoft.com/office/drawing/2014/main" id="{6393651D-B744-F54F-91AB-8ABAE7CD28E0}"/>
                  </a:ext>
                </a:extLst>
              </p:cNvPr>
              <p:cNvSpPr/>
              <p:nvPr/>
            </p:nvSpPr>
            <p:spPr>
              <a:xfrm>
                <a:off x="4881437" y="3094262"/>
                <a:ext cx="1398066" cy="1398066"/>
              </a:xfrm>
              <a:prstGeom prst="ellipse">
                <a:avLst/>
              </a:prstGeom>
              <a:pattFill prst="lgCheck">
                <a:fgClr>
                  <a:schemeClr val="accent1"/>
                </a:fgClr>
                <a:bgClr>
                  <a:schemeClr val="bg1"/>
                </a:bgClr>
              </a:patt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00" b="1">
                  <a:latin typeface="Verdana" panose="020B0604030504040204" pitchFamily="34" charset="0"/>
                  <a:ea typeface="Verdana" panose="020B0604030504040204" pitchFamily="34" charset="0"/>
                  <a:cs typeface="Verdana" panose="020B0604030504040204" pitchFamily="34" charset="0"/>
                </a:endParaRPr>
              </a:p>
            </p:txBody>
          </p:sp>
          <p:pic>
            <p:nvPicPr>
              <p:cNvPr id="27" name="Picture 26">
                <a:extLst>
                  <a:ext uri="{FF2B5EF4-FFF2-40B4-BE49-F238E27FC236}">
                    <a16:creationId xmlns:a16="http://schemas.microsoft.com/office/drawing/2014/main" id="{28E29AF7-8ECD-1C47-9CD6-AA6B72B53B8B}"/>
                  </a:ext>
                </a:extLst>
              </p:cNvPr>
              <p:cNvPicPr>
                <a:picLocks noChangeAspect="1"/>
              </p:cNvPicPr>
              <p:nvPr/>
            </p:nvPicPr>
            <p:blipFill>
              <a:blip r:embed="rId4"/>
              <a:stretch>
                <a:fillRect/>
              </a:stretch>
            </p:blipFill>
            <p:spPr>
              <a:xfrm>
                <a:off x="4349330" y="3370253"/>
                <a:ext cx="2413483" cy="808219"/>
              </a:xfrm>
              <a:prstGeom prst="rect">
                <a:avLst/>
              </a:prstGeom>
            </p:spPr>
          </p:pic>
          <p:sp>
            <p:nvSpPr>
              <p:cNvPr id="28" name="Content Placeholder 10">
                <a:extLst>
                  <a:ext uri="{FF2B5EF4-FFF2-40B4-BE49-F238E27FC236}">
                    <a16:creationId xmlns:a16="http://schemas.microsoft.com/office/drawing/2014/main" id="{271697D3-0C84-F742-8FAE-A1764046DAA2}"/>
                  </a:ext>
                </a:extLst>
              </p:cNvPr>
              <p:cNvSpPr txBox="1">
                <a:spLocks/>
              </p:cNvSpPr>
              <p:nvPr/>
            </p:nvSpPr>
            <p:spPr>
              <a:xfrm>
                <a:off x="4585680" y="2435678"/>
                <a:ext cx="1989580" cy="64813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6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a:t>BACKFLOW PREVENTER</a:t>
                </a:r>
              </a:p>
            </p:txBody>
          </p:sp>
        </p:grpSp>
      </p:grpSp>
    </p:spTree>
    <p:extLst>
      <p:ext uri="{BB962C8B-B14F-4D97-AF65-F5344CB8AC3E}">
        <p14:creationId xmlns:p14="http://schemas.microsoft.com/office/powerpoint/2010/main" val="1820909219"/>
      </p:ext>
    </p:extLst>
  </p:cSld>
  <p:clrMapOvr>
    <a:masterClrMapping/>
  </p:clrMapOvr>
</p:sld>
</file>

<file path=ppt/theme/theme1.xml><?xml version="1.0" encoding="utf-8"?>
<a:theme xmlns:a="http://schemas.openxmlformats.org/drawingml/2006/main" name="Office Theme">
  <a:themeElements>
    <a:clrScheme name="Custom 2">
      <a:dk1>
        <a:srgbClr val="00457B"/>
      </a:dk1>
      <a:lt1>
        <a:srgbClr val="FFFFFF"/>
      </a:lt1>
      <a:dk2>
        <a:srgbClr val="44546A"/>
      </a:dk2>
      <a:lt2>
        <a:srgbClr val="E7E6E6"/>
      </a:lt2>
      <a:accent1>
        <a:srgbClr val="009CAD"/>
      </a:accent1>
      <a:accent2>
        <a:srgbClr val="8CC63E"/>
      </a:accent2>
      <a:accent3>
        <a:srgbClr val="F7931C"/>
      </a:accent3>
      <a:accent4>
        <a:srgbClr val="047A90"/>
      </a:accent4>
      <a:accent5>
        <a:srgbClr val="70CBD3"/>
      </a:accent5>
      <a:accent6>
        <a:srgbClr val="00703B"/>
      </a:accent6>
      <a:hlink>
        <a:srgbClr val="00A1B1"/>
      </a:hlink>
      <a:folHlink>
        <a:srgbClr val="70CB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1683</TotalTime>
  <Words>1341</Words>
  <Application>Microsoft Office PowerPoint</Application>
  <PresentationFormat>Widescreen</PresentationFormat>
  <Paragraphs>152</Paragraphs>
  <Slides>9</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vt:i4>
      </vt:variant>
    </vt:vector>
  </HeadingPairs>
  <TitlesOfParts>
    <vt:vector size="18" baseType="lpstr">
      <vt:lpstr>Arial</vt:lpstr>
      <vt:lpstr>Calibri</vt:lpstr>
      <vt:lpstr>Mangal</vt:lpstr>
      <vt:lpstr>Myriad Pro</vt:lpstr>
      <vt:lpstr>Myriad Pro Light</vt:lpstr>
      <vt:lpstr>Open Sans</vt:lpstr>
      <vt:lpstr>Verdana</vt:lpstr>
      <vt:lpstr>WordVisi_MSFontService</vt:lpstr>
      <vt:lpstr>Office Theme</vt:lpstr>
      <vt:lpstr>Fulton Pump Mains</vt:lpstr>
      <vt:lpstr>Distribution Mains Program Background</vt:lpstr>
      <vt:lpstr>Why we’re replacing this water main</vt:lpstr>
      <vt:lpstr>Addressing high risks</vt:lpstr>
      <vt:lpstr>Request</vt:lpstr>
      <vt:lpstr>Questions?</vt:lpstr>
      <vt:lpstr>Landscaping in the Right-of-Way</vt:lpstr>
      <vt:lpstr>PowerPoint Presentation</vt:lpstr>
      <vt:lpstr>Backflow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Parker, Ryan (Water)</dc:creator>
  <cp:lastModifiedBy>Inman, Jodie</cp:lastModifiedBy>
  <cp:revision>33</cp:revision>
  <dcterms:created xsi:type="dcterms:W3CDTF">2021-04-09T21:01:52Z</dcterms:created>
  <dcterms:modified xsi:type="dcterms:W3CDTF">2022-11-14T22:09:36Z</dcterms:modified>
</cp:coreProperties>
</file>