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Lst>
  <p:notesMasterIdLst>
    <p:notesMasterId r:id="rId62"/>
  </p:notesMasterIdLst>
  <p:sldIdLst>
    <p:sldId id="260" r:id="rId5"/>
    <p:sldId id="293" r:id="rId6"/>
    <p:sldId id="941" r:id="rId7"/>
    <p:sldId id="965" r:id="rId8"/>
    <p:sldId id="972" r:id="rId9"/>
    <p:sldId id="885" r:id="rId10"/>
    <p:sldId id="910" r:id="rId11"/>
    <p:sldId id="898" r:id="rId12"/>
    <p:sldId id="912" r:id="rId13"/>
    <p:sldId id="978" r:id="rId14"/>
    <p:sldId id="298" r:id="rId15"/>
    <p:sldId id="273" r:id="rId16"/>
    <p:sldId id="286" r:id="rId17"/>
    <p:sldId id="895" r:id="rId18"/>
    <p:sldId id="900" r:id="rId19"/>
    <p:sldId id="896" r:id="rId20"/>
    <p:sldId id="915" r:id="rId21"/>
    <p:sldId id="973" r:id="rId22"/>
    <p:sldId id="974" r:id="rId23"/>
    <p:sldId id="1001" r:id="rId24"/>
    <p:sldId id="946" r:id="rId25"/>
    <p:sldId id="270" r:id="rId26"/>
    <p:sldId id="975" r:id="rId27"/>
    <p:sldId id="976" r:id="rId28"/>
    <p:sldId id="979" r:id="rId29"/>
    <p:sldId id="949" r:id="rId30"/>
    <p:sldId id="951" r:id="rId31"/>
    <p:sldId id="952" r:id="rId32"/>
    <p:sldId id="953" r:id="rId33"/>
    <p:sldId id="980" r:id="rId34"/>
    <p:sldId id="964" r:id="rId35"/>
    <p:sldId id="271" r:id="rId36"/>
    <p:sldId id="985" r:id="rId37"/>
    <p:sldId id="948" r:id="rId38"/>
    <p:sldId id="981" r:id="rId39"/>
    <p:sldId id="955" r:id="rId40"/>
    <p:sldId id="257" r:id="rId41"/>
    <p:sldId id="256" r:id="rId42"/>
    <p:sldId id="258" r:id="rId43"/>
    <p:sldId id="950" r:id="rId44"/>
    <p:sldId id="947" r:id="rId45"/>
    <p:sldId id="1002" r:id="rId46"/>
    <p:sldId id="1003" r:id="rId47"/>
    <p:sldId id="982" r:id="rId48"/>
    <p:sldId id="983" r:id="rId49"/>
    <p:sldId id="984" r:id="rId50"/>
    <p:sldId id="944" r:id="rId51"/>
    <p:sldId id="987" r:id="rId52"/>
    <p:sldId id="1004" r:id="rId53"/>
    <p:sldId id="990" r:id="rId54"/>
    <p:sldId id="991" r:id="rId55"/>
    <p:sldId id="992" r:id="rId56"/>
    <p:sldId id="993" r:id="rId57"/>
    <p:sldId id="994" r:id="rId58"/>
    <p:sldId id="988" r:id="rId59"/>
    <p:sldId id="932" r:id="rId60"/>
    <p:sldId id="961" r:id="rId6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imberly Branam" initials="KB" lastIdx="32" clrIdx="6">
    <p:extLst>
      <p:ext uri="{19B8F6BF-5375-455C-9EA6-DF929625EA0E}">
        <p15:presenceInfo xmlns:p15="http://schemas.microsoft.com/office/powerpoint/2012/main" userId="S::branamk@prosperportland.us::1523209c-063d-40c9-ad85-ec6b45f1ff5c" providerId="AD"/>
      </p:ext>
    </p:extLst>
  </p:cmAuthor>
  <p:cmAuthor id="1" name="Gonzalez, Roger" initials="GR" lastIdx="42" clrIdx="0">
    <p:extLst>
      <p:ext uri="{19B8F6BF-5375-455C-9EA6-DF929625EA0E}">
        <p15:presenceInfo xmlns:p15="http://schemas.microsoft.com/office/powerpoint/2012/main" userId="S::gonzalezr@prosperportland.us::9ed005bd-a5d7-4399-bc22-5276d4d81e93" providerId="AD"/>
      </p:ext>
    </p:extLst>
  </p:cmAuthor>
  <p:cmAuthor id="8" name="Whitney, Hope" initials="WH" lastIdx="4" clrIdx="7">
    <p:extLst>
      <p:ext uri="{19B8F6BF-5375-455C-9EA6-DF929625EA0E}">
        <p15:presenceInfo xmlns:p15="http://schemas.microsoft.com/office/powerpoint/2012/main" userId="S::whitneyh@prosperportland.us::abc9f3c5-94a2-44e4-ae8b-bc5cde7b6216" providerId="AD"/>
      </p:ext>
    </p:extLst>
  </p:cmAuthor>
  <p:cmAuthor id="2" name="Douglas, Justin" initials="DJ" lastIdx="16" clrIdx="1">
    <p:extLst>
      <p:ext uri="{19B8F6BF-5375-455C-9EA6-DF929625EA0E}">
        <p15:presenceInfo xmlns:p15="http://schemas.microsoft.com/office/powerpoint/2012/main" userId="S::DouglasJ@prosperportland.us::95759415-7beb-49ff-927e-a2438e51fa43" providerId="AD"/>
      </p:ext>
    </p:extLst>
  </p:cmAuthor>
  <p:cmAuthor id="9" name="shannon.callahan@portlandoregon.gov" initials="sh" lastIdx="1" clrIdx="8">
    <p:extLst>
      <p:ext uri="{19B8F6BF-5375-455C-9EA6-DF929625EA0E}">
        <p15:presenceInfo xmlns:p15="http://schemas.microsoft.com/office/powerpoint/2012/main" userId="S::urn:spo:guest#shannon.callahan@portlandoregon.gov::" providerId="AD"/>
      </p:ext>
    </p:extLst>
  </p:cmAuthor>
  <p:cmAuthor id="3" name="Dinkelspiel, Karl" initials="DK" lastIdx="10" clrIdx="2">
    <p:extLst>
      <p:ext uri="{19B8F6BF-5375-455C-9EA6-DF929625EA0E}">
        <p15:presenceInfo xmlns:p15="http://schemas.microsoft.com/office/powerpoint/2012/main" userId="S::dinkelspielk@prosperportland.us::62146f49-ceaf-4576-addb-375de776a230" providerId="AD"/>
      </p:ext>
    </p:extLst>
  </p:cmAuthor>
  <p:cmAuthor id="10" name="Barnes, Tony" initials="BT" lastIdx="10" clrIdx="9">
    <p:extLst>
      <p:ext uri="{19B8F6BF-5375-455C-9EA6-DF929625EA0E}">
        <p15:presenceInfo xmlns:p15="http://schemas.microsoft.com/office/powerpoint/2012/main" userId="S::barnest@prosperportland.us::dc521991-e5d0-43ba-839a-850e12229330" providerId="AD"/>
      </p:ext>
    </p:extLst>
  </p:cmAuthor>
  <p:cmAuthor id="4" name="Hartinger, Kathryn" initials="HK" lastIdx="14" clrIdx="3">
    <p:extLst>
      <p:ext uri="{19B8F6BF-5375-455C-9EA6-DF929625EA0E}">
        <p15:presenceInfo xmlns:p15="http://schemas.microsoft.com/office/powerpoint/2012/main" userId="S::hartingerk@prosperportland.us::4ddab92e-c175-486c-9c23-2a1c7e30ac6d" providerId="AD"/>
      </p:ext>
    </p:extLst>
  </p:cmAuthor>
  <p:cmAuthor id="11" name="Smith, Robert" initials="SR" lastIdx="1" clrIdx="10">
    <p:extLst>
      <p:ext uri="{19B8F6BF-5375-455C-9EA6-DF929625EA0E}">
        <p15:presenceInfo xmlns:p15="http://schemas.microsoft.com/office/powerpoint/2012/main" userId="S::smithr@prosperportland.us::16d024f4-e0b9-4d16-8a35-83289d333544" providerId="AD"/>
      </p:ext>
    </p:extLst>
  </p:cmAuthor>
  <p:cmAuthor id="5" name="Abuaf, Lisa" initials="AL" lastIdx="10" clrIdx="4">
    <p:extLst>
      <p:ext uri="{19B8F6BF-5375-455C-9EA6-DF929625EA0E}">
        <p15:presenceInfo xmlns:p15="http://schemas.microsoft.com/office/powerpoint/2012/main" userId="S::AbuafL@prosperportland.us::35ab5fd8-60bd-4dc9-94ea-08c5f2b63c13" providerId="AD"/>
      </p:ext>
    </p:extLst>
  </p:cmAuthor>
  <p:cmAuthor id="6" name="DeKlyen, Dana" initials="DD" lastIdx="8" clrIdx="5">
    <p:extLst>
      <p:ext uri="{19B8F6BF-5375-455C-9EA6-DF929625EA0E}">
        <p15:presenceInfo xmlns:p15="http://schemas.microsoft.com/office/powerpoint/2012/main" userId="S::deklyend@prosperportland.us::e268822d-7def-481c-aeda-e10f24944b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15B6D"/>
    <a:srgbClr val="315C6D"/>
    <a:srgbClr val="315C6E"/>
    <a:srgbClr val="1D4759"/>
    <a:srgbClr val="A5D6E3"/>
    <a:srgbClr val="105672"/>
    <a:srgbClr val="469D82"/>
    <a:srgbClr val="97D5B0"/>
    <a:srgbClr val="7D38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36236-5D35-4E78-8F2E-3092A33F8EC9}" v="347" dt="2022-11-09T17:14:29.314"/>
    <p1510:client id="{78D7C410-F499-4157-9234-1742DD51654E}" v="1" dt="2022-11-09T18:24:20.404"/>
    <p1510:client id="{F9F6E566-5629-4836-86B1-04E6A8E2F9B3}" v="241" dt="2022-11-09T18:15:56.793"/>
    <p1510:client id="{FB0C460E-CEC6-452C-BB01-0992D9087EB4}" v="187" dt="2022-11-09T18:21:42.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8038" autoAdjust="0"/>
  </p:normalViewPr>
  <p:slideViewPr>
    <p:cSldViewPr snapToGrid="0">
      <p:cViewPr varScale="1">
        <p:scale>
          <a:sx n="74" d="100"/>
          <a:sy n="74" d="100"/>
        </p:scale>
        <p:origin x="1872"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pdxdevelopment-my.sharepoint.com/personal/barnest_prosperportland_us/Documents/FSP/20-21%20FSP%20Update/FSP%202.0%20Plan%20v.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pdxdevelopment-my.sharepoint.com/personal/barnest_prosperportland_us/Documents/Historical%20Data/TIF%20Expenditures%20-%202000-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pdxdevelopment-my.sharepoint.com/personal/barnest_prosperportland_us/Documents/Historical%20Data/TIF%20Expenditures%20-%202000-2022.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Taxes Returned (Expiring Districts) and Taxes Foregone (Cully)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Boomerang!$A$56</c:f>
              <c:strCache>
                <c:ptCount val="1"/>
                <c:pt idx="0">
                  <c:v>Taxes Returned From Expiring Districts</c:v>
                </c:pt>
              </c:strCache>
            </c:strRef>
          </c:tx>
          <c:spPr>
            <a:solidFill>
              <a:schemeClr val="accent1"/>
            </a:solidFill>
            <a:ln>
              <a:noFill/>
            </a:ln>
            <a:effectLst/>
          </c:spPr>
          <c:invertIfNegative val="0"/>
          <c:cat>
            <c:strRef>
              <c:f>Boomerang!$D$121:$M$121</c:f>
              <c:strCache>
                <c:ptCount val="10"/>
                <c:pt idx="0">
                  <c:v>2022-23</c:v>
                </c:pt>
                <c:pt idx="1">
                  <c:v>2023-24</c:v>
                </c:pt>
                <c:pt idx="2">
                  <c:v>2024-25</c:v>
                </c:pt>
                <c:pt idx="3">
                  <c:v>2025-26</c:v>
                </c:pt>
                <c:pt idx="4">
                  <c:v>2026-27</c:v>
                </c:pt>
                <c:pt idx="5">
                  <c:v>2027-28</c:v>
                </c:pt>
                <c:pt idx="6">
                  <c:v>2028-29</c:v>
                </c:pt>
                <c:pt idx="7">
                  <c:v>2029-30</c:v>
                </c:pt>
                <c:pt idx="8">
                  <c:v>2030-31</c:v>
                </c:pt>
                <c:pt idx="9">
                  <c:v>2031-32</c:v>
                </c:pt>
              </c:strCache>
            </c:strRef>
          </c:cat>
          <c:val>
            <c:numRef>
              <c:f>Boomerang!$D$58:$M$58</c:f>
              <c:numCache>
                <c:formatCode>"$"#,##0_);\("$"#,##0\)</c:formatCode>
                <c:ptCount val="10"/>
                <c:pt idx="0">
                  <c:v>9764931.0944999997</c:v>
                </c:pt>
                <c:pt idx="1">
                  <c:v>11880587.555</c:v>
                </c:pt>
                <c:pt idx="2">
                  <c:v>32164042.89162939</c:v>
                </c:pt>
                <c:pt idx="3">
                  <c:v>32914885.209595788</c:v>
                </c:pt>
                <c:pt idx="4">
                  <c:v>33688252.797101177</c:v>
                </c:pt>
                <c:pt idx="5">
                  <c:v>34484821.412231721</c:v>
                </c:pt>
                <c:pt idx="6">
                  <c:v>41534963.574438915</c:v>
                </c:pt>
                <c:pt idx="7">
                  <c:v>42645932.694554366</c:v>
                </c:pt>
                <c:pt idx="8">
                  <c:v>43790230.888273284</c:v>
                </c:pt>
                <c:pt idx="9">
                  <c:v>46965005.086692996</c:v>
                </c:pt>
              </c:numCache>
            </c:numRef>
          </c:val>
          <c:extLst>
            <c:ext xmlns:c16="http://schemas.microsoft.com/office/drawing/2014/chart" uri="{C3380CC4-5D6E-409C-BE32-E72D297353CC}">
              <c16:uniqueId val="{00000000-2DEF-487D-9E70-F3CBA52276B4}"/>
            </c:ext>
          </c:extLst>
        </c:ser>
        <c:ser>
          <c:idx val="1"/>
          <c:order val="1"/>
          <c:tx>
            <c:strRef>
              <c:f>Boomerang!$A$124</c:f>
              <c:strCache>
                <c:ptCount val="1"/>
                <c:pt idx="0">
                  <c:v>Taxes Foregone Due to Cully (High impact scenario -3 bonds)</c:v>
                </c:pt>
              </c:strCache>
            </c:strRef>
          </c:tx>
          <c:spPr>
            <a:pattFill prst="pct70">
              <a:fgClr>
                <a:srgbClr val="92D050"/>
              </a:fgClr>
              <a:bgClr>
                <a:schemeClr val="bg1"/>
              </a:bgClr>
            </a:pattFill>
            <a:ln>
              <a:noFill/>
            </a:ln>
            <a:effectLst/>
          </c:spPr>
          <c:invertIfNegative val="0"/>
          <c:cat>
            <c:strRef>
              <c:f>Boomerang!$D$121:$M$121</c:f>
              <c:strCache>
                <c:ptCount val="10"/>
                <c:pt idx="0">
                  <c:v>2022-23</c:v>
                </c:pt>
                <c:pt idx="1">
                  <c:v>2023-24</c:v>
                </c:pt>
                <c:pt idx="2">
                  <c:v>2024-25</c:v>
                </c:pt>
                <c:pt idx="3">
                  <c:v>2025-26</c:v>
                </c:pt>
                <c:pt idx="4">
                  <c:v>2026-27</c:v>
                </c:pt>
                <c:pt idx="5">
                  <c:v>2027-28</c:v>
                </c:pt>
                <c:pt idx="6">
                  <c:v>2028-29</c:v>
                </c:pt>
                <c:pt idx="7">
                  <c:v>2029-30</c:v>
                </c:pt>
                <c:pt idx="8">
                  <c:v>2030-31</c:v>
                </c:pt>
                <c:pt idx="9">
                  <c:v>2031-32</c:v>
                </c:pt>
              </c:strCache>
            </c:strRef>
          </c:cat>
          <c:val>
            <c:numRef>
              <c:f>Boomerang!$D$124:$M$124</c:f>
              <c:numCache>
                <c:formatCode>"$"#,##0_);\("$"#,##0\)</c:formatCode>
                <c:ptCount val="10"/>
                <c:pt idx="1">
                  <c:v>128615.8935860348</c:v>
                </c:pt>
                <c:pt idx="2">
                  <c:v>261090.26397965057</c:v>
                </c:pt>
                <c:pt idx="3">
                  <c:v>397538.86548507493</c:v>
                </c:pt>
                <c:pt idx="4">
                  <c:v>538080.92503566178</c:v>
                </c:pt>
                <c:pt idx="5">
                  <c:v>682839.24637276586</c:v>
                </c:pt>
                <c:pt idx="6">
                  <c:v>831940.31734998268</c:v>
                </c:pt>
                <c:pt idx="7">
                  <c:v>985514.42045651621</c:v>
                </c:pt>
                <c:pt idx="8">
                  <c:v>1143695.7466562465</c:v>
                </c:pt>
                <c:pt idx="9">
                  <c:v>1306622.5126419684</c:v>
                </c:pt>
              </c:numCache>
            </c:numRef>
          </c:val>
          <c:extLst>
            <c:ext xmlns:c16="http://schemas.microsoft.com/office/drawing/2014/chart" uri="{C3380CC4-5D6E-409C-BE32-E72D297353CC}">
              <c16:uniqueId val="{00000001-2DEF-487D-9E70-F3CBA52276B4}"/>
            </c:ext>
          </c:extLst>
        </c:ser>
        <c:dLbls>
          <c:showLegendKey val="0"/>
          <c:showVal val="0"/>
          <c:showCatName val="0"/>
          <c:showSerName val="0"/>
          <c:showPercent val="0"/>
          <c:showBubbleSize val="0"/>
        </c:dLbls>
        <c:gapWidth val="219"/>
        <c:overlap val="-27"/>
        <c:axId val="573248088"/>
        <c:axId val="1958439880"/>
      </c:barChart>
      <c:catAx>
        <c:axId val="573248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8439880"/>
        <c:crosses val="autoZero"/>
        <c:auto val="1"/>
        <c:lblAlgn val="ctr"/>
        <c:lblOffset val="100"/>
        <c:noMultiLvlLbl val="0"/>
      </c:catAx>
      <c:valAx>
        <c:axId val="195843988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248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r>
              <a:rPr lang="en-US"/>
              <a:t>TIF Project/Program Expenditures: FY 2001-02 to FY 2021-22</a:t>
            </a:r>
          </a:p>
          <a:p>
            <a:pPr>
              <a:defRPr/>
            </a:pPr>
            <a:r>
              <a:rPr lang="en-US"/>
              <a:t>$1.8 billion</a:t>
            </a:r>
          </a:p>
        </c:rich>
      </c:tx>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manualLayout>
          <c:layoutTarget val="inner"/>
          <c:xMode val="edge"/>
          <c:yMode val="edge"/>
          <c:x val="0.25325087721617334"/>
          <c:y val="0.21474967317867771"/>
          <c:w val="0.48230630376575062"/>
          <c:h val="0.71068338203575399"/>
        </c:manualLayout>
      </c:layout>
      <c:pieChart>
        <c:varyColors val="1"/>
        <c:ser>
          <c:idx val="0"/>
          <c:order val="0"/>
          <c:spPr>
            <a:solidFill>
              <a:schemeClr val="lt1"/>
            </a:solidFill>
            <a:ln w="19050">
              <a:solidFill>
                <a:schemeClr val="accent1"/>
              </a:solidFill>
            </a:ln>
            <a:effectLst/>
          </c:spPr>
          <c:dPt>
            <c:idx val="0"/>
            <c:bubble3D val="0"/>
            <c:spPr>
              <a:solidFill>
                <a:schemeClr val="lt1"/>
              </a:solidFill>
              <a:ln w="19050">
                <a:solidFill>
                  <a:schemeClr val="accent1"/>
                </a:solidFill>
              </a:ln>
              <a:effectLst/>
            </c:spPr>
            <c:extLst>
              <c:ext xmlns:c16="http://schemas.microsoft.com/office/drawing/2014/chart" uri="{C3380CC4-5D6E-409C-BE32-E72D297353CC}">
                <c16:uniqueId val="{00000001-4316-4A8C-8692-EC2ED73FAF75}"/>
              </c:ext>
            </c:extLst>
          </c:dPt>
          <c:dPt>
            <c:idx val="1"/>
            <c:bubble3D val="0"/>
            <c:spPr>
              <a:solidFill>
                <a:schemeClr val="lt1"/>
              </a:solidFill>
              <a:ln w="19050">
                <a:solidFill>
                  <a:schemeClr val="accent1"/>
                </a:solidFill>
              </a:ln>
              <a:effectLst/>
            </c:spPr>
            <c:extLst>
              <c:ext xmlns:c16="http://schemas.microsoft.com/office/drawing/2014/chart" uri="{C3380CC4-5D6E-409C-BE32-E72D297353CC}">
                <c16:uniqueId val="{00000003-4316-4A8C-8692-EC2ED73FAF75}"/>
              </c:ext>
            </c:extLst>
          </c:dPt>
          <c:dPt>
            <c:idx val="2"/>
            <c:bubble3D val="0"/>
            <c:spPr>
              <a:solidFill>
                <a:schemeClr val="lt1"/>
              </a:solidFill>
              <a:ln w="19050">
                <a:solidFill>
                  <a:schemeClr val="accent1"/>
                </a:solidFill>
              </a:ln>
              <a:effectLst/>
            </c:spPr>
            <c:extLst>
              <c:ext xmlns:c16="http://schemas.microsoft.com/office/drawing/2014/chart" uri="{C3380CC4-5D6E-409C-BE32-E72D297353CC}">
                <c16:uniqueId val="{00000005-4316-4A8C-8692-EC2ED73FAF75}"/>
              </c:ext>
            </c:extLst>
          </c:dPt>
          <c:dPt>
            <c:idx val="3"/>
            <c:bubble3D val="0"/>
            <c:spPr>
              <a:solidFill>
                <a:schemeClr val="lt1"/>
              </a:solidFill>
              <a:ln w="19050">
                <a:solidFill>
                  <a:schemeClr val="accent1"/>
                </a:solidFill>
              </a:ln>
              <a:effectLst/>
            </c:spPr>
            <c:extLst>
              <c:ext xmlns:c16="http://schemas.microsoft.com/office/drawing/2014/chart" uri="{C3380CC4-5D6E-409C-BE32-E72D297353CC}">
                <c16:uniqueId val="{00000007-4316-4A8C-8692-EC2ED73FAF75}"/>
              </c:ext>
            </c:extLst>
          </c:dPt>
          <c:dPt>
            <c:idx val="4"/>
            <c:bubble3D val="0"/>
            <c:spPr>
              <a:solidFill>
                <a:schemeClr val="lt1"/>
              </a:solidFill>
              <a:ln w="19050">
                <a:solidFill>
                  <a:schemeClr val="accent1"/>
                </a:solidFill>
              </a:ln>
              <a:effectLst/>
            </c:spPr>
            <c:extLst>
              <c:ext xmlns:c16="http://schemas.microsoft.com/office/drawing/2014/chart" uri="{C3380CC4-5D6E-409C-BE32-E72D297353CC}">
                <c16:uniqueId val="{00000009-4316-4A8C-8692-EC2ED73FAF75}"/>
              </c:ext>
            </c:extLst>
          </c:dPt>
          <c:dLbls>
            <c:dLbl>
              <c:idx val="0"/>
              <c:layout>
                <c:manualLayout>
                  <c:x val="-9.996845073278128E-2"/>
                  <c:y val="-2.7140415786341818E-4"/>
                </c:manualLayout>
              </c:layout>
              <c:tx>
                <c:rich>
                  <a:bodyPr/>
                  <a:lstStyle/>
                  <a:p>
                    <a:fld id="{2777C2F6-695B-4C25-A162-1FD22BFAF98D}" type="CATEGORYNAME">
                      <a:rPr lang="en-US"/>
                      <a:pPr/>
                      <a:t>[CATEGORY NAME]</a:t>
                    </a:fld>
                    <a:r>
                      <a:rPr lang="en-US" baseline="0"/>
                      <a:t>, </a:t>
                    </a:r>
                  </a:p>
                  <a:p>
                    <a:r>
                      <a:rPr lang="en-US" baseline="0"/>
                      <a:t>$638M, </a:t>
                    </a:r>
                    <a:fld id="{720AED41-63C1-426A-885F-83B6DB31D0FF}"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16-4A8C-8692-EC2ED73FAF75}"/>
                </c:ext>
              </c:extLst>
            </c:dLbl>
            <c:dLbl>
              <c:idx val="1"/>
              <c:layout>
                <c:manualLayout>
                  <c:x val="-1.6214893723483141E-3"/>
                  <c:y val="-1.0394572330673722E-2"/>
                </c:manualLayout>
              </c:layout>
              <c:tx>
                <c:rich>
                  <a:bodyPr/>
                  <a:lstStyle/>
                  <a:p>
                    <a:fld id="{64E1E253-D9F0-40B8-ABD6-49C9D063D1E1}" type="CATEGORYNAME">
                      <a:rPr lang="en-US">
                        <a:solidFill>
                          <a:schemeClr val="bg1"/>
                        </a:solidFill>
                      </a:rPr>
                      <a:pPr/>
                      <a:t>[CATEGORY NAME]</a:t>
                    </a:fld>
                    <a:r>
                      <a:rPr lang="en-US" baseline="0"/>
                      <a:t>, $585M, </a:t>
                    </a:r>
                    <a:fld id="{D18BA1F6-8105-4215-B4EF-391184D9CA16}"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16-4A8C-8692-EC2ED73FAF75}"/>
                </c:ext>
              </c:extLst>
            </c:dLbl>
            <c:dLbl>
              <c:idx val="2"/>
              <c:layout>
                <c:manualLayout>
                  <c:x val="-2.2813759249523835E-2"/>
                  <c:y val="1.2188357244430481E-2"/>
                </c:manualLayout>
              </c:layout>
              <c:tx>
                <c:rich>
                  <a:bodyPr/>
                  <a:lstStyle/>
                  <a:p>
                    <a:fld id="{E0AF6C11-ECDB-4C72-B61B-5AEC62FCD5AD}" type="CATEGORYNAME">
                      <a:rPr lang="en-US"/>
                      <a:pPr/>
                      <a:t>[CATEGORY NAME]</a:t>
                    </a:fld>
                    <a:r>
                      <a:rPr lang="en-US" baseline="0"/>
                      <a:t>, </a:t>
                    </a:r>
                  </a:p>
                  <a:p>
                    <a:r>
                      <a:rPr lang="en-US" baseline="0"/>
                      <a:t>$176M, </a:t>
                    </a:r>
                    <a:fld id="{146BEA5F-DAF8-4523-93B8-B0A46E8B7AAA}"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16-4A8C-8692-EC2ED73FAF75}"/>
                </c:ext>
              </c:extLst>
            </c:dLbl>
            <c:dLbl>
              <c:idx val="3"/>
              <c:layout>
                <c:manualLayout>
                  <c:x val="1.6670587310241392E-2"/>
                  <c:y val="4.0708209665402124E-2"/>
                </c:manualLayout>
              </c:layout>
              <c:tx>
                <c:rich>
                  <a:bodyPr/>
                  <a:lstStyle/>
                  <a:p>
                    <a:fld id="{52D74210-4696-42AA-A863-E275974CBFFE}" type="CATEGORYNAME">
                      <a:rPr lang="en-US"/>
                      <a:pPr/>
                      <a:t>[CATEGORY NAME]</a:t>
                    </a:fld>
                    <a:r>
                      <a:rPr lang="en-US" baseline="0"/>
                      <a:t>, $230M, </a:t>
                    </a:r>
                    <a:fld id="{84339C26-E947-4E7A-8DA2-147B74DCD81E}"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316-4A8C-8692-EC2ED73FAF75}"/>
                </c:ext>
              </c:extLst>
            </c:dLbl>
            <c:dLbl>
              <c:idx val="4"/>
              <c:layout>
                <c:manualLayout>
                  <c:x val="-1.5474736867414449E-2"/>
                  <c:y val="3.7543092307243992E-3"/>
                </c:manualLayout>
              </c:layout>
              <c:tx>
                <c:rich>
                  <a:bodyPr/>
                  <a:lstStyle/>
                  <a:p>
                    <a:fld id="{1CECF263-67B1-4183-AEB1-2E06E87611CB}" type="CATEGORYNAME">
                      <a:rPr lang="en-US"/>
                      <a:pPr/>
                      <a:t>[CATEGORY NAME]</a:t>
                    </a:fld>
                    <a:r>
                      <a:rPr lang="en-US" baseline="0"/>
                      <a:t>, </a:t>
                    </a:r>
                  </a:p>
                  <a:p>
                    <a:r>
                      <a:rPr lang="en-US" baseline="0"/>
                      <a:t>$141M, </a:t>
                    </a:r>
                    <a:fld id="{1AA086FA-B8B6-4659-9DB6-282BF1DEEC54}"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316-4A8C-8692-EC2ED73FAF7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(Summary!$A$6,Summary!$A$12,Summary!$A$17,Summary!$A$18,Summary!$A$4)</c:f>
              <c:strCache>
                <c:ptCount val="5"/>
                <c:pt idx="0">
                  <c:v>Housing</c:v>
                </c:pt>
                <c:pt idx="1">
                  <c:v>Property Redevelopment</c:v>
                </c:pt>
                <c:pt idx="2">
                  <c:v>Parks and Other Infrastructure</c:v>
                </c:pt>
                <c:pt idx="3">
                  <c:v>Transportation</c:v>
                </c:pt>
                <c:pt idx="4">
                  <c:v>Business Development</c:v>
                </c:pt>
              </c:strCache>
            </c:strRef>
          </c:cat>
          <c:val>
            <c:numRef>
              <c:f>(Summary!$X$6,Summary!$X$12,Summary!$X$17,Summary!$X$18,Summary!$X$4)</c:f>
              <c:numCache>
                <c:formatCode>#,##0</c:formatCode>
                <c:ptCount val="5"/>
                <c:pt idx="0">
                  <c:v>637516819.73999989</c:v>
                </c:pt>
                <c:pt idx="1">
                  <c:v>584536337.52000058</c:v>
                </c:pt>
                <c:pt idx="2">
                  <c:v>175786513.37999997</c:v>
                </c:pt>
                <c:pt idx="3">
                  <c:v>229972169.92000008</c:v>
                </c:pt>
                <c:pt idx="4">
                  <c:v>140876975.91999999</c:v>
                </c:pt>
              </c:numCache>
            </c:numRef>
          </c:val>
          <c:extLst>
            <c:ext xmlns:c16="http://schemas.microsoft.com/office/drawing/2014/chart" uri="{C3380CC4-5D6E-409C-BE32-E72D297353CC}">
              <c16:uniqueId val="{0000000A-4316-4A8C-8692-EC2ED73FAF75}"/>
            </c:ext>
          </c:extLst>
        </c:ser>
        <c:ser>
          <c:idx val="1"/>
          <c:order val="1"/>
          <c:tx>
            <c:strRef>
              <c:f>Summary!$A$4</c:f>
              <c:strCache>
                <c:ptCount val="1"/>
                <c:pt idx="0">
                  <c:v>Business Development</c:v>
                </c:pt>
              </c:strCache>
            </c:strRef>
          </c:tx>
          <c:spPr>
            <a:solidFill>
              <a:schemeClr val="lt1"/>
            </a:solidFill>
            <a:ln w="19050">
              <a:solidFill>
                <a:schemeClr val="accent1"/>
              </a:solidFill>
            </a:ln>
            <a:effectLst/>
          </c:spPr>
          <c:dPt>
            <c:idx val="0"/>
            <c:bubble3D val="0"/>
            <c:spPr>
              <a:solidFill>
                <a:schemeClr val="lt1"/>
              </a:solidFill>
              <a:ln w="19050">
                <a:solidFill>
                  <a:schemeClr val="accent1"/>
                </a:solidFill>
              </a:ln>
              <a:effectLst/>
            </c:spPr>
            <c:extLst>
              <c:ext xmlns:c16="http://schemas.microsoft.com/office/drawing/2014/chart" uri="{C3380CC4-5D6E-409C-BE32-E72D297353CC}">
                <c16:uniqueId val="{0000000C-4316-4A8C-8692-EC2ED73FAF7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(Summary!$A$6,Summary!$A$12,Summary!$A$17,Summary!$A$18,Summary!$A$4)</c:f>
              <c:strCache>
                <c:ptCount val="5"/>
                <c:pt idx="0">
                  <c:v>Housing</c:v>
                </c:pt>
                <c:pt idx="1">
                  <c:v>Property Redevelopment</c:v>
                </c:pt>
                <c:pt idx="2">
                  <c:v>Parks and Other Infrastructure</c:v>
                </c:pt>
                <c:pt idx="3">
                  <c:v>Transportation</c:v>
                </c:pt>
                <c:pt idx="4">
                  <c:v>Business Development</c:v>
                </c:pt>
              </c:strCache>
            </c:strRef>
          </c:cat>
          <c:val>
            <c:numRef>
              <c:f>Summary!$X$4</c:f>
              <c:numCache>
                <c:formatCode>#,##0</c:formatCode>
                <c:ptCount val="1"/>
                <c:pt idx="0">
                  <c:v>140876975.91999999</c:v>
                </c:pt>
              </c:numCache>
            </c:numRef>
          </c:val>
          <c:extLst>
            <c:ext xmlns:c16="http://schemas.microsoft.com/office/drawing/2014/chart" uri="{C3380CC4-5D6E-409C-BE32-E72D297353CC}">
              <c16:uniqueId val="{0000000D-4316-4A8C-8692-EC2ED73FAF75}"/>
            </c:ext>
          </c:extLst>
        </c:ser>
        <c:dLbls>
          <c:dLblPos val="inEnd"/>
          <c:showLegendKey val="0"/>
          <c:showVal val="0"/>
          <c:showCatName val="1"/>
          <c:showSerName val="0"/>
          <c:showPercent val="1"/>
          <c:showBubbleSize val="0"/>
          <c:showLeaderLines val="1"/>
        </c:dLbls>
        <c:firstSliceAng val="10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TIF Project/Program Expenditures: FY 2000-21 to FY 2021-22</a:t>
            </a:r>
          </a:p>
          <a:p>
            <a:pPr>
              <a:defRPr b="1"/>
            </a:pPr>
            <a:r>
              <a:rPr lang="en-US" b="1"/>
              <a:t>$1.8 Billion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Summary!$A$18</c:f>
              <c:strCache>
                <c:ptCount val="1"/>
                <c:pt idx="0">
                  <c:v>Transportation</c:v>
                </c:pt>
              </c:strCache>
            </c:strRef>
          </c:tx>
          <c:spPr>
            <a:solidFill>
              <a:srgbClr val="E9AA00"/>
            </a:solidFill>
            <a:ln>
              <a:noFill/>
            </a:ln>
            <a:effectLst/>
          </c:spPr>
          <c:invertIfNegative val="0"/>
          <c:cat>
            <c:strRef>
              <c:f>Summary!$B$3:$W$3</c:f>
              <c:strCache>
                <c:ptCount val="22"/>
                <c:pt idx="0">
                  <c:v>FY 2000-01</c:v>
                </c:pt>
                <c:pt idx="1">
                  <c:v>FY 2001-02</c:v>
                </c:pt>
                <c:pt idx="2">
                  <c:v>FY 2002-03</c:v>
                </c:pt>
                <c:pt idx="3">
                  <c:v>FY 2003-04</c:v>
                </c:pt>
                <c:pt idx="4">
                  <c:v>FY 2004-05</c:v>
                </c:pt>
                <c:pt idx="5">
                  <c:v>FY 2005-06</c:v>
                </c:pt>
                <c:pt idx="6">
                  <c:v>FY 2006-07</c:v>
                </c:pt>
                <c:pt idx="7">
                  <c:v>FY 2007-08</c:v>
                </c:pt>
                <c:pt idx="8">
                  <c:v>FY 2008-09</c:v>
                </c:pt>
                <c:pt idx="9">
                  <c:v>FY 2009-10</c:v>
                </c:pt>
                <c:pt idx="10">
                  <c:v>FY 2010-11</c:v>
                </c:pt>
                <c:pt idx="11">
                  <c:v>FY 2011-12</c:v>
                </c:pt>
                <c:pt idx="12">
                  <c:v>FY 2012-13</c:v>
                </c:pt>
                <c:pt idx="13">
                  <c:v>FY 2013-14</c:v>
                </c:pt>
                <c:pt idx="14">
                  <c:v>FY 2014-15</c:v>
                </c:pt>
                <c:pt idx="15">
                  <c:v>FY 2015-16</c:v>
                </c:pt>
                <c:pt idx="16">
                  <c:v>FY 2016-17</c:v>
                </c:pt>
                <c:pt idx="17">
                  <c:v>FY 2017-18</c:v>
                </c:pt>
                <c:pt idx="18">
                  <c:v>FY 2018-19</c:v>
                </c:pt>
                <c:pt idx="19">
                  <c:v>FY 2019-20</c:v>
                </c:pt>
                <c:pt idx="20">
                  <c:v>FY 2020-21</c:v>
                </c:pt>
                <c:pt idx="21">
                  <c:v>FY 2021-22</c:v>
                </c:pt>
              </c:strCache>
            </c:strRef>
          </c:cat>
          <c:val>
            <c:numRef>
              <c:f>Summary!$B$18:$W$18</c:f>
              <c:numCache>
                <c:formatCode>#,##0</c:formatCode>
                <c:ptCount val="22"/>
                <c:pt idx="0">
                  <c:v>43730857.630000003</c:v>
                </c:pt>
                <c:pt idx="1">
                  <c:v>4083587.4800000004</c:v>
                </c:pt>
                <c:pt idx="2">
                  <c:v>4587035.28</c:v>
                </c:pt>
                <c:pt idx="3">
                  <c:v>9187252.6099999975</c:v>
                </c:pt>
                <c:pt idx="4">
                  <c:v>14750707.789999997</c:v>
                </c:pt>
                <c:pt idx="5">
                  <c:v>22754025.110000007</c:v>
                </c:pt>
                <c:pt idx="6">
                  <c:v>33423972.510000002</c:v>
                </c:pt>
                <c:pt idx="7">
                  <c:v>15828043.300000001</c:v>
                </c:pt>
                <c:pt idx="8">
                  <c:v>7446469</c:v>
                </c:pt>
                <c:pt idx="9">
                  <c:v>14089521.300000001</c:v>
                </c:pt>
                <c:pt idx="10">
                  <c:v>14597065.460000001</c:v>
                </c:pt>
                <c:pt idx="11">
                  <c:v>6713489.1599999983</c:v>
                </c:pt>
                <c:pt idx="12">
                  <c:v>12904414.459999997</c:v>
                </c:pt>
                <c:pt idx="13">
                  <c:v>3142867.5300000007</c:v>
                </c:pt>
                <c:pt idx="14">
                  <c:v>3455384.6499999976</c:v>
                </c:pt>
                <c:pt idx="15">
                  <c:v>4396988.8999999976</c:v>
                </c:pt>
                <c:pt idx="16">
                  <c:v>1845522.26</c:v>
                </c:pt>
                <c:pt idx="17">
                  <c:v>2083861.5800000008</c:v>
                </c:pt>
                <c:pt idx="18">
                  <c:v>3194766.8699999996</c:v>
                </c:pt>
                <c:pt idx="19">
                  <c:v>2125913.0599999991</c:v>
                </c:pt>
                <c:pt idx="20">
                  <c:v>4638289.68</c:v>
                </c:pt>
                <c:pt idx="21">
                  <c:v>992134.3</c:v>
                </c:pt>
              </c:numCache>
            </c:numRef>
          </c:val>
          <c:extLst>
            <c:ext xmlns:c16="http://schemas.microsoft.com/office/drawing/2014/chart" uri="{C3380CC4-5D6E-409C-BE32-E72D297353CC}">
              <c16:uniqueId val="{00000000-43FA-40B7-ABDC-273E7C964514}"/>
            </c:ext>
          </c:extLst>
        </c:ser>
        <c:ser>
          <c:idx val="1"/>
          <c:order val="1"/>
          <c:tx>
            <c:strRef>
              <c:f>Summary!$A$17</c:f>
              <c:strCache>
                <c:ptCount val="1"/>
                <c:pt idx="0">
                  <c:v>Parks and Other Infrastructure</c:v>
                </c:pt>
              </c:strCache>
            </c:strRef>
          </c:tx>
          <c:spPr>
            <a:pattFill prst="wdDnDiag">
              <a:fgClr>
                <a:srgbClr val="E9AA00"/>
              </a:fgClr>
              <a:bgClr>
                <a:srgbClr val="FFFFFF"/>
              </a:bgClr>
            </a:pattFill>
            <a:ln>
              <a:noFill/>
            </a:ln>
            <a:effectLst/>
          </c:spPr>
          <c:invertIfNegative val="0"/>
          <c:cat>
            <c:strRef>
              <c:f>Summary!$B$3:$W$3</c:f>
              <c:strCache>
                <c:ptCount val="22"/>
                <c:pt idx="0">
                  <c:v>FY 2000-01</c:v>
                </c:pt>
                <c:pt idx="1">
                  <c:v>FY 2001-02</c:v>
                </c:pt>
                <c:pt idx="2">
                  <c:v>FY 2002-03</c:v>
                </c:pt>
                <c:pt idx="3">
                  <c:v>FY 2003-04</c:v>
                </c:pt>
                <c:pt idx="4">
                  <c:v>FY 2004-05</c:v>
                </c:pt>
                <c:pt idx="5">
                  <c:v>FY 2005-06</c:v>
                </c:pt>
                <c:pt idx="6">
                  <c:v>FY 2006-07</c:v>
                </c:pt>
                <c:pt idx="7">
                  <c:v>FY 2007-08</c:v>
                </c:pt>
                <c:pt idx="8">
                  <c:v>FY 2008-09</c:v>
                </c:pt>
                <c:pt idx="9">
                  <c:v>FY 2009-10</c:v>
                </c:pt>
                <c:pt idx="10">
                  <c:v>FY 2010-11</c:v>
                </c:pt>
                <c:pt idx="11">
                  <c:v>FY 2011-12</c:v>
                </c:pt>
                <c:pt idx="12">
                  <c:v>FY 2012-13</c:v>
                </c:pt>
                <c:pt idx="13">
                  <c:v>FY 2013-14</c:v>
                </c:pt>
                <c:pt idx="14">
                  <c:v>FY 2014-15</c:v>
                </c:pt>
                <c:pt idx="15">
                  <c:v>FY 2015-16</c:v>
                </c:pt>
                <c:pt idx="16">
                  <c:v>FY 2016-17</c:v>
                </c:pt>
                <c:pt idx="17">
                  <c:v>FY 2017-18</c:v>
                </c:pt>
                <c:pt idx="18">
                  <c:v>FY 2018-19</c:v>
                </c:pt>
                <c:pt idx="19">
                  <c:v>FY 2019-20</c:v>
                </c:pt>
                <c:pt idx="20">
                  <c:v>FY 2020-21</c:v>
                </c:pt>
                <c:pt idx="21">
                  <c:v>FY 2021-22</c:v>
                </c:pt>
              </c:strCache>
            </c:strRef>
          </c:cat>
          <c:val>
            <c:numRef>
              <c:f>Summary!$B$17:$W$17</c:f>
              <c:numCache>
                <c:formatCode>#,##0</c:formatCode>
                <c:ptCount val="22"/>
                <c:pt idx="0">
                  <c:v>22484855.84</c:v>
                </c:pt>
                <c:pt idx="1">
                  <c:v>12681534.009999998</c:v>
                </c:pt>
                <c:pt idx="2">
                  <c:v>6100847.9900000012</c:v>
                </c:pt>
                <c:pt idx="3">
                  <c:v>19013426.479999997</c:v>
                </c:pt>
                <c:pt idx="4">
                  <c:v>5477357.1700000009</c:v>
                </c:pt>
                <c:pt idx="5">
                  <c:v>10267631.119999995</c:v>
                </c:pt>
                <c:pt idx="6">
                  <c:v>4241147.18</c:v>
                </c:pt>
                <c:pt idx="7">
                  <c:v>9882033.7699999996</c:v>
                </c:pt>
                <c:pt idx="8">
                  <c:v>20439515.349999998</c:v>
                </c:pt>
                <c:pt idx="9">
                  <c:v>7800806.25</c:v>
                </c:pt>
                <c:pt idx="10">
                  <c:v>3630134.39</c:v>
                </c:pt>
                <c:pt idx="11">
                  <c:v>2128155.31</c:v>
                </c:pt>
                <c:pt idx="12">
                  <c:v>6778669.040000001</c:v>
                </c:pt>
                <c:pt idx="13">
                  <c:v>5170387.4600000009</c:v>
                </c:pt>
                <c:pt idx="14">
                  <c:v>2147211.34</c:v>
                </c:pt>
                <c:pt idx="15">
                  <c:v>2017534.890000002</c:v>
                </c:pt>
                <c:pt idx="16">
                  <c:v>17831298.209999979</c:v>
                </c:pt>
                <c:pt idx="17">
                  <c:v>1725227.6400000004</c:v>
                </c:pt>
                <c:pt idx="18">
                  <c:v>10902640.379999993</c:v>
                </c:pt>
                <c:pt idx="19">
                  <c:v>4650387.5499999989</c:v>
                </c:pt>
                <c:pt idx="20">
                  <c:v>385809.54000000015</c:v>
                </c:pt>
                <c:pt idx="21">
                  <c:v>29902.469999999998</c:v>
                </c:pt>
              </c:numCache>
            </c:numRef>
          </c:val>
          <c:extLst>
            <c:ext xmlns:c16="http://schemas.microsoft.com/office/drawing/2014/chart" uri="{C3380CC4-5D6E-409C-BE32-E72D297353CC}">
              <c16:uniqueId val="{00000001-43FA-40B7-ABDC-273E7C964514}"/>
            </c:ext>
          </c:extLst>
        </c:ser>
        <c:ser>
          <c:idx val="2"/>
          <c:order val="2"/>
          <c:tx>
            <c:strRef>
              <c:f>Summary!$A$6</c:f>
              <c:strCache>
                <c:ptCount val="1"/>
                <c:pt idx="0">
                  <c:v>Housing</c:v>
                </c:pt>
              </c:strCache>
            </c:strRef>
          </c:tx>
          <c:spPr>
            <a:solidFill>
              <a:srgbClr val="41B6E5"/>
            </a:solidFill>
            <a:ln>
              <a:noFill/>
            </a:ln>
            <a:effectLst/>
          </c:spPr>
          <c:invertIfNegative val="0"/>
          <c:cat>
            <c:strRef>
              <c:f>Summary!$B$3:$W$3</c:f>
              <c:strCache>
                <c:ptCount val="22"/>
                <c:pt idx="0">
                  <c:v>FY 2000-01</c:v>
                </c:pt>
                <c:pt idx="1">
                  <c:v>FY 2001-02</c:v>
                </c:pt>
                <c:pt idx="2">
                  <c:v>FY 2002-03</c:v>
                </c:pt>
                <c:pt idx="3">
                  <c:v>FY 2003-04</c:v>
                </c:pt>
                <c:pt idx="4">
                  <c:v>FY 2004-05</c:v>
                </c:pt>
                <c:pt idx="5">
                  <c:v>FY 2005-06</c:v>
                </c:pt>
                <c:pt idx="6">
                  <c:v>FY 2006-07</c:v>
                </c:pt>
                <c:pt idx="7">
                  <c:v>FY 2007-08</c:v>
                </c:pt>
                <c:pt idx="8">
                  <c:v>FY 2008-09</c:v>
                </c:pt>
                <c:pt idx="9">
                  <c:v>FY 2009-10</c:v>
                </c:pt>
                <c:pt idx="10">
                  <c:v>FY 2010-11</c:v>
                </c:pt>
                <c:pt idx="11">
                  <c:v>FY 2011-12</c:v>
                </c:pt>
                <c:pt idx="12">
                  <c:v>FY 2012-13</c:v>
                </c:pt>
                <c:pt idx="13">
                  <c:v>FY 2013-14</c:v>
                </c:pt>
                <c:pt idx="14">
                  <c:v>FY 2014-15</c:v>
                </c:pt>
                <c:pt idx="15">
                  <c:v>FY 2015-16</c:v>
                </c:pt>
                <c:pt idx="16">
                  <c:v>FY 2016-17</c:v>
                </c:pt>
                <c:pt idx="17">
                  <c:v>FY 2017-18</c:v>
                </c:pt>
                <c:pt idx="18">
                  <c:v>FY 2018-19</c:v>
                </c:pt>
                <c:pt idx="19">
                  <c:v>FY 2019-20</c:v>
                </c:pt>
                <c:pt idx="20">
                  <c:v>FY 2020-21</c:v>
                </c:pt>
                <c:pt idx="21">
                  <c:v>FY 2021-22</c:v>
                </c:pt>
              </c:strCache>
            </c:strRef>
          </c:cat>
          <c:val>
            <c:numRef>
              <c:f>Summary!$B$6:$W$6</c:f>
              <c:numCache>
                <c:formatCode>#,##0</c:formatCode>
                <c:ptCount val="22"/>
                <c:pt idx="0">
                  <c:v>12199012.899999991</c:v>
                </c:pt>
                <c:pt idx="1">
                  <c:v>26757465.509999987</c:v>
                </c:pt>
                <c:pt idx="2">
                  <c:v>24633639.569999989</c:v>
                </c:pt>
                <c:pt idx="3">
                  <c:v>32272074.429999985</c:v>
                </c:pt>
                <c:pt idx="4">
                  <c:v>26950314.939999998</c:v>
                </c:pt>
                <c:pt idx="5">
                  <c:v>10887631.960000001</c:v>
                </c:pt>
                <c:pt idx="6">
                  <c:v>29828763.260000002</c:v>
                </c:pt>
                <c:pt idx="7">
                  <c:v>22481435.609999988</c:v>
                </c:pt>
                <c:pt idx="8">
                  <c:v>28668178.179999992</c:v>
                </c:pt>
                <c:pt idx="9">
                  <c:v>48183079.110000022</c:v>
                </c:pt>
                <c:pt idx="10">
                  <c:v>30448432.07</c:v>
                </c:pt>
                <c:pt idx="11">
                  <c:v>40146751.610000007</c:v>
                </c:pt>
                <c:pt idx="12">
                  <c:v>23479185.710000005</c:v>
                </c:pt>
                <c:pt idx="13">
                  <c:v>8833017.4000000004</c:v>
                </c:pt>
                <c:pt idx="14">
                  <c:v>19388618.079999998</c:v>
                </c:pt>
                <c:pt idx="15">
                  <c:v>13270409.510000002</c:v>
                </c:pt>
                <c:pt idx="16">
                  <c:v>46379689.240000002</c:v>
                </c:pt>
                <c:pt idx="17">
                  <c:v>47771794.430000007</c:v>
                </c:pt>
                <c:pt idx="18">
                  <c:v>46693487.119999997</c:v>
                </c:pt>
                <c:pt idx="19">
                  <c:v>42533499.149999991</c:v>
                </c:pt>
                <c:pt idx="20">
                  <c:v>26856332.5</c:v>
                </c:pt>
                <c:pt idx="21">
                  <c:v>28854007.449999999</c:v>
                </c:pt>
              </c:numCache>
            </c:numRef>
          </c:val>
          <c:extLst>
            <c:ext xmlns:c16="http://schemas.microsoft.com/office/drawing/2014/chart" uri="{C3380CC4-5D6E-409C-BE32-E72D297353CC}">
              <c16:uniqueId val="{00000002-43FA-40B7-ABDC-273E7C964514}"/>
            </c:ext>
          </c:extLst>
        </c:ser>
        <c:ser>
          <c:idx val="3"/>
          <c:order val="3"/>
          <c:tx>
            <c:strRef>
              <c:f>Summary!$A$12</c:f>
              <c:strCache>
                <c:ptCount val="1"/>
                <c:pt idx="0">
                  <c:v>Property Redevelopment</c:v>
                </c:pt>
              </c:strCache>
            </c:strRef>
          </c:tx>
          <c:spPr>
            <a:solidFill>
              <a:srgbClr val="6CC149"/>
            </a:solidFill>
            <a:ln>
              <a:noFill/>
            </a:ln>
            <a:effectLst/>
          </c:spPr>
          <c:invertIfNegative val="0"/>
          <c:cat>
            <c:strRef>
              <c:f>Summary!$B$3:$W$3</c:f>
              <c:strCache>
                <c:ptCount val="22"/>
                <c:pt idx="0">
                  <c:v>FY 2000-01</c:v>
                </c:pt>
                <c:pt idx="1">
                  <c:v>FY 2001-02</c:v>
                </c:pt>
                <c:pt idx="2">
                  <c:v>FY 2002-03</c:v>
                </c:pt>
                <c:pt idx="3">
                  <c:v>FY 2003-04</c:v>
                </c:pt>
                <c:pt idx="4">
                  <c:v>FY 2004-05</c:v>
                </c:pt>
                <c:pt idx="5">
                  <c:v>FY 2005-06</c:v>
                </c:pt>
                <c:pt idx="6">
                  <c:v>FY 2006-07</c:v>
                </c:pt>
                <c:pt idx="7">
                  <c:v>FY 2007-08</c:v>
                </c:pt>
                <c:pt idx="8">
                  <c:v>FY 2008-09</c:v>
                </c:pt>
                <c:pt idx="9">
                  <c:v>FY 2009-10</c:v>
                </c:pt>
                <c:pt idx="10">
                  <c:v>FY 2010-11</c:v>
                </c:pt>
                <c:pt idx="11">
                  <c:v>FY 2011-12</c:v>
                </c:pt>
                <c:pt idx="12">
                  <c:v>FY 2012-13</c:v>
                </c:pt>
                <c:pt idx="13">
                  <c:v>FY 2013-14</c:v>
                </c:pt>
                <c:pt idx="14">
                  <c:v>FY 2014-15</c:v>
                </c:pt>
                <c:pt idx="15">
                  <c:v>FY 2015-16</c:v>
                </c:pt>
                <c:pt idx="16">
                  <c:v>FY 2016-17</c:v>
                </c:pt>
                <c:pt idx="17">
                  <c:v>FY 2017-18</c:v>
                </c:pt>
                <c:pt idx="18">
                  <c:v>FY 2018-19</c:v>
                </c:pt>
                <c:pt idx="19">
                  <c:v>FY 2019-20</c:v>
                </c:pt>
                <c:pt idx="20">
                  <c:v>FY 2020-21</c:v>
                </c:pt>
                <c:pt idx="21">
                  <c:v>FY 2021-22</c:v>
                </c:pt>
              </c:strCache>
            </c:strRef>
          </c:cat>
          <c:val>
            <c:numRef>
              <c:f>Summary!$B$12:$W$12</c:f>
              <c:numCache>
                <c:formatCode>#,##0</c:formatCode>
                <c:ptCount val="22"/>
                <c:pt idx="0">
                  <c:v>18358996.760000009</c:v>
                </c:pt>
                <c:pt idx="1">
                  <c:v>19073108.580000013</c:v>
                </c:pt>
                <c:pt idx="2">
                  <c:v>11319174.079999996</c:v>
                </c:pt>
                <c:pt idx="3">
                  <c:v>7841985.4500000058</c:v>
                </c:pt>
                <c:pt idx="4">
                  <c:v>17369490.160000008</c:v>
                </c:pt>
                <c:pt idx="5">
                  <c:v>37395847.620000012</c:v>
                </c:pt>
                <c:pt idx="6">
                  <c:v>35151765.350000054</c:v>
                </c:pt>
                <c:pt idx="7">
                  <c:v>23949470.18</c:v>
                </c:pt>
                <c:pt idx="8">
                  <c:v>18383839.199999988</c:v>
                </c:pt>
                <c:pt idx="9">
                  <c:v>14918473.929999989</c:v>
                </c:pt>
                <c:pt idx="10">
                  <c:v>39246319.06999997</c:v>
                </c:pt>
                <c:pt idx="11">
                  <c:v>14409593.949999997</c:v>
                </c:pt>
                <c:pt idx="12">
                  <c:v>15369473.060000017</c:v>
                </c:pt>
                <c:pt idx="13">
                  <c:v>19835874.239999998</c:v>
                </c:pt>
                <c:pt idx="14">
                  <c:v>22840527.639999952</c:v>
                </c:pt>
                <c:pt idx="15">
                  <c:v>26545138.920000073</c:v>
                </c:pt>
                <c:pt idx="16">
                  <c:v>71293486.690000102</c:v>
                </c:pt>
                <c:pt idx="17">
                  <c:v>37372127.490000203</c:v>
                </c:pt>
                <c:pt idx="18">
                  <c:v>60494337.329999968</c:v>
                </c:pt>
                <c:pt idx="19">
                  <c:v>37925340.560000122</c:v>
                </c:pt>
                <c:pt idx="20">
                  <c:v>21111044.420000039</c:v>
                </c:pt>
                <c:pt idx="21">
                  <c:v>14330922.840000009</c:v>
                </c:pt>
              </c:numCache>
            </c:numRef>
          </c:val>
          <c:extLst>
            <c:ext xmlns:c16="http://schemas.microsoft.com/office/drawing/2014/chart" uri="{C3380CC4-5D6E-409C-BE32-E72D297353CC}">
              <c16:uniqueId val="{00000003-43FA-40B7-ABDC-273E7C964514}"/>
            </c:ext>
          </c:extLst>
        </c:ser>
        <c:ser>
          <c:idx val="4"/>
          <c:order val="4"/>
          <c:tx>
            <c:strRef>
              <c:f>Summary!$A$4</c:f>
              <c:strCache>
                <c:ptCount val="1"/>
                <c:pt idx="0">
                  <c:v>Business Development</c:v>
                </c:pt>
              </c:strCache>
            </c:strRef>
          </c:tx>
          <c:spPr>
            <a:pattFill prst="wdUpDiag">
              <a:fgClr>
                <a:srgbClr val="6CC149"/>
              </a:fgClr>
              <a:bgClr>
                <a:srgbClr val="FFFFFF"/>
              </a:bgClr>
            </a:pattFill>
            <a:ln>
              <a:noFill/>
            </a:ln>
            <a:effectLst/>
          </c:spPr>
          <c:invertIfNegative val="0"/>
          <c:cat>
            <c:strRef>
              <c:f>Summary!$B$3:$W$3</c:f>
              <c:strCache>
                <c:ptCount val="22"/>
                <c:pt idx="0">
                  <c:v>FY 2000-01</c:v>
                </c:pt>
                <c:pt idx="1">
                  <c:v>FY 2001-02</c:v>
                </c:pt>
                <c:pt idx="2">
                  <c:v>FY 2002-03</c:v>
                </c:pt>
                <c:pt idx="3">
                  <c:v>FY 2003-04</c:v>
                </c:pt>
                <c:pt idx="4">
                  <c:v>FY 2004-05</c:v>
                </c:pt>
                <c:pt idx="5">
                  <c:v>FY 2005-06</c:v>
                </c:pt>
                <c:pt idx="6">
                  <c:v>FY 2006-07</c:v>
                </c:pt>
                <c:pt idx="7">
                  <c:v>FY 2007-08</c:v>
                </c:pt>
                <c:pt idx="8">
                  <c:v>FY 2008-09</c:v>
                </c:pt>
                <c:pt idx="9">
                  <c:v>FY 2009-10</c:v>
                </c:pt>
                <c:pt idx="10">
                  <c:v>FY 2010-11</c:v>
                </c:pt>
                <c:pt idx="11">
                  <c:v>FY 2011-12</c:v>
                </c:pt>
                <c:pt idx="12">
                  <c:v>FY 2012-13</c:v>
                </c:pt>
                <c:pt idx="13">
                  <c:v>FY 2013-14</c:v>
                </c:pt>
                <c:pt idx="14">
                  <c:v>FY 2014-15</c:v>
                </c:pt>
                <c:pt idx="15">
                  <c:v>FY 2015-16</c:v>
                </c:pt>
                <c:pt idx="16">
                  <c:v>FY 2016-17</c:v>
                </c:pt>
                <c:pt idx="17">
                  <c:v>FY 2017-18</c:v>
                </c:pt>
                <c:pt idx="18">
                  <c:v>FY 2018-19</c:v>
                </c:pt>
                <c:pt idx="19">
                  <c:v>FY 2019-20</c:v>
                </c:pt>
                <c:pt idx="20">
                  <c:v>FY 2020-21</c:v>
                </c:pt>
                <c:pt idx="21">
                  <c:v>FY 2021-22</c:v>
                </c:pt>
              </c:strCache>
            </c:strRef>
          </c:cat>
          <c:val>
            <c:numRef>
              <c:f>Summary!$B$4:$W$4</c:f>
              <c:numCache>
                <c:formatCode>#,##0</c:formatCode>
                <c:ptCount val="22"/>
                <c:pt idx="0">
                  <c:v>2870665.7699999996</c:v>
                </c:pt>
                <c:pt idx="1">
                  <c:v>11151120.029999999</c:v>
                </c:pt>
                <c:pt idx="2">
                  <c:v>3580327.6799999997</c:v>
                </c:pt>
                <c:pt idx="3">
                  <c:v>4796321.1900000004</c:v>
                </c:pt>
                <c:pt idx="4">
                  <c:v>10497628.580000002</c:v>
                </c:pt>
                <c:pt idx="5">
                  <c:v>16612132.960000003</c:v>
                </c:pt>
                <c:pt idx="6">
                  <c:v>13006810.199999997</c:v>
                </c:pt>
                <c:pt idx="7">
                  <c:v>9719743.0500000007</c:v>
                </c:pt>
                <c:pt idx="8">
                  <c:v>6303778.2999999989</c:v>
                </c:pt>
                <c:pt idx="9">
                  <c:v>9333141.2899999991</c:v>
                </c:pt>
                <c:pt idx="10">
                  <c:v>7402434.5500000017</c:v>
                </c:pt>
                <c:pt idx="11">
                  <c:v>6002274.1399999941</c:v>
                </c:pt>
                <c:pt idx="12">
                  <c:v>5707249.3399999924</c:v>
                </c:pt>
                <c:pt idx="13">
                  <c:v>3485202.669999999</c:v>
                </c:pt>
                <c:pt idx="14">
                  <c:v>3972620.7400000012</c:v>
                </c:pt>
                <c:pt idx="15">
                  <c:v>9514446.1800000295</c:v>
                </c:pt>
                <c:pt idx="16">
                  <c:v>1941847.6000000006</c:v>
                </c:pt>
                <c:pt idx="17">
                  <c:v>2583082.9700000007</c:v>
                </c:pt>
                <c:pt idx="18">
                  <c:v>3138642.0100000016</c:v>
                </c:pt>
                <c:pt idx="19">
                  <c:v>3697196.949999996</c:v>
                </c:pt>
                <c:pt idx="20">
                  <c:v>2307880.2100000009</c:v>
                </c:pt>
                <c:pt idx="21">
                  <c:v>3252429.51</c:v>
                </c:pt>
              </c:numCache>
            </c:numRef>
          </c:val>
          <c:extLst>
            <c:ext xmlns:c16="http://schemas.microsoft.com/office/drawing/2014/chart" uri="{C3380CC4-5D6E-409C-BE32-E72D297353CC}">
              <c16:uniqueId val="{00000004-43FA-40B7-ABDC-273E7C964514}"/>
            </c:ext>
          </c:extLst>
        </c:ser>
        <c:dLbls>
          <c:showLegendKey val="0"/>
          <c:showVal val="0"/>
          <c:showCatName val="0"/>
          <c:showSerName val="0"/>
          <c:showPercent val="0"/>
          <c:showBubbleSize val="0"/>
        </c:dLbls>
        <c:gapWidth val="150"/>
        <c:overlap val="100"/>
        <c:axId val="607363000"/>
        <c:axId val="607359392"/>
      </c:barChart>
      <c:catAx>
        <c:axId val="607363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359392"/>
        <c:crosses val="autoZero"/>
        <c:auto val="1"/>
        <c:lblAlgn val="ctr"/>
        <c:lblOffset val="100"/>
        <c:noMultiLvlLbl val="0"/>
      </c:catAx>
      <c:valAx>
        <c:axId val="607359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7363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41B6E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5B3-4C33-8EF3-5F2F51903F84}"/>
              </c:ext>
            </c:extLst>
          </c:dPt>
          <c:dPt>
            <c:idx val="1"/>
            <c:bubble3D val="0"/>
            <c:spPr>
              <a:solidFill>
                <a:srgbClr val="6CC14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5B3-4C33-8EF3-5F2F51903F84}"/>
              </c:ext>
            </c:extLst>
          </c:dPt>
          <c:dPt>
            <c:idx val="2"/>
            <c:bubble3D val="0"/>
            <c:spPr>
              <a:solidFill>
                <a:srgbClr val="E9AA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5B3-4C33-8EF3-5F2F51903F84}"/>
              </c:ext>
            </c:extLst>
          </c:dPt>
          <c:dPt>
            <c:idx val="3"/>
            <c:bubble3D val="0"/>
            <c:spPr>
              <a:solidFill>
                <a:srgbClr val="AB4FC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5B3-4C33-8EF3-5F2F51903F84}"/>
              </c:ext>
            </c:extLst>
          </c:dPt>
          <c:dPt>
            <c:idx val="4"/>
            <c:bubble3D val="0"/>
            <c:spPr>
              <a:solidFill>
                <a:srgbClr val="4BACC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5B3-4C33-8EF3-5F2F51903F84}"/>
              </c:ext>
            </c:extLst>
          </c:dPt>
          <c:dPt>
            <c:idx val="5"/>
            <c:bubble3D val="0"/>
            <c:spPr>
              <a:solidFill>
                <a:srgbClr val="E8503D"/>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65B3-4C33-8EF3-5F2F51903F84}"/>
              </c:ext>
            </c:extLst>
          </c:dPt>
          <c:dLbls>
            <c:dLbl>
              <c:idx val="0"/>
              <c:layout>
                <c:manualLayout>
                  <c:x val="-7.107678955860855E-2"/>
                  <c:y val="6.603868960824341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B3-4C33-8EF3-5F2F51903F84}"/>
                </c:ext>
              </c:extLst>
            </c:dLbl>
            <c:dLbl>
              <c:idx val="1"/>
              <c:layout>
                <c:manualLayout>
                  <c:x val="-2.3305906986345808E-2"/>
                  <c:y val="-0.1200209001652571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5B3-4C33-8EF3-5F2F51903F84}"/>
                </c:ext>
              </c:extLst>
            </c:dLbl>
            <c:dLbl>
              <c:idx val="2"/>
              <c:layout>
                <c:manualLayout>
                  <c:x val="5.2591684466407988E-2"/>
                  <c:y val="-6.13837853601632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B3-4C33-8EF3-5F2F51903F84}"/>
                </c:ext>
              </c:extLst>
            </c:dLbl>
            <c:dLbl>
              <c:idx val="3"/>
              <c:layout>
                <c:manualLayout>
                  <c:x val="3.450664172596403E-2"/>
                  <c:y val="0.1078083989501312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5B3-4C33-8EF3-5F2F51903F84}"/>
                </c:ext>
              </c:extLst>
            </c:dLbl>
            <c:dLbl>
              <c:idx val="4"/>
              <c:layout>
                <c:manualLayout>
                  <c:x val="4.8182741202293534E-3"/>
                  <c:y val="7.361135413628852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5B3-4C33-8EF3-5F2F51903F84}"/>
                </c:ext>
              </c:extLst>
            </c:dLbl>
            <c:dLbl>
              <c:idx val="5"/>
              <c:layout>
                <c:manualLayout>
                  <c:x val="1.469209607226063E-2"/>
                  <c:y val="8.568047049674343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5B3-4C33-8EF3-5F2F51903F8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Sheet2!$B$2:$B$7</c:f>
              <c:strCache>
                <c:ptCount val="6"/>
                <c:pt idx="0">
                  <c:v>White (228) </c:v>
                </c:pt>
                <c:pt idx="1">
                  <c:v>African, African American, Black (126)</c:v>
                </c:pt>
                <c:pt idx="2">
                  <c:v>Latinx, Hispanic (166)</c:v>
                </c:pt>
                <c:pt idx="3">
                  <c:v>Native American, Indigenous (59)</c:v>
                </c:pt>
                <c:pt idx="4">
                  <c:v>Asian, Pacific Islander (37)</c:v>
                </c:pt>
                <c:pt idx="5">
                  <c:v>Mixed race (6)</c:v>
                </c:pt>
              </c:strCache>
            </c:strRef>
          </c:cat>
          <c:val>
            <c:numRef>
              <c:f>Sheet2!$I$2:$I$7</c:f>
              <c:numCache>
                <c:formatCode>General</c:formatCode>
                <c:ptCount val="6"/>
                <c:pt idx="0">
                  <c:v>228</c:v>
                </c:pt>
                <c:pt idx="1">
                  <c:v>126</c:v>
                </c:pt>
                <c:pt idx="2">
                  <c:v>166</c:v>
                </c:pt>
                <c:pt idx="3">
                  <c:v>59</c:v>
                </c:pt>
                <c:pt idx="4">
                  <c:v>37</c:v>
                </c:pt>
                <c:pt idx="5">
                  <c:v>6</c:v>
                </c:pt>
              </c:numCache>
            </c:numRef>
          </c:val>
          <c:extLst>
            <c:ext xmlns:c16="http://schemas.microsoft.com/office/drawing/2014/chart" uri="{C3380CC4-5D6E-409C-BE32-E72D297353CC}">
              <c16:uniqueId val="{0000000C-65B3-4C33-8EF3-5F2F51903F8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049663174125707"/>
          <c:y val="0.11231406500727692"/>
          <c:w val="0.45263448810471724"/>
          <c:h val="0.7702623427995670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41B6E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165-4258-AB3A-7309361224AE}"/>
              </c:ext>
            </c:extLst>
          </c:dPt>
          <c:dPt>
            <c:idx val="1"/>
            <c:bubble3D val="0"/>
            <c:spPr>
              <a:solidFill>
                <a:srgbClr val="6CC14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165-4258-AB3A-7309361224AE}"/>
              </c:ext>
            </c:extLst>
          </c:dPt>
          <c:dPt>
            <c:idx val="2"/>
            <c:bubble3D val="0"/>
            <c:spPr>
              <a:solidFill>
                <a:srgbClr val="E9AA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165-4258-AB3A-7309361224AE}"/>
              </c:ext>
            </c:extLst>
          </c:dPt>
          <c:dPt>
            <c:idx val="3"/>
            <c:bubble3D val="0"/>
            <c:spPr>
              <a:solidFill>
                <a:srgbClr val="AB4FC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165-4258-AB3A-7309361224AE}"/>
              </c:ext>
            </c:extLst>
          </c:dPt>
          <c:dPt>
            <c:idx val="4"/>
            <c:bubble3D val="0"/>
            <c:spPr>
              <a:solidFill>
                <a:srgbClr val="E8503D"/>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165-4258-AB3A-7309361224AE}"/>
              </c:ext>
            </c:extLst>
          </c:dPt>
          <c:dLbls>
            <c:dLbl>
              <c:idx val="0"/>
              <c:layout>
                <c:manualLayout>
                  <c:x val="-5.1578600906397563E-3"/>
                  <c:y val="7.217599220551976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165-4258-AB3A-7309361224AE}"/>
                </c:ext>
              </c:extLst>
            </c:dLbl>
            <c:dLbl>
              <c:idx val="1"/>
              <c:layout>
                <c:manualLayout>
                  <c:x val="-1.3791764775383785E-2"/>
                  <c:y val="0.1228202298576314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165-4258-AB3A-7309361224AE}"/>
                </c:ext>
              </c:extLst>
            </c:dLbl>
            <c:dLbl>
              <c:idx val="3"/>
              <c:layout>
                <c:manualLayout>
                  <c:x val="5.9590179844882733E-2"/>
                  <c:y val="2.374731567644941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165-4258-AB3A-7309361224AE}"/>
                </c:ext>
              </c:extLst>
            </c:dLbl>
            <c:dLbl>
              <c:idx val="4"/>
              <c:layout>
                <c:manualLayout>
                  <c:x val="1.8810204994472154E-2"/>
                  <c:y val="0.1194374850870913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2165-4258-AB3A-7309361224A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Sheet2!$B$10:$B$14</c:f>
              <c:strCache>
                <c:ptCount val="5"/>
                <c:pt idx="0">
                  <c:v>Houseless (10)</c:v>
                </c:pt>
                <c:pt idx="1">
                  <c:v>Mobile Home Park resident (50)</c:v>
                </c:pt>
                <c:pt idx="2">
                  <c:v>Home owner (not mobile home park) (287)</c:v>
                </c:pt>
                <c:pt idx="3">
                  <c:v>Renter (for-profit landlord) (151)</c:v>
                </c:pt>
                <c:pt idx="4">
                  <c:v>Renter (non-profit landlord) (63)</c:v>
                </c:pt>
              </c:strCache>
            </c:strRef>
          </c:cat>
          <c:val>
            <c:numRef>
              <c:f>Sheet2!$I$10:$I$14</c:f>
              <c:numCache>
                <c:formatCode>General</c:formatCode>
                <c:ptCount val="5"/>
                <c:pt idx="0">
                  <c:v>10</c:v>
                </c:pt>
                <c:pt idx="1">
                  <c:v>50</c:v>
                </c:pt>
                <c:pt idx="2">
                  <c:v>287</c:v>
                </c:pt>
                <c:pt idx="3">
                  <c:v>151</c:v>
                </c:pt>
                <c:pt idx="4">
                  <c:v>63</c:v>
                </c:pt>
              </c:numCache>
            </c:numRef>
          </c:val>
          <c:extLst>
            <c:ext xmlns:c16="http://schemas.microsoft.com/office/drawing/2014/chart" uri="{C3380CC4-5D6E-409C-BE32-E72D297353CC}">
              <c16:uniqueId val="{0000000A-2165-4258-AB3A-7309361224A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3426895441261335"/>
          <c:y val="0.10700608446671438"/>
          <c:w val="0.44800054913348591"/>
          <c:h val="0.7879866579177602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41B6E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78E-4517-8090-E9569213C370}"/>
              </c:ext>
            </c:extLst>
          </c:dPt>
          <c:dPt>
            <c:idx val="1"/>
            <c:bubble3D val="0"/>
            <c:spPr>
              <a:solidFill>
                <a:srgbClr val="6CC14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78E-4517-8090-E9569213C370}"/>
              </c:ext>
            </c:extLst>
          </c:dPt>
          <c:dPt>
            <c:idx val="2"/>
            <c:bubble3D val="0"/>
            <c:spPr>
              <a:solidFill>
                <a:srgbClr val="E9AA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78E-4517-8090-E9569213C370}"/>
              </c:ext>
            </c:extLst>
          </c:dPt>
          <c:dPt>
            <c:idx val="3"/>
            <c:bubble3D val="0"/>
            <c:spPr>
              <a:solidFill>
                <a:srgbClr val="AB4FC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78E-4517-8090-E9569213C370}"/>
              </c:ext>
            </c:extLst>
          </c:dPt>
          <c:dPt>
            <c:idx val="4"/>
            <c:bubble3D val="0"/>
            <c:spPr>
              <a:solidFill>
                <a:srgbClr val="E8503D"/>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78E-4517-8090-E9569213C370}"/>
              </c:ext>
            </c:extLst>
          </c:dPt>
          <c:dLbls>
            <c:dLbl>
              <c:idx val="0"/>
              <c:layout>
                <c:manualLayout>
                  <c:x val="-5.225730334196825E-2"/>
                  <c:y val="0.1421215103793843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78E-4517-8090-E9569213C370}"/>
                </c:ext>
              </c:extLst>
            </c:dLbl>
            <c:dLbl>
              <c:idx val="1"/>
              <c:layout>
                <c:manualLayout>
                  <c:x val="-5.1384407567946516E-2"/>
                  <c:y val="-0.1666045295474429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78E-4517-8090-E9569213C370}"/>
                </c:ext>
              </c:extLst>
            </c:dLbl>
            <c:dLbl>
              <c:idx val="2"/>
              <c:layout>
                <c:manualLayout>
                  <c:x val="5.4848632520283498E-2"/>
                  <c:y val="-0.1106179909329515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78E-4517-8090-E9569213C370}"/>
                </c:ext>
              </c:extLst>
            </c:dLbl>
            <c:dLbl>
              <c:idx val="3"/>
              <c:layout>
                <c:manualLayout>
                  <c:x val="5.6912975454615364E-2"/>
                  <c:y val="8.766951006124228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78E-4517-8090-E9569213C370}"/>
                </c:ext>
              </c:extLst>
            </c:dLbl>
            <c:dLbl>
              <c:idx val="4"/>
              <c:layout>
                <c:manualLayout>
                  <c:x val="4.1794352253199579E-2"/>
                  <c:y val="0.1365097828680505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78E-4517-8090-E9569213C37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Sheet2!$B$18:$B$22</c:f>
              <c:strCache>
                <c:ptCount val="5"/>
                <c:pt idx="0">
                  <c:v>&lt;$25,000 (109)</c:v>
                </c:pt>
                <c:pt idx="1">
                  <c:v>$25,000-$49,999 (190)</c:v>
                </c:pt>
                <c:pt idx="2">
                  <c:v>$50,000-$74,999 (106)</c:v>
                </c:pt>
                <c:pt idx="3">
                  <c:v>$75,000-$99,999 (72)</c:v>
                </c:pt>
                <c:pt idx="4">
                  <c:v>&gt;$100,000 (59)</c:v>
                </c:pt>
              </c:strCache>
            </c:strRef>
          </c:cat>
          <c:val>
            <c:numRef>
              <c:f>Sheet2!$I$18:$I$22</c:f>
              <c:numCache>
                <c:formatCode>General</c:formatCode>
                <c:ptCount val="5"/>
                <c:pt idx="0">
                  <c:v>109</c:v>
                </c:pt>
                <c:pt idx="1">
                  <c:v>190</c:v>
                </c:pt>
                <c:pt idx="2">
                  <c:v>106</c:v>
                </c:pt>
                <c:pt idx="3">
                  <c:v>72</c:v>
                </c:pt>
                <c:pt idx="4">
                  <c:v>59</c:v>
                </c:pt>
              </c:numCache>
            </c:numRef>
          </c:val>
          <c:extLst>
            <c:ext xmlns:c16="http://schemas.microsoft.com/office/drawing/2014/chart" uri="{C3380CC4-5D6E-409C-BE32-E72D297353CC}">
              <c16:uniqueId val="{0000000A-A78E-4517-8090-E9569213C37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134043103766953"/>
          <c:y val="0.1232049828998648"/>
          <c:w val="0.29250454270139314"/>
          <c:h val="0.7541582160184522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600"/>
              <a:t>TIF Project/Program Expenditures: FY 2001-02 to FY 2021-22</a:t>
            </a:r>
          </a:p>
          <a:p>
            <a:pPr>
              <a:defRPr sz="1400"/>
            </a:pPr>
            <a:r>
              <a:rPr lang="en-US" sz="1600"/>
              <a:t>$1.8</a:t>
            </a:r>
            <a:r>
              <a:rPr lang="en-US" sz="1600" baseline="0"/>
              <a:t> Billion Total</a:t>
            </a:r>
            <a:endParaRPr lang="en-US" sz="1600"/>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405198784763121"/>
          <c:y val="0"/>
          <c:w val="0.69831251515992299"/>
          <c:h val="0.94543451814043611"/>
        </c:manualLayout>
      </c:layout>
      <c:pie3DChart>
        <c:varyColors val="1"/>
        <c:ser>
          <c:idx val="0"/>
          <c:order val="0"/>
          <c:dPt>
            <c:idx val="0"/>
            <c:bubble3D val="0"/>
            <c:spPr>
              <a:pattFill prst="wdUpDiag">
                <a:fgClr>
                  <a:srgbClr val="6CC149"/>
                </a:fgClr>
                <a:bgClr>
                  <a:schemeClr val="bg1"/>
                </a:bgClr>
              </a:patt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552C-4D46-812D-9C27468F5D41}"/>
              </c:ext>
            </c:extLst>
          </c:dPt>
          <c:dPt>
            <c:idx val="1"/>
            <c:bubble3D val="0"/>
            <c:spPr>
              <a:solidFill>
                <a:srgbClr val="6CC149"/>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552C-4D46-812D-9C27468F5D41}"/>
              </c:ext>
            </c:extLst>
          </c:dPt>
          <c:dPt>
            <c:idx val="2"/>
            <c:bubble3D val="0"/>
            <c:spPr>
              <a:solidFill>
                <a:srgbClr val="41B6E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552C-4D46-812D-9C27468F5D41}"/>
              </c:ext>
            </c:extLst>
          </c:dPt>
          <c:dPt>
            <c:idx val="3"/>
            <c:bubble3D val="0"/>
            <c:spPr>
              <a:pattFill prst="wdDnDiag">
                <a:fgClr>
                  <a:srgbClr val="E9AA00"/>
                </a:fgClr>
                <a:bgClr>
                  <a:schemeClr val="bg1"/>
                </a:bgClr>
              </a:patt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552C-4D46-812D-9C27468F5D41}"/>
              </c:ext>
            </c:extLst>
          </c:dPt>
          <c:dPt>
            <c:idx val="4"/>
            <c:bubble3D val="0"/>
            <c:spPr>
              <a:solidFill>
                <a:srgbClr val="E9AA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552C-4D46-812D-9C27468F5D41}"/>
              </c:ext>
            </c:extLst>
          </c:dPt>
          <c:dLbls>
            <c:dLbl>
              <c:idx val="0"/>
              <c:layout>
                <c:manualLayout>
                  <c:x val="-2.9562291555660807E-2"/>
                  <c:y val="0.1033226263807563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52C-4D46-812D-9C27468F5D41}"/>
                </c:ext>
              </c:extLst>
            </c:dLbl>
            <c:dLbl>
              <c:idx val="2"/>
              <c:layout>
                <c:manualLayout>
                  <c:x val="9.5116926173701974E-2"/>
                  <c:y val="-0.1884933635584463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52C-4D46-812D-9C27468F5D41}"/>
                </c:ext>
              </c:extLst>
            </c:dLbl>
            <c:dLbl>
              <c:idx val="3"/>
              <c:layout>
                <c:manualLayout>
                  <c:x val="7.5249541175774079E-2"/>
                  <c:y val="4.938762105398061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52C-4D46-812D-9C27468F5D41}"/>
                </c:ext>
              </c:extLst>
            </c:dLbl>
            <c:dLbl>
              <c:idx val="4"/>
              <c:layout>
                <c:manualLayout>
                  <c:x val="5.4638762259980662E-2"/>
                  <c:y val="0.1187674722246697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52C-4D46-812D-9C27468F5D4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multiLvlStrRef>
              <c:f>Sheet1!$A$1:$B$5</c:f>
              <c:multiLvlStrCache>
                <c:ptCount val="5"/>
                <c:lvl>
                  <c:pt idx="0">
                    <c:v>$141M</c:v>
                  </c:pt>
                  <c:pt idx="1">
                    <c:v>$585M</c:v>
                  </c:pt>
                  <c:pt idx="2">
                    <c:v>$638M</c:v>
                  </c:pt>
                  <c:pt idx="3">
                    <c:v>$176M</c:v>
                  </c:pt>
                  <c:pt idx="4">
                    <c:v>$230M</c:v>
                  </c:pt>
                </c:lvl>
                <c:lvl>
                  <c:pt idx="0">
                    <c:v>Business Development</c:v>
                  </c:pt>
                  <c:pt idx="1">
                    <c:v>Property Redevelopment</c:v>
                  </c:pt>
                  <c:pt idx="2">
                    <c:v>Housing</c:v>
                  </c:pt>
                  <c:pt idx="3">
                    <c:v>Parks &amp; Other Infrastructure</c:v>
                  </c:pt>
                  <c:pt idx="4">
                    <c:v>Transportation</c:v>
                  </c:pt>
                </c:lvl>
              </c:multiLvlStrCache>
            </c:multiLvlStrRef>
          </c:cat>
          <c:val>
            <c:numRef>
              <c:f>Sheet1!$C$1:$C$5</c:f>
              <c:numCache>
                <c:formatCode>General</c:formatCode>
                <c:ptCount val="5"/>
                <c:pt idx="0">
                  <c:v>8</c:v>
                </c:pt>
                <c:pt idx="1">
                  <c:v>33</c:v>
                </c:pt>
                <c:pt idx="2">
                  <c:v>36</c:v>
                </c:pt>
                <c:pt idx="3">
                  <c:v>10</c:v>
                </c:pt>
                <c:pt idx="4">
                  <c:v>13</c:v>
                </c:pt>
              </c:numCache>
            </c:numRef>
          </c:val>
          <c:extLst>
            <c:ext xmlns:c16="http://schemas.microsoft.com/office/drawing/2014/chart" uri="{C3380CC4-5D6E-409C-BE32-E72D297353CC}">
              <c16:uniqueId val="{0000000A-552C-4D46-812D-9C27468F5D41}"/>
            </c:ext>
          </c:extLst>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3.1140226888424712E-2"/>
          <c:y val="0.74067547868487482"/>
          <c:w val="0.89743730533499488"/>
          <c:h val="0.2410926180684928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0">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1064"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styleClr val="0"/>
    </cs:lnRef>
    <cs:fillRef idx="0"/>
    <cs:effectRef idx="0"/>
    <cs:fontRef idx="minor">
      <cs:styleClr val="0"/>
    </cs:fontRef>
    <cs:defRPr sz="1197" b="1" kern="1200"/>
  </cs:dataLabel>
  <cs:dataLabelCallout>
    <cs:lnRef idx="0">
      <cs:styleClr val="0"/>
    </cs:lnRef>
    <cs:fillRef idx="0"/>
    <cs:effectRef idx="0"/>
    <cs:fontRef idx="minor">
      <cs:styleClr val="0"/>
    </cs:fontRef>
    <cs:spPr>
      <a:solidFill>
        <a:schemeClr val="lt1"/>
      </a:solidFill>
      <a:ln>
        <a:solidFill>
          <a:schemeClr val="phClr"/>
        </a:solidFill>
      </a:ln>
    </cs:spPr>
    <cs:defRPr sz="1197"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0.00619</cdr:x>
      <cdr:y>0</cdr:y>
    </cdr:from>
    <cdr:to>
      <cdr:x>0.06485</cdr:x>
      <cdr:y>1</cdr:y>
    </cdr:to>
    <cdr:sp macro="" textlink="">
      <cdr:nvSpPr>
        <cdr:cNvPr id="2" name="Text Box 2"/>
        <cdr:cNvSpPr txBox="1">
          <a:spLocks xmlns:a="http://schemas.openxmlformats.org/drawingml/2006/main" noChangeArrowheads="1"/>
        </cdr:cNvSpPr>
      </cdr:nvSpPr>
      <cdr:spPr bwMode="auto">
        <a:xfrm xmlns:a="http://schemas.openxmlformats.org/drawingml/2006/main" rot="16200000">
          <a:off x="-630803" y="-6022271"/>
          <a:ext cx="1645920" cy="31736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marL="0" marR="0" algn="ctr">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HOUSEHOLD INCOME</a:t>
          </a:r>
          <a:endParaRPr lang="en-US" sz="1100">
            <a:effectLst/>
            <a:latin typeface="Calibri" panose="020F0502020204030204" pitchFamily="34" charset="0"/>
            <a:ea typeface="Calibri" panose="020F0502020204030204" pitchFamily="34" charset="0"/>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47" tIns="48324" rIns="96647" bIns="48324" rtlCol="0"/>
          <a:lstStyle>
            <a:lvl1pPr algn="r">
              <a:defRPr sz="1300"/>
            </a:lvl1pPr>
          </a:lstStyle>
          <a:p>
            <a:fld id="{FB3EE862-62D7-4532-94C6-ED9E861DCE0C}" type="datetimeFigureOut">
              <a:rPr lang="en-US" smtClean="0"/>
              <a:t>11/09/2022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7" tIns="48324" rIns="96647" bIns="48324" rtlCol="0" anchor="b"/>
          <a:lstStyle>
            <a:lvl1pPr algn="r">
              <a:defRPr sz="1300"/>
            </a:lvl1pPr>
          </a:lstStyle>
          <a:p>
            <a:fld id="{BA167C81-2392-4BD1-A345-044B5482CCCD}" type="slidenum">
              <a:rPr lang="en-US" smtClean="0"/>
              <a:t>‹#›</a:t>
            </a:fld>
            <a:endParaRPr lang="en-US"/>
          </a:p>
        </p:txBody>
      </p:sp>
    </p:spTree>
    <p:extLst>
      <p:ext uri="{BB962C8B-B14F-4D97-AF65-F5344CB8AC3E}">
        <p14:creationId xmlns:p14="http://schemas.microsoft.com/office/powerpoint/2010/main" val="3073377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500" b="1" dirty="0">
                <a:cs typeface="Calibri"/>
              </a:rPr>
              <a:t>KIMBERLY</a:t>
            </a:r>
          </a:p>
          <a:p>
            <a:pPr marL="0" indent="0">
              <a:buFont typeface="Arial" panose="020B0604020202020204" pitchFamily="34" charset="0"/>
              <a:buNone/>
            </a:pPr>
            <a:endParaRPr lang="en-US" sz="1500" b="1" dirty="0">
              <a:cs typeface="Calibri"/>
            </a:endParaRPr>
          </a:p>
          <a:p>
            <a:pPr marL="177845" indent="-177845">
              <a:buFont typeface="Arial" panose="020B0604020202020204" pitchFamily="34" charset="0"/>
              <a:buChar char="•"/>
            </a:pPr>
            <a:r>
              <a:rPr lang="en-US" sz="1500" b="1" dirty="0">
                <a:cs typeface="Calibri"/>
              </a:rPr>
              <a:t>Thank you </a:t>
            </a:r>
            <a:r>
              <a:rPr lang="en-US" sz="1500" dirty="0">
                <a:cs typeface="Calibri"/>
              </a:rPr>
              <a:t>for opportunity to present about this work.  My name is Kimberly Branam and I’m the Executive Director of Prosper Portland.</a:t>
            </a:r>
          </a:p>
          <a:p>
            <a:pPr marL="177845" indent="-177845">
              <a:buFont typeface="Arial" panose="020B0604020202020204" pitchFamily="34" charset="0"/>
              <a:buChar char="•"/>
            </a:pPr>
            <a:endParaRPr lang="en-US" sz="1500" dirty="0">
              <a:cs typeface="Calibri"/>
            </a:endParaRPr>
          </a:p>
          <a:p>
            <a:pPr marL="177845" indent="-177845">
              <a:buFont typeface="Arial" panose="020B0604020202020204" pitchFamily="34" charset="0"/>
              <a:buChar char="•"/>
            </a:pPr>
            <a:r>
              <a:rPr lang="en-US" sz="1500" b="1" dirty="0">
                <a:cs typeface="Calibri"/>
              </a:rPr>
              <a:t>I’m joined today </a:t>
            </a:r>
            <a:r>
              <a:rPr lang="en-US" sz="1500" dirty="0">
                <a:cs typeface="Calibri"/>
              </a:rPr>
              <a:t>by several community partners – </a:t>
            </a:r>
            <a:r>
              <a:rPr lang="en-US" sz="1500" b="1" dirty="0">
                <a:cs typeface="Calibri"/>
              </a:rPr>
              <a:t>Candace Avalos</a:t>
            </a:r>
            <a:r>
              <a:rPr lang="en-US" sz="1500" dirty="0">
                <a:cs typeface="Calibri"/>
              </a:rPr>
              <a:t>, Executive Director of Verde, </a:t>
            </a:r>
            <a:r>
              <a:rPr lang="en-US" sz="1500" b="1" dirty="0">
                <a:cs typeface="Calibri"/>
              </a:rPr>
              <a:t>Edy Martinez</a:t>
            </a:r>
            <a:r>
              <a:rPr lang="en-US" sz="1500" dirty="0">
                <a:cs typeface="Calibri"/>
              </a:rPr>
              <a:t>, District Manager of Our 42</a:t>
            </a:r>
            <a:r>
              <a:rPr lang="en-US" sz="1500" baseline="30000" dirty="0">
                <a:cs typeface="Calibri"/>
              </a:rPr>
              <a:t>nd</a:t>
            </a:r>
            <a:r>
              <a:rPr lang="en-US" sz="1500" dirty="0">
                <a:cs typeface="Calibri"/>
              </a:rPr>
              <a:t> Avenue and </a:t>
            </a:r>
            <a:r>
              <a:rPr lang="en-US" sz="1500" b="1" dirty="0">
                <a:cs typeface="Calibri"/>
              </a:rPr>
              <a:t>Oscar Arana</a:t>
            </a:r>
            <a:r>
              <a:rPr lang="en-US" sz="1500" dirty="0">
                <a:cs typeface="Calibri"/>
              </a:rPr>
              <a:t>, Community Development Manager at NAYA, as well as the Interim Director of the Portland Housing Bureau, </a:t>
            </a:r>
            <a:r>
              <a:rPr lang="en-US" sz="1500" b="1" dirty="0">
                <a:cs typeface="Calibri"/>
              </a:rPr>
              <a:t>Molly Rogers</a:t>
            </a:r>
            <a:r>
              <a:rPr lang="en-US" sz="1500" dirty="0">
                <a:cs typeface="Calibri"/>
              </a:rPr>
              <a:t>.   </a:t>
            </a:r>
          </a:p>
          <a:p>
            <a:endParaRPr lang="en-US" sz="1500" dirty="0">
              <a:cs typeface="Calibri"/>
            </a:endParaRPr>
          </a:p>
          <a:p>
            <a:pPr marL="177845" indent="-177845">
              <a:buFont typeface="Arial" panose="020B0604020202020204" pitchFamily="34" charset="0"/>
              <a:buChar char="•"/>
            </a:pPr>
            <a:r>
              <a:rPr lang="en-US" sz="1500" dirty="0">
                <a:cs typeface="Calibri"/>
              </a:rPr>
              <a:t>I also just want to </a:t>
            </a:r>
            <a:r>
              <a:rPr lang="en-US" sz="1500" b="1" dirty="0">
                <a:cs typeface="Calibri"/>
              </a:rPr>
              <a:t>take a minute and acknowledge </a:t>
            </a:r>
            <a:r>
              <a:rPr lang="en-US" sz="1500" dirty="0">
                <a:cs typeface="Calibri"/>
              </a:rPr>
              <a:t>that the proposal before you today is the product of co-creation between the City and community partners.  This type of collaborative work requires a vast amount of time, communication, patience and trust – and I just want to thank anyone and everyone who gave time and energy to this work.</a:t>
            </a:r>
          </a:p>
          <a:p>
            <a:pPr marL="177845" indent="-177845">
              <a:buFont typeface="Arial" panose="020B0604020202020204" pitchFamily="34" charset="0"/>
              <a:buChar char="•"/>
            </a:pPr>
            <a:endParaRPr lang="en-US" sz="1500" dirty="0">
              <a:cs typeface="Calibri"/>
            </a:endParaRPr>
          </a:p>
          <a:p>
            <a:pPr marL="177845" indent="-177845">
              <a:buFont typeface="Arial" panose="020B0604020202020204" pitchFamily="34" charset="0"/>
              <a:buChar char="•"/>
            </a:pPr>
            <a:r>
              <a:rPr lang="en-US" sz="1500" dirty="0">
                <a:cs typeface="Calibri"/>
              </a:rPr>
              <a:t>In that </a:t>
            </a:r>
            <a:r>
              <a:rPr lang="en-US" sz="1500" b="1" dirty="0">
                <a:cs typeface="Calibri"/>
              </a:rPr>
              <a:t>spirit of co-creation</a:t>
            </a:r>
            <a:r>
              <a:rPr lang="en-US" sz="1500" dirty="0">
                <a:cs typeface="Calibri"/>
              </a:rPr>
              <a:t>, we felt it was important to show up as partner today, so with that, </a:t>
            </a:r>
            <a:r>
              <a:rPr lang="en-US" sz="1500" b="1" dirty="0">
                <a:cs typeface="Calibri"/>
              </a:rPr>
              <a:t>I’ll hand it over to Candace to kick us off.</a:t>
            </a:r>
          </a:p>
          <a:p>
            <a:endParaRPr lang="en-US" dirty="0">
              <a:cs typeface="Calibri"/>
            </a:endParaRPr>
          </a:p>
        </p:txBody>
      </p:sp>
      <p:sp>
        <p:nvSpPr>
          <p:cNvPr id="4" name="Slide Number Placeholder 3"/>
          <p:cNvSpPr>
            <a:spLocks noGrp="1"/>
          </p:cNvSpPr>
          <p:nvPr>
            <p:ph type="sldNum" sz="quarter" idx="5"/>
          </p:nvPr>
        </p:nvSpPr>
        <p:spPr/>
        <p:txBody>
          <a:bodyPr/>
          <a:lstStyle/>
          <a:p>
            <a:fld id="{BA167C81-2392-4BD1-A345-044B5482CCCD}" type="slidenum">
              <a:rPr lang="en-US" smtClean="0"/>
              <a:t>1</a:t>
            </a:fld>
            <a:endParaRPr lang="en-US"/>
          </a:p>
        </p:txBody>
      </p:sp>
    </p:spTree>
    <p:extLst>
      <p:ext uri="{BB962C8B-B14F-4D97-AF65-F5344CB8AC3E}">
        <p14:creationId xmlns:p14="http://schemas.microsoft.com/office/powerpoint/2010/main" val="408853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r>
              <a:rPr lang="en-US" b="1" dirty="0">
                <a:cs typeface="Calibri"/>
              </a:rPr>
              <a:t>KIMBERLY</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Thanks Edy.  My name is </a:t>
            </a:r>
            <a:r>
              <a:rPr lang="en-US" b="1" dirty="0">
                <a:cs typeface="Calibri"/>
              </a:rPr>
              <a:t>Kimberly </a:t>
            </a:r>
            <a:r>
              <a:rPr lang="en-US" b="1" dirty="0" err="1">
                <a:cs typeface="Calibri"/>
              </a:rPr>
              <a:t>Branam</a:t>
            </a:r>
            <a:r>
              <a:rPr lang="en-US" b="1" dirty="0">
                <a:cs typeface="Calibri"/>
              </a:rPr>
              <a:t> and I’m the Executive Director of Prosper Portland</a:t>
            </a:r>
            <a:r>
              <a:rPr lang="en-US" dirty="0">
                <a:cs typeface="Calibri"/>
              </a:rPr>
              <a:t>.</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b="1" dirty="0">
                <a:cs typeface="Calibri"/>
              </a:rPr>
              <a:t>Molly Rogers </a:t>
            </a:r>
            <a:r>
              <a:rPr lang="en-US" dirty="0">
                <a:cs typeface="Calibri"/>
              </a:rPr>
              <a:t>and I are going to discuss some </a:t>
            </a:r>
            <a:r>
              <a:rPr lang="en-US" b="1" dirty="0">
                <a:cs typeface="Calibri"/>
              </a:rPr>
              <a:t>specifics about the plan, and then go into financial implications</a:t>
            </a:r>
            <a:r>
              <a:rPr lang="en-US" dirty="0">
                <a:cs typeface="Calibri"/>
              </a:rPr>
              <a:t>, but again, we </a:t>
            </a:r>
            <a:r>
              <a:rPr lang="en-US" b="1" dirty="0">
                <a:cs typeface="Calibri"/>
              </a:rPr>
              <a:t>wanted to highlight some thing about this plan that are different and unique</a:t>
            </a:r>
            <a:r>
              <a:rPr lang="en-US" dirty="0">
                <a:cs typeface="Calibri"/>
              </a:rPr>
              <a:t>:</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The </a:t>
            </a:r>
            <a:r>
              <a:rPr lang="en-US" b="1" dirty="0">
                <a:cs typeface="Calibri"/>
              </a:rPr>
              <a:t>Plan, Report and Governance Charter were all co-created </a:t>
            </a:r>
            <a:r>
              <a:rPr lang="en-US" dirty="0">
                <a:cs typeface="Calibri"/>
              </a:rPr>
              <a:t>with the Exploration Leadership Committee, informed by multiple years of both broad and focused engagement.</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There’s an </a:t>
            </a:r>
            <a:r>
              <a:rPr lang="en-US" b="1" dirty="0">
                <a:cs typeface="Calibri"/>
              </a:rPr>
              <a:t>emphasis on phasing investments </a:t>
            </a:r>
            <a:r>
              <a:rPr lang="en-US" dirty="0">
                <a:cs typeface="Calibri"/>
              </a:rPr>
              <a:t>to stabilize community members first, before considering larger investments to meet the Community’s Vision.</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Throughout the Plan, you’ll see references to </a:t>
            </a:r>
            <a:r>
              <a:rPr lang="en-US" b="1" dirty="0">
                <a:cs typeface="Calibri"/>
              </a:rPr>
              <a:t>Priority Communities</a:t>
            </a:r>
            <a:r>
              <a:rPr lang="en-US" dirty="0">
                <a:cs typeface="Calibri"/>
              </a:rPr>
              <a:t>.  We’ll come back to this later in the presentation, but in this Plan, we explicitly describe the intended beneficiaries for future investments.</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And lastly, in the </a:t>
            </a:r>
            <a:r>
              <a:rPr lang="en-US" b="1" dirty="0">
                <a:cs typeface="Calibri"/>
              </a:rPr>
              <a:t>Plan’s Project List</a:t>
            </a:r>
            <a:r>
              <a:rPr lang="en-US" dirty="0">
                <a:cs typeface="Calibri"/>
              </a:rPr>
              <a:t>, there is an </a:t>
            </a:r>
            <a:r>
              <a:rPr lang="en-US" b="1" dirty="0">
                <a:cs typeface="Calibri"/>
              </a:rPr>
              <a:t>explicit limitation on funding for general public infrastructure</a:t>
            </a:r>
            <a:r>
              <a:rPr lang="en-US" dirty="0">
                <a:cs typeface="Calibri"/>
              </a:rPr>
              <a:t>, unless it’s connected to another TIF project or helps directly stabilize Priority Communities.  There is a need for additional public infrastructure in Cully, but this infrastructure can be extremely expensive, and there’s a desire to reserve TIF funds to more directly stabilize residents and businesses.</a:t>
            </a:r>
          </a:p>
        </p:txBody>
      </p:sp>
      <p:sp>
        <p:nvSpPr>
          <p:cNvPr id="4" name="Slide Number Placeholder 3"/>
          <p:cNvSpPr>
            <a:spLocks noGrp="1"/>
          </p:cNvSpPr>
          <p:nvPr>
            <p:ph type="sldNum" sz="quarter" idx="5"/>
          </p:nvPr>
        </p:nvSpPr>
        <p:spPr/>
        <p:txBody>
          <a:bodyPr/>
          <a:lstStyle/>
          <a:p>
            <a:fld id="{BA167C81-2392-4BD1-A345-044B5482CCCD}" type="slidenum">
              <a:rPr lang="en-US" smtClean="0"/>
              <a:t>10</a:t>
            </a:fld>
            <a:endParaRPr lang="en-US"/>
          </a:p>
        </p:txBody>
      </p:sp>
    </p:spTree>
    <p:extLst>
      <p:ext uri="{BB962C8B-B14F-4D97-AF65-F5344CB8AC3E}">
        <p14:creationId xmlns:p14="http://schemas.microsoft.com/office/powerpoint/2010/main" val="10867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r>
              <a:rPr lang="en-US" b="1" dirty="0">
                <a:cs typeface="Calibri"/>
              </a:rPr>
              <a:t>KIMBERLY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How does TIF work?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400" b="1" dirty="0"/>
              <a:t>Frozen Base </a:t>
            </a:r>
            <a:r>
              <a:rPr lang="en-US" sz="1400" dirty="0"/>
              <a:t>– Total assessed value of all properties in the TIF area when it’s formed. This frozen based revenue stream continues to go to the regular taxing jurisdictions</a:t>
            </a:r>
          </a:p>
          <a:p>
            <a:pPr marL="171450" indent="-171450">
              <a:buFont typeface="Arial" panose="020B0604020202020204" pitchFamily="34" charset="0"/>
              <a:buChar char="•"/>
            </a:pPr>
            <a:endParaRPr lang="en-US" sz="14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When property values increase over time, taxes on this growth are referred to as the </a:t>
            </a:r>
            <a:r>
              <a:rPr lang="en-US" sz="1400" b="1" dirty="0"/>
              <a:t>tax increment</a:t>
            </a:r>
            <a:r>
              <a:rPr lang="en-US" sz="1400" dirty="0"/>
              <a:t>.  These funds go to Prosper Portland and the Portland Housing Bureau and are available to finance projects in the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pPr marL="171450" indent="-171450">
              <a:buFont typeface="Arial" panose="020B0604020202020204" pitchFamily="34" charset="0"/>
              <a:buChar char="•"/>
            </a:pPr>
            <a:r>
              <a:rPr lang="en-US" sz="1400" b="1" dirty="0"/>
              <a:t>Revenue Sharing </a:t>
            </a:r>
            <a:r>
              <a:rPr lang="en-US" sz="1400" dirty="0"/>
              <a:t>– Once a district is generating significant increment each year, a portion of the increment is shared back with affected taxing jurisdictions.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endParaRPr lang="en-US" sz="1400" b="1" dirty="0"/>
          </a:p>
          <a:p>
            <a:pPr marL="0" indent="0">
              <a:buFont typeface="Arial" panose="020B0604020202020204" pitchFamily="34" charset="0"/>
              <a:buNone/>
            </a:pPr>
            <a:r>
              <a:rPr lang="en-US" sz="1400" b="1" dirty="0"/>
              <a:t>NOTES:</a:t>
            </a:r>
          </a:p>
          <a:p>
            <a:pPr marL="0" indent="0">
              <a:buFont typeface="Arial" panose="020B0604020202020204" pitchFamily="34" charset="0"/>
              <a:buNone/>
            </a:pPr>
            <a:endParaRPr lang="en-US" sz="1400" b="1" dirty="0"/>
          </a:p>
          <a:p>
            <a:pPr marL="0" indent="0">
              <a:buFont typeface="Arial" panose="020B0604020202020204" pitchFamily="34" charset="0"/>
              <a:buNone/>
            </a:pPr>
            <a:r>
              <a:rPr lang="en-US" sz="1400" b="1" dirty="0"/>
              <a:t>Will it Affect My Taxes?</a:t>
            </a:r>
          </a:p>
          <a:p>
            <a:pPr marL="0" indent="0">
              <a:buFont typeface="Arial" panose="020B0604020202020204" pitchFamily="34" charset="0"/>
              <a:buNone/>
            </a:pPr>
            <a:endParaRPr lang="en-US" sz="1400" b="1" dirty="0"/>
          </a:p>
          <a:p>
            <a:pPr marL="0" indent="0">
              <a:buFont typeface="Arial" panose="020B0604020202020204" pitchFamily="34" charset="0"/>
              <a:buNone/>
            </a:pPr>
            <a:r>
              <a:rPr lang="en-US" sz="1400" b="1" dirty="0"/>
              <a:t>Yes, but only a tiny bit.  </a:t>
            </a:r>
            <a:r>
              <a:rPr lang="en-US" sz="1400" b="1" i="0" dirty="0">
                <a:solidFill>
                  <a:srgbClr val="565656"/>
                </a:solidFill>
                <a:effectLst/>
                <a:latin typeface="Inter"/>
              </a:rPr>
              <a:t>In most cases, the result will be that Prosper Portland and PHB will collect taxes that would have otherwise gone to the City of Portland, Multnomah County, and other taxing jurisdictions, not an increase in taxes.</a:t>
            </a:r>
          </a:p>
          <a:p>
            <a:endParaRPr lang="en-US" sz="1400" b="0" i="0" dirty="0">
              <a:solidFill>
                <a:srgbClr val="565656"/>
              </a:solidFill>
              <a:effectLst/>
              <a:latin typeface="Inter"/>
            </a:endParaRPr>
          </a:p>
          <a:p>
            <a:r>
              <a:rPr lang="en-US" sz="1400" b="1" i="0" dirty="0">
                <a:solidFill>
                  <a:srgbClr val="565656"/>
                </a:solidFill>
                <a:effectLst/>
                <a:latin typeface="Inter"/>
              </a:rPr>
              <a:t>However, the Fire and Police Disability and Retirement Fund (FPD&amp;R) Plan is required to be fully funded. </a:t>
            </a:r>
            <a:r>
              <a:rPr lang="en-US" sz="1400" b="0" i="0" dirty="0">
                <a:solidFill>
                  <a:srgbClr val="565656"/>
                </a:solidFill>
                <a:effectLst/>
                <a:latin typeface="Inter"/>
              </a:rPr>
              <a:t>This requirement means that tax collections must be enough to provide both the amount requested for the FPD&amp;R Plan and for TIF plans. Taxpayers pay an additional amount of taxes for this levy as a result of how taxes are assessed and collected throughout the city. The additional tax rate for the FPD&amp;R Plan for the Cully TIF District is an estimated $0.0014 per $1,000 of assessed value in the first year of the plan, </a:t>
            </a:r>
            <a:r>
              <a:rPr lang="en-US" sz="1400" b="1" i="0" dirty="0">
                <a:solidFill>
                  <a:srgbClr val="565656"/>
                </a:solidFill>
                <a:effectLst/>
                <a:latin typeface="Inter"/>
              </a:rPr>
              <a:t>resulting in an extra $0.70 in taxes for a homeowner whose house has an assessed value of $500,000</a:t>
            </a:r>
            <a:r>
              <a:rPr lang="en-US" sz="1400" b="0" i="0" dirty="0">
                <a:solidFill>
                  <a:srgbClr val="565656"/>
                </a:solidFill>
                <a:effectLst/>
                <a:latin typeface="Inter"/>
              </a:rPr>
              <a:t>. The FPD&amp;R rate will vary over time depending on the requirements of the plan in any given year compared to total taxable assessed value available to calculate the rate.</a:t>
            </a:r>
            <a:endParaRPr lang="en-US" sz="1400" dirty="0"/>
          </a:p>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DD0515D9-9B54-4161-B4F6-0D6EABA9FE50}" type="slidenum">
              <a:rPr lang="en-US" smtClean="0"/>
              <a:t>11</a:t>
            </a:fld>
            <a:endParaRPr lang="en-US"/>
          </a:p>
        </p:txBody>
      </p:sp>
    </p:spTree>
    <p:extLst>
      <p:ext uri="{BB962C8B-B14F-4D97-AF65-F5344CB8AC3E}">
        <p14:creationId xmlns:p14="http://schemas.microsoft.com/office/powerpoint/2010/main" val="650246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r>
              <a:rPr lang="en-US" b="1">
                <a:cs typeface="Calibri"/>
              </a:rPr>
              <a:t>KIMBERLY</a:t>
            </a:r>
          </a:p>
          <a:p>
            <a:pPr marL="181213" indent="-181213">
              <a:buFont typeface="Arial"/>
              <a:buChar char="•"/>
            </a:pPr>
            <a:endParaRPr lang="en-US"/>
          </a:p>
          <a:p>
            <a:pPr marL="181213" indent="-181213">
              <a:buFont typeface="Arial"/>
              <a:buChar char="•"/>
            </a:pPr>
            <a:r>
              <a:rPr lang="en-US" sz="1500"/>
              <a:t>A little context setting.  This map shows existing TIF Districts. The </a:t>
            </a:r>
            <a:r>
              <a:rPr lang="en-US" sz="1500" b="1"/>
              <a:t>yellow</a:t>
            </a:r>
            <a:r>
              <a:rPr lang="en-US" sz="1500"/>
              <a:t> represents active districts while the </a:t>
            </a:r>
            <a:r>
              <a:rPr lang="en-US" sz="1500" b="1"/>
              <a:t>blue</a:t>
            </a:r>
            <a:r>
              <a:rPr lang="en-US" sz="1500"/>
              <a:t> shows expired districts.</a:t>
            </a:r>
          </a:p>
          <a:p>
            <a:pPr marL="181213" indent="-181213">
              <a:buFont typeface="Arial"/>
              <a:buChar char="•"/>
            </a:pPr>
            <a:endParaRPr lang="en-US" sz="1500"/>
          </a:p>
          <a:p>
            <a:pPr marL="181213" indent="-181213">
              <a:buFont typeface="Arial"/>
              <a:buChar char="•"/>
            </a:pPr>
            <a:r>
              <a:rPr lang="en-US" sz="1500"/>
              <a:t>The green highlights </a:t>
            </a:r>
            <a:r>
              <a:rPr lang="en-US" sz="1500" b="1"/>
              <a:t>Neighborhood Prosperity Network Districts</a:t>
            </a:r>
            <a:r>
              <a:rPr lang="en-US" sz="1500"/>
              <a:t>, and you’ll notice in the Cully area, there are two of these – </a:t>
            </a:r>
            <a:r>
              <a:rPr lang="en-US" sz="1500" b="1"/>
              <a:t>Our 42</a:t>
            </a:r>
            <a:r>
              <a:rPr lang="en-US" sz="1500" b="1" baseline="30000"/>
              <a:t>nd</a:t>
            </a:r>
            <a:r>
              <a:rPr lang="en-US" sz="1500" b="1"/>
              <a:t> Avenue </a:t>
            </a:r>
            <a:r>
              <a:rPr lang="en-US" sz="1500"/>
              <a:t>and the </a:t>
            </a:r>
            <a:r>
              <a:rPr lang="en-US" sz="1500" b="1"/>
              <a:t>Cully Boulevard Alliance</a:t>
            </a:r>
            <a:r>
              <a:rPr lang="en-US" sz="1500"/>
              <a:t>.  You’ll be hearing more about these two partner organizations, and their role in this project, throughout the presentation.</a:t>
            </a:r>
          </a:p>
        </p:txBody>
      </p:sp>
      <p:sp>
        <p:nvSpPr>
          <p:cNvPr id="4" name="Slide Number Placeholder 3"/>
          <p:cNvSpPr>
            <a:spLocks noGrp="1"/>
          </p:cNvSpPr>
          <p:nvPr>
            <p:ph type="sldNum" sz="quarter" idx="5"/>
          </p:nvPr>
        </p:nvSpPr>
        <p:spPr/>
        <p:txBody>
          <a:bodyPr/>
          <a:lstStyle/>
          <a:p>
            <a:fld id="{BA167C81-2392-4BD1-A345-044B5482CCCD}" type="slidenum">
              <a:rPr lang="en-US" smtClean="0"/>
              <a:t>12</a:t>
            </a:fld>
            <a:endParaRPr lang="en-US"/>
          </a:p>
        </p:txBody>
      </p:sp>
    </p:spTree>
    <p:extLst>
      <p:ext uri="{BB962C8B-B14F-4D97-AF65-F5344CB8AC3E}">
        <p14:creationId xmlns:p14="http://schemas.microsoft.com/office/powerpoint/2010/main" val="2200010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900" b="1" dirty="0">
                <a:latin typeface="Calibri"/>
                <a:ea typeface="Calibri" panose="020F0502020204030204" pitchFamily="34" charset="0"/>
                <a:cs typeface="Calibri"/>
              </a:rPr>
              <a:t>KIMBERLY</a:t>
            </a:r>
          </a:p>
          <a:p>
            <a:pPr>
              <a:lnSpc>
                <a:spcPct val="107000"/>
              </a:lnSpc>
            </a:pPr>
            <a:endParaRPr lang="en-US" sz="1900" dirty="0">
              <a:latin typeface="Calibri"/>
              <a:ea typeface="Calibri" panose="020F0502020204030204" pitchFamily="34" charset="0"/>
              <a:cs typeface="Calibri"/>
            </a:endParaRPr>
          </a:p>
          <a:p>
            <a:pPr marL="285750" indent="-285750">
              <a:lnSpc>
                <a:spcPct val="107000"/>
              </a:lnSpc>
              <a:buFontTx/>
              <a:buChar char="-"/>
            </a:pPr>
            <a:r>
              <a:rPr lang="en-US" sz="1500" dirty="0">
                <a:latin typeface="Calibri"/>
                <a:ea typeface="Calibri" panose="020F0502020204030204" pitchFamily="34" charset="0"/>
                <a:cs typeface="Calibri"/>
              </a:rPr>
              <a:t>As you’re aware, the TIF district boundaries sets where resources can legally be invested</a:t>
            </a:r>
          </a:p>
          <a:p>
            <a:pPr marL="285750" indent="-285750">
              <a:lnSpc>
                <a:spcPct val="107000"/>
              </a:lnSpc>
              <a:buFontTx/>
              <a:buChar char="-"/>
            </a:pPr>
            <a:endParaRPr lang="en-US" sz="1500" dirty="0">
              <a:latin typeface="Calibri"/>
              <a:ea typeface="Calibri" panose="020F0502020204030204" pitchFamily="34" charset="0"/>
              <a:cs typeface="Calibri"/>
            </a:endParaRPr>
          </a:p>
          <a:p>
            <a:pPr marL="285750" indent="-285750">
              <a:lnSpc>
                <a:spcPct val="107000"/>
              </a:lnSpc>
              <a:buFontTx/>
              <a:buChar char="-"/>
            </a:pPr>
            <a:r>
              <a:rPr lang="en-US" sz="1500" dirty="0">
                <a:latin typeface="Calibri"/>
                <a:ea typeface="Calibri" panose="020F0502020204030204" pitchFamily="34" charset="0"/>
                <a:cs typeface="Calibri"/>
              </a:rPr>
              <a:t>The </a:t>
            </a:r>
            <a:r>
              <a:rPr lang="en-US" sz="1500" b="1" dirty="0">
                <a:latin typeface="Calibri"/>
                <a:ea typeface="Calibri" panose="020F0502020204030204" pitchFamily="34" charset="0"/>
                <a:cs typeface="Calibri"/>
              </a:rPr>
              <a:t>process for determining the boundary was community-led</a:t>
            </a:r>
            <a:r>
              <a:rPr lang="en-US" sz="1500" dirty="0">
                <a:latin typeface="Calibri"/>
                <a:ea typeface="Calibri" panose="020F0502020204030204" pitchFamily="34" charset="0"/>
                <a:cs typeface="Calibri"/>
              </a:rPr>
              <a:t>, and required multiple, and often iterative conversations with adjacent geographies to determine a boundary that aligned with the goals of the Plan around residential stabilization and business support.</a:t>
            </a:r>
          </a:p>
          <a:p>
            <a:pPr marL="482816">
              <a:lnSpc>
                <a:spcPct val="107000"/>
              </a:lnSpc>
            </a:pPr>
            <a:r>
              <a:rPr lang="en-US" sz="1500" dirty="0">
                <a:latin typeface="Calibri"/>
                <a:ea typeface="Calibri" panose="020F0502020204030204" pitchFamily="34" charset="0"/>
                <a:cs typeface="Calibri"/>
              </a:rPr>
              <a:t> </a:t>
            </a:r>
          </a:p>
          <a:p>
            <a:pPr marL="362277" indent="-362277">
              <a:lnSpc>
                <a:spcPct val="107000"/>
              </a:lnSpc>
              <a:buFont typeface="Calibri" panose="020F0502020204030204" pitchFamily="34" charset="0"/>
              <a:buChar char="-"/>
            </a:pPr>
            <a:r>
              <a:rPr lang="en-US" sz="1500" dirty="0">
                <a:latin typeface="Calibri"/>
                <a:ea typeface="Calibri" panose="020F0502020204030204" pitchFamily="34" charset="0"/>
                <a:cs typeface="Calibri"/>
              </a:rPr>
              <a:t>The boundary show on this map includes 1623 acres and is bound by 82</a:t>
            </a:r>
            <a:r>
              <a:rPr lang="en-US" sz="1500" baseline="30000" dirty="0">
                <a:latin typeface="Calibri"/>
                <a:ea typeface="Calibri" panose="020F0502020204030204" pitchFamily="34" charset="0"/>
                <a:cs typeface="Calibri"/>
              </a:rPr>
              <a:t>nd</a:t>
            </a:r>
            <a:r>
              <a:rPr lang="en-US" sz="1500" dirty="0">
                <a:latin typeface="Calibri"/>
                <a:ea typeface="Calibri" panose="020F0502020204030204" pitchFamily="34" charset="0"/>
                <a:cs typeface="Calibri"/>
              </a:rPr>
              <a:t> Avenue on the eastern side and 42</a:t>
            </a:r>
            <a:r>
              <a:rPr lang="en-US" sz="1500" baseline="30000" dirty="0">
                <a:latin typeface="Calibri"/>
                <a:ea typeface="Calibri" panose="020F0502020204030204" pitchFamily="34" charset="0"/>
                <a:cs typeface="Calibri"/>
              </a:rPr>
              <a:t>nd</a:t>
            </a:r>
            <a:r>
              <a:rPr lang="en-US" sz="1500" dirty="0">
                <a:latin typeface="Calibri"/>
                <a:ea typeface="Calibri" panose="020F0502020204030204" pitchFamily="34" charset="0"/>
                <a:cs typeface="Calibri"/>
              </a:rPr>
              <a:t> Avenue on the western side</a:t>
            </a:r>
          </a:p>
          <a:p>
            <a:pPr marL="362277" indent="-362277">
              <a:lnSpc>
                <a:spcPct val="107000"/>
              </a:lnSpc>
              <a:buFont typeface="Calibri" panose="020F0502020204030204" pitchFamily="34" charset="0"/>
              <a:buChar char="-"/>
            </a:pPr>
            <a:endParaRPr lang="en-US" sz="1500" dirty="0">
              <a:ea typeface="Calibri" panose="020F0502020204030204" pitchFamily="34" charset="0"/>
              <a:cs typeface="Calibri"/>
            </a:endParaRPr>
          </a:p>
          <a:p>
            <a:pPr marL="362277" indent="-362277">
              <a:lnSpc>
                <a:spcPct val="107000"/>
              </a:lnSpc>
              <a:buFont typeface="Calibri" panose="020F0502020204030204" pitchFamily="34" charset="0"/>
              <a:buChar char="-"/>
            </a:pPr>
            <a:r>
              <a:rPr lang="en-US" sz="1500" dirty="0">
                <a:ea typeface="Calibri" panose="020F0502020204030204" pitchFamily="34" charset="0"/>
                <a:cs typeface="Calibri"/>
              </a:rPr>
              <a:t>The majority of the land is zoned residential in the district but the two NPNs districts – Our 42</a:t>
            </a:r>
            <a:r>
              <a:rPr lang="en-US" sz="1500" baseline="30000" dirty="0">
                <a:ea typeface="Calibri" panose="020F0502020204030204" pitchFamily="34" charset="0"/>
                <a:cs typeface="Calibri"/>
              </a:rPr>
              <a:t>nd</a:t>
            </a:r>
            <a:r>
              <a:rPr lang="en-US" sz="1500" dirty="0">
                <a:ea typeface="Calibri" panose="020F0502020204030204" pitchFamily="34" charset="0"/>
                <a:cs typeface="Calibri"/>
              </a:rPr>
              <a:t> Avenue and the Cully Blvd Alliance capture Commercial property. </a:t>
            </a:r>
          </a:p>
          <a:p>
            <a:pPr marL="362277" indent="-362277">
              <a:lnSpc>
                <a:spcPct val="107000"/>
              </a:lnSpc>
              <a:buFont typeface="Calibri" panose="020F0502020204030204" pitchFamily="34" charset="0"/>
              <a:buChar char="-"/>
            </a:pPr>
            <a:endParaRPr lang="en-US" sz="1500" dirty="0">
              <a:ea typeface="Calibri" panose="020F0502020204030204" pitchFamily="34" charset="0"/>
              <a:cs typeface="Calibri"/>
            </a:endParaRPr>
          </a:p>
          <a:p>
            <a:pPr marL="362277" indent="-362277">
              <a:lnSpc>
                <a:spcPct val="107000"/>
              </a:lnSpc>
              <a:buFont typeface="Calibri" panose="020F0502020204030204" pitchFamily="34" charset="0"/>
              <a:buChar char="-"/>
            </a:pPr>
            <a:r>
              <a:rPr lang="en-US" sz="1500" dirty="0">
                <a:ea typeface="Calibri" panose="020F0502020204030204" pitchFamily="34" charset="0"/>
                <a:cs typeface="Calibri"/>
              </a:rPr>
              <a:t>And the boundary to the north </a:t>
            </a:r>
            <a:r>
              <a:rPr lang="en-US" sz="1500" dirty="0">
                <a:latin typeface="Calibri"/>
                <a:ea typeface="Calibri" panose="020F0502020204030204" pitchFamily="34" charset="0"/>
                <a:cs typeface="Calibri"/>
              </a:rPr>
              <a:t>captures some of the industrial lands along Columbia Blvd to ensure resources are available to support employment lands and supporting jobs expansion opportunities to serve the community.</a:t>
            </a:r>
          </a:p>
          <a:p>
            <a:pPr>
              <a:lnSpc>
                <a:spcPct val="107000"/>
              </a:lnSpc>
            </a:pPr>
            <a:r>
              <a:rPr lang="en-US" sz="1500" dirty="0">
                <a:latin typeface="Calibri"/>
                <a:ea typeface="Calibri" panose="020F0502020204030204" pitchFamily="34" charset="0"/>
                <a:cs typeface="Calibri"/>
              </a:rPr>
              <a:t> </a:t>
            </a:r>
          </a:p>
          <a:p>
            <a:pPr marL="362426" indent="-362426">
              <a:lnSpc>
                <a:spcPct val="107000"/>
              </a:lnSpc>
              <a:buFont typeface="Calibri" panose="020F0502020204030204" pitchFamily="34" charset="0"/>
              <a:buChar char="-"/>
            </a:pP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362426" indent="-362426">
              <a:lnSpc>
                <a:spcPct val="107000"/>
              </a:lnSpc>
              <a:buFont typeface="Calibri" panose="020F0502020204030204" pitchFamily="34" charset="0"/>
              <a:buChar char="-"/>
            </a:pPr>
            <a:endParaRPr lang="en-US" sz="1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167C81-2392-4BD1-A345-044B5482CCCD}" type="slidenum">
              <a:rPr lang="en-US" smtClean="0"/>
              <a:t>13</a:t>
            </a:fld>
            <a:endParaRPr lang="en-US"/>
          </a:p>
        </p:txBody>
      </p:sp>
    </p:spTree>
    <p:extLst>
      <p:ext uri="{BB962C8B-B14F-4D97-AF65-F5344CB8AC3E}">
        <p14:creationId xmlns:p14="http://schemas.microsoft.com/office/powerpoint/2010/main" val="1335505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FFFFFF"/>
                </a:solidFill>
                <a:effectLst/>
                <a:latin typeface="Roboto" panose="02000000000000000000" pitchFamily="2" charset="0"/>
              </a:rPr>
              <a:t>MOLLY</a:t>
            </a:r>
          </a:p>
          <a:p>
            <a:pPr algn="l"/>
            <a:endParaRPr lang="en-US" b="0" i="0">
              <a:solidFill>
                <a:srgbClr val="FFFFFF"/>
              </a:solidFill>
              <a:effectLst/>
              <a:latin typeface="Roboto" panose="02000000000000000000" pitchFamily="2" charset="0"/>
            </a:endParaRPr>
          </a:p>
          <a:p>
            <a:pPr algn="l"/>
            <a:r>
              <a:rPr lang="en-US" sz="1500" b="1">
                <a:solidFill>
                  <a:srgbClr val="FFFFFF"/>
                </a:solidFill>
                <a:latin typeface="Roboto" panose="02000000000000000000" pitchFamily="2" charset="0"/>
              </a:rPr>
              <a:t>Thanks Kimberly – my name is Molly Rogers </a:t>
            </a:r>
            <a:r>
              <a:rPr lang="en-US" sz="1500">
                <a:solidFill>
                  <a:srgbClr val="FFFFFF"/>
                </a:solidFill>
                <a:latin typeface="Roboto" panose="02000000000000000000" pitchFamily="2" charset="0"/>
              </a:rPr>
              <a:t>and I’m </a:t>
            </a:r>
            <a:r>
              <a:rPr lang="en-US" sz="1500" b="1">
                <a:solidFill>
                  <a:srgbClr val="FFFFFF"/>
                </a:solidFill>
                <a:latin typeface="Roboto" panose="02000000000000000000" pitchFamily="2" charset="0"/>
              </a:rPr>
              <a:t>the Interim Director of the Portland Housing Bureau</a:t>
            </a:r>
            <a:r>
              <a:rPr lang="en-US" sz="1500">
                <a:solidFill>
                  <a:srgbClr val="FFFFFF"/>
                </a:solidFill>
                <a:latin typeface="Roboto" panose="02000000000000000000" pitchFamily="2" charset="0"/>
              </a:rPr>
              <a:t>.  I’m going to provide some additional information about the Plan itself.</a:t>
            </a:r>
          </a:p>
          <a:p>
            <a:pPr algn="l"/>
            <a:endParaRPr lang="en-US" sz="1500">
              <a:solidFill>
                <a:srgbClr val="FFFFFF"/>
              </a:solidFill>
              <a:latin typeface="Roboto" panose="02000000000000000000" pitchFamily="2" charset="0"/>
            </a:endParaRPr>
          </a:p>
          <a:p>
            <a:pPr algn="l"/>
            <a:r>
              <a:rPr lang="en-US" sz="1500">
                <a:solidFill>
                  <a:srgbClr val="FFFFFF"/>
                </a:solidFill>
                <a:latin typeface="Roboto" panose="02000000000000000000" pitchFamily="2" charset="0"/>
              </a:rPr>
              <a:t>The District Goals are very people focused, as you see</a:t>
            </a:r>
          </a:p>
          <a:p>
            <a:pPr algn="ctr"/>
            <a:endParaRPr lang="en-US" b="0" i="0">
              <a:solidFill>
                <a:srgbClr val="FFFFFF"/>
              </a:solidFill>
              <a:effectLst/>
              <a:latin typeface="Roboto" panose="02000000000000000000" pitchFamily="2" charset="0"/>
            </a:endParaRPr>
          </a:p>
          <a:p>
            <a:pPr algn="l">
              <a:buFont typeface="+mj-lt"/>
              <a:buAutoNum type="arabicPeriod"/>
            </a:pPr>
            <a:r>
              <a:rPr lang="en-US" sz="1500" b="1">
                <a:solidFill>
                  <a:srgbClr val="323232"/>
                </a:solidFill>
                <a:latin typeface="Roboto" panose="02000000000000000000" pitchFamily="2" charset="0"/>
              </a:rPr>
              <a:t>Preventing displacement of vulnerable people</a:t>
            </a:r>
            <a:r>
              <a:rPr lang="en-US" sz="1500">
                <a:solidFill>
                  <a:srgbClr val="323232"/>
                </a:solidFill>
                <a:latin typeface="Roboto" panose="02000000000000000000" pitchFamily="2" charset="0"/>
              </a:rPr>
              <a:t>, communities, businesses and community-based institutions from Cully.</a:t>
            </a:r>
          </a:p>
          <a:p>
            <a:pPr algn="l">
              <a:buFont typeface="+mj-lt"/>
              <a:buAutoNum type="arabicPeriod"/>
            </a:pPr>
            <a:r>
              <a:rPr lang="en-US" sz="1500" b="1">
                <a:solidFill>
                  <a:srgbClr val="323232"/>
                </a:solidFill>
                <a:latin typeface="Roboto" panose="02000000000000000000" pitchFamily="2" charset="0"/>
              </a:rPr>
              <a:t>Preserve existing opportunities for affordable housing and economic prosperity</a:t>
            </a:r>
            <a:r>
              <a:rPr lang="en-US" sz="1500">
                <a:solidFill>
                  <a:srgbClr val="323232"/>
                </a:solidFill>
                <a:latin typeface="Roboto" panose="02000000000000000000" pitchFamily="2" charset="0"/>
              </a:rPr>
              <a:t> activities and create new opportunities for Priority Communities</a:t>
            </a:r>
          </a:p>
          <a:p>
            <a:pPr algn="l">
              <a:buFont typeface="+mj-lt"/>
              <a:buAutoNum type="arabicPeriod"/>
            </a:pPr>
            <a:r>
              <a:rPr lang="en-US" sz="1500" b="1">
                <a:solidFill>
                  <a:srgbClr val="323232"/>
                </a:solidFill>
                <a:latin typeface="Roboto" panose="02000000000000000000" pitchFamily="2" charset="0"/>
              </a:rPr>
              <a:t>Ensure that current residents benefit from investments </a:t>
            </a:r>
            <a:r>
              <a:rPr lang="en-US" sz="1500">
                <a:solidFill>
                  <a:srgbClr val="323232"/>
                </a:solidFill>
                <a:latin typeface="Roboto" panose="02000000000000000000" pitchFamily="2" charset="0"/>
              </a:rPr>
              <a:t>and neighborhood change, and that opportunities for housing and economic prosperity activities will be preserved and expanded for future generations.  </a:t>
            </a:r>
          </a:p>
          <a:p>
            <a:pPr algn="l">
              <a:buFont typeface="+mj-lt"/>
              <a:buAutoNum type="arabicPeriod"/>
            </a:pPr>
            <a:r>
              <a:rPr lang="en-US" sz="1500" b="1">
                <a:solidFill>
                  <a:srgbClr val="323232"/>
                </a:solidFill>
                <a:latin typeface="Roboto" panose="02000000000000000000" pitchFamily="2" charset="0"/>
              </a:rPr>
              <a:t>Ensure that Priority Communities, those often most affected by market and displacement pressure, play lead roles</a:t>
            </a:r>
            <a:r>
              <a:rPr lang="en-US" sz="1500">
                <a:solidFill>
                  <a:srgbClr val="323232"/>
                </a:solidFill>
                <a:latin typeface="Roboto" panose="02000000000000000000" pitchFamily="2" charset="0"/>
              </a:rPr>
              <a:t> in guiding decisions about investments and policies that affect them and their communities.</a:t>
            </a:r>
          </a:p>
          <a:p>
            <a:pPr algn="l">
              <a:buFont typeface="+mj-lt"/>
              <a:buAutoNum type="arabicPeriod"/>
            </a:pPr>
            <a:r>
              <a:rPr lang="en-US" sz="1500" b="1">
                <a:solidFill>
                  <a:srgbClr val="323232"/>
                </a:solidFill>
                <a:latin typeface="Roboto" panose="02000000000000000000" pitchFamily="2" charset="0"/>
              </a:rPr>
              <a:t>Develop and inspire a new model for the creation of future TIF districts</a:t>
            </a:r>
            <a:r>
              <a:rPr lang="en-US" sz="1500">
                <a:solidFill>
                  <a:srgbClr val="323232"/>
                </a:solidFill>
                <a:latin typeface="Roboto" panose="02000000000000000000" pitchFamily="2" charset="0"/>
              </a:rPr>
              <a:t> in Portland and beyond.  </a:t>
            </a:r>
          </a:p>
          <a:p>
            <a:pPr algn="l">
              <a:buFont typeface="+mj-lt"/>
              <a:buAutoNum type="arabicPeriod"/>
            </a:pPr>
            <a:r>
              <a:rPr lang="en-US" sz="1500" b="1">
                <a:solidFill>
                  <a:srgbClr val="323232"/>
                </a:solidFill>
                <a:latin typeface="Roboto" panose="02000000000000000000" pitchFamily="2" charset="0"/>
              </a:rPr>
              <a:t>Actively work to remove barriers</a:t>
            </a:r>
            <a:r>
              <a:rPr lang="en-US" sz="1500">
                <a:solidFill>
                  <a:srgbClr val="323232"/>
                </a:solidFill>
                <a:latin typeface="Roboto" panose="02000000000000000000" pitchFamily="2" charset="0"/>
              </a:rPr>
              <a:t> that could preclude community members from accessing TIF-funded projects and opportunities, including barriers such as immigration status, credit history, legal history, rental history, eviction history, and experience of domestic violence.</a:t>
            </a:r>
          </a:p>
          <a:p>
            <a:pPr algn="l">
              <a:buFont typeface="+mj-lt"/>
              <a:buAutoNum type="arabicPeriod"/>
            </a:pPr>
            <a:r>
              <a:rPr lang="en-US" sz="1500" b="1">
                <a:solidFill>
                  <a:srgbClr val="323232"/>
                </a:solidFill>
                <a:latin typeface="Roboto" panose="02000000000000000000" pitchFamily="2" charset="0"/>
              </a:rPr>
              <a:t>Spur innovation to be a part of solution to combat climate change</a:t>
            </a:r>
            <a:r>
              <a:rPr lang="en-US" sz="1500">
                <a:solidFill>
                  <a:srgbClr val="323232"/>
                </a:solidFill>
                <a:latin typeface="Roboto" panose="02000000000000000000" pitchFamily="2" charset="0"/>
              </a:rPr>
              <a:t> initiatives in TIF projects.</a:t>
            </a:r>
          </a:p>
          <a:p>
            <a:endParaRPr lang="en-US"/>
          </a:p>
        </p:txBody>
      </p:sp>
      <p:sp>
        <p:nvSpPr>
          <p:cNvPr id="4" name="Slide Number Placeholder 3"/>
          <p:cNvSpPr>
            <a:spLocks noGrp="1"/>
          </p:cNvSpPr>
          <p:nvPr>
            <p:ph type="sldNum" sz="quarter" idx="5"/>
          </p:nvPr>
        </p:nvSpPr>
        <p:spPr/>
        <p:txBody>
          <a:bodyPr/>
          <a:lstStyle/>
          <a:p>
            <a:fld id="{BA167C81-2392-4BD1-A345-044B5482CCCD}" type="slidenum">
              <a:rPr lang="en-US" smtClean="0"/>
              <a:t>14</a:t>
            </a:fld>
            <a:endParaRPr lang="en-US"/>
          </a:p>
        </p:txBody>
      </p:sp>
    </p:spTree>
    <p:extLst>
      <p:ext uri="{BB962C8B-B14F-4D97-AF65-F5344CB8AC3E}">
        <p14:creationId xmlns:p14="http://schemas.microsoft.com/office/powerpoint/2010/main" val="195145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MOLLY</a:t>
            </a:r>
          </a:p>
          <a:p>
            <a:endParaRPr lang="en-US" dirty="0"/>
          </a:p>
          <a:p>
            <a:pPr marL="171450" indent="-171450">
              <a:buFont typeface="Arial" panose="020B0604020202020204" pitchFamily="34" charset="0"/>
              <a:buChar char="•"/>
            </a:pPr>
            <a:r>
              <a:rPr lang="en-US" b="1" dirty="0"/>
              <a:t>Kimberly</a:t>
            </a:r>
            <a:r>
              <a:rPr lang="en-US" dirty="0"/>
              <a:t> mentioned earlier that the Plan describes </a:t>
            </a:r>
            <a:r>
              <a:rPr lang="en-US" b="1" dirty="0"/>
              <a:t>Priority Communities as the intended beneficiaries of the Plan</a:t>
            </a:r>
            <a:r>
              <a:rPr lang="en-US" dirty="0"/>
              <a:t>.  While I don’t typically read slides, this language is incredibly important and reflects weeks of collaborative efforts to craft language.  So I’d like to make an exception.</a:t>
            </a:r>
          </a:p>
          <a:p>
            <a:pPr marL="171450" indent="-171450">
              <a:buFont typeface="Arial" panose="020B0604020202020204" pitchFamily="34" charset="0"/>
              <a:buChar char="•"/>
            </a:pPr>
            <a:endParaRPr lang="en-US" dirty="0"/>
          </a:p>
          <a:p>
            <a:pPr marL="285750" indent="-285750" defTabSz="966470">
              <a:buFont typeface="Arial" panose="020B0604020202020204" pitchFamily="34" charset="0"/>
              <a:buChar char="•"/>
              <a:defRPr/>
            </a:pPr>
            <a:r>
              <a:rPr lang="en-US" sz="1500" b="1" dirty="0">
                <a:solidFill>
                  <a:schemeClr val="accent5">
                    <a:lumMod val="50000"/>
                  </a:schemeClr>
                </a:solidFill>
                <a:latin typeface="Franklin Gothic Medium Cond"/>
                <a:ea typeface="Arial" panose="020B0604020202020204" pitchFamily="34" charset="0"/>
              </a:rPr>
              <a:t>“Priority Communities” refers to the intended beneficiaries of the Cully TIF District: African American and Black persons; Indigenous and Native American persons; persons of color; immigrants and refugees of any legal status; renters; mobile home residents; persons with disabilities; low-income people; houseless people; and other population groups that are systemically vulnerable to exclusion from Cully due to gentrification and displacement.</a:t>
            </a:r>
            <a:endParaRPr lang="en-US" sz="1500" b="1" dirty="0">
              <a:solidFill>
                <a:schemeClr val="accent5">
                  <a:lumMod val="50000"/>
                </a:schemeClr>
              </a:solidFill>
              <a:latin typeface="Franklin Gothic Medium Cond"/>
            </a:endParaRPr>
          </a:p>
          <a:p>
            <a:endParaRPr lang="en-US" dirty="0">
              <a:highlight>
                <a:srgbClr val="FFFF00"/>
              </a:highlight>
            </a:endParaRPr>
          </a:p>
          <a:p>
            <a:pPr marL="171450" indent="-171450">
              <a:buFont typeface="Arial" panose="020B0604020202020204" pitchFamily="34" charset="0"/>
              <a:buChar char="•"/>
            </a:pPr>
            <a:r>
              <a:rPr lang="en-US" dirty="0">
                <a:highlight>
                  <a:srgbClr val="FFFF00"/>
                </a:highlight>
              </a:rPr>
              <a:t>A note on this – we’ve had a number of questions around why </a:t>
            </a:r>
            <a:r>
              <a:rPr lang="en-US" dirty="0" err="1">
                <a:highlight>
                  <a:srgbClr val="FFFF00"/>
                </a:highlight>
              </a:rPr>
              <a:t>Latine</a:t>
            </a:r>
            <a:r>
              <a:rPr lang="en-US" dirty="0">
                <a:highlight>
                  <a:srgbClr val="FFFF00"/>
                </a:highlight>
              </a:rPr>
              <a:t>/Latinx was not called out specifically in this definition, particularly because Cully has such a large Spanish-speaking population.  This was a topic of discussion among ELC members.  The point of view was that not everyone who speaks Spanish identified as Latinx, and further there are many White folks who identify as Latinx but are not systemically vulnerable to displacement.  Spanish-speaking community members are included in the definition, under one of more of the following categories: people of color, Indigenous, black, immigrants, refugees, or other population groups systemically vulnerable to exclusion.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BA167C81-2392-4BD1-A345-044B5482CCCD}" type="slidenum">
              <a:rPr lang="en-US" smtClean="0"/>
              <a:t>15</a:t>
            </a:fld>
            <a:endParaRPr lang="en-US"/>
          </a:p>
        </p:txBody>
      </p:sp>
    </p:spTree>
    <p:extLst>
      <p:ext uri="{BB962C8B-B14F-4D97-AF65-F5344CB8AC3E}">
        <p14:creationId xmlns:p14="http://schemas.microsoft.com/office/powerpoint/2010/main" val="2276919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1" i="0">
                <a:solidFill>
                  <a:srgbClr val="323232"/>
                </a:solidFill>
                <a:effectLst/>
                <a:latin typeface="Roboto" panose="02000000000000000000" pitchFamily="2" charset="0"/>
              </a:rPr>
              <a:t>MOLLY</a:t>
            </a:r>
          </a:p>
          <a:p>
            <a:pPr algn="l">
              <a:buFont typeface="Arial" panose="020B0604020202020204" pitchFamily="34" charset="0"/>
              <a:buNone/>
            </a:pPr>
            <a:endParaRPr lang="en-US" b="1" i="0">
              <a:solidFill>
                <a:srgbClr val="323232"/>
              </a:solidFill>
              <a:effectLst/>
              <a:latin typeface="Roboto" panose="02000000000000000000" pitchFamily="2" charset="0"/>
            </a:endParaRPr>
          </a:p>
          <a:p>
            <a:pPr algn="l">
              <a:buFont typeface="Arial" panose="020B0604020202020204" pitchFamily="34" charset="0"/>
              <a:buNone/>
            </a:pPr>
            <a:r>
              <a:rPr lang="en-US" b="0" i="0">
                <a:solidFill>
                  <a:srgbClr val="323232"/>
                </a:solidFill>
                <a:effectLst/>
                <a:latin typeface="Roboto" panose="02000000000000000000" pitchFamily="2" charset="0"/>
              </a:rPr>
              <a:t>These District Priorities help inform eligible projects.  Its important to highlight here, that the use of TIF is still bound by the Physical permanent improvements that develop and renovate property, within in the Boundary Identified with in the Plan.  This project list is identifying the what and is important that the who (identified in the Priority Communities) is closely connected to the what to ensure the vision for the District.</a:t>
            </a:r>
          </a:p>
          <a:p>
            <a:pPr algn="l">
              <a:buFont typeface="Arial" panose="020B0604020202020204" pitchFamily="34" charset="0"/>
              <a:buNone/>
            </a:pPr>
            <a:endParaRPr lang="en-US" b="0" i="0">
              <a:solidFill>
                <a:srgbClr val="323232"/>
              </a:solidFill>
              <a:effectLst/>
              <a:latin typeface="Roboto" panose="02000000000000000000" pitchFamily="2" charset="0"/>
            </a:endParaRPr>
          </a:p>
          <a:p>
            <a:pPr algn="l">
              <a:buFont typeface="Arial" panose="020B0604020202020204" pitchFamily="34" charset="0"/>
              <a:buNone/>
            </a:pPr>
            <a:r>
              <a:rPr lang="en-US" b="0" i="0">
                <a:solidFill>
                  <a:srgbClr val="323232"/>
                </a:solidFill>
                <a:effectLst/>
                <a:latin typeface="Roboto" panose="02000000000000000000" pitchFamily="2" charset="0"/>
              </a:rPr>
              <a:t>The eligible project list (or the what) are:</a:t>
            </a:r>
          </a:p>
          <a:p>
            <a:pPr algn="l">
              <a:buFont typeface="Arial" panose="020B0604020202020204" pitchFamily="34" charset="0"/>
              <a:buNone/>
            </a:pPr>
            <a:endParaRPr lang="en-US" b="1" i="0">
              <a:solidFill>
                <a:srgbClr val="323232"/>
              </a:solidFill>
              <a:effectLst/>
              <a:latin typeface="Roboto" panose="02000000000000000000" pitchFamily="2" charset="0"/>
            </a:endParaRPr>
          </a:p>
          <a:p>
            <a:pPr algn="l">
              <a:buFont typeface="Arial" panose="020B0604020202020204" pitchFamily="34" charset="0"/>
              <a:buNone/>
            </a:pPr>
            <a:r>
              <a:rPr lang="en-US" sz="1500" b="1">
                <a:solidFill>
                  <a:srgbClr val="323232"/>
                </a:solidFill>
                <a:latin typeface="Roboto" panose="02000000000000000000" pitchFamily="2" charset="0"/>
              </a:rPr>
              <a:t>Affordable housing, homeownership, and home repairs</a:t>
            </a:r>
            <a:br>
              <a:rPr lang="en-US" sz="1500">
                <a:solidFill>
                  <a:srgbClr val="323232"/>
                </a:solidFill>
                <a:latin typeface="Roboto" panose="02000000000000000000" pitchFamily="2" charset="0"/>
              </a:rPr>
            </a:br>
            <a:r>
              <a:rPr lang="en-US" sz="1500" i="1">
                <a:solidFill>
                  <a:srgbClr val="323232"/>
                </a:solidFill>
                <a:latin typeface="Roboto" panose="02000000000000000000" pitchFamily="2" charset="0"/>
              </a:rPr>
              <a:t>Examples: down payment assistance, single family home repairs, new affordable rental housing, preserving affordable housing</a:t>
            </a:r>
            <a:br>
              <a:rPr lang="en-US" sz="1500">
                <a:solidFill>
                  <a:srgbClr val="323232"/>
                </a:solidFill>
                <a:latin typeface="Roboto" panose="02000000000000000000" pitchFamily="2" charset="0"/>
              </a:rPr>
            </a:br>
            <a:br>
              <a:rPr lang="en-US" sz="1500">
                <a:solidFill>
                  <a:srgbClr val="323232"/>
                </a:solidFill>
                <a:latin typeface="Roboto" panose="02000000000000000000" pitchFamily="2" charset="0"/>
              </a:rPr>
            </a:br>
            <a:r>
              <a:rPr lang="en-US" sz="1500" b="1">
                <a:solidFill>
                  <a:srgbClr val="323232"/>
                </a:solidFill>
                <a:latin typeface="Roboto" panose="02000000000000000000" pitchFamily="2" charset="0"/>
              </a:rPr>
              <a:t>Commercial property acquisition, development, and renovation</a:t>
            </a:r>
            <a:br>
              <a:rPr lang="en-US" sz="1500">
                <a:solidFill>
                  <a:srgbClr val="323232"/>
                </a:solidFill>
                <a:latin typeface="Roboto" panose="02000000000000000000" pitchFamily="2" charset="0"/>
              </a:rPr>
            </a:br>
            <a:r>
              <a:rPr lang="en-US" sz="1500" i="1">
                <a:solidFill>
                  <a:srgbClr val="323232"/>
                </a:solidFill>
                <a:latin typeface="Roboto" panose="02000000000000000000" pitchFamily="2" charset="0"/>
              </a:rPr>
              <a:t>Examples: affordable commercial space, mixed-use development that combines commercial space with affordable housing, supporting employment of community members and access to high-wage employment</a:t>
            </a:r>
            <a:br>
              <a:rPr lang="en-US" sz="1500">
                <a:solidFill>
                  <a:srgbClr val="323232"/>
                </a:solidFill>
                <a:latin typeface="Roboto" panose="02000000000000000000" pitchFamily="2" charset="0"/>
              </a:rPr>
            </a:br>
            <a:endParaRPr lang="en-US" sz="1500">
              <a:solidFill>
                <a:srgbClr val="323232"/>
              </a:solidFill>
              <a:latin typeface="Roboto" panose="02000000000000000000" pitchFamily="2" charset="0"/>
            </a:endParaRPr>
          </a:p>
          <a:p>
            <a:pPr algn="l">
              <a:buFont typeface="Arial" panose="020B0604020202020204" pitchFamily="34" charset="0"/>
              <a:buNone/>
            </a:pPr>
            <a:r>
              <a:rPr lang="en-US" sz="1500" b="1">
                <a:solidFill>
                  <a:srgbClr val="323232"/>
                </a:solidFill>
                <a:latin typeface="Roboto" panose="02000000000000000000" pitchFamily="2" charset="0"/>
              </a:rPr>
              <a:t>Arts, culture, and signage</a:t>
            </a:r>
            <a:br>
              <a:rPr lang="en-US" sz="1500">
                <a:solidFill>
                  <a:srgbClr val="323232"/>
                </a:solidFill>
                <a:latin typeface="Roboto" panose="02000000000000000000" pitchFamily="2" charset="0"/>
              </a:rPr>
            </a:br>
            <a:r>
              <a:rPr lang="en-US" sz="1500" i="1">
                <a:solidFill>
                  <a:srgbClr val="323232"/>
                </a:solidFill>
                <a:latin typeface="Roboto" panose="02000000000000000000" pitchFamily="2" charset="0"/>
              </a:rPr>
              <a:t>Examples: seek opportunities to include historical and cultural public art &amp; signage (not meant specifically for beautification)</a:t>
            </a:r>
            <a:br>
              <a:rPr lang="en-US" sz="1500">
                <a:solidFill>
                  <a:srgbClr val="323232"/>
                </a:solidFill>
                <a:latin typeface="Roboto" panose="02000000000000000000" pitchFamily="2" charset="0"/>
              </a:rPr>
            </a:br>
            <a:endParaRPr lang="en-US" sz="1500">
              <a:solidFill>
                <a:srgbClr val="323232"/>
              </a:solidFill>
              <a:latin typeface="Roboto" panose="02000000000000000000" pitchFamily="2" charset="0"/>
            </a:endParaRPr>
          </a:p>
          <a:p>
            <a:pPr algn="l">
              <a:buFont typeface="Arial" panose="020B0604020202020204" pitchFamily="34" charset="0"/>
              <a:buNone/>
            </a:pPr>
            <a:r>
              <a:rPr lang="en-US" sz="1500" b="1">
                <a:solidFill>
                  <a:srgbClr val="323232"/>
                </a:solidFill>
                <a:latin typeface="Roboto" panose="02000000000000000000" pitchFamily="2" charset="0"/>
              </a:rPr>
              <a:t>Land acquisition and land banking</a:t>
            </a:r>
            <a:br>
              <a:rPr lang="en-US" sz="1500">
                <a:solidFill>
                  <a:srgbClr val="323232"/>
                </a:solidFill>
                <a:latin typeface="Roboto" panose="02000000000000000000" pitchFamily="2" charset="0"/>
              </a:rPr>
            </a:br>
            <a:r>
              <a:rPr lang="en-US" sz="1500" i="1">
                <a:solidFill>
                  <a:srgbClr val="323232"/>
                </a:solidFill>
                <a:latin typeface="Roboto" panose="02000000000000000000" pitchFamily="2" charset="0"/>
              </a:rPr>
              <a:t>Examples: buying properties for future projects, remediation of land for development</a:t>
            </a:r>
            <a:br>
              <a:rPr lang="en-US" sz="1500">
                <a:solidFill>
                  <a:srgbClr val="323232"/>
                </a:solidFill>
                <a:latin typeface="Roboto" panose="02000000000000000000" pitchFamily="2" charset="0"/>
              </a:rPr>
            </a:br>
            <a:endParaRPr lang="en-US" sz="1500">
              <a:solidFill>
                <a:srgbClr val="323232"/>
              </a:solidFill>
              <a:latin typeface="Roboto" panose="02000000000000000000" pitchFamily="2" charset="0"/>
            </a:endParaRPr>
          </a:p>
          <a:p>
            <a:pPr algn="l">
              <a:buFont typeface="Arial" panose="020B0604020202020204" pitchFamily="34" charset="0"/>
              <a:buNone/>
            </a:pPr>
            <a:r>
              <a:rPr lang="en-US" sz="1500" b="1">
                <a:solidFill>
                  <a:srgbClr val="323232"/>
                </a:solidFill>
                <a:latin typeface="Roboto" panose="02000000000000000000" pitchFamily="2" charset="0"/>
              </a:rPr>
              <a:t>Recreational improvements</a:t>
            </a:r>
            <a:br>
              <a:rPr lang="en-US" sz="1500">
                <a:solidFill>
                  <a:srgbClr val="323232"/>
                </a:solidFill>
                <a:latin typeface="Roboto" panose="02000000000000000000" pitchFamily="2" charset="0"/>
              </a:rPr>
            </a:br>
            <a:r>
              <a:rPr lang="en-US" sz="1500" i="1">
                <a:solidFill>
                  <a:srgbClr val="323232"/>
                </a:solidFill>
                <a:latin typeface="Roboto" panose="02000000000000000000" pitchFamily="2" charset="0"/>
              </a:rPr>
              <a:t>Examples: community centers, community gardens and natural areas, athletic facilities (such as basketball courts), safe space for community gathering</a:t>
            </a:r>
            <a:br>
              <a:rPr lang="en-US" sz="1500">
                <a:solidFill>
                  <a:srgbClr val="323232"/>
                </a:solidFill>
                <a:latin typeface="Roboto" panose="02000000000000000000" pitchFamily="2" charset="0"/>
              </a:rPr>
            </a:br>
            <a:endParaRPr lang="en-US" sz="1500">
              <a:solidFill>
                <a:srgbClr val="323232"/>
              </a:solidFill>
              <a:latin typeface="Roboto" panose="02000000000000000000" pitchFamily="2" charset="0"/>
            </a:endParaRPr>
          </a:p>
          <a:p>
            <a:pPr algn="l">
              <a:buFont typeface="Arial" panose="020B0604020202020204" pitchFamily="34" charset="0"/>
              <a:buNone/>
            </a:pPr>
            <a:r>
              <a:rPr lang="en-US" sz="1500" b="1">
                <a:solidFill>
                  <a:srgbClr val="323232"/>
                </a:solidFill>
                <a:latin typeface="Roboto" panose="02000000000000000000" pitchFamily="2" charset="0"/>
              </a:rPr>
              <a:t>Infrastructure improvements</a:t>
            </a:r>
            <a:br>
              <a:rPr lang="en-US" sz="1500">
                <a:solidFill>
                  <a:srgbClr val="323232"/>
                </a:solidFill>
                <a:latin typeface="Roboto" panose="02000000000000000000" pitchFamily="2" charset="0"/>
              </a:rPr>
            </a:br>
            <a:r>
              <a:rPr lang="en-US" sz="1500" i="1">
                <a:solidFill>
                  <a:srgbClr val="323232"/>
                </a:solidFill>
                <a:latin typeface="Roboto" panose="02000000000000000000" pitchFamily="2" charset="0"/>
              </a:rPr>
              <a:t>Examples: This is an example of a change in focus.  Although infrastructure improvements are eligible project it is important to the community that these improvements are linked to projects that stabilize community</a:t>
            </a:r>
          </a:p>
          <a:p>
            <a:endParaRPr lang="en-US"/>
          </a:p>
        </p:txBody>
      </p:sp>
      <p:sp>
        <p:nvSpPr>
          <p:cNvPr id="4" name="Slide Number Placeholder 3"/>
          <p:cNvSpPr>
            <a:spLocks noGrp="1"/>
          </p:cNvSpPr>
          <p:nvPr>
            <p:ph type="sldNum" sz="quarter" idx="5"/>
          </p:nvPr>
        </p:nvSpPr>
        <p:spPr/>
        <p:txBody>
          <a:bodyPr/>
          <a:lstStyle/>
          <a:p>
            <a:fld id="{BA167C81-2392-4BD1-A345-044B5482CCCD}" type="slidenum">
              <a:rPr lang="en-US" smtClean="0"/>
              <a:t>16</a:t>
            </a:fld>
            <a:endParaRPr lang="en-US"/>
          </a:p>
        </p:txBody>
      </p:sp>
    </p:spTree>
    <p:extLst>
      <p:ext uri="{BB962C8B-B14F-4D97-AF65-F5344CB8AC3E}">
        <p14:creationId xmlns:p14="http://schemas.microsoft.com/office/powerpoint/2010/main" val="3922851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MOLLY</a:t>
            </a:r>
          </a:p>
          <a:p>
            <a:endParaRPr lang="en-US"/>
          </a:p>
          <a:p>
            <a:pPr marL="171450" indent="-171450">
              <a:buFont typeface="Arial" panose="020B0604020202020204" pitchFamily="34" charset="0"/>
              <a:buChar char="•"/>
            </a:pPr>
            <a:r>
              <a:rPr lang="en-US"/>
              <a:t>The TIF Plan includes the long-term vision, implementation principles and the legally allowable “menu” for future TIF investments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5-year action plans set forth a shorter-term implementation strategy, project and budget priorities, and measures of success, accountability and oversight.</a:t>
            </a:r>
          </a:p>
        </p:txBody>
      </p:sp>
      <p:sp>
        <p:nvSpPr>
          <p:cNvPr id="4" name="Slide Number Placeholder 3"/>
          <p:cNvSpPr>
            <a:spLocks noGrp="1"/>
          </p:cNvSpPr>
          <p:nvPr>
            <p:ph type="sldNum" sz="quarter" idx="5"/>
          </p:nvPr>
        </p:nvSpPr>
        <p:spPr/>
        <p:txBody>
          <a:bodyPr/>
          <a:lstStyle/>
          <a:p>
            <a:pPr defTabSz="966470">
              <a:defRPr/>
            </a:pPr>
            <a:fld id="{BA167C81-2392-4BD1-A345-044B5482CCCD}" type="slidenum">
              <a:rPr lang="en-US">
                <a:solidFill>
                  <a:prstClr val="black"/>
                </a:solidFill>
                <a:latin typeface="Calibri" panose="020F0502020204030204"/>
              </a:rPr>
              <a:pPr defTabSz="966470">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155677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67C81-2392-4BD1-A345-044B5482CCCD}" type="slidenum">
              <a:rPr lang="en-US" smtClean="0"/>
              <a:t>18</a:t>
            </a:fld>
            <a:endParaRPr lang="en-US"/>
          </a:p>
        </p:txBody>
      </p:sp>
    </p:spTree>
    <p:extLst>
      <p:ext uri="{BB962C8B-B14F-4D97-AF65-F5344CB8AC3E}">
        <p14:creationId xmlns:p14="http://schemas.microsoft.com/office/powerpoint/2010/main" val="1549201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900" b="1">
                <a:latin typeface="Calibri" panose="020F0502020204030204" pitchFamily="34" charset="0"/>
                <a:ea typeface="Calibri" panose="020F0502020204030204" pitchFamily="34" charset="0"/>
                <a:cs typeface="Times New Roman" panose="02020603050405020304" pitchFamily="18" charset="0"/>
              </a:rPr>
              <a:t>KIMBERLY</a:t>
            </a:r>
          </a:p>
          <a:p>
            <a:pPr>
              <a:lnSpc>
                <a:spcPct val="107000"/>
              </a:lnSpc>
            </a:pPr>
            <a:endParaRPr lang="en-US" sz="190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sz="1500">
                <a:latin typeface="Calibri" panose="020F0502020204030204" pitchFamily="34" charset="0"/>
                <a:ea typeface="Calibri" panose="020F0502020204030204" pitchFamily="34" charset="0"/>
                <a:cs typeface="Times New Roman" panose="02020603050405020304" pitchFamily="18" charset="0"/>
              </a:rPr>
              <a:t>We discussed earlier </a:t>
            </a:r>
            <a:r>
              <a:rPr lang="en-US" sz="1500" b="1">
                <a:latin typeface="Calibri" panose="020F0502020204030204" pitchFamily="34" charset="0"/>
                <a:ea typeface="Calibri" panose="020F0502020204030204" pitchFamily="34" charset="0"/>
                <a:cs typeface="Times New Roman" panose="02020603050405020304" pitchFamily="18" charset="0"/>
              </a:rPr>
              <a:t>how TIF funds are generated</a:t>
            </a:r>
            <a:r>
              <a:rPr lang="en-US" sz="1500">
                <a:latin typeface="Calibri" panose="020F0502020204030204" pitchFamily="34" charset="0"/>
                <a:ea typeface="Calibri" panose="020F0502020204030204" pitchFamily="34" charset="0"/>
                <a:cs typeface="Times New Roman" panose="02020603050405020304" pitchFamily="18" charset="0"/>
              </a:rPr>
              <a:t>, and the boundary and frozen base help us estimate how much funding will be captured for the project over the life of the district to implement this work. </a:t>
            </a:r>
          </a:p>
          <a:p>
            <a:pPr marL="285750" indent="-285750">
              <a:lnSpc>
                <a:spcPct val="107000"/>
              </a:lnSpc>
              <a:buFont typeface="Arial" panose="020B0604020202020204" pitchFamily="34" charset="0"/>
              <a:buChar char="•"/>
            </a:pPr>
            <a:endParaRPr lang="en-US" sz="150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US" sz="1500">
                <a:latin typeface="Calibri" panose="020F0502020204030204" pitchFamily="34" charset="0"/>
                <a:ea typeface="Calibri" panose="020F0502020204030204" pitchFamily="34" charset="0"/>
                <a:cs typeface="Times New Roman" panose="02020603050405020304" pitchFamily="18" charset="0"/>
              </a:rPr>
              <a:t>We are estimating this TIF District will generate a </a:t>
            </a:r>
            <a:r>
              <a:rPr lang="en-US" sz="1500" b="1">
                <a:latin typeface="Calibri" panose="020F0502020204030204" pitchFamily="34" charset="0"/>
                <a:ea typeface="Calibri" panose="020F0502020204030204" pitchFamily="34" charset="0"/>
                <a:cs typeface="Times New Roman" panose="02020603050405020304" pitchFamily="18" charset="0"/>
              </a:rPr>
              <a:t>total maximum indebtedness of $350 million </a:t>
            </a:r>
            <a:r>
              <a:rPr lang="en-US" sz="1500">
                <a:latin typeface="Calibri" panose="020F0502020204030204" pitchFamily="34" charset="0"/>
                <a:ea typeface="Calibri" panose="020F0502020204030204" pitchFamily="34" charset="0"/>
                <a:cs typeface="Times New Roman" panose="02020603050405020304" pitchFamily="18" charset="0"/>
              </a:rPr>
              <a:t>over the life of the district</a:t>
            </a:r>
          </a:p>
          <a:p>
            <a:pPr marL="0" indent="0">
              <a:lnSpc>
                <a:spcPct val="107000"/>
              </a:lnSpc>
              <a:buFont typeface="Arial" panose="020B0604020202020204" pitchFamily="34" charset="0"/>
              <a:buNone/>
            </a:pPr>
            <a:r>
              <a:rPr lang="en-US" sz="1500">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buFont typeface="Arial" panose="020B0604020202020204" pitchFamily="34" charset="0"/>
              <a:buChar char="•"/>
            </a:pPr>
            <a:r>
              <a:rPr lang="en-US" sz="1600">
                <a:effectLst/>
                <a:latin typeface="Calibri" panose="020F0502020204030204" pitchFamily="34" charset="0"/>
                <a:ea typeface="Times New Roman" panose="02020603050405020304" pitchFamily="18" charset="0"/>
              </a:rPr>
              <a:t>After the financing and administrative costs, there is a net of about $319M for investment in affordable housing to small business support​.</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Font typeface="Arial" panose="020B0604020202020204" pitchFamily="34" charset="0"/>
              <a:buNone/>
            </a:pPr>
            <a:r>
              <a:rPr lang="en-US" sz="1500">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buFont typeface="Arial" panose="020B0604020202020204" pitchFamily="34" charset="0"/>
              <a:buChar char="•"/>
            </a:pPr>
            <a:r>
              <a:rPr lang="en-US" sz="1500">
                <a:latin typeface="Calibri" panose="020F0502020204030204" pitchFamily="34" charset="0"/>
                <a:ea typeface="Calibri" panose="020F0502020204030204" pitchFamily="34" charset="0"/>
                <a:cs typeface="Times New Roman" panose="02020603050405020304" pitchFamily="18" charset="0"/>
              </a:rPr>
              <a:t>The </a:t>
            </a:r>
            <a:r>
              <a:rPr lang="en-US" sz="1500" b="1">
                <a:latin typeface="Calibri" panose="020F0502020204030204" pitchFamily="34" charset="0"/>
                <a:ea typeface="Calibri" panose="020F0502020204030204" pitchFamily="34" charset="0"/>
                <a:cs typeface="Times New Roman" panose="02020603050405020304" pitchFamily="18" charset="0"/>
              </a:rPr>
              <a:t>City Housing Set Aside policy ensures that at least 45% </a:t>
            </a:r>
            <a:r>
              <a:rPr lang="en-US" sz="1500">
                <a:latin typeface="Calibri" panose="020F0502020204030204" pitchFamily="34" charset="0"/>
                <a:ea typeface="Calibri" panose="020F0502020204030204" pitchFamily="34" charset="0"/>
                <a:cs typeface="Times New Roman" panose="02020603050405020304" pitchFamily="18" charset="0"/>
              </a:rPr>
              <a:t>of TIF are allocated to the Affordable Housing Project that are with in the Portland Housing Bureau portfolio ($143.7 million)</a:t>
            </a:r>
          </a:p>
          <a:p>
            <a:pPr marL="742950" lvl="1" indent="-285750">
              <a:lnSpc>
                <a:spcPct val="107000"/>
              </a:lnSpc>
              <a:buFont typeface="Arial" panose="020B0604020202020204" pitchFamily="34" charset="0"/>
              <a:buChar char="•"/>
            </a:pPr>
            <a:r>
              <a:rPr lang="en-US" sz="1500">
                <a:latin typeface="Calibri" panose="020F0502020204030204" pitchFamily="34" charset="0"/>
                <a:ea typeface="Calibri" panose="020F0502020204030204" pitchFamily="34" charset="0"/>
                <a:cs typeface="Times New Roman" panose="02020603050405020304" pitchFamily="18" charset="0"/>
              </a:rPr>
              <a:t> The </a:t>
            </a:r>
            <a:r>
              <a:rPr lang="en-US" sz="1500" b="1">
                <a:latin typeface="Calibri" panose="020F0502020204030204" pitchFamily="34" charset="0"/>
                <a:ea typeface="Calibri" panose="020F0502020204030204" pitchFamily="34" charset="0"/>
                <a:cs typeface="Times New Roman" panose="02020603050405020304" pitchFamily="18" charset="0"/>
              </a:rPr>
              <a:t>remaining 55% remains in the Prosper Portland portfolio.  45% minimum is allocated to economic and community development work</a:t>
            </a:r>
            <a:r>
              <a:rPr lang="en-US" sz="1500">
                <a:latin typeface="Calibri" panose="020F0502020204030204" pitchFamily="34" charset="0"/>
                <a:ea typeface="Calibri" panose="020F0502020204030204" pitchFamily="34" charset="0"/>
                <a:cs typeface="Times New Roman" panose="02020603050405020304" pitchFamily="18" charset="0"/>
              </a:rPr>
              <a:t>, and the remaining </a:t>
            </a:r>
            <a:r>
              <a:rPr lang="en-US" sz="1500" b="1">
                <a:latin typeface="Calibri" panose="020F0502020204030204" pitchFamily="34" charset="0"/>
                <a:ea typeface="Calibri" panose="020F0502020204030204" pitchFamily="34" charset="0"/>
                <a:cs typeface="Times New Roman" panose="02020603050405020304" pitchFamily="18" charset="0"/>
              </a:rPr>
              <a:t>10% may be used for either affordable housing or economic and community development</a:t>
            </a:r>
            <a:r>
              <a:rPr lang="en-US" sz="1500">
                <a:latin typeface="Calibri" panose="020F0502020204030204" pitchFamily="34" charset="0"/>
                <a:ea typeface="Calibri" panose="020F0502020204030204" pitchFamily="34" charset="0"/>
                <a:cs typeface="Times New Roman" panose="02020603050405020304" pitchFamily="18" charset="0"/>
              </a:rPr>
              <a:t>, depending on the specific priorities identified in the current Action Plan.</a:t>
            </a:r>
            <a:endParaRPr lang="en-US" sz="1300" b="1"/>
          </a:p>
          <a:p>
            <a:pPr algn="l">
              <a:buFont typeface="Arial" panose="020B0604020202020204" pitchFamily="34" charset="0"/>
              <a:buNone/>
            </a:pPr>
            <a:endParaRPr lang="en-US" b="1" i="0">
              <a:solidFill>
                <a:srgbClr val="323232"/>
              </a:solidFill>
              <a:effectLst/>
              <a:latin typeface="Roboto" panose="02000000000000000000" pitchFamily="2" charset="0"/>
            </a:endParaRPr>
          </a:p>
          <a:p>
            <a:endParaRPr lang="en-US"/>
          </a:p>
        </p:txBody>
      </p:sp>
      <p:sp>
        <p:nvSpPr>
          <p:cNvPr id="4" name="Slide Number Placeholder 3"/>
          <p:cNvSpPr>
            <a:spLocks noGrp="1"/>
          </p:cNvSpPr>
          <p:nvPr>
            <p:ph type="sldNum" sz="quarter" idx="5"/>
          </p:nvPr>
        </p:nvSpPr>
        <p:spPr/>
        <p:txBody>
          <a:bodyPr/>
          <a:lstStyle/>
          <a:p>
            <a:pPr defTabSz="966470">
              <a:defRPr/>
            </a:pPr>
            <a:fld id="{BA167C81-2392-4BD1-A345-044B5482CCCD}" type="slidenum">
              <a:rPr lang="en-US">
                <a:solidFill>
                  <a:prstClr val="black"/>
                </a:solidFill>
                <a:latin typeface="Calibri" panose="020F0502020204030204"/>
              </a:rPr>
              <a:pPr defTabSz="966470">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020016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CANDACE</a:t>
            </a:r>
          </a:p>
          <a:p>
            <a:endParaRPr lang="en-US" dirty="0">
              <a:cs typeface="Calibri"/>
            </a:endParaRPr>
          </a:p>
          <a:p>
            <a:pPr marL="181213" indent="-181213">
              <a:buFont typeface="Arial"/>
              <a:buChar char="•"/>
            </a:pPr>
            <a:r>
              <a:rPr lang="en-US" sz="1500" b="1" dirty="0">
                <a:cs typeface="Calibri"/>
              </a:rPr>
              <a:t>Thanks, Kimberly.</a:t>
            </a:r>
          </a:p>
          <a:p>
            <a:pPr marL="181213" indent="-181213">
              <a:buFont typeface="Arial"/>
              <a:buChar char="•"/>
            </a:pPr>
            <a:endParaRPr lang="en-US" sz="1500" dirty="0">
              <a:cs typeface="Calibri"/>
            </a:endParaRPr>
          </a:p>
          <a:p>
            <a:pPr marL="181213" indent="-181213">
              <a:buFont typeface="Arial"/>
              <a:buChar char="•"/>
            </a:pPr>
            <a:r>
              <a:rPr lang="en-US" sz="1500" dirty="0">
                <a:cs typeface="Calibri"/>
              </a:rPr>
              <a:t>As Kimberly mentioned, it was incredibly important for us to show up here together today, community and City leadership, to share about this work that began four years ago.</a:t>
            </a:r>
          </a:p>
          <a:p>
            <a:pPr marL="181213" indent="-181213">
              <a:buFont typeface="Arial"/>
              <a:buChar char="•"/>
            </a:pPr>
            <a:endParaRPr lang="en-US" sz="1500" dirty="0">
              <a:cs typeface="Calibri"/>
            </a:endParaRPr>
          </a:p>
          <a:p>
            <a:pPr marL="181213" indent="-181213">
              <a:buFont typeface="Arial"/>
              <a:buChar char="•"/>
            </a:pPr>
            <a:r>
              <a:rPr lang="en-US" sz="1500" dirty="0">
                <a:cs typeface="Calibri"/>
              </a:rPr>
              <a:t>We’ll kick off with a little </a:t>
            </a:r>
            <a:r>
              <a:rPr lang="en-US" sz="1500" b="1" dirty="0">
                <a:cs typeface="Calibri"/>
              </a:rPr>
              <a:t>refresher from Edy Martinez on the Cully TIF exploration process</a:t>
            </a:r>
            <a:endParaRPr lang="en-US" sz="1500" dirty="0">
              <a:cs typeface="Calibri"/>
            </a:endParaRPr>
          </a:p>
          <a:p>
            <a:pPr marL="181213" indent="-181213">
              <a:buFont typeface="Arial"/>
              <a:buChar char="•"/>
            </a:pPr>
            <a:endParaRPr lang="en-US" sz="1500" dirty="0">
              <a:cs typeface="Calibri"/>
            </a:endParaRPr>
          </a:p>
          <a:p>
            <a:pPr marL="181213" indent="-181213">
              <a:buFont typeface="Arial"/>
              <a:buChar char="•"/>
            </a:pPr>
            <a:r>
              <a:rPr lang="en-US" sz="1500" b="1" dirty="0">
                <a:cs typeface="Calibri"/>
              </a:rPr>
              <a:t>Molly Rogers and Kimberly Branam</a:t>
            </a:r>
            <a:r>
              <a:rPr lang="en-US" sz="1500" dirty="0">
                <a:cs typeface="Calibri"/>
              </a:rPr>
              <a:t> will then provide more detail on the Proposed TIF District Plan itself, what makes it different, as well as it’s financial implications</a:t>
            </a:r>
          </a:p>
          <a:p>
            <a:pPr marL="181213" indent="-181213">
              <a:buFont typeface="Arial"/>
              <a:buChar char="•"/>
            </a:pPr>
            <a:endParaRPr lang="en-US" sz="1500" b="1" dirty="0">
              <a:cs typeface="Calibri"/>
            </a:endParaRPr>
          </a:p>
          <a:p>
            <a:pPr marL="181213" indent="-181213">
              <a:buFont typeface="Arial"/>
              <a:buChar char="•"/>
            </a:pPr>
            <a:r>
              <a:rPr lang="en-US" sz="1500" b="1" dirty="0">
                <a:cs typeface="Calibri"/>
              </a:rPr>
              <a:t>Oscar Arana </a:t>
            </a:r>
            <a:r>
              <a:rPr lang="en-US" sz="1500" dirty="0">
                <a:cs typeface="Calibri"/>
              </a:rPr>
              <a:t>will present about the governance charter, accountability and how the co-creation process will be carried forward in implementation</a:t>
            </a:r>
          </a:p>
          <a:p>
            <a:pPr marL="181213" indent="-181213">
              <a:buFont typeface="Arial"/>
              <a:buChar char="•"/>
            </a:pPr>
            <a:endParaRPr lang="en-US" sz="1500" dirty="0">
              <a:cs typeface="Calibri"/>
            </a:endParaRPr>
          </a:p>
          <a:p>
            <a:pPr marL="181213" indent="-181213">
              <a:buFont typeface="Arial"/>
              <a:buChar char="•"/>
            </a:pPr>
            <a:r>
              <a:rPr lang="en-US" sz="1500" dirty="0">
                <a:cs typeface="Calibri"/>
              </a:rPr>
              <a:t>Then together, Molly and I will wrap up with </a:t>
            </a:r>
            <a:r>
              <a:rPr lang="en-US" sz="1500" b="1" dirty="0">
                <a:cs typeface="Calibri"/>
              </a:rPr>
              <a:t>next steps and future City Council touchpoints</a:t>
            </a:r>
            <a:r>
              <a:rPr lang="en-US" sz="1500" dirty="0">
                <a:cs typeface="Calibri"/>
              </a:rPr>
              <a:t>.  </a:t>
            </a:r>
            <a:endParaRPr lang="en-US" sz="1500" b="1" dirty="0">
              <a:cs typeface="Calibri"/>
            </a:endParaRPr>
          </a:p>
          <a:p>
            <a:pPr marL="181213" indent="-181213">
              <a:buFont typeface="Arial"/>
              <a:buChar char="•"/>
            </a:pPr>
            <a:endParaRPr lang="en-US" sz="1500" dirty="0">
              <a:cs typeface="Calibri"/>
            </a:endParaRPr>
          </a:p>
        </p:txBody>
      </p:sp>
      <p:sp>
        <p:nvSpPr>
          <p:cNvPr id="4" name="Slide Number Placeholder 3"/>
          <p:cNvSpPr>
            <a:spLocks noGrp="1"/>
          </p:cNvSpPr>
          <p:nvPr>
            <p:ph type="sldNum" sz="quarter" idx="5"/>
          </p:nvPr>
        </p:nvSpPr>
        <p:spPr/>
        <p:txBody>
          <a:bodyPr/>
          <a:lstStyle/>
          <a:p>
            <a:fld id="{BA167C81-2392-4BD1-A345-044B5482CCCD}" type="slidenum">
              <a:rPr lang="en-US" smtClean="0"/>
              <a:t>2</a:t>
            </a:fld>
            <a:endParaRPr lang="en-US"/>
          </a:p>
        </p:txBody>
      </p:sp>
    </p:spTree>
    <p:extLst>
      <p:ext uri="{BB962C8B-B14F-4D97-AF65-F5344CB8AC3E}">
        <p14:creationId xmlns:p14="http://schemas.microsoft.com/office/powerpoint/2010/main" val="3342090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KIMBERLY</a:t>
            </a:r>
          </a:p>
          <a:p>
            <a:endParaRPr lang="en-US"/>
          </a:p>
          <a:p>
            <a:pPr marL="171450" indent="-171450">
              <a:buFont typeface="Arial" panose="020B0604020202020204" pitchFamily="34" charset="0"/>
              <a:buChar char="•"/>
            </a:pPr>
            <a:r>
              <a:rPr lang="en-US"/>
              <a:t>We’ve talked about phasing and how the amount of increment available increases over time, so we wanted to bring those pieces together.</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slide shows roughly how much money will be available for affordable housing and economic development during the first three 5-year Action Plan cycles.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b="1"/>
              <a:t>In the first cycle, </a:t>
            </a:r>
            <a:r>
              <a:rPr lang="en-US"/>
              <a:t>we’re looking mostly at smaller, stabilizing grants and loans for Priority Community residents and businesses at risk of displacement.  There’s also an interest in opportunistic land acquisition for later development.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b="1"/>
              <a:t>In the second cycle, </a:t>
            </a:r>
            <a:r>
              <a:rPr lang="en-US"/>
              <a:t>we’d continue with stabilizing efforts and land acquisition, and might begin predevelopment or development work on acquired properties.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b="1"/>
              <a:t>In the third cycle</a:t>
            </a:r>
            <a:r>
              <a:rPr lang="en-US"/>
              <a:t>, we’d continue prior work, and begin to look at significant investments in new development.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b="1"/>
              <a:t>Specific recommendations and priorities for each Action Plan </a:t>
            </a:r>
            <a:r>
              <a:rPr lang="en-US"/>
              <a:t>will be developed in </a:t>
            </a:r>
            <a:r>
              <a:rPr lang="en-US" b="1"/>
              <a:t>co-creation with a new Community Leadership Committee</a:t>
            </a:r>
            <a:r>
              <a:rPr lang="en-US"/>
              <a:t>, which Oscar will describe later in the presentation.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photos here show different types of TIF-funded work: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t>IMAGE 1: </a:t>
            </a:r>
            <a:r>
              <a:rPr lang="en-US" sz="1800"/>
              <a:t>Home Repair Client</a:t>
            </a:r>
          </a:p>
          <a:p>
            <a:pPr marL="628650" lvl="1" indent="-171450">
              <a:buFont typeface="Arial" panose="020B0604020202020204" pitchFamily="34" charset="0"/>
              <a:buChar char="•"/>
            </a:pPr>
            <a:r>
              <a:rPr lang="en-US" sz="1800" b="1">
                <a:effectLst/>
                <a:latin typeface="Calibri" panose="020F0502020204030204" pitchFamily="34" charset="0"/>
                <a:ea typeface="Times New Roman" panose="02020603050405020304" pitchFamily="18" charset="0"/>
              </a:rPr>
              <a:t>IMAGE 2: </a:t>
            </a:r>
            <a:r>
              <a:rPr lang="en-US" sz="1800" b="0">
                <a:effectLst/>
                <a:latin typeface="Calibri" panose="020F0502020204030204" pitchFamily="34" charset="0"/>
                <a:ea typeface="Times New Roman" panose="02020603050405020304" pitchFamily="18" charset="0"/>
              </a:rPr>
              <a:t>Prosperity Investment Program (PIP) grant recipient - Hair Unlimited by Chere Nichole, a salon and training facility </a:t>
            </a:r>
          </a:p>
          <a:p>
            <a:pPr marL="628650" lvl="1" indent="-171450">
              <a:buFont typeface="Arial" panose="020B0604020202020204" pitchFamily="34" charset="0"/>
              <a:buChar char="•"/>
            </a:pPr>
            <a:r>
              <a:rPr lang="en-US" b="1"/>
              <a:t>IMAGE 3. </a:t>
            </a:r>
            <a:r>
              <a:rPr lang="en-US"/>
              <a:t>A Shovel Ceremony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a:effectLst/>
                <a:latin typeface="Calibri" panose="020F0502020204030204" pitchFamily="34" charset="0"/>
                <a:ea typeface="Times New Roman" panose="02020603050405020304" pitchFamily="18" charset="0"/>
              </a:rPr>
              <a:t>IMAGE 4: </a:t>
            </a:r>
            <a:r>
              <a:rPr lang="en-US" sz="1800">
                <a:effectLst/>
                <a:latin typeface="Calibri" panose="020F0502020204030204" pitchFamily="34" charset="0"/>
                <a:ea typeface="Times New Roman" panose="02020603050405020304" pitchFamily="18" charset="0"/>
              </a:rPr>
              <a:t>Lents Commons.– a collaboration between Prosper Portland and the Portland Housing Bureau, which is a mixed-use, mixed-income project with 54 units of housing and retail spaces on the ground floor, including affordable commercial space.</a:t>
            </a:r>
            <a:endParaRPr lang="en-US" sz="180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BA167C81-2392-4BD1-A345-044B5482CCCD}" type="slidenum">
              <a:rPr lang="en-US" smtClean="0"/>
              <a:t>20</a:t>
            </a:fld>
            <a:endParaRPr lang="en-US"/>
          </a:p>
        </p:txBody>
      </p:sp>
    </p:spTree>
    <p:extLst>
      <p:ext uri="{BB962C8B-B14F-4D97-AF65-F5344CB8AC3E}">
        <p14:creationId xmlns:p14="http://schemas.microsoft.com/office/powerpoint/2010/main" val="2654549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200" b="1" dirty="0">
                <a:solidFill>
                  <a:schemeClr val="tx1">
                    <a:lumMod val="65000"/>
                    <a:lumOff val="35000"/>
                  </a:schemeClr>
                </a:solidFill>
                <a:latin typeface="Franklin Gothic Medium Cond" panose="020B0606030402020204" pitchFamily="34" charset="0"/>
              </a:rPr>
              <a:t>KIMBERLY</a:t>
            </a:r>
          </a:p>
          <a:p>
            <a:pPr>
              <a:spcBef>
                <a:spcPts val="1200"/>
              </a:spcBef>
            </a:pPr>
            <a:endParaRPr lang="en-US" sz="1200" dirty="0">
              <a:solidFill>
                <a:schemeClr val="tx1">
                  <a:lumMod val="65000"/>
                  <a:lumOff val="35000"/>
                </a:schemeClr>
              </a:solidFill>
              <a:latin typeface="Franklin Gothic Medium Cond" panose="020B0606030402020204" pitchFamily="34" charset="0"/>
            </a:endParaRPr>
          </a:p>
          <a:p>
            <a:pPr>
              <a:spcBef>
                <a:spcPts val="1200"/>
              </a:spcBef>
            </a:pPr>
            <a:r>
              <a:rPr lang="en-US" sz="1200" dirty="0">
                <a:solidFill>
                  <a:schemeClr val="tx1">
                    <a:lumMod val="65000"/>
                    <a:lumOff val="35000"/>
                  </a:schemeClr>
                </a:solidFill>
                <a:latin typeface="Franklin Gothic Medium Cond" panose="020B0606030402020204" pitchFamily="34" charset="0"/>
              </a:rPr>
              <a:t>A place for dining in, taking to go and grocery shopping for the surrounding Lents &amp; East Portland neighborhoods</a:t>
            </a:r>
          </a:p>
          <a:p>
            <a:pPr>
              <a:spcBef>
                <a:spcPts val="1200"/>
              </a:spcBef>
            </a:pPr>
            <a:r>
              <a:rPr lang="en-US" sz="1200" dirty="0">
                <a:solidFill>
                  <a:schemeClr val="tx1">
                    <a:lumMod val="65000"/>
                    <a:lumOff val="35000"/>
                  </a:schemeClr>
                </a:solidFill>
                <a:latin typeface="Franklin Gothic Medium Cond" panose="020B0606030402020204" pitchFamily="34" charset="0"/>
              </a:rPr>
              <a:t>Developed by Hacienda CDC</a:t>
            </a:r>
          </a:p>
          <a:p>
            <a:pPr>
              <a:spcBef>
                <a:spcPts val="1200"/>
              </a:spcBef>
            </a:pPr>
            <a:r>
              <a:rPr lang="en-US" sz="1200" dirty="0">
                <a:solidFill>
                  <a:schemeClr val="tx1">
                    <a:lumMod val="65000"/>
                    <a:lumOff val="35000"/>
                  </a:schemeClr>
                </a:solidFill>
                <a:latin typeface="Franklin Gothic Medium Cond" panose="020B0606030402020204" pitchFamily="34" charset="0"/>
              </a:rPr>
              <a:t>Recorded over 2.5 million in sales for 19 small businesses in the first year</a:t>
            </a:r>
          </a:p>
          <a:p>
            <a:pPr>
              <a:spcBef>
                <a:spcPts val="1200"/>
              </a:spcBef>
            </a:pPr>
            <a:r>
              <a:rPr lang="en-US" sz="1200" dirty="0">
                <a:solidFill>
                  <a:schemeClr val="tx1">
                    <a:lumMod val="65000"/>
                    <a:lumOff val="35000"/>
                  </a:schemeClr>
                </a:solidFill>
                <a:latin typeface="Franklin Gothic Medium Cond" panose="020B0606030402020204" pitchFamily="34" charset="0"/>
              </a:rPr>
              <a:t>Created 114 new jobs in the first year of business</a:t>
            </a:r>
          </a:p>
          <a:p>
            <a:pPr>
              <a:spcBef>
                <a:spcPts val="1200"/>
              </a:spcBef>
            </a:pPr>
            <a:r>
              <a:rPr lang="en-US" sz="1200" dirty="0">
                <a:solidFill>
                  <a:schemeClr val="tx1">
                    <a:lumMod val="65000"/>
                    <a:lumOff val="35000"/>
                  </a:schemeClr>
                </a:solidFill>
                <a:latin typeface="Franklin Gothic Medium Cond" panose="020B0606030402020204" pitchFamily="34" charset="0"/>
              </a:rPr>
              <a:t>Welcomed an average of 580 people per day</a:t>
            </a:r>
          </a:p>
          <a:p>
            <a:endParaRPr lang="en-US" dirty="0">
              <a:cs typeface="Calibri"/>
            </a:endParaRPr>
          </a:p>
        </p:txBody>
      </p:sp>
      <p:sp>
        <p:nvSpPr>
          <p:cNvPr id="4" name="Slide Number Placeholder 3"/>
          <p:cNvSpPr>
            <a:spLocks noGrp="1"/>
          </p:cNvSpPr>
          <p:nvPr>
            <p:ph type="sldNum" sz="quarter" idx="5"/>
          </p:nvPr>
        </p:nvSpPr>
        <p:spPr/>
        <p:txBody>
          <a:bodyPr/>
          <a:lstStyle/>
          <a:p>
            <a:fld id="{BA167C81-2392-4BD1-A345-044B5482CCCD}" type="slidenum">
              <a:rPr lang="en-US" smtClean="0"/>
              <a:t>21</a:t>
            </a:fld>
            <a:endParaRPr lang="en-US"/>
          </a:p>
        </p:txBody>
      </p:sp>
    </p:spTree>
    <p:extLst>
      <p:ext uri="{BB962C8B-B14F-4D97-AF65-F5344CB8AC3E}">
        <p14:creationId xmlns:p14="http://schemas.microsoft.com/office/powerpoint/2010/main" val="1934840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KIMBERLY</a:t>
            </a:r>
          </a:p>
          <a:p>
            <a:endParaRPr lang="en-US" dirty="0"/>
          </a:p>
          <a:p>
            <a:r>
              <a:rPr lang="en-US" dirty="0"/>
              <a:t>This slide is animated – one click for each level. The same slide later in the PPT is not animated.</a:t>
            </a:r>
          </a:p>
          <a:p>
            <a:endParaRPr lang="en-US" dirty="0"/>
          </a:p>
          <a:p>
            <a:r>
              <a:rPr lang="en-US" dirty="0"/>
              <a:t>This slide shows the sources side of the financing for the Halsey/106th Project.  The industry jargon for this is “capital stack”  because it’s exactly that: a vertical stack of money by source.  </a:t>
            </a:r>
          </a:p>
          <a:p>
            <a:endParaRPr lang="en-US" dirty="0"/>
          </a:p>
          <a:p>
            <a:r>
              <a:rPr lang="en-US" dirty="0"/>
              <a:t>This project is a great case study.  Here Prosper owned the land, Prosper also had TIF available.  [The next points will depend on which project we end up using]  In addition to those sources of resources, the developer also brought ?? And ?? And ??.  This combining of multiple sources of funds is very common in public private partnerships and it is one of the many reasons that government partners with private developers: they have the knowledge and ability to assemble these funds and thereby bring the project to fruition.</a:t>
            </a:r>
          </a:p>
          <a:p>
            <a:endParaRPr lang="en-US" dirty="0"/>
          </a:p>
        </p:txBody>
      </p:sp>
      <p:sp>
        <p:nvSpPr>
          <p:cNvPr id="4" name="Slide Number Placeholder 3"/>
          <p:cNvSpPr>
            <a:spLocks noGrp="1"/>
          </p:cNvSpPr>
          <p:nvPr>
            <p:ph type="sldNum" sz="quarter" idx="5"/>
          </p:nvPr>
        </p:nvSpPr>
        <p:spPr/>
        <p:txBody>
          <a:bodyPr/>
          <a:lstStyle/>
          <a:p>
            <a:fld id="{FA8E7604-FFA1-CD45-BFD1-03E51972C806}" type="slidenum">
              <a:rPr lang="en-US" smtClean="0"/>
              <a:t>22</a:t>
            </a:fld>
            <a:endParaRPr lang="en-US"/>
          </a:p>
        </p:txBody>
      </p:sp>
    </p:spTree>
    <p:extLst>
      <p:ext uri="{BB962C8B-B14F-4D97-AF65-F5344CB8AC3E}">
        <p14:creationId xmlns:p14="http://schemas.microsoft.com/office/powerpoint/2010/main" val="2140489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KIMBERLY</a:t>
            </a:r>
          </a:p>
          <a:p>
            <a:endParaRPr lang="en-US"/>
          </a:p>
          <a:p>
            <a:r>
              <a:rPr lang="en-US"/>
              <a:t>This slide shows a projection of the revenue impact to the City, County and Education based on the creation of a Cully TIF District.  </a:t>
            </a:r>
            <a:r>
              <a:rPr lang="en-US" sz="1500"/>
              <a:t>The total impact could be as much as $479M to pay for interest on long-term bonds as modeled for the draft Plan. </a:t>
            </a:r>
            <a:endParaRPr lang="en-US" sz="1500" b="1" i="1"/>
          </a:p>
          <a:p>
            <a:endParaRPr lang="en-US" sz="1500"/>
          </a:p>
          <a:p>
            <a:r>
              <a:rPr lang="en-US" sz="1500" b="1"/>
              <a:t>RANGES: </a:t>
            </a:r>
            <a:r>
              <a:rPr lang="en-US" sz="1500"/>
              <a:t>If we only due short-term debt – the impact will be $350 million since no tax increment will be needed to pay interest; this about 72% of the high-level impact - </a:t>
            </a:r>
            <a:r>
              <a:rPr lang="en-US" sz="1500" b="1"/>
              <a:t>$79M for Multnomah County </a:t>
            </a:r>
            <a:r>
              <a:rPr lang="en-US" sz="1500"/>
              <a:t>and </a:t>
            </a:r>
            <a:r>
              <a:rPr lang="en-US" sz="1500" b="1"/>
              <a:t>$91M to the State School Fund (or $6M to PPS)</a:t>
            </a:r>
            <a:r>
              <a:rPr lang="en-US" sz="1500"/>
              <a:t>. If we do a reduced amount of long-term borrowing (like half the amount) the impact will be closer to $410M; or 86% of the high-level impact - $95 million for the County and $109M (or $8M to PPS) </a:t>
            </a:r>
            <a:endParaRPr lang="en-US" sz="1500" b="1" i="1">
              <a:cs typeface="Calibri"/>
            </a:endParaRPr>
          </a:p>
          <a:p>
            <a:endParaRPr lang="en-US" sz="1500" b="1" i="1"/>
          </a:p>
          <a:p>
            <a:r>
              <a:rPr lang="en-US" sz="1500" b="1"/>
              <a:t>Lastly putting into context the returning tax increment from other TIF Districts: </a:t>
            </a:r>
            <a:r>
              <a:rPr lang="en-US" sz="1500"/>
              <a:t>as we have discussed around the financial sustainability plan, existing tax increment districts are in the process of paying off and will result in substantial amount of revenues flowing back to the City, County and education districts. This is estimated to be over $330 million to the City of Portland, $341 million Multnomah County, and $375M to the State School Fund/PSPS</a:t>
            </a:r>
            <a:r>
              <a:rPr lang="en-US" sz="1500" b="1" i="1"/>
              <a:t> in total over the next 10 years</a:t>
            </a:r>
            <a:r>
              <a:rPr lang="en-US" sz="1500"/>
              <a:t>. Over that same period the foregone revenues related to Cully not received by </a:t>
            </a:r>
            <a:r>
              <a:rPr lang="en-US" sz="1500" b="1"/>
              <a:t>the City of Portland will be $6.6 million</a:t>
            </a:r>
            <a:r>
              <a:rPr lang="en-US" sz="1500"/>
              <a:t>, $6.3 million to Multnomah County, and </a:t>
            </a:r>
            <a:r>
              <a:rPr lang="en-US" sz="1500" b="1"/>
              <a:t>$7.2 million to the SSF/PPS</a:t>
            </a:r>
            <a:r>
              <a:rPr lang="en-US" sz="1500"/>
              <a:t>. In summary, the foregone tax impact from Cully is a small portion of the amount of additional revenue that will be coming back from existing districts.</a:t>
            </a:r>
            <a:endParaRPr lang="en-US" sz="1500">
              <a:cs typeface="Calibri"/>
            </a:endParaRPr>
          </a:p>
          <a:p>
            <a:endParaRPr lang="en-US" sz="1500"/>
          </a:p>
          <a:p>
            <a:r>
              <a:rPr lang="en-US" sz="1500"/>
              <a:t>Notes in case of questions:</a:t>
            </a:r>
            <a:endParaRPr lang="en-US" sz="1500">
              <a:cs typeface="Calibri"/>
            </a:endParaRPr>
          </a:p>
          <a:p>
            <a:endParaRPr lang="en-US" sz="1500"/>
          </a:p>
          <a:p>
            <a:r>
              <a:rPr lang="en-US" sz="1500"/>
              <a:t>Government entities affected include the City of Portland, Multnomah County, Multnomah County Library District, Metro, Port of Portland, East Multnomah Soil and Conservation District and the Fire and Police Disability and Retirement Fund.</a:t>
            </a:r>
            <a:endParaRPr lang="en-US" sz="1500">
              <a:cs typeface="Calibri"/>
            </a:endParaRPr>
          </a:p>
          <a:p>
            <a:endParaRPr lang="en-US" sz="1500"/>
          </a:p>
          <a:p>
            <a:r>
              <a:rPr lang="en-US" sz="1500"/>
              <a:t>Education entities affected include Portland Public Schools, Portland Community College and Multnomah ESD.</a:t>
            </a:r>
            <a:endParaRPr lang="en-US" sz="1500">
              <a:cs typeface="Calibri"/>
            </a:endParaRPr>
          </a:p>
          <a:p>
            <a:endParaRPr lang="en-US" sz="1500">
              <a:cs typeface="Calibri"/>
            </a:endParaRPr>
          </a:p>
          <a:p>
            <a:r>
              <a:rPr lang="en-US" sz="1500" b="1" i="1">
                <a:cs typeface="Calibri"/>
              </a:rPr>
              <a:t>Important note re PPS impact: </a:t>
            </a:r>
            <a:r>
              <a:rPr lang="en-US" sz="1500">
                <a:cs typeface="Calibri"/>
              </a:rPr>
              <a:t>$9M impact to PPS is a </a:t>
            </a:r>
            <a:r>
              <a:rPr lang="en-US" sz="1500" b="1" i="1">
                <a:cs typeface="Calibri"/>
              </a:rPr>
              <a:t>very high-level estimate </a:t>
            </a:r>
            <a:r>
              <a:rPr lang="en-US" sz="1500">
                <a:cs typeface="Calibri"/>
              </a:rPr>
              <a:t>that is subject to number of students over 36 years in PPS, number of students over 36 years statewide, and total state school funding provided by the legislature over 36 years. Estimate provided by DOE – every $1M of foregone property tax revenue (from any jurisdiction) results in a loss statewide funding of $1.5 per average daily attendance. Calculation for PPS based on $48,500 students</a:t>
            </a:r>
          </a:p>
          <a:p>
            <a:endParaRPr lang="en-US" sz="1500">
              <a:cs typeface="Calibri"/>
            </a:endParaRPr>
          </a:p>
          <a:p>
            <a:endParaRPr lang="en-US">
              <a:cs typeface="Calibri"/>
            </a:endParaRPr>
          </a:p>
          <a:p>
            <a:r>
              <a:rPr lang="en-US" b="1"/>
              <a:t>Rate/1,000</a:t>
            </a:r>
            <a:endParaRPr lang="en-US" b="1">
              <a:cs typeface="Calibri"/>
            </a:endParaRPr>
          </a:p>
          <a:p>
            <a:r>
              <a:rPr lang="en-US"/>
              <a:t>$4.5770</a:t>
            </a:r>
            <a:endParaRPr lang="en-US">
              <a:cs typeface="Calibri"/>
            </a:endParaRPr>
          </a:p>
          <a:p>
            <a:r>
              <a:rPr lang="en-US"/>
              <a:t>$4.3434</a:t>
            </a:r>
            <a:endParaRPr lang="en-US">
              <a:cs typeface="Calibri"/>
            </a:endParaRPr>
          </a:p>
          <a:p>
            <a:r>
              <a:rPr lang="en-US"/>
              <a:t>$1.2100</a:t>
            </a:r>
            <a:endParaRPr lang="en-US">
              <a:cs typeface="Calibri"/>
            </a:endParaRPr>
          </a:p>
          <a:p>
            <a:r>
              <a:rPr lang="en-US"/>
              <a:t>$0.0966</a:t>
            </a:r>
            <a:endParaRPr lang="en-US">
              <a:cs typeface="Calibri"/>
            </a:endParaRPr>
          </a:p>
          <a:p>
            <a:r>
              <a:rPr lang="en-US"/>
              <a:t>$0.0701</a:t>
            </a:r>
            <a:endParaRPr lang="en-US">
              <a:cs typeface="Calibri"/>
            </a:endParaRPr>
          </a:p>
          <a:p>
            <a:r>
              <a:rPr lang="en-US"/>
              <a:t>$0.1000</a:t>
            </a:r>
            <a:endParaRPr lang="en-US">
              <a:cs typeface="Calibri"/>
            </a:endParaRPr>
          </a:p>
          <a:p>
            <a:r>
              <a:rPr lang="en-US"/>
              <a:t>$3.0000</a:t>
            </a:r>
            <a:endParaRPr lang="en-US">
              <a:cs typeface="Calibri"/>
            </a:endParaRPr>
          </a:p>
          <a:p>
            <a:r>
              <a:rPr lang="en-US" b="1"/>
              <a:t>$13.3971</a:t>
            </a:r>
            <a:endParaRPr lang="en-US"/>
          </a:p>
          <a:p>
            <a:endParaRPr lang="en-US" b="1"/>
          </a:p>
          <a:p>
            <a:r>
              <a:rPr lang="en-US" b="1"/>
              <a:t>Rate/1,000</a:t>
            </a:r>
            <a:endParaRPr lang="en-US" b="1">
              <a:cs typeface="Calibri"/>
            </a:endParaRPr>
          </a:p>
          <a:p>
            <a:r>
              <a:rPr lang="en-US"/>
              <a:t>$4.7743</a:t>
            </a:r>
            <a:endParaRPr lang="en-US">
              <a:cs typeface="Calibri"/>
            </a:endParaRPr>
          </a:p>
          <a:p>
            <a:r>
              <a:rPr lang="en-US"/>
              <a:t>$0.2828</a:t>
            </a:r>
            <a:endParaRPr lang="en-US">
              <a:cs typeface="Calibri"/>
            </a:endParaRPr>
          </a:p>
          <a:p>
            <a:r>
              <a:rPr lang="en-US"/>
              <a:t>$0.4576</a:t>
            </a:r>
            <a:endParaRPr lang="en-US">
              <a:cs typeface="Calibri"/>
            </a:endParaRPr>
          </a:p>
          <a:p>
            <a:r>
              <a:rPr lang="en-US" b="1"/>
              <a:t>$5.5147</a:t>
            </a:r>
            <a:endParaRPr lang="en-US"/>
          </a:p>
          <a:p>
            <a:endParaRPr lang="en-US" b="1"/>
          </a:p>
          <a:p>
            <a:endParaRPr lang="en-US">
              <a:cs typeface="Calibri"/>
            </a:endParaRPr>
          </a:p>
        </p:txBody>
      </p:sp>
      <p:sp>
        <p:nvSpPr>
          <p:cNvPr id="4" name="Slide Number Placeholder 3"/>
          <p:cNvSpPr>
            <a:spLocks noGrp="1"/>
          </p:cNvSpPr>
          <p:nvPr>
            <p:ph type="sldNum" sz="quarter" idx="5"/>
          </p:nvPr>
        </p:nvSpPr>
        <p:spPr/>
        <p:txBody>
          <a:bodyPr/>
          <a:lstStyle/>
          <a:p>
            <a:pPr defTabSz="966470">
              <a:defRPr/>
            </a:pPr>
            <a:fld id="{BA167C81-2392-4BD1-A345-044B5482CCCD}" type="slidenum">
              <a:rPr lang="en-US">
                <a:solidFill>
                  <a:prstClr val="black"/>
                </a:solidFill>
                <a:latin typeface="Calibri" panose="020F0502020204030204"/>
              </a:rPr>
              <a:pPr defTabSz="966470">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2882341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KIMBERLY:</a:t>
            </a:r>
          </a:p>
          <a:p>
            <a:endParaRPr lang="en-US"/>
          </a:p>
          <a:p>
            <a:pPr marL="171450" indent="-171450">
              <a:buFont typeface="Arial" panose="020B0604020202020204" pitchFamily="34" charset="0"/>
              <a:buChar char="•"/>
            </a:pPr>
            <a:r>
              <a:rPr lang="en-US"/>
              <a:t>It’s also important to look at the impacts in context.  While a new Cully TIF District would redirect City funds, the amount pales in comparison to the amount being returned to the taxing jurisdictions in coming years as other districts expire.</a:t>
            </a:r>
          </a:p>
        </p:txBody>
      </p:sp>
      <p:sp>
        <p:nvSpPr>
          <p:cNvPr id="4" name="Slide Number Placeholder 3"/>
          <p:cNvSpPr>
            <a:spLocks noGrp="1"/>
          </p:cNvSpPr>
          <p:nvPr>
            <p:ph type="sldNum" sz="quarter" idx="5"/>
          </p:nvPr>
        </p:nvSpPr>
        <p:spPr/>
        <p:txBody>
          <a:bodyPr/>
          <a:lstStyle/>
          <a:p>
            <a:fld id="{BA167C81-2392-4BD1-A345-044B5482CCCD}" type="slidenum">
              <a:rPr lang="en-US" smtClean="0"/>
              <a:t>24</a:t>
            </a:fld>
            <a:endParaRPr lang="en-US"/>
          </a:p>
        </p:txBody>
      </p:sp>
    </p:spTree>
    <p:extLst>
      <p:ext uri="{BB962C8B-B14F-4D97-AF65-F5344CB8AC3E}">
        <p14:creationId xmlns:p14="http://schemas.microsoft.com/office/powerpoint/2010/main" val="3144037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OSCAR</a:t>
            </a:r>
            <a:r>
              <a:rPr lang="en-US">
                <a:cs typeface="Calibri"/>
              </a:rPr>
              <a:t>:</a:t>
            </a:r>
          </a:p>
          <a:p>
            <a:endParaRPr lang="en-US">
              <a:cs typeface="Calibri"/>
            </a:endParaRPr>
          </a:p>
          <a:p>
            <a:pPr marL="171450" indent="-171450">
              <a:buFont typeface="Arial" panose="020B0604020202020204" pitchFamily="34" charset="0"/>
              <a:buChar char="•"/>
            </a:pPr>
            <a:r>
              <a:rPr lang="en-US" b="1">
                <a:cs typeface="Calibri"/>
              </a:rPr>
              <a:t>Thanks Kimberly.  I am going to be talking about Governance and Accountability, </a:t>
            </a:r>
            <a:r>
              <a:rPr lang="en-US">
                <a:cs typeface="Calibri"/>
              </a:rPr>
              <a:t>and again, want to start with what’s different.</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For starters, this will be the </a:t>
            </a:r>
            <a:r>
              <a:rPr lang="en-US" b="1">
                <a:cs typeface="Calibri"/>
              </a:rPr>
              <a:t>first, joint Prosper Portland/City Committee</a:t>
            </a:r>
            <a:r>
              <a:rPr lang="en-US">
                <a:cs typeface="Calibri"/>
              </a:rPr>
              <a:t>, which should help immensely with coordination.</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Second, while we were developing the </a:t>
            </a:r>
            <a:r>
              <a:rPr lang="en-US" b="1">
                <a:cs typeface="Calibri"/>
              </a:rPr>
              <a:t>Governance Charter</a:t>
            </a:r>
            <a:r>
              <a:rPr lang="en-US">
                <a:cs typeface="Calibri"/>
              </a:rPr>
              <a:t>, we were all aware that few if any of us would be in our current positions 20 years from now.  While we built personal relationships and good amount of trust over the last few years – we all recognized that we can’t depend on that.  Because this is a 30 year plan, we wanted to really set </a:t>
            </a:r>
            <a:r>
              <a:rPr lang="en-US" b="1">
                <a:cs typeface="Calibri"/>
              </a:rPr>
              <a:t>strong expectations around co-creation, respective roles, expectations and processes; as well as consequences for not working in co-creation</a:t>
            </a:r>
            <a:r>
              <a:rPr lang="en-US">
                <a:cs typeface="Calibri"/>
              </a:rPr>
              <a:t>.  This Governance Charter is a key element of the District’s long-term success.</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Lastly, we all envision </a:t>
            </a:r>
            <a:r>
              <a:rPr lang="en-US" b="1">
                <a:cs typeface="Calibri"/>
              </a:rPr>
              <a:t>community-based staffing</a:t>
            </a:r>
            <a:r>
              <a:rPr lang="en-US">
                <a:cs typeface="Calibri"/>
              </a:rPr>
              <a:t>, boots on the ground if you will, to proactively connect Priority Community members to TIF resources.</a:t>
            </a:r>
          </a:p>
        </p:txBody>
      </p:sp>
      <p:sp>
        <p:nvSpPr>
          <p:cNvPr id="4" name="Slide Number Placeholder 3"/>
          <p:cNvSpPr>
            <a:spLocks noGrp="1"/>
          </p:cNvSpPr>
          <p:nvPr>
            <p:ph type="sldNum" sz="quarter" idx="5"/>
          </p:nvPr>
        </p:nvSpPr>
        <p:spPr/>
        <p:txBody>
          <a:bodyPr/>
          <a:lstStyle/>
          <a:p>
            <a:fld id="{BA167C81-2392-4BD1-A345-044B5482CCCD}" type="slidenum">
              <a:rPr lang="en-US" smtClean="0"/>
              <a:t>25</a:t>
            </a:fld>
            <a:endParaRPr lang="en-US"/>
          </a:p>
        </p:txBody>
      </p:sp>
    </p:spTree>
    <p:extLst>
      <p:ext uri="{BB962C8B-B14F-4D97-AF65-F5344CB8AC3E}">
        <p14:creationId xmlns:p14="http://schemas.microsoft.com/office/powerpoint/2010/main" val="2197328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OSCAR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Community Governance Charter has three major components: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It establishes the </a:t>
            </a:r>
            <a:r>
              <a:rPr lang="en-US" b="1"/>
              <a:t>Community Leadership Committee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Establishes co-creation roles</a:t>
            </a:r>
            <a:r>
              <a:rPr lang="en-US"/>
              <a:t>, processes and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Outlines </a:t>
            </a:r>
            <a:r>
              <a:rPr lang="en-US" b="1"/>
              <a:t>accountability measures</a:t>
            </a:r>
            <a:r>
              <a:rPr lang="en-US"/>
              <a:t>.</a:t>
            </a:r>
          </a:p>
          <a:p>
            <a:endParaRPr lang="en-US"/>
          </a:p>
        </p:txBody>
      </p:sp>
      <p:sp>
        <p:nvSpPr>
          <p:cNvPr id="4" name="Slide Number Placeholder 3"/>
          <p:cNvSpPr>
            <a:spLocks noGrp="1"/>
          </p:cNvSpPr>
          <p:nvPr>
            <p:ph type="sldNum" sz="quarter" idx="5"/>
          </p:nvPr>
        </p:nvSpPr>
        <p:spPr/>
        <p:txBody>
          <a:bodyPr/>
          <a:lstStyle/>
          <a:p>
            <a:fld id="{BA167C81-2392-4BD1-A345-044B5482CCCD}" type="slidenum">
              <a:rPr lang="en-US" smtClean="0"/>
              <a:t>26</a:t>
            </a:fld>
            <a:endParaRPr lang="en-US"/>
          </a:p>
        </p:txBody>
      </p:sp>
    </p:spTree>
    <p:extLst>
      <p:ext uri="{BB962C8B-B14F-4D97-AF65-F5344CB8AC3E}">
        <p14:creationId xmlns:p14="http://schemas.microsoft.com/office/powerpoint/2010/main" val="1731891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OSCAR</a:t>
            </a:r>
          </a:p>
          <a:p>
            <a:endParaRPr lang="en-US"/>
          </a:p>
          <a:p>
            <a:pPr marL="171450" indent="-171450">
              <a:buFont typeface="Arial" panose="020B0604020202020204" pitchFamily="34" charset="0"/>
              <a:buChar char="•"/>
            </a:pPr>
            <a:r>
              <a:rPr lang="en-US" sz="1200" b="1">
                <a:latin typeface="Franklin Gothic Medium Cond"/>
              </a:rPr>
              <a:t>First Joint Committee</a:t>
            </a:r>
          </a:p>
          <a:p>
            <a:pPr marL="0" indent="0">
              <a:buFont typeface="Arial" panose="020B0604020202020204" pitchFamily="34" charset="0"/>
              <a:buNone/>
            </a:pPr>
            <a:endParaRPr lang="en-US" sz="1200" b="1">
              <a:latin typeface="Franklin Gothic Medium Cond"/>
            </a:endParaRPr>
          </a:p>
          <a:p>
            <a:pPr marL="171450" indent="-171450">
              <a:buFont typeface="Arial" panose="020B0604020202020204" pitchFamily="34" charset="0"/>
              <a:buChar char="•"/>
            </a:pPr>
            <a:r>
              <a:rPr lang="en-US" sz="1200" b="1">
                <a:latin typeface="Franklin Gothic Medium Cond"/>
              </a:rPr>
              <a:t>Purpose: </a:t>
            </a:r>
            <a:r>
              <a:rPr lang="en-US" sz="1200">
                <a:latin typeface="Franklin Gothic Medium Cond"/>
              </a:rPr>
              <a:t>A</a:t>
            </a:r>
            <a:r>
              <a:rPr lang="en-US" sz="1200">
                <a:effectLst/>
                <a:latin typeface="Franklin Gothic Medium Cond"/>
                <a:ea typeface="Calibri" panose="020F0502020204030204" pitchFamily="34" charset="0"/>
              </a:rPr>
              <a:t>dvise Decision Makers on different types of decisions, providing essential guidance, recommendations, and oversight regarding the City of Portland’s and Prosper Portland’s implementation of the TIF Plan.</a:t>
            </a:r>
            <a:r>
              <a:rPr lang="en-US" sz="1200">
                <a:latin typeface="Franklin Gothic Medium Cond"/>
                <a:ea typeface="Calibri" panose="020F0502020204030204" pitchFamily="34" charset="0"/>
              </a:rPr>
              <a:t> </a:t>
            </a:r>
          </a:p>
          <a:p>
            <a:pPr marL="171450" indent="-171450">
              <a:buFont typeface="Arial" panose="020B0604020202020204" pitchFamily="34" charset="0"/>
              <a:buChar char="•"/>
            </a:pPr>
            <a:endParaRPr lang="en-US" sz="800">
              <a:latin typeface="Franklin Gothic Medium Cond"/>
            </a:endParaRPr>
          </a:p>
          <a:p>
            <a:pPr marL="171450" indent="-171450">
              <a:buFont typeface="Arial" panose="020B0604020202020204" pitchFamily="34" charset="0"/>
              <a:buChar char="•"/>
            </a:pPr>
            <a:r>
              <a:rPr lang="en-US" sz="1200" b="1">
                <a:latin typeface="Franklin Gothic Medium Cond"/>
              </a:rPr>
              <a:t>Membership:</a:t>
            </a:r>
            <a:r>
              <a:rPr lang="en-US" sz="1200">
                <a:latin typeface="Franklin Gothic Medium Cond"/>
              </a:rPr>
              <a:t> </a:t>
            </a:r>
            <a:r>
              <a:rPr lang="en" sz="1200">
                <a:latin typeface="Franklin Gothic Medium Cond"/>
              </a:rPr>
              <a:t>All 13 Committee members must either live, work, worship, have children enrolled in school, or have been displaced from within the Cully TIF District boundary; </a:t>
            </a:r>
            <a:r>
              <a:rPr lang="en-US"/>
              <a:t>Distinct from the Exploration Leadership Committee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This Committee would be formed if/when the Plan is adopted and exist for the life of the District – really help to ensure that Priority Community voices are centered in </a:t>
            </a:r>
            <a:r>
              <a:rPr lang="en-US" b="1"/>
              <a:t>guiding the implementation </a:t>
            </a:r>
            <a:r>
              <a:rPr lang="en-US"/>
              <a:t>of the Plan and holding the City accountable to the goals of the Plan</a:t>
            </a:r>
          </a:p>
        </p:txBody>
      </p:sp>
      <p:sp>
        <p:nvSpPr>
          <p:cNvPr id="4" name="Slide Number Placeholder 3"/>
          <p:cNvSpPr>
            <a:spLocks noGrp="1"/>
          </p:cNvSpPr>
          <p:nvPr>
            <p:ph type="sldNum" sz="quarter" idx="5"/>
          </p:nvPr>
        </p:nvSpPr>
        <p:spPr/>
        <p:txBody>
          <a:bodyPr/>
          <a:lstStyle/>
          <a:p>
            <a:fld id="{BA167C81-2392-4BD1-A345-044B5482CCCD}" type="slidenum">
              <a:rPr lang="en-US" smtClean="0"/>
              <a:t>27</a:t>
            </a:fld>
            <a:endParaRPr lang="en-US"/>
          </a:p>
        </p:txBody>
      </p:sp>
    </p:spTree>
    <p:extLst>
      <p:ext uri="{BB962C8B-B14F-4D97-AF65-F5344CB8AC3E}">
        <p14:creationId xmlns:p14="http://schemas.microsoft.com/office/powerpoint/2010/main" val="198273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OSCAR</a:t>
            </a:r>
          </a:p>
          <a:p>
            <a:endParaRPr lang="en-US"/>
          </a:p>
          <a:p>
            <a:pPr marL="174697" indent="-174697">
              <a:buFont typeface="Arial" panose="020B0604020202020204" pitchFamily="34" charset="0"/>
              <a:buChar char="•"/>
            </a:pPr>
            <a:r>
              <a:rPr lang="en-US"/>
              <a:t>This diagram highlights the </a:t>
            </a:r>
            <a:r>
              <a:rPr lang="en-US" b="1"/>
              <a:t>co-creation process, roles and responsibilities </a:t>
            </a:r>
            <a:r>
              <a:rPr lang="en-US"/>
              <a:t>outlined in the Governance Charter.</a:t>
            </a:r>
          </a:p>
          <a:p>
            <a:pPr marL="174697" indent="-174697">
              <a:buFont typeface="Arial" panose="020B0604020202020204" pitchFamily="34" charset="0"/>
              <a:buChar char="•"/>
            </a:pPr>
            <a:endParaRPr lang="en-US"/>
          </a:p>
          <a:p>
            <a:pPr marL="174697" indent="-174697">
              <a:buFont typeface="Arial" panose="020B0604020202020204" pitchFamily="34" charset="0"/>
              <a:buChar char="•"/>
            </a:pPr>
            <a:r>
              <a:rPr lang="en-US" b="1"/>
              <a:t>Committee members </a:t>
            </a:r>
            <a:r>
              <a:rPr lang="en-US"/>
              <a:t>are responsible for reflecting the needs and priorities of the community, making recommendations to the City.</a:t>
            </a:r>
          </a:p>
          <a:p>
            <a:pPr marL="174697" indent="-174697">
              <a:buFont typeface="Arial" panose="020B0604020202020204" pitchFamily="34" charset="0"/>
              <a:buChar char="•"/>
            </a:pPr>
            <a:endParaRPr lang="en-US"/>
          </a:p>
          <a:p>
            <a:pPr marL="174697" indent="-174697">
              <a:buFont typeface="Arial" panose="020B0604020202020204" pitchFamily="34" charset="0"/>
              <a:buChar char="•"/>
            </a:pPr>
            <a:r>
              <a:rPr lang="en-US" b="1"/>
              <a:t>The City pr</a:t>
            </a:r>
            <a:r>
              <a:rPr lang="en-US"/>
              <a:t>ovides technical support and draft documents, ensures proper notice of public meetings, and implements program offerings.</a:t>
            </a:r>
          </a:p>
          <a:p>
            <a:pPr marL="174697" indent="-174697">
              <a:buFont typeface="Arial" panose="020B0604020202020204" pitchFamily="34" charset="0"/>
              <a:buChar char="•"/>
            </a:pPr>
            <a:endParaRPr lang="en-US"/>
          </a:p>
          <a:p>
            <a:pPr marL="174697" indent="-174697">
              <a:buFont typeface="Arial" panose="020B0604020202020204" pitchFamily="34" charset="0"/>
              <a:buChar char="•"/>
            </a:pPr>
            <a:r>
              <a:rPr lang="en-US" b="1"/>
              <a:t>Both the committee and City </a:t>
            </a:r>
            <a:r>
              <a:rPr lang="en-US"/>
              <a:t>promise to comply with the contents of the TIF Plan and respect the partnership.</a:t>
            </a:r>
          </a:p>
          <a:p>
            <a:pPr marL="174697" indent="-174697">
              <a:buFont typeface="Arial" panose="020B0604020202020204" pitchFamily="34" charset="0"/>
              <a:buChar char="•"/>
            </a:pPr>
            <a:endParaRPr lang="en-US"/>
          </a:p>
          <a:p>
            <a:pPr marL="174697" indent="-174697">
              <a:buFont typeface="Arial" panose="020B0604020202020204" pitchFamily="34" charset="0"/>
              <a:buChar char="•"/>
            </a:pPr>
            <a:r>
              <a:rPr lang="en-US"/>
              <a:t>Together, they will co-create recommendations by working through challenges together, and jointly bring them to decision-makers.</a:t>
            </a:r>
          </a:p>
          <a:p>
            <a:pPr marL="174697" indent="-174697">
              <a:buFont typeface="Arial" panose="020B0604020202020204" pitchFamily="34" charset="0"/>
              <a:buChar char="•"/>
            </a:pPr>
            <a:endParaRPr lang="en-US"/>
          </a:p>
          <a:p>
            <a:pPr marL="174697" indent="-174697">
              <a:buFont typeface="Arial" panose="020B0604020202020204" pitchFamily="34" charset="0"/>
              <a:buChar char="•"/>
            </a:pPr>
            <a:r>
              <a:rPr lang="en-US" b="1"/>
              <a:t>It’s also important to note that this process doesn’t happen in a vacuum</a:t>
            </a:r>
            <a:r>
              <a:rPr lang="en-US"/>
              <a:t>.  All Committee meetings will be open to the public, and additional engagement to get broader public input will be conducted as part of Action Planning.</a:t>
            </a:r>
          </a:p>
        </p:txBody>
      </p:sp>
      <p:sp>
        <p:nvSpPr>
          <p:cNvPr id="4" name="Slide Number Placeholder 3"/>
          <p:cNvSpPr>
            <a:spLocks noGrp="1"/>
          </p:cNvSpPr>
          <p:nvPr>
            <p:ph type="sldNum" sz="quarter" idx="5"/>
          </p:nvPr>
        </p:nvSpPr>
        <p:spPr/>
        <p:txBody>
          <a:bodyPr/>
          <a:lstStyle/>
          <a:p>
            <a:fld id="{BA167C81-2392-4BD1-A345-044B5482CCCD}" type="slidenum">
              <a:rPr lang="en-US" smtClean="0"/>
              <a:t>28</a:t>
            </a:fld>
            <a:endParaRPr lang="en-US"/>
          </a:p>
        </p:txBody>
      </p:sp>
    </p:spTree>
    <p:extLst>
      <p:ext uri="{BB962C8B-B14F-4D97-AF65-F5344CB8AC3E}">
        <p14:creationId xmlns:p14="http://schemas.microsoft.com/office/powerpoint/2010/main" val="4269920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OSCAR</a:t>
            </a:r>
          </a:p>
          <a:p>
            <a:endParaRPr lang="en-US"/>
          </a:p>
          <a:p>
            <a:pPr marL="171450" indent="-171450">
              <a:buFont typeface="Arial" panose="020B0604020202020204" pitchFamily="34" charset="0"/>
              <a:buChar char="•"/>
            </a:pPr>
            <a:r>
              <a:rPr lang="en-US"/>
              <a:t>Governance charter gives </a:t>
            </a:r>
            <a:r>
              <a:rPr lang="en-US" b="1"/>
              <a:t>examples of co-creation breakdowns </a:t>
            </a:r>
            <a:r>
              <a:rPr lang="en-US"/>
              <a:t>and </a:t>
            </a:r>
            <a:r>
              <a:rPr lang="en-US" b="1"/>
              <a:t>defined clear escalation paths </a:t>
            </a:r>
            <a:r>
              <a:rPr lang="en-US"/>
              <a:t>in case problems arise.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Charter also states that the </a:t>
            </a:r>
            <a:r>
              <a:rPr lang="en-US" b="1"/>
              <a:t>Committee will submit an annual report </a:t>
            </a:r>
            <a:r>
              <a:rPr lang="en-US"/>
              <a:t>to City Council summarizing their perspective on how the District is working.  It spells out in the Charter, that as part of that report, the </a:t>
            </a:r>
            <a:r>
              <a:rPr lang="en-US" b="1"/>
              <a:t>Community Leadership may recommend termination of the district</a:t>
            </a:r>
            <a:r>
              <a:rPr lang="en-US"/>
              <a:t>.</a:t>
            </a:r>
          </a:p>
        </p:txBody>
      </p:sp>
      <p:sp>
        <p:nvSpPr>
          <p:cNvPr id="4" name="Slide Number Placeholder 3"/>
          <p:cNvSpPr>
            <a:spLocks noGrp="1"/>
          </p:cNvSpPr>
          <p:nvPr>
            <p:ph type="sldNum" sz="quarter" idx="5"/>
          </p:nvPr>
        </p:nvSpPr>
        <p:spPr/>
        <p:txBody>
          <a:bodyPr/>
          <a:lstStyle/>
          <a:p>
            <a:fld id="{BA167C81-2392-4BD1-A345-044B5482CCCD}" type="slidenum">
              <a:rPr lang="en-US" smtClean="0"/>
              <a:t>29</a:t>
            </a:fld>
            <a:endParaRPr lang="en-US"/>
          </a:p>
        </p:txBody>
      </p:sp>
    </p:spTree>
    <p:extLst>
      <p:ext uri="{BB962C8B-B14F-4D97-AF65-F5344CB8AC3E}">
        <p14:creationId xmlns:p14="http://schemas.microsoft.com/office/powerpoint/2010/main" val="1539105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CANDACE</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b="1" dirty="0">
                <a:cs typeface="Calibri"/>
              </a:rPr>
              <a:t>But first, a little grounding about what’s similar between this TIF proposal and prior districts</a:t>
            </a:r>
            <a:r>
              <a:rPr lang="en-US" dirty="0">
                <a:cs typeface="Calibri"/>
              </a:rPr>
              <a:t>: TIF is a property tax-based funding tool; project viability and community need is influenced by economic and real estate market trends; and City Council and the Prosper Portland board retain defined decision-making authority and legal liability.</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b="1" dirty="0">
                <a:cs typeface="Calibri"/>
              </a:rPr>
              <a:t>But what’s different?  </a:t>
            </a:r>
            <a:r>
              <a:rPr lang="en-US" dirty="0">
                <a:cs typeface="Calibri"/>
              </a:rPr>
              <a:t>That’s the question we know everyone is asking and what we really want to focus on.  So today, as we review the exploration process, the Plan itself and the Governance Charter, we’ll start off by highlighting what’s different about each.</a:t>
            </a:r>
          </a:p>
        </p:txBody>
      </p:sp>
      <p:sp>
        <p:nvSpPr>
          <p:cNvPr id="4" name="Slide Number Placeholder 3"/>
          <p:cNvSpPr>
            <a:spLocks noGrp="1"/>
          </p:cNvSpPr>
          <p:nvPr>
            <p:ph type="sldNum" sz="quarter" idx="5"/>
          </p:nvPr>
        </p:nvSpPr>
        <p:spPr/>
        <p:txBody>
          <a:bodyPr/>
          <a:lstStyle/>
          <a:p>
            <a:fld id="{BA167C81-2392-4BD1-A345-044B5482CCCD}" type="slidenum">
              <a:rPr lang="en-US" smtClean="0"/>
              <a:t>3</a:t>
            </a:fld>
            <a:endParaRPr lang="en-US"/>
          </a:p>
        </p:txBody>
      </p:sp>
    </p:spTree>
    <p:extLst>
      <p:ext uri="{BB962C8B-B14F-4D97-AF65-F5344CB8AC3E}">
        <p14:creationId xmlns:p14="http://schemas.microsoft.com/office/powerpoint/2010/main" val="3680233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CANDACE</a:t>
            </a:r>
          </a:p>
          <a:p>
            <a:endParaRPr lang="en-US" dirty="0">
              <a:cs typeface="Calibri"/>
            </a:endParaRPr>
          </a:p>
          <a:p>
            <a:pPr marL="171450" indent="-171450">
              <a:buFont typeface="Arial" panose="020B0604020202020204" pitchFamily="34" charset="0"/>
              <a:buChar char="•"/>
            </a:pPr>
            <a:r>
              <a:rPr lang="en-US" b="1" dirty="0">
                <a:cs typeface="Calibri"/>
              </a:rPr>
              <a:t>But we’re not done.</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On the </a:t>
            </a:r>
            <a:r>
              <a:rPr lang="en-US" b="1" dirty="0">
                <a:cs typeface="Calibri"/>
              </a:rPr>
              <a:t>next slide</a:t>
            </a:r>
            <a:r>
              <a:rPr lang="en-US" dirty="0">
                <a:cs typeface="Calibri"/>
              </a:rPr>
              <a:t>, I’m going to touch on next steps and touchpoints with City Council, but in the spirit of highlighting what’s different, I want to highlight a few things.</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We are working with Prosper Portland and PHB on a </a:t>
            </a:r>
            <a:r>
              <a:rPr lang="en-US" b="1" dirty="0">
                <a:cs typeface="Calibri"/>
              </a:rPr>
              <a:t>community-based staffing proposal </a:t>
            </a:r>
            <a:r>
              <a:rPr lang="en-US" dirty="0">
                <a:cs typeface="Calibri"/>
              </a:rPr>
              <a:t>to help with engagement, support and co-coordinate the new Community Leadership Committee, and to proactively connect Priority Community members with TIF resources.  We are developing scopes of work and determining what is and isn’t TIF eligible, and we may be back to discuss the proposal once complete.</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Second, before we can kick off the inaugural Action Plan, we need to get </a:t>
            </a:r>
            <a:r>
              <a:rPr lang="en-US" b="1" dirty="0">
                <a:cs typeface="Calibri"/>
              </a:rPr>
              <a:t>the Community Leadership Committee in place</a:t>
            </a:r>
            <a:r>
              <a:rPr lang="en-US" dirty="0">
                <a:cs typeface="Calibri"/>
              </a:rPr>
              <a:t>.  The Governance Charter spells out the desired qualities of a member of this body, which will be the first joint City/Prosper Portland advisory body – and we’ll be coming back to City Council to appoint that committee. Those appointments will be critical, and we hope the Council can appoint members who support and align with the desired vision, goals and principles in the TIF Plan.</a:t>
            </a:r>
          </a:p>
        </p:txBody>
      </p:sp>
      <p:sp>
        <p:nvSpPr>
          <p:cNvPr id="4" name="Slide Number Placeholder 3"/>
          <p:cNvSpPr>
            <a:spLocks noGrp="1"/>
          </p:cNvSpPr>
          <p:nvPr>
            <p:ph type="sldNum" sz="quarter" idx="5"/>
          </p:nvPr>
        </p:nvSpPr>
        <p:spPr/>
        <p:txBody>
          <a:bodyPr/>
          <a:lstStyle/>
          <a:p>
            <a:fld id="{BA167C81-2392-4BD1-A345-044B5482CCCD}" type="slidenum">
              <a:rPr lang="en-US" smtClean="0"/>
              <a:t>30</a:t>
            </a:fld>
            <a:endParaRPr lang="en-US"/>
          </a:p>
        </p:txBody>
      </p:sp>
    </p:spTree>
    <p:extLst>
      <p:ext uri="{BB962C8B-B14F-4D97-AF65-F5344CB8AC3E}">
        <p14:creationId xmlns:p14="http://schemas.microsoft.com/office/powerpoint/2010/main" val="2426151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400" b="1" dirty="0"/>
              <a:t>CANDACE does 1 and 4; MOLLY does 2 and 3</a:t>
            </a:r>
          </a:p>
          <a:p>
            <a:pPr algn="l"/>
            <a:endParaRPr lang="en-US" sz="1400" b="1" dirty="0"/>
          </a:p>
          <a:p>
            <a:pPr algn="l"/>
            <a:r>
              <a:rPr lang="en-US" sz="1400" b="1" dirty="0"/>
              <a:t>1. Community Staffing Proposal (</a:t>
            </a:r>
            <a:r>
              <a:rPr lang="en-US" sz="1100" b="1" dirty="0"/>
              <a:t>Spring 2023): </a:t>
            </a:r>
          </a:p>
          <a:p>
            <a:pPr marL="171450" indent="-171450" algn="l">
              <a:buFont typeface="Arial" panose="020B0604020202020204" pitchFamily="34" charset="0"/>
              <a:buChar char="•"/>
            </a:pPr>
            <a:r>
              <a:rPr lang="en-US" dirty="0"/>
              <a:t>Support CLC members, connect Priority Community members to TIF resources</a:t>
            </a:r>
          </a:p>
          <a:p>
            <a:pPr marL="171450" indent="-171450" algn="l">
              <a:buFont typeface="Arial" panose="020B0604020202020204" pitchFamily="34" charset="0"/>
              <a:buChar char="•"/>
            </a:pPr>
            <a:r>
              <a:rPr lang="en-US" dirty="0"/>
              <a:t>Co-create scopes of work for community-based staff</a:t>
            </a:r>
          </a:p>
          <a:p>
            <a:pPr marL="171450" indent="-171450" algn="l">
              <a:buFont typeface="Arial" panose="020B0604020202020204" pitchFamily="34" charset="0"/>
              <a:buChar char="•"/>
            </a:pPr>
            <a:r>
              <a:rPr lang="en-US" dirty="0"/>
              <a:t>Identify ongoing funding sources for staff</a:t>
            </a:r>
            <a:endParaRPr lang="en-US" b="1" dirty="0"/>
          </a:p>
          <a:p>
            <a:endParaRPr lang="en-US" dirty="0"/>
          </a:p>
          <a:p>
            <a:pPr algn="l"/>
            <a:r>
              <a:rPr lang="en-US" sz="1400" b="1" dirty="0"/>
              <a:t>2. CLC Appointments (</a:t>
            </a:r>
            <a:r>
              <a:rPr lang="en-US" sz="1100" b="1" dirty="0"/>
              <a:t>Summer 2023)</a:t>
            </a:r>
          </a:p>
          <a:p>
            <a:pPr marL="171450" indent="-171450" algn="l">
              <a:buFont typeface="Arial" panose="020B0604020202020204" pitchFamily="34" charset="0"/>
              <a:buChar char="•"/>
            </a:pPr>
            <a:r>
              <a:rPr lang="en-US" sz="1200" dirty="0"/>
              <a:t>Appoint slate of 13 Committee members</a:t>
            </a:r>
          </a:p>
          <a:p>
            <a:pPr marL="171450" indent="-171450" algn="l">
              <a:buFont typeface="Arial" panose="020B0604020202020204" pitchFamily="34" charset="0"/>
              <a:buChar char="•"/>
            </a:pPr>
            <a:r>
              <a:rPr lang="en-US" sz="1200" dirty="0"/>
              <a:t>Ensure Committee members support stabilization goals of TIF Plan</a:t>
            </a:r>
          </a:p>
          <a:p>
            <a:pPr marL="171450" indent="-171450" algn="l">
              <a:buFont typeface="Arial" panose="020B0604020202020204" pitchFamily="34" charset="0"/>
              <a:buChar char="•"/>
            </a:pPr>
            <a:r>
              <a:rPr lang="en-US" sz="1200" dirty="0"/>
              <a:t>Ensure Committee members represent Priority Community needs</a:t>
            </a:r>
            <a:endParaRPr lang="en-US" b="1" dirty="0"/>
          </a:p>
          <a:p>
            <a:endParaRPr lang="en-US" dirty="0"/>
          </a:p>
          <a:p>
            <a:pPr algn="l"/>
            <a:r>
              <a:rPr lang="en-US" sz="1400" b="1" dirty="0"/>
              <a:t>3. Cully TIF 5-year Action Plan (</a:t>
            </a:r>
            <a:r>
              <a:rPr lang="en-US" sz="1100" b="1" dirty="0"/>
              <a:t>2024)</a:t>
            </a:r>
          </a:p>
          <a:p>
            <a:pPr marL="171450" indent="-171450" algn="l">
              <a:buFont typeface="Arial" panose="020B0604020202020204" pitchFamily="34" charset="0"/>
              <a:buChar char="•"/>
            </a:pPr>
            <a:r>
              <a:rPr lang="en-US" dirty="0"/>
              <a:t>Identify investment priorities for first five years of district</a:t>
            </a:r>
          </a:p>
          <a:p>
            <a:pPr marL="171450" indent="-171450" algn="l">
              <a:buFont typeface="Arial" panose="020B0604020202020204" pitchFamily="34" charset="0"/>
              <a:buChar char="•"/>
            </a:pPr>
            <a:r>
              <a:rPr lang="en-US" dirty="0"/>
              <a:t>Identify specific projects for investment, funding for non-TIF eligible items</a:t>
            </a:r>
          </a:p>
          <a:p>
            <a:pPr marL="171450" indent="-171450" algn="l">
              <a:buFont typeface="Arial" panose="020B0604020202020204" pitchFamily="34" charset="0"/>
              <a:buChar char="•"/>
            </a:pPr>
            <a:r>
              <a:rPr lang="en-US" dirty="0"/>
              <a:t>Identify accountability metrics for Plan priorities</a:t>
            </a:r>
          </a:p>
          <a:p>
            <a:pPr marL="171450" indent="-171450" algn="l">
              <a:buFont typeface="Arial" panose="020B0604020202020204" pitchFamily="34" charset="0"/>
              <a:buChar char="•"/>
            </a:pPr>
            <a:endParaRPr lang="en-US" dirty="0"/>
          </a:p>
          <a:p>
            <a:pPr algn="l"/>
            <a:r>
              <a:rPr lang="en-US" sz="1400" b="1" dirty="0"/>
              <a:t>4. Annual Accountability Report (2024)</a:t>
            </a:r>
            <a:endParaRPr lang="en-US" sz="1100" b="1" dirty="0"/>
          </a:p>
          <a:p>
            <a:pPr marL="171450" indent="-171450" algn="l">
              <a:buFont typeface="Arial" panose="020B0604020202020204" pitchFamily="34" charset="0"/>
              <a:buChar char="•"/>
            </a:pPr>
            <a:r>
              <a:rPr lang="en-US" dirty="0"/>
              <a:t>Annual report on the status and functioning of the District</a:t>
            </a:r>
          </a:p>
          <a:p>
            <a:pPr marL="171450" indent="-171450" algn="l">
              <a:buFont typeface="Arial" panose="020B0604020202020204" pitchFamily="34" charset="0"/>
              <a:buChar char="•"/>
            </a:pPr>
            <a:r>
              <a:rPr lang="en-US" dirty="0"/>
              <a:t>Identify challenges, recommendations for improvement</a:t>
            </a:r>
          </a:p>
          <a:p>
            <a:pPr marL="171450" indent="-171450" algn="l">
              <a:buFont typeface="Arial" panose="020B0604020202020204" pitchFamily="34" charset="0"/>
              <a:buChar char="•"/>
            </a:pPr>
            <a:r>
              <a:rPr lang="en-US" dirty="0"/>
              <a:t>May recommend termination of TIF District</a:t>
            </a:r>
            <a:endParaRPr lang="en-US" sz="1200" dirty="0"/>
          </a:p>
          <a:p>
            <a:pPr marL="171450" indent="-171450" algn="l">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A167C81-2392-4BD1-A345-044B5482CCCD}" type="slidenum">
              <a:rPr lang="en-US" smtClean="0"/>
              <a:t>31</a:t>
            </a:fld>
            <a:endParaRPr lang="en-US"/>
          </a:p>
        </p:txBody>
      </p:sp>
    </p:spTree>
    <p:extLst>
      <p:ext uri="{BB962C8B-B14F-4D97-AF65-F5344CB8AC3E}">
        <p14:creationId xmlns:p14="http://schemas.microsoft.com/office/powerpoint/2010/main" val="4023747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CANDACE</a:t>
            </a:r>
          </a:p>
          <a:p>
            <a:endParaRPr lang="en-US" dirty="0">
              <a:cs typeface="Calibri"/>
            </a:endParaRPr>
          </a:p>
          <a:p>
            <a:r>
              <a:rPr lang="en-US" dirty="0">
                <a:cs typeface="Calibri"/>
              </a:rPr>
              <a:t>And with that, we’re happy to take any questions you might have.  Thank you.</a:t>
            </a:r>
          </a:p>
        </p:txBody>
      </p:sp>
      <p:sp>
        <p:nvSpPr>
          <p:cNvPr id="4" name="Slide Number Placeholder 3"/>
          <p:cNvSpPr>
            <a:spLocks noGrp="1"/>
          </p:cNvSpPr>
          <p:nvPr>
            <p:ph type="sldNum" sz="quarter" idx="5"/>
          </p:nvPr>
        </p:nvSpPr>
        <p:spPr/>
        <p:txBody>
          <a:bodyPr/>
          <a:lstStyle/>
          <a:p>
            <a:fld id="{BA167C81-2392-4BD1-A345-044B5482CCCD}" type="slidenum">
              <a:rPr lang="en-US" smtClean="0"/>
              <a:t>32</a:t>
            </a:fld>
            <a:endParaRPr lang="en-US"/>
          </a:p>
        </p:txBody>
      </p:sp>
    </p:spTree>
    <p:extLst>
      <p:ext uri="{BB962C8B-B14F-4D97-AF65-F5344CB8AC3E}">
        <p14:creationId xmlns:p14="http://schemas.microsoft.com/office/powerpoint/2010/main" val="814729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Roger + All</a:t>
            </a:r>
          </a:p>
        </p:txBody>
      </p:sp>
      <p:sp>
        <p:nvSpPr>
          <p:cNvPr id="4" name="Slide Number Placeholder 3"/>
          <p:cNvSpPr>
            <a:spLocks noGrp="1"/>
          </p:cNvSpPr>
          <p:nvPr>
            <p:ph type="sldNum" sz="quarter" idx="5"/>
          </p:nvPr>
        </p:nvSpPr>
        <p:spPr/>
        <p:txBody>
          <a:bodyPr/>
          <a:lstStyle/>
          <a:p>
            <a:fld id="{BA167C81-2392-4BD1-A345-044B5482CCCD}" type="slidenum">
              <a:rPr lang="en-US" smtClean="0"/>
              <a:t>33</a:t>
            </a:fld>
            <a:endParaRPr lang="en-US"/>
          </a:p>
        </p:txBody>
      </p:sp>
    </p:spTree>
    <p:extLst>
      <p:ext uri="{BB962C8B-B14F-4D97-AF65-F5344CB8AC3E}">
        <p14:creationId xmlns:p14="http://schemas.microsoft.com/office/powerpoint/2010/main" val="3086449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Bef>
                <a:spcPts val="1200"/>
              </a:spcBef>
              <a:buFont typeface="Arial" panose="020B0604020202020204" pitchFamily="34" charset="0"/>
              <a:buChar char="•"/>
            </a:pPr>
            <a:r>
              <a:rPr lang="en-US" sz="1200">
                <a:solidFill>
                  <a:schemeClr val="tx1">
                    <a:lumMod val="50000"/>
                    <a:lumOff val="50000"/>
                  </a:schemeClr>
                </a:solidFill>
                <a:latin typeface="Franklin Gothic Medium Cond" panose="020B0606030402020204" pitchFamily="34" charset="0"/>
              </a:rPr>
              <a:t>30,000 square foot commercial building with the mission of bridging between Asian and American cultures, reducing health inequity, and improving health care quality for all Asians</a:t>
            </a:r>
          </a:p>
          <a:p>
            <a:pPr marL="457200" indent="-457200">
              <a:spcBef>
                <a:spcPts val="1200"/>
              </a:spcBef>
              <a:buFont typeface="Arial" panose="020B0604020202020204" pitchFamily="34" charset="0"/>
              <a:buChar char="•"/>
            </a:pPr>
            <a:r>
              <a:rPr lang="en-US" sz="1200">
                <a:solidFill>
                  <a:schemeClr val="tx1">
                    <a:lumMod val="50000"/>
                    <a:lumOff val="50000"/>
                  </a:schemeClr>
                </a:solidFill>
                <a:latin typeface="Franklin Gothic Medium Cond" panose="020B0606030402020204" pitchFamily="34" charset="0"/>
              </a:rPr>
              <a:t>Offices for 25 employees, community and clinic services, and event space</a:t>
            </a:r>
          </a:p>
          <a:p>
            <a:pPr marL="457200" indent="-457200">
              <a:spcBef>
                <a:spcPts val="1200"/>
              </a:spcBef>
              <a:buFont typeface="Arial" panose="020B0604020202020204" pitchFamily="34" charset="0"/>
              <a:buChar char="•"/>
            </a:pPr>
            <a:r>
              <a:rPr lang="en-US" sz="1200">
                <a:solidFill>
                  <a:schemeClr val="tx1">
                    <a:lumMod val="50000"/>
                    <a:lumOff val="50000"/>
                  </a:schemeClr>
                </a:solidFill>
                <a:latin typeface="Franklin Gothic Medium Cond" panose="020B0606030402020204" pitchFamily="34" charset="0"/>
              </a:rPr>
              <a:t>Rooftop garden and on-site parking</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BA167C81-2392-4BD1-A345-044B5482CCCD}" type="slidenum">
              <a:rPr lang="en-US" smtClean="0"/>
              <a:t>41</a:t>
            </a:fld>
            <a:endParaRPr lang="en-US"/>
          </a:p>
        </p:txBody>
      </p:sp>
    </p:spTree>
    <p:extLst>
      <p:ext uri="{BB962C8B-B14F-4D97-AF65-F5344CB8AC3E}">
        <p14:creationId xmlns:p14="http://schemas.microsoft.com/office/powerpoint/2010/main" val="315717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sz="1200">
                <a:solidFill>
                  <a:schemeClr val="tx1">
                    <a:lumMod val="65000"/>
                    <a:lumOff val="35000"/>
                  </a:schemeClr>
                </a:solidFill>
                <a:latin typeface="Franklin Gothic Medium Cond" panose="020B0606030402020204" pitchFamily="34" charset="0"/>
              </a:rPr>
              <a:t>A place for dining in, taking to go and grocery shopping for the surrounding Lents &amp; East Portland neighborhoods</a:t>
            </a:r>
          </a:p>
          <a:p>
            <a:pPr>
              <a:spcBef>
                <a:spcPts val="1200"/>
              </a:spcBef>
            </a:pPr>
            <a:r>
              <a:rPr lang="en-US" sz="1200">
                <a:solidFill>
                  <a:schemeClr val="tx1">
                    <a:lumMod val="65000"/>
                    <a:lumOff val="35000"/>
                  </a:schemeClr>
                </a:solidFill>
                <a:latin typeface="Franklin Gothic Medium Cond" panose="020B0606030402020204" pitchFamily="34" charset="0"/>
              </a:rPr>
              <a:t>Developed by Hacienda CDC</a:t>
            </a:r>
          </a:p>
          <a:p>
            <a:pPr>
              <a:spcBef>
                <a:spcPts val="1200"/>
              </a:spcBef>
            </a:pPr>
            <a:r>
              <a:rPr lang="en-US" sz="1200">
                <a:solidFill>
                  <a:schemeClr val="tx1">
                    <a:lumMod val="65000"/>
                    <a:lumOff val="35000"/>
                  </a:schemeClr>
                </a:solidFill>
                <a:latin typeface="Franklin Gothic Medium Cond" panose="020B0606030402020204" pitchFamily="34" charset="0"/>
              </a:rPr>
              <a:t>Recorded over 2.5 million in sales for 19 small businesses in the first year</a:t>
            </a:r>
          </a:p>
          <a:p>
            <a:pPr>
              <a:spcBef>
                <a:spcPts val="1200"/>
              </a:spcBef>
            </a:pPr>
            <a:r>
              <a:rPr lang="en-US" sz="1200">
                <a:solidFill>
                  <a:schemeClr val="tx1">
                    <a:lumMod val="65000"/>
                    <a:lumOff val="35000"/>
                  </a:schemeClr>
                </a:solidFill>
                <a:latin typeface="Franklin Gothic Medium Cond" panose="020B0606030402020204" pitchFamily="34" charset="0"/>
              </a:rPr>
              <a:t>Created 114 new jobs in the first year of business</a:t>
            </a:r>
          </a:p>
          <a:p>
            <a:pPr>
              <a:spcBef>
                <a:spcPts val="1200"/>
              </a:spcBef>
            </a:pPr>
            <a:r>
              <a:rPr lang="en-US" sz="1200">
                <a:solidFill>
                  <a:schemeClr val="tx1">
                    <a:lumMod val="65000"/>
                    <a:lumOff val="35000"/>
                  </a:schemeClr>
                </a:solidFill>
                <a:latin typeface="Franklin Gothic Medium Cond" panose="020B0606030402020204" pitchFamily="34" charset="0"/>
              </a:rPr>
              <a:t>Welcomed an average of 580 people per day</a:t>
            </a:r>
          </a:p>
          <a:p>
            <a:endParaRPr lang="en-US">
              <a:cs typeface="Calibri"/>
            </a:endParaRPr>
          </a:p>
        </p:txBody>
      </p:sp>
      <p:sp>
        <p:nvSpPr>
          <p:cNvPr id="4" name="Slide Number Placeholder 3"/>
          <p:cNvSpPr>
            <a:spLocks noGrp="1"/>
          </p:cNvSpPr>
          <p:nvPr>
            <p:ph type="sldNum" sz="quarter" idx="5"/>
          </p:nvPr>
        </p:nvSpPr>
        <p:spPr/>
        <p:txBody>
          <a:bodyPr/>
          <a:lstStyle/>
          <a:p>
            <a:fld id="{BA167C81-2392-4BD1-A345-044B5482CCCD}" type="slidenum">
              <a:rPr lang="en-US" smtClean="0"/>
              <a:t>42</a:t>
            </a:fld>
            <a:endParaRPr lang="en-US"/>
          </a:p>
        </p:txBody>
      </p:sp>
    </p:spTree>
    <p:extLst>
      <p:ext uri="{BB962C8B-B14F-4D97-AF65-F5344CB8AC3E}">
        <p14:creationId xmlns:p14="http://schemas.microsoft.com/office/powerpoint/2010/main" val="1934840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animated – one click for each level. The same slide later in the PPT is not animated.</a:t>
            </a:r>
          </a:p>
          <a:p>
            <a:endParaRPr lang="en-US"/>
          </a:p>
          <a:p>
            <a:r>
              <a:rPr lang="en-US"/>
              <a:t>This slide shows the sources side of the financing for the Halsey/106th Project.  The industry jargon for this is “capital stack”  because it’s exactly that: a vertical stack of money by source.  </a:t>
            </a:r>
          </a:p>
          <a:p>
            <a:endParaRPr lang="en-US"/>
          </a:p>
          <a:p>
            <a:r>
              <a:rPr lang="en-US"/>
              <a:t>This project is a great case study.  Here Prosper owned the land, Prosper also had TIF available.  [The next points will depend on which project we end up using]  In addition to those sources of resources, the developer also brought ?? And ?? And ??.  This combining of multiple sources of funds is very common in public private partnerships and it is one of the many reasons that government partners with private developers: they have the knowledge and ability to assemble these funds and thereby bring the project to fruition.</a:t>
            </a:r>
          </a:p>
          <a:p>
            <a:endParaRPr lang="en-US"/>
          </a:p>
        </p:txBody>
      </p:sp>
      <p:sp>
        <p:nvSpPr>
          <p:cNvPr id="4" name="Slide Number Placeholder 3"/>
          <p:cNvSpPr>
            <a:spLocks noGrp="1"/>
          </p:cNvSpPr>
          <p:nvPr>
            <p:ph type="sldNum" sz="quarter" idx="5"/>
          </p:nvPr>
        </p:nvSpPr>
        <p:spPr/>
        <p:txBody>
          <a:bodyPr/>
          <a:lstStyle/>
          <a:p>
            <a:fld id="{FA8E7604-FFA1-CD45-BFD1-03E51972C806}" type="slidenum">
              <a:rPr lang="en-US" smtClean="0"/>
              <a:t>43</a:t>
            </a:fld>
            <a:endParaRPr lang="en-US"/>
          </a:p>
        </p:txBody>
      </p:sp>
    </p:spTree>
    <p:extLst>
      <p:ext uri="{BB962C8B-B14F-4D97-AF65-F5344CB8AC3E}">
        <p14:creationId xmlns:p14="http://schemas.microsoft.com/office/powerpoint/2010/main" val="2140489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67C81-2392-4BD1-A345-044B5482CCCD}" type="slidenum">
              <a:rPr lang="en-US" smtClean="0"/>
              <a:t>45</a:t>
            </a:fld>
            <a:endParaRPr lang="en-US"/>
          </a:p>
        </p:txBody>
      </p:sp>
    </p:spTree>
    <p:extLst>
      <p:ext uri="{BB962C8B-B14F-4D97-AF65-F5344CB8AC3E}">
        <p14:creationId xmlns:p14="http://schemas.microsoft.com/office/powerpoint/2010/main" val="3355114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167C81-2392-4BD1-A345-044B5482CCCD}" type="slidenum">
              <a:rPr lang="en-US" smtClean="0"/>
              <a:t>46</a:t>
            </a:fld>
            <a:endParaRPr lang="en-US"/>
          </a:p>
        </p:txBody>
      </p:sp>
    </p:spTree>
    <p:extLst>
      <p:ext uri="{BB962C8B-B14F-4D97-AF65-F5344CB8AC3E}">
        <p14:creationId xmlns:p14="http://schemas.microsoft.com/office/powerpoint/2010/main" val="30015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Roger + All</a:t>
            </a:r>
          </a:p>
        </p:txBody>
      </p:sp>
      <p:sp>
        <p:nvSpPr>
          <p:cNvPr id="4" name="Slide Number Placeholder 3"/>
          <p:cNvSpPr>
            <a:spLocks noGrp="1"/>
          </p:cNvSpPr>
          <p:nvPr>
            <p:ph type="sldNum" sz="quarter" idx="5"/>
          </p:nvPr>
        </p:nvSpPr>
        <p:spPr/>
        <p:txBody>
          <a:bodyPr/>
          <a:lstStyle/>
          <a:p>
            <a:fld id="{BA167C81-2392-4BD1-A345-044B5482CCCD}" type="slidenum">
              <a:rPr lang="en-US" smtClean="0"/>
              <a:t>48</a:t>
            </a:fld>
            <a:endParaRPr lang="en-US"/>
          </a:p>
        </p:txBody>
      </p:sp>
    </p:spTree>
    <p:extLst>
      <p:ext uri="{BB962C8B-B14F-4D97-AF65-F5344CB8AC3E}">
        <p14:creationId xmlns:p14="http://schemas.microsoft.com/office/powerpoint/2010/main" val="141057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EDY</a:t>
            </a:r>
          </a:p>
          <a:p>
            <a:endParaRPr lang="en-US">
              <a:cs typeface="Calibri"/>
            </a:endParaRPr>
          </a:p>
          <a:p>
            <a:pPr marL="171450" indent="-171450">
              <a:buFont typeface="Arial" panose="020B0604020202020204" pitchFamily="34" charset="0"/>
              <a:buChar char="•"/>
            </a:pPr>
            <a:r>
              <a:rPr lang="en-US">
                <a:cs typeface="Calibri"/>
              </a:rPr>
              <a:t>Thanks Candace.  My name is </a:t>
            </a:r>
            <a:r>
              <a:rPr lang="en-US" b="1">
                <a:cs typeface="Calibri"/>
              </a:rPr>
              <a:t>Edy Martinez </a:t>
            </a:r>
            <a:r>
              <a:rPr lang="en-US">
                <a:cs typeface="Calibri"/>
              </a:rPr>
              <a:t>and I’m </a:t>
            </a:r>
            <a:r>
              <a:rPr lang="en-US" b="1">
                <a:cs typeface="Calibri"/>
              </a:rPr>
              <a:t>the District Manager for Our 42</a:t>
            </a:r>
            <a:r>
              <a:rPr lang="en-US" b="1" baseline="30000">
                <a:cs typeface="Calibri"/>
              </a:rPr>
              <a:t>nd</a:t>
            </a:r>
            <a:r>
              <a:rPr lang="en-US" b="1">
                <a:cs typeface="Calibri"/>
              </a:rPr>
              <a:t> Avenue </a:t>
            </a:r>
            <a:r>
              <a:rPr lang="en-US">
                <a:cs typeface="Calibri"/>
              </a:rPr>
              <a:t>– and also a member of the Exploration Leadership Committee.</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I wanted to give a </a:t>
            </a:r>
            <a:r>
              <a:rPr lang="en-US" b="1">
                <a:cs typeface="Calibri"/>
              </a:rPr>
              <a:t>brief refresh of the exploration process that we highlighted in October</a:t>
            </a:r>
            <a:r>
              <a:rPr lang="en-US">
                <a:cs typeface="Calibri"/>
              </a:rPr>
              <a:t>.</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b="1">
                <a:cs typeface="Calibri"/>
              </a:rPr>
              <a:t>What’s different: </a:t>
            </a:r>
            <a:r>
              <a:rPr lang="en-US">
                <a:cs typeface="Calibri"/>
              </a:rPr>
              <a:t>It’s important to remember that this work originated in community.  Small-scale TIF, through the Neighborhood Prosperity Network, has been used in Cully for a decade, building capacity and supporting local businesses – but resources needed to be scaled up.  There were some who had deep reservations about a fully scale TIF District in Cully.  But we asked ourselves – “What if larger-scale TIF could be different?”  What would that look like?  We knew that the needs of vulnerable community members had to lead the conversation – and early outreach needed to prioritize their needs in order to develop a plan </a:t>
            </a:r>
            <a:r>
              <a:rPr lang="en-US" b="1">
                <a:cs typeface="Calibri"/>
              </a:rPr>
              <a:t>by and for </a:t>
            </a:r>
            <a:r>
              <a:rPr lang="en-US">
                <a:cs typeface="Calibri"/>
              </a:rPr>
              <a:t>what we call “Priority Communities” in the Plan.</a:t>
            </a:r>
          </a:p>
        </p:txBody>
      </p:sp>
      <p:sp>
        <p:nvSpPr>
          <p:cNvPr id="4" name="Slide Number Placeholder 3"/>
          <p:cNvSpPr>
            <a:spLocks noGrp="1"/>
          </p:cNvSpPr>
          <p:nvPr>
            <p:ph type="sldNum" sz="quarter" idx="5"/>
          </p:nvPr>
        </p:nvSpPr>
        <p:spPr/>
        <p:txBody>
          <a:bodyPr/>
          <a:lstStyle/>
          <a:p>
            <a:fld id="{BA167C81-2392-4BD1-A345-044B5482CCCD}" type="slidenum">
              <a:rPr lang="en-US" smtClean="0"/>
              <a:t>4</a:t>
            </a:fld>
            <a:endParaRPr lang="en-US"/>
          </a:p>
        </p:txBody>
      </p:sp>
    </p:spTree>
    <p:extLst>
      <p:ext uri="{BB962C8B-B14F-4D97-AF65-F5344CB8AC3E}">
        <p14:creationId xmlns:p14="http://schemas.microsoft.com/office/powerpoint/2010/main" val="3712571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800">
                <a:solidFill>
                  <a:schemeClr val="dk1"/>
                </a:solidFill>
                <a:latin typeface="+mn-lt"/>
                <a:ea typeface="+mn-lt"/>
                <a:cs typeface="+mn-lt"/>
              </a:rPr>
              <a:t>Yes, but only a tiny bit.</a:t>
            </a:r>
          </a:p>
          <a:p>
            <a:pPr marL="0" indent="0"/>
            <a:endParaRPr lang="en-US" sz="1800">
              <a:solidFill>
                <a:schemeClr val="dk1"/>
              </a:solidFill>
              <a:latin typeface="+mn-lt"/>
              <a:ea typeface="+mn-lt"/>
              <a:cs typeface="+mn-lt"/>
            </a:endParaRPr>
          </a:p>
          <a:p>
            <a:pPr marL="0" indent="0"/>
            <a:r>
              <a:rPr lang="en-US" sz="1800">
                <a:solidFill>
                  <a:schemeClr val="dk1"/>
                </a:solidFill>
                <a:latin typeface="+mn-lt"/>
                <a:ea typeface="+mn-lt"/>
                <a:cs typeface="+mn-lt"/>
              </a:rPr>
              <a:t>Tax increment raised to pay for the Cully Urban Renewal Plan is generated by applying the tax rates of overlapping jurisdictions (City, County, School Districts) to the growth in assessed value. </a:t>
            </a:r>
          </a:p>
          <a:p>
            <a:pPr marL="0" indent="0"/>
            <a:endParaRPr lang="en-US" sz="1800">
              <a:solidFill>
                <a:schemeClr val="dk1"/>
              </a:solidFill>
              <a:latin typeface="+mn-lt"/>
              <a:ea typeface="+mn-lt"/>
              <a:cs typeface="+mn-lt"/>
            </a:endParaRPr>
          </a:p>
          <a:p>
            <a:pPr marL="0" indent="0"/>
            <a:r>
              <a:rPr lang="en-US" sz="1800" b="1">
                <a:solidFill>
                  <a:schemeClr val="dk1"/>
                </a:solidFill>
                <a:latin typeface="+mn-lt"/>
                <a:ea typeface="+mn-lt"/>
                <a:cs typeface="+mn-lt"/>
              </a:rPr>
              <a:t>In most cases, the result will be taxes foregone by the City, County, and School Districts and not an increase in taxes. </a:t>
            </a:r>
          </a:p>
          <a:p>
            <a:pPr marL="0" indent="0"/>
            <a:endParaRPr lang="en-US" sz="1800">
              <a:solidFill>
                <a:schemeClr val="dk1"/>
              </a:solidFill>
              <a:latin typeface="+mn-lt"/>
              <a:ea typeface="+mn-lt"/>
              <a:cs typeface="+mn-lt"/>
            </a:endParaRPr>
          </a:p>
          <a:p>
            <a:pPr marL="0" indent="0"/>
            <a:r>
              <a:rPr lang="en-US" sz="1800">
                <a:solidFill>
                  <a:schemeClr val="dk1"/>
                </a:solidFill>
                <a:latin typeface="+mn-lt"/>
                <a:ea typeface="+mn-lt"/>
                <a:cs typeface="+mn-lt"/>
              </a:rPr>
              <a:t>However, the Fire and Policy Disability and Retirement Fund (FPD&amp;R) Plan is levied at a rate required to fully fund the plan.  Taxpayers need to make up the difference.</a:t>
            </a:r>
          </a:p>
          <a:p>
            <a:pPr marL="0" indent="0"/>
            <a:endParaRPr lang="en-US" sz="1800">
              <a:solidFill>
                <a:schemeClr val="dk1"/>
              </a:solidFill>
              <a:latin typeface="+mn-lt"/>
              <a:ea typeface="+mn-lt"/>
              <a:cs typeface="+mn-lt"/>
            </a:endParaRPr>
          </a:p>
          <a:p>
            <a:pPr marL="0" indent="0"/>
            <a:r>
              <a:rPr lang="en-US" sz="1800">
                <a:solidFill>
                  <a:schemeClr val="dk1"/>
                </a:solidFill>
                <a:latin typeface="+mn-lt"/>
                <a:ea typeface="+mn-lt"/>
                <a:cs typeface="+mn-lt"/>
              </a:rPr>
              <a:t>Assuming 0.005/1,000 is the portion of FPDR to Cully, a $500,000 house would pay about an extra $0.70 in the first year of the Plan and $5.40 in year 10 of the plan.</a:t>
            </a:r>
            <a:endParaRPr lang="en-US" sz="1400">
              <a:solidFill>
                <a:schemeClr val="dk1"/>
              </a:solidFill>
              <a:latin typeface="+mn-lt"/>
              <a:ea typeface="+mn-lt"/>
              <a:cs typeface="+mn-lt"/>
            </a:endParaRPr>
          </a:p>
          <a:p>
            <a:endParaRPr lang="en-US"/>
          </a:p>
        </p:txBody>
      </p:sp>
      <p:sp>
        <p:nvSpPr>
          <p:cNvPr id="4" name="Slide Number Placeholder 3"/>
          <p:cNvSpPr>
            <a:spLocks noGrp="1"/>
          </p:cNvSpPr>
          <p:nvPr>
            <p:ph type="sldNum" sz="quarter" idx="5"/>
          </p:nvPr>
        </p:nvSpPr>
        <p:spPr/>
        <p:txBody>
          <a:bodyPr/>
          <a:lstStyle/>
          <a:p>
            <a:fld id="{BA167C81-2392-4BD1-A345-044B5482CCCD}" type="slidenum">
              <a:rPr lang="en-US" smtClean="0"/>
              <a:t>49</a:t>
            </a:fld>
            <a:endParaRPr lang="en-US"/>
          </a:p>
        </p:txBody>
      </p:sp>
    </p:spTree>
    <p:extLst>
      <p:ext uri="{BB962C8B-B14F-4D97-AF65-F5344CB8AC3E}">
        <p14:creationId xmlns:p14="http://schemas.microsoft.com/office/powerpoint/2010/main" val="26204074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800"/>
              </a:spcAft>
              <a:buFont typeface="+mj-lt"/>
              <a:buAutoNum type="arabicPeriod"/>
            </a:pPr>
            <a:r>
              <a:rPr lang="en-US" sz="1800" b="1">
                <a:solidFill>
                  <a:srgbClr val="242424"/>
                </a:solidFill>
                <a:effectLst/>
                <a:latin typeface="Calibri" panose="020F0502020204030204" pitchFamily="34" charset="0"/>
                <a:ea typeface="Times New Roman" panose="02020603050405020304" pitchFamily="18" charset="0"/>
                <a:cs typeface="Arial" panose="020B0604020202020204" pitchFamily="34" charset="0"/>
              </a:rPr>
              <a:t>Share additional detail on the engagement of Priority Communities?</a:t>
            </a:r>
            <a:endParaRPr lang="en-US" sz="1800">
              <a:effectLst/>
              <a:latin typeface="Calibri" panose="020F0502020204030204" pitchFamily="34" charset="0"/>
              <a:ea typeface="Calibri" panose="020F0502020204030204" pitchFamily="34" charset="0"/>
            </a:endParaRPr>
          </a:p>
          <a:p>
            <a:pPr marL="457200" marR="0">
              <a:spcBef>
                <a:spcPts val="0"/>
              </a:spcBef>
              <a:spcAft>
                <a:spcPts val="0"/>
              </a:spcAft>
              <a:tabLst>
                <a:tab pos="742950" algn="l"/>
              </a:tabLst>
            </a:pPr>
            <a:r>
              <a:rPr lang="en-US" sz="1800" b="1">
                <a:solidFill>
                  <a:srgbClr val="242424"/>
                </a:solidFill>
                <a:effectLst/>
                <a:latin typeface="Calibri" panose="020F0502020204030204" pitchFamily="34" charset="0"/>
                <a:ea typeface="Times New Roman" panose="02020603050405020304" pitchFamily="18" charset="0"/>
                <a:cs typeface="Arial" panose="020B0604020202020204" pitchFamily="34" charset="0"/>
              </a:rPr>
              <a:t>Engagement of Priority Communities.</a:t>
            </a:r>
            <a:r>
              <a:rPr lang="en-US" sz="1800">
                <a:solidFill>
                  <a:srgbClr val="242424"/>
                </a:solidFill>
                <a:effectLst/>
                <a:latin typeface="Calibri" panose="020F0502020204030204" pitchFamily="34" charset="0"/>
                <a:ea typeface="Times New Roman" panose="02020603050405020304" pitchFamily="18" charset="0"/>
                <a:cs typeface="Arial" panose="020B0604020202020204" pitchFamily="34" charset="0"/>
              </a:rPr>
              <a:t> The Exploration Leadership Committee (ELC) Community Engagement Committee (CEC) led deep equity centered engagement.  The CEC consisted of ELC members, additional staff from the partner organizations, and community members at-large. The CEC contracted Community Leaders from Priority Communities to tap into a deeper network and support outreach to community members that CEC members did not already have connections with.</a:t>
            </a:r>
            <a:endParaRPr lang="en-US" sz="180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a:solidFill>
                  <a:srgbClr val="242424"/>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b="1">
                <a:solidFill>
                  <a:srgbClr val="242424"/>
                </a:solidFill>
                <a:effectLst/>
                <a:latin typeface="Calibri" panose="020F0502020204030204" pitchFamily="34" charset="0"/>
                <a:ea typeface="Times New Roman" panose="02020603050405020304" pitchFamily="18" charset="0"/>
                <a:cs typeface="Arial" panose="020B0604020202020204" pitchFamily="34" charset="0"/>
              </a:rPr>
              <a:t>Engagement strategies/practices. </a:t>
            </a:r>
            <a:r>
              <a:rPr lang="en-US" sz="1800">
                <a:solidFill>
                  <a:srgbClr val="242424"/>
                </a:solidFill>
                <a:effectLst/>
                <a:latin typeface="Calibri" panose="020F0502020204030204" pitchFamily="34" charset="0"/>
                <a:ea typeface="Times New Roman" panose="02020603050405020304" pitchFamily="18" charset="0"/>
                <a:cs typeface="Arial" panose="020B0604020202020204" pitchFamily="34" charset="0"/>
              </a:rPr>
              <a:t>To inform development of the TIF Plan, a variety of methods were used to engage Priority Community members, with engagement led and performed by Cully-based community organizations:</a:t>
            </a:r>
            <a:endParaRPr lang="en-US" sz="1800">
              <a:effectLst/>
              <a:latin typeface="Calibri" panose="020F0502020204030204" pitchFamily="34" charset="0"/>
              <a:ea typeface="Calibri" panose="020F0502020204030204" pitchFamily="34" charset="0"/>
            </a:endParaRPr>
          </a:p>
          <a:p>
            <a:pPr marL="685800" marR="0">
              <a:spcBef>
                <a:spcPts val="0"/>
              </a:spcBef>
              <a:spcAft>
                <a:spcPts val="0"/>
              </a:spcAft>
            </a:pPr>
            <a:r>
              <a:rPr lang="en-US" sz="1800">
                <a:solidFill>
                  <a:srgbClr val="242424"/>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80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pPr>
            <a:r>
              <a:rPr lang="en-US" sz="1800">
                <a:solidFill>
                  <a:srgbClr val="242424"/>
                </a:solidFill>
                <a:effectLst/>
                <a:latin typeface="Calibri" panose="020F0502020204030204" pitchFamily="34" charset="0"/>
                <a:ea typeface="Times New Roman" panose="02020603050405020304" pitchFamily="18" charset="0"/>
                <a:cs typeface="Arial" panose="020B0604020202020204" pitchFamily="34" charset="0"/>
              </a:rPr>
              <a:t>Involved eight Community Leaders from priority communities in engagement planning so that it would be culturally relevant and accessible.</a:t>
            </a:r>
            <a:endParaRPr lang="en-US" sz="180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pPr>
            <a:r>
              <a:rPr lang="en-US" sz="1800">
                <a:solidFill>
                  <a:srgbClr val="242424"/>
                </a:solidFill>
                <a:effectLst/>
                <a:latin typeface="Calibri" panose="020F0502020204030204" pitchFamily="34" charset="0"/>
                <a:ea typeface="Times New Roman" panose="02020603050405020304" pitchFamily="18" charset="0"/>
                <a:cs typeface="Arial" panose="020B0604020202020204" pitchFamily="34" charset="0"/>
              </a:rPr>
              <a:t>44 public meetings with Cully Priority Community members and four meetings open to all and promoted to the entire Cully neighborhood, for a total of 500 participants across all 48 meetings.</a:t>
            </a:r>
            <a:endParaRPr lang="en-US" sz="180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pPr>
            <a:r>
              <a:rPr lang="en-US" sz="1800">
                <a:solidFill>
                  <a:srgbClr val="242424"/>
                </a:solidFill>
                <a:effectLst/>
                <a:latin typeface="Calibri" panose="020F0502020204030204" pitchFamily="34" charset="0"/>
                <a:ea typeface="Times New Roman" panose="02020603050405020304" pitchFamily="18" charset="0"/>
                <a:cs typeface="Arial" panose="020B0604020202020204" pitchFamily="34" charset="0"/>
              </a:rPr>
              <a:t>Zoom meetings with interpretation as needed.</a:t>
            </a:r>
            <a:endParaRPr lang="en-US" sz="180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pPr>
            <a:r>
              <a:rPr lang="en-US" sz="1800">
                <a:solidFill>
                  <a:srgbClr val="242424"/>
                </a:solidFill>
                <a:effectLst/>
                <a:latin typeface="Calibri" panose="020F0502020204030204" pitchFamily="34" charset="0"/>
                <a:ea typeface="Times New Roman" panose="02020603050405020304" pitchFamily="18" charset="0"/>
                <a:cs typeface="Arial" panose="020B0604020202020204" pitchFamily="34" charset="0"/>
              </a:rPr>
              <a:t>1-on-1 conversations with community members who did not have access to online meetings.</a:t>
            </a:r>
            <a:endParaRPr lang="en-US" sz="180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pPr>
            <a:r>
              <a:rPr lang="en-US" sz="1800">
                <a:solidFill>
                  <a:srgbClr val="242424"/>
                </a:solidFill>
                <a:effectLst/>
                <a:latin typeface="Calibri" panose="020F0502020204030204" pitchFamily="34" charset="0"/>
                <a:ea typeface="Times New Roman" panose="02020603050405020304" pitchFamily="18" charset="0"/>
                <a:cs typeface="Arial" panose="020B0604020202020204" pitchFamily="34" charset="0"/>
              </a:rPr>
              <a:t>Multilingual phone, direct email, text message, social media, fliers, and in person communication to promote meetings and surveys.</a:t>
            </a:r>
            <a:endParaRPr lang="en-US" sz="1800">
              <a:effectLst/>
              <a:latin typeface="Calibri" panose="020F0502020204030204" pitchFamily="34" charset="0"/>
              <a:ea typeface="Calibri" panose="020F0502020204030204" pitchFamily="34" charset="0"/>
            </a:endParaRPr>
          </a:p>
          <a:p>
            <a:pPr marL="342900" marR="0" lvl="0" indent="-342900" fontAlgn="base">
              <a:spcBef>
                <a:spcPts val="0"/>
              </a:spcBef>
              <a:spcAft>
                <a:spcPts val="0"/>
              </a:spcAft>
              <a:buSzPts val="1000"/>
              <a:buFont typeface="Symbol" panose="05050102010706020507" pitchFamily="18" charset="2"/>
              <a:buChar char=""/>
              <a:tabLst>
                <a:tab pos="228600" algn="l"/>
              </a:tabLst>
            </a:pPr>
            <a:r>
              <a:rPr lang="en-US" sz="1800">
                <a:solidFill>
                  <a:srgbClr val="242424"/>
                </a:solidFill>
                <a:effectLst/>
                <a:latin typeface="Calibri" panose="020F0502020204030204" pitchFamily="34" charset="0"/>
                <a:ea typeface="Times New Roman" panose="02020603050405020304" pitchFamily="18" charset="0"/>
                <a:cs typeface="Arial" panose="020B0604020202020204" pitchFamily="34" charset="0"/>
              </a:rPr>
              <a:t>Two online surveys focused on Priority Communities, both in English and Spanish, for a combined total of 389 qualifying response.  Non-qualifying responses were spam, duplicates or from individuals not from Priority Communities.</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BA167C81-2392-4BD1-A345-044B5482CCCD}" type="slidenum">
              <a:rPr lang="en-US" smtClean="0"/>
              <a:t>50</a:t>
            </a:fld>
            <a:endParaRPr lang="en-US"/>
          </a:p>
        </p:txBody>
      </p:sp>
    </p:spTree>
    <p:extLst>
      <p:ext uri="{BB962C8B-B14F-4D97-AF65-F5344CB8AC3E}">
        <p14:creationId xmlns:p14="http://schemas.microsoft.com/office/powerpoint/2010/main" val="2900364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mj-lt"/>
              <a:buAutoNum type="arabicPeriod"/>
            </a:pPr>
            <a:r>
              <a:rPr lang="en-US" sz="1800" b="1">
                <a:solidFill>
                  <a:srgbClr val="242424"/>
                </a:solidFill>
                <a:effectLst/>
                <a:latin typeface="Calibri" panose="020F0502020204030204" pitchFamily="34" charset="0"/>
                <a:ea typeface="Times New Roman" panose="02020603050405020304" pitchFamily="18" charset="0"/>
                <a:cs typeface="Arial" panose="020B0604020202020204" pitchFamily="34" charset="0"/>
              </a:rPr>
              <a:t>Examples of projects you would point to as stabilization investments in other TIF districts?</a:t>
            </a:r>
            <a:endParaRPr lang="en-US" sz="1800">
              <a:effectLst/>
              <a:latin typeface="Calibri" panose="020F0502020204030204" pitchFamily="34" charset="0"/>
              <a:ea typeface="Calibri" panose="020F0502020204030204" pitchFamily="34" charset="0"/>
            </a:endParaRPr>
          </a:p>
          <a:p>
            <a:pPr marL="457200" marR="0">
              <a:lnSpc>
                <a:spcPct val="105000"/>
              </a:lnSpc>
              <a:spcBef>
                <a:spcPts val="0"/>
              </a:spcBef>
              <a:spcAft>
                <a:spcPts val="0"/>
              </a:spcAft>
            </a:pPr>
            <a:r>
              <a:rPr lang="en-US" sz="1800" b="1">
                <a:solidFill>
                  <a:srgbClr val="242424"/>
                </a:solidFill>
                <a:effectLst/>
                <a:latin typeface="Calibri" panose="020F0502020204030204" pitchFamily="34" charset="0"/>
                <a:ea typeface="Yu Mincho" panose="02020400000000000000" pitchFamily="18" charset="-128"/>
                <a:cs typeface="Arial" panose="020B0604020202020204" pitchFamily="34" charset="0"/>
              </a:rPr>
              <a:t> </a:t>
            </a:r>
            <a:endParaRPr lang="en-US" sz="180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1200"/>
              </a:spcAft>
              <a:buFont typeface="Symbol" panose="05050102010706020507" pitchFamily="18" charset="2"/>
              <a:buChar char=""/>
            </a:pPr>
            <a:r>
              <a:rPr lang="en-US" sz="1800" b="1">
                <a:solidFill>
                  <a:srgbClr val="242424"/>
                </a:solidFill>
                <a:effectLst/>
                <a:latin typeface="Calibri" panose="020F0502020204030204" pitchFamily="34" charset="0"/>
                <a:ea typeface="Calibri" panose="020F0502020204030204" pitchFamily="34" charset="0"/>
              </a:rPr>
              <a:t>June Key Delta Community Center (2011).</a:t>
            </a:r>
            <a:r>
              <a:rPr lang="en-US" sz="1800">
                <a:solidFill>
                  <a:srgbClr val="242424"/>
                </a:solidFill>
                <a:effectLst/>
                <a:latin typeface="Calibri" panose="020F0502020204030204" pitchFamily="34" charset="0"/>
                <a:ea typeface="Calibri" panose="020F0502020204030204" pitchFamily="34" charset="0"/>
              </a:rPr>
              <a:t> A “green” living building project developed, owned, and operated by the Portland Alumnae Chapter of Delta Sigma Theta Sorority, Inc. that provides and sustains the needs of the multi-cultural neighborhood it serves, encouraging sound and healthy social, educational, artistic, economic, and environmental development and awareness. Development of the project included a $135,000 Prosper Portland TIF loan and a $320,000 Prosper Portland TIF grant.</a:t>
            </a:r>
            <a:endParaRPr lang="en-US" sz="180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800" b="1">
                <a:solidFill>
                  <a:srgbClr val="242424"/>
                </a:solidFill>
                <a:effectLst/>
                <a:latin typeface="Calibri" panose="020F0502020204030204" pitchFamily="34" charset="0"/>
                <a:ea typeface="Calibri" panose="020F0502020204030204" pitchFamily="34" charset="0"/>
              </a:rPr>
              <a:t>Portland Mercado (2016).</a:t>
            </a:r>
            <a:r>
              <a:rPr lang="en-US" sz="1800">
                <a:solidFill>
                  <a:srgbClr val="242424"/>
                </a:solidFill>
                <a:effectLst/>
                <a:latin typeface="Calibri" panose="020F0502020204030204" pitchFamily="34" charset="0"/>
                <a:ea typeface="Calibri" panose="020F0502020204030204" pitchFamily="34" charset="0"/>
              </a:rPr>
              <a:t> The Mercado is a hub for Latino culture in Portland the provides affordable retail space for businesses to launch and grow. An initiative of Hacienda CDC, the dream was to develop the first Latino public market in Portland in response to wealth disparities in the region and the strong community desire to have a center for commerce based on Latino Heritage. Development of the project included a $900,000 Prosper Portland TIF loan and a $200,000 Prosper Portland TIF grant.</a:t>
            </a:r>
            <a:endParaRPr lang="en-US" sz="1800">
              <a:effectLst/>
              <a:latin typeface="Calibri" panose="020F0502020204030204" pitchFamily="34" charset="0"/>
              <a:ea typeface="Calibri" panose="020F0502020204030204" pitchFamily="34" charset="0"/>
            </a:endParaRPr>
          </a:p>
          <a:p>
            <a:pPr marL="685800" marR="0">
              <a:lnSpc>
                <a:spcPct val="105000"/>
              </a:lnSpc>
              <a:spcBef>
                <a:spcPts val="0"/>
              </a:spcBef>
              <a:spcAft>
                <a:spcPts val="0"/>
              </a:spcAft>
            </a:pPr>
            <a:r>
              <a:rPr lang="en-US" sz="1800">
                <a:solidFill>
                  <a:srgbClr val="242424"/>
                </a:solidFill>
                <a:effectLst/>
                <a:latin typeface="Calibri" panose="020F050202020403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800" b="1">
                <a:solidFill>
                  <a:srgbClr val="242424"/>
                </a:solidFill>
                <a:effectLst/>
                <a:latin typeface="Calibri" panose="020F0502020204030204" pitchFamily="34" charset="0"/>
                <a:ea typeface="Calibri" panose="020F0502020204030204" pitchFamily="34" charset="0"/>
              </a:rPr>
              <a:t>Asian Health &amp; Service Center (2018).</a:t>
            </a:r>
            <a:r>
              <a:rPr lang="en-US" sz="1800">
                <a:solidFill>
                  <a:srgbClr val="242424"/>
                </a:solidFill>
                <a:effectLst/>
                <a:latin typeface="Calibri" panose="020F0502020204030204" pitchFamily="34" charset="0"/>
                <a:ea typeface="Calibri" panose="020F0502020204030204" pitchFamily="34" charset="0"/>
              </a:rPr>
              <a:t> The Center, called the House of Love and Kindness, serves as a permanent home for AHSC to provide healthcare, education, essential services and information through programs like the Ethnic Meals Program, Health Insurance Assistance, Wellness Groups, the Anti-Asian Hate Project and Wraparound Support.  Development of the project included a $4.9M Prosper Portland TIF loan and a $20,000 ETO and Prosper Portland TIF grant.</a:t>
            </a:r>
            <a:endParaRPr lang="en-US" sz="1800">
              <a:effectLst/>
              <a:latin typeface="Calibri" panose="020F0502020204030204" pitchFamily="34" charset="0"/>
              <a:ea typeface="Calibri" panose="020F0502020204030204" pitchFamily="34" charset="0"/>
            </a:endParaRPr>
          </a:p>
          <a:p>
            <a:pPr marL="457200" marR="0">
              <a:lnSpc>
                <a:spcPct val="105000"/>
              </a:lnSpc>
              <a:spcBef>
                <a:spcPts val="0"/>
              </a:spcBef>
              <a:spcAft>
                <a:spcPts val="0"/>
              </a:spcAft>
            </a:pPr>
            <a:r>
              <a:rPr lang="en-US" sz="1800">
                <a:solidFill>
                  <a:srgbClr val="242424"/>
                </a:solidFill>
                <a:effectLst/>
                <a:latin typeface="Calibri" panose="020F050202020403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800" b="1">
                <a:solidFill>
                  <a:srgbClr val="242424"/>
                </a:solidFill>
                <a:effectLst/>
                <a:latin typeface="Calibri" panose="020F0502020204030204" pitchFamily="34" charset="0"/>
                <a:ea typeface="Calibri" panose="020F0502020204030204" pitchFamily="34" charset="0"/>
              </a:rPr>
              <a:t>The Nick Fish (2021).</a:t>
            </a:r>
            <a:r>
              <a:rPr lang="en-US" sz="1800">
                <a:solidFill>
                  <a:srgbClr val="242424"/>
                </a:solidFill>
                <a:effectLst/>
                <a:latin typeface="Calibri" panose="020F0502020204030204" pitchFamily="34" charset="0"/>
                <a:ea typeface="Calibri" panose="020F0502020204030204" pitchFamily="34" charset="0"/>
              </a:rPr>
              <a:t> A multi-partner collaboration between Prosper Portland, PHB, Our Just Future (Human Solutions) and </a:t>
            </a:r>
            <a:r>
              <a:rPr lang="en-US" sz="1800" err="1">
                <a:solidFill>
                  <a:srgbClr val="242424"/>
                </a:solidFill>
                <a:effectLst/>
                <a:latin typeface="Calibri" panose="020F0502020204030204" pitchFamily="34" charset="0"/>
                <a:ea typeface="Calibri" panose="020F0502020204030204" pitchFamily="34" charset="0"/>
              </a:rPr>
              <a:t>Gerding</a:t>
            </a:r>
            <a:r>
              <a:rPr lang="en-US" sz="1800">
                <a:solidFill>
                  <a:srgbClr val="242424"/>
                </a:solidFill>
                <a:effectLst/>
                <a:latin typeface="Calibri" panose="020F0502020204030204" pitchFamily="34" charset="0"/>
                <a:ea typeface="Calibri" panose="020F0502020204030204" pitchFamily="34" charset="0"/>
              </a:rPr>
              <a:t> </a:t>
            </a:r>
            <a:r>
              <a:rPr lang="en-US" sz="1800" err="1">
                <a:solidFill>
                  <a:srgbClr val="242424"/>
                </a:solidFill>
                <a:effectLst/>
                <a:latin typeface="Calibri" panose="020F0502020204030204" pitchFamily="34" charset="0"/>
                <a:ea typeface="Calibri" panose="020F0502020204030204" pitchFamily="34" charset="0"/>
              </a:rPr>
              <a:t>Edlen</a:t>
            </a:r>
            <a:r>
              <a:rPr lang="en-US" sz="1800">
                <a:solidFill>
                  <a:srgbClr val="242424"/>
                </a:solidFill>
                <a:effectLst/>
                <a:latin typeface="Calibri" panose="020F0502020204030204" pitchFamily="34" charset="0"/>
                <a:ea typeface="Calibri" panose="020F0502020204030204" pitchFamily="34" charset="0"/>
              </a:rPr>
              <a:t>, the Nick Fish is a mixed-use, mixed-income catalytic project in the Gateway Regional Center TIF District adjacent to Gateway Discover Park. The lobby art was commissioned by Our Just Future (formerly Human Solutions) and includes the history of the site and the diverse cultures associated with it. The project provides nine retail spaces and 75 total housing units, 52 of which are affordable at or below 60% MFI and an additional five at or below 80% MFI. Development of the project included $3.5M in Prosper Portland equity, $6M in Prosper Portland TIF loans and $7.4M in PHB TIF loans.</a:t>
            </a:r>
            <a:endParaRPr lang="en-US" sz="1800">
              <a:effectLst/>
              <a:latin typeface="Calibri" panose="020F0502020204030204" pitchFamily="34" charset="0"/>
              <a:ea typeface="Calibri" panose="020F0502020204030204" pitchFamily="34" charset="0"/>
            </a:endParaRPr>
          </a:p>
          <a:p>
            <a:pPr marL="685800" marR="0">
              <a:lnSpc>
                <a:spcPct val="105000"/>
              </a:lnSpc>
              <a:spcBef>
                <a:spcPts val="0"/>
              </a:spcBef>
              <a:spcAft>
                <a:spcPts val="0"/>
              </a:spcAft>
            </a:pPr>
            <a:r>
              <a:rPr lang="en-US" sz="1800">
                <a:solidFill>
                  <a:srgbClr val="242424"/>
                </a:solidFill>
                <a:effectLst/>
                <a:latin typeface="Calibri" panose="020F0502020204030204" pitchFamily="34" charset="0"/>
                <a:ea typeface="Calibri" panose="020F0502020204030204" pitchFamily="34" charset="0"/>
              </a:rPr>
              <a:t> </a:t>
            </a:r>
            <a:endParaRPr lang="en-US" sz="1800">
              <a:effectLst/>
              <a:latin typeface="Calibri" panose="020F0502020204030204" pitchFamily="34" charset="0"/>
              <a:ea typeface="Calibri" panose="020F0502020204030204" pitchFamily="34" charset="0"/>
            </a:endParaRPr>
          </a:p>
          <a:p>
            <a:pPr marL="342900" marR="71755" lvl="0" indent="-342900">
              <a:lnSpc>
                <a:spcPct val="105000"/>
              </a:lnSpc>
              <a:spcBef>
                <a:spcPts val="0"/>
              </a:spcBef>
              <a:spcAft>
                <a:spcPts val="800"/>
              </a:spcAft>
              <a:buFont typeface="Symbol" panose="05050102010706020507" pitchFamily="18" charset="2"/>
              <a:buChar char=""/>
            </a:pPr>
            <a:r>
              <a:rPr lang="en-US" sz="1800" b="1">
                <a:solidFill>
                  <a:srgbClr val="242424"/>
                </a:solidFill>
                <a:effectLst/>
                <a:latin typeface="Calibri" panose="020F0502020204030204" pitchFamily="34" charset="0"/>
                <a:ea typeface="Calibri" panose="020F0502020204030204" pitchFamily="34" charset="0"/>
              </a:rPr>
              <a:t>Numerous affordable housing projects</a:t>
            </a:r>
            <a:r>
              <a:rPr lang="en-US" sz="1800">
                <a:solidFill>
                  <a:srgbClr val="242424"/>
                </a:solidFill>
                <a:effectLst/>
                <a:latin typeface="Calibri" panose="020F0502020204030204" pitchFamily="34" charset="0"/>
                <a:ea typeface="Calibri" panose="020F0502020204030204" pitchFamily="34" charset="0"/>
              </a:rPr>
              <a:t>, including projects like the </a:t>
            </a:r>
            <a:r>
              <a:rPr lang="en-US" sz="1800" b="1">
                <a:solidFill>
                  <a:srgbClr val="242424"/>
                </a:solidFill>
                <a:effectLst/>
                <a:latin typeface="Calibri" panose="020F0502020204030204" pitchFamily="34" charset="0"/>
                <a:ea typeface="Calibri" panose="020F0502020204030204" pitchFamily="34" charset="0"/>
              </a:rPr>
              <a:t>Beatrice Morrow</a:t>
            </a:r>
            <a:r>
              <a:rPr lang="en-US" sz="1800">
                <a:solidFill>
                  <a:srgbClr val="242424"/>
                </a:solidFill>
                <a:effectLst/>
                <a:latin typeface="Calibri" panose="020F0502020204030204" pitchFamily="34" charset="0"/>
                <a:ea typeface="Calibri" panose="020F0502020204030204" pitchFamily="34" charset="0"/>
              </a:rPr>
              <a:t> in the Interstate TIF District and the </a:t>
            </a:r>
            <a:r>
              <a:rPr lang="en-US" sz="1800" b="1">
                <a:solidFill>
                  <a:srgbClr val="242424"/>
                </a:solidFill>
                <a:effectLst/>
                <a:latin typeface="Calibri" panose="020F0502020204030204" pitchFamily="34" charset="0"/>
                <a:ea typeface="Calibri" panose="020F0502020204030204" pitchFamily="34" charset="0"/>
              </a:rPr>
              <a:t>Woody Guthrie</a:t>
            </a:r>
            <a:r>
              <a:rPr lang="en-US" sz="1800">
                <a:solidFill>
                  <a:srgbClr val="242424"/>
                </a:solidFill>
                <a:effectLst/>
                <a:latin typeface="Calibri" panose="020F0502020204030204" pitchFamily="34" charset="0"/>
                <a:ea typeface="Calibri" panose="020F0502020204030204" pitchFamily="34" charset="0"/>
              </a:rPr>
              <a:t> in the Lents TIF District. There are 98 TIF-supported projects across nine TIF Districts, for a total of 5,999 total regulated units. AMI levels for these units, as well as the number of projects per district, are below. </a:t>
            </a:r>
            <a:r>
              <a:rPr lang="en-US" sz="1800" b="1" i="1">
                <a:solidFill>
                  <a:srgbClr val="2F5496"/>
                </a:solidFill>
                <a:effectLst/>
                <a:latin typeface="Calibri" panose="020F0502020204030204" pitchFamily="34" charset="0"/>
                <a:ea typeface="Calibri" panose="020F0502020204030204" pitchFamily="34" charset="0"/>
              </a:rPr>
              <a:t>Additional information can be found in the PHB memo at the end of this document.</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BA167C81-2392-4BD1-A345-044B5482CCCD}" type="slidenum">
              <a:rPr lang="en-US" smtClean="0"/>
              <a:t>51</a:t>
            </a:fld>
            <a:endParaRPr lang="en-US"/>
          </a:p>
        </p:txBody>
      </p:sp>
    </p:spTree>
    <p:extLst>
      <p:ext uri="{BB962C8B-B14F-4D97-AF65-F5344CB8AC3E}">
        <p14:creationId xmlns:p14="http://schemas.microsoft.com/office/powerpoint/2010/main" val="23262037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mj-lt"/>
              <a:buAutoNum type="arabicPeriod"/>
            </a:pPr>
            <a:r>
              <a:rPr lang="en-US" sz="1800" b="1">
                <a:solidFill>
                  <a:srgbClr val="242424"/>
                </a:solidFill>
                <a:effectLst/>
                <a:latin typeface="Calibri" panose="020F0502020204030204" pitchFamily="34" charset="0"/>
                <a:ea typeface="Times New Roman" panose="02020603050405020304" pitchFamily="18" charset="0"/>
                <a:cs typeface="Arial" panose="020B0604020202020204" pitchFamily="34" charset="0"/>
              </a:rPr>
              <a:t>How have TIF resources been used,</a:t>
            </a:r>
            <a:r>
              <a:rPr lang="en-US" sz="1800" b="1">
                <a:effectLst/>
                <a:latin typeface="Calibri" panose="020F0502020204030204" pitchFamily="34" charset="0"/>
                <a:ea typeface="Times New Roman" panose="02020603050405020304" pitchFamily="18" charset="0"/>
                <a:cs typeface="Arial" panose="020B0604020202020204" pitchFamily="34" charset="0"/>
              </a:rPr>
              <a:t> specifically related to transportation &amp; infrastructure investments? </a:t>
            </a:r>
            <a:endParaRPr lang="en-US" sz="1800">
              <a:effectLst/>
              <a:latin typeface="Calibri" panose="020F0502020204030204" pitchFamily="34" charset="0"/>
              <a:ea typeface="Calibri" panose="020F0502020204030204" pitchFamily="34" charset="0"/>
            </a:endParaRPr>
          </a:p>
          <a:p>
            <a:pPr marL="457200" marR="0">
              <a:lnSpc>
                <a:spcPct val="105000"/>
              </a:lnSpc>
              <a:spcBef>
                <a:spcPts val="0"/>
              </a:spcBef>
              <a:spcAft>
                <a:spcPts val="800"/>
              </a:spcAft>
            </a:pPr>
            <a:r>
              <a:rPr lang="en-US" sz="1800">
                <a:effectLst/>
                <a:latin typeface="Calibri" panose="020F0502020204030204" pitchFamily="34" charset="0"/>
                <a:ea typeface="Times New Roman" panose="02020603050405020304" pitchFamily="18" charset="0"/>
                <a:cs typeface="Arial" panose="020B0604020202020204" pitchFamily="34" charset="0"/>
              </a:rPr>
              <a:t>Over the last 20 years, approximately 23 percent of TIF expenditures have gone toward transportation, parks and other infrastructure (orange and orange hatch).  Property redevelopment investments (via small business tenant improvements and commercial property loans; land acquisitions; and public/private redevelopment project investments) in green and affordable housing (via multifamily affordable rental project investments and home ownership grant programs) in blue comprise the largest categories of spending, at 33 and 36 percent respectively, and business development in green hatch comprises the remaining 8 percent.</a:t>
            </a:r>
          </a:p>
          <a:p>
            <a:pPr marL="457200" marR="0">
              <a:lnSpc>
                <a:spcPct val="105000"/>
              </a:lnSpc>
              <a:spcBef>
                <a:spcPts val="0"/>
              </a:spcBef>
              <a:spcAft>
                <a:spcPts val="800"/>
              </a:spcAft>
            </a:pPr>
            <a:endParaRPr lang="en-US" sz="180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Whereas early investments in Lents, Gateway and Interstate focused heavily on a local match to mass transit investments, the levels of funding for each project/program type have intentionally shifted over time, with the percentage of money allocated to transportation/parks/infrastructure (solid and orange hatch) declining and funding for housing (blue) and property redevelopment (solid green) increasing. </a:t>
            </a:r>
            <a:endParaRPr lang="en-US" sz="1800">
              <a:effectLst/>
              <a:latin typeface="Calibri" panose="020F0502020204030204" pitchFamily="34" charset="0"/>
              <a:ea typeface="Calibri" panose="020F0502020204030204" pitchFamily="34" charset="0"/>
            </a:endParaRPr>
          </a:p>
          <a:p>
            <a:pPr marL="457200" marR="0">
              <a:spcBef>
                <a:spcPts val="0"/>
              </a:spcBef>
              <a:spcAft>
                <a:spcPts val="0"/>
              </a:spcAft>
            </a:pPr>
            <a:endParaRPr lang="en-US" sz="1800">
              <a:effectLst/>
              <a:latin typeface="Calibri" panose="020F0502020204030204" pitchFamily="34" charset="0"/>
              <a:ea typeface="Times New Roman" panose="02020603050405020304" pitchFamily="18" charset="0"/>
              <a:cs typeface="Calibri" panose="020F0502020204030204" pitchFamily="34" charset="0"/>
            </a:endParaRPr>
          </a:p>
          <a:p>
            <a:pPr marL="457200" marR="0">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The proposed Cully TIF District Plan envisions the allowance of TIF funds on infrastructure, but only when they are “triggered by or directly support community stabilization for Priority Community members, or the implementation of other investments in this Plan, but not for general infrastructure improvements.” (p. 30)</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BA167C81-2392-4BD1-A345-044B5482CCCD}" type="slidenum">
              <a:rPr lang="en-US" smtClean="0"/>
              <a:t>52</a:t>
            </a:fld>
            <a:endParaRPr lang="en-US"/>
          </a:p>
        </p:txBody>
      </p:sp>
    </p:spTree>
    <p:extLst>
      <p:ext uri="{BB962C8B-B14F-4D97-AF65-F5344CB8AC3E}">
        <p14:creationId xmlns:p14="http://schemas.microsoft.com/office/powerpoint/2010/main" val="6677014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800"/>
              </a:spcAft>
              <a:buFont typeface="+mj-lt"/>
              <a:buNone/>
            </a:pPr>
            <a:r>
              <a:rPr lang="en-US" sz="1800" b="1">
                <a:effectLst/>
                <a:latin typeface="Calibri" panose="020F0502020204030204" pitchFamily="34" charset="0"/>
                <a:ea typeface="Calibri" panose="020F0502020204030204" pitchFamily="34" charset="0"/>
              </a:rPr>
              <a:t>6. Please explain the financial fundamentals of the TIF District</a:t>
            </a:r>
            <a:endParaRPr lang="en-US" sz="180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a:effectLst/>
                <a:latin typeface="Calibri" panose="020F0502020204030204" pitchFamily="34" charset="0"/>
                <a:ea typeface="Calibri" panose="020F0502020204030204" pitchFamily="34" charset="0"/>
              </a:rPr>
              <a:t>The following table reflects the amount of money available for projects in 5-year tranches.  It’s important to note that the majority of funds in years 1-5 comes at the end of the period as part of bonding issued at year five.</a:t>
            </a:r>
          </a:p>
          <a:p>
            <a:pPr marL="457200" marR="0">
              <a:spcBef>
                <a:spcPts val="0"/>
              </a:spcBef>
              <a:spcAft>
                <a:spcPts val="0"/>
              </a:spcAft>
            </a:pPr>
            <a:endParaRPr lang="en-US" sz="180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a:effectLst/>
                <a:latin typeface="Calibri" panose="020F0502020204030204" pitchFamily="34" charset="0"/>
                <a:ea typeface="Calibri" panose="020F0502020204030204" pitchFamily="34" charset="0"/>
              </a:rPr>
              <a:t>[TABLE]</a:t>
            </a:r>
          </a:p>
          <a:p>
            <a:pPr marL="457200" marR="0">
              <a:spcBef>
                <a:spcPts val="0"/>
              </a:spcBef>
              <a:spcAft>
                <a:spcPts val="0"/>
              </a:spcAft>
            </a:pPr>
            <a:endParaRPr lang="en-US" sz="1800">
              <a:effectLst/>
              <a:latin typeface="Calibri" panose="020F0502020204030204" pitchFamily="34" charset="0"/>
              <a:ea typeface="Calibri" panose="020F0502020204030204" pitchFamily="34" charset="0"/>
            </a:endParaRPr>
          </a:p>
          <a:p>
            <a:pPr marL="457200" marR="0">
              <a:spcBef>
                <a:spcPts val="0"/>
              </a:spcBef>
              <a:spcAft>
                <a:spcPts val="0"/>
              </a:spcAft>
            </a:pPr>
            <a:r>
              <a:rPr lang="en-US" sz="1200">
                <a:effectLst/>
                <a:latin typeface="Calibri" panose="020F0502020204030204" pitchFamily="34" charset="0"/>
                <a:ea typeface="Calibri" panose="020F0502020204030204" pitchFamily="34" charset="0"/>
              </a:rPr>
              <a:t>For affordable housing, funds shall be dedicated pursuant to the Tax Increment Financing Set Aside for Affordable Housing Policy and may be used for: </a:t>
            </a:r>
            <a:endParaRPr lang="en-US" sz="1100">
              <a:effectLst/>
              <a:latin typeface="Calibri" panose="020F0502020204030204" pitchFamily="34" charset="0"/>
              <a:ea typeface="Calibri" panose="020F0502020204030204" pitchFamily="34" charset="0"/>
            </a:endParaRPr>
          </a:p>
          <a:p>
            <a:pPr marL="914400" marR="0">
              <a:lnSpc>
                <a:spcPct val="105000"/>
              </a:lnSpc>
              <a:spcBef>
                <a:spcPts val="0"/>
              </a:spcBef>
              <a:spcAft>
                <a:spcPts val="0"/>
              </a:spcAft>
            </a:pPr>
            <a:r>
              <a:rPr lang="en-US" sz="1200">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200" b="1">
                <a:effectLst/>
                <a:latin typeface="Calibri" panose="020F0502020204030204" pitchFamily="34" charset="0"/>
                <a:ea typeface="Calibri" panose="020F0502020204030204" pitchFamily="34" charset="0"/>
              </a:rPr>
              <a:t>Affordable Rental Preservation and Development. </a:t>
            </a:r>
            <a:r>
              <a:rPr lang="en-US" sz="1200">
                <a:effectLst/>
                <a:latin typeface="Calibri" panose="020F0502020204030204" pitchFamily="34" charset="0"/>
                <a:ea typeface="Calibri" panose="020F0502020204030204" pitchFamily="34" charset="0"/>
              </a:rPr>
              <a:t>The development, preservation and rehabilitation of housing and related income guidelines that make housing affordable to households with incomes of 0-60% Median Family Income.</a:t>
            </a:r>
            <a:endParaRPr lang="en-US" sz="110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1200" b="1">
                <a:effectLst/>
                <a:latin typeface="Calibri" panose="020F0502020204030204" pitchFamily="34" charset="0"/>
                <a:ea typeface="Calibri" panose="020F0502020204030204" pitchFamily="34" charset="0"/>
              </a:rPr>
              <a:t>Homeownership Assistance. </a:t>
            </a:r>
            <a:r>
              <a:rPr lang="en-US" sz="1200">
                <a:effectLst/>
                <a:latin typeface="Calibri" panose="020F0502020204030204" pitchFamily="34" charset="0"/>
                <a:ea typeface="Calibri" panose="020F0502020204030204" pitchFamily="34" charset="0"/>
              </a:rPr>
              <a:t>The development of, or homebuyer assistance to encourage homeownership within the City of Portland for families with children to the extent permitted under federal, state, and local Fair Housing Laws</a:t>
            </a:r>
            <a:endParaRPr lang="en-US" sz="1100">
              <a:effectLst/>
              <a:latin typeface="Calibri" panose="020F0502020204030204" pitchFamily="34" charset="0"/>
              <a:ea typeface="Calibri" panose="020F0502020204030204" pitchFamily="34" charset="0"/>
            </a:endParaRPr>
          </a:p>
          <a:p>
            <a:pPr marL="457200" marR="0">
              <a:spcBef>
                <a:spcPts val="0"/>
              </a:spcBef>
              <a:spcAft>
                <a:spcPts val="0"/>
              </a:spcAft>
              <a:tabLst>
                <a:tab pos="457200" algn="l"/>
              </a:tabLst>
            </a:pPr>
            <a:r>
              <a:rPr lang="en-US" sz="1200">
                <a:effectLst/>
                <a:latin typeface="Calibri" panose="020F0502020204030204" pitchFamily="34" charset="0"/>
                <a:ea typeface="Calibri" panose="020F0502020204030204" pitchFamily="34" charset="0"/>
              </a:rPr>
              <a:t>For economic development, funds may be used in the following ways:</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200">
                <a:effectLst/>
                <a:latin typeface="Calibri" panose="020F0502020204030204" pitchFamily="34" charset="0"/>
                <a:ea typeface="Yu Mincho" panose="02020400000000000000" pitchFamily="18" charset="-128"/>
                <a:cs typeface="Arial" panose="020B0604020202020204" pitchFamily="34" charset="0"/>
              </a:rPr>
              <a:t> </a:t>
            </a:r>
            <a:endParaRPr lang="en-US" sz="110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Symbol" panose="05050102010706020507" pitchFamily="18" charset="2"/>
              <a:buChar char=""/>
            </a:pPr>
            <a:r>
              <a:rPr lang="en-US" sz="1200" b="1">
                <a:solidFill>
                  <a:srgbClr val="000000"/>
                </a:solidFill>
                <a:effectLst/>
                <a:latin typeface="Calibri" panose="020F0502020204030204" pitchFamily="34" charset="0"/>
                <a:ea typeface="Yu Mincho" panose="02020400000000000000" pitchFamily="18" charset="-128"/>
                <a:cs typeface="Arial" panose="020B0604020202020204" pitchFamily="34" charset="0"/>
              </a:rPr>
              <a:t>Business </a:t>
            </a:r>
            <a:r>
              <a:rPr lang="en-US" sz="1200" b="1">
                <a:effectLst/>
                <a:latin typeface="Calibri" panose="020F0502020204030204" pitchFamily="34" charset="0"/>
                <a:ea typeface="Yu Mincho" panose="02020400000000000000" pitchFamily="18" charset="-128"/>
                <a:cs typeface="Arial" panose="020B0604020202020204" pitchFamily="34" charset="0"/>
              </a:rPr>
              <a:t>tenant and storefront </a:t>
            </a:r>
            <a:r>
              <a:rPr lang="en-US" sz="1200" b="1">
                <a:solidFill>
                  <a:srgbClr val="000000"/>
                </a:solidFill>
                <a:effectLst/>
                <a:latin typeface="Calibri" panose="020F0502020204030204" pitchFamily="34" charset="0"/>
                <a:ea typeface="Yu Mincho" panose="02020400000000000000" pitchFamily="18" charset="-128"/>
                <a:cs typeface="Arial" panose="020B0604020202020204" pitchFamily="34" charset="0"/>
              </a:rPr>
              <a:t>improvement loans.</a:t>
            </a:r>
            <a:r>
              <a:rPr lang="en-US" sz="1200">
                <a:solidFill>
                  <a:srgbClr val="000000"/>
                </a:solidFill>
                <a:effectLst/>
                <a:latin typeface="Calibri" panose="020F0502020204030204" pitchFamily="34" charset="0"/>
                <a:ea typeface="Yu Mincho" panose="02020400000000000000" pitchFamily="18" charset="-128"/>
                <a:cs typeface="Arial" panose="020B0604020202020204" pitchFamily="34" charset="0"/>
              </a:rPr>
              <a:t> Usually smaller in scale, in the $50,000- $200,000 range. Prosper Portland recently provided a $78,000 TI loan to a BIPOC owned men’s wear store in OTCT and a $410k TI loan to a majority BIPOC-owned bakery in Central Eastside.</a:t>
            </a:r>
            <a:endParaRPr lang="en-US" sz="110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Symbol" panose="05050102010706020507" pitchFamily="18" charset="2"/>
              <a:buChar char=""/>
            </a:pPr>
            <a:r>
              <a:rPr lang="en-US" sz="1200" b="1">
                <a:solidFill>
                  <a:srgbClr val="000000"/>
                </a:solidFill>
                <a:effectLst/>
                <a:latin typeface="Calibri" panose="020F0502020204030204" pitchFamily="34" charset="0"/>
                <a:ea typeface="Yu Mincho" panose="02020400000000000000" pitchFamily="18" charset="-128"/>
                <a:cs typeface="Arial" panose="020B0604020202020204" pitchFamily="34" charset="0"/>
              </a:rPr>
              <a:t>Small business tenant and storefront improvement (Property Improvement Program) grants.</a:t>
            </a:r>
            <a:r>
              <a:rPr lang="en-US" sz="1200">
                <a:solidFill>
                  <a:srgbClr val="000000"/>
                </a:solidFill>
                <a:effectLst/>
                <a:latin typeface="Calibri" panose="020F0502020204030204" pitchFamily="34" charset="0"/>
                <a:ea typeface="Yu Mincho" panose="02020400000000000000" pitchFamily="18" charset="-128"/>
                <a:cs typeface="Arial" panose="020B0604020202020204" pitchFamily="34" charset="0"/>
              </a:rPr>
              <a:t> Up to $75,000 grants per project.</a:t>
            </a:r>
            <a:endParaRPr lang="en-US" sz="110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Symbol" panose="05050102010706020507" pitchFamily="18" charset="2"/>
              <a:buChar char=""/>
            </a:pPr>
            <a:r>
              <a:rPr lang="en-US" sz="1200" b="1">
                <a:solidFill>
                  <a:srgbClr val="000000"/>
                </a:solidFill>
                <a:effectLst/>
                <a:latin typeface="Calibri" panose="020F0502020204030204" pitchFamily="34" charset="0"/>
                <a:ea typeface="Yu Mincho" panose="02020400000000000000" pitchFamily="18" charset="-128"/>
                <a:cs typeface="Arial" panose="020B0604020202020204" pitchFamily="34" charset="0"/>
              </a:rPr>
              <a:t>Anchor nonprofit (Community Livability) interior or façade improvement grants to buildings &amp; spaces serving community functions.</a:t>
            </a:r>
            <a:r>
              <a:rPr lang="en-US" sz="1200">
                <a:solidFill>
                  <a:srgbClr val="000000"/>
                </a:solidFill>
                <a:effectLst/>
                <a:latin typeface="Calibri" panose="020F0502020204030204" pitchFamily="34" charset="0"/>
                <a:ea typeface="Yu Mincho" panose="02020400000000000000" pitchFamily="18" charset="-128"/>
                <a:cs typeface="Arial" panose="020B0604020202020204" pitchFamily="34" charset="0"/>
              </a:rPr>
              <a:t> Typical grants range from $10,000-$50,000. The total maximum grant for an organization is $300,000. </a:t>
            </a:r>
            <a:endParaRPr lang="en-US" sz="110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Symbol" panose="05050102010706020507" pitchFamily="18" charset="2"/>
              <a:buChar char=""/>
            </a:pPr>
            <a:r>
              <a:rPr lang="en-US" sz="1200" b="1">
                <a:solidFill>
                  <a:srgbClr val="000000"/>
                </a:solidFill>
                <a:effectLst/>
                <a:latin typeface="Calibri" panose="020F0502020204030204" pitchFamily="34" charset="0"/>
                <a:ea typeface="Yu Mincho" panose="02020400000000000000" pitchFamily="18" charset="-128"/>
                <a:cs typeface="Arial" panose="020B0604020202020204" pitchFamily="34" charset="0"/>
              </a:rPr>
              <a:t>Land acquisition.</a:t>
            </a:r>
            <a:r>
              <a:rPr lang="en-US" sz="1200">
                <a:solidFill>
                  <a:srgbClr val="000000"/>
                </a:solidFill>
                <a:effectLst/>
                <a:latin typeface="Calibri" panose="020F0502020204030204" pitchFamily="34" charset="0"/>
                <a:ea typeface="Yu Mincho" panose="02020400000000000000" pitchFamily="18" charset="-128"/>
                <a:cs typeface="Arial" panose="020B0604020202020204" pitchFamily="34" charset="0"/>
              </a:rPr>
              <a:t> Usually starting at $750,000 or $1,000,000 and upward per site depending on the size of the parcel; this does not include additional site work costs - like environmental or demolition costs to prepare the site for development</a:t>
            </a:r>
            <a:endParaRPr lang="en-US" sz="110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Symbol" panose="05050102010706020507" pitchFamily="18" charset="2"/>
              <a:buChar char=""/>
            </a:pPr>
            <a:r>
              <a:rPr lang="en-US" sz="1200" b="1">
                <a:solidFill>
                  <a:srgbClr val="000000"/>
                </a:solidFill>
                <a:effectLst/>
                <a:latin typeface="Calibri" panose="020F0502020204030204" pitchFamily="34" charset="0"/>
                <a:ea typeface="Yu Mincho" panose="02020400000000000000" pitchFamily="18" charset="-128"/>
                <a:cs typeface="Arial" panose="020B0604020202020204" pitchFamily="34" charset="0"/>
              </a:rPr>
              <a:t>Loans for smaller scale development (often redevelopment).</a:t>
            </a:r>
            <a:r>
              <a:rPr lang="en-US" sz="1200">
                <a:solidFill>
                  <a:srgbClr val="000000"/>
                </a:solidFill>
                <a:effectLst/>
                <a:latin typeface="Calibri" panose="020F0502020204030204" pitchFamily="34" charset="0"/>
                <a:ea typeface="Yu Mincho" panose="02020400000000000000" pitchFamily="18" charset="-128"/>
                <a:cs typeface="Arial" panose="020B0604020202020204" pitchFamily="34" charset="0"/>
              </a:rPr>
              <a:t> Up to $2,000,000 per project.</a:t>
            </a:r>
            <a:r>
              <a:rPr lang="en-US" sz="1200">
                <a:effectLst/>
                <a:latin typeface="Calibri" panose="020F0502020204030204" pitchFamily="34" charset="0"/>
                <a:ea typeface="Yu Mincho" panose="02020400000000000000" pitchFamily="18" charset="-128"/>
                <a:cs typeface="Arial" panose="020B0604020202020204" pitchFamily="34" charset="0"/>
              </a:rPr>
              <a:t> For example, lower density new development or redevelopment of retail or office use commercial buildings; or upgrades and/or renovations of commercial buildings. These loans also include predevelopment loans, which are not available from traditional lending institutions. Prosper Portland recently approved a $100,000 predevelopment loan to a woman-owned development firm that is planning a middle-income housing project in NE Portland. </a:t>
            </a:r>
            <a:endParaRPr lang="en-US" sz="110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Symbol" panose="05050102010706020507" pitchFamily="18" charset="2"/>
              <a:buChar char=""/>
            </a:pPr>
            <a:r>
              <a:rPr lang="en-US" sz="1200" b="1">
                <a:solidFill>
                  <a:srgbClr val="000000"/>
                </a:solidFill>
                <a:effectLst/>
                <a:latin typeface="Calibri" panose="020F0502020204030204" pitchFamily="34" charset="0"/>
                <a:ea typeface="Yu Mincho" panose="02020400000000000000" pitchFamily="18" charset="-128"/>
                <a:cs typeface="Arial" panose="020B0604020202020204" pitchFamily="34" charset="0"/>
              </a:rPr>
              <a:t>Loans for larger scale development (often new developments).</a:t>
            </a:r>
            <a:r>
              <a:rPr lang="en-US" sz="1200">
                <a:solidFill>
                  <a:srgbClr val="000000"/>
                </a:solidFill>
                <a:effectLst/>
                <a:latin typeface="Calibri" panose="020F0502020204030204" pitchFamily="34" charset="0"/>
                <a:ea typeface="Yu Mincho" panose="02020400000000000000" pitchFamily="18" charset="-128"/>
                <a:cs typeface="Arial" panose="020B0604020202020204" pitchFamily="34" charset="0"/>
              </a:rPr>
              <a:t> $5,000,000 to $10,000,000 and upwards with ongoing costs related to longer term affordable commercial space (leasing, build out, property management).</a:t>
            </a:r>
            <a:r>
              <a:rPr lang="en-US" sz="1200">
                <a:effectLst/>
                <a:latin typeface="Calibri" panose="020F0502020204030204" pitchFamily="34" charset="0"/>
                <a:ea typeface="Yu Mincho" panose="02020400000000000000" pitchFamily="18" charset="-128"/>
                <a:cs typeface="Arial" panose="020B0604020202020204" pitchFamily="34" charset="0"/>
              </a:rPr>
              <a:t> For example, higher density new development or redevelopment of commercial or mixed-use, multi-family with ground floor retail buildings. The most recent loan of this size funded by Prosper Portland was $5.6M provided to Human Solutions for the construction of the Nick Fish building, a 75-unit apartment project on NE 106</a:t>
            </a:r>
            <a:r>
              <a:rPr lang="en-US" sz="1200" baseline="30000">
                <a:effectLst/>
                <a:latin typeface="Calibri" panose="020F0502020204030204" pitchFamily="34" charset="0"/>
                <a:ea typeface="Yu Mincho" panose="02020400000000000000" pitchFamily="18" charset="-128"/>
                <a:cs typeface="Arial" panose="020B0604020202020204" pitchFamily="34" charset="0"/>
              </a:rPr>
              <a:t>th</a:t>
            </a:r>
            <a:r>
              <a:rPr lang="en-US" sz="1200">
                <a:effectLst/>
                <a:latin typeface="Calibri" panose="020F0502020204030204" pitchFamily="34" charset="0"/>
                <a:ea typeface="Yu Mincho" panose="02020400000000000000" pitchFamily="18" charset="-128"/>
                <a:cs typeface="Arial" panose="020B0604020202020204" pitchFamily="34" charset="0"/>
              </a:rPr>
              <a:t> &amp; Halsey. </a:t>
            </a:r>
            <a:endParaRPr lang="en-US" sz="1100">
              <a:effectLst/>
              <a:latin typeface="Calibri" panose="020F0502020204030204" pitchFamily="34" charset="0"/>
              <a:ea typeface="Calibri" panose="020F0502020204030204" pitchFamily="34" charset="0"/>
            </a:endParaRPr>
          </a:p>
          <a:p>
            <a:pPr marL="457200" marR="0">
              <a:lnSpc>
                <a:spcPct val="105000"/>
              </a:lnSpc>
              <a:spcBef>
                <a:spcPts val="0"/>
              </a:spcBef>
              <a:spcAft>
                <a:spcPts val="800"/>
              </a:spcAft>
            </a:pPr>
            <a:r>
              <a:rPr lang="en-US" sz="1200" b="1">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BA167C81-2392-4BD1-A345-044B5482CCCD}" type="slidenum">
              <a:rPr lang="en-US" smtClean="0"/>
              <a:t>53</a:t>
            </a:fld>
            <a:endParaRPr lang="en-US"/>
          </a:p>
        </p:txBody>
      </p:sp>
    </p:spTree>
    <p:extLst>
      <p:ext uri="{BB962C8B-B14F-4D97-AF65-F5344CB8AC3E}">
        <p14:creationId xmlns:p14="http://schemas.microsoft.com/office/powerpoint/2010/main" val="2423610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mj-lt"/>
              <a:buAutoNum type="arabicPeriod"/>
            </a:pPr>
            <a:r>
              <a:rPr lang="en-US" sz="1800" b="1">
                <a:solidFill>
                  <a:srgbClr val="242424"/>
                </a:solidFill>
                <a:effectLst/>
                <a:latin typeface="Calibri" panose="020F0502020204030204" pitchFamily="34" charset="0"/>
                <a:ea typeface="Times New Roman" panose="02020603050405020304" pitchFamily="18" charset="0"/>
                <a:cs typeface="Arial" panose="020B0604020202020204" pitchFamily="34" charset="0"/>
              </a:rPr>
              <a:t>How have TIF resources been used,</a:t>
            </a:r>
            <a:r>
              <a:rPr lang="en-US" sz="1800" b="1">
                <a:effectLst/>
                <a:latin typeface="Calibri" panose="020F0502020204030204" pitchFamily="34" charset="0"/>
                <a:ea typeface="Times New Roman" panose="02020603050405020304" pitchFamily="18" charset="0"/>
                <a:cs typeface="Arial" panose="020B0604020202020204" pitchFamily="34" charset="0"/>
              </a:rPr>
              <a:t> specifically related to transportation &amp; infrastructure investments? </a:t>
            </a:r>
            <a:endParaRPr lang="en-US" sz="1800">
              <a:effectLst/>
              <a:latin typeface="Calibri" panose="020F0502020204030204" pitchFamily="34" charset="0"/>
              <a:ea typeface="Calibri" panose="020F0502020204030204" pitchFamily="34" charset="0"/>
            </a:endParaRPr>
          </a:p>
          <a:p>
            <a:pPr marL="457200" marR="0">
              <a:lnSpc>
                <a:spcPct val="105000"/>
              </a:lnSpc>
              <a:spcBef>
                <a:spcPts val="0"/>
              </a:spcBef>
              <a:spcAft>
                <a:spcPts val="800"/>
              </a:spcAft>
            </a:pPr>
            <a:r>
              <a:rPr lang="en-US" sz="1800">
                <a:effectLst/>
                <a:latin typeface="Calibri" panose="020F0502020204030204" pitchFamily="34" charset="0"/>
                <a:ea typeface="Times New Roman" panose="02020603050405020304" pitchFamily="18" charset="0"/>
                <a:cs typeface="Arial" panose="020B0604020202020204" pitchFamily="34" charset="0"/>
              </a:rPr>
              <a:t>Over the last 20 years, approximately 23 percent of TIF expenditures have gone toward transportation, parks and other infrastructure (orange and orange hatch).  Property redevelopment investments (via small business tenant improvements and commercial property loans; land acquisitions; and public/private redevelopment project investments) in green and affordable housing (via multifamily affordable rental project investments and home ownership grant programs) in blue comprise the largest categories of spending, at 33 and 36 percent respectively, and business development in green hatch comprises the remaining 8 percent.</a:t>
            </a:r>
          </a:p>
          <a:p>
            <a:pPr marL="457200" marR="0">
              <a:lnSpc>
                <a:spcPct val="105000"/>
              </a:lnSpc>
              <a:spcBef>
                <a:spcPts val="0"/>
              </a:spcBef>
              <a:spcAft>
                <a:spcPts val="800"/>
              </a:spcAft>
            </a:pPr>
            <a:endParaRPr lang="en-US" sz="180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Whereas early investments in Lents, Gateway and Interstate focused heavily on a local match to mass transit investments, the levels of funding for each project/program type have intentionally shifted over time, with the percentage of money allocated to transportation/parks/infrastructure (solid and orange hatch) declining and funding for housing (blue) and property redevelopment (solid green) increasing. </a:t>
            </a:r>
            <a:endParaRPr lang="en-US" sz="1800">
              <a:effectLst/>
              <a:latin typeface="Calibri" panose="020F0502020204030204" pitchFamily="34" charset="0"/>
              <a:ea typeface="Calibri" panose="020F0502020204030204" pitchFamily="34" charset="0"/>
            </a:endParaRPr>
          </a:p>
          <a:p>
            <a:pPr marL="457200" marR="0">
              <a:spcBef>
                <a:spcPts val="0"/>
              </a:spcBef>
              <a:spcAft>
                <a:spcPts val="0"/>
              </a:spcAft>
            </a:pPr>
            <a:endParaRPr lang="en-US" sz="1800">
              <a:effectLst/>
              <a:latin typeface="Calibri" panose="020F0502020204030204" pitchFamily="34" charset="0"/>
              <a:ea typeface="Times New Roman" panose="02020603050405020304" pitchFamily="18" charset="0"/>
              <a:cs typeface="Calibri" panose="020F0502020204030204" pitchFamily="34" charset="0"/>
            </a:endParaRPr>
          </a:p>
          <a:p>
            <a:pPr marL="457200" marR="0">
              <a:spcBef>
                <a:spcPts val="0"/>
              </a:spcBef>
              <a:spcAft>
                <a:spcPts val="0"/>
              </a:spcAft>
            </a:pPr>
            <a:r>
              <a:rPr lang="en-US" sz="1800">
                <a:effectLst/>
                <a:latin typeface="Calibri" panose="020F0502020204030204" pitchFamily="34" charset="0"/>
                <a:ea typeface="Times New Roman" panose="02020603050405020304" pitchFamily="18" charset="0"/>
                <a:cs typeface="Calibri" panose="020F0502020204030204" pitchFamily="34" charset="0"/>
              </a:rPr>
              <a:t>The proposed Cully TIF District Plan envisions the allowance of TIF funds on infrastructure, but only when they are “triggered by or directly support community stabilization for Priority Community members, or the implementation of other investments in this Plan, but not for general infrastructure improvements.” (p. 30)</a:t>
            </a: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BA167C81-2392-4BD1-A345-044B5482CCCD}" type="slidenum">
              <a:rPr lang="en-US" smtClean="0"/>
              <a:t>54</a:t>
            </a:fld>
            <a:endParaRPr lang="en-US"/>
          </a:p>
        </p:txBody>
      </p:sp>
    </p:spTree>
    <p:extLst>
      <p:ext uri="{BB962C8B-B14F-4D97-AF65-F5344CB8AC3E}">
        <p14:creationId xmlns:p14="http://schemas.microsoft.com/office/powerpoint/2010/main" val="3705330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Roger + All</a:t>
            </a:r>
          </a:p>
        </p:txBody>
      </p:sp>
      <p:sp>
        <p:nvSpPr>
          <p:cNvPr id="4" name="Slide Number Placeholder 3"/>
          <p:cNvSpPr>
            <a:spLocks noGrp="1"/>
          </p:cNvSpPr>
          <p:nvPr>
            <p:ph type="sldNum" sz="quarter" idx="5"/>
          </p:nvPr>
        </p:nvSpPr>
        <p:spPr/>
        <p:txBody>
          <a:bodyPr/>
          <a:lstStyle/>
          <a:p>
            <a:fld id="{BA167C81-2392-4BD1-A345-044B5482CCCD}" type="slidenum">
              <a:rPr lang="en-US" smtClean="0"/>
              <a:t>55</a:t>
            </a:fld>
            <a:endParaRPr lang="en-US"/>
          </a:p>
        </p:txBody>
      </p:sp>
    </p:spTree>
    <p:extLst>
      <p:ext uri="{BB962C8B-B14F-4D97-AF65-F5344CB8AC3E}">
        <p14:creationId xmlns:p14="http://schemas.microsoft.com/office/powerpoint/2010/main" val="1112422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KIMBERLY</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This flow chart illustrates how a program or project would be considered for implementation.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First, one would see if it’s identified in the current Action Plan as a priority.  If it is, it would go straight to PHB and Prosper Portland to implement, with additional input from the Committee to develop RFPs and NOFA’s as needed.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If the item is not in the Action Plan, but is eligible for funding because it was identified in the TIF District Plan, it would go to the Committee for discussion.  In collaboration with PHB and Prosper Portland, a co-created recommendation would be made to the appropriate decision maker.  If it is approved, it moves to implementation; if it is not approved, it doesn’t progress.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If the item is not in the Action Plan and is not eligible for TIF funding in the District Plan, it does not progress.</a:t>
            </a:r>
          </a:p>
        </p:txBody>
      </p:sp>
      <p:sp>
        <p:nvSpPr>
          <p:cNvPr id="4" name="Slide Number Placeholder 3"/>
          <p:cNvSpPr>
            <a:spLocks noGrp="1"/>
          </p:cNvSpPr>
          <p:nvPr>
            <p:ph type="sldNum" sz="quarter" idx="5"/>
          </p:nvPr>
        </p:nvSpPr>
        <p:spPr/>
        <p:txBody>
          <a:bodyPr/>
          <a:lstStyle/>
          <a:p>
            <a:fld id="{BA167C81-2392-4BD1-A345-044B5482CCCD}" type="slidenum">
              <a:rPr lang="en-US" smtClean="0"/>
              <a:t>57</a:t>
            </a:fld>
            <a:endParaRPr lang="en-US"/>
          </a:p>
        </p:txBody>
      </p:sp>
    </p:spTree>
    <p:extLst>
      <p:ext uri="{BB962C8B-B14F-4D97-AF65-F5344CB8AC3E}">
        <p14:creationId xmlns:p14="http://schemas.microsoft.com/office/powerpoint/2010/main" val="4019847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EDY</a:t>
            </a:r>
          </a:p>
          <a:p>
            <a:endParaRPr lang="en-US"/>
          </a:p>
          <a:p>
            <a:pPr marL="171450" indent="-171450">
              <a:buFont typeface="Arial" panose="020B0604020202020204" pitchFamily="34" charset="0"/>
              <a:buChar char="•"/>
            </a:pPr>
            <a:r>
              <a:rPr lang="en-US"/>
              <a:t>As mentioned earlier, through the NPNs, </a:t>
            </a:r>
            <a:r>
              <a:rPr lang="en-US" b="1"/>
              <a:t>we’ve had access to small amounts of TIF funds for a decade</a:t>
            </a:r>
            <a:r>
              <a:rPr lang="en-US"/>
              <a:t>.</a:t>
            </a:r>
          </a:p>
          <a:p>
            <a:endParaRPr lang="en-US"/>
          </a:p>
          <a:p>
            <a:pPr marL="171450" indent="-171450">
              <a:buFont typeface="Arial" panose="020B0604020202020204" pitchFamily="34" charset="0"/>
              <a:buChar char="•"/>
            </a:pPr>
            <a:r>
              <a:rPr lang="en-US" b="0"/>
              <a:t>We’ve used this money to:</a:t>
            </a:r>
          </a:p>
          <a:p>
            <a:pPr marL="628650" lvl="1" indent="-171450">
              <a:buFont typeface="Arial" panose="020B0604020202020204" pitchFamily="34" charset="0"/>
              <a:buChar char="•"/>
            </a:pPr>
            <a:r>
              <a:rPr lang="en-US" b="1"/>
              <a:t>Administer small scale TIF grant funding </a:t>
            </a:r>
            <a:r>
              <a:rPr lang="en-US"/>
              <a:t>to </a:t>
            </a:r>
            <a:r>
              <a:rPr lang="en-US" b="1"/>
              <a:t>respond to community economic development needs</a:t>
            </a:r>
            <a:r>
              <a:rPr lang="en-US"/>
              <a:t>, from </a:t>
            </a:r>
            <a:r>
              <a:rPr lang="en-US" b="1"/>
              <a:t>physical improvements </a:t>
            </a:r>
            <a:r>
              <a:rPr lang="en-US"/>
              <a:t>for small business to </a:t>
            </a:r>
            <a:r>
              <a:rPr lang="en-US" b="1"/>
              <a:t>community plazas</a:t>
            </a:r>
            <a:r>
              <a:rPr lang="en-US"/>
              <a:t>, to </a:t>
            </a:r>
            <a:r>
              <a:rPr lang="en-US" b="1"/>
              <a:t>managing and tenanting affordable commercial space</a:t>
            </a:r>
          </a:p>
          <a:p>
            <a:pPr marL="0" indent="0">
              <a:buFont typeface="Arial" panose="020B0604020202020204" pitchFamily="34" charset="0"/>
              <a:buNone/>
            </a:pPr>
            <a:endParaRPr lang="en-US" b="1"/>
          </a:p>
          <a:p>
            <a:pPr marL="628650" lvl="1" indent="-171450">
              <a:buFont typeface="Arial" panose="020B0604020202020204" pitchFamily="34" charset="0"/>
              <a:buChar char="•"/>
            </a:pPr>
            <a:r>
              <a:rPr lang="en-US"/>
              <a:t>Highlight 2-3 different, specific grants (Edy)</a:t>
            </a:r>
          </a:p>
          <a:p>
            <a:pPr marL="457200" lvl="1" indent="0">
              <a:buFont typeface="Arial" panose="020B0604020202020204" pitchFamily="34" charset="0"/>
              <a:buNone/>
            </a:pPr>
            <a:endParaRPr lang="en-US"/>
          </a:p>
          <a:p>
            <a:pPr marL="457200" lvl="1" indent="0">
              <a:buFont typeface="Arial" panose="020B0604020202020204" pitchFamily="34" charset="0"/>
              <a:buNone/>
            </a:pPr>
            <a:r>
              <a:rPr lang="en-US" b="1"/>
              <a:t>These supports were critical for keeping Cully businesses</a:t>
            </a:r>
            <a:r>
              <a:rPr lang="en-US"/>
              <a:t> afloat prior to and during the pandemic – </a:t>
            </a:r>
            <a:r>
              <a:rPr lang="en-US" b="1"/>
              <a:t>but funds are very limited</a:t>
            </a:r>
            <a:r>
              <a:rPr lang="en-US"/>
              <a:t>.  By creating a TIF District, we </a:t>
            </a:r>
            <a:r>
              <a:rPr lang="en-US" b="1"/>
              <a:t>can scale up this work</a:t>
            </a:r>
            <a:r>
              <a:rPr lang="en-US"/>
              <a:t>, and additionally support affordable housing, to really help stabilizing vulnerable folks in Cully.</a:t>
            </a:r>
          </a:p>
        </p:txBody>
      </p:sp>
      <p:sp>
        <p:nvSpPr>
          <p:cNvPr id="4" name="Slide Number Placeholder 3"/>
          <p:cNvSpPr>
            <a:spLocks noGrp="1"/>
          </p:cNvSpPr>
          <p:nvPr>
            <p:ph type="sldNum" sz="quarter" idx="5"/>
          </p:nvPr>
        </p:nvSpPr>
        <p:spPr/>
        <p:txBody>
          <a:bodyPr/>
          <a:lstStyle/>
          <a:p>
            <a:fld id="{BA167C81-2392-4BD1-A345-044B5482CCCD}" type="slidenum">
              <a:rPr lang="en-US" smtClean="0"/>
              <a:t>5</a:t>
            </a:fld>
            <a:endParaRPr lang="en-US"/>
          </a:p>
        </p:txBody>
      </p:sp>
    </p:spTree>
    <p:extLst>
      <p:ext uri="{BB962C8B-B14F-4D97-AF65-F5344CB8AC3E}">
        <p14:creationId xmlns:p14="http://schemas.microsoft.com/office/powerpoint/2010/main" val="239641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EDY</a:t>
            </a:r>
          </a:p>
          <a:p>
            <a:endParaRPr lang="en-US">
              <a:cs typeface="Calibri"/>
            </a:endParaRPr>
          </a:p>
          <a:p>
            <a:pPr marL="171450" indent="-171450">
              <a:buFont typeface="Arial" panose="020B0604020202020204" pitchFamily="34" charset="0"/>
              <a:buChar char="•"/>
            </a:pPr>
            <a:r>
              <a:rPr lang="en-US">
                <a:cs typeface="Calibri"/>
              </a:rPr>
              <a:t>As we mentioned last time, the </a:t>
            </a:r>
            <a:r>
              <a:rPr lang="en-US" b="1">
                <a:cs typeface="Calibri"/>
              </a:rPr>
              <a:t>two NPNs in Cully, the Cully Boulevard Alliance and Our 42</a:t>
            </a:r>
            <a:r>
              <a:rPr lang="en-US" b="1" baseline="30000">
                <a:cs typeface="Calibri"/>
              </a:rPr>
              <a:t>nd</a:t>
            </a:r>
            <a:r>
              <a:rPr lang="en-US" b="1">
                <a:cs typeface="Calibri"/>
              </a:rPr>
              <a:t> Avenue</a:t>
            </a:r>
            <a:r>
              <a:rPr lang="en-US">
                <a:cs typeface="Calibri"/>
              </a:rPr>
              <a:t>, joined with other community partners, </a:t>
            </a:r>
            <a:r>
              <a:rPr lang="en-US" b="1">
                <a:cs typeface="Calibri"/>
              </a:rPr>
              <a:t>as well as general community members</a:t>
            </a:r>
            <a:r>
              <a:rPr lang="en-US">
                <a:cs typeface="Calibri"/>
              </a:rPr>
              <a:t>, to form a coalition to explore the use of TIF in Cully.  This group was called the </a:t>
            </a:r>
            <a:r>
              <a:rPr lang="en-US" b="1">
                <a:cs typeface="Calibri"/>
              </a:rPr>
              <a:t>Exploration Leadership Committee</a:t>
            </a:r>
            <a:r>
              <a:rPr lang="en-US">
                <a:cs typeface="Calibri"/>
              </a:rPr>
              <a:t>.</a:t>
            </a:r>
          </a:p>
          <a:p>
            <a:pPr marL="171450" indent="-171450">
              <a:buFont typeface="Arial" panose="020B0604020202020204" pitchFamily="34" charset="0"/>
              <a:buChar char="•"/>
            </a:pPr>
            <a:endParaRPr lang="en-US" sz="1300">
              <a:latin typeface="Calibri" panose="020F0502020204030204" pitchFamily="34" charset="0"/>
              <a:ea typeface="Calibri" panose="020F0502020204030204" pitchFamily="34" charset="0"/>
              <a:cs typeface="Calibri"/>
            </a:endParaRPr>
          </a:p>
          <a:p>
            <a:pPr marL="171450" indent="-171450">
              <a:buFont typeface="Arial" panose="020B0604020202020204" pitchFamily="34" charset="0"/>
              <a:buChar char="•"/>
            </a:pPr>
            <a:r>
              <a:rPr lang="en-US" sz="1300">
                <a:latin typeface="Calibri" panose="020F0502020204030204" pitchFamily="34" charset="0"/>
                <a:ea typeface="Calibri" panose="020F0502020204030204" pitchFamily="34" charset="0"/>
                <a:cs typeface="Times New Roman" panose="02020603050405020304" pitchFamily="18" charset="0"/>
              </a:rPr>
              <a:t>It’s really important to highlight that this initiative and </a:t>
            </a:r>
            <a:r>
              <a:rPr lang="en-US" sz="1300" b="1">
                <a:latin typeface="Calibri" panose="020F0502020204030204" pitchFamily="34" charset="0"/>
                <a:ea typeface="Calibri" panose="020F0502020204030204" pitchFamily="34" charset="0"/>
                <a:cs typeface="Times New Roman" panose="02020603050405020304" pitchFamily="18" charset="0"/>
              </a:rPr>
              <a:t>TIF district proposal was brought by the community and community partners to Prosper Portland, not the other way around</a:t>
            </a:r>
            <a:r>
              <a:rPr lang="en-US" sz="1300">
                <a:latin typeface="Calibri" panose="020F0502020204030204" pitchFamily="34" charset="0"/>
                <a:ea typeface="Calibri" panose="020F0502020204030204" pitchFamily="34" charset="0"/>
                <a:cs typeface="Times New Roman" panose="02020603050405020304" pitchFamily="18" charset="0"/>
              </a:rPr>
              <a:t>.  And many of the questions we received from Commissioners last time were great and really resonated with us – </a:t>
            </a:r>
            <a:r>
              <a:rPr lang="en-US" sz="1300" b="1">
                <a:latin typeface="Calibri" panose="020F0502020204030204" pitchFamily="34" charset="0"/>
                <a:ea typeface="Calibri" panose="020F0502020204030204" pitchFamily="34" charset="0"/>
                <a:cs typeface="Times New Roman" panose="02020603050405020304" pitchFamily="18" charset="0"/>
              </a:rPr>
              <a:t>they’re questions we asked ourselves</a:t>
            </a:r>
            <a:r>
              <a:rPr lang="en-US" sz="1300">
                <a:latin typeface="Calibri" panose="020F0502020204030204" pitchFamily="34" charset="0"/>
                <a:ea typeface="Calibri" panose="020F0502020204030204" pitchFamily="34" charset="0"/>
                <a:cs typeface="Times New Roman" panose="02020603050405020304" pitchFamily="18" charset="0"/>
              </a:rPr>
              <a:t>, and collectively worked through together with our City partners, bringing questions to focus groups and open houses to gather more input to inform our work.   </a:t>
            </a:r>
            <a:br>
              <a:rPr lang="en-US" sz="1300">
                <a:latin typeface="Calibri" panose="020F0502020204030204" pitchFamily="34" charset="0"/>
                <a:ea typeface="Calibri" panose="020F0502020204030204" pitchFamily="34" charset="0"/>
                <a:cs typeface="Times New Roman" panose="02020603050405020304" pitchFamily="18" charset="0"/>
              </a:rPr>
            </a:br>
            <a:endParaRPr lang="en-US" sz="1300">
              <a:latin typeface="Calibri" panose="020F0502020204030204" pitchFamily="34" charset="0"/>
              <a:ea typeface="Calibri" panose="020F0502020204030204" pitchFamily="34" charset="0"/>
              <a:cs typeface="Times New Roman" panose="02020603050405020304" pitchFamily="18" charset="0"/>
            </a:endParaRPr>
          </a:p>
          <a:p>
            <a:endParaRPr lang="en-US">
              <a:cs typeface="Calibri"/>
            </a:endParaRPr>
          </a:p>
        </p:txBody>
      </p:sp>
      <p:sp>
        <p:nvSpPr>
          <p:cNvPr id="4" name="Slide Number Placeholder 3"/>
          <p:cNvSpPr>
            <a:spLocks noGrp="1"/>
          </p:cNvSpPr>
          <p:nvPr>
            <p:ph type="sldNum" sz="quarter" idx="5"/>
          </p:nvPr>
        </p:nvSpPr>
        <p:spPr/>
        <p:txBody>
          <a:bodyPr/>
          <a:lstStyle/>
          <a:p>
            <a:fld id="{BA167C81-2392-4BD1-A345-044B5482CCCD}" type="slidenum">
              <a:rPr lang="en-US" smtClean="0"/>
              <a:t>6</a:t>
            </a:fld>
            <a:endParaRPr lang="en-US"/>
          </a:p>
        </p:txBody>
      </p:sp>
    </p:spTree>
    <p:extLst>
      <p:ext uri="{BB962C8B-B14F-4D97-AF65-F5344CB8AC3E}">
        <p14:creationId xmlns:p14="http://schemas.microsoft.com/office/powerpoint/2010/main" val="1815877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900" b="1">
                <a:latin typeface="Calibri" panose="020F0502020204030204" pitchFamily="34" charset="0"/>
                <a:ea typeface="Calibri" panose="020F0502020204030204" pitchFamily="34" charset="0"/>
                <a:cs typeface="Times New Roman" panose="02020603050405020304" pitchFamily="18" charset="0"/>
              </a:rPr>
              <a:t>EDY</a:t>
            </a:r>
          </a:p>
          <a:p>
            <a:pPr marL="342900" indent="-342900">
              <a:lnSpc>
                <a:spcPct val="107000"/>
              </a:lnSpc>
              <a:buFont typeface="Arial" panose="020B0604020202020204" pitchFamily="34" charset="0"/>
              <a:buChar char="•"/>
            </a:pPr>
            <a:endParaRPr lang="en-US" sz="19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1900">
                <a:latin typeface="Calibri" panose="020F0502020204030204" pitchFamily="34" charset="0"/>
                <a:ea typeface="Calibri" panose="020F0502020204030204" pitchFamily="34" charset="0"/>
                <a:cs typeface="Times New Roman" panose="02020603050405020304" pitchFamily="18" charset="0"/>
              </a:rPr>
              <a:t>The </a:t>
            </a:r>
            <a:r>
              <a:rPr lang="en-US" sz="1900" b="1">
                <a:latin typeface="Calibri" panose="020F0502020204030204" pitchFamily="34" charset="0"/>
                <a:ea typeface="Calibri" panose="020F0502020204030204" pitchFamily="34" charset="0"/>
                <a:cs typeface="Times New Roman" panose="02020603050405020304" pitchFamily="18" charset="0"/>
              </a:rPr>
              <a:t>Community Engagement Committee of the ELC led community-specific focus groups </a:t>
            </a:r>
            <a:r>
              <a:rPr lang="en-US" sz="1900">
                <a:latin typeface="Calibri" panose="020F0502020204030204" pitchFamily="34" charset="0"/>
                <a:ea typeface="Calibri" panose="020F0502020204030204" pitchFamily="34" charset="0"/>
                <a:cs typeface="Times New Roman" panose="02020603050405020304" pitchFamily="18" charset="0"/>
              </a:rPr>
              <a:t>and other types of engagement for </a:t>
            </a:r>
            <a:r>
              <a:rPr lang="en-US" sz="1900" b="1">
                <a:latin typeface="Calibri" panose="020F0502020204030204" pitchFamily="34" charset="0"/>
                <a:ea typeface="Calibri" panose="020F0502020204030204" pitchFamily="34" charset="0"/>
                <a:cs typeface="Times New Roman" panose="02020603050405020304" pitchFamily="18" charset="0"/>
              </a:rPr>
              <a:t>deep community based engagement </a:t>
            </a:r>
            <a:r>
              <a:rPr lang="en-US" sz="1900">
                <a:latin typeface="Calibri" panose="020F0502020204030204" pitchFamily="34" charset="0"/>
                <a:ea typeface="Calibri" panose="020F0502020204030204" pitchFamily="34" charset="0"/>
                <a:cs typeface="Times New Roman" panose="02020603050405020304" pitchFamily="18" charset="0"/>
              </a:rPr>
              <a:t>with a strong equity lens which are described here in purple</a:t>
            </a:r>
          </a:p>
          <a:p>
            <a:pPr marL="483236" indent="0">
              <a:lnSpc>
                <a:spcPct val="107000"/>
              </a:lnSpc>
              <a:buFont typeface="Arial" panose="020B0604020202020204" pitchFamily="34" charset="0"/>
              <a:buNone/>
            </a:pPr>
            <a:r>
              <a:rPr lang="en-US" sz="190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 typeface="Arial" panose="020B0604020202020204" pitchFamily="34" charset="0"/>
              <a:buChar char="•"/>
            </a:pPr>
            <a:r>
              <a:rPr lang="en-US" sz="1900">
                <a:latin typeface="Calibri" panose="020F0502020204030204" pitchFamily="34" charset="0"/>
                <a:ea typeface="Calibri" panose="020F0502020204030204" pitchFamily="34" charset="0"/>
                <a:cs typeface="Times New Roman" panose="02020603050405020304" pitchFamily="18" charset="0"/>
              </a:rPr>
              <a:t>The </a:t>
            </a:r>
            <a:r>
              <a:rPr lang="en-US" sz="1900" b="1">
                <a:latin typeface="Calibri" panose="020F0502020204030204" pitchFamily="34" charset="0"/>
                <a:ea typeface="Calibri" panose="020F0502020204030204" pitchFamily="34" charset="0"/>
                <a:cs typeface="Times New Roman" panose="02020603050405020304" pitchFamily="18" charset="0"/>
              </a:rPr>
              <a:t>ELC’s engagement was both critical to drafting the preliminary community report </a:t>
            </a:r>
            <a:r>
              <a:rPr lang="en-US" sz="1900">
                <a:latin typeface="Calibri" panose="020F0502020204030204" pitchFamily="34" charset="0"/>
                <a:ea typeface="Calibri" panose="020F0502020204030204" pitchFamily="34" charset="0"/>
                <a:cs typeface="Times New Roman" panose="02020603050405020304" pitchFamily="18" charset="0"/>
              </a:rPr>
              <a:t>that the ELC issued </a:t>
            </a:r>
            <a:r>
              <a:rPr lang="en-US" sz="1900" b="1">
                <a:latin typeface="Calibri" panose="020F0502020204030204" pitchFamily="34" charset="0"/>
                <a:ea typeface="Calibri" panose="020F0502020204030204" pitchFamily="34" charset="0"/>
                <a:cs typeface="Times New Roman" panose="02020603050405020304" pitchFamily="18" charset="0"/>
              </a:rPr>
              <a:t>and formed a foundation for the TIF Plan and Report development</a:t>
            </a:r>
            <a:r>
              <a:rPr lang="en-US" sz="1900">
                <a:latin typeface="Calibri" panose="020F0502020204030204" pitchFamily="34" charset="0"/>
                <a:ea typeface="Calibri" panose="020F0502020204030204" pitchFamily="34" charset="0"/>
                <a:cs typeface="Times New Roman" panose="02020603050405020304" pitchFamily="18" charset="0"/>
              </a:rPr>
              <a:t>.  It was an iterative process. </a:t>
            </a:r>
          </a:p>
          <a:p>
            <a:pPr marL="483236" indent="0">
              <a:lnSpc>
                <a:spcPct val="107000"/>
              </a:lnSpc>
              <a:buFont typeface="Arial" panose="020B0604020202020204" pitchFamily="34" charset="0"/>
              <a:buNone/>
            </a:pPr>
            <a:r>
              <a:rPr lang="en-US" sz="190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 typeface="Arial" panose="020B0604020202020204" pitchFamily="34" charset="0"/>
              <a:buChar char="•"/>
            </a:pPr>
            <a:r>
              <a:rPr lang="en-US" sz="1900">
                <a:latin typeface="Calibri" panose="020F0502020204030204" pitchFamily="34" charset="0"/>
                <a:ea typeface="Calibri" panose="020F0502020204030204" pitchFamily="34" charset="0"/>
                <a:cs typeface="Times New Roman" panose="02020603050405020304" pitchFamily="18" charset="0"/>
              </a:rPr>
              <a:t>It has </a:t>
            </a:r>
            <a:r>
              <a:rPr lang="en-US" sz="1900" b="1">
                <a:latin typeface="Calibri" panose="020F0502020204030204" pitchFamily="34" charset="0"/>
                <a:ea typeface="Calibri" panose="020F0502020204030204" pitchFamily="34" charset="0"/>
                <a:cs typeface="Times New Roman" panose="02020603050405020304" pitchFamily="18" charset="0"/>
              </a:rPr>
              <a:t>also been an ongoing way that the ELC has checked back in on key issues </a:t>
            </a:r>
            <a:r>
              <a:rPr lang="en-US" sz="1900">
                <a:latin typeface="Calibri" panose="020F0502020204030204" pitchFamily="34" charset="0"/>
                <a:ea typeface="Calibri" panose="020F0502020204030204" pitchFamily="34" charset="0"/>
                <a:cs typeface="Times New Roman" panose="02020603050405020304" pitchFamily="18" charset="0"/>
              </a:rPr>
              <a:t>as they arose during the TIF Plan and Report finalization, </a:t>
            </a:r>
            <a:r>
              <a:rPr lang="en-US" sz="1900" b="1">
                <a:latin typeface="Calibri" panose="020F0502020204030204" pitchFamily="34" charset="0"/>
                <a:ea typeface="Calibri" panose="020F0502020204030204" pitchFamily="34" charset="0"/>
                <a:cs typeface="Times New Roman" panose="02020603050405020304" pitchFamily="18" charset="0"/>
              </a:rPr>
              <a:t>on areas like priority communities language </a:t>
            </a:r>
            <a:r>
              <a:rPr lang="en-US" sz="1900">
                <a:latin typeface="Calibri" panose="020F0502020204030204" pitchFamily="34" charset="0"/>
                <a:ea typeface="Calibri" panose="020F0502020204030204" pitchFamily="34" charset="0"/>
                <a:cs typeface="Times New Roman" panose="02020603050405020304" pitchFamily="18" charset="0"/>
              </a:rPr>
              <a:t>that Molly will touch on as they discuss what’s in the TIF report</a:t>
            </a:r>
          </a:p>
          <a:p>
            <a:pPr marL="826136" indent="-342900">
              <a:lnSpc>
                <a:spcPct val="107000"/>
              </a:lnSpc>
              <a:buFont typeface="Arial" panose="020B0604020202020204" pitchFamily="34" charset="0"/>
              <a:buChar char="•"/>
            </a:pPr>
            <a:endParaRPr lang="en-US" sz="19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45"/>
              </a:spcAft>
              <a:buFont typeface="Arial" panose="020B0604020202020204" pitchFamily="34" charset="0"/>
              <a:buChar char="•"/>
            </a:pPr>
            <a:r>
              <a:rPr lang="en-US" sz="1900">
                <a:latin typeface="Calibri" panose="020F0502020204030204" pitchFamily="34" charset="0"/>
                <a:ea typeface="Calibri" panose="020F0502020204030204" pitchFamily="34" charset="0"/>
                <a:cs typeface="Times New Roman" panose="02020603050405020304" pitchFamily="18" charset="0"/>
              </a:rPr>
              <a:t>In </a:t>
            </a:r>
            <a:r>
              <a:rPr lang="en-US" sz="1900" b="1">
                <a:latin typeface="Calibri" panose="020F0502020204030204" pitchFamily="34" charset="0"/>
                <a:ea typeface="Calibri" panose="020F0502020204030204" pitchFamily="34" charset="0"/>
                <a:cs typeface="Times New Roman" panose="02020603050405020304" pitchFamily="18" charset="0"/>
              </a:rPr>
              <a:t>response to broader community and Council inquiries and feedback</a:t>
            </a:r>
            <a:r>
              <a:rPr lang="en-US" sz="1900">
                <a:latin typeface="Calibri" panose="020F0502020204030204" pitchFamily="34" charset="0"/>
                <a:ea typeface="Calibri" panose="020F0502020204030204" pitchFamily="34" charset="0"/>
                <a:cs typeface="Times New Roman" panose="02020603050405020304" pitchFamily="18" charset="0"/>
              </a:rPr>
              <a:t>, </a:t>
            </a:r>
            <a:r>
              <a:rPr lang="en-US" sz="1900" b="1">
                <a:latin typeface="Calibri" panose="020F0502020204030204" pitchFamily="34" charset="0"/>
                <a:ea typeface="Calibri" panose="020F0502020204030204" pitchFamily="34" charset="0"/>
                <a:cs typeface="Times New Roman" panose="02020603050405020304" pitchFamily="18" charset="0"/>
              </a:rPr>
              <a:t>Prosper and PHB led broader, place-based engagement with more institutional organizations</a:t>
            </a:r>
            <a:r>
              <a:rPr lang="en-US" sz="1900">
                <a:latin typeface="Calibri" panose="020F0502020204030204" pitchFamily="34" charset="0"/>
                <a:ea typeface="Calibri" panose="020F0502020204030204" pitchFamily="34" charset="0"/>
                <a:cs typeface="Times New Roman" panose="02020603050405020304" pitchFamily="18" charset="0"/>
              </a:rPr>
              <a:t>, like neighborhood associations, and large employers, and we also held public open houses to share updates on our work and gather broad input</a:t>
            </a:r>
          </a:p>
        </p:txBody>
      </p:sp>
      <p:sp>
        <p:nvSpPr>
          <p:cNvPr id="4" name="Slide Number Placeholder 3"/>
          <p:cNvSpPr>
            <a:spLocks noGrp="1"/>
          </p:cNvSpPr>
          <p:nvPr>
            <p:ph type="sldNum" sz="quarter" idx="5"/>
          </p:nvPr>
        </p:nvSpPr>
        <p:spPr/>
        <p:txBody>
          <a:bodyPr/>
          <a:lstStyle/>
          <a:p>
            <a:fld id="{BA167C81-2392-4BD1-A345-044B5482CCCD}" type="slidenum">
              <a:rPr lang="en-US" smtClean="0"/>
              <a:t>7</a:t>
            </a:fld>
            <a:endParaRPr lang="en-US"/>
          </a:p>
        </p:txBody>
      </p:sp>
    </p:spTree>
    <p:extLst>
      <p:ext uri="{BB962C8B-B14F-4D97-AF65-F5344CB8AC3E}">
        <p14:creationId xmlns:p14="http://schemas.microsoft.com/office/powerpoint/2010/main" val="180293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EDY</a:t>
            </a:r>
          </a:p>
          <a:p>
            <a:endParaRPr lang="en-US">
              <a:cs typeface="Calibri"/>
            </a:endParaRPr>
          </a:p>
          <a:p>
            <a:pPr marL="171450" indent="-171450">
              <a:buFont typeface="Arial" panose="020B0604020202020204" pitchFamily="34" charset="0"/>
              <a:buChar char="•"/>
            </a:pPr>
            <a:r>
              <a:rPr lang="en-US" b="1">
                <a:cs typeface="Calibri"/>
              </a:rPr>
              <a:t>What did we hear?</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We heard about the desire to </a:t>
            </a:r>
            <a:r>
              <a:rPr lang="en-US" b="1">
                <a:cs typeface="Calibri"/>
              </a:rPr>
              <a:t>ensure current residents benefit</a:t>
            </a:r>
            <a:r>
              <a:rPr lang="en-US">
                <a:cs typeface="Calibri"/>
              </a:rPr>
              <a:t>.  We heard about </a:t>
            </a:r>
            <a:r>
              <a:rPr lang="en-US" b="1">
                <a:cs typeface="Calibri"/>
              </a:rPr>
              <a:t>removing access barriers</a:t>
            </a:r>
            <a:r>
              <a:rPr lang="en-US">
                <a:cs typeface="Calibri"/>
              </a:rPr>
              <a:t>.  We heard about the </a:t>
            </a:r>
            <a:r>
              <a:rPr lang="en-US" b="1">
                <a:cs typeface="Calibri"/>
              </a:rPr>
              <a:t>need to buy land for future affordable housing</a:t>
            </a:r>
            <a:r>
              <a:rPr lang="en-US">
                <a:cs typeface="Calibri"/>
              </a:rPr>
              <a:t>.  More than anything, we heard that above all else, </a:t>
            </a:r>
            <a:r>
              <a:rPr lang="en-US" b="1">
                <a:cs typeface="Calibri"/>
              </a:rPr>
              <a:t>we need to stabilize community </a:t>
            </a:r>
            <a:r>
              <a:rPr lang="en-US">
                <a:cs typeface="Calibri"/>
              </a:rPr>
              <a:t>– so they can stay in place, and their children can stay in the neighborhood – prospering, rather than being displaced by the growth that’s coming to Cully. </a:t>
            </a:r>
          </a:p>
        </p:txBody>
      </p:sp>
      <p:sp>
        <p:nvSpPr>
          <p:cNvPr id="4" name="Slide Number Placeholder 3"/>
          <p:cNvSpPr>
            <a:spLocks noGrp="1"/>
          </p:cNvSpPr>
          <p:nvPr>
            <p:ph type="sldNum" sz="quarter" idx="5"/>
          </p:nvPr>
        </p:nvSpPr>
        <p:spPr/>
        <p:txBody>
          <a:bodyPr/>
          <a:lstStyle/>
          <a:p>
            <a:fld id="{BA167C81-2392-4BD1-A345-044B5482CCCD}" type="slidenum">
              <a:rPr lang="en-US" smtClean="0"/>
              <a:t>8</a:t>
            </a:fld>
            <a:endParaRPr lang="en-US"/>
          </a:p>
        </p:txBody>
      </p:sp>
    </p:spTree>
    <p:extLst>
      <p:ext uri="{BB962C8B-B14F-4D97-AF65-F5344CB8AC3E}">
        <p14:creationId xmlns:p14="http://schemas.microsoft.com/office/powerpoint/2010/main" val="2436340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EDY</a:t>
            </a:r>
          </a:p>
          <a:p>
            <a:endParaRPr lang="en-US">
              <a:cs typeface="Calibri"/>
            </a:endParaRPr>
          </a:p>
          <a:p>
            <a:r>
              <a:rPr lang="en-US">
                <a:cs typeface="Calibri"/>
              </a:rPr>
              <a:t>The </a:t>
            </a:r>
            <a:r>
              <a:rPr lang="en-US" b="1">
                <a:cs typeface="Calibri"/>
              </a:rPr>
              <a:t>original vision </a:t>
            </a:r>
            <a:r>
              <a:rPr lang="en-US">
                <a:cs typeface="Calibri"/>
              </a:rPr>
              <a:t>was set forth in the </a:t>
            </a:r>
            <a:r>
              <a:rPr lang="en-US" b="1">
                <a:cs typeface="Calibri"/>
              </a:rPr>
              <a:t>Community-led Preliminary Report </a:t>
            </a:r>
            <a:r>
              <a:rPr lang="en-US">
                <a:cs typeface="Calibri"/>
              </a:rPr>
              <a:t>– and was carried forward into </a:t>
            </a:r>
            <a:r>
              <a:rPr lang="en-US" b="1">
                <a:cs typeface="Calibri"/>
              </a:rPr>
              <a:t>the TIF District Plan</a:t>
            </a:r>
            <a:r>
              <a:rPr lang="en-US">
                <a:cs typeface="Calibri"/>
              </a:rPr>
              <a:t>, and will be carried forward in subsequent </a:t>
            </a:r>
            <a:r>
              <a:rPr lang="en-US" b="1">
                <a:cs typeface="Calibri"/>
              </a:rPr>
              <a:t>Action Plans</a:t>
            </a:r>
            <a:r>
              <a:rPr lang="en-US">
                <a:cs typeface="Calibri"/>
              </a:rPr>
              <a:t>.</a:t>
            </a:r>
          </a:p>
          <a:p>
            <a:endParaRPr lang="en-US">
              <a:cs typeface="Calibri"/>
            </a:endParaRPr>
          </a:p>
          <a:p>
            <a:r>
              <a:rPr lang="en-US" b="1">
                <a:cs typeface="Calibri"/>
              </a:rPr>
              <a:t>The vision reads:</a:t>
            </a:r>
          </a:p>
          <a:p>
            <a:endParaRPr lang="en-US">
              <a:cs typeface="Calibri"/>
            </a:endParaRPr>
          </a:p>
          <a:p>
            <a:pPr defTabSz="931717">
              <a:defRPr/>
            </a:pPr>
            <a:r>
              <a:rPr lang="en-US" sz="1600">
                <a:solidFill>
                  <a:schemeClr val="accent1">
                    <a:lumMod val="50000"/>
                  </a:schemeClr>
                </a:solidFill>
                <a:latin typeface="Franklin Gothic Medium Cond"/>
              </a:rPr>
              <a:t>The community’s long-term vision is to transform Cully into a place that provides a sense of belonging for its residents, particularly for Priority Communities. This means Cully will have plentiful safe, affordable housing, thriving Black-, Indigenous-, and People of Color (BIPOC)-owned businesses, rewarding employment opportunities, safe and accessible transportation options, parks and open spaces, a clean and healthy environment, climate resiliency, with places and programs that reflect the cultural diversity of BIPOC individuals.</a:t>
            </a:r>
          </a:p>
          <a:p>
            <a:br>
              <a:rPr lang="en-US" b="0">
                <a:cs typeface="+mn-lt"/>
              </a:rPr>
            </a:br>
            <a:endParaRPr lang="en-US" b="0"/>
          </a:p>
          <a:p>
            <a:endParaRPr lang="en-US">
              <a:cs typeface="Calibri"/>
            </a:endParaRPr>
          </a:p>
        </p:txBody>
      </p:sp>
      <p:sp>
        <p:nvSpPr>
          <p:cNvPr id="4" name="Slide Number Placeholder 3"/>
          <p:cNvSpPr>
            <a:spLocks noGrp="1"/>
          </p:cNvSpPr>
          <p:nvPr>
            <p:ph type="sldNum" sz="quarter" idx="5"/>
          </p:nvPr>
        </p:nvSpPr>
        <p:spPr/>
        <p:txBody>
          <a:bodyPr/>
          <a:lstStyle/>
          <a:p>
            <a:fld id="{BA167C81-2392-4BD1-A345-044B5482CCCD}" type="slidenum">
              <a:rPr lang="en-US" smtClean="0"/>
              <a:t>9</a:t>
            </a:fld>
            <a:endParaRPr lang="en-US"/>
          </a:p>
        </p:txBody>
      </p:sp>
    </p:spTree>
    <p:extLst>
      <p:ext uri="{BB962C8B-B14F-4D97-AF65-F5344CB8AC3E}">
        <p14:creationId xmlns:p14="http://schemas.microsoft.com/office/powerpoint/2010/main" val="2392811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A43B1D-DA5B-4070-949D-9576B1B74CA1}"/>
              </a:ext>
            </a:extLst>
          </p:cNvPr>
          <p:cNvSpPr/>
          <p:nvPr userDrawn="1"/>
        </p:nvSpPr>
        <p:spPr>
          <a:xfrm>
            <a:off x="1" y="0"/>
            <a:ext cx="4154750" cy="6858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67308" y="2009341"/>
            <a:ext cx="6510291" cy="1470025"/>
          </a:xfrm>
        </p:spPr>
        <p:txBody>
          <a:bodyPr/>
          <a:lstStyle>
            <a:lvl1pPr algn="l">
              <a:defRPr b="1" i="0">
                <a:solidFill>
                  <a:srgbClr val="41B6E6"/>
                </a:solidFill>
                <a:latin typeface="Franklin Gothic Demi Cond" panose="020B0603020102020204" pitchFamily="34" charset="0"/>
              </a:defRPr>
            </a:lvl1pPr>
          </a:lstStyle>
          <a:p>
            <a:r>
              <a:rPr lang="en-US"/>
              <a:t>Click to edit Master title style</a:t>
            </a:r>
          </a:p>
        </p:txBody>
      </p:sp>
      <p:sp>
        <p:nvSpPr>
          <p:cNvPr id="9" name="Footer Placeholder 4">
            <a:extLst>
              <a:ext uri="{FF2B5EF4-FFF2-40B4-BE49-F238E27FC236}">
                <a16:creationId xmlns:a16="http://schemas.microsoft.com/office/drawing/2014/main" id="{1DBCAC13-ECD8-42F8-9F4B-1150E22DF36E}"/>
              </a:ext>
            </a:extLst>
          </p:cNvPr>
          <p:cNvSpPr>
            <a:spLocks noGrp="1"/>
          </p:cNvSpPr>
          <p:nvPr>
            <p:ph type="ftr" sz="quarter" idx="11"/>
          </p:nvPr>
        </p:nvSpPr>
        <p:spPr>
          <a:xfrm>
            <a:off x="4767306" y="6356290"/>
            <a:ext cx="7039995" cy="365186"/>
          </a:xfrm>
        </p:spPr>
        <p:txBody>
          <a:bodyPr/>
          <a:lstStyle>
            <a:lvl1pPr>
              <a:defRPr b="0" i="0">
                <a:solidFill>
                  <a:schemeClr val="bg1">
                    <a:lumMod val="50000"/>
                  </a:schemeClr>
                </a:solidFill>
                <a:latin typeface="Franklin Gothic Medium Cond" panose="020B0606030402020204" pitchFamily="34" charset="0"/>
              </a:defRPr>
            </a:lvl1pPr>
          </a:lstStyle>
          <a:p>
            <a:r>
              <a:rPr lang="en-US"/>
              <a:t>This is your footer</a:t>
            </a:r>
          </a:p>
        </p:txBody>
      </p:sp>
      <p:pic>
        <p:nvPicPr>
          <p:cNvPr id="6" name="Picture 5" descr="A drawing of a face&#10;&#10;Description automatically generated">
            <a:extLst>
              <a:ext uri="{FF2B5EF4-FFF2-40B4-BE49-F238E27FC236}">
                <a16:creationId xmlns:a16="http://schemas.microsoft.com/office/drawing/2014/main" id="{EAF3C599-6984-4648-A4AA-5A6A71722A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538" y="1838331"/>
            <a:ext cx="1963675" cy="2679629"/>
          </a:xfrm>
          <a:prstGeom prst="rect">
            <a:avLst/>
          </a:prstGeom>
        </p:spPr>
      </p:pic>
      <p:sp>
        <p:nvSpPr>
          <p:cNvPr id="12" name="Text Placeholder 11">
            <a:extLst>
              <a:ext uri="{FF2B5EF4-FFF2-40B4-BE49-F238E27FC236}">
                <a16:creationId xmlns:a16="http://schemas.microsoft.com/office/drawing/2014/main" id="{16C9516C-2839-4F71-8B86-29BF207307D2}"/>
              </a:ext>
            </a:extLst>
          </p:cNvPr>
          <p:cNvSpPr>
            <a:spLocks noGrp="1"/>
          </p:cNvSpPr>
          <p:nvPr>
            <p:ph type="body" sz="quarter" idx="12" hasCustomPrompt="1"/>
          </p:nvPr>
        </p:nvSpPr>
        <p:spPr>
          <a:xfrm>
            <a:off x="4767263" y="3622490"/>
            <a:ext cx="6510337" cy="755157"/>
          </a:xfr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4000">
                <a:solidFill>
                  <a:schemeClr val="bg1">
                    <a:lumMod val="65000"/>
                  </a:schemeClr>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chemeClr val="bg1">
                    <a:lumMod val="50000"/>
                  </a:schemeClr>
                </a:solidFill>
              </a:rPr>
              <a:t>Click to edit Master subtitle style</a:t>
            </a:r>
          </a:p>
          <a:p>
            <a:pPr lvl="0"/>
            <a:endParaRPr lang="en-US"/>
          </a:p>
        </p:txBody>
      </p:sp>
    </p:spTree>
    <p:extLst>
      <p:ext uri="{BB962C8B-B14F-4D97-AF65-F5344CB8AC3E}">
        <p14:creationId xmlns:p14="http://schemas.microsoft.com/office/powerpoint/2010/main" val="2518132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lue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1B6E6"/>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pPr algn="l"/>
            <a:fld id="{8DAA8062-766D-41B9-BD3C-161FD863BC06}" type="slidenum">
              <a:rPr lang="en-US" smtClean="0"/>
              <a:pPr/>
              <a:t>‹#›</a:t>
            </a:fld>
            <a:endParaRPr lang="en-US" dirty="0"/>
          </a:p>
        </p:txBody>
      </p:sp>
      <p:pic>
        <p:nvPicPr>
          <p:cNvPr id="7" name="Picture 6" descr="Prosper Portland logo">
            <a:extLst>
              <a:ext uri="{FF2B5EF4-FFF2-40B4-BE49-F238E27FC236}">
                <a16:creationId xmlns:a16="http://schemas.microsoft.com/office/drawing/2014/main" id="{456E0DD5-59DB-4EA1-B7CD-BD88ADD81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2051" y="6230069"/>
            <a:ext cx="1410645" cy="458460"/>
          </a:xfrm>
          <a:prstGeom prst="rect">
            <a:avLst/>
          </a:prstGeom>
        </p:spPr>
      </p:pic>
    </p:spTree>
    <p:extLst>
      <p:ext uri="{BB962C8B-B14F-4D97-AF65-F5344CB8AC3E}">
        <p14:creationId xmlns:p14="http://schemas.microsoft.com/office/powerpoint/2010/main" val="287870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AAA00"/>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pPr algn="l"/>
            <a:fld id="{8DAA8062-766D-41B9-BD3C-161FD863BC06}" type="slidenum">
              <a:rPr lang="en-US" smtClean="0"/>
              <a:pPr/>
              <a:t>‹#›</a:t>
            </a:fld>
            <a:endParaRPr lang="en-US" dirty="0"/>
          </a:p>
        </p:txBody>
      </p:sp>
      <p:sp>
        <p:nvSpPr>
          <p:cNvPr id="8" name="Content Placeholder 2">
            <a:extLst>
              <a:ext uri="{FF2B5EF4-FFF2-40B4-BE49-F238E27FC236}">
                <a16:creationId xmlns:a16="http://schemas.microsoft.com/office/drawing/2014/main" id="{692C2D53-F4EB-C540-A3B0-95BBE6C2E423}"/>
              </a:ext>
            </a:extLst>
          </p:cNvPr>
          <p:cNvSpPr>
            <a:spLocks noGrp="1"/>
          </p:cNvSpPr>
          <p:nvPr>
            <p:ph idx="1"/>
          </p:nvPr>
        </p:nvSpPr>
        <p:spPr>
          <a:xfrm>
            <a:off x="274572" y="1593544"/>
            <a:ext cx="11731021" cy="4525963"/>
          </a:xfrm>
        </p:spPr>
        <p:txBody>
          <a:bodyPr/>
          <a:lstStyle>
            <a:lvl1pPr marL="0" indent="0">
              <a:buNone/>
              <a:defRPr>
                <a:solidFill>
                  <a:schemeClr val="tx1">
                    <a:lumMod val="50000"/>
                    <a:lumOff val="50000"/>
                  </a:schemeClr>
                </a:solidFill>
              </a:defRPr>
            </a:lvl1pPr>
            <a:lvl2pPr marL="990575" indent="-380990">
              <a:buFont typeface="Arial" panose="020B0604020202020204" pitchFamily="34" charset="0"/>
              <a:buChar char="•"/>
              <a:defRPr>
                <a:solidFill>
                  <a:schemeClr val="tx1">
                    <a:lumMod val="50000"/>
                    <a:lumOff val="50000"/>
                  </a:schemeClr>
                </a:solidFill>
              </a:defRPr>
            </a:lvl2pPr>
            <a:lvl3pPr marL="1523962" indent="-304792">
              <a:buFont typeface="Wingdings" pitchFamily="2" charset="2"/>
              <a:buChar cha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Prosper Portland logo">
            <a:extLst>
              <a:ext uri="{FF2B5EF4-FFF2-40B4-BE49-F238E27FC236}">
                <a16:creationId xmlns:a16="http://schemas.microsoft.com/office/drawing/2014/main" id="{1857D2BE-E962-4022-AD84-40BAACD0A2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2051" y="6230069"/>
            <a:ext cx="1410645" cy="458460"/>
          </a:xfrm>
          <a:prstGeom prst="rect">
            <a:avLst/>
          </a:prstGeom>
        </p:spPr>
      </p:pic>
    </p:spTree>
    <p:extLst>
      <p:ext uri="{BB962C8B-B14F-4D97-AF65-F5344CB8AC3E}">
        <p14:creationId xmlns:p14="http://schemas.microsoft.com/office/powerpoint/2010/main" val="1737889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AAA00"/>
                </a:solidFill>
              </a:defRPr>
            </a:lvl1pPr>
          </a:lstStyle>
          <a:p>
            <a:r>
              <a:rPr lang="en-US"/>
              <a:t>Click to edit Master title style</a:t>
            </a:r>
          </a:p>
        </p:txBody>
      </p:sp>
      <p:sp>
        <p:nvSpPr>
          <p:cNvPr id="3" name="Content Placeholder 2"/>
          <p:cNvSpPr>
            <a:spLocks noGrp="1"/>
          </p:cNvSpPr>
          <p:nvPr>
            <p:ph idx="1"/>
          </p:nvPr>
        </p:nvSpPr>
        <p:spPr>
          <a:xfrm>
            <a:off x="239305" y="1592014"/>
            <a:ext cx="5186638" cy="4525963"/>
          </a:xfrm>
        </p:spPr>
        <p:txBody>
          <a:bodyPr/>
          <a:lstStyle>
            <a:lvl1pPr marL="0" indent="0">
              <a:buNone/>
              <a:defRPr>
                <a:solidFill>
                  <a:schemeClr val="tx1">
                    <a:lumMod val="50000"/>
                    <a:lumOff val="50000"/>
                  </a:schemeClr>
                </a:solidFill>
              </a:defRPr>
            </a:lvl1pPr>
            <a:lvl2pPr marL="990575" indent="-380990">
              <a:buFont typeface="Arial" panose="020B0604020202020204" pitchFamily="34" charset="0"/>
              <a:buChar char="•"/>
              <a:defRPr>
                <a:solidFill>
                  <a:schemeClr val="tx1">
                    <a:lumMod val="50000"/>
                    <a:lumOff val="50000"/>
                  </a:schemeClr>
                </a:solidFill>
              </a:defRPr>
            </a:lvl2pPr>
            <a:lvl3pPr marL="1523962" indent="-304792">
              <a:buFont typeface="Courier New" panose="02070309020205020404" pitchFamily="49" charset="0"/>
              <a:buChar char="o"/>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lgn="l"/>
            <a:fld id="{8DAA8062-766D-41B9-BD3C-161FD863BC06}" type="slidenum">
              <a:rPr lang="en-US" smtClean="0"/>
              <a:pPr/>
              <a:t>‹#›</a:t>
            </a:fld>
            <a:endParaRPr lang="en-US" dirty="0"/>
          </a:p>
        </p:txBody>
      </p:sp>
      <p:sp>
        <p:nvSpPr>
          <p:cNvPr id="7" name="Content Placeholder 2">
            <a:extLst>
              <a:ext uri="{FF2B5EF4-FFF2-40B4-BE49-F238E27FC236}">
                <a16:creationId xmlns:a16="http://schemas.microsoft.com/office/drawing/2014/main" id="{14D9FB89-50EE-465B-89C3-229BDE5D7EEF}"/>
              </a:ext>
            </a:extLst>
          </p:cNvPr>
          <p:cNvSpPr>
            <a:spLocks noGrp="1"/>
          </p:cNvSpPr>
          <p:nvPr>
            <p:ph idx="12"/>
          </p:nvPr>
        </p:nvSpPr>
        <p:spPr>
          <a:xfrm>
            <a:off x="6395762" y="1592015"/>
            <a:ext cx="5186638" cy="4525963"/>
          </a:xfrm>
        </p:spPr>
        <p:txBody>
          <a:bodyPr/>
          <a:lstStyle>
            <a:lvl1pPr marL="0" indent="0">
              <a:buNone/>
              <a:defRPr>
                <a:solidFill>
                  <a:schemeClr val="tx1">
                    <a:lumMod val="50000"/>
                    <a:lumOff val="50000"/>
                  </a:schemeClr>
                </a:solidFill>
              </a:defRPr>
            </a:lvl1pPr>
            <a:lvl2pPr marL="990575" indent="-380990">
              <a:buFont typeface="Arial" panose="020B0604020202020204" pitchFamily="34" charset="0"/>
              <a:buChar char="•"/>
              <a:defRPr>
                <a:solidFill>
                  <a:schemeClr val="tx1">
                    <a:lumMod val="50000"/>
                    <a:lumOff val="50000"/>
                  </a:schemeClr>
                </a:solidFill>
              </a:defRPr>
            </a:lvl2pPr>
            <a:lvl3pPr marL="1523962" indent="-304792">
              <a:buFont typeface="Courier New" panose="02070309020205020404" pitchFamily="49" charset="0"/>
              <a:buChar char="o"/>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FE1831F-2E85-4384-8C2C-1E8854794091}"/>
              </a:ext>
            </a:extLst>
          </p:cNvPr>
          <p:cNvCxnSpPr/>
          <p:nvPr userDrawn="1"/>
        </p:nvCxnSpPr>
        <p:spPr>
          <a:xfrm>
            <a:off x="5900691" y="1600201"/>
            <a:ext cx="0" cy="4517777"/>
          </a:xfrm>
          <a:prstGeom prst="line">
            <a:avLst/>
          </a:prstGeom>
          <a:ln>
            <a:solidFill>
              <a:srgbClr val="EAAA00"/>
            </a:solidFill>
          </a:ln>
        </p:spPr>
        <p:style>
          <a:lnRef idx="1">
            <a:schemeClr val="accent1"/>
          </a:lnRef>
          <a:fillRef idx="0">
            <a:schemeClr val="accent1"/>
          </a:fillRef>
          <a:effectRef idx="0">
            <a:schemeClr val="accent1"/>
          </a:effectRef>
          <a:fontRef idx="minor">
            <a:schemeClr val="tx1"/>
          </a:fontRef>
        </p:style>
      </p:cxnSp>
      <p:pic>
        <p:nvPicPr>
          <p:cNvPr id="9" name="Picture 8" descr="Prosper Portland logo">
            <a:extLst>
              <a:ext uri="{FF2B5EF4-FFF2-40B4-BE49-F238E27FC236}">
                <a16:creationId xmlns:a16="http://schemas.microsoft.com/office/drawing/2014/main" id="{9BF76A9F-DDE9-4302-8CCB-54611439DA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2051" y="6230069"/>
            <a:ext cx="1410645" cy="458460"/>
          </a:xfrm>
          <a:prstGeom prst="rect">
            <a:avLst/>
          </a:prstGeom>
        </p:spPr>
      </p:pic>
    </p:spTree>
    <p:extLst>
      <p:ext uri="{BB962C8B-B14F-4D97-AF65-F5344CB8AC3E}">
        <p14:creationId xmlns:p14="http://schemas.microsoft.com/office/powerpoint/2010/main" val="2182787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Orange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AAA00"/>
                </a:solidFill>
              </a:defRPr>
            </a:lvl1pPr>
          </a:lstStyle>
          <a:p>
            <a:r>
              <a:rPr lang="en-US"/>
              <a:t>Click to edit Master title style</a:t>
            </a:r>
          </a:p>
        </p:txBody>
      </p:sp>
      <p:sp>
        <p:nvSpPr>
          <p:cNvPr id="3" name="Text Placeholder 2"/>
          <p:cNvSpPr>
            <a:spLocks noGrp="1"/>
          </p:cNvSpPr>
          <p:nvPr>
            <p:ph type="body" idx="1"/>
          </p:nvPr>
        </p:nvSpPr>
        <p:spPr>
          <a:xfrm>
            <a:off x="272251" y="1535113"/>
            <a:ext cx="5386917" cy="639763"/>
          </a:xfrm>
        </p:spPr>
        <p:txBody>
          <a:bodyPr anchor="b"/>
          <a:lstStyle>
            <a:lvl1pPr marL="0" indent="0">
              <a:buNone/>
              <a:defRPr sz="3200" b="0">
                <a:solidFill>
                  <a:schemeClr val="tx1">
                    <a:lumMod val="50000"/>
                    <a:lumOff val="5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272251" y="2174875"/>
            <a:ext cx="5386917" cy="3951288"/>
          </a:xfrm>
        </p:spPr>
        <p:txBody>
          <a:bodyPr/>
          <a:lstStyle>
            <a:lvl1pPr>
              <a:defRPr sz="2800">
                <a:solidFill>
                  <a:schemeClr val="tx1">
                    <a:lumMod val="50000"/>
                    <a:lumOff val="50000"/>
                  </a:schemeClr>
                </a:solidFill>
                <a:latin typeface="Franklin Gothic Book" panose="020B0503020102020204" pitchFamily="34" charset="0"/>
              </a:defRPr>
            </a:lvl1pPr>
            <a:lvl2pPr>
              <a:defRPr sz="2667">
                <a:solidFill>
                  <a:schemeClr val="tx1">
                    <a:lumMod val="50000"/>
                    <a:lumOff val="50000"/>
                  </a:schemeClr>
                </a:solidFill>
              </a:defRPr>
            </a:lvl2pPr>
            <a:lvl3pPr>
              <a:defRPr sz="2400">
                <a:solidFill>
                  <a:schemeClr val="tx1">
                    <a:lumMod val="50000"/>
                    <a:lumOff val="50000"/>
                  </a:schemeClr>
                </a:solidFill>
              </a:defRPr>
            </a:lvl3pPr>
            <a:lvl4pPr>
              <a:defRPr sz="2133">
                <a:solidFill>
                  <a:schemeClr val="tx1">
                    <a:lumMod val="50000"/>
                    <a:lumOff val="50000"/>
                  </a:schemeClr>
                </a:solidFill>
              </a:defRPr>
            </a:lvl4pPr>
            <a:lvl5pPr>
              <a:defRPr sz="2133">
                <a:solidFill>
                  <a:schemeClr val="tx1">
                    <a:lumMod val="50000"/>
                    <a:lumOff val="50000"/>
                  </a:schemeClr>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0">
                <a:solidFill>
                  <a:schemeClr val="tx1">
                    <a:lumMod val="50000"/>
                    <a:lumOff val="5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00">
                <a:solidFill>
                  <a:schemeClr val="tx1">
                    <a:lumMod val="50000"/>
                    <a:lumOff val="50000"/>
                  </a:schemeClr>
                </a:solidFill>
                <a:latin typeface="Franklin Gothic Book" panose="020B0503020102020204" pitchFamily="34" charset="0"/>
              </a:defRPr>
            </a:lvl1pPr>
            <a:lvl2pPr>
              <a:defRPr sz="2667">
                <a:solidFill>
                  <a:schemeClr val="tx1">
                    <a:lumMod val="50000"/>
                    <a:lumOff val="50000"/>
                  </a:schemeClr>
                </a:solidFill>
              </a:defRPr>
            </a:lvl2pPr>
            <a:lvl3pPr>
              <a:defRPr sz="2400">
                <a:solidFill>
                  <a:schemeClr val="tx1">
                    <a:lumMod val="50000"/>
                    <a:lumOff val="50000"/>
                  </a:schemeClr>
                </a:solidFill>
              </a:defRPr>
            </a:lvl3pPr>
            <a:lvl4pPr>
              <a:defRPr sz="2133">
                <a:solidFill>
                  <a:schemeClr val="tx1">
                    <a:lumMod val="50000"/>
                    <a:lumOff val="50000"/>
                  </a:schemeClr>
                </a:solidFill>
              </a:defRPr>
            </a:lvl4pPr>
            <a:lvl5pPr>
              <a:defRPr sz="2133">
                <a:solidFill>
                  <a:schemeClr val="tx1">
                    <a:lumMod val="50000"/>
                    <a:lumOff val="50000"/>
                  </a:schemeClr>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algn="l"/>
            <a:fld id="{8DAA8062-766D-41B9-BD3C-161FD863BC06}" type="slidenum">
              <a:rPr lang="en-US" smtClean="0"/>
              <a:pPr/>
              <a:t>‹#›</a:t>
            </a:fld>
            <a:endParaRPr lang="en-US" dirty="0"/>
          </a:p>
        </p:txBody>
      </p:sp>
      <p:pic>
        <p:nvPicPr>
          <p:cNvPr id="11" name="Picture 10" descr="Prosper Portland logo">
            <a:extLst>
              <a:ext uri="{FF2B5EF4-FFF2-40B4-BE49-F238E27FC236}">
                <a16:creationId xmlns:a16="http://schemas.microsoft.com/office/drawing/2014/main" id="{96DAAC59-EEB1-4172-9DAF-C883B7100C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2051" y="6230069"/>
            <a:ext cx="1410645" cy="458460"/>
          </a:xfrm>
          <a:prstGeom prst="rect">
            <a:avLst/>
          </a:prstGeom>
        </p:spPr>
      </p:pic>
    </p:spTree>
    <p:extLst>
      <p:ext uri="{BB962C8B-B14F-4D97-AF65-F5344CB8AC3E}">
        <p14:creationId xmlns:p14="http://schemas.microsoft.com/office/powerpoint/2010/main" val="2984489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Orange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AAA00"/>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pPr algn="l"/>
            <a:fld id="{8DAA8062-766D-41B9-BD3C-161FD863BC06}" type="slidenum">
              <a:rPr lang="en-US" smtClean="0"/>
              <a:pPr/>
              <a:t>‹#›</a:t>
            </a:fld>
            <a:endParaRPr lang="en-US" dirty="0"/>
          </a:p>
        </p:txBody>
      </p:sp>
      <p:pic>
        <p:nvPicPr>
          <p:cNvPr id="7" name="Picture 6" descr="Prosper Portland logo">
            <a:extLst>
              <a:ext uri="{FF2B5EF4-FFF2-40B4-BE49-F238E27FC236}">
                <a16:creationId xmlns:a16="http://schemas.microsoft.com/office/drawing/2014/main" id="{8167D1B8-CE9F-4403-8E61-09B93B8B79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2051" y="6230069"/>
            <a:ext cx="1410645" cy="458460"/>
          </a:xfrm>
          <a:prstGeom prst="rect">
            <a:avLst/>
          </a:prstGeom>
        </p:spPr>
      </p:pic>
    </p:spTree>
    <p:extLst>
      <p:ext uri="{BB962C8B-B14F-4D97-AF65-F5344CB8AC3E}">
        <p14:creationId xmlns:p14="http://schemas.microsoft.com/office/powerpoint/2010/main" val="422358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en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CC24A"/>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pPr algn="l"/>
            <a:r>
              <a:rPr lang="en-US"/>
              <a:t>This is your footer</a:t>
            </a:r>
          </a:p>
        </p:txBody>
      </p:sp>
      <p:sp>
        <p:nvSpPr>
          <p:cNvPr id="8" name="Content Placeholder 2">
            <a:extLst>
              <a:ext uri="{FF2B5EF4-FFF2-40B4-BE49-F238E27FC236}">
                <a16:creationId xmlns:a16="http://schemas.microsoft.com/office/drawing/2014/main" id="{950EC900-FBE2-5C4C-8FE0-3A7BFDE42000}"/>
              </a:ext>
            </a:extLst>
          </p:cNvPr>
          <p:cNvSpPr>
            <a:spLocks noGrp="1"/>
          </p:cNvSpPr>
          <p:nvPr>
            <p:ph idx="1"/>
          </p:nvPr>
        </p:nvSpPr>
        <p:spPr>
          <a:xfrm>
            <a:off x="239303" y="1358490"/>
            <a:ext cx="11731023" cy="4525963"/>
          </a:xfrm>
        </p:spPr>
        <p:txBody>
          <a:bodyPr/>
          <a:lstStyle>
            <a:lvl1pPr marL="0" indent="0">
              <a:buNone/>
              <a:defRPr>
                <a:solidFill>
                  <a:schemeClr val="tx1">
                    <a:lumMod val="50000"/>
                    <a:lumOff val="50000"/>
                  </a:schemeClr>
                </a:solidFill>
              </a:defRPr>
            </a:lvl1pPr>
            <a:lvl2pPr marL="990575" indent="-380990">
              <a:buFont typeface="Arial" panose="020B0604020202020204" pitchFamily="34" charset="0"/>
              <a:buChar char="•"/>
              <a:defRPr>
                <a:solidFill>
                  <a:schemeClr val="tx1">
                    <a:lumMod val="50000"/>
                    <a:lumOff val="50000"/>
                  </a:schemeClr>
                </a:solidFill>
              </a:defRPr>
            </a:lvl2pPr>
            <a:lvl3pPr marL="1523962" indent="-304792">
              <a:buFont typeface="Wingdings" pitchFamily="2" charset="2"/>
              <a:buChar cha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Prosper Portland logo">
            <a:extLst>
              <a:ext uri="{FF2B5EF4-FFF2-40B4-BE49-F238E27FC236}">
                <a16:creationId xmlns:a16="http://schemas.microsoft.com/office/drawing/2014/main" id="{9394C827-419D-488C-8435-A72EC8EEBF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2051" y="6230069"/>
            <a:ext cx="1410645" cy="458460"/>
          </a:xfrm>
          <a:prstGeom prst="rect">
            <a:avLst/>
          </a:prstGeom>
        </p:spPr>
      </p:pic>
    </p:spTree>
    <p:extLst>
      <p:ext uri="{BB962C8B-B14F-4D97-AF65-F5344CB8AC3E}">
        <p14:creationId xmlns:p14="http://schemas.microsoft.com/office/powerpoint/2010/main" val="421879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CC24A"/>
                </a:solidFill>
              </a:defRPr>
            </a:lvl1pPr>
          </a:lstStyle>
          <a:p>
            <a:r>
              <a:rPr lang="en-US"/>
              <a:t>Click to edit Master title style</a:t>
            </a:r>
          </a:p>
        </p:txBody>
      </p:sp>
      <p:sp>
        <p:nvSpPr>
          <p:cNvPr id="3" name="Content Placeholder 2"/>
          <p:cNvSpPr>
            <a:spLocks noGrp="1"/>
          </p:cNvSpPr>
          <p:nvPr>
            <p:ph idx="1"/>
          </p:nvPr>
        </p:nvSpPr>
        <p:spPr>
          <a:xfrm>
            <a:off x="239305" y="1600201"/>
            <a:ext cx="5186638" cy="4525963"/>
          </a:xfrm>
        </p:spPr>
        <p:txBody>
          <a:bodyPr/>
          <a:lstStyle>
            <a:lvl1pPr marL="0" indent="0">
              <a:buNone/>
              <a:defRPr>
                <a:solidFill>
                  <a:schemeClr val="tx1">
                    <a:lumMod val="50000"/>
                    <a:lumOff val="50000"/>
                  </a:schemeClr>
                </a:solidFill>
              </a:defRPr>
            </a:lvl1pPr>
            <a:lvl2pPr marL="990575" indent="-380990">
              <a:buFont typeface="Arial" panose="020B0604020202020204" pitchFamily="34" charset="0"/>
              <a:buChar char="•"/>
              <a:defRPr>
                <a:solidFill>
                  <a:schemeClr val="tx1">
                    <a:lumMod val="50000"/>
                    <a:lumOff val="50000"/>
                  </a:schemeClr>
                </a:solidFill>
              </a:defRPr>
            </a:lvl2pPr>
            <a:lvl3pPr marL="1523962" indent="-304792">
              <a:buFont typeface="Courier New" panose="02070309020205020404" pitchFamily="49" charset="0"/>
              <a:buChar char="o"/>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lgn="l"/>
            <a:r>
              <a:rPr lang="en-US"/>
              <a:t>This is your footer</a:t>
            </a:r>
          </a:p>
        </p:txBody>
      </p:sp>
      <p:sp>
        <p:nvSpPr>
          <p:cNvPr id="7" name="Content Placeholder 2">
            <a:extLst>
              <a:ext uri="{FF2B5EF4-FFF2-40B4-BE49-F238E27FC236}">
                <a16:creationId xmlns:a16="http://schemas.microsoft.com/office/drawing/2014/main" id="{14D9FB89-50EE-465B-89C3-229BDE5D7EEF}"/>
              </a:ext>
            </a:extLst>
          </p:cNvPr>
          <p:cNvSpPr>
            <a:spLocks noGrp="1"/>
          </p:cNvSpPr>
          <p:nvPr>
            <p:ph idx="12"/>
          </p:nvPr>
        </p:nvSpPr>
        <p:spPr>
          <a:xfrm>
            <a:off x="6395762" y="1592015"/>
            <a:ext cx="5186638" cy="4525963"/>
          </a:xfrm>
        </p:spPr>
        <p:txBody>
          <a:bodyPr/>
          <a:lstStyle>
            <a:lvl1pPr marL="0" indent="0">
              <a:buNone/>
              <a:defRPr>
                <a:solidFill>
                  <a:schemeClr val="tx1">
                    <a:lumMod val="50000"/>
                    <a:lumOff val="50000"/>
                  </a:schemeClr>
                </a:solidFill>
              </a:defRPr>
            </a:lvl1pPr>
            <a:lvl2pPr marL="990575" indent="-380990">
              <a:buFont typeface="Arial" panose="020B0604020202020204" pitchFamily="34" charset="0"/>
              <a:buChar char="•"/>
              <a:defRPr>
                <a:solidFill>
                  <a:schemeClr val="tx1">
                    <a:lumMod val="50000"/>
                    <a:lumOff val="50000"/>
                  </a:schemeClr>
                </a:solidFill>
              </a:defRPr>
            </a:lvl2pPr>
            <a:lvl3pPr marL="1523962" indent="-304792">
              <a:buFont typeface="Courier New" panose="02070309020205020404" pitchFamily="49" charset="0"/>
              <a:buChar char="o"/>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FE1831F-2E85-4384-8C2C-1E8854794091}"/>
              </a:ext>
            </a:extLst>
          </p:cNvPr>
          <p:cNvCxnSpPr/>
          <p:nvPr userDrawn="1"/>
        </p:nvCxnSpPr>
        <p:spPr>
          <a:xfrm>
            <a:off x="5891814" y="1600201"/>
            <a:ext cx="0" cy="4517777"/>
          </a:xfrm>
          <a:prstGeom prst="line">
            <a:avLst/>
          </a:prstGeom>
          <a:ln>
            <a:solidFill>
              <a:srgbClr val="6CC24A"/>
            </a:solidFill>
          </a:ln>
        </p:spPr>
        <p:style>
          <a:lnRef idx="1">
            <a:schemeClr val="accent1"/>
          </a:lnRef>
          <a:fillRef idx="0">
            <a:schemeClr val="accent1"/>
          </a:fillRef>
          <a:effectRef idx="0">
            <a:schemeClr val="accent1"/>
          </a:effectRef>
          <a:fontRef idx="minor">
            <a:schemeClr val="tx1"/>
          </a:fontRef>
        </p:style>
      </p:cxnSp>
      <p:pic>
        <p:nvPicPr>
          <p:cNvPr id="9" name="Picture 8" descr="Prosper Portland logo">
            <a:extLst>
              <a:ext uri="{FF2B5EF4-FFF2-40B4-BE49-F238E27FC236}">
                <a16:creationId xmlns:a16="http://schemas.microsoft.com/office/drawing/2014/main" id="{55B79382-7268-4CD2-8C87-7851C4B44B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2051" y="6230069"/>
            <a:ext cx="1410645" cy="458460"/>
          </a:xfrm>
          <a:prstGeom prst="rect">
            <a:avLst/>
          </a:prstGeom>
        </p:spPr>
      </p:pic>
    </p:spTree>
    <p:extLst>
      <p:ext uri="{BB962C8B-B14F-4D97-AF65-F5344CB8AC3E}">
        <p14:creationId xmlns:p14="http://schemas.microsoft.com/office/powerpoint/2010/main" val="4200015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Green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CC24A"/>
                </a:solidFill>
              </a:defRPr>
            </a:lvl1pPr>
          </a:lstStyle>
          <a:p>
            <a:r>
              <a:rPr lang="en-US"/>
              <a:t>Click to edit Master title style</a:t>
            </a:r>
          </a:p>
        </p:txBody>
      </p:sp>
      <p:sp>
        <p:nvSpPr>
          <p:cNvPr id="3" name="Text Placeholder 2"/>
          <p:cNvSpPr>
            <a:spLocks noGrp="1"/>
          </p:cNvSpPr>
          <p:nvPr>
            <p:ph type="body" idx="1"/>
          </p:nvPr>
        </p:nvSpPr>
        <p:spPr>
          <a:xfrm>
            <a:off x="281127" y="1535113"/>
            <a:ext cx="5386917" cy="639763"/>
          </a:xfrm>
        </p:spPr>
        <p:txBody>
          <a:bodyPr anchor="b"/>
          <a:lstStyle>
            <a:lvl1pPr marL="0" indent="0">
              <a:buNone/>
              <a:defRPr sz="3200" b="0">
                <a:solidFill>
                  <a:schemeClr val="tx1">
                    <a:lumMod val="50000"/>
                    <a:lumOff val="5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281127" y="2174875"/>
            <a:ext cx="5386917" cy="3951288"/>
          </a:xfrm>
        </p:spPr>
        <p:txBody>
          <a:bodyPr/>
          <a:lstStyle>
            <a:lvl1pPr>
              <a:defRPr sz="2800">
                <a:solidFill>
                  <a:schemeClr val="tx1">
                    <a:lumMod val="50000"/>
                    <a:lumOff val="50000"/>
                  </a:schemeClr>
                </a:solidFill>
                <a:latin typeface="Franklin Gothic Book" panose="020B0503020102020204" pitchFamily="34" charset="0"/>
              </a:defRPr>
            </a:lvl1pPr>
            <a:lvl2pPr>
              <a:defRPr sz="2667">
                <a:solidFill>
                  <a:schemeClr val="tx1">
                    <a:lumMod val="50000"/>
                    <a:lumOff val="50000"/>
                  </a:schemeClr>
                </a:solidFill>
              </a:defRPr>
            </a:lvl2pPr>
            <a:lvl3pPr>
              <a:defRPr sz="2400">
                <a:solidFill>
                  <a:schemeClr val="tx1">
                    <a:lumMod val="50000"/>
                    <a:lumOff val="50000"/>
                  </a:schemeClr>
                </a:solidFill>
              </a:defRPr>
            </a:lvl3pPr>
            <a:lvl4pPr>
              <a:defRPr sz="2133">
                <a:solidFill>
                  <a:schemeClr val="tx1">
                    <a:lumMod val="50000"/>
                    <a:lumOff val="50000"/>
                  </a:schemeClr>
                </a:solidFill>
              </a:defRPr>
            </a:lvl4pPr>
            <a:lvl5pPr>
              <a:defRPr sz="2133">
                <a:solidFill>
                  <a:schemeClr val="tx1">
                    <a:lumMod val="50000"/>
                    <a:lumOff val="50000"/>
                  </a:schemeClr>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0">
                <a:solidFill>
                  <a:schemeClr val="tx1">
                    <a:lumMod val="50000"/>
                    <a:lumOff val="5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00">
                <a:solidFill>
                  <a:schemeClr val="tx1">
                    <a:lumMod val="50000"/>
                    <a:lumOff val="50000"/>
                  </a:schemeClr>
                </a:solidFill>
                <a:latin typeface="Franklin Gothic Book" panose="020B0503020102020204" pitchFamily="34" charset="0"/>
              </a:defRPr>
            </a:lvl1pPr>
            <a:lvl2pPr>
              <a:defRPr sz="2667">
                <a:solidFill>
                  <a:schemeClr val="tx1">
                    <a:lumMod val="50000"/>
                    <a:lumOff val="50000"/>
                  </a:schemeClr>
                </a:solidFill>
              </a:defRPr>
            </a:lvl2pPr>
            <a:lvl3pPr>
              <a:defRPr sz="2400">
                <a:solidFill>
                  <a:schemeClr val="tx1">
                    <a:lumMod val="50000"/>
                    <a:lumOff val="50000"/>
                  </a:schemeClr>
                </a:solidFill>
              </a:defRPr>
            </a:lvl3pPr>
            <a:lvl4pPr>
              <a:defRPr sz="2133">
                <a:solidFill>
                  <a:schemeClr val="tx1">
                    <a:lumMod val="50000"/>
                    <a:lumOff val="50000"/>
                  </a:schemeClr>
                </a:solidFill>
              </a:defRPr>
            </a:lvl4pPr>
            <a:lvl5pPr>
              <a:defRPr sz="2133">
                <a:solidFill>
                  <a:schemeClr val="tx1">
                    <a:lumMod val="50000"/>
                    <a:lumOff val="50000"/>
                  </a:schemeClr>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algn="l"/>
            <a:r>
              <a:rPr lang="en-US"/>
              <a:t>This is your footer</a:t>
            </a:r>
          </a:p>
        </p:txBody>
      </p:sp>
      <p:pic>
        <p:nvPicPr>
          <p:cNvPr id="11" name="Picture 10" descr="Prosper Portland logo">
            <a:extLst>
              <a:ext uri="{FF2B5EF4-FFF2-40B4-BE49-F238E27FC236}">
                <a16:creationId xmlns:a16="http://schemas.microsoft.com/office/drawing/2014/main" id="{859DC703-FEAD-4A0C-B716-3E602E618D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2051" y="6230069"/>
            <a:ext cx="1410645" cy="458460"/>
          </a:xfrm>
          <a:prstGeom prst="rect">
            <a:avLst/>
          </a:prstGeom>
        </p:spPr>
      </p:pic>
    </p:spTree>
    <p:extLst>
      <p:ext uri="{BB962C8B-B14F-4D97-AF65-F5344CB8AC3E}">
        <p14:creationId xmlns:p14="http://schemas.microsoft.com/office/powerpoint/2010/main" val="4079452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598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Green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CC24A"/>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pPr algn="l"/>
            <a:r>
              <a:rPr lang="en-US"/>
              <a:t>This is your footer</a:t>
            </a:r>
          </a:p>
        </p:txBody>
      </p:sp>
      <p:pic>
        <p:nvPicPr>
          <p:cNvPr id="7" name="Picture 6" descr="Prosper Portland logo">
            <a:extLst>
              <a:ext uri="{FF2B5EF4-FFF2-40B4-BE49-F238E27FC236}">
                <a16:creationId xmlns:a16="http://schemas.microsoft.com/office/drawing/2014/main" id="{7AC7173A-2B41-4AE1-9AA9-29047EB596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2051" y="6230069"/>
            <a:ext cx="1410645" cy="458460"/>
          </a:xfrm>
          <a:prstGeom prst="rect">
            <a:avLst/>
          </a:prstGeom>
        </p:spPr>
      </p:pic>
    </p:spTree>
    <p:extLst>
      <p:ext uri="{BB962C8B-B14F-4D97-AF65-F5344CB8AC3E}">
        <p14:creationId xmlns:p14="http://schemas.microsoft.com/office/powerpoint/2010/main" val="212530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98624"/>
            <a:ext cx="10363200" cy="1470025"/>
          </a:xfrm>
        </p:spPr>
        <p:txBody>
          <a:bodyPr/>
          <a:lstStyle>
            <a:lvl1pPr algn="ctr">
              <a:defRPr b="1" i="0">
                <a:solidFill>
                  <a:schemeClr val="bg1"/>
                </a:solidFill>
                <a:latin typeface="Franklin Gothic Demi Cond" panose="020B0603020102020204" pitchFamily="34" charset="0"/>
              </a:defRPr>
            </a:lvl1pPr>
          </a:lstStyle>
          <a:p>
            <a:r>
              <a:rPr lang="en-US"/>
              <a:t>Click to edit Master title style</a:t>
            </a:r>
          </a:p>
        </p:txBody>
      </p:sp>
      <p:sp>
        <p:nvSpPr>
          <p:cNvPr id="9" name="Footer Placeholder 4">
            <a:extLst>
              <a:ext uri="{FF2B5EF4-FFF2-40B4-BE49-F238E27FC236}">
                <a16:creationId xmlns:a16="http://schemas.microsoft.com/office/drawing/2014/main" id="{1DBCAC13-ECD8-42F8-9F4B-1150E22DF36E}"/>
              </a:ext>
            </a:extLst>
          </p:cNvPr>
          <p:cNvSpPr>
            <a:spLocks noGrp="1"/>
          </p:cNvSpPr>
          <p:nvPr>
            <p:ph type="ftr" sz="quarter" idx="11"/>
          </p:nvPr>
        </p:nvSpPr>
        <p:spPr>
          <a:xfrm>
            <a:off x="1828800" y="6356290"/>
            <a:ext cx="8534400" cy="365186"/>
          </a:xfrm>
        </p:spPr>
        <p:txBody>
          <a:bodyPr/>
          <a:lstStyle>
            <a:lvl1pPr>
              <a:defRPr b="0" i="0">
                <a:solidFill>
                  <a:schemeClr val="bg1"/>
                </a:solidFill>
                <a:latin typeface="Franklin Gothic Medium Cond" panose="020B0606030402020204" pitchFamily="34" charset="0"/>
              </a:defRPr>
            </a:lvl1pPr>
          </a:lstStyle>
          <a:p>
            <a:r>
              <a:rPr lang="en-US"/>
              <a:t>This is your footer</a:t>
            </a:r>
          </a:p>
        </p:txBody>
      </p:sp>
      <p:pic>
        <p:nvPicPr>
          <p:cNvPr id="11" name="Picture 10" descr="Prosper Portland: Building an Equitable Economy">
            <a:extLst>
              <a:ext uri="{FF2B5EF4-FFF2-40B4-BE49-F238E27FC236}">
                <a16:creationId xmlns:a16="http://schemas.microsoft.com/office/drawing/2014/main" id="{4AC93763-C4B7-4D62-87C2-3636A9184C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1433" y="5214710"/>
            <a:ext cx="1339133" cy="1415121"/>
          </a:xfrm>
          <a:prstGeom prst="rect">
            <a:avLst/>
          </a:prstGeom>
        </p:spPr>
      </p:pic>
      <p:sp>
        <p:nvSpPr>
          <p:cNvPr id="13" name="Subtitle 2">
            <a:extLst>
              <a:ext uri="{FF2B5EF4-FFF2-40B4-BE49-F238E27FC236}">
                <a16:creationId xmlns:a16="http://schemas.microsoft.com/office/drawing/2014/main" id="{40039D00-3365-4AA0-980E-7E8EF999DDD6}"/>
              </a:ext>
            </a:extLst>
          </p:cNvPr>
          <p:cNvSpPr>
            <a:spLocks noGrp="1"/>
          </p:cNvSpPr>
          <p:nvPr>
            <p:ph type="subTitle" idx="1"/>
          </p:nvPr>
        </p:nvSpPr>
        <p:spPr>
          <a:xfrm>
            <a:off x="914400" y="3434862"/>
            <a:ext cx="10363200" cy="1323569"/>
          </a:xfrm>
        </p:spPr>
        <p:txBody>
          <a:bodyPr/>
          <a:lstStyle>
            <a:lvl1pPr marL="0" indent="0" algn="ctr">
              <a:buNone/>
              <a:defRPr b="0" i="0">
                <a:solidFill>
                  <a:schemeClr val="bg1"/>
                </a:solidFill>
                <a:latin typeface="Franklin Gothic Medium Cond" panose="020B06060304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03754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ext : Full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1F2FF8-67DC-43F0-8EF4-B8CA4586D389}"/>
              </a:ext>
            </a:extLst>
          </p:cNvPr>
          <p:cNvSpPr>
            <a:spLocks noGrp="1"/>
          </p:cNvSpPr>
          <p:nvPr>
            <p:ph type="title" hasCustomPrompt="1"/>
          </p:nvPr>
        </p:nvSpPr>
        <p:spPr>
          <a:xfrm>
            <a:off x="406400" y="304800"/>
            <a:ext cx="11379200" cy="685800"/>
          </a:xfrm>
          <a:prstGeom prst="rect">
            <a:avLst/>
          </a:prstGeom>
        </p:spPr>
        <p:txBody>
          <a:bodyPr lIns="274320" tIns="182880"/>
          <a:lstStyle>
            <a:lvl1pPr marL="0" algn="l" defTabSz="914400" rtl="0" eaLnBrk="1" latinLnBrk="0" hangingPunct="1">
              <a:lnSpc>
                <a:spcPct val="80000"/>
              </a:lnSpc>
              <a:spcBef>
                <a:spcPts val="600"/>
              </a:spcBef>
              <a:defRPr lang="en-US" sz="4400" b="1" kern="1200" spc="-60" dirty="0">
                <a:solidFill>
                  <a:schemeClr val="accent1"/>
                </a:solidFill>
                <a:latin typeface="Rubik" panose="00000500000000000000" pitchFamily="2" charset="-79"/>
                <a:ea typeface="+mj-ea"/>
                <a:cs typeface="Rubik" panose="00000500000000000000" pitchFamily="2" charset="-79"/>
              </a:defRPr>
            </a:lvl1pPr>
          </a:lstStyle>
          <a:p>
            <a:r>
              <a:rPr lang="en-US"/>
              <a:t>CLICK TO EDIT MASTER TITLE STYLE</a:t>
            </a:r>
          </a:p>
        </p:txBody>
      </p:sp>
      <p:sp>
        <p:nvSpPr>
          <p:cNvPr id="6" name="Subtitle 2">
            <a:extLst>
              <a:ext uri="{FF2B5EF4-FFF2-40B4-BE49-F238E27FC236}">
                <a16:creationId xmlns:a16="http://schemas.microsoft.com/office/drawing/2014/main" id="{43760B78-2368-4FB9-A735-A0BB98A1C2BE}"/>
              </a:ext>
            </a:extLst>
          </p:cNvPr>
          <p:cNvSpPr>
            <a:spLocks noGrp="1"/>
          </p:cNvSpPr>
          <p:nvPr>
            <p:ph type="subTitle" idx="1"/>
          </p:nvPr>
        </p:nvSpPr>
        <p:spPr>
          <a:xfrm>
            <a:off x="406400" y="998220"/>
            <a:ext cx="11379200" cy="601980"/>
          </a:xfrm>
          <a:prstGeom prst="rect">
            <a:avLst/>
          </a:prstGeom>
        </p:spPr>
        <p:txBody>
          <a:bodyPr lIns="274320"/>
          <a:lstStyle>
            <a:lvl1pPr marL="0" indent="0" algn="l" defTabSz="457200" rtl="0" eaLnBrk="1" latinLnBrk="0" hangingPunct="1">
              <a:buNone/>
              <a:defRPr lang="en-US" sz="2200" kern="1200" spc="-60" dirty="0">
                <a:solidFill>
                  <a:schemeClr val="accent1"/>
                </a:solidFill>
                <a:latin typeface="Rubik" panose="00000500000000000000" pitchFamily="2" charset="-79"/>
                <a:ea typeface="+mj-ea"/>
                <a:cs typeface="Rubik" panose="00000500000000000000" pitchFamily="2"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ext Placeholder 2">
            <a:extLst>
              <a:ext uri="{FF2B5EF4-FFF2-40B4-BE49-F238E27FC236}">
                <a16:creationId xmlns:a16="http://schemas.microsoft.com/office/drawing/2014/main" id="{30FCE840-7850-43FF-A4FB-86AD6E07B838}"/>
              </a:ext>
            </a:extLst>
          </p:cNvPr>
          <p:cNvSpPr>
            <a:spLocks noGrp="1"/>
          </p:cNvSpPr>
          <p:nvPr>
            <p:ph type="body" sz="quarter" idx="10"/>
          </p:nvPr>
        </p:nvSpPr>
        <p:spPr>
          <a:xfrm>
            <a:off x="406400" y="1714500"/>
            <a:ext cx="11379200" cy="4191000"/>
          </a:xfrm>
          <a:prstGeom prst="rect">
            <a:avLst/>
          </a:prstGeom>
        </p:spPr>
        <p:txBody>
          <a:bodyPr lIns="274320"/>
          <a:lstStyle>
            <a:lvl1pPr marL="0" indent="0">
              <a:lnSpc>
                <a:spcPct val="100000"/>
              </a:lnSpc>
              <a:buClr>
                <a:schemeClr val="accent1"/>
              </a:buClr>
              <a:buNone/>
              <a:defRPr sz="2800" spc="-60" baseline="0">
                <a:solidFill>
                  <a:schemeClr val="tx1">
                    <a:lumMod val="75000"/>
                  </a:schemeClr>
                </a:solidFill>
                <a:latin typeface="Rubik" panose="00000500000000000000" pitchFamily="2" charset="-79"/>
                <a:cs typeface="Rubik" panose="00000500000000000000" pitchFamily="2" charset="-79"/>
              </a:defRPr>
            </a:lvl1pPr>
            <a:lvl2pPr marL="457200" indent="0">
              <a:lnSpc>
                <a:spcPct val="100000"/>
              </a:lnSpc>
              <a:buClr>
                <a:schemeClr val="accent1"/>
              </a:buClr>
              <a:buNone/>
              <a:defRPr sz="2400" spc="-60" baseline="0">
                <a:solidFill>
                  <a:schemeClr val="tx1">
                    <a:lumMod val="75000"/>
                  </a:schemeClr>
                </a:solidFill>
                <a:latin typeface="Rubik" panose="00000500000000000000" pitchFamily="2" charset="-79"/>
                <a:cs typeface="Rubik" panose="00000500000000000000" pitchFamily="2" charset="-79"/>
              </a:defRPr>
            </a:lvl2pPr>
            <a:lvl3pPr marL="914400" indent="0">
              <a:lnSpc>
                <a:spcPct val="100000"/>
              </a:lnSpc>
              <a:buClr>
                <a:schemeClr val="accent1"/>
              </a:buClr>
              <a:buNone/>
              <a:defRPr sz="2000" spc="-60" baseline="0">
                <a:solidFill>
                  <a:schemeClr val="tx1">
                    <a:lumMod val="75000"/>
                  </a:schemeClr>
                </a:solidFill>
                <a:latin typeface="Rubik" panose="00000500000000000000" pitchFamily="2" charset="-79"/>
                <a:cs typeface="Rubik" panose="00000500000000000000" pitchFamily="2" charset="-79"/>
              </a:defRPr>
            </a:lvl3pPr>
            <a:lvl4pPr marL="1371600" indent="0">
              <a:lnSpc>
                <a:spcPct val="100000"/>
              </a:lnSpc>
              <a:buClr>
                <a:schemeClr val="accent1"/>
              </a:buClr>
              <a:buNone/>
              <a:defRPr sz="1800" spc="-60" baseline="0">
                <a:solidFill>
                  <a:schemeClr val="tx1">
                    <a:lumMod val="75000"/>
                  </a:schemeClr>
                </a:solidFill>
                <a:latin typeface="Rubik" panose="00000500000000000000" pitchFamily="2" charset="-79"/>
                <a:cs typeface="Rubik" panose="00000500000000000000" pitchFamily="2" charset="-79"/>
              </a:defRPr>
            </a:lvl4pPr>
            <a:lvl5pPr marL="1828800" indent="0">
              <a:lnSpc>
                <a:spcPct val="100000"/>
              </a:lnSpc>
              <a:buClr>
                <a:schemeClr val="accent1"/>
              </a:buClr>
              <a:buNone/>
              <a:defRPr sz="1800" spc="-60" baseline="0">
                <a:solidFill>
                  <a:schemeClr val="tx1">
                    <a:lumMod val="75000"/>
                  </a:schemeClr>
                </a:solidFill>
                <a:latin typeface="Rubik" panose="00000500000000000000" pitchFamily="2" charset="-79"/>
                <a:cs typeface="Rubik" panose="00000500000000000000" pitchFamily="2" charset="-79"/>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2531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663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range 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A43B1D-DA5B-4070-949D-9576B1B74CA1}"/>
              </a:ext>
            </a:extLst>
          </p:cNvPr>
          <p:cNvSpPr/>
          <p:nvPr userDrawn="1"/>
        </p:nvSpPr>
        <p:spPr>
          <a:xfrm>
            <a:off x="1" y="0"/>
            <a:ext cx="4154750" cy="6858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67308" y="1947200"/>
            <a:ext cx="6510291" cy="1470025"/>
          </a:xfrm>
        </p:spPr>
        <p:txBody>
          <a:bodyPr/>
          <a:lstStyle>
            <a:lvl1pPr algn="l">
              <a:defRPr b="1" i="0">
                <a:solidFill>
                  <a:srgbClr val="EAAA00"/>
                </a:solidFill>
                <a:latin typeface="Franklin Gothic Demi Cond" panose="020B0603020102020204" pitchFamily="34" charset="0"/>
              </a:defRPr>
            </a:lvl1pPr>
          </a:lstStyle>
          <a:p>
            <a:r>
              <a:rPr lang="en-US"/>
              <a:t>Click to edit Master title style</a:t>
            </a:r>
          </a:p>
        </p:txBody>
      </p:sp>
      <p:sp>
        <p:nvSpPr>
          <p:cNvPr id="9" name="Footer Placeholder 4">
            <a:extLst>
              <a:ext uri="{FF2B5EF4-FFF2-40B4-BE49-F238E27FC236}">
                <a16:creationId xmlns:a16="http://schemas.microsoft.com/office/drawing/2014/main" id="{1DBCAC13-ECD8-42F8-9F4B-1150E22DF36E}"/>
              </a:ext>
            </a:extLst>
          </p:cNvPr>
          <p:cNvSpPr>
            <a:spLocks noGrp="1"/>
          </p:cNvSpPr>
          <p:nvPr>
            <p:ph type="ftr" sz="quarter" idx="11"/>
          </p:nvPr>
        </p:nvSpPr>
        <p:spPr>
          <a:xfrm>
            <a:off x="4767306" y="6356290"/>
            <a:ext cx="7039995" cy="365186"/>
          </a:xfrm>
        </p:spPr>
        <p:txBody>
          <a:bodyPr/>
          <a:lstStyle>
            <a:lvl1pPr>
              <a:defRPr b="0" i="0">
                <a:solidFill>
                  <a:schemeClr val="bg1">
                    <a:lumMod val="50000"/>
                  </a:schemeClr>
                </a:solidFill>
                <a:latin typeface="Franklin Gothic Medium Cond" panose="020B0606030402020204" pitchFamily="34" charset="0"/>
              </a:defRPr>
            </a:lvl1pPr>
          </a:lstStyle>
          <a:p>
            <a:r>
              <a:rPr lang="en-US"/>
              <a:t>This is your footer</a:t>
            </a:r>
          </a:p>
        </p:txBody>
      </p:sp>
      <p:pic>
        <p:nvPicPr>
          <p:cNvPr id="6" name="Picture 5" descr="A drawing of a face&#10;&#10;Description automatically generated">
            <a:extLst>
              <a:ext uri="{FF2B5EF4-FFF2-40B4-BE49-F238E27FC236}">
                <a16:creationId xmlns:a16="http://schemas.microsoft.com/office/drawing/2014/main" id="{EAF3C599-6984-4648-A4AA-5A6A71722A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538" y="1838331"/>
            <a:ext cx="1963675" cy="2679629"/>
          </a:xfrm>
          <a:prstGeom prst="rect">
            <a:avLst/>
          </a:prstGeom>
        </p:spPr>
      </p:pic>
      <p:sp>
        <p:nvSpPr>
          <p:cNvPr id="12" name="Text Placeholder 11">
            <a:extLst>
              <a:ext uri="{FF2B5EF4-FFF2-40B4-BE49-F238E27FC236}">
                <a16:creationId xmlns:a16="http://schemas.microsoft.com/office/drawing/2014/main" id="{E1CDB562-CF81-4F63-9A81-0E602B297919}"/>
              </a:ext>
            </a:extLst>
          </p:cNvPr>
          <p:cNvSpPr>
            <a:spLocks noGrp="1"/>
          </p:cNvSpPr>
          <p:nvPr>
            <p:ph type="body" sz="quarter" idx="12" hasCustomPrompt="1"/>
          </p:nvPr>
        </p:nvSpPr>
        <p:spPr>
          <a:xfrm>
            <a:off x="4767263" y="3560349"/>
            <a:ext cx="6510337" cy="755157"/>
          </a:xfr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4000">
                <a:solidFill>
                  <a:schemeClr val="bg1">
                    <a:lumMod val="65000"/>
                  </a:schemeClr>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chemeClr val="bg1">
                    <a:lumMod val="50000"/>
                  </a:schemeClr>
                </a:solidFill>
              </a:rPr>
              <a:t>Click to edit Master subtitle style</a:t>
            </a:r>
          </a:p>
          <a:p>
            <a:pPr lvl="0"/>
            <a:endParaRPr lang="en-US"/>
          </a:p>
        </p:txBody>
      </p:sp>
    </p:spTree>
    <p:extLst>
      <p:ext uri="{BB962C8B-B14F-4D97-AF65-F5344CB8AC3E}">
        <p14:creationId xmlns:p14="http://schemas.microsoft.com/office/powerpoint/2010/main" val="60041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RANGE">
    <p:bg>
      <p:bgPr>
        <a:solidFill>
          <a:srgbClr val="EAAA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98624"/>
            <a:ext cx="10363200" cy="1470025"/>
          </a:xfrm>
        </p:spPr>
        <p:txBody>
          <a:bodyPr/>
          <a:lstStyle>
            <a:lvl1pPr algn="ctr">
              <a:defRPr b="1" i="0">
                <a:solidFill>
                  <a:schemeClr val="bg1"/>
                </a:solidFill>
                <a:latin typeface="Franklin Gothic Demi Cond" panose="020B0603020102020204" pitchFamily="34" charset="0"/>
              </a:defRPr>
            </a:lvl1pPr>
          </a:lstStyle>
          <a:p>
            <a:r>
              <a:rPr lang="en-US"/>
              <a:t>Click to edit Master title style</a:t>
            </a:r>
          </a:p>
        </p:txBody>
      </p:sp>
      <p:sp>
        <p:nvSpPr>
          <p:cNvPr id="7" name="Subtitle 2">
            <a:extLst>
              <a:ext uri="{FF2B5EF4-FFF2-40B4-BE49-F238E27FC236}">
                <a16:creationId xmlns:a16="http://schemas.microsoft.com/office/drawing/2014/main" id="{FE744445-31F9-4FFC-BD4F-77958B55072B}"/>
              </a:ext>
            </a:extLst>
          </p:cNvPr>
          <p:cNvSpPr>
            <a:spLocks noGrp="1"/>
          </p:cNvSpPr>
          <p:nvPr>
            <p:ph type="subTitle" idx="1"/>
          </p:nvPr>
        </p:nvSpPr>
        <p:spPr>
          <a:xfrm>
            <a:off x="1828800" y="3434862"/>
            <a:ext cx="8534400" cy="1323569"/>
          </a:xfrm>
        </p:spPr>
        <p:txBody>
          <a:bodyPr/>
          <a:lstStyle>
            <a:lvl1pPr marL="0" indent="0" algn="ctr">
              <a:buNone/>
              <a:defRPr b="0" i="0">
                <a:solidFill>
                  <a:schemeClr val="bg1"/>
                </a:solidFill>
                <a:latin typeface="Franklin Gothic Medium Cond" panose="020B06060304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9" name="Footer Placeholder 4">
            <a:extLst>
              <a:ext uri="{FF2B5EF4-FFF2-40B4-BE49-F238E27FC236}">
                <a16:creationId xmlns:a16="http://schemas.microsoft.com/office/drawing/2014/main" id="{5A76095E-8D42-4A76-9354-F09DE6643D10}"/>
              </a:ext>
            </a:extLst>
          </p:cNvPr>
          <p:cNvSpPr>
            <a:spLocks noGrp="1"/>
          </p:cNvSpPr>
          <p:nvPr>
            <p:ph type="ftr" sz="quarter" idx="11"/>
          </p:nvPr>
        </p:nvSpPr>
        <p:spPr>
          <a:xfrm>
            <a:off x="1828800" y="6356290"/>
            <a:ext cx="8534400" cy="365186"/>
          </a:xfrm>
        </p:spPr>
        <p:txBody>
          <a:bodyPr/>
          <a:lstStyle>
            <a:lvl1pPr>
              <a:defRPr b="0" i="0">
                <a:solidFill>
                  <a:schemeClr val="bg1"/>
                </a:solidFill>
                <a:latin typeface="Franklin Gothic Medium Cond" panose="020B0606030402020204" pitchFamily="34" charset="0"/>
              </a:defRPr>
            </a:lvl1pPr>
          </a:lstStyle>
          <a:p>
            <a:r>
              <a:rPr lang="en-US"/>
              <a:t>This is your footer</a:t>
            </a:r>
          </a:p>
        </p:txBody>
      </p:sp>
      <p:pic>
        <p:nvPicPr>
          <p:cNvPr id="11" name="Picture 10" descr="Prosper Portland: Building an Equitable Economy">
            <a:extLst>
              <a:ext uri="{FF2B5EF4-FFF2-40B4-BE49-F238E27FC236}">
                <a16:creationId xmlns:a16="http://schemas.microsoft.com/office/drawing/2014/main" id="{0437D97C-DD25-4687-A822-9CDE842CBD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1433" y="5214710"/>
            <a:ext cx="1339133" cy="1415121"/>
          </a:xfrm>
          <a:prstGeom prst="rect">
            <a:avLst/>
          </a:prstGeom>
        </p:spPr>
      </p:pic>
    </p:spTree>
    <p:extLst>
      <p:ext uri="{BB962C8B-B14F-4D97-AF65-F5344CB8AC3E}">
        <p14:creationId xmlns:p14="http://schemas.microsoft.com/office/powerpoint/2010/main" val="53012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Green 2">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A43B1D-DA5B-4070-949D-9576B1B74CA1}"/>
              </a:ext>
            </a:extLst>
          </p:cNvPr>
          <p:cNvSpPr/>
          <p:nvPr userDrawn="1"/>
        </p:nvSpPr>
        <p:spPr>
          <a:xfrm>
            <a:off x="1" y="0"/>
            <a:ext cx="4154750" cy="6858000"/>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67308" y="1956080"/>
            <a:ext cx="6510291" cy="1470025"/>
          </a:xfrm>
        </p:spPr>
        <p:txBody>
          <a:bodyPr/>
          <a:lstStyle>
            <a:lvl1pPr algn="l">
              <a:defRPr b="1" i="0">
                <a:solidFill>
                  <a:srgbClr val="6CC24A"/>
                </a:solidFill>
                <a:latin typeface="Franklin Gothic Demi Cond" panose="020B0603020102020204" pitchFamily="34" charset="0"/>
              </a:defRPr>
            </a:lvl1pPr>
          </a:lstStyle>
          <a:p>
            <a:r>
              <a:rPr lang="en-US"/>
              <a:t>Click to edit Master title style</a:t>
            </a:r>
          </a:p>
        </p:txBody>
      </p:sp>
      <p:sp>
        <p:nvSpPr>
          <p:cNvPr id="9" name="Footer Placeholder 4">
            <a:extLst>
              <a:ext uri="{FF2B5EF4-FFF2-40B4-BE49-F238E27FC236}">
                <a16:creationId xmlns:a16="http://schemas.microsoft.com/office/drawing/2014/main" id="{1DBCAC13-ECD8-42F8-9F4B-1150E22DF36E}"/>
              </a:ext>
            </a:extLst>
          </p:cNvPr>
          <p:cNvSpPr>
            <a:spLocks noGrp="1"/>
          </p:cNvSpPr>
          <p:nvPr>
            <p:ph type="ftr" sz="quarter" idx="11"/>
          </p:nvPr>
        </p:nvSpPr>
        <p:spPr>
          <a:xfrm>
            <a:off x="4767306" y="6356290"/>
            <a:ext cx="7039995" cy="365186"/>
          </a:xfrm>
        </p:spPr>
        <p:txBody>
          <a:bodyPr/>
          <a:lstStyle>
            <a:lvl1pPr>
              <a:defRPr b="0" i="0">
                <a:solidFill>
                  <a:schemeClr val="bg1">
                    <a:lumMod val="50000"/>
                  </a:schemeClr>
                </a:solidFill>
                <a:latin typeface="Franklin Gothic Medium Cond" panose="020B0606030402020204" pitchFamily="34" charset="0"/>
              </a:defRPr>
            </a:lvl1pPr>
          </a:lstStyle>
          <a:p>
            <a:r>
              <a:rPr lang="en-US"/>
              <a:t>This is your footer</a:t>
            </a:r>
          </a:p>
        </p:txBody>
      </p:sp>
      <p:pic>
        <p:nvPicPr>
          <p:cNvPr id="6" name="Picture 5" descr="A drawing of a face&#10;&#10;Description automatically generated">
            <a:extLst>
              <a:ext uri="{FF2B5EF4-FFF2-40B4-BE49-F238E27FC236}">
                <a16:creationId xmlns:a16="http://schemas.microsoft.com/office/drawing/2014/main" id="{EAF3C599-6984-4648-A4AA-5A6A71722A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538" y="1838331"/>
            <a:ext cx="1963675" cy="2679629"/>
          </a:xfrm>
          <a:prstGeom prst="rect">
            <a:avLst/>
          </a:prstGeom>
        </p:spPr>
      </p:pic>
      <p:sp>
        <p:nvSpPr>
          <p:cNvPr id="10" name="Text Placeholder 11">
            <a:extLst>
              <a:ext uri="{FF2B5EF4-FFF2-40B4-BE49-F238E27FC236}">
                <a16:creationId xmlns:a16="http://schemas.microsoft.com/office/drawing/2014/main" id="{2E2EA462-749F-4B7D-9286-F5527572EA26}"/>
              </a:ext>
            </a:extLst>
          </p:cNvPr>
          <p:cNvSpPr>
            <a:spLocks noGrp="1"/>
          </p:cNvSpPr>
          <p:nvPr>
            <p:ph type="body" sz="quarter" idx="12" hasCustomPrompt="1"/>
          </p:nvPr>
        </p:nvSpPr>
        <p:spPr>
          <a:xfrm>
            <a:off x="4767263" y="3569229"/>
            <a:ext cx="6510337" cy="755157"/>
          </a:xfr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4000">
                <a:solidFill>
                  <a:schemeClr val="bg1">
                    <a:lumMod val="65000"/>
                  </a:schemeClr>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solidFill>
                  <a:schemeClr val="bg1">
                    <a:lumMod val="50000"/>
                  </a:schemeClr>
                </a:solidFill>
              </a:rPr>
              <a:t>Click to edit Master subtitle style</a:t>
            </a:r>
          </a:p>
          <a:p>
            <a:pPr lvl="0"/>
            <a:endParaRPr lang="en-US"/>
          </a:p>
        </p:txBody>
      </p:sp>
    </p:spTree>
    <p:extLst>
      <p:ext uri="{BB962C8B-B14F-4D97-AF65-F5344CB8AC3E}">
        <p14:creationId xmlns:p14="http://schemas.microsoft.com/office/powerpoint/2010/main" val="24965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GREEN">
    <p:bg>
      <p:bgPr>
        <a:solidFill>
          <a:srgbClr val="6CC24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80363"/>
            <a:ext cx="10363200" cy="1470025"/>
          </a:xfrm>
        </p:spPr>
        <p:txBody>
          <a:bodyPr/>
          <a:lstStyle>
            <a:lvl1pPr algn="ctr">
              <a:defRPr b="1" i="0">
                <a:solidFill>
                  <a:schemeClr val="bg1"/>
                </a:solidFill>
                <a:latin typeface="Franklin Gothic Demi Cond" panose="020B0603020102020204" pitchFamily="34" charset="0"/>
              </a:defRPr>
            </a:lvl1pPr>
          </a:lstStyle>
          <a:p>
            <a:r>
              <a:rPr lang="en-US"/>
              <a:t>Click to edit Master title style</a:t>
            </a:r>
          </a:p>
        </p:txBody>
      </p:sp>
      <p:sp>
        <p:nvSpPr>
          <p:cNvPr id="9" name="Footer Placeholder 4">
            <a:extLst>
              <a:ext uri="{FF2B5EF4-FFF2-40B4-BE49-F238E27FC236}">
                <a16:creationId xmlns:a16="http://schemas.microsoft.com/office/drawing/2014/main" id="{FEED41A6-4FC7-4E22-A8E1-70B2FE12A002}"/>
              </a:ext>
            </a:extLst>
          </p:cNvPr>
          <p:cNvSpPr>
            <a:spLocks noGrp="1"/>
          </p:cNvSpPr>
          <p:nvPr>
            <p:ph type="ftr" sz="quarter" idx="11"/>
          </p:nvPr>
        </p:nvSpPr>
        <p:spPr>
          <a:xfrm>
            <a:off x="1828800" y="6356290"/>
            <a:ext cx="8534400" cy="365186"/>
          </a:xfrm>
        </p:spPr>
        <p:txBody>
          <a:bodyPr/>
          <a:lstStyle>
            <a:lvl1pPr>
              <a:defRPr b="0" i="0">
                <a:solidFill>
                  <a:schemeClr val="bg1"/>
                </a:solidFill>
                <a:latin typeface="Franklin Gothic Medium Cond" panose="020B0606030402020204" pitchFamily="34" charset="0"/>
              </a:defRPr>
            </a:lvl1pPr>
          </a:lstStyle>
          <a:p>
            <a:r>
              <a:rPr lang="en-US"/>
              <a:t>This is your footer</a:t>
            </a:r>
          </a:p>
        </p:txBody>
      </p:sp>
      <p:pic>
        <p:nvPicPr>
          <p:cNvPr id="12" name="Picture 11" descr="Prosper Portland: Building an Equitable Economy">
            <a:extLst>
              <a:ext uri="{FF2B5EF4-FFF2-40B4-BE49-F238E27FC236}">
                <a16:creationId xmlns:a16="http://schemas.microsoft.com/office/drawing/2014/main" id="{E626BEB7-91FE-4483-9CD4-0B35ACB5E6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21433" y="5214710"/>
            <a:ext cx="1339133" cy="1415121"/>
          </a:xfrm>
          <a:prstGeom prst="rect">
            <a:avLst/>
          </a:prstGeom>
        </p:spPr>
      </p:pic>
    </p:spTree>
    <p:extLst>
      <p:ext uri="{BB962C8B-B14F-4D97-AF65-F5344CB8AC3E}">
        <p14:creationId xmlns:p14="http://schemas.microsoft.com/office/powerpoint/2010/main" val="2016895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Blue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1B6E6"/>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buNone/>
              <a:defRPr>
                <a:solidFill>
                  <a:schemeClr val="tx1">
                    <a:lumMod val="50000"/>
                    <a:lumOff val="50000"/>
                  </a:schemeClr>
                </a:solidFill>
              </a:defRPr>
            </a:lvl1pPr>
            <a:lvl2pPr marL="990575" indent="-380990">
              <a:buFont typeface="Arial" panose="020B0604020202020204" pitchFamily="34" charset="0"/>
              <a:buChar char="•"/>
              <a:defRPr>
                <a:solidFill>
                  <a:schemeClr val="tx1">
                    <a:lumMod val="50000"/>
                    <a:lumOff val="50000"/>
                  </a:schemeClr>
                </a:solidFill>
              </a:defRPr>
            </a:lvl2pPr>
            <a:lvl3pPr marL="1523962" indent="-304792">
              <a:buFont typeface="Wingdings" pitchFamily="2" charset="2"/>
              <a:buChar cha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lgn="l"/>
            <a:fld id="{8DAA8062-766D-41B9-BD3C-161FD863BC06}" type="slidenum">
              <a:rPr lang="en-US" smtClean="0"/>
              <a:pPr algn="l"/>
              <a:t>‹#›</a:t>
            </a:fld>
            <a:endParaRPr lang="en-US" dirty="0"/>
          </a:p>
        </p:txBody>
      </p:sp>
      <p:pic>
        <p:nvPicPr>
          <p:cNvPr id="11" name="Picture 10" descr="Prosper Portland logo">
            <a:extLst>
              <a:ext uri="{FF2B5EF4-FFF2-40B4-BE49-F238E27FC236}">
                <a16:creationId xmlns:a16="http://schemas.microsoft.com/office/drawing/2014/main" id="{6B47363A-542F-46EF-8158-0A57D1BABA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2051" y="6230069"/>
            <a:ext cx="1410645" cy="458460"/>
          </a:xfrm>
          <a:prstGeom prst="rect">
            <a:avLst/>
          </a:prstGeom>
        </p:spPr>
      </p:pic>
    </p:spTree>
    <p:extLst>
      <p:ext uri="{BB962C8B-B14F-4D97-AF65-F5344CB8AC3E}">
        <p14:creationId xmlns:p14="http://schemas.microsoft.com/office/powerpoint/2010/main" val="415225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1B6E6"/>
                </a:solidFill>
              </a:defRPr>
            </a:lvl1pPr>
          </a:lstStyle>
          <a:p>
            <a:r>
              <a:rPr lang="en-US"/>
              <a:t>Click to edit Master title style</a:t>
            </a:r>
          </a:p>
        </p:txBody>
      </p:sp>
      <p:sp>
        <p:nvSpPr>
          <p:cNvPr id="3" name="Content Placeholder 2"/>
          <p:cNvSpPr>
            <a:spLocks noGrp="1"/>
          </p:cNvSpPr>
          <p:nvPr>
            <p:ph idx="1"/>
          </p:nvPr>
        </p:nvSpPr>
        <p:spPr>
          <a:xfrm>
            <a:off x="239305" y="1600201"/>
            <a:ext cx="5186638" cy="4525963"/>
          </a:xfrm>
        </p:spPr>
        <p:txBody>
          <a:bodyPr/>
          <a:lstStyle>
            <a:lvl1pPr marL="0" indent="0">
              <a:buNone/>
              <a:defRPr>
                <a:solidFill>
                  <a:schemeClr val="tx1">
                    <a:lumMod val="50000"/>
                    <a:lumOff val="50000"/>
                  </a:schemeClr>
                </a:solidFill>
              </a:defRPr>
            </a:lvl1pPr>
            <a:lvl2pPr marL="990575" indent="-380990">
              <a:buFont typeface="Arial" panose="020B0604020202020204" pitchFamily="34" charset="0"/>
              <a:buChar char="•"/>
              <a:defRPr>
                <a:solidFill>
                  <a:schemeClr val="tx1">
                    <a:lumMod val="50000"/>
                    <a:lumOff val="50000"/>
                  </a:schemeClr>
                </a:solidFill>
              </a:defRPr>
            </a:lvl2pPr>
            <a:lvl3pPr marL="1523962" indent="-304792">
              <a:buFont typeface="Courier New" panose="02070309020205020404" pitchFamily="49" charset="0"/>
              <a:buChar char="o"/>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algn="l"/>
            <a:fld id="{8DAA8062-766D-41B9-BD3C-161FD863BC06}" type="slidenum">
              <a:rPr lang="en-US" smtClean="0"/>
              <a:pPr/>
              <a:t>‹#›</a:t>
            </a:fld>
            <a:endParaRPr lang="en-US" dirty="0"/>
          </a:p>
        </p:txBody>
      </p:sp>
      <p:sp>
        <p:nvSpPr>
          <p:cNvPr id="7" name="Content Placeholder 2">
            <a:extLst>
              <a:ext uri="{FF2B5EF4-FFF2-40B4-BE49-F238E27FC236}">
                <a16:creationId xmlns:a16="http://schemas.microsoft.com/office/drawing/2014/main" id="{14D9FB89-50EE-465B-89C3-229BDE5D7EEF}"/>
              </a:ext>
            </a:extLst>
          </p:cNvPr>
          <p:cNvSpPr>
            <a:spLocks noGrp="1"/>
          </p:cNvSpPr>
          <p:nvPr>
            <p:ph idx="12"/>
          </p:nvPr>
        </p:nvSpPr>
        <p:spPr>
          <a:xfrm>
            <a:off x="6395762" y="1592015"/>
            <a:ext cx="5186638" cy="4525963"/>
          </a:xfrm>
        </p:spPr>
        <p:txBody>
          <a:bodyPr/>
          <a:lstStyle>
            <a:lvl1pPr marL="0" indent="0">
              <a:buNone/>
              <a:defRPr>
                <a:solidFill>
                  <a:schemeClr val="tx1">
                    <a:lumMod val="50000"/>
                    <a:lumOff val="50000"/>
                  </a:schemeClr>
                </a:solidFill>
              </a:defRPr>
            </a:lvl1pPr>
            <a:lvl2pPr marL="990575" indent="-380990">
              <a:buFont typeface="Arial" panose="020B0604020202020204" pitchFamily="34" charset="0"/>
              <a:buChar char="•"/>
              <a:defRPr>
                <a:solidFill>
                  <a:schemeClr val="tx1">
                    <a:lumMod val="50000"/>
                    <a:lumOff val="50000"/>
                  </a:schemeClr>
                </a:solidFill>
              </a:defRPr>
            </a:lvl2pPr>
            <a:lvl3pPr marL="1523962" indent="-304792">
              <a:buFont typeface="Courier New" panose="02070309020205020404" pitchFamily="49" charset="0"/>
              <a:buChar char="o"/>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FE1831F-2E85-4384-8C2C-1E8854794091}"/>
              </a:ext>
            </a:extLst>
          </p:cNvPr>
          <p:cNvCxnSpPr/>
          <p:nvPr userDrawn="1"/>
        </p:nvCxnSpPr>
        <p:spPr>
          <a:xfrm>
            <a:off x="5900691" y="1600201"/>
            <a:ext cx="0" cy="451777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Prosper Portland logo">
            <a:extLst>
              <a:ext uri="{FF2B5EF4-FFF2-40B4-BE49-F238E27FC236}">
                <a16:creationId xmlns:a16="http://schemas.microsoft.com/office/drawing/2014/main" id="{04E7C008-0AE5-4615-AE01-1036B7613C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2051" y="6230069"/>
            <a:ext cx="1410645" cy="458460"/>
          </a:xfrm>
          <a:prstGeom prst="rect">
            <a:avLst/>
          </a:prstGeom>
        </p:spPr>
      </p:pic>
    </p:spTree>
    <p:extLst>
      <p:ext uri="{BB962C8B-B14F-4D97-AF65-F5344CB8AC3E}">
        <p14:creationId xmlns:p14="http://schemas.microsoft.com/office/powerpoint/2010/main" val="187411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Blue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1B6E6"/>
                </a:solidFill>
              </a:defRPr>
            </a:lvl1pPr>
          </a:lstStyle>
          <a:p>
            <a:r>
              <a:rPr lang="en-US"/>
              <a:t>Click to edit Master title style</a:t>
            </a:r>
          </a:p>
        </p:txBody>
      </p:sp>
      <p:sp>
        <p:nvSpPr>
          <p:cNvPr id="3" name="Text Placeholder 2"/>
          <p:cNvSpPr>
            <a:spLocks noGrp="1"/>
          </p:cNvSpPr>
          <p:nvPr>
            <p:ph type="body" idx="1"/>
          </p:nvPr>
        </p:nvSpPr>
        <p:spPr>
          <a:xfrm>
            <a:off x="239304" y="1534733"/>
            <a:ext cx="5386917" cy="639763"/>
          </a:xfrm>
        </p:spPr>
        <p:txBody>
          <a:bodyPr anchor="b"/>
          <a:lstStyle>
            <a:lvl1pPr marL="0" indent="0">
              <a:buNone/>
              <a:defRPr sz="3200" b="0">
                <a:solidFill>
                  <a:schemeClr val="tx1">
                    <a:lumMod val="50000"/>
                    <a:lumOff val="5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239305" y="2174875"/>
            <a:ext cx="5386917" cy="3951288"/>
          </a:xfrm>
        </p:spPr>
        <p:txBody>
          <a:bodyPr/>
          <a:lstStyle>
            <a:lvl1pPr>
              <a:defRPr sz="2800">
                <a:solidFill>
                  <a:schemeClr val="tx1">
                    <a:lumMod val="50000"/>
                    <a:lumOff val="50000"/>
                  </a:schemeClr>
                </a:solidFill>
                <a:latin typeface="Franklin Gothic Book" panose="020B0503020102020204" pitchFamily="34" charset="0"/>
              </a:defRPr>
            </a:lvl1pPr>
            <a:lvl2pPr>
              <a:defRPr sz="2667">
                <a:solidFill>
                  <a:schemeClr val="tx1">
                    <a:lumMod val="50000"/>
                    <a:lumOff val="50000"/>
                  </a:schemeClr>
                </a:solidFill>
              </a:defRPr>
            </a:lvl2pPr>
            <a:lvl3pPr>
              <a:defRPr sz="2400">
                <a:solidFill>
                  <a:schemeClr val="tx1">
                    <a:lumMod val="50000"/>
                    <a:lumOff val="50000"/>
                  </a:schemeClr>
                </a:solidFill>
              </a:defRPr>
            </a:lvl3pPr>
            <a:lvl4pPr>
              <a:defRPr sz="2133">
                <a:solidFill>
                  <a:schemeClr val="tx1">
                    <a:lumMod val="50000"/>
                    <a:lumOff val="50000"/>
                  </a:schemeClr>
                </a:solidFill>
              </a:defRPr>
            </a:lvl4pPr>
            <a:lvl5pPr>
              <a:defRPr sz="2133">
                <a:solidFill>
                  <a:schemeClr val="tx1">
                    <a:lumMod val="50000"/>
                    <a:lumOff val="50000"/>
                  </a:schemeClr>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0">
                <a:solidFill>
                  <a:schemeClr val="tx1">
                    <a:lumMod val="50000"/>
                    <a:lumOff val="5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00">
                <a:solidFill>
                  <a:schemeClr val="tx1">
                    <a:lumMod val="50000"/>
                    <a:lumOff val="50000"/>
                  </a:schemeClr>
                </a:solidFill>
                <a:latin typeface="Franklin Gothic Book" panose="020B0503020102020204" pitchFamily="34" charset="0"/>
              </a:defRPr>
            </a:lvl1pPr>
            <a:lvl2pPr>
              <a:defRPr sz="2667">
                <a:solidFill>
                  <a:schemeClr val="tx1">
                    <a:lumMod val="50000"/>
                    <a:lumOff val="50000"/>
                  </a:schemeClr>
                </a:solidFill>
              </a:defRPr>
            </a:lvl2pPr>
            <a:lvl3pPr>
              <a:defRPr sz="2400">
                <a:solidFill>
                  <a:schemeClr val="tx1">
                    <a:lumMod val="50000"/>
                    <a:lumOff val="50000"/>
                  </a:schemeClr>
                </a:solidFill>
              </a:defRPr>
            </a:lvl3pPr>
            <a:lvl4pPr>
              <a:defRPr sz="2133">
                <a:solidFill>
                  <a:schemeClr val="tx1">
                    <a:lumMod val="50000"/>
                    <a:lumOff val="50000"/>
                  </a:schemeClr>
                </a:solidFill>
              </a:defRPr>
            </a:lvl4pPr>
            <a:lvl5pPr>
              <a:defRPr sz="2133">
                <a:solidFill>
                  <a:schemeClr val="tx1">
                    <a:lumMod val="50000"/>
                    <a:lumOff val="50000"/>
                  </a:schemeClr>
                </a:solidFill>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algn="l"/>
            <a:fld id="{8DAA8062-766D-41B9-BD3C-161FD863BC06}" type="slidenum">
              <a:rPr lang="en-US" smtClean="0"/>
              <a:pPr/>
              <a:t>‹#›</a:t>
            </a:fld>
            <a:endParaRPr lang="en-US" dirty="0"/>
          </a:p>
        </p:txBody>
      </p:sp>
      <p:pic>
        <p:nvPicPr>
          <p:cNvPr id="11" name="Picture 10" descr="Prosper Portland logo">
            <a:extLst>
              <a:ext uri="{FF2B5EF4-FFF2-40B4-BE49-F238E27FC236}">
                <a16:creationId xmlns:a16="http://schemas.microsoft.com/office/drawing/2014/main" id="{53A3C852-A696-4A26-A81E-F0F763F64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42051" y="6230069"/>
            <a:ext cx="1410645" cy="458460"/>
          </a:xfrm>
          <a:prstGeom prst="rect">
            <a:avLst/>
          </a:prstGeom>
        </p:spPr>
      </p:pic>
    </p:spTree>
    <p:extLst>
      <p:ext uri="{BB962C8B-B14F-4D97-AF65-F5344CB8AC3E}">
        <p14:creationId xmlns:p14="http://schemas.microsoft.com/office/powerpoint/2010/main" val="303653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9305" y="160336"/>
            <a:ext cx="11731022" cy="7616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39305" y="1375380"/>
            <a:ext cx="11731022" cy="47174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239304" y="6356290"/>
            <a:ext cx="8878063" cy="365186"/>
          </a:xfrm>
          <a:prstGeom prst="rect">
            <a:avLst/>
          </a:prstGeom>
        </p:spPr>
        <p:txBody>
          <a:bodyPr vert="horz" lIns="91440" tIns="45720" rIns="91440" bIns="45720" rtlCol="0" anchor="ctr"/>
          <a:lstStyle>
            <a:lvl1pPr algn="ctr">
              <a:defRPr lang="en-US" sz="1600" kern="1200">
                <a:solidFill>
                  <a:schemeClr val="tx1">
                    <a:tint val="75000"/>
                  </a:schemeClr>
                </a:solidFill>
                <a:latin typeface="Franklin Gothic Medium Cond" panose="020B0606030402020204" pitchFamily="34" charset="0"/>
                <a:ea typeface="+mn-ea"/>
                <a:cs typeface="+mn-cs"/>
              </a:defRPr>
            </a:lvl1pPr>
          </a:lstStyle>
          <a:p>
            <a:pPr algn="l"/>
            <a:r>
              <a:rPr lang="en-US"/>
              <a:t>This is your footer</a:t>
            </a:r>
          </a:p>
        </p:txBody>
      </p:sp>
      <p:sp>
        <p:nvSpPr>
          <p:cNvPr id="6" name="Slide Number Placeholder 5"/>
          <p:cNvSpPr>
            <a:spLocks noGrp="1"/>
          </p:cNvSpPr>
          <p:nvPr>
            <p:ph type="sldNum" sz="quarter" idx="4"/>
          </p:nvPr>
        </p:nvSpPr>
        <p:spPr>
          <a:xfrm>
            <a:off x="10271463" y="6356290"/>
            <a:ext cx="1698863" cy="365125"/>
          </a:xfrm>
          <a:prstGeom prst="rect">
            <a:avLst/>
          </a:prstGeom>
        </p:spPr>
        <p:txBody>
          <a:bodyPr vert="horz" lIns="91440" tIns="45720" rIns="91440" bIns="45720" rtlCol="0" anchor="ctr"/>
          <a:lstStyle>
            <a:lvl1pPr algn="r">
              <a:defRPr lang="en-US" sz="1600" kern="1200" smtClean="0">
                <a:solidFill>
                  <a:schemeClr val="tx1">
                    <a:tint val="75000"/>
                  </a:schemeClr>
                </a:solidFill>
                <a:latin typeface="Franklin Gothic Medium Cond" panose="020B0606030402020204" pitchFamily="34" charset="0"/>
                <a:ea typeface="+mn-ea"/>
                <a:cs typeface="+mn-cs"/>
              </a:defRPr>
            </a:lvl1pPr>
          </a:lstStyle>
          <a:p>
            <a:fld id="{63299CE7-2FFC-8E44-BCB4-F31350645C85}" type="slidenum">
              <a:rPr lang="en-US" smtClean="0"/>
              <a:pPr/>
              <a:t>‹#›</a:t>
            </a:fld>
            <a:endParaRPr lang="en-US"/>
          </a:p>
        </p:txBody>
      </p:sp>
    </p:spTree>
    <p:extLst>
      <p:ext uri="{BB962C8B-B14F-4D97-AF65-F5344CB8AC3E}">
        <p14:creationId xmlns:p14="http://schemas.microsoft.com/office/powerpoint/2010/main" val="4180591711"/>
      </p:ext>
    </p:extLst>
  </p:cSld>
  <p:clrMap bg1="lt1" tx1="dk1" bg2="lt2" tx2="dk2" accent1="accent1" accent2="accent2" accent3="accent3" accent4="accent4" accent5="accent5" accent6="accent6" hlink="hlink" folHlink="folHlink"/>
  <p:sldLayoutIdLst>
    <p:sldLayoutId id="2147483695" r:id="rId1"/>
    <p:sldLayoutId id="2147483701" r:id="rId2"/>
    <p:sldLayoutId id="2147483696" r:id="rId3"/>
    <p:sldLayoutId id="2147483684" r:id="rId4"/>
    <p:sldLayoutId id="2147483697" r:id="rId5"/>
    <p:sldLayoutId id="2147483685" r:id="rId6"/>
    <p:sldLayoutId id="2147483702" r:id="rId7"/>
    <p:sldLayoutId id="2147483688" r:id="rId8"/>
    <p:sldLayoutId id="2147483703" r:id="rId9"/>
    <p:sldLayoutId id="2147483704" r:id="rId10"/>
    <p:sldLayoutId id="2147483686" r:id="rId11"/>
    <p:sldLayoutId id="2147483689" r:id="rId12"/>
    <p:sldLayoutId id="2147483691" r:id="rId13"/>
    <p:sldLayoutId id="2147483693" r:id="rId14"/>
    <p:sldLayoutId id="2147483687" r:id="rId15"/>
    <p:sldLayoutId id="2147483690" r:id="rId16"/>
    <p:sldLayoutId id="2147483692" r:id="rId17"/>
    <p:sldLayoutId id="2147483698" r:id="rId18"/>
    <p:sldLayoutId id="2147483694" r:id="rId19"/>
    <p:sldLayoutId id="2147483699" r:id="rId20"/>
    <p:sldLayoutId id="2147483723" r:id="rId21"/>
  </p:sldLayoutIdLst>
  <p:hf sldNum="0" hdr="0" dt="0"/>
  <p:txStyles>
    <p:titleStyle>
      <a:lvl1pPr algn="l" defTabSz="1219170" rtl="0" eaLnBrk="1" latinLnBrk="0" hangingPunct="1">
        <a:spcBef>
          <a:spcPct val="0"/>
        </a:spcBef>
        <a:buNone/>
        <a:defRPr sz="5867" b="1" i="0" kern="1200">
          <a:solidFill>
            <a:schemeClr val="tx1"/>
          </a:solidFill>
          <a:latin typeface="Franklin Gothic Demi Cond" panose="020B0603020102020204" pitchFamily="34"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b="0" i="0" kern="1200">
          <a:solidFill>
            <a:schemeClr val="tx1"/>
          </a:solidFill>
          <a:latin typeface="Franklin Gothic Medium Cond" panose="020B06060304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Franklin Gothic Book" panose="020B05030201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00" kern="1200">
          <a:solidFill>
            <a:schemeClr val="tx1"/>
          </a:solidFill>
          <a:latin typeface="Franklin Gothic Book" panose="020B05030201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55.jpeg"/><Relationship Id="rId11" Type="http://schemas.microsoft.com/office/2007/relationships/hdphoto" Target="../media/hdphoto4.wdp"/><Relationship Id="rId5" Type="http://schemas.openxmlformats.org/officeDocument/2006/relationships/image" Target="../media/image54.jpeg"/><Relationship Id="rId10" Type="http://schemas.openxmlformats.org/officeDocument/2006/relationships/image" Target="../media/image57.png"/><Relationship Id="rId4" Type="http://schemas.openxmlformats.org/officeDocument/2006/relationships/image" Target="../media/image53.svg"/><Relationship Id="rId9"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60.pn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0.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65.svg"/><Relationship Id="rId11" Type="http://schemas.openxmlformats.org/officeDocument/2006/relationships/image" Target="../media/image7.pn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27.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63.svg"/><Relationship Id="rId11" Type="http://schemas.openxmlformats.org/officeDocument/2006/relationships/image" Target="../media/image7.png"/><Relationship Id="rId5" Type="http://schemas.openxmlformats.org/officeDocument/2006/relationships/image" Target="../media/image72.png"/><Relationship Id="rId10" Type="http://schemas.openxmlformats.org/officeDocument/2006/relationships/image" Target="../media/image26.svg"/><Relationship Id="rId4" Type="http://schemas.openxmlformats.org/officeDocument/2006/relationships/image" Target="../media/image71.svg"/><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81.svg"/><Relationship Id="rId7" Type="http://schemas.openxmlformats.org/officeDocument/2006/relationships/image" Target="../media/image85.svg"/><Relationship Id="rId2" Type="http://schemas.openxmlformats.org/officeDocument/2006/relationships/image" Target="../media/image80.png"/><Relationship Id="rId1" Type="http://schemas.openxmlformats.org/officeDocument/2006/relationships/slideLayout" Target="../slideLayouts/slideLayout11.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6.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60.png"/><Relationship Id="rId4" Type="http://schemas.openxmlformats.org/officeDocument/2006/relationships/image" Target="../media/image87.jpeg"/></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60.png"/><Relationship Id="rId4" Type="http://schemas.openxmlformats.org/officeDocument/2006/relationships/image" Target="../media/image59.jpe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60.png"/><Relationship Id="rId4" Type="http://schemas.microsoft.com/office/2007/relationships/hdphoto" Target="../media/hdphoto5.wdp"/></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89.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95.sv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99.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01.svg"/><Relationship Id="rId5" Type="http://schemas.openxmlformats.org/officeDocument/2006/relationships/image" Target="../media/image100.png"/><Relationship Id="rId4" Type="http://schemas.openxmlformats.org/officeDocument/2006/relationships/chart" Target="../charts/chart7.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7.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104.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svg"/><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png"/><Relationship Id="rId7" Type="http://schemas.openxmlformats.org/officeDocument/2006/relationships/image" Target="../media/image32.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10208-2B67-43E4-B71B-62E7A10A4F6F}"/>
              </a:ext>
            </a:extLst>
          </p:cNvPr>
          <p:cNvSpPr>
            <a:spLocks noGrp="1"/>
          </p:cNvSpPr>
          <p:nvPr>
            <p:ph type="ctrTitle"/>
          </p:nvPr>
        </p:nvSpPr>
        <p:spPr>
          <a:xfrm>
            <a:off x="4599169" y="1993581"/>
            <a:ext cx="7592831" cy="3223441"/>
          </a:xfrm>
        </p:spPr>
        <p:txBody>
          <a:bodyPr>
            <a:normAutofit/>
          </a:bodyPr>
          <a:lstStyle/>
          <a:p>
            <a:r>
              <a:rPr lang="en-US" sz="5850">
                <a:latin typeface="Franklin Gothic Demi Cond"/>
              </a:rPr>
              <a:t>Cully TIF District</a:t>
            </a:r>
            <a:br>
              <a:rPr lang="en-US" sz="3300">
                <a:latin typeface="Franklin Gothic Demi Cond"/>
              </a:rPr>
            </a:br>
            <a:r>
              <a:rPr lang="en-US" sz="4400">
                <a:latin typeface="Franklin Gothic Demi Cond"/>
              </a:rPr>
              <a:t>City Council Hearing</a:t>
            </a:r>
            <a:br>
              <a:rPr lang="en-US" sz="4400">
                <a:latin typeface="Franklin Gothic Demi Cond"/>
              </a:rPr>
            </a:br>
            <a:br>
              <a:rPr lang="en-US" sz="4400">
                <a:latin typeface="Franklin Gothic Demi Cond"/>
              </a:rPr>
            </a:br>
            <a:r>
              <a:rPr lang="en-US" sz="3600">
                <a:latin typeface="Franklin Gothic Demi Cond"/>
              </a:rPr>
              <a:t>November 9, 2022</a:t>
            </a:r>
            <a:endParaRPr lang="en-US" sz="3600"/>
          </a:p>
        </p:txBody>
      </p:sp>
      <p:sp>
        <p:nvSpPr>
          <p:cNvPr id="3" name="Rectangle 2">
            <a:extLst>
              <a:ext uri="{FF2B5EF4-FFF2-40B4-BE49-F238E27FC236}">
                <a16:creationId xmlns:a16="http://schemas.microsoft.com/office/drawing/2014/main" id="{E6A95FF8-080F-4B45-8779-F668C7760289}"/>
              </a:ext>
            </a:extLst>
          </p:cNvPr>
          <p:cNvSpPr/>
          <p:nvPr/>
        </p:nvSpPr>
        <p:spPr>
          <a:xfrm>
            <a:off x="0" y="0"/>
            <a:ext cx="4154557"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Portland Housing Bureau 2020-21: By the Numbers | Portland.gov">
            <a:extLst>
              <a:ext uri="{FF2B5EF4-FFF2-40B4-BE49-F238E27FC236}">
                <a16:creationId xmlns:a16="http://schemas.microsoft.com/office/drawing/2014/main" id="{0A7F14DB-6618-C14B-A876-88C79E6F40DA}"/>
              </a:ext>
            </a:extLst>
          </p:cNvPr>
          <p:cNvPicPr>
            <a:picLocks noChangeAspect="1" noChangeArrowheads="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570126" y="2220649"/>
            <a:ext cx="2850843" cy="757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graphical user interface&#10;&#10;Description automatically generated">
            <a:extLst>
              <a:ext uri="{FF2B5EF4-FFF2-40B4-BE49-F238E27FC236}">
                <a16:creationId xmlns:a16="http://schemas.microsoft.com/office/drawing/2014/main" id="{55C24AC7-B676-EA4C-AF79-AAA845C2E7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119" y="3605302"/>
            <a:ext cx="2405594" cy="785159"/>
          </a:xfrm>
          <a:prstGeom prst="rect">
            <a:avLst/>
          </a:prstGeom>
        </p:spPr>
      </p:pic>
    </p:spTree>
    <p:extLst>
      <p:ext uri="{BB962C8B-B14F-4D97-AF65-F5344CB8AC3E}">
        <p14:creationId xmlns:p14="http://schemas.microsoft.com/office/powerpoint/2010/main" val="1222522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137623-0260-4EB4-A512-29BCAAB4BC84}"/>
              </a:ext>
            </a:extLst>
          </p:cNvPr>
          <p:cNvSpPr/>
          <p:nvPr/>
        </p:nvSpPr>
        <p:spPr>
          <a:xfrm>
            <a:off x="0" y="0"/>
            <a:ext cx="32385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A57082-7EE8-4FAE-85A1-B90179437418}"/>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8" name="TextBox 7">
            <a:extLst>
              <a:ext uri="{FF2B5EF4-FFF2-40B4-BE49-F238E27FC236}">
                <a16:creationId xmlns:a16="http://schemas.microsoft.com/office/drawing/2014/main" id="{225068B3-0545-47A3-BB0D-AA045DA0A339}"/>
              </a:ext>
            </a:extLst>
          </p:cNvPr>
          <p:cNvSpPr txBox="1"/>
          <p:nvPr/>
        </p:nvSpPr>
        <p:spPr>
          <a:xfrm>
            <a:off x="331107" y="1663700"/>
            <a:ext cx="2806700" cy="1446550"/>
          </a:xfrm>
          <a:prstGeom prst="rect">
            <a:avLst/>
          </a:prstGeom>
          <a:noFill/>
        </p:spPr>
        <p:txBody>
          <a:bodyPr wrap="square" rtlCol="0">
            <a:spAutoFit/>
          </a:bodyPr>
          <a:lstStyle/>
          <a:p>
            <a:r>
              <a:rPr lang="en-US" sz="4400" b="1" i="1">
                <a:solidFill>
                  <a:schemeClr val="bg1"/>
                </a:solidFill>
              </a:rPr>
              <a:t>What’s Different?</a:t>
            </a:r>
          </a:p>
        </p:txBody>
      </p:sp>
      <p:sp>
        <p:nvSpPr>
          <p:cNvPr id="6" name="Rectangle 5">
            <a:extLst>
              <a:ext uri="{FF2B5EF4-FFF2-40B4-BE49-F238E27FC236}">
                <a16:creationId xmlns:a16="http://schemas.microsoft.com/office/drawing/2014/main" id="{9B273BCB-D962-4CA9-BE65-4ED926EC7CF9}"/>
              </a:ext>
            </a:extLst>
          </p:cNvPr>
          <p:cNvSpPr/>
          <p:nvPr/>
        </p:nvSpPr>
        <p:spPr>
          <a:xfrm>
            <a:off x="0" y="-1"/>
            <a:ext cx="12192000" cy="13716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5400" b="1">
                <a:latin typeface="Franklin Gothic Medium Cond"/>
              </a:rPr>
              <a:t>2. Overview of Proposed Cully TIF District Plan</a:t>
            </a:r>
            <a:endParaRPr lang="en-US" sz="5300" b="1">
              <a:latin typeface="Franklin Gothic Demi Cond" panose="020B0706030402020204" pitchFamily="34" charset="0"/>
            </a:endParaRPr>
          </a:p>
        </p:txBody>
      </p:sp>
      <p:sp>
        <p:nvSpPr>
          <p:cNvPr id="10" name="Content Placeholder 2">
            <a:extLst>
              <a:ext uri="{FF2B5EF4-FFF2-40B4-BE49-F238E27FC236}">
                <a16:creationId xmlns:a16="http://schemas.microsoft.com/office/drawing/2014/main" id="{53A72AB2-7CB2-4135-9C75-1FB1D6A3E8A6}"/>
              </a:ext>
            </a:extLst>
          </p:cNvPr>
          <p:cNvSpPr txBox="1">
            <a:spLocks/>
          </p:cNvSpPr>
          <p:nvPr/>
        </p:nvSpPr>
        <p:spPr>
          <a:xfrm>
            <a:off x="3569607" y="1663700"/>
            <a:ext cx="8291286" cy="4330700"/>
          </a:xfrm>
          <a:prstGeom prst="rect">
            <a:avLst/>
          </a:prstGeom>
        </p:spPr>
        <p:txBody>
          <a:bodyPr vert="horz" lIns="91440" tIns="45720" rIns="91440" bIns="45720" rtlCol="0" anchor="t">
            <a:noAutofit/>
          </a:bodyPr>
          <a:lstStyle>
            <a:lvl1pPr marL="0" indent="0" algn="l" defTabSz="1219170" rtl="0" eaLnBrk="1" latinLnBrk="0" hangingPunct="1">
              <a:spcBef>
                <a:spcPct val="20000"/>
              </a:spcBef>
              <a:buFont typeface="Arial" panose="020B0604020202020204" pitchFamily="34" charset="0"/>
              <a:buNone/>
              <a:defRPr sz="4267" b="0" i="0" kern="1200">
                <a:solidFill>
                  <a:schemeClr val="tx1">
                    <a:lumMod val="50000"/>
                    <a:lumOff val="50000"/>
                  </a:schemeClr>
                </a:solidFill>
                <a:latin typeface="Franklin Gothic Medium Cond" panose="020B06060304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Franklin Gothic Book" panose="020B0503020102020204" pitchFamily="34" charset="0"/>
                <a:ea typeface="+mn-ea"/>
                <a:cs typeface="+mn-cs"/>
              </a:defRPr>
            </a:lvl2pPr>
            <a:lvl3pPr marL="1523962" indent="-304792" algn="l" defTabSz="1219170" rtl="0" eaLnBrk="1" latinLnBrk="0" hangingPunct="1">
              <a:spcBef>
                <a:spcPct val="20000"/>
              </a:spcBef>
              <a:buFont typeface="Wingdings" pitchFamily="2" charset="2"/>
              <a:buChar char="§"/>
              <a:defRPr sz="2800" kern="1200">
                <a:solidFill>
                  <a:schemeClr val="tx1">
                    <a:lumMod val="50000"/>
                    <a:lumOff val="50000"/>
                  </a:schemeClr>
                </a:solidFill>
                <a:latin typeface="Franklin Gothic Book" panose="020B05030201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00" kern="1200">
                <a:solidFill>
                  <a:schemeClr val="tx1">
                    <a:lumMod val="50000"/>
                    <a:lumOff val="50000"/>
                  </a:schemeClr>
                </a:solidFill>
                <a:latin typeface="Franklin Gothic Book" panose="020B05030201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Franklin Gothic Book" panose="020B05030201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457200" indent="-457200">
              <a:spcBef>
                <a:spcPts val="600"/>
              </a:spcBef>
              <a:spcAft>
                <a:spcPts val="600"/>
              </a:spcAft>
              <a:buFont typeface="Arial" panose="020B0604020202020204" pitchFamily="34" charset="0"/>
              <a:buChar char="•"/>
            </a:pPr>
            <a:r>
              <a:rPr lang="en-US" sz="4100"/>
              <a:t>Co-created vision, priorities, and goals</a:t>
            </a:r>
          </a:p>
          <a:p>
            <a:pPr marL="457200" indent="-457200">
              <a:spcBef>
                <a:spcPts val="600"/>
              </a:spcBef>
              <a:spcAft>
                <a:spcPts val="600"/>
              </a:spcAft>
              <a:buFont typeface="Arial" panose="020B0604020202020204" pitchFamily="34" charset="0"/>
              <a:buChar char="•"/>
            </a:pPr>
            <a:r>
              <a:rPr lang="en-US" sz="4100"/>
              <a:t>Focus on phasing and early stabilizing investments; benefits to current residents</a:t>
            </a:r>
          </a:p>
          <a:p>
            <a:pPr marL="457200" indent="-457200">
              <a:spcBef>
                <a:spcPts val="600"/>
              </a:spcBef>
              <a:spcAft>
                <a:spcPts val="600"/>
              </a:spcAft>
              <a:buFont typeface="Arial" panose="020B0604020202020204" pitchFamily="34" charset="0"/>
              <a:buChar char="•"/>
            </a:pPr>
            <a:r>
              <a:rPr lang="en-US" sz="4100"/>
              <a:t>Priority Communities</a:t>
            </a:r>
          </a:p>
          <a:p>
            <a:pPr marL="457200" indent="-457200">
              <a:spcBef>
                <a:spcPts val="600"/>
              </a:spcBef>
              <a:spcAft>
                <a:spcPts val="600"/>
              </a:spcAft>
              <a:buFont typeface="Arial" panose="020B0604020202020204" pitchFamily="34" charset="0"/>
              <a:buChar char="•"/>
            </a:pPr>
            <a:r>
              <a:rPr lang="en-US" sz="4100"/>
              <a:t>Limit on general infrastructure spending</a:t>
            </a:r>
          </a:p>
          <a:p>
            <a:pPr marL="214313" indent="-214313">
              <a:spcBef>
                <a:spcPts val="600"/>
              </a:spcBef>
              <a:spcAft>
                <a:spcPts val="600"/>
              </a:spcAft>
              <a:buFont typeface="Arial" panose="020B0604020202020204" pitchFamily="34" charset="0"/>
              <a:buChar char="•"/>
            </a:pPr>
            <a:endParaRPr lang="en-US" sz="4100"/>
          </a:p>
          <a:p>
            <a:pPr marL="571500" indent="-571500"/>
            <a:endParaRPr lang="en-US" sz="4100">
              <a:latin typeface="Franklin Gothic Medium Cond"/>
            </a:endParaRPr>
          </a:p>
          <a:p>
            <a:pPr marL="571500" indent="-571500"/>
            <a:endParaRPr lang="en-US" sz="4100"/>
          </a:p>
          <a:p>
            <a:pPr marL="571500" indent="-571500"/>
            <a:endParaRPr lang="en-US" sz="4100"/>
          </a:p>
        </p:txBody>
      </p:sp>
      <p:sp>
        <p:nvSpPr>
          <p:cNvPr id="7" name="Footer Placeholder 4">
            <a:extLst>
              <a:ext uri="{FF2B5EF4-FFF2-40B4-BE49-F238E27FC236}">
                <a16:creationId xmlns:a16="http://schemas.microsoft.com/office/drawing/2014/main" id="{41297B59-D838-4560-8B03-70C2DC6968C4}"/>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10</a:t>
            </a:fld>
            <a:endParaRPr lang="en-US" dirty="0"/>
          </a:p>
        </p:txBody>
      </p:sp>
    </p:spTree>
    <p:extLst>
      <p:ext uri="{BB962C8B-B14F-4D97-AF65-F5344CB8AC3E}">
        <p14:creationId xmlns:p14="http://schemas.microsoft.com/office/powerpoint/2010/main" val="3309807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71456" y="6340614"/>
            <a:ext cx="1219200" cy="396595"/>
          </a:xfrm>
          <a:prstGeom prst="rect">
            <a:avLst/>
          </a:prstGeom>
        </p:spPr>
      </p:pic>
      <p:sp>
        <p:nvSpPr>
          <p:cNvPr id="7" name="Rectangle 6"/>
          <p:cNvSpPr/>
          <p:nvPr/>
        </p:nvSpPr>
        <p:spPr>
          <a:xfrm>
            <a:off x="342900" y="164562"/>
            <a:ext cx="11849100" cy="907941"/>
          </a:xfrm>
          <a:prstGeom prst="rect">
            <a:avLst/>
          </a:prstGeom>
        </p:spPr>
        <p:txBody>
          <a:bodyPr wrap="square" lIns="91440" tIns="45720" rIns="91440" bIns="45720" anchor="t">
            <a:spAutoFit/>
          </a:bodyPr>
          <a:lstStyle/>
          <a:p>
            <a:r>
              <a:rPr lang="en-US" sz="5300" b="1">
                <a:solidFill>
                  <a:schemeClr val="accent3"/>
                </a:solidFill>
                <a:latin typeface="Franklin Gothic Demi Cond"/>
              </a:rPr>
              <a:t>How Does TIF Work?  </a:t>
            </a:r>
          </a:p>
        </p:txBody>
      </p:sp>
      <p:pic>
        <p:nvPicPr>
          <p:cNvPr id="1026" name="Picture 2">
            <a:extLst>
              <a:ext uri="{FF2B5EF4-FFF2-40B4-BE49-F238E27FC236}">
                <a16:creationId xmlns:a16="http://schemas.microsoft.com/office/drawing/2014/main" id="{3D17C7AC-53EA-41BA-B683-8523794AEC5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83599" y="1366101"/>
            <a:ext cx="9684401" cy="47277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5ADAD83-68F8-4907-BDB9-2BF5A79EC238}"/>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8484522" y="6335249"/>
            <a:ext cx="1703187" cy="452409"/>
          </a:xfrm>
          <a:prstGeom prst="rect">
            <a:avLst/>
          </a:prstGeom>
        </p:spPr>
      </p:pic>
      <p:sp>
        <p:nvSpPr>
          <p:cNvPr id="8" name="Footer Placeholder 4">
            <a:extLst>
              <a:ext uri="{FF2B5EF4-FFF2-40B4-BE49-F238E27FC236}">
                <a16:creationId xmlns:a16="http://schemas.microsoft.com/office/drawing/2014/main" id="{95C6B842-234F-4B56-BE66-9E046CE31C87}"/>
              </a:ext>
            </a:extLst>
          </p:cNvPr>
          <p:cNvSpPr txBox="1">
            <a:spLocks/>
          </p:cNvSpPr>
          <p:nvPr/>
        </p:nvSpPr>
        <p:spPr>
          <a:xfrm>
            <a:off x="239304" y="6356290"/>
            <a:ext cx="8878063" cy="3651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A8062-766D-41B9-BD3C-161FD863BC06}" type="slidenum">
              <a:rPr lang="en-US" smtClean="0"/>
              <a:pPr/>
              <a:t>11</a:t>
            </a:fld>
            <a:endParaRPr lang="en-US" dirty="0"/>
          </a:p>
        </p:txBody>
      </p:sp>
    </p:spTree>
    <p:extLst>
      <p:ext uri="{BB962C8B-B14F-4D97-AF65-F5344CB8AC3E}">
        <p14:creationId xmlns:p14="http://schemas.microsoft.com/office/powerpoint/2010/main" val="87284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C711-8D1B-984F-A606-4AE78DC9077E}"/>
              </a:ext>
            </a:extLst>
          </p:cNvPr>
          <p:cNvSpPr>
            <a:spLocks noGrp="1"/>
          </p:cNvSpPr>
          <p:nvPr>
            <p:ph type="title"/>
          </p:nvPr>
        </p:nvSpPr>
        <p:spPr/>
        <p:txBody>
          <a:bodyPr>
            <a:normAutofit fontScale="90000"/>
          </a:bodyPr>
          <a:lstStyle/>
          <a:p>
            <a:r>
              <a:rPr lang="en-US" sz="5850">
                <a:latin typeface="Franklin Gothic Demi Cond"/>
              </a:rPr>
              <a:t>Where are Portland's TIF Districts?</a:t>
            </a:r>
            <a:endParaRPr lang="en-US"/>
          </a:p>
        </p:txBody>
      </p:sp>
      <p:pic>
        <p:nvPicPr>
          <p:cNvPr id="5" name="Content Placeholder 13">
            <a:extLst>
              <a:ext uri="{FF2B5EF4-FFF2-40B4-BE49-F238E27FC236}">
                <a16:creationId xmlns:a16="http://schemas.microsoft.com/office/drawing/2014/main" id="{136B6375-0B0E-41EB-8742-14A403D230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0359" y="1109299"/>
            <a:ext cx="7247008" cy="5059649"/>
          </a:xfrm>
          <a:prstGeom prst="rect">
            <a:avLst/>
          </a:prstGeom>
        </p:spPr>
      </p:pic>
      <p:sp>
        <p:nvSpPr>
          <p:cNvPr id="8" name="TextBox 7">
            <a:extLst>
              <a:ext uri="{FF2B5EF4-FFF2-40B4-BE49-F238E27FC236}">
                <a16:creationId xmlns:a16="http://schemas.microsoft.com/office/drawing/2014/main" id="{957C4CF4-161F-4A11-A877-F87C1307BD36}"/>
              </a:ext>
            </a:extLst>
          </p:cNvPr>
          <p:cNvSpPr txBox="1"/>
          <p:nvPr/>
        </p:nvSpPr>
        <p:spPr>
          <a:xfrm>
            <a:off x="8362705" y="2090172"/>
            <a:ext cx="3502041" cy="523220"/>
          </a:xfrm>
          <a:prstGeom prst="rect">
            <a:avLst/>
          </a:prstGeom>
          <a:noFill/>
        </p:spPr>
        <p:txBody>
          <a:bodyPr wrap="square" lIns="91440" tIns="45720" rIns="91440" bIns="45720" anchor="t">
            <a:spAutoFit/>
          </a:bodyPr>
          <a:lstStyle/>
          <a:p>
            <a:endParaRPr lang="en-US" sz="2800">
              <a:solidFill>
                <a:schemeClr val="tx1">
                  <a:lumMod val="65000"/>
                  <a:lumOff val="35000"/>
                </a:schemeClr>
              </a:solidFill>
              <a:latin typeface="Franklin Gothic Medium Cond" panose="020B0606030402020204" pitchFamily="34" charset="0"/>
            </a:endParaRPr>
          </a:p>
        </p:txBody>
      </p:sp>
      <p:pic>
        <p:nvPicPr>
          <p:cNvPr id="9" name="Picture 8">
            <a:extLst>
              <a:ext uri="{FF2B5EF4-FFF2-40B4-BE49-F238E27FC236}">
                <a16:creationId xmlns:a16="http://schemas.microsoft.com/office/drawing/2014/main" id="{85A4A53A-5182-47DA-9EF1-567E4F40FCE5}"/>
              </a:ext>
            </a:extLst>
          </p:cNvPr>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6" name="Footer Placeholder 4">
            <a:extLst>
              <a:ext uri="{FF2B5EF4-FFF2-40B4-BE49-F238E27FC236}">
                <a16:creationId xmlns:a16="http://schemas.microsoft.com/office/drawing/2014/main" id="{FB31E6F3-9D27-4568-B83A-FAFF6E0A0359}"/>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12</a:t>
            </a:fld>
            <a:endParaRPr lang="en-US" dirty="0"/>
          </a:p>
        </p:txBody>
      </p:sp>
    </p:spTree>
    <p:extLst>
      <p:ext uri="{BB962C8B-B14F-4D97-AF65-F5344CB8AC3E}">
        <p14:creationId xmlns:p14="http://schemas.microsoft.com/office/powerpoint/2010/main" val="176460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93111824-7F35-4764-AE2D-9188D1E43275}"/>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723923" y="1090917"/>
            <a:ext cx="6734527" cy="5356165"/>
          </a:xfrm>
        </p:spPr>
      </p:pic>
      <p:pic>
        <p:nvPicPr>
          <p:cNvPr id="4" name="Picture 3">
            <a:extLst>
              <a:ext uri="{FF2B5EF4-FFF2-40B4-BE49-F238E27FC236}">
                <a16:creationId xmlns:a16="http://schemas.microsoft.com/office/drawing/2014/main" id="{F9BE9B11-4D76-45A1-B568-1E6758F395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0205" y="2770185"/>
            <a:ext cx="686430" cy="643529"/>
          </a:xfrm>
          <a:prstGeom prst="rect">
            <a:avLst/>
          </a:prstGeom>
        </p:spPr>
      </p:pic>
      <p:sp>
        <p:nvSpPr>
          <p:cNvPr id="2" name="Title 1">
            <a:extLst>
              <a:ext uri="{FF2B5EF4-FFF2-40B4-BE49-F238E27FC236}">
                <a16:creationId xmlns:a16="http://schemas.microsoft.com/office/drawing/2014/main" id="{1D0FC711-8D1B-984F-A606-4AE78DC9077E}"/>
              </a:ext>
            </a:extLst>
          </p:cNvPr>
          <p:cNvSpPr>
            <a:spLocks noGrp="1"/>
          </p:cNvSpPr>
          <p:nvPr>
            <p:ph type="title"/>
          </p:nvPr>
        </p:nvSpPr>
        <p:spPr/>
        <p:txBody>
          <a:bodyPr>
            <a:normAutofit fontScale="90000"/>
          </a:bodyPr>
          <a:lstStyle/>
          <a:p>
            <a:r>
              <a:rPr lang="en-US" sz="5850">
                <a:latin typeface="Franklin Gothic Demi Cond"/>
              </a:rPr>
              <a:t>Proposed Cully TIF Boundary</a:t>
            </a:r>
            <a:endParaRPr lang="en-US"/>
          </a:p>
        </p:txBody>
      </p:sp>
      <p:sp>
        <p:nvSpPr>
          <p:cNvPr id="9" name="TextBox 8">
            <a:extLst>
              <a:ext uri="{FF2B5EF4-FFF2-40B4-BE49-F238E27FC236}">
                <a16:creationId xmlns:a16="http://schemas.microsoft.com/office/drawing/2014/main" id="{4565F04A-787B-42CB-A128-1D4047F7858D}"/>
              </a:ext>
            </a:extLst>
          </p:cNvPr>
          <p:cNvSpPr txBox="1"/>
          <p:nvPr/>
        </p:nvSpPr>
        <p:spPr>
          <a:xfrm>
            <a:off x="6927385" y="4228439"/>
            <a:ext cx="2146047" cy="369332"/>
          </a:xfrm>
          <a:prstGeom prst="rect">
            <a:avLst/>
          </a:prstGeom>
          <a:noFill/>
        </p:spPr>
        <p:txBody>
          <a:bodyPr wrap="square">
            <a:spAutoFit/>
          </a:bodyPr>
          <a:lstStyle/>
          <a:p>
            <a:pPr algn="l"/>
            <a:r>
              <a:rPr lang="en-US" i="0" err="1">
                <a:solidFill>
                  <a:schemeClr val="tx1">
                    <a:lumMod val="50000"/>
                    <a:lumOff val="50000"/>
                  </a:schemeClr>
                </a:solidFill>
                <a:effectLst/>
                <a:latin typeface="Franklin Gothic Medium Cond" panose="020B0606030402020204" pitchFamily="34" charset="0"/>
              </a:rPr>
              <a:t>Kʰunamokwst</a:t>
            </a:r>
            <a:r>
              <a:rPr lang="en-US" i="0">
                <a:solidFill>
                  <a:schemeClr val="tx1">
                    <a:lumMod val="50000"/>
                    <a:lumOff val="50000"/>
                  </a:schemeClr>
                </a:solidFill>
                <a:effectLst/>
                <a:latin typeface="Franklin Gothic Medium Cond" panose="020B0606030402020204" pitchFamily="34" charset="0"/>
              </a:rPr>
              <a:t> Park</a:t>
            </a:r>
          </a:p>
        </p:txBody>
      </p:sp>
      <p:pic>
        <p:nvPicPr>
          <p:cNvPr id="10" name="Picture 9">
            <a:extLst>
              <a:ext uri="{FF2B5EF4-FFF2-40B4-BE49-F238E27FC236}">
                <a16:creationId xmlns:a16="http://schemas.microsoft.com/office/drawing/2014/main" id="{6715A215-109E-4315-9C62-A1A5285DFB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6424" y="4144438"/>
            <a:ext cx="686430" cy="643529"/>
          </a:xfrm>
          <a:prstGeom prst="rect">
            <a:avLst/>
          </a:prstGeom>
        </p:spPr>
      </p:pic>
      <p:pic>
        <p:nvPicPr>
          <p:cNvPr id="1026" name="Picture 2" descr="Walking to school - Free people icons">
            <a:extLst>
              <a:ext uri="{FF2B5EF4-FFF2-40B4-BE49-F238E27FC236}">
                <a16:creationId xmlns:a16="http://schemas.microsoft.com/office/drawing/2014/main" id="{A1034F15-D30D-4DDC-A493-2910093A954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6365" y="3296913"/>
            <a:ext cx="566678" cy="56667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0EA5026-DF15-41CD-83CB-C47570B12B7F}"/>
              </a:ext>
            </a:extLst>
          </p:cNvPr>
          <p:cNvSpPr txBox="1"/>
          <p:nvPr/>
        </p:nvSpPr>
        <p:spPr>
          <a:xfrm>
            <a:off x="4912984" y="3336276"/>
            <a:ext cx="1229093" cy="646331"/>
          </a:xfrm>
          <a:prstGeom prst="rect">
            <a:avLst/>
          </a:prstGeom>
          <a:noFill/>
        </p:spPr>
        <p:txBody>
          <a:bodyPr wrap="square">
            <a:spAutoFit/>
          </a:bodyPr>
          <a:lstStyle/>
          <a:p>
            <a:pPr algn="l"/>
            <a:r>
              <a:rPr lang="en-US" i="0">
                <a:solidFill>
                  <a:schemeClr val="tx1">
                    <a:lumMod val="50000"/>
                    <a:lumOff val="50000"/>
                  </a:schemeClr>
                </a:solidFill>
                <a:effectLst/>
                <a:latin typeface="Franklin Gothic Medium Cond" panose="020B0606030402020204" pitchFamily="34" charset="0"/>
              </a:rPr>
              <a:t>De La Salle High School</a:t>
            </a:r>
          </a:p>
        </p:txBody>
      </p:sp>
      <p:pic>
        <p:nvPicPr>
          <p:cNvPr id="16" name="Picture 15">
            <a:extLst>
              <a:ext uri="{FF2B5EF4-FFF2-40B4-BE49-F238E27FC236}">
                <a16:creationId xmlns:a16="http://schemas.microsoft.com/office/drawing/2014/main" id="{4FE444FA-93A6-4328-AEFB-93E5D605839B}"/>
              </a:ext>
            </a:extLst>
          </p:cNvPr>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8" name="Content Placeholder 4">
            <a:extLst>
              <a:ext uri="{FF2B5EF4-FFF2-40B4-BE49-F238E27FC236}">
                <a16:creationId xmlns:a16="http://schemas.microsoft.com/office/drawing/2014/main" id="{210F34B9-AC3B-430C-921B-BBF15E7E2FB0}"/>
              </a:ext>
            </a:extLst>
          </p:cNvPr>
          <p:cNvSpPr txBox="1">
            <a:spLocks/>
          </p:cNvSpPr>
          <p:nvPr/>
        </p:nvSpPr>
        <p:spPr>
          <a:xfrm>
            <a:off x="9073432" y="2687217"/>
            <a:ext cx="1495030" cy="528275"/>
          </a:xfrm>
          <a:prstGeom prst="rect">
            <a:avLst/>
          </a:prstGeom>
        </p:spPr>
        <p:txBody>
          <a:bodyPr vert="horz" lIns="91440" tIns="45720" rIns="91440" bIns="45720" rtlCol="0">
            <a:normAutofit/>
          </a:bodyPr>
          <a:lstStyle>
            <a:lvl1pPr marL="0" indent="0" algn="l" defTabSz="1219170" rtl="0" eaLnBrk="1" latinLnBrk="0" hangingPunct="1">
              <a:spcBef>
                <a:spcPct val="20000"/>
              </a:spcBef>
              <a:buFont typeface="Arial" panose="020B0604020202020204" pitchFamily="34" charset="0"/>
              <a:buNone/>
              <a:defRPr sz="4267" b="0" i="0" kern="1200">
                <a:solidFill>
                  <a:schemeClr val="tx1">
                    <a:lumMod val="50000"/>
                    <a:lumOff val="50000"/>
                  </a:schemeClr>
                </a:solidFill>
                <a:latin typeface="Franklin Gothic Medium Cond" panose="020B06060304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Franklin Gothic Book" panose="020B0503020102020204" pitchFamily="34" charset="0"/>
                <a:ea typeface="+mn-ea"/>
                <a:cs typeface="+mn-cs"/>
              </a:defRPr>
            </a:lvl2pPr>
            <a:lvl3pPr marL="1523962" indent="-304792" algn="l" defTabSz="1219170" rtl="0" eaLnBrk="1" latinLnBrk="0" hangingPunct="1">
              <a:spcBef>
                <a:spcPct val="20000"/>
              </a:spcBef>
              <a:buFont typeface="Wingdings" pitchFamily="2" charset="2"/>
              <a:buChar char="§"/>
              <a:defRPr sz="2800" kern="1200">
                <a:solidFill>
                  <a:schemeClr val="tx1">
                    <a:lumMod val="50000"/>
                    <a:lumOff val="50000"/>
                  </a:schemeClr>
                </a:solidFill>
                <a:latin typeface="Franklin Gothic Book" panose="020B05030201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00" kern="1200">
                <a:solidFill>
                  <a:schemeClr val="tx1">
                    <a:lumMod val="50000"/>
                    <a:lumOff val="50000"/>
                  </a:schemeClr>
                </a:solidFill>
                <a:latin typeface="Franklin Gothic Book" panose="020B05030201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Franklin Gothic Book" panose="020B05030201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sz="2000"/>
              <a:t>Cully Park</a:t>
            </a:r>
          </a:p>
        </p:txBody>
      </p:sp>
      <p:sp>
        <p:nvSpPr>
          <p:cNvPr id="11" name="TextBox 10">
            <a:extLst>
              <a:ext uri="{FF2B5EF4-FFF2-40B4-BE49-F238E27FC236}">
                <a16:creationId xmlns:a16="http://schemas.microsoft.com/office/drawing/2014/main" id="{5698AF71-A329-C24F-8D55-5FFEE329039E}"/>
              </a:ext>
            </a:extLst>
          </p:cNvPr>
          <p:cNvSpPr txBox="1"/>
          <p:nvPr/>
        </p:nvSpPr>
        <p:spPr>
          <a:xfrm>
            <a:off x="358550" y="1648859"/>
            <a:ext cx="3489364" cy="4716676"/>
          </a:xfrm>
          <a:prstGeom prst="rect">
            <a:avLst/>
          </a:prstGeom>
          <a:noFill/>
        </p:spPr>
        <p:txBody>
          <a:bodyPr wrap="square" lIns="91440" tIns="45720" rIns="91440" bIns="45720" rtlCol="0" anchor="t">
            <a:spAutoFit/>
          </a:bodyPr>
          <a:lstStyle/>
          <a:p>
            <a:r>
              <a:rPr lang="en-US" sz="2000">
                <a:solidFill>
                  <a:schemeClr val="tx1">
                    <a:lumMod val="50000"/>
                    <a:lumOff val="50000"/>
                  </a:schemeClr>
                </a:solidFill>
                <a:latin typeface="Franklin Gothic Demi Cond"/>
              </a:rPr>
              <a:t>Iterative, community-led, strategic conversations with adjacent geographies</a:t>
            </a:r>
          </a:p>
          <a:p>
            <a:pPr marL="282575" indent="-282575">
              <a:buFont typeface="Arial" panose="020B0604020202020204" pitchFamily="34" charset="0"/>
              <a:buChar char="•"/>
            </a:pPr>
            <a:endParaRPr lang="en-US" sz="2000">
              <a:solidFill>
                <a:schemeClr val="tx1">
                  <a:lumMod val="50000"/>
                  <a:lumOff val="50000"/>
                </a:schemeClr>
              </a:solidFill>
              <a:latin typeface="Franklin Gothic Demi Cond"/>
            </a:endParaRPr>
          </a:p>
          <a:p>
            <a:pPr marL="282575" indent="-282575">
              <a:buFont typeface="Arial" panose="020B0604020202020204" pitchFamily="34" charset="0"/>
              <a:buChar char="•"/>
            </a:pPr>
            <a:endParaRPr lang="en-US" sz="2000">
              <a:solidFill>
                <a:schemeClr val="tx1">
                  <a:lumMod val="50000"/>
                  <a:lumOff val="50000"/>
                </a:schemeClr>
              </a:solidFill>
              <a:latin typeface="Franklin Gothic Demi Cond"/>
            </a:endParaRPr>
          </a:p>
          <a:p>
            <a:pPr marL="282575" indent="-282575">
              <a:buFont typeface="Arial" panose="020B0604020202020204" pitchFamily="34" charset="0"/>
              <a:buChar char="•"/>
            </a:pPr>
            <a:r>
              <a:rPr lang="en-US" sz="2000">
                <a:solidFill>
                  <a:schemeClr val="tx1">
                    <a:lumMod val="50000"/>
                    <a:lumOff val="50000"/>
                  </a:schemeClr>
                </a:solidFill>
                <a:latin typeface="Franklin Gothic Demi Cond"/>
              </a:rPr>
              <a:t>1,623 Acres</a:t>
            </a:r>
            <a:endParaRPr lang="en-US">
              <a:solidFill>
                <a:schemeClr val="tx1">
                  <a:lumMod val="50000"/>
                  <a:lumOff val="50000"/>
                </a:schemeClr>
              </a:solidFill>
              <a:cs typeface="Calibri"/>
            </a:endParaRPr>
          </a:p>
          <a:p>
            <a:pPr marL="282575" indent="-282575">
              <a:buFont typeface="Arial" panose="020B0604020202020204" pitchFamily="34" charset="0"/>
              <a:buChar char="•"/>
            </a:pPr>
            <a:endParaRPr lang="en-US" sz="1000">
              <a:solidFill>
                <a:schemeClr val="tx1">
                  <a:lumMod val="50000"/>
                  <a:lumOff val="50000"/>
                </a:schemeClr>
              </a:solidFill>
              <a:latin typeface="Franklin Gothic Demi Cond"/>
            </a:endParaRPr>
          </a:p>
          <a:p>
            <a:pPr marL="282575" indent="-282575">
              <a:buFont typeface="Arial" panose="020B0604020202020204" pitchFamily="34" charset="0"/>
              <a:buChar char="•"/>
            </a:pPr>
            <a:r>
              <a:rPr lang="en-US" sz="2000">
                <a:solidFill>
                  <a:schemeClr val="tx1">
                    <a:lumMod val="50000"/>
                    <a:lumOff val="50000"/>
                  </a:schemeClr>
                </a:solidFill>
                <a:latin typeface="Franklin Gothic Demi Cond"/>
                <a:ea typeface="+mn-lt"/>
                <a:cs typeface="+mn-lt"/>
              </a:rPr>
              <a:t>56% single-family</a:t>
            </a:r>
          </a:p>
          <a:p>
            <a:pPr marL="571500" indent="-571500">
              <a:buFont typeface="Arial" panose="020B0604020202020204" pitchFamily="34" charset="0"/>
              <a:buChar char="•"/>
            </a:pPr>
            <a:endParaRPr lang="en-US" sz="1050">
              <a:solidFill>
                <a:schemeClr val="tx1">
                  <a:lumMod val="50000"/>
                  <a:lumOff val="50000"/>
                </a:schemeClr>
              </a:solidFill>
              <a:latin typeface="Franklin Gothic Demi Cond"/>
              <a:ea typeface="+mn-lt"/>
              <a:cs typeface="+mn-lt"/>
            </a:endParaRPr>
          </a:p>
          <a:p>
            <a:pPr marL="282575" indent="-282575">
              <a:buFont typeface="Arial" panose="020B0604020202020204" pitchFamily="34" charset="0"/>
              <a:buChar char="•"/>
            </a:pPr>
            <a:r>
              <a:rPr lang="en-US" sz="2000">
                <a:solidFill>
                  <a:schemeClr val="tx1">
                    <a:lumMod val="50000"/>
                    <a:lumOff val="50000"/>
                  </a:schemeClr>
                </a:solidFill>
                <a:latin typeface="Franklin Gothic Demi Cond"/>
                <a:ea typeface="+mn-lt"/>
                <a:cs typeface="+mn-lt"/>
              </a:rPr>
              <a:t>25% employment/ industrial</a:t>
            </a:r>
          </a:p>
          <a:p>
            <a:pPr marL="571500" indent="-571500">
              <a:buFont typeface="Arial" panose="020B0604020202020204" pitchFamily="34" charset="0"/>
              <a:buChar char="•"/>
            </a:pPr>
            <a:endParaRPr lang="en-US" sz="1000">
              <a:solidFill>
                <a:schemeClr val="tx1">
                  <a:lumMod val="50000"/>
                  <a:lumOff val="50000"/>
                </a:schemeClr>
              </a:solidFill>
              <a:latin typeface="Franklin Gothic Demi Cond"/>
              <a:ea typeface="+mn-lt"/>
              <a:cs typeface="+mn-lt"/>
            </a:endParaRPr>
          </a:p>
          <a:p>
            <a:pPr marL="282575" indent="-282575">
              <a:buFont typeface="Arial" panose="020B0604020202020204" pitchFamily="34" charset="0"/>
              <a:buChar char="•"/>
            </a:pPr>
            <a:r>
              <a:rPr lang="en-US" sz="2000">
                <a:solidFill>
                  <a:schemeClr val="tx1">
                    <a:lumMod val="50000"/>
                    <a:lumOff val="50000"/>
                  </a:schemeClr>
                </a:solidFill>
                <a:latin typeface="Franklin Gothic Demi Cond"/>
                <a:ea typeface="+mn-lt"/>
                <a:cs typeface="+mn-lt"/>
              </a:rPr>
              <a:t>11% multi-dwelling</a:t>
            </a:r>
          </a:p>
          <a:p>
            <a:pPr marL="571500" indent="-571500">
              <a:buFont typeface="Arial" panose="020B0604020202020204" pitchFamily="34" charset="0"/>
              <a:buChar char="•"/>
            </a:pPr>
            <a:endParaRPr lang="en-US" sz="1000">
              <a:solidFill>
                <a:schemeClr val="tx1">
                  <a:lumMod val="50000"/>
                  <a:lumOff val="50000"/>
                </a:schemeClr>
              </a:solidFill>
              <a:latin typeface="Franklin Gothic Demi Cond"/>
              <a:ea typeface="+mn-lt"/>
              <a:cs typeface="+mn-lt"/>
            </a:endParaRPr>
          </a:p>
          <a:p>
            <a:pPr marL="282575" indent="-282575">
              <a:buFont typeface="Arial" panose="020B0604020202020204" pitchFamily="34" charset="0"/>
              <a:buChar char="•"/>
            </a:pPr>
            <a:r>
              <a:rPr lang="en-US" sz="2000">
                <a:solidFill>
                  <a:schemeClr val="tx1">
                    <a:lumMod val="50000"/>
                    <a:lumOff val="50000"/>
                  </a:schemeClr>
                </a:solidFill>
                <a:latin typeface="Franklin Gothic Demi Cond"/>
              </a:rPr>
              <a:t>4% commercial</a:t>
            </a:r>
          </a:p>
          <a:p>
            <a:pPr marL="282575" indent="-282575">
              <a:buFont typeface="Arial" panose="020B0604020202020204" pitchFamily="34" charset="0"/>
              <a:buChar char="•"/>
            </a:pPr>
            <a:endParaRPr lang="en-US" sz="1000">
              <a:solidFill>
                <a:schemeClr val="tx1">
                  <a:lumMod val="50000"/>
                  <a:lumOff val="50000"/>
                </a:schemeClr>
              </a:solidFill>
              <a:latin typeface="Franklin Gothic Demi Cond"/>
            </a:endParaRPr>
          </a:p>
          <a:p>
            <a:pPr marL="282575" indent="-282575">
              <a:buFont typeface="Arial" panose="020B0604020202020204" pitchFamily="34" charset="0"/>
              <a:buChar char="•"/>
            </a:pPr>
            <a:r>
              <a:rPr lang="en-US" sz="2000">
                <a:solidFill>
                  <a:schemeClr val="tx1">
                    <a:lumMod val="50000"/>
                    <a:lumOff val="50000"/>
                  </a:schemeClr>
                </a:solidFill>
                <a:latin typeface="Franklin Gothic Demi Cond"/>
              </a:rPr>
              <a:t>2% mobile home parks</a:t>
            </a:r>
          </a:p>
          <a:p>
            <a:pPr marL="282575" indent="-282575">
              <a:buFont typeface="Arial" panose="020B0604020202020204" pitchFamily="34" charset="0"/>
              <a:buChar char="•"/>
            </a:pPr>
            <a:endParaRPr lang="en-US" sz="1000">
              <a:solidFill>
                <a:schemeClr val="tx1">
                  <a:lumMod val="50000"/>
                  <a:lumOff val="50000"/>
                </a:schemeClr>
              </a:solidFill>
              <a:latin typeface="Franklin Gothic Demi Cond"/>
            </a:endParaRPr>
          </a:p>
          <a:p>
            <a:pPr marL="282575" indent="-282575">
              <a:buFont typeface="Arial" panose="020B0604020202020204" pitchFamily="34" charset="0"/>
              <a:buChar char="•"/>
            </a:pPr>
            <a:r>
              <a:rPr lang="en-US" sz="2000">
                <a:solidFill>
                  <a:schemeClr val="tx1">
                    <a:lumMod val="50000"/>
                    <a:lumOff val="50000"/>
                  </a:schemeClr>
                </a:solidFill>
                <a:latin typeface="Franklin Gothic Demi Cond"/>
              </a:rPr>
              <a:t>1% open space</a:t>
            </a:r>
          </a:p>
        </p:txBody>
      </p:sp>
      <p:sp>
        <p:nvSpPr>
          <p:cNvPr id="3" name="Rectangle 2">
            <a:extLst>
              <a:ext uri="{FF2B5EF4-FFF2-40B4-BE49-F238E27FC236}">
                <a16:creationId xmlns:a16="http://schemas.microsoft.com/office/drawing/2014/main" id="{FFE89F81-FAA0-432B-B7F6-AC12449D9B52}"/>
              </a:ext>
            </a:extLst>
          </p:cNvPr>
          <p:cNvSpPr/>
          <p:nvPr/>
        </p:nvSpPr>
        <p:spPr>
          <a:xfrm>
            <a:off x="0" y="1084639"/>
            <a:ext cx="3489364" cy="483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t>    What’s Different?</a:t>
            </a:r>
          </a:p>
        </p:txBody>
      </p:sp>
      <p:cxnSp>
        <p:nvCxnSpPr>
          <p:cNvPr id="6" name="Straight Connector 5">
            <a:extLst>
              <a:ext uri="{FF2B5EF4-FFF2-40B4-BE49-F238E27FC236}">
                <a16:creationId xmlns:a16="http://schemas.microsoft.com/office/drawing/2014/main" id="{A1C74DB4-53DE-4B7F-816D-B3F6DF3E3F57}"/>
              </a:ext>
            </a:extLst>
          </p:cNvPr>
          <p:cNvCxnSpPr/>
          <p:nvPr/>
        </p:nvCxnSpPr>
        <p:spPr>
          <a:xfrm>
            <a:off x="239305" y="2928494"/>
            <a:ext cx="2974106"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DAADA6C-3770-4851-BB21-128E2A2DF43B}"/>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13</a:t>
            </a:fld>
            <a:endParaRPr lang="en-US" dirty="0"/>
          </a:p>
        </p:txBody>
      </p:sp>
    </p:spTree>
    <p:extLst>
      <p:ext uri="{BB962C8B-B14F-4D97-AF65-F5344CB8AC3E}">
        <p14:creationId xmlns:p14="http://schemas.microsoft.com/office/powerpoint/2010/main" val="3525159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couple of people sitting on a bench in front of a building&#10;&#10;Description automatically generated with medium confidence">
            <a:extLst>
              <a:ext uri="{FF2B5EF4-FFF2-40B4-BE49-F238E27FC236}">
                <a16:creationId xmlns:a16="http://schemas.microsoft.com/office/drawing/2014/main" id="{0FE34924-7785-4E65-91F3-2CBF829517BD}"/>
              </a:ext>
            </a:extLst>
          </p:cNvPr>
          <p:cNvPicPr>
            <a:picLocks noChangeAspect="1"/>
          </p:cNvPicPr>
          <p:nvPr/>
        </p:nvPicPr>
        <p:blipFill rotWithShape="1">
          <a:blip r:embed="rId3" cstate="screen">
            <a:alphaModFix amt="90000"/>
            <a:extLst>
              <a:ext uri="{28A0092B-C50C-407E-A947-70E740481C1C}">
                <a14:useLocalDpi xmlns:a14="http://schemas.microsoft.com/office/drawing/2010/main"/>
              </a:ext>
            </a:extLst>
          </a:blip>
          <a:srcRect/>
          <a:stretch/>
        </p:blipFill>
        <p:spPr>
          <a:xfrm>
            <a:off x="7324825" y="9625"/>
            <a:ext cx="4867175" cy="6858000"/>
          </a:xfrm>
          <a:prstGeom prst="rect">
            <a:avLst/>
          </a:prstGeom>
        </p:spPr>
      </p:pic>
      <p:sp>
        <p:nvSpPr>
          <p:cNvPr id="2" name="Title 1">
            <a:extLst>
              <a:ext uri="{FF2B5EF4-FFF2-40B4-BE49-F238E27FC236}">
                <a16:creationId xmlns:a16="http://schemas.microsoft.com/office/drawing/2014/main" id="{2B79EE53-1B73-4B0C-AE7D-BDB74709C569}"/>
              </a:ext>
            </a:extLst>
          </p:cNvPr>
          <p:cNvSpPr>
            <a:spLocks noGrp="1"/>
          </p:cNvSpPr>
          <p:nvPr>
            <p:ph type="title"/>
          </p:nvPr>
        </p:nvSpPr>
        <p:spPr/>
        <p:txBody>
          <a:bodyPr>
            <a:normAutofit fontScale="90000"/>
          </a:bodyPr>
          <a:lstStyle/>
          <a:p>
            <a:r>
              <a:rPr lang="en-US" sz="5850">
                <a:latin typeface="Franklin Gothic Demi Cond"/>
              </a:rPr>
              <a:t>District Goals</a:t>
            </a:r>
            <a:endParaRPr lang="en-US"/>
          </a:p>
        </p:txBody>
      </p:sp>
      <p:sp>
        <p:nvSpPr>
          <p:cNvPr id="4" name="Content Placeholder 3">
            <a:extLst>
              <a:ext uri="{FF2B5EF4-FFF2-40B4-BE49-F238E27FC236}">
                <a16:creationId xmlns:a16="http://schemas.microsoft.com/office/drawing/2014/main" id="{7FC3D12E-D40C-45B8-96B4-AB6D858C8D17}"/>
              </a:ext>
            </a:extLst>
          </p:cNvPr>
          <p:cNvSpPr>
            <a:spLocks noGrp="1"/>
          </p:cNvSpPr>
          <p:nvPr>
            <p:ph idx="1"/>
          </p:nvPr>
        </p:nvSpPr>
        <p:spPr>
          <a:xfrm>
            <a:off x="-204718" y="1064785"/>
            <a:ext cx="7410735" cy="5225322"/>
          </a:xfrm>
        </p:spPr>
        <p:txBody>
          <a:bodyPr vert="horz" lIns="91440" tIns="45720" rIns="91440" bIns="45720" rtlCol="0" anchor="t">
            <a:noAutofit/>
          </a:bodyPr>
          <a:lstStyle/>
          <a:p>
            <a:pPr marL="860425" indent="-396875">
              <a:buFont typeface="+mj-lt"/>
              <a:buAutoNum type="arabicPeriod"/>
            </a:pPr>
            <a:r>
              <a:rPr lang="en-US" sz="2700">
                <a:latin typeface="Franklin Gothic Medium Cond"/>
              </a:rPr>
              <a:t>Prevent displacement </a:t>
            </a:r>
          </a:p>
          <a:p>
            <a:pPr marL="860425" indent="-396875">
              <a:buFont typeface="+mj-lt"/>
              <a:buAutoNum type="arabicPeriod"/>
            </a:pPr>
            <a:r>
              <a:rPr lang="en-US" sz="2700">
                <a:latin typeface="Franklin Gothic Medium Cond"/>
              </a:rPr>
              <a:t>Preserve existing opportunities for affordable housing and economic prosperity, and create new opportunities</a:t>
            </a:r>
          </a:p>
          <a:p>
            <a:pPr marL="860425" indent="-396875">
              <a:buFont typeface="+mj-lt"/>
              <a:buAutoNum type="arabicPeriod"/>
            </a:pPr>
            <a:r>
              <a:rPr lang="en-US" sz="2700">
                <a:latin typeface="Franklin Gothic Medium Cond"/>
              </a:rPr>
              <a:t>Ensure that current resident benefit from investments</a:t>
            </a:r>
          </a:p>
          <a:p>
            <a:pPr marL="860425" indent="-396875">
              <a:buFont typeface="+mj-lt"/>
              <a:buAutoNum type="arabicPeriod"/>
            </a:pPr>
            <a:r>
              <a:rPr lang="en-US" sz="2700">
                <a:latin typeface="Franklin Gothic Medium Cond"/>
              </a:rPr>
              <a:t>Ensure that those most affected will play lead roles</a:t>
            </a:r>
          </a:p>
          <a:p>
            <a:pPr marL="860425" indent="-396875">
              <a:buFont typeface="+mj-lt"/>
              <a:buAutoNum type="arabicPeriod"/>
            </a:pPr>
            <a:r>
              <a:rPr lang="en-US" sz="2700">
                <a:latin typeface="Franklin Gothic Medium Cond"/>
              </a:rPr>
              <a:t>Develop and inspire a new model for TIF</a:t>
            </a:r>
          </a:p>
          <a:p>
            <a:pPr marL="860425" indent="-396875">
              <a:buFont typeface="+mj-lt"/>
              <a:buAutoNum type="arabicPeriod"/>
            </a:pPr>
            <a:r>
              <a:rPr lang="en-US" sz="2700">
                <a:latin typeface="Franklin Gothic Medium Cond"/>
              </a:rPr>
              <a:t>Actively work to remove access barriers</a:t>
            </a:r>
          </a:p>
          <a:p>
            <a:pPr marL="860425" indent="-396875">
              <a:buFont typeface="+mj-lt"/>
              <a:buAutoNum type="arabicPeriod"/>
            </a:pPr>
            <a:r>
              <a:rPr lang="en-US" sz="2700">
                <a:latin typeface="Franklin Gothic Medium Cond"/>
              </a:rPr>
              <a:t>Spur innovation of environment and climate change</a:t>
            </a:r>
            <a:endParaRPr lang="en-US" sz="2700">
              <a:latin typeface="Franklin Gothic Book"/>
            </a:endParaRPr>
          </a:p>
        </p:txBody>
      </p:sp>
      <p:pic>
        <p:nvPicPr>
          <p:cNvPr id="6" name="Picture 5">
            <a:extLst>
              <a:ext uri="{FF2B5EF4-FFF2-40B4-BE49-F238E27FC236}">
                <a16:creationId xmlns:a16="http://schemas.microsoft.com/office/drawing/2014/main" id="{70FCFE8E-6A95-4E07-AF19-375812ED0D2A}"/>
              </a:ext>
            </a:extLst>
          </p:cNvPr>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8672947" y="6314608"/>
            <a:ext cx="1564253" cy="415505"/>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121F88B9-FF1D-7F45-FE75-AFE027F293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486091" y="6243021"/>
            <a:ext cx="1304856" cy="421360"/>
          </a:xfrm>
          <a:prstGeom prst="rect">
            <a:avLst/>
          </a:prstGeom>
        </p:spPr>
      </p:pic>
      <p:sp>
        <p:nvSpPr>
          <p:cNvPr id="7" name="Footer Placeholder 4">
            <a:extLst>
              <a:ext uri="{FF2B5EF4-FFF2-40B4-BE49-F238E27FC236}">
                <a16:creationId xmlns:a16="http://schemas.microsoft.com/office/drawing/2014/main" id="{CE183642-F6D8-48A2-B1D4-D38AF1ECEAA3}"/>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14</a:t>
            </a:fld>
            <a:endParaRPr lang="en-US" dirty="0"/>
          </a:p>
        </p:txBody>
      </p:sp>
    </p:spTree>
    <p:extLst>
      <p:ext uri="{BB962C8B-B14F-4D97-AF65-F5344CB8AC3E}">
        <p14:creationId xmlns:p14="http://schemas.microsoft.com/office/powerpoint/2010/main" val="1251655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colorful, painted&#10;&#10;Description automatically generated">
            <a:extLst>
              <a:ext uri="{FF2B5EF4-FFF2-40B4-BE49-F238E27FC236}">
                <a16:creationId xmlns:a16="http://schemas.microsoft.com/office/drawing/2014/main" id="{2D9A52A4-F007-4F0F-BF26-A3F57C617FA8}"/>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b="-442"/>
          <a:stretch/>
        </p:blipFill>
        <p:spPr>
          <a:xfrm>
            <a:off x="7857897" y="-17843"/>
            <a:ext cx="4487158" cy="6892339"/>
          </a:xfrm>
          <a:prstGeom prst="rect">
            <a:avLst/>
          </a:prstGeom>
        </p:spPr>
      </p:pic>
      <p:sp>
        <p:nvSpPr>
          <p:cNvPr id="2" name="Title 1">
            <a:extLst>
              <a:ext uri="{FF2B5EF4-FFF2-40B4-BE49-F238E27FC236}">
                <a16:creationId xmlns:a16="http://schemas.microsoft.com/office/drawing/2014/main" id="{0AA8B301-9EB7-7A10-F863-84E917225CE4}"/>
              </a:ext>
            </a:extLst>
          </p:cNvPr>
          <p:cNvSpPr>
            <a:spLocks noGrp="1"/>
          </p:cNvSpPr>
          <p:nvPr>
            <p:ph type="title"/>
          </p:nvPr>
        </p:nvSpPr>
        <p:spPr/>
        <p:txBody>
          <a:bodyPr>
            <a:normAutofit fontScale="90000"/>
          </a:bodyPr>
          <a:lstStyle/>
          <a:p>
            <a:r>
              <a:rPr lang="en-US" sz="5850">
                <a:latin typeface="Franklin Gothic Demi Cond"/>
              </a:rPr>
              <a:t>Priority Communities</a:t>
            </a:r>
            <a:endParaRPr lang="en-US"/>
          </a:p>
        </p:txBody>
      </p:sp>
      <p:sp>
        <p:nvSpPr>
          <p:cNvPr id="4" name="Content Placeholder 3">
            <a:extLst>
              <a:ext uri="{FF2B5EF4-FFF2-40B4-BE49-F238E27FC236}">
                <a16:creationId xmlns:a16="http://schemas.microsoft.com/office/drawing/2014/main" id="{EE919E54-776E-C456-65B7-82450C662F29}"/>
              </a:ext>
            </a:extLst>
          </p:cNvPr>
          <p:cNvSpPr>
            <a:spLocks noGrp="1"/>
          </p:cNvSpPr>
          <p:nvPr>
            <p:ph idx="1"/>
          </p:nvPr>
        </p:nvSpPr>
        <p:spPr>
          <a:xfrm>
            <a:off x="239306" y="1175948"/>
            <a:ext cx="11731021" cy="4525963"/>
          </a:xfrm>
        </p:spPr>
        <p:txBody>
          <a:bodyPr vert="horz" lIns="91440" tIns="45720" rIns="91440" bIns="45720" rtlCol="0" anchor="t">
            <a:normAutofit/>
          </a:bodyPr>
          <a:lstStyle/>
          <a:p>
            <a:pPr algn="ctr"/>
            <a:r>
              <a:rPr lang="en-US" sz="3600">
                <a:effectLst/>
                <a:latin typeface="Franklin Gothic Medium Cond"/>
                <a:ea typeface="Arial" panose="020B0604020202020204" pitchFamily="34" charset="0"/>
              </a:rPr>
              <a:t>“Priority Communities” refers to the intended beneficiaries of the Cully TIF District: African American and Black persons; Indigenous and Native American persons; persons of color; immigrants and refugees of any legal status; renters; mobile home residents; persons with disabilities; low-income people; houseless people; and other population groups that are systemically vulnerable to exclusion from Cully due to gentrification and displacement.</a:t>
            </a:r>
            <a:endParaRPr lang="en-US" sz="3600">
              <a:latin typeface="Franklin Gothic Medium Cond"/>
            </a:endParaRPr>
          </a:p>
        </p:txBody>
      </p:sp>
      <p:pic>
        <p:nvPicPr>
          <p:cNvPr id="6" name="Picture 5">
            <a:extLst>
              <a:ext uri="{FF2B5EF4-FFF2-40B4-BE49-F238E27FC236}">
                <a16:creationId xmlns:a16="http://schemas.microsoft.com/office/drawing/2014/main" id="{29157B99-A7DA-4CA5-900D-160C285B968B}"/>
              </a:ext>
            </a:extLst>
          </p:cNvPr>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7" name="Footer Placeholder 4">
            <a:extLst>
              <a:ext uri="{FF2B5EF4-FFF2-40B4-BE49-F238E27FC236}">
                <a16:creationId xmlns:a16="http://schemas.microsoft.com/office/drawing/2014/main" id="{7D7F32C5-92E3-4717-8368-0DC4501F20EC}"/>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15</a:t>
            </a:fld>
            <a:endParaRPr lang="en-US" dirty="0"/>
          </a:p>
        </p:txBody>
      </p:sp>
    </p:spTree>
    <p:extLst>
      <p:ext uri="{BB962C8B-B14F-4D97-AF65-F5344CB8AC3E}">
        <p14:creationId xmlns:p14="http://schemas.microsoft.com/office/powerpoint/2010/main" val="156568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outdoor, ground, people&#10;&#10;Description automatically generated">
            <a:extLst>
              <a:ext uri="{FF2B5EF4-FFF2-40B4-BE49-F238E27FC236}">
                <a16:creationId xmlns:a16="http://schemas.microsoft.com/office/drawing/2014/main" id="{FDCE72C1-60A8-4DF5-9E36-79FD0F10FB72}"/>
              </a:ext>
            </a:extLst>
          </p:cNvPr>
          <p:cNvPicPr>
            <a:picLocks noChangeAspect="1"/>
          </p:cNvPicPr>
          <p:nvPr/>
        </p:nvPicPr>
        <p:blipFill rotWithShape="1">
          <a:blip r:embed="rId3" cstate="screen">
            <a:alphaModFix amt="90000"/>
            <a:extLst>
              <a:ext uri="{28A0092B-C50C-407E-A947-70E740481C1C}">
                <a14:useLocalDpi xmlns:a14="http://schemas.microsoft.com/office/drawing/2010/main"/>
              </a:ext>
            </a:extLst>
          </a:blip>
          <a:srcRect/>
          <a:stretch/>
        </p:blipFill>
        <p:spPr>
          <a:xfrm>
            <a:off x="0" y="0"/>
            <a:ext cx="4689120" cy="6858000"/>
          </a:xfrm>
          <a:prstGeom prst="rect">
            <a:avLst/>
          </a:prstGeom>
        </p:spPr>
      </p:pic>
      <p:sp>
        <p:nvSpPr>
          <p:cNvPr id="2" name="Title 1">
            <a:extLst>
              <a:ext uri="{FF2B5EF4-FFF2-40B4-BE49-F238E27FC236}">
                <a16:creationId xmlns:a16="http://schemas.microsoft.com/office/drawing/2014/main" id="{2B79EE53-1B73-4B0C-AE7D-BDB74709C569}"/>
              </a:ext>
            </a:extLst>
          </p:cNvPr>
          <p:cNvSpPr>
            <a:spLocks noGrp="1"/>
          </p:cNvSpPr>
          <p:nvPr>
            <p:ph type="title"/>
          </p:nvPr>
        </p:nvSpPr>
        <p:spPr>
          <a:xfrm>
            <a:off x="4982290" y="187082"/>
            <a:ext cx="7261533" cy="761621"/>
          </a:xfrm>
        </p:spPr>
        <p:txBody>
          <a:bodyPr>
            <a:normAutofit fontScale="90000"/>
          </a:bodyPr>
          <a:lstStyle/>
          <a:p>
            <a:r>
              <a:rPr lang="en-US" sz="5850">
                <a:latin typeface="Franklin Gothic Demi Cond"/>
              </a:rPr>
              <a:t>Eligible Projects List</a:t>
            </a:r>
            <a:endParaRPr lang="en-US"/>
          </a:p>
        </p:txBody>
      </p:sp>
      <p:sp>
        <p:nvSpPr>
          <p:cNvPr id="4" name="Content Placeholder 3">
            <a:extLst>
              <a:ext uri="{FF2B5EF4-FFF2-40B4-BE49-F238E27FC236}">
                <a16:creationId xmlns:a16="http://schemas.microsoft.com/office/drawing/2014/main" id="{7FC3D12E-D40C-45B8-96B4-AB6D858C8D17}"/>
              </a:ext>
            </a:extLst>
          </p:cNvPr>
          <p:cNvSpPr>
            <a:spLocks noGrp="1"/>
          </p:cNvSpPr>
          <p:nvPr>
            <p:ph idx="1"/>
          </p:nvPr>
        </p:nvSpPr>
        <p:spPr>
          <a:xfrm>
            <a:off x="4982290" y="1585194"/>
            <a:ext cx="6714539" cy="3687612"/>
          </a:xfrm>
        </p:spPr>
        <p:txBody>
          <a:bodyPr vert="horz" lIns="91440" tIns="45720" rIns="91440" bIns="45720" rtlCol="0" anchor="t">
            <a:normAutofit fontScale="92500" lnSpcReduction="20000"/>
          </a:bodyPr>
          <a:lstStyle/>
          <a:p>
            <a:pPr marL="742315" indent="-742950">
              <a:buFont typeface="+mj-lt"/>
              <a:buAutoNum type="arabicPeriod"/>
            </a:pPr>
            <a:r>
              <a:rPr lang="en-US" sz="3200">
                <a:latin typeface="Franklin Gothic Medium Cond"/>
              </a:rPr>
              <a:t>Affordable housing, homeownership and home repairs</a:t>
            </a:r>
          </a:p>
          <a:p>
            <a:pPr marL="742315" indent="-742950">
              <a:buFont typeface="+mj-lt"/>
              <a:buAutoNum type="arabicPeriod"/>
            </a:pPr>
            <a:r>
              <a:rPr lang="en-US" sz="3200">
                <a:latin typeface="Franklin Gothic Medium Cond"/>
              </a:rPr>
              <a:t>Business support, property acquisition, development and renovation</a:t>
            </a:r>
          </a:p>
          <a:p>
            <a:pPr marL="742315" indent="-742950">
              <a:buFont typeface="+mj-lt"/>
              <a:buAutoNum type="arabicPeriod"/>
            </a:pPr>
            <a:r>
              <a:rPr lang="en-US" sz="3200">
                <a:latin typeface="Franklin Gothic Medium Cond"/>
              </a:rPr>
              <a:t>Arts, culture and signage</a:t>
            </a:r>
          </a:p>
          <a:p>
            <a:pPr marL="742315" indent="-742950">
              <a:buFont typeface="+mj-lt"/>
              <a:buAutoNum type="arabicPeriod"/>
            </a:pPr>
            <a:r>
              <a:rPr lang="en-US" sz="3200">
                <a:latin typeface="Franklin Gothic Medium Cond"/>
              </a:rPr>
              <a:t>Land acquisition and land banking</a:t>
            </a:r>
          </a:p>
          <a:p>
            <a:pPr marL="742315" indent="-742950">
              <a:buFont typeface="+mj-lt"/>
              <a:buAutoNum type="arabicPeriod"/>
            </a:pPr>
            <a:r>
              <a:rPr lang="en-US" sz="3200">
                <a:latin typeface="Franklin Gothic Medium Cond"/>
              </a:rPr>
              <a:t>Recreational improvements</a:t>
            </a:r>
          </a:p>
          <a:p>
            <a:pPr marL="742315" indent="-742950">
              <a:buFont typeface="+mj-lt"/>
              <a:buAutoNum type="arabicPeriod"/>
            </a:pPr>
            <a:r>
              <a:rPr lang="en-US" sz="3200">
                <a:latin typeface="Franklin Gothic Medium Cond"/>
              </a:rPr>
              <a:t>Infrastructure improvements</a:t>
            </a:r>
            <a:endParaRPr lang="en-US" sz="3200">
              <a:latin typeface="Franklin Gothic Book"/>
            </a:endParaRPr>
          </a:p>
        </p:txBody>
      </p:sp>
      <p:pic>
        <p:nvPicPr>
          <p:cNvPr id="6" name="Picture 5">
            <a:extLst>
              <a:ext uri="{FF2B5EF4-FFF2-40B4-BE49-F238E27FC236}">
                <a16:creationId xmlns:a16="http://schemas.microsoft.com/office/drawing/2014/main" id="{70FCFE8E-6A95-4E07-AF19-375812ED0D2A}"/>
              </a:ext>
            </a:extLst>
          </p:cNvPr>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7" name="Footer Placeholder 4">
            <a:extLst>
              <a:ext uri="{FF2B5EF4-FFF2-40B4-BE49-F238E27FC236}">
                <a16:creationId xmlns:a16="http://schemas.microsoft.com/office/drawing/2014/main" id="{D347F550-59B1-42F3-A4B0-A36ED3C0300C}"/>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16</a:t>
            </a:fld>
            <a:endParaRPr lang="en-US" dirty="0"/>
          </a:p>
        </p:txBody>
      </p:sp>
    </p:spTree>
    <p:extLst>
      <p:ext uri="{BB962C8B-B14F-4D97-AF65-F5344CB8AC3E}">
        <p14:creationId xmlns:p14="http://schemas.microsoft.com/office/powerpoint/2010/main" val="176142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7F277-584C-458A-AB79-C0C860EE8FB2}"/>
              </a:ext>
            </a:extLst>
          </p:cNvPr>
          <p:cNvSpPr>
            <a:spLocks noGrp="1"/>
          </p:cNvSpPr>
          <p:nvPr>
            <p:ph type="title"/>
          </p:nvPr>
        </p:nvSpPr>
        <p:spPr/>
        <p:txBody>
          <a:bodyPr>
            <a:normAutofit fontScale="90000"/>
          </a:bodyPr>
          <a:lstStyle/>
          <a:p>
            <a:r>
              <a:rPr lang="en-US"/>
              <a:t>How TIF Plan relates to Action Plan</a:t>
            </a:r>
          </a:p>
        </p:txBody>
      </p:sp>
      <p:sp>
        <p:nvSpPr>
          <p:cNvPr id="5" name="Rectangle 4">
            <a:extLst>
              <a:ext uri="{FF2B5EF4-FFF2-40B4-BE49-F238E27FC236}">
                <a16:creationId xmlns:a16="http://schemas.microsoft.com/office/drawing/2014/main" id="{C516B74B-A842-4328-83C0-20BB5E451B2C}"/>
              </a:ext>
            </a:extLst>
          </p:cNvPr>
          <p:cNvSpPr/>
          <p:nvPr/>
        </p:nvSpPr>
        <p:spPr>
          <a:xfrm>
            <a:off x="640134" y="1471888"/>
            <a:ext cx="3657600" cy="38032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FFFF"/>
                </a:solidFill>
                <a:effectLst/>
                <a:uLnTx/>
                <a:uFillTx/>
                <a:latin typeface="Calibri"/>
                <a:ea typeface="+mn-ea"/>
                <a:cs typeface="+mn-cs"/>
              </a:rPr>
              <a:t>TIF Plan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30-year Vision, Values, Goals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Principles that Guide Implementation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TIF Eligible Projects</a:t>
            </a:r>
          </a:p>
        </p:txBody>
      </p:sp>
      <p:sp>
        <p:nvSpPr>
          <p:cNvPr id="11" name="Rectangle 10">
            <a:extLst>
              <a:ext uri="{FF2B5EF4-FFF2-40B4-BE49-F238E27FC236}">
                <a16:creationId xmlns:a16="http://schemas.microsoft.com/office/drawing/2014/main" id="{09097286-C201-4A8A-AF5F-83764645F19F}"/>
              </a:ext>
            </a:extLst>
          </p:cNvPr>
          <p:cNvSpPr/>
          <p:nvPr/>
        </p:nvSpPr>
        <p:spPr>
          <a:xfrm>
            <a:off x="7791189" y="1471888"/>
            <a:ext cx="3657600" cy="380321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a:ln>
                  <a:noFill/>
                </a:ln>
                <a:solidFill>
                  <a:srgbClr val="FFFFFF"/>
                </a:solidFill>
                <a:effectLst/>
                <a:uLnTx/>
                <a:uFillTx/>
                <a:latin typeface="Calibri"/>
                <a:ea typeface="+mn-ea"/>
                <a:cs typeface="+mn-cs"/>
              </a:rPr>
              <a:t>Action Plans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5-year Priorities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Identify Specific Projects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n-ea"/>
                <a:cs typeface="+mn-cs"/>
              </a:rPr>
              <a:t>Identify budget</a:t>
            </a:r>
          </a:p>
        </p:txBody>
      </p:sp>
      <p:sp>
        <p:nvSpPr>
          <p:cNvPr id="12" name="TextBox 11">
            <a:extLst>
              <a:ext uri="{FF2B5EF4-FFF2-40B4-BE49-F238E27FC236}">
                <a16:creationId xmlns:a16="http://schemas.microsoft.com/office/drawing/2014/main" id="{0DC006C7-AA41-4CAB-83E3-B19773C8BCBC}"/>
              </a:ext>
            </a:extLst>
          </p:cNvPr>
          <p:cNvSpPr txBox="1"/>
          <p:nvPr/>
        </p:nvSpPr>
        <p:spPr>
          <a:xfrm>
            <a:off x="4541338" y="1252647"/>
            <a:ext cx="300624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lumMod val="65000"/>
                    <a:lumOff val="35000"/>
                  </a:srgbClr>
                </a:solidFill>
                <a:effectLst/>
                <a:uLnTx/>
                <a:uFillTx/>
                <a:latin typeface="Calibri"/>
                <a:ea typeface="+mn-ea"/>
                <a:cs typeface="+mn-cs"/>
              </a:rPr>
              <a:t>The TIF Plan creates a legally allowable “menu” for future TIF investments &amp; guides action plans</a:t>
            </a:r>
          </a:p>
        </p:txBody>
      </p:sp>
      <p:sp>
        <p:nvSpPr>
          <p:cNvPr id="8" name="TextBox 7">
            <a:extLst>
              <a:ext uri="{FF2B5EF4-FFF2-40B4-BE49-F238E27FC236}">
                <a16:creationId xmlns:a16="http://schemas.microsoft.com/office/drawing/2014/main" id="{7BE65B23-F14A-42C5-B4F8-4921A9802032}"/>
              </a:ext>
            </a:extLst>
          </p:cNvPr>
          <p:cNvSpPr txBox="1"/>
          <p:nvPr/>
        </p:nvSpPr>
        <p:spPr>
          <a:xfrm>
            <a:off x="4400812" y="3325333"/>
            <a:ext cx="3183112"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lumMod val="65000"/>
                    <a:lumOff val="35000"/>
                  </a:srgbClr>
                </a:solidFill>
                <a:effectLst/>
                <a:uLnTx/>
                <a:uFillTx/>
                <a:latin typeface="Calibri"/>
                <a:ea typeface="+mn-ea"/>
                <a:cs typeface="+mn-cs"/>
              </a:rPr>
              <a:t>The Action Plan sets forth a strategy for implementation: project &amp; budget prioritization, measures of success, and accountability &amp; oversight</a:t>
            </a:r>
          </a:p>
        </p:txBody>
      </p:sp>
      <p:pic>
        <p:nvPicPr>
          <p:cNvPr id="9" name="Picture 8">
            <a:extLst>
              <a:ext uri="{FF2B5EF4-FFF2-40B4-BE49-F238E27FC236}">
                <a16:creationId xmlns:a16="http://schemas.microsoft.com/office/drawing/2014/main" id="{6E379ACE-316E-46AC-964A-B86088AB0F4F}"/>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10" name="Footer Placeholder 4">
            <a:extLst>
              <a:ext uri="{FF2B5EF4-FFF2-40B4-BE49-F238E27FC236}">
                <a16:creationId xmlns:a16="http://schemas.microsoft.com/office/drawing/2014/main" id="{ED75650E-5EE7-4C65-87B5-9D456E39AE5D}"/>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17</a:t>
            </a:fld>
            <a:endParaRPr lang="en-US" dirty="0"/>
          </a:p>
        </p:txBody>
      </p:sp>
    </p:spTree>
    <p:extLst>
      <p:ext uri="{BB962C8B-B14F-4D97-AF65-F5344CB8AC3E}">
        <p14:creationId xmlns:p14="http://schemas.microsoft.com/office/powerpoint/2010/main" val="3446079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5A03-7785-4FF6-80D1-857E3DEC959D}"/>
              </a:ext>
            </a:extLst>
          </p:cNvPr>
          <p:cNvSpPr>
            <a:spLocks noGrp="1"/>
          </p:cNvSpPr>
          <p:nvPr>
            <p:ph type="ctrTitle"/>
          </p:nvPr>
        </p:nvSpPr>
        <p:spPr>
          <a:xfrm>
            <a:off x="914400" y="1958975"/>
            <a:ext cx="10363200" cy="2003425"/>
          </a:xfrm>
        </p:spPr>
        <p:txBody>
          <a:bodyPr>
            <a:normAutofit/>
          </a:bodyPr>
          <a:lstStyle/>
          <a:p>
            <a:r>
              <a:rPr lang="en-US" sz="6000">
                <a:latin typeface="Franklin Gothic Medium Cond"/>
              </a:rPr>
              <a:t>3. Financial Implications</a:t>
            </a:r>
            <a:endParaRPr lang="en-US"/>
          </a:p>
        </p:txBody>
      </p:sp>
      <p:pic>
        <p:nvPicPr>
          <p:cNvPr id="3" name="Picture 2">
            <a:extLst>
              <a:ext uri="{FF2B5EF4-FFF2-40B4-BE49-F238E27FC236}">
                <a16:creationId xmlns:a16="http://schemas.microsoft.com/office/drawing/2014/main" id="{37D2CEF0-260F-4BC0-8DB0-903C6A53EA78}"/>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7562410" y="5918662"/>
            <a:ext cx="2645619" cy="702743"/>
          </a:xfrm>
          <a:prstGeom prst="rect">
            <a:avLst/>
          </a:prstGeom>
        </p:spPr>
      </p:pic>
      <p:sp>
        <p:nvSpPr>
          <p:cNvPr id="4" name="Footer Placeholder 4">
            <a:extLst>
              <a:ext uri="{FF2B5EF4-FFF2-40B4-BE49-F238E27FC236}">
                <a16:creationId xmlns:a16="http://schemas.microsoft.com/office/drawing/2014/main" id="{3F86BD4F-8D0A-436A-AB11-6B5BAC715421}"/>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18</a:t>
            </a:fld>
            <a:endParaRPr lang="en-US" dirty="0"/>
          </a:p>
        </p:txBody>
      </p:sp>
    </p:spTree>
    <p:extLst>
      <p:ext uri="{BB962C8B-B14F-4D97-AF65-F5344CB8AC3E}">
        <p14:creationId xmlns:p14="http://schemas.microsoft.com/office/powerpoint/2010/main" val="121544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EE53-1B73-4B0C-AE7D-BDB74709C569}"/>
              </a:ext>
            </a:extLst>
          </p:cNvPr>
          <p:cNvSpPr>
            <a:spLocks noGrp="1"/>
          </p:cNvSpPr>
          <p:nvPr>
            <p:ph type="title"/>
          </p:nvPr>
        </p:nvSpPr>
        <p:spPr>
          <a:xfrm>
            <a:off x="230489" y="176886"/>
            <a:ext cx="11731022" cy="761621"/>
          </a:xfrm>
        </p:spPr>
        <p:txBody>
          <a:bodyPr>
            <a:normAutofit fontScale="90000"/>
          </a:bodyPr>
          <a:lstStyle/>
          <a:p>
            <a:r>
              <a:rPr lang="en-US" sz="5850">
                <a:latin typeface="Franklin Gothic Demi Cond"/>
              </a:rPr>
              <a:t>Maximum Indebtedness</a:t>
            </a:r>
            <a:endParaRPr lang="en-US"/>
          </a:p>
        </p:txBody>
      </p:sp>
      <p:pic>
        <p:nvPicPr>
          <p:cNvPr id="6" name="Picture 5">
            <a:extLst>
              <a:ext uri="{FF2B5EF4-FFF2-40B4-BE49-F238E27FC236}">
                <a16:creationId xmlns:a16="http://schemas.microsoft.com/office/drawing/2014/main" id="{70FCFE8E-6A95-4E07-AF19-375812ED0D2A}"/>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graphicFrame>
        <p:nvGraphicFramePr>
          <p:cNvPr id="9" name="Content Placeholder 8">
            <a:extLst>
              <a:ext uri="{FF2B5EF4-FFF2-40B4-BE49-F238E27FC236}">
                <a16:creationId xmlns:a16="http://schemas.microsoft.com/office/drawing/2014/main" id="{A94234A6-AA32-2DA2-D3AF-AA6492A827B7}"/>
              </a:ext>
            </a:extLst>
          </p:cNvPr>
          <p:cNvGraphicFramePr>
            <a:graphicFrameLocks noGrp="1"/>
          </p:cNvGraphicFramePr>
          <p:nvPr>
            <p:ph idx="1"/>
          </p:nvPr>
        </p:nvGraphicFramePr>
        <p:xfrm>
          <a:off x="617094" y="1680829"/>
          <a:ext cx="10957812" cy="3953852"/>
        </p:xfrm>
        <a:graphic>
          <a:graphicData uri="http://schemas.openxmlformats.org/drawingml/2006/table">
            <a:tbl>
              <a:tblPr firstRow="1" bandRow="1">
                <a:tableStyleId>{69012ECD-51FC-41F1-AA8D-1B2483CD663E}</a:tableStyleId>
              </a:tblPr>
              <a:tblGrid>
                <a:gridCol w="8426268">
                  <a:extLst>
                    <a:ext uri="{9D8B030D-6E8A-4147-A177-3AD203B41FA5}">
                      <a16:colId xmlns:a16="http://schemas.microsoft.com/office/drawing/2014/main" val="4013577804"/>
                    </a:ext>
                  </a:extLst>
                </a:gridCol>
                <a:gridCol w="2531544">
                  <a:extLst>
                    <a:ext uri="{9D8B030D-6E8A-4147-A177-3AD203B41FA5}">
                      <a16:colId xmlns:a16="http://schemas.microsoft.com/office/drawing/2014/main" val="138680242"/>
                    </a:ext>
                  </a:extLst>
                </a:gridCol>
              </a:tblGrid>
              <a:tr h="637026">
                <a:tc gridSpan="2">
                  <a:txBody>
                    <a:bodyPr/>
                    <a:lstStyle/>
                    <a:p>
                      <a:pPr fontAlgn="t"/>
                      <a:r>
                        <a:rPr lang="en-US" sz="2600">
                          <a:effectLst/>
                        </a:rPr>
                        <a:t>Proposed Uses of TIF</a:t>
                      </a:r>
                    </a:p>
                  </a:txBody>
                  <a:tcPr/>
                </a:tc>
                <a:tc hMerge="1">
                  <a:txBody>
                    <a:bodyPr/>
                    <a:lstStyle/>
                    <a:p>
                      <a:pPr fontAlgn="t"/>
                      <a:endParaRPr lang="en-US" sz="2000">
                        <a:effectLst/>
                      </a:endParaRPr>
                    </a:p>
                  </a:txBody>
                  <a:tcPr/>
                </a:tc>
                <a:extLst>
                  <a:ext uri="{0D108BD9-81ED-4DB2-BD59-A6C34878D82A}">
                    <a16:rowId xmlns:a16="http://schemas.microsoft.com/office/drawing/2014/main" val="4089232862"/>
                  </a:ext>
                </a:extLst>
              </a:tr>
              <a:tr h="845556">
                <a:tc>
                  <a:txBody>
                    <a:bodyPr/>
                    <a:lstStyle/>
                    <a:p>
                      <a:pPr lvl="0" fontAlgn="t"/>
                      <a:r>
                        <a:rPr lang="en-US" sz="2400" b="0" i="0">
                          <a:effectLst/>
                        </a:rPr>
                        <a:t>Affordable Housing (At least 45%) </a:t>
                      </a:r>
                    </a:p>
                  </a:txBody>
                  <a:tcPr/>
                </a:tc>
                <a:tc>
                  <a:txBody>
                    <a:bodyPr/>
                    <a:lstStyle/>
                    <a:p>
                      <a:pPr lvl="0" fontAlgn="t"/>
                      <a:r>
                        <a:rPr lang="en-US" sz="2400" b="0" i="0">
                          <a:effectLst/>
                        </a:rPr>
                        <a:t>$143.7M</a:t>
                      </a:r>
                    </a:p>
                  </a:txBody>
                  <a:tcPr/>
                </a:tc>
                <a:extLst>
                  <a:ext uri="{0D108BD9-81ED-4DB2-BD59-A6C34878D82A}">
                    <a16:rowId xmlns:a16="http://schemas.microsoft.com/office/drawing/2014/main" val="4104408362"/>
                  </a:ext>
                </a:extLst>
              </a:tr>
              <a:tr h="943391">
                <a:tc>
                  <a:txBody>
                    <a:bodyPr/>
                    <a:lstStyle/>
                    <a:p>
                      <a:pPr lvl="0" fontAlgn="t"/>
                      <a:r>
                        <a:rPr lang="en-US" sz="2400" b="0" i="0">
                          <a:effectLst/>
                        </a:rPr>
                        <a:t>Economic &amp; Community Development (45% to 55%)</a:t>
                      </a:r>
                    </a:p>
                  </a:txBody>
                  <a:tcPr/>
                </a:tc>
                <a:tc>
                  <a:txBody>
                    <a:bodyPr/>
                    <a:lstStyle/>
                    <a:p>
                      <a:pPr lvl="0" fontAlgn="t"/>
                      <a:r>
                        <a:rPr lang="en-US" sz="2400" b="0" i="0">
                          <a:effectLst/>
                        </a:rPr>
                        <a:t>$175.7M</a:t>
                      </a:r>
                    </a:p>
                  </a:txBody>
                  <a:tcPr/>
                </a:tc>
                <a:extLst>
                  <a:ext uri="{0D108BD9-81ED-4DB2-BD59-A6C34878D82A}">
                    <a16:rowId xmlns:a16="http://schemas.microsoft.com/office/drawing/2014/main" val="3053586127"/>
                  </a:ext>
                </a:extLst>
              </a:tr>
              <a:tr h="890853">
                <a:tc>
                  <a:txBody>
                    <a:bodyPr/>
                    <a:lstStyle/>
                    <a:p>
                      <a:pPr marL="0" marR="0" lvl="0" indent="0" algn="l" rtl="0" eaLnBrk="1" fontAlgn="t" latinLnBrk="0" hangingPunct="1">
                        <a:lnSpc>
                          <a:spcPct val="100000"/>
                        </a:lnSpc>
                        <a:spcBef>
                          <a:spcPts val="0"/>
                        </a:spcBef>
                        <a:spcAft>
                          <a:spcPts val="0"/>
                        </a:spcAft>
                        <a:buClrTx/>
                        <a:buSzTx/>
                        <a:buFontTx/>
                        <a:buNone/>
                      </a:pPr>
                      <a:r>
                        <a:rPr lang="en-US" sz="2400" i="0">
                          <a:effectLst/>
                        </a:rPr>
                        <a:t>Debt Administration, Issuance Costs &amp; Reserves</a:t>
                      </a:r>
                    </a:p>
                    <a:p>
                      <a:pPr lvl="1" fontAlgn="t"/>
                      <a:endParaRPr lang="en-US" sz="2400" i="0">
                        <a:effectLst/>
                      </a:endParaRPr>
                    </a:p>
                  </a:txBody>
                  <a:tcPr/>
                </a:tc>
                <a:tc>
                  <a:txBody>
                    <a:bodyPr/>
                    <a:lstStyle/>
                    <a:p>
                      <a:pPr lvl="0" fontAlgn="t"/>
                      <a:r>
                        <a:rPr lang="en-US" sz="2400" i="0">
                          <a:effectLst/>
                        </a:rPr>
                        <a:t>$30.6M</a:t>
                      </a:r>
                    </a:p>
                  </a:txBody>
                  <a:tcPr/>
                </a:tc>
                <a:extLst>
                  <a:ext uri="{0D108BD9-81ED-4DB2-BD59-A6C34878D82A}">
                    <a16:rowId xmlns:a16="http://schemas.microsoft.com/office/drawing/2014/main" val="4017719107"/>
                  </a:ext>
                </a:extLst>
              </a:tr>
              <a:tr h="637026">
                <a:tc>
                  <a:txBody>
                    <a:bodyPr/>
                    <a:lstStyle/>
                    <a:p>
                      <a:pPr fontAlgn="t"/>
                      <a:r>
                        <a:rPr lang="en-US" sz="2600" b="1">
                          <a:effectLst/>
                        </a:rPr>
                        <a:t>Total Maximum Indebtedness</a:t>
                      </a:r>
                    </a:p>
                  </a:txBody>
                  <a:tcPr/>
                </a:tc>
                <a:tc>
                  <a:txBody>
                    <a:bodyPr/>
                    <a:lstStyle/>
                    <a:p>
                      <a:pPr fontAlgn="t"/>
                      <a:r>
                        <a:rPr lang="en-US" sz="2600" b="1">
                          <a:effectLst/>
                        </a:rPr>
                        <a:t>$350M</a:t>
                      </a:r>
                    </a:p>
                  </a:txBody>
                  <a:tcPr/>
                </a:tc>
                <a:extLst>
                  <a:ext uri="{0D108BD9-81ED-4DB2-BD59-A6C34878D82A}">
                    <a16:rowId xmlns:a16="http://schemas.microsoft.com/office/drawing/2014/main" val="4128153515"/>
                  </a:ext>
                </a:extLst>
              </a:tr>
            </a:tbl>
          </a:graphicData>
        </a:graphic>
      </p:graphicFrame>
      <p:sp>
        <p:nvSpPr>
          <p:cNvPr id="7" name="TextBox 6">
            <a:extLst>
              <a:ext uri="{FF2B5EF4-FFF2-40B4-BE49-F238E27FC236}">
                <a16:creationId xmlns:a16="http://schemas.microsoft.com/office/drawing/2014/main" id="{C2EBBE63-4E22-CE4E-BD75-5BDDCF51D31E}"/>
              </a:ext>
            </a:extLst>
          </p:cNvPr>
          <p:cNvSpPr txBox="1"/>
          <p:nvPr/>
        </p:nvSpPr>
        <p:spPr>
          <a:xfrm>
            <a:off x="230489" y="909558"/>
            <a:ext cx="10208304" cy="400110"/>
          </a:xfrm>
          <a:prstGeom prst="rect">
            <a:avLst/>
          </a:prstGeom>
          <a:noFill/>
        </p:spPr>
        <p:txBody>
          <a:bodyPr wrap="square">
            <a:spAutoFit/>
          </a:bodyPr>
          <a:lstStyle/>
          <a:p>
            <a:r>
              <a:rPr lang="en-US" sz="2000" b="1" i="1">
                <a:solidFill>
                  <a:schemeClr val="accent3"/>
                </a:solidFill>
              </a:rPr>
              <a:t>District anticipated to reach maximum indebtedness in FY 2054-55</a:t>
            </a:r>
          </a:p>
        </p:txBody>
      </p:sp>
      <p:sp>
        <p:nvSpPr>
          <p:cNvPr id="8" name="Footer Placeholder 4">
            <a:extLst>
              <a:ext uri="{FF2B5EF4-FFF2-40B4-BE49-F238E27FC236}">
                <a16:creationId xmlns:a16="http://schemas.microsoft.com/office/drawing/2014/main" id="{299624A0-BC9D-44B5-A45E-257D97779516}"/>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19</a:t>
            </a:fld>
            <a:endParaRPr lang="en-US" dirty="0"/>
          </a:p>
        </p:txBody>
      </p:sp>
    </p:spTree>
    <p:extLst>
      <p:ext uri="{BB962C8B-B14F-4D97-AF65-F5344CB8AC3E}">
        <p14:creationId xmlns:p14="http://schemas.microsoft.com/office/powerpoint/2010/main" val="53543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Native Gathering Garden - Living Cully : Living Cully">
            <a:extLst>
              <a:ext uri="{FF2B5EF4-FFF2-40B4-BE49-F238E27FC236}">
                <a16:creationId xmlns:a16="http://schemas.microsoft.com/office/drawing/2014/main" id="{C156B41D-04A0-41F6-BD20-44328329D2C0}"/>
              </a:ext>
            </a:extLst>
          </p:cNvPr>
          <p:cNvPicPr>
            <a:picLocks noChangeAspect="1" noChangeArrowheads="1"/>
          </p:cNvPicPr>
          <p:nvPr/>
        </p:nvPicPr>
        <p:blipFill rotWithShape="1">
          <a:blip r:embed="rId3" cstate="screen">
            <a:alphaModFix amt="20000"/>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871D832-EFA2-4D5A-BC13-FB5C49103F5E}"/>
              </a:ext>
            </a:extLst>
          </p:cNvPr>
          <p:cNvSpPr>
            <a:spLocks noGrp="1"/>
          </p:cNvSpPr>
          <p:nvPr>
            <p:ph type="title"/>
          </p:nvPr>
        </p:nvSpPr>
        <p:spPr>
          <a:xfrm>
            <a:off x="596492" y="160336"/>
            <a:ext cx="10747783" cy="761621"/>
          </a:xfrm>
        </p:spPr>
        <p:txBody>
          <a:bodyPr>
            <a:normAutofit fontScale="90000"/>
          </a:bodyPr>
          <a:lstStyle/>
          <a:p>
            <a:r>
              <a:rPr lang="en-US" sz="5850">
                <a:latin typeface="Franklin Gothic Demi Cond"/>
              </a:rPr>
              <a:t>Our Agenda</a:t>
            </a:r>
            <a:endParaRPr lang="en-US"/>
          </a:p>
        </p:txBody>
      </p:sp>
      <p:sp>
        <p:nvSpPr>
          <p:cNvPr id="3" name="Content Placeholder 2">
            <a:extLst>
              <a:ext uri="{FF2B5EF4-FFF2-40B4-BE49-F238E27FC236}">
                <a16:creationId xmlns:a16="http://schemas.microsoft.com/office/drawing/2014/main" id="{7B9B0A5B-AD6B-4419-A558-032E01989FCF}"/>
              </a:ext>
            </a:extLst>
          </p:cNvPr>
          <p:cNvSpPr>
            <a:spLocks noGrp="1"/>
          </p:cNvSpPr>
          <p:nvPr>
            <p:ph idx="1"/>
          </p:nvPr>
        </p:nvSpPr>
        <p:spPr>
          <a:xfrm>
            <a:off x="596492" y="1197989"/>
            <a:ext cx="11326803" cy="4151551"/>
          </a:xfrm>
        </p:spPr>
        <p:txBody>
          <a:bodyPr vert="horz" lIns="91440" tIns="45720" rIns="91440" bIns="45720" rtlCol="0" anchor="t">
            <a:normAutofit/>
          </a:bodyPr>
          <a:lstStyle/>
          <a:p>
            <a:pPr marL="857250" indent="-857250">
              <a:buFont typeface="+mj-lt"/>
              <a:buAutoNum type="arabicPeriod"/>
            </a:pPr>
            <a:r>
              <a:rPr lang="en-US" sz="4400">
                <a:solidFill>
                  <a:schemeClr val="tx1">
                    <a:lumMod val="65000"/>
                    <a:lumOff val="35000"/>
                  </a:schemeClr>
                </a:solidFill>
                <a:latin typeface="Franklin Gothic Medium Cond"/>
              </a:rPr>
              <a:t>Background on Cully TIF Exploration </a:t>
            </a:r>
          </a:p>
          <a:p>
            <a:pPr marL="857250" indent="-857250">
              <a:buFont typeface="+mj-lt"/>
              <a:buAutoNum type="arabicPeriod"/>
            </a:pPr>
            <a:r>
              <a:rPr lang="en-US" sz="4400">
                <a:solidFill>
                  <a:schemeClr val="tx1">
                    <a:lumMod val="65000"/>
                    <a:lumOff val="35000"/>
                  </a:schemeClr>
                </a:solidFill>
                <a:latin typeface="Franklin Gothic Medium Cond"/>
              </a:rPr>
              <a:t>Overview of Proposed TIF District Plan</a:t>
            </a:r>
          </a:p>
          <a:p>
            <a:pPr marL="857250" indent="-857250">
              <a:buFont typeface="+mj-lt"/>
              <a:buAutoNum type="arabicPeriod"/>
            </a:pPr>
            <a:r>
              <a:rPr lang="en-US" sz="4400">
                <a:solidFill>
                  <a:schemeClr val="tx1">
                    <a:lumMod val="65000"/>
                    <a:lumOff val="35000"/>
                  </a:schemeClr>
                </a:solidFill>
                <a:latin typeface="Franklin Gothic Medium Cond"/>
              </a:rPr>
              <a:t>Financial Implications</a:t>
            </a:r>
          </a:p>
          <a:p>
            <a:pPr marL="857250" indent="-857250">
              <a:buFont typeface="+mj-lt"/>
              <a:buAutoNum type="arabicPeriod"/>
            </a:pPr>
            <a:r>
              <a:rPr lang="en-US" sz="4400">
                <a:solidFill>
                  <a:schemeClr val="tx1">
                    <a:lumMod val="65000"/>
                    <a:lumOff val="35000"/>
                  </a:schemeClr>
                </a:solidFill>
                <a:latin typeface="Franklin Gothic Medium Cond"/>
              </a:rPr>
              <a:t>Proposed District Governance &amp; Accountability</a:t>
            </a:r>
          </a:p>
          <a:p>
            <a:pPr marL="857250" indent="-857250">
              <a:buFont typeface="+mj-lt"/>
              <a:buAutoNum type="arabicPeriod"/>
            </a:pPr>
            <a:r>
              <a:rPr lang="en-US" sz="4400">
                <a:solidFill>
                  <a:schemeClr val="tx1">
                    <a:lumMod val="65000"/>
                    <a:lumOff val="35000"/>
                  </a:schemeClr>
                </a:solidFill>
                <a:latin typeface="Franklin Gothic Medium Cond"/>
              </a:rPr>
              <a:t>Next Steps</a:t>
            </a:r>
            <a:endParaRPr lang="en-US" sz="4250">
              <a:solidFill>
                <a:schemeClr val="tx1">
                  <a:lumMod val="65000"/>
                  <a:lumOff val="35000"/>
                </a:schemeClr>
              </a:solidFill>
              <a:latin typeface="Franklin Gothic Medium Cond"/>
            </a:endParaRPr>
          </a:p>
          <a:p>
            <a:pPr marL="742950" indent="-742950">
              <a:buFont typeface="+mj-lt"/>
              <a:buAutoNum type="arabicPeriod"/>
            </a:pPr>
            <a:endParaRPr lang="en-US" sz="4250">
              <a:solidFill>
                <a:schemeClr val="tx1">
                  <a:lumMod val="65000"/>
                  <a:lumOff val="35000"/>
                </a:schemeClr>
              </a:solidFill>
            </a:endParaRPr>
          </a:p>
          <a:p>
            <a:pPr marL="742950" indent="-742950">
              <a:buFont typeface="+mj-lt"/>
              <a:buAutoNum type="arabicPeriod"/>
            </a:pPr>
            <a:endParaRPr lang="en-US" sz="4250">
              <a:solidFill>
                <a:schemeClr val="tx1">
                  <a:lumMod val="65000"/>
                  <a:lumOff val="35000"/>
                </a:schemeClr>
              </a:solidFill>
            </a:endParaRPr>
          </a:p>
        </p:txBody>
      </p:sp>
      <p:pic>
        <p:nvPicPr>
          <p:cNvPr id="4" name="Picture 3">
            <a:extLst>
              <a:ext uri="{FF2B5EF4-FFF2-40B4-BE49-F238E27FC236}">
                <a16:creationId xmlns:a16="http://schemas.microsoft.com/office/drawing/2014/main" id="{ACA57082-7EE8-4FAE-85A1-B90179437418}"/>
              </a:ext>
            </a:extLst>
          </p:cNvPr>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5" name="Footer Placeholder 4">
            <a:extLst>
              <a:ext uri="{FF2B5EF4-FFF2-40B4-BE49-F238E27FC236}">
                <a16:creationId xmlns:a16="http://schemas.microsoft.com/office/drawing/2014/main" id="{FF14E39D-11B1-4267-9BEC-ADA294E190F5}"/>
              </a:ext>
            </a:extLst>
          </p:cNvPr>
          <p:cNvSpPr>
            <a:spLocks noGrp="1"/>
          </p:cNvSpPr>
          <p:nvPr>
            <p:ph type="ftr" sz="quarter" idx="11"/>
          </p:nvPr>
        </p:nvSpPr>
        <p:spPr/>
        <p:txBody>
          <a:bodyPr/>
          <a:lstStyle/>
          <a:p>
            <a:pPr algn="l"/>
            <a:fld id="{8DAA8062-766D-41B9-BD3C-161FD863BC06}" type="slidenum">
              <a:rPr lang="en-US" smtClean="0"/>
              <a:pPr algn="l"/>
              <a:t>2</a:t>
            </a:fld>
            <a:endParaRPr lang="en-US" dirty="0"/>
          </a:p>
        </p:txBody>
      </p:sp>
    </p:spTree>
    <p:extLst>
      <p:ext uri="{BB962C8B-B14F-4D97-AF65-F5344CB8AC3E}">
        <p14:creationId xmlns:p14="http://schemas.microsoft.com/office/powerpoint/2010/main" val="1632344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Director Park.JPG">
            <a:extLst>
              <a:ext uri="{FF2B5EF4-FFF2-40B4-BE49-F238E27FC236}">
                <a16:creationId xmlns:a16="http://schemas.microsoft.com/office/drawing/2014/main" id="{189610CC-1708-43F9-AD9E-6C03F4C8B497}"/>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FA00E770-FE63-43B7-ADD6-CB41AD1C01C4}"/>
              </a:ext>
            </a:extLst>
          </p:cNvPr>
          <p:cNvGraphicFramePr>
            <a:graphicFrameLocks noGrp="1"/>
          </p:cNvGraphicFramePr>
          <p:nvPr>
            <p:extLst>
              <p:ext uri="{D42A27DB-BD31-4B8C-83A1-F6EECF244321}">
                <p14:modId xmlns:p14="http://schemas.microsoft.com/office/powerpoint/2010/main" val="138174527"/>
              </p:ext>
            </p:extLst>
          </p:nvPr>
        </p:nvGraphicFramePr>
        <p:xfrm>
          <a:off x="258490" y="963981"/>
          <a:ext cx="11675019" cy="2834641"/>
        </p:xfrm>
        <a:graphic>
          <a:graphicData uri="http://schemas.openxmlformats.org/drawingml/2006/table">
            <a:tbl>
              <a:tblPr/>
              <a:tblGrid>
                <a:gridCol w="1159246">
                  <a:extLst>
                    <a:ext uri="{9D8B030D-6E8A-4147-A177-3AD203B41FA5}">
                      <a16:colId xmlns:a16="http://schemas.microsoft.com/office/drawing/2014/main" val="2955479253"/>
                    </a:ext>
                  </a:extLst>
                </a:gridCol>
                <a:gridCol w="1267311">
                  <a:extLst>
                    <a:ext uri="{9D8B030D-6E8A-4147-A177-3AD203B41FA5}">
                      <a16:colId xmlns:a16="http://schemas.microsoft.com/office/drawing/2014/main" val="723438824"/>
                    </a:ext>
                  </a:extLst>
                </a:gridCol>
                <a:gridCol w="1485813">
                  <a:extLst>
                    <a:ext uri="{9D8B030D-6E8A-4147-A177-3AD203B41FA5}">
                      <a16:colId xmlns:a16="http://schemas.microsoft.com/office/drawing/2014/main" val="2281658494"/>
                    </a:ext>
                  </a:extLst>
                </a:gridCol>
                <a:gridCol w="978673">
                  <a:extLst>
                    <a:ext uri="{9D8B030D-6E8A-4147-A177-3AD203B41FA5}">
                      <a16:colId xmlns:a16="http://schemas.microsoft.com/office/drawing/2014/main" val="1755910417"/>
                    </a:ext>
                  </a:extLst>
                </a:gridCol>
                <a:gridCol w="1695994">
                  <a:extLst>
                    <a:ext uri="{9D8B030D-6E8A-4147-A177-3AD203B41FA5}">
                      <a16:colId xmlns:a16="http://schemas.microsoft.com/office/drawing/2014/main" val="318123081"/>
                    </a:ext>
                  </a:extLst>
                </a:gridCol>
                <a:gridCol w="1695994">
                  <a:extLst>
                    <a:ext uri="{9D8B030D-6E8A-4147-A177-3AD203B41FA5}">
                      <a16:colId xmlns:a16="http://schemas.microsoft.com/office/drawing/2014/main" val="4236668623"/>
                    </a:ext>
                  </a:extLst>
                </a:gridCol>
                <a:gridCol w="1695994">
                  <a:extLst>
                    <a:ext uri="{9D8B030D-6E8A-4147-A177-3AD203B41FA5}">
                      <a16:colId xmlns:a16="http://schemas.microsoft.com/office/drawing/2014/main" val="2794549000"/>
                    </a:ext>
                  </a:extLst>
                </a:gridCol>
                <a:gridCol w="1695994">
                  <a:extLst>
                    <a:ext uri="{9D8B030D-6E8A-4147-A177-3AD203B41FA5}">
                      <a16:colId xmlns:a16="http://schemas.microsoft.com/office/drawing/2014/main" val="2596533028"/>
                    </a:ext>
                  </a:extLst>
                </a:gridCol>
              </a:tblGrid>
              <a:tr h="548641">
                <a:tc>
                  <a:txBody>
                    <a:bodyPr/>
                    <a:lstStyle/>
                    <a:p>
                      <a:pPr algn="l" fontAlgn="base"/>
                      <a:endParaRPr lang="en-US" sz="1800" b="1" i="0">
                        <a:solidFill>
                          <a:srgbClr val="FFFFFF"/>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fontAlgn="base"/>
                      <a:endParaRPr lang="en-US" sz="1800" b="1" i="0">
                        <a:solidFill>
                          <a:srgbClr val="FFFFFF"/>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fontAlgn="base"/>
                      <a:endParaRPr lang="en-US" sz="1800" b="1" i="0">
                        <a:solidFill>
                          <a:srgbClr val="FFFFFF"/>
                        </a:solidFill>
                        <a:effectLs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a:txBody>
                    <a:bodyPr/>
                    <a:lstStyle/>
                    <a:p>
                      <a:pPr algn="ctr" fontAlgn="base"/>
                      <a:endParaRPr lang="en-US" sz="1800" b="1" i="0">
                        <a:solidFill>
                          <a:srgbClr val="FFFFFF"/>
                        </a:solidFill>
                        <a:effectLst/>
                      </a:endParaRPr>
                    </a:p>
                  </a:txBody>
                  <a:tcPr>
                    <a:lnL w="12700" cap="flat" cmpd="sng" algn="ctr">
                      <a:noFill/>
                      <a:prstDash val="solid"/>
                      <a:round/>
                      <a:headEnd type="none" w="med" len="med"/>
                      <a:tailEnd type="none" w="med" len="med"/>
                    </a:lnL>
                    <a:lnR w="6350" cap="flat" cmpd="sng" algn="ctr">
                      <a:solidFill>
                        <a:srgbClr val="F4F7F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noFill/>
                  </a:tcPr>
                </a:tc>
                <a:tc gridSpan="4">
                  <a:txBody>
                    <a:bodyPr/>
                    <a:lstStyle/>
                    <a:p>
                      <a:pPr algn="ctr" fontAlgn="base"/>
                      <a:r>
                        <a:rPr lang="en-US" sz="2000" b="1" i="0">
                          <a:solidFill>
                            <a:srgbClr val="FFFFFF"/>
                          </a:solidFill>
                          <a:effectLst/>
                          <a:latin typeface="Calibri" panose="020F0502020204030204" pitchFamily="34" charset="0"/>
                        </a:rPr>
                        <a:t>Potential Investments &amp; Sequencing​</a:t>
                      </a:r>
                      <a:endParaRPr lang="en-US" sz="2000" b="1" i="0">
                        <a:solidFill>
                          <a:srgbClr val="FFFFFF"/>
                        </a:solidFill>
                        <a:effectLst/>
                      </a:endParaRPr>
                    </a:p>
                  </a:txBody>
                  <a:tcPr>
                    <a:lnL w="6350" cap="flat" cmpd="sng" algn="ctr">
                      <a:solidFill>
                        <a:srgbClr val="F4F7FC"/>
                      </a:solidFill>
                      <a:prstDash val="solid"/>
                      <a:round/>
                      <a:headEnd type="none" w="med" len="med"/>
                      <a:tailEnd type="none" w="med" len="med"/>
                    </a:lnL>
                    <a:lnR w="6350" cap="flat" cmpd="sng" algn="ctr">
                      <a:solidFill>
                        <a:srgbClr val="3BB4E4"/>
                      </a:solidFill>
                      <a:prstDash val="solid"/>
                      <a:round/>
                      <a:headEnd type="none" w="med" len="med"/>
                      <a:tailEnd type="none" w="med" len="med"/>
                    </a:lnR>
                    <a:lnT w="6350" cap="flat" cmpd="sng" algn="ctr">
                      <a:solidFill>
                        <a:srgbClr val="3BB4E4"/>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rgbClr val="41B6E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9091232"/>
                  </a:ext>
                </a:extLst>
              </a:tr>
              <a:tr h="468996">
                <a:tc>
                  <a:txBody>
                    <a:bodyPr/>
                    <a:lstStyle/>
                    <a:p>
                      <a:pPr algn="l" fontAlgn="base"/>
                      <a:r>
                        <a:rPr lang="en-US" sz="1400" b="1" i="0">
                          <a:solidFill>
                            <a:srgbClr val="FFFFFF"/>
                          </a:solidFill>
                          <a:effectLst/>
                          <a:latin typeface="Calibri" panose="020F0502020204030204" pitchFamily="34" charset="0"/>
                        </a:rPr>
                        <a:t>District​</a:t>
                      </a:r>
                      <a:endParaRPr lang="en-US" sz="1400" b="1" i="0">
                        <a:solidFill>
                          <a:srgbClr val="FFFFFF"/>
                        </a:solidFill>
                        <a:effectLst/>
                      </a:endParaRPr>
                    </a:p>
                    <a:p>
                      <a:pPr algn="l" fontAlgn="base"/>
                      <a:r>
                        <a:rPr lang="en-US" sz="1400" b="1" i="0">
                          <a:solidFill>
                            <a:srgbClr val="FFFFFF"/>
                          </a:solidFill>
                          <a:effectLst/>
                          <a:latin typeface="Calibri" panose="020F0502020204030204" pitchFamily="34" charset="0"/>
                        </a:rPr>
                        <a:t>Timeline​</a:t>
                      </a:r>
                      <a:endParaRPr lang="en-US" sz="1400" b="1" i="0">
                        <a:solidFill>
                          <a:srgbClr val="FFFFFF"/>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solidFill>
                  </a:tcPr>
                </a:tc>
                <a:tc>
                  <a:txBody>
                    <a:bodyPr/>
                    <a:lstStyle/>
                    <a:p>
                      <a:pPr algn="ctr" fontAlgn="base"/>
                      <a:r>
                        <a:rPr lang="en-US" sz="1400" b="1" i="0">
                          <a:solidFill>
                            <a:srgbClr val="FFFFFF"/>
                          </a:solidFill>
                          <a:effectLst/>
                          <a:latin typeface="Calibri" panose="020F0502020204030204" pitchFamily="34" charset="0"/>
                        </a:rPr>
                        <a:t>Affordable Housing​</a:t>
                      </a:r>
                      <a:endParaRPr lang="en-US" sz="1400" b="1" i="0">
                        <a:solidFill>
                          <a:srgbClr val="FFFFFF"/>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solidFill>
                  </a:tcPr>
                </a:tc>
                <a:tc>
                  <a:txBody>
                    <a:bodyPr/>
                    <a:lstStyle/>
                    <a:p>
                      <a:pPr algn="ctr" fontAlgn="base"/>
                      <a:r>
                        <a:rPr lang="en-US" sz="1400" b="1" i="0">
                          <a:solidFill>
                            <a:srgbClr val="FFFFFF"/>
                          </a:solidFill>
                          <a:effectLst/>
                          <a:latin typeface="Calibri" panose="020F0502020204030204" pitchFamily="34" charset="0"/>
                        </a:rPr>
                        <a:t>Economic Development​</a:t>
                      </a:r>
                      <a:endParaRPr lang="en-US" sz="1400" b="1" i="0">
                        <a:solidFill>
                          <a:srgbClr val="FFFFFF"/>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solidFill>
                  </a:tcPr>
                </a:tc>
                <a:tc>
                  <a:txBody>
                    <a:bodyPr/>
                    <a:lstStyle/>
                    <a:p>
                      <a:pPr algn="ctr" fontAlgn="base"/>
                      <a:r>
                        <a:rPr lang="en-US" sz="1400" b="1" i="0">
                          <a:solidFill>
                            <a:srgbClr val="FFFFFF"/>
                          </a:solidFill>
                          <a:effectLst/>
                          <a:latin typeface="Calibri" panose="020F0502020204030204" pitchFamily="34" charset="0"/>
                        </a:rPr>
                        <a:t>Total​</a:t>
                      </a:r>
                      <a:endParaRPr lang="en-US" sz="1400" b="1" i="0">
                        <a:solidFill>
                          <a:srgbClr val="FFFFFF"/>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solidFill>
                  </a:tcPr>
                </a:tc>
                <a:tc>
                  <a:txBody>
                    <a:bodyPr/>
                    <a:lstStyle/>
                    <a:p>
                      <a:pPr marL="0" indent="0" algn="ctr" fontAlgn="base">
                        <a:buFont typeface="Arial" panose="020B0604020202020204" pitchFamily="34" charset="0"/>
                        <a:buNone/>
                      </a:pPr>
                      <a:r>
                        <a:rPr lang="en-US" sz="1400" b="1" i="0">
                          <a:solidFill>
                            <a:schemeClr val="accent1">
                              <a:lumMod val="50000"/>
                            </a:schemeClr>
                          </a:solidFill>
                          <a:effectLst/>
                        </a:rPr>
                        <a:t>Stabilizing grants and loans</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fontAlgn="base">
                        <a:buFont typeface="Arial" panose="020B0604020202020204" pitchFamily="34" charset="0"/>
                        <a:buNone/>
                      </a:pPr>
                      <a:r>
                        <a:rPr lang="en-US" sz="1400" b="1" i="0">
                          <a:solidFill>
                            <a:schemeClr val="accent1">
                              <a:lumMod val="50000"/>
                            </a:schemeClr>
                          </a:solidFill>
                          <a:effectLst/>
                        </a:rPr>
                        <a:t>Land acquisition</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indent="0" algn="ctr" fontAlgn="base">
                        <a:buFont typeface="Arial" panose="020B0604020202020204" pitchFamily="34" charset="0"/>
                        <a:buNone/>
                      </a:pPr>
                      <a:r>
                        <a:rPr lang="en-US" sz="1400" b="1" i="0" err="1">
                          <a:solidFill>
                            <a:schemeClr val="accent1">
                              <a:lumMod val="50000"/>
                            </a:schemeClr>
                          </a:solidFill>
                          <a:effectLst/>
                        </a:rPr>
                        <a:t>Predev</a:t>
                      </a:r>
                      <a:r>
                        <a:rPr lang="en-US" sz="1400" b="1" i="0">
                          <a:solidFill>
                            <a:schemeClr val="accent1">
                              <a:lumMod val="50000"/>
                            </a:schemeClr>
                          </a:solidFill>
                          <a:effectLst/>
                        </a:rPr>
                        <a:t>/Dev of acquired properties</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indent="0" algn="ctr" fontAlgn="base">
                        <a:buFont typeface="Arial" panose="020B0604020202020204" pitchFamily="34" charset="0"/>
                        <a:buNone/>
                      </a:pPr>
                      <a:r>
                        <a:rPr lang="en-US" sz="1400" b="1" i="0">
                          <a:solidFill>
                            <a:schemeClr val="accent1">
                              <a:lumMod val="50000"/>
                            </a:schemeClr>
                          </a:solidFill>
                          <a:effectLst/>
                        </a:rPr>
                        <a:t>Significant investment in new development</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385832931"/>
                  </a:ext>
                </a:extLst>
              </a:tr>
              <a:tr h="468996">
                <a:tc>
                  <a:txBody>
                    <a:bodyPr/>
                    <a:lstStyle/>
                    <a:p>
                      <a:pPr algn="l" fontAlgn="base"/>
                      <a:r>
                        <a:rPr lang="en-US" sz="1400" b="0" i="0">
                          <a:solidFill>
                            <a:schemeClr val="accent1">
                              <a:lumMod val="50000"/>
                            </a:schemeClr>
                          </a:solidFill>
                          <a:effectLst/>
                          <a:latin typeface="Calibri" panose="020F0502020204030204" pitchFamily="34" charset="0"/>
                        </a:rPr>
                        <a:t>Years 1-5​</a:t>
                      </a:r>
                    </a:p>
                    <a:p>
                      <a:pPr algn="l" fontAlgn="base"/>
                      <a:endParaRPr lang="en-US" sz="1400" b="0" i="0">
                        <a:solidFill>
                          <a:schemeClr val="accent1">
                            <a:lumMod val="50000"/>
                          </a:schemeClr>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base"/>
                      <a:r>
                        <a:rPr lang="en-US" sz="1400" b="0" i="0">
                          <a:solidFill>
                            <a:schemeClr val="accent1">
                              <a:lumMod val="50000"/>
                            </a:schemeClr>
                          </a:solidFill>
                          <a:effectLst/>
                          <a:latin typeface="Calibri" panose="020F0502020204030204" pitchFamily="34" charset="0"/>
                        </a:rPr>
                        <a:t>$11M​</a:t>
                      </a:r>
                      <a:endParaRPr lang="en-US" sz="1400" b="0" i="0">
                        <a:solidFill>
                          <a:schemeClr val="accent1">
                            <a:lumMod val="50000"/>
                          </a:schemeClr>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base"/>
                      <a:r>
                        <a:rPr lang="en-US" sz="1400" b="0" i="0">
                          <a:solidFill>
                            <a:schemeClr val="accent1">
                              <a:lumMod val="50000"/>
                            </a:schemeClr>
                          </a:solidFill>
                          <a:effectLst/>
                          <a:latin typeface="Calibri" panose="020F0502020204030204" pitchFamily="34" charset="0"/>
                        </a:rPr>
                        <a:t>$14M</a:t>
                      </a:r>
                      <a:endParaRPr lang="en-US" sz="1400" b="0" i="0">
                        <a:solidFill>
                          <a:schemeClr val="accent1">
                            <a:lumMod val="50000"/>
                          </a:schemeClr>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base"/>
                      <a:r>
                        <a:rPr lang="en-US" sz="1400" b="0" i="0">
                          <a:solidFill>
                            <a:schemeClr val="accent1">
                              <a:lumMod val="50000"/>
                            </a:schemeClr>
                          </a:solidFill>
                          <a:effectLst/>
                          <a:latin typeface="Calibri" panose="020F0502020204030204" pitchFamily="34" charset="0"/>
                        </a:rPr>
                        <a:t>$25M*​</a:t>
                      </a:r>
                      <a:endParaRPr lang="en-US" sz="1400" b="0" i="0">
                        <a:solidFill>
                          <a:schemeClr val="accent1">
                            <a:lumMod val="50000"/>
                          </a:schemeClr>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lgn="l" fontAlgn="base">
                        <a:buFont typeface="Arial" panose="020B0604020202020204" pitchFamily="34" charset="0"/>
                        <a:buChar char="•"/>
                      </a:pPr>
                      <a:endParaRPr lang="en-US" sz="1600" b="1" i="0">
                        <a:solidFill>
                          <a:srgbClr val="000000"/>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fontAlgn="base">
                        <a:buFont typeface="Arial" panose="020B0604020202020204" pitchFamily="34" charset="0"/>
                        <a:buChar char="•"/>
                      </a:pPr>
                      <a:endParaRPr lang="en-US" sz="1600" b="1" i="0">
                        <a:solidFill>
                          <a:srgbClr val="000000"/>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lgn="l" fontAlgn="base">
                        <a:buFont typeface="Arial" panose="020B0604020202020204" pitchFamily="34" charset="0"/>
                        <a:buChar char="•"/>
                      </a:pPr>
                      <a:endParaRPr lang="en-US" sz="1600" b="1" i="0">
                        <a:solidFill>
                          <a:srgbClr val="000000"/>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lgn="l" fontAlgn="base">
                        <a:buFont typeface="Arial" panose="020B0604020202020204" pitchFamily="34" charset="0"/>
                        <a:buChar char="•"/>
                      </a:pPr>
                      <a:endParaRPr lang="en-US" sz="1600" b="1" i="0">
                        <a:solidFill>
                          <a:srgbClr val="000000"/>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426939403"/>
                  </a:ext>
                </a:extLst>
              </a:tr>
              <a:tr h="468996">
                <a:tc>
                  <a:txBody>
                    <a:bodyPr/>
                    <a:lstStyle/>
                    <a:p>
                      <a:pPr algn="l" fontAlgn="base"/>
                      <a:r>
                        <a:rPr lang="en-US" sz="1400" b="0" i="0">
                          <a:solidFill>
                            <a:schemeClr val="accent1">
                              <a:lumMod val="50000"/>
                            </a:schemeClr>
                          </a:solidFill>
                          <a:effectLst/>
                          <a:latin typeface="Calibri" panose="020F0502020204030204" pitchFamily="34" charset="0"/>
                        </a:rPr>
                        <a:t>Years 6-10</a:t>
                      </a:r>
                    </a:p>
                    <a:p>
                      <a:pPr algn="l" fontAlgn="base"/>
                      <a:r>
                        <a:rPr lang="en-US" sz="1400" b="0" i="0">
                          <a:solidFill>
                            <a:schemeClr val="accent1">
                              <a:lumMod val="50000"/>
                            </a:schemeClr>
                          </a:solidFill>
                          <a:effectLst/>
                          <a:latin typeface="Calibri" panose="020F0502020204030204" pitchFamily="34" charset="0"/>
                        </a:rPr>
                        <a:t>​</a:t>
                      </a:r>
                      <a:endParaRPr lang="en-US" sz="1400" b="0" i="0">
                        <a:solidFill>
                          <a:schemeClr val="accent1">
                            <a:lumMod val="50000"/>
                          </a:schemeClr>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base"/>
                      <a:r>
                        <a:rPr lang="en-US" sz="1400" b="0" i="0">
                          <a:solidFill>
                            <a:schemeClr val="accent1">
                              <a:lumMod val="50000"/>
                            </a:schemeClr>
                          </a:solidFill>
                          <a:effectLst/>
                          <a:latin typeface="Calibri" panose="020F0502020204030204" pitchFamily="34" charset="0"/>
                        </a:rPr>
                        <a:t>$14M​</a:t>
                      </a:r>
                      <a:endParaRPr lang="en-US" sz="1400" b="0" i="0">
                        <a:solidFill>
                          <a:schemeClr val="accent1">
                            <a:lumMod val="50000"/>
                          </a:schemeClr>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base"/>
                      <a:r>
                        <a:rPr lang="en-US" sz="1400" b="0" i="0">
                          <a:solidFill>
                            <a:schemeClr val="accent1">
                              <a:lumMod val="50000"/>
                            </a:schemeClr>
                          </a:solidFill>
                          <a:effectLst/>
                          <a:latin typeface="Calibri" panose="020F0502020204030204" pitchFamily="34" charset="0"/>
                        </a:rPr>
                        <a:t>$16M​</a:t>
                      </a:r>
                      <a:endParaRPr lang="en-US" sz="1400" b="0" i="0">
                        <a:solidFill>
                          <a:schemeClr val="accent1">
                            <a:lumMod val="50000"/>
                          </a:schemeClr>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base"/>
                      <a:r>
                        <a:rPr lang="en-US" sz="1400" b="0" i="0">
                          <a:solidFill>
                            <a:schemeClr val="accent1">
                              <a:lumMod val="50000"/>
                            </a:schemeClr>
                          </a:solidFill>
                          <a:effectLst/>
                          <a:latin typeface="Calibri" panose="020F0502020204030204" pitchFamily="34" charset="0"/>
                        </a:rPr>
                        <a:t>$30M​</a:t>
                      </a:r>
                      <a:endParaRPr lang="en-US" sz="1400" b="0" i="0">
                        <a:solidFill>
                          <a:schemeClr val="accent1">
                            <a:lumMod val="50000"/>
                          </a:schemeClr>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lgn="l" fontAlgn="base">
                        <a:buFont typeface="Arial" panose="020B0604020202020204" pitchFamily="34" charset="0"/>
                        <a:buChar char="•"/>
                      </a:pPr>
                      <a:endParaRPr lang="en-US" sz="1600" b="0" i="0">
                        <a:solidFill>
                          <a:srgbClr val="000000"/>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fontAlgn="base">
                        <a:buFont typeface="Arial" panose="020B0604020202020204" pitchFamily="34" charset="0"/>
                        <a:buNone/>
                      </a:pPr>
                      <a:endParaRPr lang="en-US" sz="1600" b="0" i="0">
                        <a:solidFill>
                          <a:srgbClr val="000000"/>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lgn="l" fontAlgn="base">
                        <a:buFont typeface="Arial" panose="020B0604020202020204" pitchFamily="34" charset="0"/>
                        <a:buChar char="•"/>
                      </a:pPr>
                      <a:endParaRPr lang="en-US" sz="1600" b="0" i="0">
                        <a:solidFill>
                          <a:srgbClr val="000000"/>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lgn="l" fontAlgn="base">
                        <a:buFont typeface="Arial" panose="020B0604020202020204" pitchFamily="34" charset="0"/>
                        <a:buChar char="•"/>
                      </a:pPr>
                      <a:endParaRPr lang="en-US" sz="1600" b="0" i="0">
                        <a:solidFill>
                          <a:srgbClr val="000000"/>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922628786"/>
                  </a:ext>
                </a:extLst>
              </a:tr>
              <a:tr h="468996">
                <a:tc>
                  <a:txBody>
                    <a:bodyPr/>
                    <a:lstStyle/>
                    <a:p>
                      <a:pPr algn="l" fontAlgn="base"/>
                      <a:r>
                        <a:rPr lang="en-US" sz="1400" b="0" i="0">
                          <a:solidFill>
                            <a:schemeClr val="accent1">
                              <a:lumMod val="50000"/>
                            </a:schemeClr>
                          </a:solidFill>
                          <a:effectLst/>
                          <a:latin typeface="Calibri" panose="020F0502020204030204" pitchFamily="34" charset="0"/>
                        </a:rPr>
                        <a:t>Years </a:t>
                      </a:r>
                    </a:p>
                    <a:p>
                      <a:pPr algn="l" fontAlgn="base"/>
                      <a:r>
                        <a:rPr lang="en-US" sz="1400" b="0" i="0">
                          <a:solidFill>
                            <a:schemeClr val="accent1">
                              <a:lumMod val="50000"/>
                            </a:schemeClr>
                          </a:solidFill>
                          <a:effectLst/>
                          <a:latin typeface="Calibri" panose="020F0502020204030204" pitchFamily="34" charset="0"/>
                        </a:rPr>
                        <a:t>11-15​</a:t>
                      </a:r>
                      <a:endParaRPr lang="en-US" sz="1400" b="0" i="0">
                        <a:solidFill>
                          <a:schemeClr val="accent1">
                            <a:lumMod val="50000"/>
                          </a:schemeClr>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base"/>
                      <a:r>
                        <a:rPr lang="en-US" sz="1400" b="0" i="0">
                          <a:solidFill>
                            <a:schemeClr val="accent1">
                              <a:lumMod val="50000"/>
                            </a:schemeClr>
                          </a:solidFill>
                          <a:effectLst/>
                          <a:latin typeface="Calibri" panose="020F0502020204030204" pitchFamily="34" charset="0"/>
                        </a:rPr>
                        <a:t>$22M​</a:t>
                      </a:r>
                      <a:endParaRPr lang="en-US" sz="1400" b="0" i="0">
                        <a:solidFill>
                          <a:schemeClr val="accent1">
                            <a:lumMod val="50000"/>
                          </a:schemeClr>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base"/>
                      <a:r>
                        <a:rPr lang="en-US" sz="1400" b="0" i="0">
                          <a:solidFill>
                            <a:schemeClr val="accent1">
                              <a:lumMod val="50000"/>
                            </a:schemeClr>
                          </a:solidFill>
                          <a:effectLst/>
                          <a:latin typeface="Calibri" panose="020F0502020204030204" pitchFamily="34" charset="0"/>
                        </a:rPr>
                        <a:t>$27M​</a:t>
                      </a:r>
                      <a:endParaRPr lang="en-US" sz="1400" b="0" i="0">
                        <a:solidFill>
                          <a:schemeClr val="accent1">
                            <a:lumMod val="50000"/>
                          </a:schemeClr>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ctr" fontAlgn="base"/>
                      <a:r>
                        <a:rPr lang="en-US" sz="1400" b="0" i="0">
                          <a:solidFill>
                            <a:schemeClr val="accent1">
                              <a:lumMod val="50000"/>
                            </a:schemeClr>
                          </a:solidFill>
                          <a:effectLst/>
                          <a:latin typeface="Calibri" panose="020F0502020204030204" pitchFamily="34" charset="0"/>
                        </a:rPr>
                        <a:t>$49M​</a:t>
                      </a:r>
                      <a:endParaRPr lang="en-US" sz="1400" b="0" i="0">
                        <a:solidFill>
                          <a:schemeClr val="accent1">
                            <a:lumMod val="50000"/>
                          </a:schemeClr>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lgn="l" fontAlgn="base">
                        <a:buFont typeface="Arial" panose="020B0604020202020204" pitchFamily="34" charset="0"/>
                        <a:buChar char="•"/>
                      </a:pPr>
                      <a:endParaRPr lang="en-US" sz="1600" b="0" i="0">
                        <a:solidFill>
                          <a:srgbClr val="000000"/>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fontAlgn="base">
                        <a:buFont typeface="Arial" panose="020B0604020202020204" pitchFamily="34" charset="0"/>
                        <a:buChar char="•"/>
                      </a:pPr>
                      <a:endParaRPr lang="en-US" sz="1600" b="0" i="0">
                        <a:solidFill>
                          <a:srgbClr val="000000"/>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lgn="l" fontAlgn="base">
                        <a:buFont typeface="Arial" panose="020B0604020202020204" pitchFamily="34" charset="0"/>
                        <a:buChar char="•"/>
                      </a:pPr>
                      <a:endParaRPr lang="en-US" sz="1600" b="0" i="0">
                        <a:solidFill>
                          <a:srgbClr val="000000"/>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indent="-285750" algn="l" fontAlgn="base">
                        <a:buFont typeface="Arial" panose="020B0604020202020204" pitchFamily="34" charset="0"/>
                        <a:buChar char="•"/>
                      </a:pPr>
                      <a:endParaRPr lang="en-US" sz="1600" b="0" i="0">
                        <a:solidFill>
                          <a:srgbClr val="000000"/>
                        </a:solidFill>
                        <a:effectLst/>
                      </a:endParaRP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2289701824"/>
                  </a:ext>
                </a:extLst>
              </a:tr>
            </a:tbl>
          </a:graphicData>
        </a:graphic>
      </p:graphicFrame>
      <p:sp>
        <p:nvSpPr>
          <p:cNvPr id="3" name="Rectangle 1">
            <a:extLst>
              <a:ext uri="{FF2B5EF4-FFF2-40B4-BE49-F238E27FC236}">
                <a16:creationId xmlns:a16="http://schemas.microsoft.com/office/drawing/2014/main" id="{EA866AC7-1534-4CAF-88D6-3D39E8098689}"/>
              </a:ext>
            </a:extLst>
          </p:cNvPr>
          <p:cNvSpPr>
            <a:spLocks noChangeArrowheads="1"/>
          </p:cNvSpPr>
          <p:nvPr/>
        </p:nvSpPr>
        <p:spPr bwMode="auto">
          <a:xfrm>
            <a:off x="2419350" y="2203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D6A7DC7C-39B0-42C4-AD73-F3ADE732460A}"/>
              </a:ext>
            </a:extLst>
          </p:cNvPr>
          <p:cNvSpPr txBox="1"/>
          <p:nvPr/>
        </p:nvSpPr>
        <p:spPr>
          <a:xfrm>
            <a:off x="161924" y="6028131"/>
            <a:ext cx="6096000" cy="307777"/>
          </a:xfrm>
          <a:prstGeom prst="rect">
            <a:avLst/>
          </a:prstGeom>
          <a:noFill/>
        </p:spPr>
        <p:txBody>
          <a:bodyPr wrap="square">
            <a:spAutoFit/>
          </a:bodyPr>
          <a:lstStyle/>
          <a:p>
            <a:r>
              <a:rPr lang="en-US" sz="1400" b="0" i="1" u="none" strike="noStrike" dirty="0">
                <a:solidFill>
                  <a:srgbClr val="000000"/>
                </a:solidFill>
                <a:effectLst/>
                <a:latin typeface="Calibri" panose="020F0502020204030204" pitchFamily="34" charset="0"/>
              </a:rPr>
              <a:t>* Includes bonding issued at year five.</a:t>
            </a:r>
            <a:r>
              <a:rPr lang="en-US" sz="1400" b="0" i="1" dirty="0">
                <a:solidFill>
                  <a:srgbClr val="000000"/>
                </a:solidFill>
                <a:effectLst/>
                <a:latin typeface="Calibri" panose="020F0502020204030204" pitchFamily="34" charset="0"/>
              </a:rPr>
              <a:t>​</a:t>
            </a:r>
            <a:endParaRPr lang="en-US" sz="1400" i="1" dirty="0"/>
          </a:p>
        </p:txBody>
      </p:sp>
      <p:pic>
        <p:nvPicPr>
          <p:cNvPr id="5" name="Graphic 4" descr="Checkmark with solid fill">
            <a:extLst>
              <a:ext uri="{FF2B5EF4-FFF2-40B4-BE49-F238E27FC236}">
                <a16:creationId xmlns:a16="http://schemas.microsoft.com/office/drawing/2014/main" id="{A1838FB2-82A5-4732-8088-77AF8A8624D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8247" y="2264176"/>
            <a:ext cx="446391" cy="446391"/>
          </a:xfrm>
          <a:prstGeom prst="rect">
            <a:avLst/>
          </a:prstGeom>
        </p:spPr>
      </p:pic>
      <p:pic>
        <p:nvPicPr>
          <p:cNvPr id="10" name="Graphic 9" descr="Checkmark with solid fill">
            <a:extLst>
              <a:ext uri="{FF2B5EF4-FFF2-40B4-BE49-F238E27FC236}">
                <a16:creationId xmlns:a16="http://schemas.microsoft.com/office/drawing/2014/main" id="{7F4F4904-4B3D-481E-9032-D5E2782EC3C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1090" y="2791422"/>
            <a:ext cx="446391" cy="446391"/>
          </a:xfrm>
          <a:prstGeom prst="rect">
            <a:avLst/>
          </a:prstGeom>
        </p:spPr>
      </p:pic>
      <p:pic>
        <p:nvPicPr>
          <p:cNvPr id="12" name="Graphic 11" descr="Checkmark with solid fill">
            <a:extLst>
              <a:ext uri="{FF2B5EF4-FFF2-40B4-BE49-F238E27FC236}">
                <a16:creationId xmlns:a16="http://schemas.microsoft.com/office/drawing/2014/main" id="{F11B2572-6731-4E83-A89A-B121E958381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1090" y="3318699"/>
            <a:ext cx="446391" cy="446391"/>
          </a:xfrm>
          <a:prstGeom prst="rect">
            <a:avLst/>
          </a:prstGeom>
        </p:spPr>
      </p:pic>
      <p:pic>
        <p:nvPicPr>
          <p:cNvPr id="13" name="Graphic 12" descr="Checkmark with solid fill">
            <a:extLst>
              <a:ext uri="{FF2B5EF4-FFF2-40B4-BE49-F238E27FC236}">
                <a16:creationId xmlns:a16="http://schemas.microsoft.com/office/drawing/2014/main" id="{5897215C-AD1A-4839-AE4D-B4686EDB371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83365" y="2264176"/>
            <a:ext cx="446391" cy="446391"/>
          </a:xfrm>
          <a:prstGeom prst="rect">
            <a:avLst/>
          </a:prstGeom>
        </p:spPr>
      </p:pic>
      <p:pic>
        <p:nvPicPr>
          <p:cNvPr id="14" name="Graphic 13" descr="Checkmark with solid fill">
            <a:extLst>
              <a:ext uri="{FF2B5EF4-FFF2-40B4-BE49-F238E27FC236}">
                <a16:creationId xmlns:a16="http://schemas.microsoft.com/office/drawing/2014/main" id="{35DEA12E-8DAB-42BE-9CC2-8290B64B805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6208" y="2791422"/>
            <a:ext cx="446391" cy="446391"/>
          </a:xfrm>
          <a:prstGeom prst="rect">
            <a:avLst/>
          </a:prstGeom>
        </p:spPr>
      </p:pic>
      <p:pic>
        <p:nvPicPr>
          <p:cNvPr id="15" name="Graphic 14" descr="Checkmark with solid fill">
            <a:extLst>
              <a:ext uri="{FF2B5EF4-FFF2-40B4-BE49-F238E27FC236}">
                <a16:creationId xmlns:a16="http://schemas.microsoft.com/office/drawing/2014/main" id="{C30473F8-547C-4B22-9977-2FD90C8ED03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40971" y="2791422"/>
            <a:ext cx="446391" cy="446391"/>
          </a:xfrm>
          <a:prstGeom prst="rect">
            <a:avLst/>
          </a:prstGeom>
        </p:spPr>
      </p:pic>
      <p:pic>
        <p:nvPicPr>
          <p:cNvPr id="16" name="Graphic 15" descr="Checkmark with solid fill">
            <a:extLst>
              <a:ext uri="{FF2B5EF4-FFF2-40B4-BE49-F238E27FC236}">
                <a16:creationId xmlns:a16="http://schemas.microsoft.com/office/drawing/2014/main" id="{3104B4A3-DA98-4777-988F-EFD8CCE6C13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6208" y="3318699"/>
            <a:ext cx="446391" cy="446391"/>
          </a:xfrm>
          <a:prstGeom prst="rect">
            <a:avLst/>
          </a:prstGeom>
        </p:spPr>
      </p:pic>
      <p:pic>
        <p:nvPicPr>
          <p:cNvPr id="17" name="Graphic 16" descr="Checkmark with solid fill">
            <a:extLst>
              <a:ext uri="{FF2B5EF4-FFF2-40B4-BE49-F238E27FC236}">
                <a16:creationId xmlns:a16="http://schemas.microsoft.com/office/drawing/2014/main" id="{0DBAA29F-925C-451C-8392-7EE5297D468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40971" y="3318699"/>
            <a:ext cx="446391" cy="446391"/>
          </a:xfrm>
          <a:prstGeom prst="rect">
            <a:avLst/>
          </a:prstGeom>
        </p:spPr>
      </p:pic>
      <p:pic>
        <p:nvPicPr>
          <p:cNvPr id="18" name="Graphic 17" descr="Checkmark with solid fill">
            <a:extLst>
              <a:ext uri="{FF2B5EF4-FFF2-40B4-BE49-F238E27FC236}">
                <a16:creationId xmlns:a16="http://schemas.microsoft.com/office/drawing/2014/main" id="{585B9FC9-08F3-4002-88F8-CC7FF3A5A3E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93739" y="3318699"/>
            <a:ext cx="446391" cy="446391"/>
          </a:xfrm>
          <a:prstGeom prst="rect">
            <a:avLst/>
          </a:prstGeom>
        </p:spPr>
      </p:pic>
      <p:sp>
        <p:nvSpPr>
          <p:cNvPr id="4" name="TextBox 3">
            <a:extLst>
              <a:ext uri="{FF2B5EF4-FFF2-40B4-BE49-F238E27FC236}">
                <a16:creationId xmlns:a16="http://schemas.microsoft.com/office/drawing/2014/main" id="{F3AA2685-7A0F-4CD5-A6E0-871701EB16A9}"/>
              </a:ext>
            </a:extLst>
          </p:cNvPr>
          <p:cNvSpPr txBox="1"/>
          <p:nvPr/>
        </p:nvSpPr>
        <p:spPr>
          <a:xfrm>
            <a:off x="1563370" y="5517606"/>
            <a:ext cx="2481877" cy="369332"/>
          </a:xfrm>
          <a:prstGeom prst="rect">
            <a:avLst/>
          </a:prstGeom>
          <a:noFill/>
        </p:spPr>
        <p:txBody>
          <a:bodyPr wrap="square" rtlCol="0">
            <a:spAutoFit/>
          </a:bodyPr>
          <a:lstStyle/>
          <a:p>
            <a:pPr algn="r"/>
            <a:r>
              <a:rPr lang="en-US" b="1">
                <a:solidFill>
                  <a:schemeClr val="accent3"/>
                </a:solidFill>
              </a:rPr>
              <a:t>Stabilizing residents</a:t>
            </a:r>
          </a:p>
        </p:txBody>
      </p:sp>
      <p:sp>
        <p:nvSpPr>
          <p:cNvPr id="26" name="TextBox 25">
            <a:extLst>
              <a:ext uri="{FF2B5EF4-FFF2-40B4-BE49-F238E27FC236}">
                <a16:creationId xmlns:a16="http://schemas.microsoft.com/office/drawing/2014/main" id="{5B6A5035-9FC1-4920-AD38-56A0E100F0EE}"/>
              </a:ext>
            </a:extLst>
          </p:cNvPr>
          <p:cNvSpPr txBox="1"/>
          <p:nvPr/>
        </p:nvSpPr>
        <p:spPr>
          <a:xfrm>
            <a:off x="7205669" y="5429842"/>
            <a:ext cx="2172772" cy="646331"/>
          </a:xfrm>
          <a:prstGeom prst="rect">
            <a:avLst/>
          </a:prstGeom>
          <a:noFill/>
        </p:spPr>
        <p:txBody>
          <a:bodyPr wrap="square" rtlCol="0">
            <a:spAutoFit/>
          </a:bodyPr>
          <a:lstStyle/>
          <a:p>
            <a:pPr algn="r"/>
            <a:r>
              <a:rPr lang="en-US" b="1">
                <a:solidFill>
                  <a:schemeClr val="accent3"/>
                </a:solidFill>
              </a:rPr>
              <a:t>Land acquisition &amp; predevelopment</a:t>
            </a:r>
          </a:p>
        </p:txBody>
      </p:sp>
      <p:sp>
        <p:nvSpPr>
          <p:cNvPr id="27" name="TextBox 26">
            <a:extLst>
              <a:ext uri="{FF2B5EF4-FFF2-40B4-BE49-F238E27FC236}">
                <a16:creationId xmlns:a16="http://schemas.microsoft.com/office/drawing/2014/main" id="{E6E188BC-15DC-44E7-80D2-67AE0BB3DE9D}"/>
              </a:ext>
            </a:extLst>
          </p:cNvPr>
          <p:cNvSpPr txBox="1"/>
          <p:nvPr/>
        </p:nvSpPr>
        <p:spPr>
          <a:xfrm>
            <a:off x="9418220" y="5429842"/>
            <a:ext cx="2471636" cy="646331"/>
          </a:xfrm>
          <a:prstGeom prst="rect">
            <a:avLst/>
          </a:prstGeom>
          <a:noFill/>
        </p:spPr>
        <p:txBody>
          <a:bodyPr wrap="square" rtlCol="0">
            <a:spAutoFit/>
          </a:bodyPr>
          <a:lstStyle/>
          <a:p>
            <a:pPr algn="r"/>
            <a:r>
              <a:rPr lang="en-US" b="1">
                <a:solidFill>
                  <a:schemeClr val="accent3"/>
                </a:solidFill>
              </a:rPr>
              <a:t>New affordable &amp; mixed-use development</a:t>
            </a:r>
          </a:p>
        </p:txBody>
      </p:sp>
      <p:pic>
        <p:nvPicPr>
          <p:cNvPr id="35" name="Picture 34" descr="A picture containing outdoor, ground, person&#10;&#10;Description automatically generated">
            <a:extLst>
              <a:ext uri="{FF2B5EF4-FFF2-40B4-BE49-F238E27FC236}">
                <a16:creationId xmlns:a16="http://schemas.microsoft.com/office/drawing/2014/main" id="{567ECEFC-1CD6-4BC5-9DBC-82736143B4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4193" y="3981090"/>
            <a:ext cx="1951174" cy="1463040"/>
          </a:xfrm>
          <a:prstGeom prst="rect">
            <a:avLst/>
          </a:prstGeom>
          <a:ln w="25400">
            <a:solidFill>
              <a:schemeClr val="bg1">
                <a:lumMod val="50000"/>
              </a:schemeClr>
            </a:solidFill>
          </a:ln>
        </p:spPr>
      </p:pic>
      <p:pic>
        <p:nvPicPr>
          <p:cNvPr id="36" name="Picture 35" descr="A group of people standing outside&#10;&#10;Description automatically generated with low confidence">
            <a:extLst>
              <a:ext uri="{FF2B5EF4-FFF2-40B4-BE49-F238E27FC236}">
                <a16:creationId xmlns:a16="http://schemas.microsoft.com/office/drawing/2014/main" id="{B8333775-9284-4E07-B8C0-EC4B64959F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5890" y="3981090"/>
            <a:ext cx="2168276" cy="1463040"/>
          </a:xfrm>
          <a:prstGeom prst="rect">
            <a:avLst/>
          </a:prstGeom>
          <a:ln w="25400">
            <a:solidFill>
              <a:schemeClr val="bg1">
                <a:lumMod val="50000"/>
              </a:schemeClr>
            </a:solidFill>
          </a:ln>
        </p:spPr>
      </p:pic>
      <p:pic>
        <p:nvPicPr>
          <p:cNvPr id="37" name="Picture 36" descr="A garden in front of a building&#10;&#10;Description automatically generated with low confidence">
            <a:extLst>
              <a:ext uri="{FF2B5EF4-FFF2-40B4-BE49-F238E27FC236}">
                <a16:creationId xmlns:a16="http://schemas.microsoft.com/office/drawing/2014/main" id="{DE885AD4-E042-48F3-9450-0D4AA8D4DBC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34232" y="3966790"/>
            <a:ext cx="2065696" cy="1463040"/>
          </a:xfrm>
          <a:prstGeom prst="rect">
            <a:avLst/>
          </a:prstGeom>
          <a:ln w="25400">
            <a:solidFill>
              <a:schemeClr val="bg1">
                <a:lumMod val="50000"/>
              </a:schemeClr>
            </a:solidFill>
          </a:ln>
        </p:spPr>
      </p:pic>
      <p:sp>
        <p:nvSpPr>
          <p:cNvPr id="39" name="Title 1">
            <a:extLst>
              <a:ext uri="{FF2B5EF4-FFF2-40B4-BE49-F238E27FC236}">
                <a16:creationId xmlns:a16="http://schemas.microsoft.com/office/drawing/2014/main" id="{D8A8C45F-F100-4570-B7C5-7CAF83FCA771}"/>
              </a:ext>
            </a:extLst>
          </p:cNvPr>
          <p:cNvSpPr txBox="1">
            <a:spLocks/>
          </p:cNvSpPr>
          <p:nvPr/>
        </p:nvSpPr>
        <p:spPr>
          <a:xfrm>
            <a:off x="161924" y="670683"/>
            <a:ext cx="11961503" cy="761621"/>
          </a:xfrm>
          <a:prstGeom prst="rect">
            <a:avLst/>
          </a:prstGeom>
        </p:spPr>
        <p:txBody>
          <a:bodyPr vert="horz" lIns="91440" tIns="45720" rIns="91440" bIns="45720" rtlCol="0" anchor="b">
            <a:noAutofit/>
          </a:bodyPr>
          <a:lstStyle>
            <a:lvl1pPr algn="ctr" defTabSz="1219170" rtl="0" eaLnBrk="1" latinLnBrk="0" hangingPunct="1">
              <a:spcBef>
                <a:spcPct val="0"/>
              </a:spcBef>
              <a:buNone/>
              <a:defRPr sz="6000" b="1" i="0" kern="1200">
                <a:solidFill>
                  <a:schemeClr val="tx1"/>
                </a:solidFill>
                <a:latin typeface="Franklin Gothic Demi Cond" panose="020B0603020102020204" pitchFamily="34" charset="0"/>
                <a:ea typeface="+mj-ea"/>
                <a:cs typeface="+mj-cs"/>
              </a:defRPr>
            </a:lvl1pPr>
          </a:lstStyle>
          <a:p>
            <a:pPr algn="l"/>
            <a:r>
              <a:rPr lang="en-US" sz="5100">
                <a:solidFill>
                  <a:schemeClr val="accent3"/>
                </a:solidFill>
              </a:rPr>
              <a:t>Sample Phasing and Type/Scale of Investments</a:t>
            </a:r>
            <a:br>
              <a:rPr lang="en-US" sz="5100">
                <a:solidFill>
                  <a:schemeClr val="accent3"/>
                </a:solidFill>
              </a:rPr>
            </a:br>
            <a:r>
              <a:rPr lang="en-US" sz="3200" i="1">
                <a:solidFill>
                  <a:schemeClr val="accent3"/>
                </a:solidFill>
              </a:rPr>
              <a:t>Years 1 - 15</a:t>
            </a:r>
            <a:endParaRPr lang="en-US" sz="5100" i="1">
              <a:solidFill>
                <a:schemeClr val="accent3"/>
              </a:solidFill>
            </a:endParaRPr>
          </a:p>
        </p:txBody>
      </p:sp>
      <p:pic>
        <p:nvPicPr>
          <p:cNvPr id="40" name="Picture 39">
            <a:extLst>
              <a:ext uri="{FF2B5EF4-FFF2-40B4-BE49-F238E27FC236}">
                <a16:creationId xmlns:a16="http://schemas.microsoft.com/office/drawing/2014/main" id="{9D08D265-8E69-4057-9AC4-A427E5D502D7}"/>
              </a:ext>
            </a:extLst>
          </p:cNvPr>
          <p:cNvPicPr>
            <a:picLocks noChangeAspect="1"/>
          </p:cNvPicPr>
          <p:nvPr/>
        </p:nvPicPr>
        <p:blipFill>
          <a:blip r:embed="rId8"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pic>
        <p:nvPicPr>
          <p:cNvPr id="41" name="Picture 40" descr="Prosper Portland logo">
            <a:extLst>
              <a:ext uri="{FF2B5EF4-FFF2-40B4-BE49-F238E27FC236}">
                <a16:creationId xmlns:a16="http://schemas.microsoft.com/office/drawing/2014/main" id="{09EB7E05-8345-49FD-ACC4-426ACEEAAFE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511611" y="6256101"/>
            <a:ext cx="1410645" cy="458460"/>
          </a:xfrm>
          <a:prstGeom prst="rect">
            <a:avLst/>
          </a:prstGeom>
        </p:spPr>
      </p:pic>
      <p:pic>
        <p:nvPicPr>
          <p:cNvPr id="20" name="Picture 19">
            <a:extLst>
              <a:ext uri="{FF2B5EF4-FFF2-40B4-BE49-F238E27FC236}">
                <a16:creationId xmlns:a16="http://schemas.microsoft.com/office/drawing/2014/main" id="{F3F86C9D-F267-4799-8010-FADE065B1AC2}"/>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colorTemperature colorTemp="7200"/>
                    </a14:imgEffect>
                  </a14:imgLayer>
                </a14:imgProps>
              </a:ext>
              <a:ext uri="{28A0092B-C50C-407E-A947-70E740481C1C}">
                <a14:useLocalDpi xmlns:a14="http://schemas.microsoft.com/office/drawing/2010/main"/>
              </a:ext>
            </a:extLst>
          </a:blip>
          <a:srcRect/>
          <a:stretch/>
        </p:blipFill>
        <p:spPr>
          <a:xfrm>
            <a:off x="4415434" y="3981090"/>
            <a:ext cx="2350389" cy="1463040"/>
          </a:xfrm>
          <a:prstGeom prst="rect">
            <a:avLst/>
          </a:prstGeom>
          <a:ln w="25400">
            <a:solidFill>
              <a:schemeClr val="bg1">
                <a:lumMod val="50000"/>
              </a:schemeClr>
            </a:solidFill>
          </a:ln>
        </p:spPr>
      </p:pic>
      <p:sp>
        <p:nvSpPr>
          <p:cNvPr id="21" name="TextBox 20">
            <a:extLst>
              <a:ext uri="{FF2B5EF4-FFF2-40B4-BE49-F238E27FC236}">
                <a16:creationId xmlns:a16="http://schemas.microsoft.com/office/drawing/2014/main" id="{85EED19C-40A3-4B06-BC9B-72922EB3DFE5}"/>
              </a:ext>
            </a:extLst>
          </p:cNvPr>
          <p:cNvSpPr txBox="1"/>
          <p:nvPr/>
        </p:nvSpPr>
        <p:spPr>
          <a:xfrm>
            <a:off x="4323726" y="5485135"/>
            <a:ext cx="2481877" cy="230832"/>
          </a:xfrm>
          <a:prstGeom prst="rect">
            <a:avLst/>
          </a:prstGeom>
          <a:noFill/>
        </p:spPr>
        <p:txBody>
          <a:bodyPr wrap="square" rtlCol="0">
            <a:spAutoFit/>
          </a:bodyPr>
          <a:lstStyle/>
          <a:p>
            <a:r>
              <a:rPr lang="en-US" sz="900">
                <a:solidFill>
                  <a:schemeClr val="bg1">
                    <a:lumMod val="50000"/>
                  </a:schemeClr>
                </a:solidFill>
              </a:rPr>
              <a:t>Photo Credit: Chere Nichole</a:t>
            </a:r>
          </a:p>
        </p:txBody>
      </p:sp>
      <p:sp>
        <p:nvSpPr>
          <p:cNvPr id="29" name="TextBox 28">
            <a:extLst>
              <a:ext uri="{FF2B5EF4-FFF2-40B4-BE49-F238E27FC236}">
                <a16:creationId xmlns:a16="http://schemas.microsoft.com/office/drawing/2014/main" id="{64EF8336-44DB-40F1-AD55-2DC7C122B18A}"/>
              </a:ext>
            </a:extLst>
          </p:cNvPr>
          <p:cNvSpPr txBox="1"/>
          <p:nvPr/>
        </p:nvSpPr>
        <p:spPr>
          <a:xfrm>
            <a:off x="4373873" y="5570444"/>
            <a:ext cx="2481877" cy="369332"/>
          </a:xfrm>
          <a:prstGeom prst="rect">
            <a:avLst/>
          </a:prstGeom>
          <a:noFill/>
        </p:spPr>
        <p:txBody>
          <a:bodyPr wrap="square" rtlCol="0">
            <a:spAutoFit/>
          </a:bodyPr>
          <a:lstStyle/>
          <a:p>
            <a:pPr algn="r"/>
            <a:r>
              <a:rPr lang="en-US" b="1">
                <a:solidFill>
                  <a:schemeClr val="accent3"/>
                </a:solidFill>
              </a:rPr>
              <a:t>Stabilizing businesses</a:t>
            </a:r>
          </a:p>
        </p:txBody>
      </p:sp>
      <p:sp>
        <p:nvSpPr>
          <p:cNvPr id="30" name="Footer Placeholder 4">
            <a:extLst>
              <a:ext uri="{FF2B5EF4-FFF2-40B4-BE49-F238E27FC236}">
                <a16:creationId xmlns:a16="http://schemas.microsoft.com/office/drawing/2014/main" id="{1373425A-575B-49A8-A841-EF56380071CC}"/>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20</a:t>
            </a:fld>
            <a:endParaRPr lang="en-US" dirty="0"/>
          </a:p>
        </p:txBody>
      </p:sp>
    </p:spTree>
    <p:extLst>
      <p:ext uri="{BB962C8B-B14F-4D97-AF65-F5344CB8AC3E}">
        <p14:creationId xmlns:p14="http://schemas.microsoft.com/office/powerpoint/2010/main" val="2563816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75CA79-B4BF-4143-A3C4-80A74FF6C429}"/>
              </a:ext>
            </a:extLst>
          </p:cNvPr>
          <p:cNvSpPr/>
          <p:nvPr/>
        </p:nvSpPr>
        <p:spPr>
          <a:xfrm>
            <a:off x="962526" y="6148553"/>
            <a:ext cx="9490510" cy="659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FC711-8D1B-984F-A606-4AE78DC9077E}"/>
              </a:ext>
            </a:extLst>
          </p:cNvPr>
          <p:cNvSpPr>
            <a:spLocks noGrp="1"/>
          </p:cNvSpPr>
          <p:nvPr>
            <p:ph type="title"/>
          </p:nvPr>
        </p:nvSpPr>
        <p:spPr/>
        <p:txBody>
          <a:bodyPr>
            <a:normAutofit fontScale="90000"/>
          </a:bodyPr>
          <a:lstStyle/>
          <a:p>
            <a:r>
              <a:rPr lang="en-US" sz="5850">
                <a:latin typeface="Franklin Gothic Demi Cond"/>
              </a:rPr>
              <a:t>Community Development Project Examples</a:t>
            </a:r>
            <a:endParaRPr lang="en-US"/>
          </a:p>
        </p:txBody>
      </p:sp>
      <p:sp>
        <p:nvSpPr>
          <p:cNvPr id="3" name="Content Placeholder 2">
            <a:extLst>
              <a:ext uri="{FF2B5EF4-FFF2-40B4-BE49-F238E27FC236}">
                <a16:creationId xmlns:a16="http://schemas.microsoft.com/office/drawing/2014/main" id="{123E3E43-B4C7-2F45-9795-A4436803079E}"/>
              </a:ext>
            </a:extLst>
          </p:cNvPr>
          <p:cNvSpPr>
            <a:spLocks noGrp="1"/>
          </p:cNvSpPr>
          <p:nvPr>
            <p:ph idx="1"/>
          </p:nvPr>
        </p:nvSpPr>
        <p:spPr>
          <a:xfrm>
            <a:off x="528802" y="1262118"/>
            <a:ext cx="6775888" cy="3876674"/>
          </a:xfrm>
        </p:spPr>
        <p:txBody>
          <a:bodyPr vert="horz" lIns="91440" tIns="45720" rIns="91440" bIns="45720" rtlCol="0" anchor="t">
            <a:normAutofit/>
          </a:bodyPr>
          <a:lstStyle/>
          <a:p>
            <a:endParaRPr lang="en-US" sz="2800"/>
          </a:p>
          <a:p>
            <a:endParaRPr lang="en-US" sz="2800"/>
          </a:p>
          <a:p>
            <a:endParaRPr lang="en-US" sz="2800"/>
          </a:p>
        </p:txBody>
      </p:sp>
      <p:pic>
        <p:nvPicPr>
          <p:cNvPr id="4" name="Picture 4">
            <a:extLst>
              <a:ext uri="{FF2B5EF4-FFF2-40B4-BE49-F238E27FC236}">
                <a16:creationId xmlns:a16="http://schemas.microsoft.com/office/drawing/2014/main" id="{FF4AC340-2485-48CD-99CF-167A9EAE05C2}"/>
              </a:ext>
            </a:extLst>
          </p:cNvPr>
          <p:cNvPicPr>
            <a:picLocks noChangeAspect="1"/>
          </p:cNvPicPr>
          <p:nvPr/>
        </p:nvPicPr>
        <p:blipFill>
          <a:blip r:embed="rId3"/>
          <a:stretch>
            <a:fillRect/>
          </a:stretch>
        </p:blipFill>
        <p:spPr>
          <a:xfrm>
            <a:off x="1612065" y="7001877"/>
            <a:ext cx="9412002" cy="4630510"/>
          </a:xfrm>
          <a:prstGeom prst="rect">
            <a:avLst/>
          </a:prstGeom>
        </p:spPr>
      </p:pic>
      <p:sp>
        <p:nvSpPr>
          <p:cNvPr id="13" name="TextBox 12">
            <a:extLst>
              <a:ext uri="{FF2B5EF4-FFF2-40B4-BE49-F238E27FC236}">
                <a16:creationId xmlns:a16="http://schemas.microsoft.com/office/drawing/2014/main" id="{8D092D20-5722-4AA3-A071-EF6D98C8A913}"/>
              </a:ext>
            </a:extLst>
          </p:cNvPr>
          <p:cNvSpPr txBox="1"/>
          <p:nvPr/>
        </p:nvSpPr>
        <p:spPr>
          <a:xfrm>
            <a:off x="1676400" y="762001"/>
            <a:ext cx="6934200" cy="646331"/>
          </a:xfrm>
          <a:prstGeom prst="rect">
            <a:avLst/>
          </a:prstGeom>
          <a:noFill/>
        </p:spPr>
        <p:txBody>
          <a:bodyPr wrap="square" rtlCol="0">
            <a:spAutoFit/>
          </a:bodyPr>
          <a:lstStyle/>
          <a:p>
            <a:r>
              <a:rPr lang="en-US" sz="3600">
                <a:solidFill>
                  <a:prstClr val="white">
                    <a:lumMod val="50000"/>
                  </a:prstClr>
                </a:solidFill>
                <a:latin typeface="Franklin Gothic Medium Cond" panose="020B0606030402020204" pitchFamily="34" charset="0"/>
              </a:rPr>
              <a:t>Portland Mercado</a:t>
            </a:r>
            <a:endParaRPr lang="en-US" sz="3200">
              <a:solidFill>
                <a:prstClr val="white">
                  <a:lumMod val="50000"/>
                </a:prstClr>
              </a:solidFill>
              <a:latin typeface="Franklin Gothic Medium Cond" panose="020B0606030402020204" pitchFamily="34" charset="0"/>
            </a:endParaRPr>
          </a:p>
        </p:txBody>
      </p:sp>
      <p:pic>
        <p:nvPicPr>
          <p:cNvPr id="14" name="Picture 13">
            <a:extLst>
              <a:ext uri="{FF2B5EF4-FFF2-40B4-BE49-F238E27FC236}">
                <a16:creationId xmlns:a16="http://schemas.microsoft.com/office/drawing/2014/main" id="{7DFC0181-AB32-4A2E-A2FD-025F98C2D9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091" y="1300927"/>
            <a:ext cx="8336451" cy="4862930"/>
          </a:xfrm>
          <a:prstGeom prst="rect">
            <a:avLst/>
          </a:prstGeom>
        </p:spPr>
      </p:pic>
      <p:sp>
        <p:nvSpPr>
          <p:cNvPr id="15" name="TextBox 14">
            <a:extLst>
              <a:ext uri="{FF2B5EF4-FFF2-40B4-BE49-F238E27FC236}">
                <a16:creationId xmlns:a16="http://schemas.microsoft.com/office/drawing/2014/main" id="{BC877C25-8A9D-4B10-AAFD-385851129C47}"/>
              </a:ext>
            </a:extLst>
          </p:cNvPr>
          <p:cNvSpPr txBox="1"/>
          <p:nvPr/>
        </p:nvSpPr>
        <p:spPr>
          <a:xfrm>
            <a:off x="5030543" y="2475133"/>
            <a:ext cx="4038600" cy="800219"/>
          </a:xfrm>
          <a:prstGeom prst="rect">
            <a:avLst/>
          </a:prstGeom>
          <a:noFill/>
        </p:spPr>
        <p:txBody>
          <a:bodyPr wrap="square" rtlCol="0">
            <a:spAutoFit/>
          </a:bodyPr>
          <a:lstStyle/>
          <a:p>
            <a:r>
              <a:rPr lang="en-US" sz="2800">
                <a:solidFill>
                  <a:schemeClr val="bg1"/>
                </a:solidFill>
                <a:effectLst>
                  <a:outerShdw blurRad="38100" dist="38100" dir="2700000" algn="tl">
                    <a:srgbClr val="000000">
                      <a:alpha val="43137"/>
                    </a:srgbClr>
                  </a:outerShdw>
                </a:effectLst>
                <a:latin typeface="Franklin Gothic Medium Cond" panose="020B0606030402020204" pitchFamily="34" charset="0"/>
              </a:rPr>
              <a:t>$0.9M  </a:t>
            </a:r>
            <a:br>
              <a:rPr lang="en-US" sz="2800">
                <a:solidFill>
                  <a:schemeClr val="bg1"/>
                </a:solidFill>
                <a:effectLst>
                  <a:outerShdw blurRad="38100" dist="38100" dir="2700000" algn="tl">
                    <a:srgbClr val="000000">
                      <a:alpha val="43137"/>
                    </a:srgbClr>
                  </a:outerShdw>
                </a:effectLst>
                <a:latin typeface="Franklin Gothic Medium Cond" panose="020B0606030402020204" pitchFamily="34" charset="0"/>
              </a:rPr>
            </a:br>
            <a:r>
              <a:rPr lang="en-US">
                <a:solidFill>
                  <a:schemeClr val="bg1"/>
                </a:solidFill>
                <a:effectLst>
                  <a:outerShdw blurRad="38100" dist="38100" dir="2700000" algn="tl">
                    <a:srgbClr val="000000">
                      <a:alpha val="43137"/>
                    </a:srgbClr>
                  </a:outerShdw>
                </a:effectLst>
                <a:latin typeface="Franklin Gothic Medium Cond" panose="020B0606030402020204" pitchFamily="34" charset="0"/>
              </a:rPr>
              <a:t>Prosper Portland TIF loan </a:t>
            </a:r>
            <a:endParaRPr lang="en-US" sz="2400">
              <a:solidFill>
                <a:schemeClr val="bg1"/>
              </a:solidFill>
              <a:effectLst>
                <a:outerShdw blurRad="38100" dist="38100" dir="2700000" algn="tl">
                  <a:srgbClr val="000000">
                    <a:alpha val="43137"/>
                  </a:srgbClr>
                </a:outerShdw>
              </a:effectLst>
              <a:latin typeface="Franklin Gothic Medium Cond" panose="020B0606030402020204" pitchFamily="34" charset="0"/>
            </a:endParaRPr>
          </a:p>
        </p:txBody>
      </p:sp>
      <p:sp>
        <p:nvSpPr>
          <p:cNvPr id="16" name="TextBox 15">
            <a:extLst>
              <a:ext uri="{FF2B5EF4-FFF2-40B4-BE49-F238E27FC236}">
                <a16:creationId xmlns:a16="http://schemas.microsoft.com/office/drawing/2014/main" id="{A46CF8DB-AE17-4A3D-9248-084C612F55DE}"/>
              </a:ext>
            </a:extLst>
          </p:cNvPr>
          <p:cNvSpPr txBox="1"/>
          <p:nvPr/>
        </p:nvSpPr>
        <p:spPr>
          <a:xfrm>
            <a:off x="4927924" y="3085605"/>
            <a:ext cx="4243837" cy="523220"/>
          </a:xfrm>
          <a:prstGeom prst="rect">
            <a:avLst/>
          </a:prstGeom>
          <a:noFill/>
        </p:spPr>
        <p:txBody>
          <a:bodyPr wrap="square" rtlCol="0">
            <a:spAutoFit/>
          </a:bodyPr>
          <a:lstStyle/>
          <a:p>
            <a:r>
              <a:rPr lang="en-US" sz="2800">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$0.2M  </a:t>
            </a:r>
            <a:r>
              <a:rPr lang="en-US">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New Markets Tax Credits</a:t>
            </a:r>
          </a:p>
        </p:txBody>
      </p:sp>
      <p:sp>
        <p:nvSpPr>
          <p:cNvPr id="17" name="TextBox 16">
            <a:extLst>
              <a:ext uri="{FF2B5EF4-FFF2-40B4-BE49-F238E27FC236}">
                <a16:creationId xmlns:a16="http://schemas.microsoft.com/office/drawing/2014/main" id="{3A00F707-E41C-41DA-92E6-1F749B5AB9B8}"/>
              </a:ext>
            </a:extLst>
          </p:cNvPr>
          <p:cNvSpPr txBox="1"/>
          <p:nvPr/>
        </p:nvSpPr>
        <p:spPr>
          <a:xfrm>
            <a:off x="4992443" y="3540919"/>
            <a:ext cx="3429000" cy="523220"/>
          </a:xfrm>
          <a:prstGeom prst="rect">
            <a:avLst/>
          </a:prstGeom>
          <a:noFill/>
        </p:spPr>
        <p:txBody>
          <a:bodyPr wrap="square" rtlCol="0">
            <a:spAutoFit/>
          </a:bodyPr>
          <a:lstStyle/>
          <a:p>
            <a:r>
              <a:rPr lang="en-US" sz="2800">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$0.6M </a:t>
            </a:r>
            <a:r>
              <a:rPr lang="en-US">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foundation grants</a:t>
            </a:r>
          </a:p>
        </p:txBody>
      </p:sp>
      <p:sp>
        <p:nvSpPr>
          <p:cNvPr id="18" name="TextBox 17">
            <a:extLst>
              <a:ext uri="{FF2B5EF4-FFF2-40B4-BE49-F238E27FC236}">
                <a16:creationId xmlns:a16="http://schemas.microsoft.com/office/drawing/2014/main" id="{36FF4693-EB90-4CAE-B6A1-557FD07F108F}"/>
              </a:ext>
            </a:extLst>
          </p:cNvPr>
          <p:cNvSpPr txBox="1"/>
          <p:nvPr/>
        </p:nvSpPr>
        <p:spPr>
          <a:xfrm>
            <a:off x="5030543" y="4396535"/>
            <a:ext cx="3634237" cy="523220"/>
          </a:xfrm>
          <a:prstGeom prst="rect">
            <a:avLst/>
          </a:prstGeom>
          <a:noFill/>
        </p:spPr>
        <p:txBody>
          <a:bodyPr wrap="square" rtlCol="0">
            <a:spAutoFit/>
          </a:bodyPr>
          <a:lstStyle/>
          <a:p>
            <a:r>
              <a:rPr lang="en-US" sz="2800">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$1.0M </a:t>
            </a:r>
            <a:r>
              <a:rPr lang="en-US">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federal grants</a:t>
            </a:r>
          </a:p>
        </p:txBody>
      </p:sp>
      <p:sp>
        <p:nvSpPr>
          <p:cNvPr id="19" name="TextBox 18">
            <a:extLst>
              <a:ext uri="{FF2B5EF4-FFF2-40B4-BE49-F238E27FC236}">
                <a16:creationId xmlns:a16="http://schemas.microsoft.com/office/drawing/2014/main" id="{25842020-8D97-4B33-B1B4-DADC9B9FE9DF}"/>
              </a:ext>
            </a:extLst>
          </p:cNvPr>
          <p:cNvSpPr txBox="1"/>
          <p:nvPr/>
        </p:nvSpPr>
        <p:spPr>
          <a:xfrm>
            <a:off x="4958236" y="4983654"/>
            <a:ext cx="5562600" cy="523220"/>
          </a:xfrm>
          <a:prstGeom prst="rect">
            <a:avLst/>
          </a:prstGeom>
          <a:noFill/>
        </p:spPr>
        <p:txBody>
          <a:bodyPr wrap="square" rtlCol="0">
            <a:spAutoFit/>
          </a:bodyPr>
          <a:lstStyle/>
          <a:p>
            <a:r>
              <a:rPr lang="en-US" sz="2800">
                <a:solidFill>
                  <a:schemeClr val="bg1"/>
                </a:solidFill>
                <a:effectLst>
                  <a:outerShdw blurRad="38100" dist="38100" dir="2700000" algn="tl">
                    <a:srgbClr val="000000">
                      <a:alpha val="43137"/>
                    </a:srgbClr>
                  </a:outerShdw>
                </a:effectLst>
                <a:latin typeface="Franklin Gothic Medium Cond" panose="020B0606030402020204" pitchFamily="34" charset="0"/>
              </a:rPr>
              <a:t>$0.2M  </a:t>
            </a:r>
            <a:r>
              <a:rPr lang="en-US">
                <a:solidFill>
                  <a:schemeClr val="bg1"/>
                </a:solidFill>
                <a:effectLst>
                  <a:outerShdw blurRad="38100" dist="38100" dir="2700000" algn="tl">
                    <a:srgbClr val="000000">
                      <a:alpha val="43137"/>
                    </a:srgbClr>
                  </a:outerShdw>
                </a:effectLst>
                <a:latin typeface="Franklin Gothic Medium Cond" panose="020B0606030402020204" pitchFamily="34" charset="0"/>
              </a:rPr>
              <a:t>Prosper Portland TIF grant</a:t>
            </a:r>
          </a:p>
        </p:txBody>
      </p:sp>
      <p:pic>
        <p:nvPicPr>
          <p:cNvPr id="20" name="Picture 19">
            <a:extLst>
              <a:ext uri="{FF2B5EF4-FFF2-40B4-BE49-F238E27FC236}">
                <a16:creationId xmlns:a16="http://schemas.microsoft.com/office/drawing/2014/main" id="{3C7B78C2-3F80-4A1F-963C-F368E4E3A371}"/>
              </a:ext>
            </a:extLst>
          </p:cNvPr>
          <p:cNvPicPr>
            <a:picLocks noChangeAspect="1"/>
          </p:cNvPicPr>
          <p:nvPr/>
        </p:nvPicPr>
        <p:blipFill>
          <a:blip r:embed="rId5"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21" name="Footer Placeholder 4">
            <a:extLst>
              <a:ext uri="{FF2B5EF4-FFF2-40B4-BE49-F238E27FC236}">
                <a16:creationId xmlns:a16="http://schemas.microsoft.com/office/drawing/2014/main" id="{C1DE0AA6-E079-4983-8EA3-50733118BEE3}"/>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21</a:t>
            </a:fld>
            <a:endParaRPr lang="en-US" dirty="0"/>
          </a:p>
        </p:txBody>
      </p:sp>
    </p:spTree>
    <p:extLst>
      <p:ext uri="{BB962C8B-B14F-4D97-AF65-F5344CB8AC3E}">
        <p14:creationId xmlns:p14="http://schemas.microsoft.com/office/powerpoint/2010/main" val="2732966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F31CD32-51C2-9048-9A88-8CF900043008}"/>
              </a:ext>
            </a:extLst>
          </p:cNvPr>
          <p:cNvGrpSpPr/>
          <p:nvPr/>
        </p:nvGrpSpPr>
        <p:grpSpPr>
          <a:xfrm>
            <a:off x="8906565" y="4692249"/>
            <a:ext cx="4307404" cy="611736"/>
            <a:chOff x="5380882" y="1752600"/>
            <a:chExt cx="4307404" cy="615553"/>
          </a:xfrm>
        </p:grpSpPr>
        <p:sp>
          <p:nvSpPr>
            <p:cNvPr id="19" name="TextBox 18">
              <a:extLst>
                <a:ext uri="{FF2B5EF4-FFF2-40B4-BE49-F238E27FC236}">
                  <a16:creationId xmlns:a16="http://schemas.microsoft.com/office/drawing/2014/main" id="{BF60959B-5B62-5243-AD08-54F75DAF2BF6}"/>
                </a:ext>
              </a:extLst>
            </p:cNvPr>
            <p:cNvSpPr txBox="1"/>
            <p:nvPr/>
          </p:nvSpPr>
          <p:spPr>
            <a:xfrm>
              <a:off x="5649686" y="1752600"/>
              <a:ext cx="4038600" cy="615553"/>
            </a:xfrm>
            <a:prstGeom prst="rect">
              <a:avLst/>
            </a:prstGeom>
            <a:noFill/>
          </p:spPr>
          <p:txBody>
            <a:bodyPr wrap="square" rtlCol="0">
              <a:spAutoFit/>
            </a:bodyPr>
            <a:lstStyle/>
            <a:p>
              <a:r>
                <a:rPr lang="en-US" sz="2000">
                  <a:solidFill>
                    <a:schemeClr val="tx1">
                      <a:lumMod val="50000"/>
                      <a:lumOff val="50000"/>
                    </a:schemeClr>
                  </a:solidFill>
                  <a:latin typeface="Franklin Gothic Medium Cond" panose="020B0606030402020204" pitchFamily="34" charset="0"/>
                </a:rPr>
                <a:t>$7.4M</a:t>
              </a:r>
              <a:br>
                <a:rPr lang="en-US" sz="2000">
                  <a:solidFill>
                    <a:schemeClr val="tx1">
                      <a:lumMod val="50000"/>
                      <a:lumOff val="50000"/>
                    </a:schemeClr>
                  </a:solidFill>
                  <a:latin typeface="Franklin Gothic Medium Cond" panose="020B0606030402020204" pitchFamily="34" charset="0"/>
                </a:rPr>
              </a:br>
              <a:r>
                <a:rPr lang="en-US" sz="1400">
                  <a:solidFill>
                    <a:schemeClr val="tx1">
                      <a:lumMod val="50000"/>
                      <a:lumOff val="50000"/>
                    </a:schemeClr>
                  </a:solidFill>
                  <a:latin typeface="Franklin Gothic Medium Cond" panose="020B0606030402020204" pitchFamily="34" charset="0"/>
                </a:rPr>
                <a:t>PHB TIF loan </a:t>
              </a:r>
              <a:endParaRPr lang="en-US">
                <a:solidFill>
                  <a:schemeClr val="tx1">
                    <a:lumMod val="50000"/>
                    <a:lumOff val="50000"/>
                  </a:schemeClr>
                </a:solidFill>
                <a:latin typeface="Franklin Gothic Medium Cond" panose="020B0606030402020204" pitchFamily="34" charset="0"/>
              </a:endParaRPr>
            </a:p>
          </p:txBody>
        </p:sp>
        <p:sp>
          <p:nvSpPr>
            <p:cNvPr id="20" name="Rectangle 19">
              <a:extLst>
                <a:ext uri="{FF2B5EF4-FFF2-40B4-BE49-F238E27FC236}">
                  <a16:creationId xmlns:a16="http://schemas.microsoft.com/office/drawing/2014/main" id="{A30DFF33-6B61-2746-969D-D28C58559335}"/>
                </a:ext>
              </a:extLst>
            </p:cNvPr>
            <p:cNvSpPr/>
            <p:nvPr/>
          </p:nvSpPr>
          <p:spPr>
            <a:xfrm>
              <a:off x="5380882" y="1908981"/>
              <a:ext cx="216697" cy="2286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grpSp>
        <p:nvGrpSpPr>
          <p:cNvPr id="21" name="Group 20">
            <a:extLst>
              <a:ext uri="{FF2B5EF4-FFF2-40B4-BE49-F238E27FC236}">
                <a16:creationId xmlns:a16="http://schemas.microsoft.com/office/drawing/2014/main" id="{DF1B4C69-9F47-1A4B-8A81-87752A756202}"/>
              </a:ext>
            </a:extLst>
          </p:cNvPr>
          <p:cNvGrpSpPr/>
          <p:nvPr/>
        </p:nvGrpSpPr>
        <p:grpSpPr>
          <a:xfrm>
            <a:off x="8906565" y="2730084"/>
            <a:ext cx="3469204" cy="611736"/>
            <a:chOff x="5380882" y="2590800"/>
            <a:chExt cx="3469204" cy="615553"/>
          </a:xfrm>
        </p:grpSpPr>
        <p:sp>
          <p:nvSpPr>
            <p:cNvPr id="22" name="TextBox 21">
              <a:extLst>
                <a:ext uri="{FF2B5EF4-FFF2-40B4-BE49-F238E27FC236}">
                  <a16:creationId xmlns:a16="http://schemas.microsoft.com/office/drawing/2014/main" id="{86909857-49F3-4146-A96C-4802679C1815}"/>
                </a:ext>
              </a:extLst>
            </p:cNvPr>
            <p:cNvSpPr txBox="1"/>
            <p:nvPr/>
          </p:nvSpPr>
          <p:spPr>
            <a:xfrm>
              <a:off x="5649686" y="2590800"/>
              <a:ext cx="3200400" cy="615553"/>
            </a:xfrm>
            <a:prstGeom prst="rect">
              <a:avLst/>
            </a:prstGeom>
            <a:noFill/>
          </p:spPr>
          <p:txBody>
            <a:bodyPr wrap="square" rtlCol="0">
              <a:spAutoFit/>
            </a:bodyPr>
            <a:lstStyle/>
            <a:p>
              <a:r>
                <a:rPr lang="en-US" sz="2000">
                  <a:solidFill>
                    <a:schemeClr val="tx1">
                      <a:lumMod val="50000"/>
                      <a:lumOff val="50000"/>
                    </a:schemeClr>
                  </a:solidFill>
                  <a:latin typeface="Franklin Gothic Medium Cond" panose="020B0606030402020204" pitchFamily="34" charset="0"/>
                </a:rPr>
                <a:t>$3.5M</a:t>
              </a:r>
              <a:r>
                <a:rPr lang="en-US" sz="1400">
                  <a:solidFill>
                    <a:schemeClr val="tx1">
                      <a:lumMod val="50000"/>
                      <a:lumOff val="50000"/>
                    </a:schemeClr>
                  </a:solidFill>
                  <a:latin typeface="Franklin Gothic Medium Cond" panose="020B0606030402020204" pitchFamily="34" charset="0"/>
                </a:rPr>
                <a:t> </a:t>
              </a:r>
            </a:p>
            <a:p>
              <a:r>
                <a:rPr lang="en-US" sz="1400">
                  <a:solidFill>
                    <a:schemeClr val="tx1">
                      <a:lumMod val="50000"/>
                      <a:lumOff val="50000"/>
                    </a:schemeClr>
                  </a:solidFill>
                  <a:latin typeface="Franklin Gothic Medium Cond" panose="020B0606030402020204" pitchFamily="34" charset="0"/>
                </a:rPr>
                <a:t>Prosper Portland equity</a:t>
              </a:r>
            </a:p>
          </p:txBody>
        </p:sp>
        <p:sp>
          <p:nvSpPr>
            <p:cNvPr id="23" name="Rectangle 22">
              <a:extLst>
                <a:ext uri="{FF2B5EF4-FFF2-40B4-BE49-F238E27FC236}">
                  <a16:creationId xmlns:a16="http://schemas.microsoft.com/office/drawing/2014/main" id="{E97ABE19-256F-414D-A04E-4B22A455A1EF}"/>
                </a:ext>
              </a:extLst>
            </p:cNvPr>
            <p:cNvSpPr/>
            <p:nvPr/>
          </p:nvSpPr>
          <p:spPr>
            <a:xfrm>
              <a:off x="5380882" y="2738110"/>
              <a:ext cx="216697" cy="228600"/>
            </a:xfrm>
            <a:prstGeom prst="rect">
              <a:avLst/>
            </a:prstGeom>
            <a:solidFill>
              <a:srgbClr val="F0E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grpSp>
        <p:nvGrpSpPr>
          <p:cNvPr id="24" name="Group 23">
            <a:extLst>
              <a:ext uri="{FF2B5EF4-FFF2-40B4-BE49-F238E27FC236}">
                <a16:creationId xmlns:a16="http://schemas.microsoft.com/office/drawing/2014/main" id="{AE13002F-E352-F142-B847-24C212111B76}"/>
              </a:ext>
            </a:extLst>
          </p:cNvPr>
          <p:cNvGrpSpPr/>
          <p:nvPr/>
        </p:nvGrpSpPr>
        <p:grpSpPr>
          <a:xfrm>
            <a:off x="8906565" y="5346303"/>
            <a:ext cx="4126704" cy="611736"/>
            <a:chOff x="5405774" y="3276600"/>
            <a:chExt cx="4126704" cy="615553"/>
          </a:xfrm>
        </p:grpSpPr>
        <p:sp>
          <p:nvSpPr>
            <p:cNvPr id="25" name="TextBox 24">
              <a:extLst>
                <a:ext uri="{FF2B5EF4-FFF2-40B4-BE49-F238E27FC236}">
                  <a16:creationId xmlns:a16="http://schemas.microsoft.com/office/drawing/2014/main" id="{C431B689-8605-FD42-8841-2D9FE7196B50}"/>
                </a:ext>
              </a:extLst>
            </p:cNvPr>
            <p:cNvSpPr txBox="1"/>
            <p:nvPr/>
          </p:nvSpPr>
          <p:spPr>
            <a:xfrm>
              <a:off x="5669641" y="3276600"/>
              <a:ext cx="3862837" cy="615553"/>
            </a:xfrm>
            <a:prstGeom prst="rect">
              <a:avLst/>
            </a:prstGeom>
            <a:noFill/>
          </p:spPr>
          <p:txBody>
            <a:bodyPr wrap="square" rtlCol="0">
              <a:spAutoFit/>
            </a:bodyPr>
            <a:lstStyle/>
            <a:p>
              <a:r>
                <a:rPr lang="en-US" sz="2000">
                  <a:solidFill>
                    <a:schemeClr val="bg1">
                      <a:lumMod val="75000"/>
                    </a:schemeClr>
                  </a:solidFill>
                  <a:latin typeface="Franklin Gothic Medium Cond" panose="020B0606030402020204" pitchFamily="34" charset="0"/>
                </a:rPr>
                <a:t>$9.6M</a:t>
              </a:r>
              <a:br>
                <a:rPr lang="en-US" sz="2000">
                  <a:solidFill>
                    <a:schemeClr val="bg1">
                      <a:lumMod val="75000"/>
                    </a:schemeClr>
                  </a:solidFill>
                  <a:latin typeface="Franklin Gothic Medium Cond" panose="020B0606030402020204" pitchFamily="34" charset="0"/>
                </a:rPr>
              </a:br>
              <a:r>
                <a:rPr lang="en-US" sz="1400">
                  <a:solidFill>
                    <a:schemeClr val="bg1">
                      <a:lumMod val="75000"/>
                    </a:schemeClr>
                  </a:solidFill>
                  <a:latin typeface="Franklin Gothic Medium Cond" panose="020B0606030402020204" pitchFamily="34" charset="0"/>
                </a:rPr>
                <a:t>NMTC + LIHTC Tax Credit Equity</a:t>
              </a:r>
            </a:p>
          </p:txBody>
        </p:sp>
        <p:sp>
          <p:nvSpPr>
            <p:cNvPr id="26" name="Rectangle 25">
              <a:extLst>
                <a:ext uri="{FF2B5EF4-FFF2-40B4-BE49-F238E27FC236}">
                  <a16:creationId xmlns:a16="http://schemas.microsoft.com/office/drawing/2014/main" id="{DB11B5BF-FCC5-5F42-A5D4-D30411A7B7B6}"/>
                </a:ext>
              </a:extLst>
            </p:cNvPr>
            <p:cNvSpPr/>
            <p:nvPr/>
          </p:nvSpPr>
          <p:spPr>
            <a:xfrm>
              <a:off x="5405774" y="3423910"/>
              <a:ext cx="216697" cy="2286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grpSp>
        <p:nvGrpSpPr>
          <p:cNvPr id="27" name="Group 26">
            <a:extLst>
              <a:ext uri="{FF2B5EF4-FFF2-40B4-BE49-F238E27FC236}">
                <a16:creationId xmlns:a16="http://schemas.microsoft.com/office/drawing/2014/main" id="{A9E8FD6E-6E35-9C48-A88E-73E70DF44A39}"/>
              </a:ext>
            </a:extLst>
          </p:cNvPr>
          <p:cNvGrpSpPr/>
          <p:nvPr/>
        </p:nvGrpSpPr>
        <p:grpSpPr>
          <a:xfrm>
            <a:off x="8906565" y="3384139"/>
            <a:ext cx="3654770" cy="611736"/>
            <a:chOff x="5413030" y="4191000"/>
            <a:chExt cx="3654770" cy="615553"/>
          </a:xfrm>
        </p:grpSpPr>
        <p:sp>
          <p:nvSpPr>
            <p:cNvPr id="28" name="TextBox 27">
              <a:extLst>
                <a:ext uri="{FF2B5EF4-FFF2-40B4-BE49-F238E27FC236}">
                  <a16:creationId xmlns:a16="http://schemas.microsoft.com/office/drawing/2014/main" id="{00204D4A-4E0C-5941-993E-61DE47F24079}"/>
                </a:ext>
              </a:extLst>
            </p:cNvPr>
            <p:cNvSpPr txBox="1"/>
            <p:nvPr/>
          </p:nvSpPr>
          <p:spPr>
            <a:xfrm>
              <a:off x="5638800" y="4191000"/>
              <a:ext cx="3429000" cy="615553"/>
            </a:xfrm>
            <a:prstGeom prst="rect">
              <a:avLst/>
            </a:prstGeom>
            <a:noFill/>
          </p:spPr>
          <p:txBody>
            <a:bodyPr wrap="square" rtlCol="0">
              <a:spAutoFit/>
            </a:bodyPr>
            <a:lstStyle/>
            <a:p>
              <a:r>
                <a:rPr lang="en-US" sz="2000">
                  <a:solidFill>
                    <a:schemeClr val="bg1">
                      <a:lumMod val="75000"/>
                    </a:schemeClr>
                  </a:solidFill>
                  <a:latin typeface="Franklin Gothic Medium Cond" panose="020B0606030402020204" pitchFamily="34" charset="0"/>
                </a:rPr>
                <a:t>$4.0M </a:t>
              </a:r>
            </a:p>
            <a:p>
              <a:r>
                <a:rPr lang="en-US" sz="1400">
                  <a:solidFill>
                    <a:schemeClr val="bg1">
                      <a:lumMod val="75000"/>
                    </a:schemeClr>
                  </a:solidFill>
                  <a:latin typeface="Franklin Gothic Medium Cond" panose="020B0606030402020204" pitchFamily="34" charset="0"/>
                </a:rPr>
                <a:t>Bank loans</a:t>
              </a:r>
            </a:p>
          </p:txBody>
        </p:sp>
        <p:sp>
          <p:nvSpPr>
            <p:cNvPr id="29" name="Rectangle 28">
              <a:extLst>
                <a:ext uri="{FF2B5EF4-FFF2-40B4-BE49-F238E27FC236}">
                  <a16:creationId xmlns:a16="http://schemas.microsoft.com/office/drawing/2014/main" id="{3FFE87E1-D912-5948-948E-136C2452D772}"/>
                </a:ext>
              </a:extLst>
            </p:cNvPr>
            <p:cNvSpPr/>
            <p:nvPr/>
          </p:nvSpPr>
          <p:spPr>
            <a:xfrm>
              <a:off x="5413030" y="4369179"/>
              <a:ext cx="216697" cy="228600"/>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grpSp>
        <p:nvGrpSpPr>
          <p:cNvPr id="30" name="Group 29">
            <a:extLst>
              <a:ext uri="{FF2B5EF4-FFF2-40B4-BE49-F238E27FC236}">
                <a16:creationId xmlns:a16="http://schemas.microsoft.com/office/drawing/2014/main" id="{CE337C68-0BD0-634D-B4E3-F6414614F849}"/>
              </a:ext>
            </a:extLst>
          </p:cNvPr>
          <p:cNvGrpSpPr/>
          <p:nvPr/>
        </p:nvGrpSpPr>
        <p:grpSpPr>
          <a:xfrm>
            <a:off x="8906565" y="1421974"/>
            <a:ext cx="5768411" cy="611736"/>
            <a:chOff x="5432989" y="5112603"/>
            <a:chExt cx="5768411" cy="615553"/>
          </a:xfrm>
        </p:grpSpPr>
        <p:sp>
          <p:nvSpPr>
            <p:cNvPr id="31" name="TextBox 30">
              <a:extLst>
                <a:ext uri="{FF2B5EF4-FFF2-40B4-BE49-F238E27FC236}">
                  <a16:creationId xmlns:a16="http://schemas.microsoft.com/office/drawing/2014/main" id="{52D0DE6F-E025-FA4F-A02B-945418F28032}"/>
                </a:ext>
              </a:extLst>
            </p:cNvPr>
            <p:cNvSpPr txBox="1"/>
            <p:nvPr/>
          </p:nvSpPr>
          <p:spPr>
            <a:xfrm>
              <a:off x="5638800" y="5112603"/>
              <a:ext cx="5562600" cy="615553"/>
            </a:xfrm>
            <a:prstGeom prst="rect">
              <a:avLst/>
            </a:prstGeom>
            <a:noFill/>
          </p:spPr>
          <p:txBody>
            <a:bodyPr wrap="square" rtlCol="0">
              <a:spAutoFit/>
            </a:bodyPr>
            <a:lstStyle/>
            <a:p>
              <a:r>
                <a:rPr lang="en-US" sz="2000">
                  <a:solidFill>
                    <a:schemeClr val="bg1">
                      <a:lumMod val="75000"/>
                    </a:schemeClr>
                  </a:solidFill>
                  <a:latin typeface="Franklin Gothic Medium Cond" panose="020B0606030402020204" pitchFamily="34" charset="0"/>
                </a:rPr>
                <a:t>$0.9M </a:t>
              </a:r>
            </a:p>
            <a:p>
              <a:r>
                <a:rPr lang="en-US" sz="1400">
                  <a:solidFill>
                    <a:schemeClr val="bg1">
                      <a:lumMod val="75000"/>
                    </a:schemeClr>
                  </a:solidFill>
                  <a:latin typeface="Franklin Gothic Medium Cond" panose="020B0606030402020204" pitchFamily="34" charset="0"/>
                </a:rPr>
                <a:t>Developer equity</a:t>
              </a:r>
            </a:p>
          </p:txBody>
        </p:sp>
        <p:sp>
          <p:nvSpPr>
            <p:cNvPr id="32" name="Rectangle 31">
              <a:extLst>
                <a:ext uri="{FF2B5EF4-FFF2-40B4-BE49-F238E27FC236}">
                  <a16:creationId xmlns:a16="http://schemas.microsoft.com/office/drawing/2014/main" id="{34766E5A-02C5-A743-A645-2E07B9C942E1}"/>
                </a:ext>
              </a:extLst>
            </p:cNvPr>
            <p:cNvSpPr/>
            <p:nvPr/>
          </p:nvSpPr>
          <p:spPr>
            <a:xfrm>
              <a:off x="5432989" y="5299501"/>
              <a:ext cx="216697" cy="228600"/>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grpSp>
        <p:nvGrpSpPr>
          <p:cNvPr id="33" name="Group 32">
            <a:extLst>
              <a:ext uri="{FF2B5EF4-FFF2-40B4-BE49-F238E27FC236}">
                <a16:creationId xmlns:a16="http://schemas.microsoft.com/office/drawing/2014/main" id="{EF6E4A73-1FC1-FB46-8B2E-712D19995A89}"/>
              </a:ext>
            </a:extLst>
          </p:cNvPr>
          <p:cNvGrpSpPr/>
          <p:nvPr/>
        </p:nvGrpSpPr>
        <p:grpSpPr>
          <a:xfrm>
            <a:off x="8906565" y="2076029"/>
            <a:ext cx="5752083" cy="611736"/>
            <a:chOff x="5432988" y="6029980"/>
            <a:chExt cx="5752083" cy="615553"/>
          </a:xfrm>
        </p:grpSpPr>
        <p:sp>
          <p:nvSpPr>
            <p:cNvPr id="34" name="TextBox 33">
              <a:extLst>
                <a:ext uri="{FF2B5EF4-FFF2-40B4-BE49-F238E27FC236}">
                  <a16:creationId xmlns:a16="http://schemas.microsoft.com/office/drawing/2014/main" id="{FD1ABD48-4B04-CD45-BADB-55534CFF097B}"/>
                </a:ext>
              </a:extLst>
            </p:cNvPr>
            <p:cNvSpPr txBox="1"/>
            <p:nvPr/>
          </p:nvSpPr>
          <p:spPr>
            <a:xfrm>
              <a:off x="5622471" y="6029980"/>
              <a:ext cx="5562600" cy="615553"/>
            </a:xfrm>
            <a:prstGeom prst="rect">
              <a:avLst/>
            </a:prstGeom>
            <a:noFill/>
          </p:spPr>
          <p:txBody>
            <a:bodyPr wrap="square" rtlCol="0">
              <a:spAutoFit/>
            </a:bodyPr>
            <a:lstStyle/>
            <a:p>
              <a:r>
                <a:rPr lang="en-US" sz="2000">
                  <a:solidFill>
                    <a:schemeClr val="bg1">
                      <a:lumMod val="75000"/>
                    </a:schemeClr>
                  </a:solidFill>
                  <a:latin typeface="Franklin Gothic Medium Cond" panose="020B0606030402020204" pitchFamily="34" charset="0"/>
                </a:rPr>
                <a:t>$1.1M </a:t>
              </a:r>
            </a:p>
            <a:p>
              <a:r>
                <a:rPr lang="en-US" sz="1400">
                  <a:solidFill>
                    <a:schemeClr val="bg1">
                      <a:lumMod val="75000"/>
                    </a:schemeClr>
                  </a:solidFill>
                  <a:latin typeface="Franklin Gothic Medium Cond" panose="020B0606030402020204" pitchFamily="34" charset="0"/>
                </a:rPr>
                <a:t>Grants + SDC Waivers</a:t>
              </a:r>
            </a:p>
          </p:txBody>
        </p:sp>
        <p:sp>
          <p:nvSpPr>
            <p:cNvPr id="35" name="Rectangle 34">
              <a:extLst>
                <a:ext uri="{FF2B5EF4-FFF2-40B4-BE49-F238E27FC236}">
                  <a16:creationId xmlns:a16="http://schemas.microsoft.com/office/drawing/2014/main" id="{4FC3DB9D-8589-564A-9AB9-51AD10083E4C}"/>
                </a:ext>
              </a:extLst>
            </p:cNvPr>
            <p:cNvSpPr/>
            <p:nvPr/>
          </p:nvSpPr>
          <p:spPr>
            <a:xfrm>
              <a:off x="5432988" y="6177290"/>
              <a:ext cx="216697" cy="228600"/>
            </a:xfrm>
            <a:prstGeom prst="rect">
              <a:avLst/>
            </a:prstGeom>
            <a:solidFill>
              <a:srgbClr val="AC4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grpSp>
        <p:nvGrpSpPr>
          <p:cNvPr id="36" name="Group 35">
            <a:extLst>
              <a:ext uri="{FF2B5EF4-FFF2-40B4-BE49-F238E27FC236}">
                <a16:creationId xmlns:a16="http://schemas.microsoft.com/office/drawing/2014/main" id="{E1D452F6-3EAA-3941-8B77-88C5E78B5F36}"/>
              </a:ext>
            </a:extLst>
          </p:cNvPr>
          <p:cNvGrpSpPr/>
          <p:nvPr/>
        </p:nvGrpSpPr>
        <p:grpSpPr>
          <a:xfrm>
            <a:off x="8906565" y="4038194"/>
            <a:ext cx="4307404" cy="611736"/>
            <a:chOff x="5380882" y="1752600"/>
            <a:chExt cx="4307404" cy="615553"/>
          </a:xfrm>
        </p:grpSpPr>
        <p:sp>
          <p:nvSpPr>
            <p:cNvPr id="37" name="TextBox 36">
              <a:extLst>
                <a:ext uri="{FF2B5EF4-FFF2-40B4-BE49-F238E27FC236}">
                  <a16:creationId xmlns:a16="http://schemas.microsoft.com/office/drawing/2014/main" id="{72AEAC78-F69F-7946-BAF3-0F4D60CA3F43}"/>
                </a:ext>
              </a:extLst>
            </p:cNvPr>
            <p:cNvSpPr txBox="1"/>
            <p:nvPr/>
          </p:nvSpPr>
          <p:spPr>
            <a:xfrm>
              <a:off x="5649686" y="1752600"/>
              <a:ext cx="4038600" cy="615553"/>
            </a:xfrm>
            <a:prstGeom prst="rect">
              <a:avLst/>
            </a:prstGeom>
            <a:noFill/>
          </p:spPr>
          <p:txBody>
            <a:bodyPr wrap="square" rtlCol="0">
              <a:spAutoFit/>
            </a:bodyPr>
            <a:lstStyle/>
            <a:p>
              <a:r>
                <a:rPr lang="en-US" sz="2000">
                  <a:solidFill>
                    <a:schemeClr val="tx1">
                      <a:lumMod val="50000"/>
                      <a:lumOff val="50000"/>
                    </a:schemeClr>
                  </a:solidFill>
                  <a:latin typeface="Franklin Gothic Medium Cond" panose="020B0606030402020204" pitchFamily="34" charset="0"/>
                </a:rPr>
                <a:t>$6.0M</a:t>
              </a:r>
              <a:br>
                <a:rPr lang="en-US" sz="2000">
                  <a:solidFill>
                    <a:schemeClr val="tx1">
                      <a:lumMod val="50000"/>
                      <a:lumOff val="50000"/>
                    </a:schemeClr>
                  </a:solidFill>
                  <a:latin typeface="Franklin Gothic Medium Cond" panose="020B0606030402020204" pitchFamily="34" charset="0"/>
                </a:rPr>
              </a:br>
              <a:r>
                <a:rPr lang="en-US" sz="1400">
                  <a:solidFill>
                    <a:schemeClr val="tx1">
                      <a:lumMod val="50000"/>
                      <a:lumOff val="50000"/>
                    </a:schemeClr>
                  </a:solidFill>
                  <a:latin typeface="Franklin Gothic Medium Cond" panose="020B0606030402020204" pitchFamily="34" charset="0"/>
                </a:rPr>
                <a:t>Prosper Portland TIF loans </a:t>
              </a:r>
              <a:endParaRPr lang="en-US">
                <a:solidFill>
                  <a:schemeClr val="tx1">
                    <a:lumMod val="50000"/>
                    <a:lumOff val="50000"/>
                  </a:schemeClr>
                </a:solidFill>
                <a:latin typeface="Franklin Gothic Medium Cond" panose="020B0606030402020204" pitchFamily="34" charset="0"/>
              </a:endParaRPr>
            </a:p>
          </p:txBody>
        </p:sp>
        <p:sp>
          <p:nvSpPr>
            <p:cNvPr id="38" name="Rectangle 37">
              <a:extLst>
                <a:ext uri="{FF2B5EF4-FFF2-40B4-BE49-F238E27FC236}">
                  <a16:creationId xmlns:a16="http://schemas.microsoft.com/office/drawing/2014/main" id="{0F74A5F2-026B-5F41-A710-11A5A1A41B18}"/>
                </a:ext>
              </a:extLst>
            </p:cNvPr>
            <p:cNvSpPr/>
            <p:nvPr/>
          </p:nvSpPr>
          <p:spPr>
            <a:xfrm>
              <a:off x="5380882" y="1908981"/>
              <a:ext cx="216697"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pic>
        <p:nvPicPr>
          <p:cNvPr id="71" name="Picture 70">
            <a:extLst>
              <a:ext uri="{FF2B5EF4-FFF2-40B4-BE49-F238E27FC236}">
                <a16:creationId xmlns:a16="http://schemas.microsoft.com/office/drawing/2014/main" id="{DD9F8B3E-53D0-604F-95E8-B75CBD40172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652"/>
          <a:stretch/>
        </p:blipFill>
        <p:spPr>
          <a:xfrm>
            <a:off x="189641" y="1587060"/>
            <a:ext cx="8151836" cy="4033043"/>
          </a:xfrm>
          <a:prstGeom prst="rect">
            <a:avLst/>
          </a:prstGeom>
        </p:spPr>
      </p:pic>
      <p:sp>
        <p:nvSpPr>
          <p:cNvPr id="72" name="Freeform 71">
            <a:extLst>
              <a:ext uri="{FF2B5EF4-FFF2-40B4-BE49-F238E27FC236}">
                <a16:creationId xmlns:a16="http://schemas.microsoft.com/office/drawing/2014/main" id="{BF2147BB-DAA4-5D4D-9787-C34CAB4000BE}"/>
              </a:ext>
            </a:extLst>
          </p:cNvPr>
          <p:cNvSpPr/>
          <p:nvPr/>
        </p:nvSpPr>
        <p:spPr>
          <a:xfrm>
            <a:off x="261442" y="3802213"/>
            <a:ext cx="8048236" cy="1568365"/>
          </a:xfrm>
          <a:custGeom>
            <a:avLst/>
            <a:gdLst>
              <a:gd name="connsiteX0" fmla="*/ 0 w 8195733"/>
              <a:gd name="connsiteY0" fmla="*/ 50800 h 1236134"/>
              <a:gd name="connsiteX1" fmla="*/ 16933 w 8195733"/>
              <a:gd name="connsiteY1" fmla="*/ 474134 h 1236134"/>
              <a:gd name="connsiteX2" fmla="*/ 1930400 w 8195733"/>
              <a:gd name="connsiteY2" fmla="*/ 1236134 h 1236134"/>
              <a:gd name="connsiteX3" fmla="*/ 3488266 w 8195733"/>
              <a:gd name="connsiteY3" fmla="*/ 1202267 h 1236134"/>
              <a:gd name="connsiteX4" fmla="*/ 8195733 w 8195733"/>
              <a:gd name="connsiteY4" fmla="*/ 508000 h 1236134"/>
              <a:gd name="connsiteX5" fmla="*/ 8195733 w 8195733"/>
              <a:gd name="connsiteY5" fmla="*/ 0 h 1236134"/>
              <a:gd name="connsiteX6" fmla="*/ 0 w 8195733"/>
              <a:gd name="connsiteY6" fmla="*/ 50800 h 1236134"/>
              <a:gd name="connsiteX0" fmla="*/ 0 w 8195733"/>
              <a:gd name="connsiteY0" fmla="*/ 50800 h 1236134"/>
              <a:gd name="connsiteX1" fmla="*/ 44425 w 8195733"/>
              <a:gd name="connsiteY1" fmla="*/ 591908 h 1236134"/>
              <a:gd name="connsiteX2" fmla="*/ 1930400 w 8195733"/>
              <a:gd name="connsiteY2" fmla="*/ 1236134 h 1236134"/>
              <a:gd name="connsiteX3" fmla="*/ 3488266 w 8195733"/>
              <a:gd name="connsiteY3" fmla="*/ 1202267 h 1236134"/>
              <a:gd name="connsiteX4" fmla="*/ 8195733 w 8195733"/>
              <a:gd name="connsiteY4" fmla="*/ 508000 h 1236134"/>
              <a:gd name="connsiteX5" fmla="*/ 8195733 w 8195733"/>
              <a:gd name="connsiteY5" fmla="*/ 0 h 1236134"/>
              <a:gd name="connsiteX6" fmla="*/ 0 w 8195733"/>
              <a:gd name="connsiteY6" fmla="*/ 50800 h 1236134"/>
              <a:gd name="connsiteX0" fmla="*/ 0 w 8195733"/>
              <a:gd name="connsiteY0" fmla="*/ 50800 h 1236134"/>
              <a:gd name="connsiteX1" fmla="*/ 44425 w 8195733"/>
              <a:gd name="connsiteY1" fmla="*/ 688269 h 1236134"/>
              <a:gd name="connsiteX2" fmla="*/ 1930400 w 8195733"/>
              <a:gd name="connsiteY2" fmla="*/ 1236134 h 1236134"/>
              <a:gd name="connsiteX3" fmla="*/ 3488266 w 8195733"/>
              <a:gd name="connsiteY3" fmla="*/ 1202267 h 1236134"/>
              <a:gd name="connsiteX4" fmla="*/ 8195733 w 8195733"/>
              <a:gd name="connsiteY4" fmla="*/ 508000 h 1236134"/>
              <a:gd name="connsiteX5" fmla="*/ 8195733 w 8195733"/>
              <a:gd name="connsiteY5" fmla="*/ 0 h 1236134"/>
              <a:gd name="connsiteX6" fmla="*/ 0 w 8195733"/>
              <a:gd name="connsiteY6" fmla="*/ 50800 h 1236134"/>
              <a:gd name="connsiteX0" fmla="*/ 0 w 8209480"/>
              <a:gd name="connsiteY0" fmla="*/ 50800 h 1236134"/>
              <a:gd name="connsiteX1" fmla="*/ 44425 w 8209480"/>
              <a:gd name="connsiteY1" fmla="*/ 688269 h 1236134"/>
              <a:gd name="connsiteX2" fmla="*/ 1930400 w 8209480"/>
              <a:gd name="connsiteY2" fmla="*/ 1236134 h 1236134"/>
              <a:gd name="connsiteX3" fmla="*/ 3488266 w 8209480"/>
              <a:gd name="connsiteY3" fmla="*/ 1202267 h 1236134"/>
              <a:gd name="connsiteX4" fmla="*/ 8209480 w 8209480"/>
              <a:gd name="connsiteY4" fmla="*/ 615068 h 1236134"/>
              <a:gd name="connsiteX5" fmla="*/ 8195733 w 8209480"/>
              <a:gd name="connsiteY5" fmla="*/ 0 h 1236134"/>
              <a:gd name="connsiteX6" fmla="*/ 0 w 8209480"/>
              <a:gd name="connsiteY6" fmla="*/ 50800 h 1236134"/>
              <a:gd name="connsiteX0" fmla="*/ 0 w 8209480"/>
              <a:gd name="connsiteY0" fmla="*/ 50800 h 1236134"/>
              <a:gd name="connsiteX1" fmla="*/ 44425 w 8209480"/>
              <a:gd name="connsiteY1" fmla="*/ 688269 h 1236134"/>
              <a:gd name="connsiteX2" fmla="*/ 1930400 w 8209480"/>
              <a:gd name="connsiteY2" fmla="*/ 1236134 h 1236134"/>
              <a:gd name="connsiteX3" fmla="*/ 3488266 w 8209480"/>
              <a:gd name="connsiteY3" fmla="*/ 1202267 h 1236134"/>
              <a:gd name="connsiteX4" fmla="*/ 8209480 w 8209480"/>
              <a:gd name="connsiteY4" fmla="*/ 647188 h 1236134"/>
              <a:gd name="connsiteX5" fmla="*/ 8195733 w 8209480"/>
              <a:gd name="connsiteY5" fmla="*/ 0 h 1236134"/>
              <a:gd name="connsiteX6" fmla="*/ 0 w 8209480"/>
              <a:gd name="connsiteY6" fmla="*/ 50800 h 1236134"/>
              <a:gd name="connsiteX0" fmla="*/ 230506 w 8165055"/>
              <a:gd name="connsiteY0" fmla="*/ 40094 h 1236134"/>
              <a:gd name="connsiteX1" fmla="*/ 0 w 8165055"/>
              <a:gd name="connsiteY1" fmla="*/ 688269 h 1236134"/>
              <a:gd name="connsiteX2" fmla="*/ 1885975 w 8165055"/>
              <a:gd name="connsiteY2" fmla="*/ 1236134 h 1236134"/>
              <a:gd name="connsiteX3" fmla="*/ 3443841 w 8165055"/>
              <a:gd name="connsiteY3" fmla="*/ 1202267 h 1236134"/>
              <a:gd name="connsiteX4" fmla="*/ 8165055 w 8165055"/>
              <a:gd name="connsiteY4" fmla="*/ 647188 h 1236134"/>
              <a:gd name="connsiteX5" fmla="*/ 8151308 w 8165055"/>
              <a:gd name="connsiteY5" fmla="*/ 0 h 1236134"/>
              <a:gd name="connsiteX6" fmla="*/ 230506 w 8165055"/>
              <a:gd name="connsiteY6" fmla="*/ 40094 h 1236134"/>
              <a:gd name="connsiteX0" fmla="*/ 0 w 7934549"/>
              <a:gd name="connsiteY0" fmla="*/ 40094 h 1236134"/>
              <a:gd name="connsiteX1" fmla="*/ 16931 w 7934549"/>
              <a:gd name="connsiteY1" fmla="*/ 763217 h 1236134"/>
              <a:gd name="connsiteX2" fmla="*/ 1655469 w 7934549"/>
              <a:gd name="connsiteY2" fmla="*/ 1236134 h 1236134"/>
              <a:gd name="connsiteX3" fmla="*/ 3213335 w 7934549"/>
              <a:gd name="connsiteY3" fmla="*/ 1202267 h 1236134"/>
              <a:gd name="connsiteX4" fmla="*/ 7934549 w 7934549"/>
              <a:gd name="connsiteY4" fmla="*/ 647188 h 1236134"/>
              <a:gd name="connsiteX5" fmla="*/ 7920802 w 7934549"/>
              <a:gd name="connsiteY5" fmla="*/ 0 h 1236134"/>
              <a:gd name="connsiteX6" fmla="*/ 0 w 7934549"/>
              <a:gd name="connsiteY6" fmla="*/ 40094 h 1236134"/>
              <a:gd name="connsiteX0" fmla="*/ 0 w 8704357"/>
              <a:gd name="connsiteY0" fmla="*/ 0 h 1196040"/>
              <a:gd name="connsiteX1" fmla="*/ 16931 w 8704357"/>
              <a:gd name="connsiteY1" fmla="*/ 723123 h 1196040"/>
              <a:gd name="connsiteX2" fmla="*/ 1655469 w 8704357"/>
              <a:gd name="connsiteY2" fmla="*/ 1196040 h 1196040"/>
              <a:gd name="connsiteX3" fmla="*/ 3213335 w 8704357"/>
              <a:gd name="connsiteY3" fmla="*/ 1162173 h 1196040"/>
              <a:gd name="connsiteX4" fmla="*/ 7934549 w 8704357"/>
              <a:gd name="connsiteY4" fmla="*/ 607094 h 1196040"/>
              <a:gd name="connsiteX5" fmla="*/ 8704357 w 8704357"/>
              <a:gd name="connsiteY5" fmla="*/ 99093 h 1196040"/>
              <a:gd name="connsiteX6" fmla="*/ 0 w 8704357"/>
              <a:gd name="connsiteY6" fmla="*/ 0 h 1196040"/>
              <a:gd name="connsiteX0" fmla="*/ 0 w 8704357"/>
              <a:gd name="connsiteY0" fmla="*/ 0 h 1196040"/>
              <a:gd name="connsiteX1" fmla="*/ 16931 w 8704357"/>
              <a:gd name="connsiteY1" fmla="*/ 723123 h 1196040"/>
              <a:gd name="connsiteX2" fmla="*/ 1655469 w 8704357"/>
              <a:gd name="connsiteY2" fmla="*/ 1196040 h 1196040"/>
              <a:gd name="connsiteX3" fmla="*/ 3213335 w 8704357"/>
              <a:gd name="connsiteY3" fmla="*/ 1162173 h 1196040"/>
              <a:gd name="connsiteX4" fmla="*/ 8676863 w 8704357"/>
              <a:gd name="connsiteY4" fmla="*/ 532147 h 1196040"/>
              <a:gd name="connsiteX5" fmla="*/ 8704357 w 8704357"/>
              <a:gd name="connsiteY5" fmla="*/ 99093 h 1196040"/>
              <a:gd name="connsiteX6" fmla="*/ 0 w 8704357"/>
              <a:gd name="connsiteY6" fmla="*/ 0 h 1196040"/>
              <a:gd name="connsiteX0" fmla="*/ 0 w 8731850"/>
              <a:gd name="connsiteY0" fmla="*/ 0 h 1281694"/>
              <a:gd name="connsiteX1" fmla="*/ 44424 w 8731850"/>
              <a:gd name="connsiteY1" fmla="*/ 808777 h 1281694"/>
              <a:gd name="connsiteX2" fmla="*/ 1682962 w 8731850"/>
              <a:gd name="connsiteY2" fmla="*/ 1281694 h 1281694"/>
              <a:gd name="connsiteX3" fmla="*/ 3240828 w 8731850"/>
              <a:gd name="connsiteY3" fmla="*/ 1247827 h 1281694"/>
              <a:gd name="connsiteX4" fmla="*/ 8704356 w 8731850"/>
              <a:gd name="connsiteY4" fmla="*/ 617801 h 1281694"/>
              <a:gd name="connsiteX5" fmla="*/ 8731850 w 8731850"/>
              <a:gd name="connsiteY5" fmla="*/ 184747 h 1281694"/>
              <a:gd name="connsiteX6" fmla="*/ 0 w 8731850"/>
              <a:gd name="connsiteY6" fmla="*/ 0 h 1281694"/>
              <a:gd name="connsiteX0" fmla="*/ 0 w 8883063"/>
              <a:gd name="connsiteY0" fmla="*/ 0 h 1335228"/>
              <a:gd name="connsiteX1" fmla="*/ 195637 w 8883063"/>
              <a:gd name="connsiteY1" fmla="*/ 862311 h 1335228"/>
              <a:gd name="connsiteX2" fmla="*/ 1834175 w 8883063"/>
              <a:gd name="connsiteY2" fmla="*/ 1335228 h 1335228"/>
              <a:gd name="connsiteX3" fmla="*/ 3392041 w 8883063"/>
              <a:gd name="connsiteY3" fmla="*/ 1301361 h 1335228"/>
              <a:gd name="connsiteX4" fmla="*/ 8855569 w 8883063"/>
              <a:gd name="connsiteY4" fmla="*/ 671335 h 1335228"/>
              <a:gd name="connsiteX5" fmla="*/ 8883063 w 8883063"/>
              <a:gd name="connsiteY5" fmla="*/ 238281 h 1335228"/>
              <a:gd name="connsiteX6" fmla="*/ 0 w 8883063"/>
              <a:gd name="connsiteY6" fmla="*/ 0 h 1335228"/>
              <a:gd name="connsiteX0" fmla="*/ 0 w 8883063"/>
              <a:gd name="connsiteY0" fmla="*/ 0 h 1335228"/>
              <a:gd name="connsiteX1" fmla="*/ 71918 w 8883063"/>
              <a:gd name="connsiteY1" fmla="*/ 755244 h 1335228"/>
              <a:gd name="connsiteX2" fmla="*/ 1834175 w 8883063"/>
              <a:gd name="connsiteY2" fmla="*/ 1335228 h 1335228"/>
              <a:gd name="connsiteX3" fmla="*/ 3392041 w 8883063"/>
              <a:gd name="connsiteY3" fmla="*/ 1301361 h 1335228"/>
              <a:gd name="connsiteX4" fmla="*/ 8855569 w 8883063"/>
              <a:gd name="connsiteY4" fmla="*/ 671335 h 1335228"/>
              <a:gd name="connsiteX5" fmla="*/ 8883063 w 8883063"/>
              <a:gd name="connsiteY5" fmla="*/ 238281 h 1335228"/>
              <a:gd name="connsiteX6" fmla="*/ 0 w 8883063"/>
              <a:gd name="connsiteY6" fmla="*/ 0 h 1335228"/>
              <a:gd name="connsiteX0" fmla="*/ 0 w 8883063"/>
              <a:gd name="connsiteY0" fmla="*/ 0 h 1335228"/>
              <a:gd name="connsiteX1" fmla="*/ 71918 w 8883063"/>
              <a:gd name="connsiteY1" fmla="*/ 819484 h 1335228"/>
              <a:gd name="connsiteX2" fmla="*/ 1834175 w 8883063"/>
              <a:gd name="connsiteY2" fmla="*/ 1335228 h 1335228"/>
              <a:gd name="connsiteX3" fmla="*/ 3392041 w 8883063"/>
              <a:gd name="connsiteY3" fmla="*/ 1301361 h 1335228"/>
              <a:gd name="connsiteX4" fmla="*/ 8855569 w 8883063"/>
              <a:gd name="connsiteY4" fmla="*/ 671335 h 1335228"/>
              <a:gd name="connsiteX5" fmla="*/ 8883063 w 8883063"/>
              <a:gd name="connsiteY5" fmla="*/ 238281 h 1335228"/>
              <a:gd name="connsiteX6" fmla="*/ 0 w 8883063"/>
              <a:gd name="connsiteY6" fmla="*/ 0 h 1335228"/>
              <a:gd name="connsiteX0" fmla="*/ 0 w 8883063"/>
              <a:gd name="connsiteY0" fmla="*/ 0 h 1335228"/>
              <a:gd name="connsiteX1" fmla="*/ 71918 w 8883063"/>
              <a:gd name="connsiteY1" fmla="*/ 819484 h 1335228"/>
              <a:gd name="connsiteX2" fmla="*/ 1834175 w 8883063"/>
              <a:gd name="connsiteY2" fmla="*/ 1335228 h 1335228"/>
              <a:gd name="connsiteX3" fmla="*/ 3488267 w 8883063"/>
              <a:gd name="connsiteY3" fmla="*/ 1279947 h 1335228"/>
              <a:gd name="connsiteX4" fmla="*/ 8855569 w 8883063"/>
              <a:gd name="connsiteY4" fmla="*/ 671335 h 1335228"/>
              <a:gd name="connsiteX5" fmla="*/ 8883063 w 8883063"/>
              <a:gd name="connsiteY5" fmla="*/ 238281 h 1335228"/>
              <a:gd name="connsiteX6" fmla="*/ 0 w 8883063"/>
              <a:gd name="connsiteY6" fmla="*/ 0 h 1335228"/>
              <a:gd name="connsiteX0" fmla="*/ 0 w 8883063"/>
              <a:gd name="connsiteY0" fmla="*/ 0 h 1442295"/>
              <a:gd name="connsiteX1" fmla="*/ 71918 w 8883063"/>
              <a:gd name="connsiteY1" fmla="*/ 819484 h 1442295"/>
              <a:gd name="connsiteX2" fmla="*/ 2177839 w 8883063"/>
              <a:gd name="connsiteY2" fmla="*/ 1442295 h 1442295"/>
              <a:gd name="connsiteX3" fmla="*/ 3488267 w 8883063"/>
              <a:gd name="connsiteY3" fmla="*/ 1279947 h 1442295"/>
              <a:gd name="connsiteX4" fmla="*/ 8855569 w 8883063"/>
              <a:gd name="connsiteY4" fmla="*/ 671335 h 1442295"/>
              <a:gd name="connsiteX5" fmla="*/ 8883063 w 8883063"/>
              <a:gd name="connsiteY5" fmla="*/ 238281 h 1442295"/>
              <a:gd name="connsiteX6" fmla="*/ 0 w 8883063"/>
              <a:gd name="connsiteY6" fmla="*/ 0 h 1442295"/>
              <a:gd name="connsiteX0" fmla="*/ 26204 w 8909267"/>
              <a:gd name="connsiteY0" fmla="*/ 0 h 1442295"/>
              <a:gd name="connsiteX1" fmla="*/ 0 w 8909267"/>
              <a:gd name="connsiteY1" fmla="*/ 807805 h 1442295"/>
              <a:gd name="connsiteX2" fmla="*/ 2204043 w 8909267"/>
              <a:gd name="connsiteY2" fmla="*/ 1442295 h 1442295"/>
              <a:gd name="connsiteX3" fmla="*/ 3514471 w 8909267"/>
              <a:gd name="connsiteY3" fmla="*/ 1279947 h 1442295"/>
              <a:gd name="connsiteX4" fmla="*/ 8881773 w 8909267"/>
              <a:gd name="connsiteY4" fmla="*/ 671335 h 1442295"/>
              <a:gd name="connsiteX5" fmla="*/ 8909267 w 8909267"/>
              <a:gd name="connsiteY5" fmla="*/ 238281 h 1442295"/>
              <a:gd name="connsiteX6" fmla="*/ 26204 w 8909267"/>
              <a:gd name="connsiteY6" fmla="*/ 0 h 1442295"/>
              <a:gd name="connsiteX0" fmla="*/ 0 w 8883063"/>
              <a:gd name="connsiteY0" fmla="*/ 0 h 1442295"/>
              <a:gd name="connsiteX1" fmla="*/ 15848 w 8883063"/>
              <a:gd name="connsiteY1" fmla="*/ 866201 h 1442295"/>
              <a:gd name="connsiteX2" fmla="*/ 2177839 w 8883063"/>
              <a:gd name="connsiteY2" fmla="*/ 1442295 h 1442295"/>
              <a:gd name="connsiteX3" fmla="*/ 3488267 w 8883063"/>
              <a:gd name="connsiteY3" fmla="*/ 1279947 h 1442295"/>
              <a:gd name="connsiteX4" fmla="*/ 8855569 w 8883063"/>
              <a:gd name="connsiteY4" fmla="*/ 671335 h 1442295"/>
              <a:gd name="connsiteX5" fmla="*/ 8883063 w 8883063"/>
              <a:gd name="connsiteY5" fmla="*/ 238281 h 1442295"/>
              <a:gd name="connsiteX6" fmla="*/ 0 w 8883063"/>
              <a:gd name="connsiteY6" fmla="*/ 0 h 144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3063" h="1442295">
                <a:moveTo>
                  <a:pt x="0" y="0"/>
                </a:moveTo>
                <a:lnTo>
                  <a:pt x="15848" y="866201"/>
                </a:lnTo>
                <a:lnTo>
                  <a:pt x="2177839" y="1442295"/>
                </a:lnTo>
                <a:lnTo>
                  <a:pt x="3488267" y="1279947"/>
                </a:lnTo>
                <a:lnTo>
                  <a:pt x="8855569" y="671335"/>
                </a:lnTo>
                <a:lnTo>
                  <a:pt x="8883063" y="238281"/>
                </a:lnTo>
                <a:lnTo>
                  <a:pt x="0" y="0"/>
                </a:lnTo>
                <a:close/>
              </a:path>
            </a:pathLst>
          </a:custGeom>
          <a:solidFill>
            <a:schemeClr val="accent1">
              <a:alpha val="56000"/>
            </a:scheme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F12391CD-C106-2C46-989F-F19600119CF4}"/>
              </a:ext>
            </a:extLst>
          </p:cNvPr>
          <p:cNvSpPr/>
          <p:nvPr/>
        </p:nvSpPr>
        <p:spPr>
          <a:xfrm>
            <a:off x="469963" y="1552104"/>
            <a:ext cx="7846438" cy="1484492"/>
          </a:xfrm>
          <a:custGeom>
            <a:avLst/>
            <a:gdLst>
              <a:gd name="connsiteX0" fmla="*/ 40943 w 7888406"/>
              <a:gd name="connsiteY0" fmla="*/ 0 h 1146412"/>
              <a:gd name="connsiteX1" fmla="*/ 0 w 7888406"/>
              <a:gd name="connsiteY1" fmla="*/ 122830 h 1146412"/>
              <a:gd name="connsiteX2" fmla="*/ 6619164 w 7888406"/>
              <a:gd name="connsiteY2" fmla="*/ 177421 h 1146412"/>
              <a:gd name="connsiteX3" fmla="*/ 7888406 w 7888406"/>
              <a:gd name="connsiteY3" fmla="*/ 1146412 h 1146412"/>
              <a:gd name="connsiteX4" fmla="*/ 7874758 w 7888406"/>
              <a:gd name="connsiteY4" fmla="*/ 928048 h 1146412"/>
              <a:gd name="connsiteX5" fmla="*/ 6673755 w 7888406"/>
              <a:gd name="connsiteY5" fmla="*/ 13648 h 1146412"/>
              <a:gd name="connsiteX6" fmla="*/ 40943 w 7888406"/>
              <a:gd name="connsiteY6" fmla="*/ 0 h 1146412"/>
              <a:gd name="connsiteX0" fmla="*/ 40943 w 8584442"/>
              <a:gd name="connsiteY0" fmla="*/ 0 h 1514902"/>
              <a:gd name="connsiteX1" fmla="*/ 0 w 8584442"/>
              <a:gd name="connsiteY1" fmla="*/ 122830 h 1514902"/>
              <a:gd name="connsiteX2" fmla="*/ 6619164 w 8584442"/>
              <a:gd name="connsiteY2" fmla="*/ 177421 h 1514902"/>
              <a:gd name="connsiteX3" fmla="*/ 7888406 w 8584442"/>
              <a:gd name="connsiteY3" fmla="*/ 1146412 h 1514902"/>
              <a:gd name="connsiteX4" fmla="*/ 8584442 w 8584442"/>
              <a:gd name="connsiteY4" fmla="*/ 1514902 h 1514902"/>
              <a:gd name="connsiteX5" fmla="*/ 6673755 w 8584442"/>
              <a:gd name="connsiteY5" fmla="*/ 13648 h 1514902"/>
              <a:gd name="connsiteX6" fmla="*/ 40943 w 8584442"/>
              <a:gd name="connsiteY6" fmla="*/ 0 h 1514902"/>
              <a:gd name="connsiteX0" fmla="*/ 40943 w 8598090"/>
              <a:gd name="connsiteY0" fmla="*/ 0 h 1651379"/>
              <a:gd name="connsiteX1" fmla="*/ 0 w 8598090"/>
              <a:gd name="connsiteY1" fmla="*/ 122830 h 1651379"/>
              <a:gd name="connsiteX2" fmla="*/ 6619164 w 8598090"/>
              <a:gd name="connsiteY2" fmla="*/ 177421 h 1651379"/>
              <a:gd name="connsiteX3" fmla="*/ 8598090 w 8598090"/>
              <a:gd name="connsiteY3" fmla="*/ 1651379 h 1651379"/>
              <a:gd name="connsiteX4" fmla="*/ 8584442 w 8598090"/>
              <a:gd name="connsiteY4" fmla="*/ 1514902 h 1651379"/>
              <a:gd name="connsiteX5" fmla="*/ 6673755 w 8598090"/>
              <a:gd name="connsiteY5" fmla="*/ 13648 h 1651379"/>
              <a:gd name="connsiteX6" fmla="*/ 40943 w 8598090"/>
              <a:gd name="connsiteY6" fmla="*/ 0 h 165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8090" h="1651379">
                <a:moveTo>
                  <a:pt x="40943" y="0"/>
                </a:moveTo>
                <a:lnTo>
                  <a:pt x="0" y="122830"/>
                </a:lnTo>
                <a:lnTo>
                  <a:pt x="6619164" y="177421"/>
                </a:lnTo>
                <a:lnTo>
                  <a:pt x="8598090" y="1651379"/>
                </a:lnTo>
                <a:lnTo>
                  <a:pt x="8584442" y="1514902"/>
                </a:lnTo>
                <a:lnTo>
                  <a:pt x="6673755" y="13648"/>
                </a:lnTo>
                <a:lnTo>
                  <a:pt x="40943" y="0"/>
                </a:lnTo>
                <a:close/>
              </a:path>
            </a:pathLst>
          </a:custGeom>
          <a:solidFill>
            <a:srgbClr val="6CC24A">
              <a:alpha val="51000"/>
            </a:srgb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70C86883-B2D8-1547-BA41-9C2922C35CAB}"/>
              </a:ext>
            </a:extLst>
          </p:cNvPr>
          <p:cNvSpPr/>
          <p:nvPr/>
        </p:nvSpPr>
        <p:spPr>
          <a:xfrm>
            <a:off x="420892" y="1679607"/>
            <a:ext cx="7908710" cy="1494560"/>
          </a:xfrm>
          <a:custGeom>
            <a:avLst/>
            <a:gdLst>
              <a:gd name="connsiteX0" fmla="*/ 68239 w 7956645"/>
              <a:gd name="connsiteY0" fmla="*/ 0 h 1187356"/>
              <a:gd name="connsiteX1" fmla="*/ 0 w 7956645"/>
              <a:gd name="connsiteY1" fmla="*/ 204717 h 1187356"/>
              <a:gd name="connsiteX2" fmla="*/ 6701051 w 7956645"/>
              <a:gd name="connsiteY2" fmla="*/ 286603 h 1187356"/>
              <a:gd name="connsiteX3" fmla="*/ 7929350 w 7956645"/>
              <a:gd name="connsiteY3" fmla="*/ 1187356 h 1187356"/>
              <a:gd name="connsiteX4" fmla="*/ 7956645 w 7956645"/>
              <a:gd name="connsiteY4" fmla="*/ 955344 h 1187356"/>
              <a:gd name="connsiteX5" fmla="*/ 6660108 w 7956645"/>
              <a:gd name="connsiteY5" fmla="*/ 40944 h 1187356"/>
              <a:gd name="connsiteX6" fmla="*/ 68239 w 7956645"/>
              <a:gd name="connsiteY6" fmla="*/ 0 h 1187356"/>
              <a:gd name="connsiteX0" fmla="*/ 68239 w 8666328"/>
              <a:gd name="connsiteY0" fmla="*/ 0 h 1514902"/>
              <a:gd name="connsiteX1" fmla="*/ 0 w 8666328"/>
              <a:gd name="connsiteY1" fmla="*/ 204717 h 1514902"/>
              <a:gd name="connsiteX2" fmla="*/ 6701051 w 8666328"/>
              <a:gd name="connsiteY2" fmla="*/ 286603 h 1514902"/>
              <a:gd name="connsiteX3" fmla="*/ 7929350 w 8666328"/>
              <a:gd name="connsiteY3" fmla="*/ 1187356 h 1514902"/>
              <a:gd name="connsiteX4" fmla="*/ 8666328 w 8666328"/>
              <a:gd name="connsiteY4" fmla="*/ 1514902 h 1514902"/>
              <a:gd name="connsiteX5" fmla="*/ 6660108 w 8666328"/>
              <a:gd name="connsiteY5" fmla="*/ 40944 h 1514902"/>
              <a:gd name="connsiteX6" fmla="*/ 68239 w 8666328"/>
              <a:gd name="connsiteY6" fmla="*/ 0 h 1514902"/>
              <a:gd name="connsiteX0" fmla="*/ 68239 w 8666328"/>
              <a:gd name="connsiteY0" fmla="*/ 0 h 1637732"/>
              <a:gd name="connsiteX1" fmla="*/ 0 w 8666328"/>
              <a:gd name="connsiteY1" fmla="*/ 204717 h 1637732"/>
              <a:gd name="connsiteX2" fmla="*/ 6701051 w 8666328"/>
              <a:gd name="connsiteY2" fmla="*/ 286603 h 1637732"/>
              <a:gd name="connsiteX3" fmla="*/ 8639034 w 8666328"/>
              <a:gd name="connsiteY3" fmla="*/ 1637732 h 1637732"/>
              <a:gd name="connsiteX4" fmla="*/ 8666328 w 8666328"/>
              <a:gd name="connsiteY4" fmla="*/ 1514902 h 1637732"/>
              <a:gd name="connsiteX5" fmla="*/ 6660108 w 8666328"/>
              <a:gd name="connsiteY5" fmla="*/ 40944 h 1637732"/>
              <a:gd name="connsiteX6" fmla="*/ 68239 w 8666328"/>
              <a:gd name="connsiteY6" fmla="*/ 0 h 163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6328" h="1637732">
                <a:moveTo>
                  <a:pt x="68239" y="0"/>
                </a:moveTo>
                <a:lnTo>
                  <a:pt x="0" y="204717"/>
                </a:lnTo>
                <a:lnTo>
                  <a:pt x="6701051" y="286603"/>
                </a:lnTo>
                <a:lnTo>
                  <a:pt x="8639034" y="1637732"/>
                </a:lnTo>
                <a:lnTo>
                  <a:pt x="8666328" y="1514902"/>
                </a:lnTo>
                <a:lnTo>
                  <a:pt x="6660108" y="40944"/>
                </a:lnTo>
                <a:lnTo>
                  <a:pt x="68239" y="0"/>
                </a:lnTo>
                <a:close/>
              </a:path>
            </a:pathLst>
          </a:custGeom>
          <a:solidFill>
            <a:srgbClr val="BF48CB">
              <a:alpha val="31000"/>
            </a:srgb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a:extLst>
              <a:ext uri="{FF2B5EF4-FFF2-40B4-BE49-F238E27FC236}">
                <a16:creationId xmlns:a16="http://schemas.microsoft.com/office/drawing/2014/main" id="{E75115B5-250D-1842-A473-A118B2955067}"/>
              </a:ext>
            </a:extLst>
          </p:cNvPr>
          <p:cNvSpPr/>
          <p:nvPr/>
        </p:nvSpPr>
        <p:spPr>
          <a:xfrm>
            <a:off x="420892" y="1846632"/>
            <a:ext cx="7896256" cy="1494560"/>
          </a:xfrm>
          <a:custGeom>
            <a:avLst/>
            <a:gdLst>
              <a:gd name="connsiteX0" fmla="*/ 0 w 7915702"/>
              <a:gd name="connsiteY0" fmla="*/ 368490 h 1323833"/>
              <a:gd name="connsiteX1" fmla="*/ 0 w 7915702"/>
              <a:gd name="connsiteY1" fmla="*/ 0 h 1323833"/>
              <a:gd name="connsiteX2" fmla="*/ 6728346 w 7915702"/>
              <a:gd name="connsiteY2" fmla="*/ 109182 h 1323833"/>
              <a:gd name="connsiteX3" fmla="*/ 7915702 w 7915702"/>
              <a:gd name="connsiteY3" fmla="*/ 996287 h 1323833"/>
              <a:gd name="connsiteX4" fmla="*/ 7915702 w 7915702"/>
              <a:gd name="connsiteY4" fmla="*/ 1323833 h 1323833"/>
              <a:gd name="connsiteX5" fmla="*/ 6646460 w 7915702"/>
              <a:gd name="connsiteY5" fmla="*/ 545911 h 1323833"/>
              <a:gd name="connsiteX6" fmla="*/ 0 w 7915702"/>
              <a:gd name="connsiteY6" fmla="*/ 368490 h 1323833"/>
              <a:gd name="connsiteX0" fmla="*/ 0 w 8652681"/>
              <a:gd name="connsiteY0" fmla="*/ 368490 h 1487607"/>
              <a:gd name="connsiteX1" fmla="*/ 0 w 8652681"/>
              <a:gd name="connsiteY1" fmla="*/ 0 h 1487607"/>
              <a:gd name="connsiteX2" fmla="*/ 6728346 w 8652681"/>
              <a:gd name="connsiteY2" fmla="*/ 109182 h 1487607"/>
              <a:gd name="connsiteX3" fmla="*/ 8652681 w 8652681"/>
              <a:gd name="connsiteY3" fmla="*/ 1487607 h 1487607"/>
              <a:gd name="connsiteX4" fmla="*/ 7915702 w 8652681"/>
              <a:gd name="connsiteY4" fmla="*/ 1323833 h 1487607"/>
              <a:gd name="connsiteX5" fmla="*/ 6646460 w 8652681"/>
              <a:gd name="connsiteY5" fmla="*/ 545911 h 1487607"/>
              <a:gd name="connsiteX6" fmla="*/ 0 w 8652681"/>
              <a:gd name="connsiteY6" fmla="*/ 368490 h 1487607"/>
              <a:gd name="connsiteX0" fmla="*/ 0 w 8652681"/>
              <a:gd name="connsiteY0" fmla="*/ 368490 h 1637732"/>
              <a:gd name="connsiteX1" fmla="*/ 0 w 8652681"/>
              <a:gd name="connsiteY1" fmla="*/ 0 h 1637732"/>
              <a:gd name="connsiteX2" fmla="*/ 6728346 w 8652681"/>
              <a:gd name="connsiteY2" fmla="*/ 109182 h 1637732"/>
              <a:gd name="connsiteX3" fmla="*/ 8652681 w 8652681"/>
              <a:gd name="connsiteY3" fmla="*/ 1487607 h 1637732"/>
              <a:gd name="connsiteX4" fmla="*/ 8639033 w 8652681"/>
              <a:gd name="connsiteY4" fmla="*/ 1637732 h 1637732"/>
              <a:gd name="connsiteX5" fmla="*/ 6646460 w 8652681"/>
              <a:gd name="connsiteY5" fmla="*/ 545911 h 1637732"/>
              <a:gd name="connsiteX6" fmla="*/ 0 w 8652681"/>
              <a:gd name="connsiteY6" fmla="*/ 368490 h 163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2681" h="1637732">
                <a:moveTo>
                  <a:pt x="0" y="368490"/>
                </a:moveTo>
                <a:lnTo>
                  <a:pt x="0" y="0"/>
                </a:lnTo>
                <a:lnTo>
                  <a:pt x="6728346" y="109182"/>
                </a:lnTo>
                <a:lnTo>
                  <a:pt x="8652681" y="1487607"/>
                </a:lnTo>
                <a:lnTo>
                  <a:pt x="8639033" y="1637732"/>
                </a:lnTo>
                <a:lnTo>
                  <a:pt x="6646460" y="545911"/>
                </a:lnTo>
                <a:lnTo>
                  <a:pt x="0" y="368490"/>
                </a:lnTo>
                <a:close/>
              </a:path>
            </a:pathLst>
          </a:custGeom>
          <a:solidFill>
            <a:srgbClr val="FFFF00">
              <a:alpha val="34000"/>
            </a:srgb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E7B47AC2-4D11-6A41-95B6-2392F97EAB1A}"/>
              </a:ext>
            </a:extLst>
          </p:cNvPr>
          <p:cNvSpPr/>
          <p:nvPr/>
        </p:nvSpPr>
        <p:spPr>
          <a:xfrm>
            <a:off x="362341" y="2205119"/>
            <a:ext cx="7846438" cy="1507015"/>
          </a:xfrm>
          <a:custGeom>
            <a:avLst/>
            <a:gdLst>
              <a:gd name="connsiteX0" fmla="*/ 13648 w 7888406"/>
              <a:gd name="connsiteY0" fmla="*/ 0 h 1310185"/>
              <a:gd name="connsiteX1" fmla="*/ 6687403 w 7888406"/>
              <a:gd name="connsiteY1" fmla="*/ 150126 h 1310185"/>
              <a:gd name="connsiteX2" fmla="*/ 7874758 w 7888406"/>
              <a:gd name="connsiteY2" fmla="*/ 873457 h 1310185"/>
              <a:gd name="connsiteX3" fmla="*/ 7888406 w 7888406"/>
              <a:gd name="connsiteY3" fmla="*/ 1310185 h 1310185"/>
              <a:gd name="connsiteX4" fmla="*/ 6714699 w 7888406"/>
              <a:gd name="connsiteY4" fmla="*/ 696036 h 1310185"/>
              <a:gd name="connsiteX5" fmla="*/ 0 w 7888406"/>
              <a:gd name="connsiteY5" fmla="*/ 395785 h 1310185"/>
              <a:gd name="connsiteX6" fmla="*/ 13648 w 7888406"/>
              <a:gd name="connsiteY6" fmla="*/ 0 h 1310185"/>
              <a:gd name="connsiteX0" fmla="*/ 13648 w 8598089"/>
              <a:gd name="connsiteY0" fmla="*/ 0 h 1310185"/>
              <a:gd name="connsiteX1" fmla="*/ 6687403 w 8598089"/>
              <a:gd name="connsiteY1" fmla="*/ 150126 h 1310185"/>
              <a:gd name="connsiteX2" fmla="*/ 8598089 w 8598089"/>
              <a:gd name="connsiteY2" fmla="*/ 1214651 h 1310185"/>
              <a:gd name="connsiteX3" fmla="*/ 7888406 w 8598089"/>
              <a:gd name="connsiteY3" fmla="*/ 1310185 h 1310185"/>
              <a:gd name="connsiteX4" fmla="*/ 6714699 w 8598089"/>
              <a:gd name="connsiteY4" fmla="*/ 696036 h 1310185"/>
              <a:gd name="connsiteX5" fmla="*/ 0 w 8598089"/>
              <a:gd name="connsiteY5" fmla="*/ 395785 h 1310185"/>
              <a:gd name="connsiteX6" fmla="*/ 13648 w 8598089"/>
              <a:gd name="connsiteY6" fmla="*/ 0 h 1310185"/>
              <a:gd name="connsiteX0" fmla="*/ 13648 w 8598090"/>
              <a:gd name="connsiteY0" fmla="*/ 0 h 1651380"/>
              <a:gd name="connsiteX1" fmla="*/ 6687403 w 8598090"/>
              <a:gd name="connsiteY1" fmla="*/ 150126 h 1651380"/>
              <a:gd name="connsiteX2" fmla="*/ 8598089 w 8598090"/>
              <a:gd name="connsiteY2" fmla="*/ 1214651 h 1651380"/>
              <a:gd name="connsiteX3" fmla="*/ 8598090 w 8598090"/>
              <a:gd name="connsiteY3" fmla="*/ 1651380 h 1651380"/>
              <a:gd name="connsiteX4" fmla="*/ 6714699 w 8598090"/>
              <a:gd name="connsiteY4" fmla="*/ 696036 h 1651380"/>
              <a:gd name="connsiteX5" fmla="*/ 0 w 8598090"/>
              <a:gd name="connsiteY5" fmla="*/ 395785 h 1651380"/>
              <a:gd name="connsiteX6" fmla="*/ 13648 w 8598090"/>
              <a:gd name="connsiteY6" fmla="*/ 0 h 165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8090" h="1651380">
                <a:moveTo>
                  <a:pt x="13648" y="0"/>
                </a:moveTo>
                <a:lnTo>
                  <a:pt x="6687403" y="150126"/>
                </a:lnTo>
                <a:lnTo>
                  <a:pt x="8598089" y="1214651"/>
                </a:lnTo>
                <a:cubicBezTo>
                  <a:pt x="8598089" y="1360227"/>
                  <a:pt x="8598090" y="1505804"/>
                  <a:pt x="8598090" y="1651380"/>
                </a:cubicBezTo>
                <a:lnTo>
                  <a:pt x="6714699" y="696036"/>
                </a:lnTo>
                <a:lnTo>
                  <a:pt x="0" y="395785"/>
                </a:lnTo>
                <a:lnTo>
                  <a:pt x="13648" y="0"/>
                </a:lnTo>
                <a:close/>
              </a:path>
            </a:pathLst>
          </a:custGeom>
          <a:solidFill>
            <a:srgbClr val="C00000">
              <a:alpha val="29000"/>
            </a:srgb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a:extLst>
              <a:ext uri="{FF2B5EF4-FFF2-40B4-BE49-F238E27FC236}">
                <a16:creationId xmlns:a16="http://schemas.microsoft.com/office/drawing/2014/main" id="{546E2D92-3B7B-7C45-ACF7-516067C97909}"/>
              </a:ext>
            </a:extLst>
          </p:cNvPr>
          <p:cNvSpPr/>
          <p:nvPr/>
        </p:nvSpPr>
        <p:spPr>
          <a:xfrm>
            <a:off x="337091" y="2573140"/>
            <a:ext cx="7908711" cy="1292063"/>
          </a:xfrm>
          <a:custGeom>
            <a:avLst/>
            <a:gdLst>
              <a:gd name="connsiteX0" fmla="*/ 0 w 7902054"/>
              <a:gd name="connsiteY0" fmla="*/ 0 h 1214650"/>
              <a:gd name="connsiteX1" fmla="*/ 68239 w 7902054"/>
              <a:gd name="connsiteY1" fmla="*/ 573206 h 1214650"/>
              <a:gd name="connsiteX2" fmla="*/ 6305266 w 7902054"/>
              <a:gd name="connsiteY2" fmla="*/ 887104 h 1214650"/>
              <a:gd name="connsiteX3" fmla="*/ 7902054 w 7902054"/>
              <a:gd name="connsiteY3" fmla="*/ 1214650 h 1214650"/>
              <a:gd name="connsiteX4" fmla="*/ 7888406 w 7902054"/>
              <a:gd name="connsiteY4" fmla="*/ 914400 h 1214650"/>
              <a:gd name="connsiteX5" fmla="*/ 6673755 w 7902054"/>
              <a:gd name="connsiteY5" fmla="*/ 313898 h 1214650"/>
              <a:gd name="connsiteX6" fmla="*/ 0 w 7902054"/>
              <a:gd name="connsiteY6" fmla="*/ 0 h 1214650"/>
              <a:gd name="connsiteX0" fmla="*/ 0 w 8175009"/>
              <a:gd name="connsiteY0" fmla="*/ 0 h 1214650"/>
              <a:gd name="connsiteX1" fmla="*/ 341194 w 8175009"/>
              <a:gd name="connsiteY1" fmla="*/ 573206 h 1214650"/>
              <a:gd name="connsiteX2" fmla="*/ 6578221 w 8175009"/>
              <a:gd name="connsiteY2" fmla="*/ 887104 h 1214650"/>
              <a:gd name="connsiteX3" fmla="*/ 8175009 w 8175009"/>
              <a:gd name="connsiteY3" fmla="*/ 1214650 h 1214650"/>
              <a:gd name="connsiteX4" fmla="*/ 8161361 w 8175009"/>
              <a:gd name="connsiteY4" fmla="*/ 914400 h 1214650"/>
              <a:gd name="connsiteX5" fmla="*/ 6946710 w 8175009"/>
              <a:gd name="connsiteY5" fmla="*/ 313898 h 1214650"/>
              <a:gd name="connsiteX6" fmla="*/ 0 w 8175009"/>
              <a:gd name="connsiteY6" fmla="*/ 0 h 1214650"/>
              <a:gd name="connsiteX0" fmla="*/ 0 w 8175009"/>
              <a:gd name="connsiteY0" fmla="*/ 0 h 1214650"/>
              <a:gd name="connsiteX1" fmla="*/ 54591 w 8175009"/>
              <a:gd name="connsiteY1" fmla="*/ 532263 h 1214650"/>
              <a:gd name="connsiteX2" fmla="*/ 6578221 w 8175009"/>
              <a:gd name="connsiteY2" fmla="*/ 887104 h 1214650"/>
              <a:gd name="connsiteX3" fmla="*/ 8175009 w 8175009"/>
              <a:gd name="connsiteY3" fmla="*/ 1214650 h 1214650"/>
              <a:gd name="connsiteX4" fmla="*/ 8161361 w 8175009"/>
              <a:gd name="connsiteY4" fmla="*/ 914400 h 1214650"/>
              <a:gd name="connsiteX5" fmla="*/ 6946710 w 8175009"/>
              <a:gd name="connsiteY5" fmla="*/ 313898 h 1214650"/>
              <a:gd name="connsiteX6" fmla="*/ 0 w 8175009"/>
              <a:gd name="connsiteY6" fmla="*/ 0 h 1214650"/>
              <a:gd name="connsiteX0" fmla="*/ 0 w 8816454"/>
              <a:gd name="connsiteY0" fmla="*/ 0 h 1214650"/>
              <a:gd name="connsiteX1" fmla="*/ 54591 w 8816454"/>
              <a:gd name="connsiteY1" fmla="*/ 532263 h 1214650"/>
              <a:gd name="connsiteX2" fmla="*/ 6578221 w 8816454"/>
              <a:gd name="connsiteY2" fmla="*/ 887104 h 1214650"/>
              <a:gd name="connsiteX3" fmla="*/ 8175009 w 8816454"/>
              <a:gd name="connsiteY3" fmla="*/ 1214650 h 1214650"/>
              <a:gd name="connsiteX4" fmla="*/ 8816454 w 8816454"/>
              <a:gd name="connsiteY4" fmla="*/ 1187355 h 1214650"/>
              <a:gd name="connsiteX5" fmla="*/ 6946710 w 8816454"/>
              <a:gd name="connsiteY5" fmla="*/ 313898 h 1214650"/>
              <a:gd name="connsiteX6" fmla="*/ 0 w 8816454"/>
              <a:gd name="connsiteY6" fmla="*/ 0 h 1214650"/>
              <a:gd name="connsiteX0" fmla="*/ 0 w 8911988"/>
              <a:gd name="connsiteY0" fmla="*/ 0 h 1392071"/>
              <a:gd name="connsiteX1" fmla="*/ 54591 w 8911988"/>
              <a:gd name="connsiteY1" fmla="*/ 532263 h 1392071"/>
              <a:gd name="connsiteX2" fmla="*/ 6578221 w 8911988"/>
              <a:gd name="connsiteY2" fmla="*/ 887104 h 1392071"/>
              <a:gd name="connsiteX3" fmla="*/ 8911988 w 8911988"/>
              <a:gd name="connsiteY3" fmla="*/ 1392071 h 1392071"/>
              <a:gd name="connsiteX4" fmla="*/ 8816454 w 8911988"/>
              <a:gd name="connsiteY4" fmla="*/ 1187355 h 1392071"/>
              <a:gd name="connsiteX5" fmla="*/ 6946710 w 8911988"/>
              <a:gd name="connsiteY5" fmla="*/ 313898 h 1392071"/>
              <a:gd name="connsiteX6" fmla="*/ 0 w 8911988"/>
              <a:gd name="connsiteY6" fmla="*/ 0 h 1392071"/>
              <a:gd name="connsiteX0" fmla="*/ 0 w 8911988"/>
              <a:gd name="connsiteY0" fmla="*/ 0 h 1392071"/>
              <a:gd name="connsiteX1" fmla="*/ 791570 w 8911988"/>
              <a:gd name="connsiteY1" fmla="*/ 532263 h 1392071"/>
              <a:gd name="connsiteX2" fmla="*/ 6578221 w 8911988"/>
              <a:gd name="connsiteY2" fmla="*/ 887104 h 1392071"/>
              <a:gd name="connsiteX3" fmla="*/ 8911988 w 8911988"/>
              <a:gd name="connsiteY3" fmla="*/ 1392071 h 1392071"/>
              <a:gd name="connsiteX4" fmla="*/ 8816454 w 8911988"/>
              <a:gd name="connsiteY4" fmla="*/ 1187355 h 1392071"/>
              <a:gd name="connsiteX5" fmla="*/ 6946710 w 8911988"/>
              <a:gd name="connsiteY5" fmla="*/ 313898 h 1392071"/>
              <a:gd name="connsiteX6" fmla="*/ 0 w 8911988"/>
              <a:gd name="connsiteY6" fmla="*/ 0 h 1392071"/>
              <a:gd name="connsiteX0" fmla="*/ 0 w 8911988"/>
              <a:gd name="connsiteY0" fmla="*/ 0 h 1392071"/>
              <a:gd name="connsiteX1" fmla="*/ 791570 w 8911988"/>
              <a:gd name="connsiteY1" fmla="*/ 532263 h 1392071"/>
              <a:gd name="connsiteX2" fmla="*/ 6578221 w 8911988"/>
              <a:gd name="connsiteY2" fmla="*/ 887104 h 1392071"/>
              <a:gd name="connsiteX3" fmla="*/ 8911988 w 8911988"/>
              <a:gd name="connsiteY3" fmla="*/ 1392071 h 1392071"/>
              <a:gd name="connsiteX4" fmla="*/ 8816454 w 8911988"/>
              <a:gd name="connsiteY4" fmla="*/ 1187355 h 1392071"/>
              <a:gd name="connsiteX5" fmla="*/ 6946710 w 8911988"/>
              <a:gd name="connsiteY5" fmla="*/ 313898 h 1392071"/>
              <a:gd name="connsiteX6" fmla="*/ 0 w 8911988"/>
              <a:gd name="connsiteY6" fmla="*/ 0 h 1392071"/>
              <a:gd name="connsiteX0" fmla="*/ 0 w 8939284"/>
              <a:gd name="connsiteY0" fmla="*/ 0 h 1433014"/>
              <a:gd name="connsiteX1" fmla="*/ 818866 w 8939284"/>
              <a:gd name="connsiteY1" fmla="*/ 573206 h 1433014"/>
              <a:gd name="connsiteX2" fmla="*/ 6605517 w 8939284"/>
              <a:gd name="connsiteY2" fmla="*/ 928047 h 1433014"/>
              <a:gd name="connsiteX3" fmla="*/ 8939284 w 8939284"/>
              <a:gd name="connsiteY3" fmla="*/ 1433014 h 1433014"/>
              <a:gd name="connsiteX4" fmla="*/ 8843750 w 8939284"/>
              <a:gd name="connsiteY4" fmla="*/ 1228298 h 1433014"/>
              <a:gd name="connsiteX5" fmla="*/ 6974006 w 8939284"/>
              <a:gd name="connsiteY5" fmla="*/ 354841 h 1433014"/>
              <a:gd name="connsiteX6" fmla="*/ 0 w 8939284"/>
              <a:gd name="connsiteY6" fmla="*/ 0 h 1433014"/>
              <a:gd name="connsiteX0" fmla="*/ 0 w 8939284"/>
              <a:gd name="connsiteY0" fmla="*/ 0 h 1433014"/>
              <a:gd name="connsiteX1" fmla="*/ 818866 w 8939284"/>
              <a:gd name="connsiteY1" fmla="*/ 573206 h 1433014"/>
              <a:gd name="connsiteX2" fmla="*/ 6591869 w 8939284"/>
              <a:gd name="connsiteY2" fmla="*/ 955343 h 1433014"/>
              <a:gd name="connsiteX3" fmla="*/ 8939284 w 8939284"/>
              <a:gd name="connsiteY3" fmla="*/ 1433014 h 1433014"/>
              <a:gd name="connsiteX4" fmla="*/ 8843750 w 8939284"/>
              <a:gd name="connsiteY4" fmla="*/ 1228298 h 1433014"/>
              <a:gd name="connsiteX5" fmla="*/ 6974006 w 8939284"/>
              <a:gd name="connsiteY5" fmla="*/ 354841 h 1433014"/>
              <a:gd name="connsiteX6" fmla="*/ 0 w 8939284"/>
              <a:gd name="connsiteY6" fmla="*/ 0 h 1433014"/>
              <a:gd name="connsiteX0" fmla="*/ 0 w 8611738"/>
              <a:gd name="connsiteY0" fmla="*/ 0 h 1119115"/>
              <a:gd name="connsiteX1" fmla="*/ 491320 w 8611738"/>
              <a:gd name="connsiteY1" fmla="*/ 259307 h 1119115"/>
              <a:gd name="connsiteX2" fmla="*/ 6264323 w 8611738"/>
              <a:gd name="connsiteY2" fmla="*/ 641444 h 1119115"/>
              <a:gd name="connsiteX3" fmla="*/ 8611738 w 8611738"/>
              <a:gd name="connsiteY3" fmla="*/ 1119115 h 1119115"/>
              <a:gd name="connsiteX4" fmla="*/ 8516204 w 8611738"/>
              <a:gd name="connsiteY4" fmla="*/ 914399 h 1119115"/>
              <a:gd name="connsiteX5" fmla="*/ 6646460 w 8611738"/>
              <a:gd name="connsiteY5" fmla="*/ 40942 h 1119115"/>
              <a:gd name="connsiteX6" fmla="*/ 0 w 8611738"/>
              <a:gd name="connsiteY6" fmla="*/ 0 h 1119115"/>
              <a:gd name="connsiteX0" fmla="*/ 0 w 8707272"/>
              <a:gd name="connsiteY0" fmla="*/ 0 h 1351127"/>
              <a:gd name="connsiteX1" fmla="*/ 586854 w 8707272"/>
              <a:gd name="connsiteY1" fmla="*/ 491319 h 1351127"/>
              <a:gd name="connsiteX2" fmla="*/ 6359857 w 8707272"/>
              <a:gd name="connsiteY2" fmla="*/ 873456 h 1351127"/>
              <a:gd name="connsiteX3" fmla="*/ 8707272 w 8707272"/>
              <a:gd name="connsiteY3" fmla="*/ 1351127 h 1351127"/>
              <a:gd name="connsiteX4" fmla="*/ 8611738 w 8707272"/>
              <a:gd name="connsiteY4" fmla="*/ 1146411 h 1351127"/>
              <a:gd name="connsiteX5" fmla="*/ 6741994 w 8707272"/>
              <a:gd name="connsiteY5" fmla="*/ 272954 h 1351127"/>
              <a:gd name="connsiteX6" fmla="*/ 0 w 8707272"/>
              <a:gd name="connsiteY6" fmla="*/ 0 h 1351127"/>
              <a:gd name="connsiteX0" fmla="*/ 0 w 8707272"/>
              <a:gd name="connsiteY0" fmla="*/ 0 h 1351127"/>
              <a:gd name="connsiteX1" fmla="*/ 682388 w 8707272"/>
              <a:gd name="connsiteY1" fmla="*/ 491319 h 1351127"/>
              <a:gd name="connsiteX2" fmla="*/ 6359857 w 8707272"/>
              <a:gd name="connsiteY2" fmla="*/ 873456 h 1351127"/>
              <a:gd name="connsiteX3" fmla="*/ 8707272 w 8707272"/>
              <a:gd name="connsiteY3" fmla="*/ 1351127 h 1351127"/>
              <a:gd name="connsiteX4" fmla="*/ 8611738 w 8707272"/>
              <a:gd name="connsiteY4" fmla="*/ 1146411 h 1351127"/>
              <a:gd name="connsiteX5" fmla="*/ 6741994 w 8707272"/>
              <a:gd name="connsiteY5" fmla="*/ 272954 h 1351127"/>
              <a:gd name="connsiteX6" fmla="*/ 0 w 8707272"/>
              <a:gd name="connsiteY6" fmla="*/ 0 h 1351127"/>
              <a:gd name="connsiteX0" fmla="*/ 0 w 8666329"/>
              <a:gd name="connsiteY0" fmla="*/ 0 h 1364775"/>
              <a:gd name="connsiteX1" fmla="*/ 641445 w 8666329"/>
              <a:gd name="connsiteY1" fmla="*/ 504967 h 1364775"/>
              <a:gd name="connsiteX2" fmla="*/ 6318914 w 8666329"/>
              <a:gd name="connsiteY2" fmla="*/ 887104 h 1364775"/>
              <a:gd name="connsiteX3" fmla="*/ 8666329 w 8666329"/>
              <a:gd name="connsiteY3" fmla="*/ 1364775 h 1364775"/>
              <a:gd name="connsiteX4" fmla="*/ 8570795 w 8666329"/>
              <a:gd name="connsiteY4" fmla="*/ 1160059 h 1364775"/>
              <a:gd name="connsiteX5" fmla="*/ 6701051 w 8666329"/>
              <a:gd name="connsiteY5" fmla="*/ 286602 h 1364775"/>
              <a:gd name="connsiteX6" fmla="*/ 0 w 8666329"/>
              <a:gd name="connsiteY6" fmla="*/ 0 h 13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6329" h="1364775">
                <a:moveTo>
                  <a:pt x="0" y="0"/>
                </a:moveTo>
                <a:cubicBezTo>
                  <a:pt x="263857" y="177421"/>
                  <a:pt x="282053" y="286603"/>
                  <a:pt x="641445" y="504967"/>
                </a:cubicBezTo>
                <a:lnTo>
                  <a:pt x="6318914" y="887104"/>
                </a:lnTo>
                <a:lnTo>
                  <a:pt x="8666329" y="1364775"/>
                </a:lnTo>
                <a:lnTo>
                  <a:pt x="8570795" y="1160059"/>
                </a:lnTo>
                <a:lnTo>
                  <a:pt x="6701051" y="286602"/>
                </a:lnTo>
                <a:lnTo>
                  <a:pt x="0" y="0"/>
                </a:lnTo>
                <a:close/>
              </a:path>
            </a:pathLst>
          </a:custGeom>
          <a:solidFill>
            <a:schemeClr val="tx1">
              <a:alpha val="51000"/>
            </a:scheme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a:extLst>
              <a:ext uri="{FF2B5EF4-FFF2-40B4-BE49-F238E27FC236}">
                <a16:creationId xmlns:a16="http://schemas.microsoft.com/office/drawing/2014/main" id="{8FEA1099-8325-1346-894E-64F0BA1C54D3}"/>
              </a:ext>
            </a:extLst>
          </p:cNvPr>
          <p:cNvSpPr/>
          <p:nvPr/>
        </p:nvSpPr>
        <p:spPr>
          <a:xfrm>
            <a:off x="249908" y="2556501"/>
            <a:ext cx="8033258" cy="1494560"/>
          </a:xfrm>
          <a:custGeom>
            <a:avLst/>
            <a:gdLst>
              <a:gd name="connsiteX0" fmla="*/ 8857397 w 8871045"/>
              <a:gd name="connsiteY0" fmla="*/ 1351128 h 1528549"/>
              <a:gd name="connsiteX1" fmla="*/ 6578221 w 8871045"/>
              <a:gd name="connsiteY1" fmla="*/ 914400 h 1528549"/>
              <a:gd name="connsiteX2" fmla="*/ 859809 w 8871045"/>
              <a:gd name="connsiteY2" fmla="*/ 518615 h 1528549"/>
              <a:gd name="connsiteX3" fmla="*/ 245660 w 8871045"/>
              <a:gd name="connsiteY3" fmla="*/ 0 h 1528549"/>
              <a:gd name="connsiteX4" fmla="*/ 286603 w 8871045"/>
              <a:gd name="connsiteY4" fmla="*/ 586853 h 1528549"/>
              <a:gd name="connsiteX5" fmla="*/ 0 w 8871045"/>
              <a:gd name="connsiteY5" fmla="*/ 832513 h 1528549"/>
              <a:gd name="connsiteX6" fmla="*/ 13648 w 8871045"/>
              <a:gd name="connsiteY6" fmla="*/ 1201003 h 1528549"/>
              <a:gd name="connsiteX7" fmla="*/ 8871045 w 8871045"/>
              <a:gd name="connsiteY7" fmla="*/ 1528549 h 1528549"/>
              <a:gd name="connsiteX8" fmla="*/ 8857397 w 8871045"/>
              <a:gd name="connsiteY8" fmla="*/ 1351128 h 1528549"/>
              <a:gd name="connsiteX0" fmla="*/ 8843749 w 8857397"/>
              <a:gd name="connsiteY0" fmla="*/ 1351128 h 1528549"/>
              <a:gd name="connsiteX1" fmla="*/ 6564573 w 8857397"/>
              <a:gd name="connsiteY1" fmla="*/ 914400 h 1528549"/>
              <a:gd name="connsiteX2" fmla="*/ 846161 w 8857397"/>
              <a:gd name="connsiteY2" fmla="*/ 518615 h 1528549"/>
              <a:gd name="connsiteX3" fmla="*/ 232012 w 8857397"/>
              <a:gd name="connsiteY3" fmla="*/ 0 h 1528549"/>
              <a:gd name="connsiteX4" fmla="*/ 272955 w 8857397"/>
              <a:gd name="connsiteY4" fmla="*/ 586853 h 1528549"/>
              <a:gd name="connsiteX5" fmla="*/ 54591 w 8857397"/>
              <a:gd name="connsiteY5" fmla="*/ 805218 h 1528549"/>
              <a:gd name="connsiteX6" fmla="*/ 0 w 8857397"/>
              <a:gd name="connsiteY6" fmla="*/ 1201003 h 1528549"/>
              <a:gd name="connsiteX7" fmla="*/ 8857397 w 8857397"/>
              <a:gd name="connsiteY7" fmla="*/ 1528549 h 1528549"/>
              <a:gd name="connsiteX8" fmla="*/ 8843749 w 8857397"/>
              <a:gd name="connsiteY8" fmla="*/ 1351128 h 1528549"/>
              <a:gd name="connsiteX0" fmla="*/ 8789158 w 8802806"/>
              <a:gd name="connsiteY0" fmla="*/ 1351128 h 1528549"/>
              <a:gd name="connsiteX1" fmla="*/ 6509982 w 8802806"/>
              <a:gd name="connsiteY1" fmla="*/ 914400 h 1528549"/>
              <a:gd name="connsiteX2" fmla="*/ 791570 w 8802806"/>
              <a:gd name="connsiteY2" fmla="*/ 518615 h 1528549"/>
              <a:gd name="connsiteX3" fmla="*/ 177421 w 8802806"/>
              <a:gd name="connsiteY3" fmla="*/ 0 h 1528549"/>
              <a:gd name="connsiteX4" fmla="*/ 218364 w 8802806"/>
              <a:gd name="connsiteY4" fmla="*/ 586853 h 1528549"/>
              <a:gd name="connsiteX5" fmla="*/ 0 w 8802806"/>
              <a:gd name="connsiteY5" fmla="*/ 805218 h 1528549"/>
              <a:gd name="connsiteX6" fmla="*/ 81886 w 8802806"/>
              <a:gd name="connsiteY6" fmla="*/ 1228298 h 1528549"/>
              <a:gd name="connsiteX7" fmla="*/ 8802806 w 8802806"/>
              <a:gd name="connsiteY7" fmla="*/ 1528549 h 1528549"/>
              <a:gd name="connsiteX8" fmla="*/ 8789158 w 8802806"/>
              <a:gd name="connsiteY8" fmla="*/ 1351128 h 1528549"/>
              <a:gd name="connsiteX0" fmla="*/ 8789159 w 8802807"/>
              <a:gd name="connsiteY0" fmla="*/ 1351128 h 1528549"/>
              <a:gd name="connsiteX1" fmla="*/ 6509983 w 8802807"/>
              <a:gd name="connsiteY1" fmla="*/ 914400 h 1528549"/>
              <a:gd name="connsiteX2" fmla="*/ 791571 w 8802807"/>
              <a:gd name="connsiteY2" fmla="*/ 518615 h 1528549"/>
              <a:gd name="connsiteX3" fmla="*/ 177422 w 8802807"/>
              <a:gd name="connsiteY3" fmla="*/ 0 h 1528549"/>
              <a:gd name="connsiteX4" fmla="*/ 218365 w 8802807"/>
              <a:gd name="connsiteY4" fmla="*/ 586853 h 1528549"/>
              <a:gd name="connsiteX5" fmla="*/ 1 w 8802807"/>
              <a:gd name="connsiteY5" fmla="*/ 805218 h 1528549"/>
              <a:gd name="connsiteX6" fmla="*/ 0 w 8802807"/>
              <a:gd name="connsiteY6" fmla="*/ 1255594 h 1528549"/>
              <a:gd name="connsiteX7" fmla="*/ 8802807 w 8802807"/>
              <a:gd name="connsiteY7" fmla="*/ 1528549 h 1528549"/>
              <a:gd name="connsiteX8" fmla="*/ 8789159 w 8802807"/>
              <a:gd name="connsiteY8" fmla="*/ 1351128 h 15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2807" h="1528549">
                <a:moveTo>
                  <a:pt x="8789159" y="1351128"/>
                </a:moveTo>
                <a:lnTo>
                  <a:pt x="6509983" y="914400"/>
                </a:lnTo>
                <a:lnTo>
                  <a:pt x="791571" y="518615"/>
                </a:lnTo>
                <a:lnTo>
                  <a:pt x="177422" y="0"/>
                </a:lnTo>
                <a:lnTo>
                  <a:pt x="218365" y="586853"/>
                </a:lnTo>
                <a:lnTo>
                  <a:pt x="1" y="805218"/>
                </a:lnTo>
                <a:cubicBezTo>
                  <a:pt x="1" y="955343"/>
                  <a:pt x="0" y="1105469"/>
                  <a:pt x="0" y="1255594"/>
                </a:cubicBezTo>
                <a:lnTo>
                  <a:pt x="8802807" y="1528549"/>
                </a:lnTo>
                <a:lnTo>
                  <a:pt x="8789159" y="1351128"/>
                </a:lnTo>
                <a:close/>
              </a:path>
            </a:pathLst>
          </a:custGeom>
          <a:solidFill>
            <a:srgbClr val="EAAA00">
              <a:alpha val="52000"/>
            </a:srgb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96EB03F0-BFA0-4CE9-9236-F6253D5381A3}"/>
              </a:ext>
            </a:extLst>
          </p:cNvPr>
          <p:cNvSpPr>
            <a:spLocks noGrp="1"/>
          </p:cNvSpPr>
          <p:nvPr>
            <p:ph type="title"/>
          </p:nvPr>
        </p:nvSpPr>
        <p:spPr>
          <a:xfrm>
            <a:off x="239305" y="160336"/>
            <a:ext cx="11731022" cy="761621"/>
          </a:xfrm>
        </p:spPr>
        <p:txBody>
          <a:bodyPr>
            <a:normAutofit fontScale="90000"/>
          </a:bodyPr>
          <a:lstStyle/>
          <a:p>
            <a:r>
              <a:rPr lang="en-US" sz="5850">
                <a:solidFill>
                  <a:schemeClr val="accent3"/>
                </a:solidFill>
                <a:latin typeface="Franklin Gothic Demi Cond"/>
              </a:rPr>
              <a:t>Community Development Project Examples</a:t>
            </a:r>
            <a:endParaRPr lang="en-US">
              <a:solidFill>
                <a:schemeClr val="accent3"/>
              </a:solidFill>
            </a:endParaRPr>
          </a:p>
        </p:txBody>
      </p:sp>
      <p:sp>
        <p:nvSpPr>
          <p:cNvPr id="43" name="TextBox 42">
            <a:extLst>
              <a:ext uri="{FF2B5EF4-FFF2-40B4-BE49-F238E27FC236}">
                <a16:creationId xmlns:a16="http://schemas.microsoft.com/office/drawing/2014/main" id="{F3FF50D1-1A83-4AB7-85C9-5053121DFA00}"/>
              </a:ext>
            </a:extLst>
          </p:cNvPr>
          <p:cNvSpPr txBox="1"/>
          <p:nvPr/>
        </p:nvSpPr>
        <p:spPr>
          <a:xfrm>
            <a:off x="1676401" y="762001"/>
            <a:ext cx="4525516" cy="646331"/>
          </a:xfrm>
          <a:prstGeom prst="rect">
            <a:avLst/>
          </a:prstGeom>
          <a:noFill/>
        </p:spPr>
        <p:txBody>
          <a:bodyPr wrap="square" rtlCol="0">
            <a:spAutoFit/>
          </a:bodyPr>
          <a:lstStyle/>
          <a:p>
            <a:r>
              <a:rPr lang="en-US" sz="3600">
                <a:solidFill>
                  <a:prstClr val="white">
                    <a:lumMod val="50000"/>
                  </a:prstClr>
                </a:solidFill>
                <a:latin typeface="Franklin Gothic Medium Cond" panose="020B0606030402020204" pitchFamily="34" charset="0"/>
              </a:rPr>
              <a:t>The Nick Fish</a:t>
            </a:r>
            <a:endParaRPr lang="en-US" sz="2800">
              <a:solidFill>
                <a:prstClr val="white">
                  <a:lumMod val="50000"/>
                </a:prstClr>
              </a:solidFill>
              <a:latin typeface="Franklin Gothic Medium Cond" panose="020B0606030402020204" pitchFamily="34" charset="0"/>
            </a:endParaRPr>
          </a:p>
        </p:txBody>
      </p:sp>
      <p:pic>
        <p:nvPicPr>
          <p:cNvPr id="39" name="Picture 38">
            <a:extLst>
              <a:ext uri="{FF2B5EF4-FFF2-40B4-BE49-F238E27FC236}">
                <a16:creationId xmlns:a16="http://schemas.microsoft.com/office/drawing/2014/main" id="{01E1999F-A60C-4328-BD5E-6CED6EA92B10}"/>
              </a:ext>
            </a:extLst>
          </p:cNvPr>
          <p:cNvPicPr>
            <a:picLocks noChangeAspect="1"/>
          </p:cNvPicPr>
          <p:nvPr/>
        </p:nvPicPr>
        <p:blipFill>
          <a:blip r:embed="rId5" cstate="email">
            <a:biLevel thresh="50000"/>
            <a:extLst>
              <a:ext uri="{28A0092B-C50C-407E-A947-70E740481C1C}">
                <a14:useLocalDpi xmlns:a14="http://schemas.microsoft.com/office/drawing/2010/main"/>
              </a:ext>
            </a:extLst>
          </a:blip>
          <a:stretch>
            <a:fillRect/>
          </a:stretch>
        </p:blipFill>
        <p:spPr>
          <a:xfrm>
            <a:off x="8316401" y="6225825"/>
            <a:ext cx="1873136" cy="497552"/>
          </a:xfrm>
          <a:prstGeom prst="rect">
            <a:avLst/>
          </a:prstGeom>
        </p:spPr>
      </p:pic>
      <p:sp>
        <p:nvSpPr>
          <p:cNvPr id="40" name="Footer Placeholder 4">
            <a:extLst>
              <a:ext uri="{FF2B5EF4-FFF2-40B4-BE49-F238E27FC236}">
                <a16:creationId xmlns:a16="http://schemas.microsoft.com/office/drawing/2014/main" id="{992930B3-652B-48FF-B59C-8E534F20B09C}"/>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22</a:t>
            </a:fld>
            <a:endParaRPr lang="en-US" dirty="0"/>
          </a:p>
        </p:txBody>
      </p:sp>
    </p:spTree>
    <p:extLst>
      <p:ext uri="{BB962C8B-B14F-4D97-AF65-F5344CB8AC3E}">
        <p14:creationId xmlns:p14="http://schemas.microsoft.com/office/powerpoint/2010/main" val="2033853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EE53-1B73-4B0C-AE7D-BDB74709C569}"/>
              </a:ext>
            </a:extLst>
          </p:cNvPr>
          <p:cNvSpPr>
            <a:spLocks noGrp="1"/>
          </p:cNvSpPr>
          <p:nvPr>
            <p:ph type="title"/>
          </p:nvPr>
        </p:nvSpPr>
        <p:spPr>
          <a:xfrm>
            <a:off x="230489" y="175327"/>
            <a:ext cx="11731022" cy="761621"/>
          </a:xfrm>
        </p:spPr>
        <p:txBody>
          <a:bodyPr>
            <a:normAutofit fontScale="90000"/>
          </a:bodyPr>
          <a:lstStyle/>
          <a:p>
            <a:r>
              <a:rPr lang="en-US" sz="5850">
                <a:latin typeface="Franklin Gothic Demi Cond"/>
              </a:rPr>
              <a:t>Impact on Taxing Jurisdictions</a:t>
            </a:r>
            <a:br>
              <a:rPr lang="en-US" sz="5850">
                <a:latin typeface="Franklin Gothic Demi Cond"/>
              </a:rPr>
            </a:br>
            <a:r>
              <a:rPr lang="en-US" sz="2200" b="0" i="1">
                <a:latin typeface="Franklin Gothic Demi Cond"/>
              </a:rPr>
              <a:t>Revenue share anticipated to begin in FY 2038-39</a:t>
            </a:r>
            <a:endParaRPr lang="en-US" sz="2200" b="0" i="1"/>
          </a:p>
        </p:txBody>
      </p:sp>
      <p:pic>
        <p:nvPicPr>
          <p:cNvPr id="6" name="Picture 5">
            <a:extLst>
              <a:ext uri="{FF2B5EF4-FFF2-40B4-BE49-F238E27FC236}">
                <a16:creationId xmlns:a16="http://schemas.microsoft.com/office/drawing/2014/main" id="{70FCFE8E-6A95-4E07-AF19-375812ED0D2A}"/>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graphicFrame>
        <p:nvGraphicFramePr>
          <p:cNvPr id="3" name="Table 4">
            <a:extLst>
              <a:ext uri="{FF2B5EF4-FFF2-40B4-BE49-F238E27FC236}">
                <a16:creationId xmlns:a16="http://schemas.microsoft.com/office/drawing/2014/main" id="{7C5E1B5E-FBE8-438A-91EB-D0F370642388}"/>
              </a:ext>
            </a:extLst>
          </p:cNvPr>
          <p:cNvGraphicFramePr>
            <a:graphicFrameLocks noGrp="1"/>
          </p:cNvGraphicFramePr>
          <p:nvPr/>
        </p:nvGraphicFramePr>
        <p:xfrm>
          <a:off x="524043" y="1936403"/>
          <a:ext cx="5660521" cy="3886200"/>
        </p:xfrm>
        <a:graphic>
          <a:graphicData uri="http://schemas.openxmlformats.org/drawingml/2006/table">
            <a:tbl>
              <a:tblPr firstRow="1" bandRow="1">
                <a:tableStyleId>{5C22544A-7EE6-4342-B048-85BDC9FD1C3A}</a:tableStyleId>
              </a:tblPr>
              <a:tblGrid>
                <a:gridCol w="2645645">
                  <a:extLst>
                    <a:ext uri="{9D8B030D-6E8A-4147-A177-3AD203B41FA5}">
                      <a16:colId xmlns:a16="http://schemas.microsoft.com/office/drawing/2014/main" val="3355446273"/>
                    </a:ext>
                  </a:extLst>
                </a:gridCol>
                <a:gridCol w="1507438">
                  <a:extLst>
                    <a:ext uri="{9D8B030D-6E8A-4147-A177-3AD203B41FA5}">
                      <a16:colId xmlns:a16="http://schemas.microsoft.com/office/drawing/2014/main" val="1257873434"/>
                    </a:ext>
                  </a:extLst>
                </a:gridCol>
                <a:gridCol w="1507438">
                  <a:extLst>
                    <a:ext uri="{9D8B030D-6E8A-4147-A177-3AD203B41FA5}">
                      <a16:colId xmlns:a16="http://schemas.microsoft.com/office/drawing/2014/main" val="1056958132"/>
                    </a:ext>
                  </a:extLst>
                </a:gridCol>
              </a:tblGrid>
              <a:tr h="370840">
                <a:tc>
                  <a:txBody>
                    <a:bodyPr/>
                    <a:lstStyle/>
                    <a:p>
                      <a:endParaRPr lang="en-US" sz="2100"/>
                    </a:p>
                  </a:txBody>
                  <a:tcPr/>
                </a:tc>
                <a:tc>
                  <a:txBody>
                    <a:bodyPr/>
                    <a:lstStyle/>
                    <a:p>
                      <a:r>
                        <a:rPr lang="en-US" sz="2100"/>
                        <a:t>Total Impact*</a:t>
                      </a:r>
                    </a:p>
                  </a:txBody>
                  <a:tcPr/>
                </a:tc>
                <a:tc>
                  <a:txBody>
                    <a:bodyPr/>
                    <a:lstStyle/>
                    <a:p>
                      <a:r>
                        <a:rPr lang="en-US" sz="2100"/>
                        <a:t>Average Annual</a:t>
                      </a:r>
                    </a:p>
                  </a:txBody>
                  <a:tcPr/>
                </a:tc>
                <a:extLst>
                  <a:ext uri="{0D108BD9-81ED-4DB2-BD59-A6C34878D82A}">
                    <a16:rowId xmlns:a16="http://schemas.microsoft.com/office/drawing/2014/main" val="1700207564"/>
                  </a:ext>
                </a:extLst>
              </a:tr>
              <a:tr h="370840">
                <a:tc>
                  <a:txBody>
                    <a:bodyPr/>
                    <a:lstStyle/>
                    <a:p>
                      <a:r>
                        <a:rPr lang="en-US" sz="2100"/>
                        <a:t>City of Portland</a:t>
                      </a:r>
                    </a:p>
                  </a:txBody>
                  <a:tcPr/>
                </a:tc>
                <a:tc>
                  <a:txBody>
                    <a:bodyPr/>
                    <a:lstStyle/>
                    <a:p>
                      <a:r>
                        <a:rPr lang="en-US" sz="2100" b="0"/>
                        <a:t>$116M</a:t>
                      </a:r>
                    </a:p>
                  </a:txBody>
                  <a:tcPr/>
                </a:tc>
                <a:tc>
                  <a:txBody>
                    <a:bodyPr/>
                    <a:lstStyle/>
                    <a:p>
                      <a:r>
                        <a:rPr lang="en-US" sz="2100" b="0"/>
                        <a:t>$3.2M</a:t>
                      </a:r>
                    </a:p>
                  </a:txBody>
                  <a:tcPr/>
                </a:tc>
                <a:extLst>
                  <a:ext uri="{0D108BD9-81ED-4DB2-BD59-A6C34878D82A}">
                    <a16:rowId xmlns:a16="http://schemas.microsoft.com/office/drawing/2014/main" val="1523761265"/>
                  </a:ext>
                </a:extLst>
              </a:tr>
              <a:tr h="370840">
                <a:tc>
                  <a:txBody>
                    <a:bodyPr/>
                    <a:lstStyle/>
                    <a:p>
                      <a:r>
                        <a:rPr lang="en-US" sz="2100"/>
                        <a:t>Multnomah County</a:t>
                      </a:r>
                    </a:p>
                  </a:txBody>
                  <a:tcPr/>
                </a:tc>
                <a:tc>
                  <a:txBody>
                    <a:bodyPr/>
                    <a:lstStyle/>
                    <a:p>
                      <a:r>
                        <a:rPr lang="en-US" sz="2100" b="0"/>
                        <a:t>$110M</a:t>
                      </a:r>
                    </a:p>
                  </a:txBody>
                  <a:tcPr/>
                </a:tc>
                <a:tc>
                  <a:txBody>
                    <a:bodyPr/>
                    <a:lstStyle/>
                    <a:p>
                      <a:r>
                        <a:rPr lang="en-US" sz="2100" b="0"/>
                        <a:t>$3.05M</a:t>
                      </a:r>
                    </a:p>
                  </a:txBody>
                  <a:tcPr/>
                </a:tc>
                <a:extLst>
                  <a:ext uri="{0D108BD9-81ED-4DB2-BD59-A6C34878D82A}">
                    <a16:rowId xmlns:a16="http://schemas.microsoft.com/office/drawing/2014/main" val="1194528754"/>
                  </a:ext>
                </a:extLst>
              </a:tr>
              <a:tr h="370840">
                <a:tc>
                  <a:txBody>
                    <a:bodyPr/>
                    <a:lstStyle/>
                    <a:p>
                      <a:r>
                        <a:rPr lang="en-US" sz="2100"/>
                        <a:t>Multnomah County Library </a:t>
                      </a:r>
                    </a:p>
                  </a:txBody>
                  <a:tcPr/>
                </a:tc>
                <a:tc>
                  <a:txBody>
                    <a:bodyPr/>
                    <a:lstStyle/>
                    <a:p>
                      <a:r>
                        <a:rPr lang="en-US" sz="2100" b="0"/>
                        <a:t>$31M</a:t>
                      </a:r>
                    </a:p>
                  </a:txBody>
                  <a:tcPr/>
                </a:tc>
                <a:tc>
                  <a:txBody>
                    <a:bodyPr/>
                    <a:lstStyle/>
                    <a:p>
                      <a:r>
                        <a:rPr lang="en-US" sz="2100" b="0"/>
                        <a:t>$861K</a:t>
                      </a:r>
                    </a:p>
                  </a:txBody>
                  <a:tcPr/>
                </a:tc>
                <a:extLst>
                  <a:ext uri="{0D108BD9-81ED-4DB2-BD59-A6C34878D82A}">
                    <a16:rowId xmlns:a16="http://schemas.microsoft.com/office/drawing/2014/main" val="2905276563"/>
                  </a:ext>
                </a:extLst>
              </a:tr>
              <a:tr h="370840">
                <a:tc>
                  <a:txBody>
                    <a:bodyPr/>
                    <a:lstStyle/>
                    <a:p>
                      <a:r>
                        <a:rPr lang="en-US" sz="2100"/>
                        <a:t>FPDR Fund</a:t>
                      </a:r>
                    </a:p>
                  </a:txBody>
                  <a:tcPr/>
                </a:tc>
                <a:tc>
                  <a:txBody>
                    <a:bodyPr/>
                    <a:lstStyle/>
                    <a:p>
                      <a:r>
                        <a:rPr lang="en-US" sz="2100" b="0"/>
                        <a:t>$76M</a:t>
                      </a:r>
                    </a:p>
                  </a:txBody>
                  <a:tcPr/>
                </a:tc>
                <a:tc>
                  <a:txBody>
                    <a:bodyPr/>
                    <a:lstStyle/>
                    <a:p>
                      <a:r>
                        <a:rPr lang="en-US" sz="2100" b="0"/>
                        <a:t>$2.1M</a:t>
                      </a:r>
                    </a:p>
                  </a:txBody>
                  <a:tcPr/>
                </a:tc>
                <a:extLst>
                  <a:ext uri="{0D108BD9-81ED-4DB2-BD59-A6C34878D82A}">
                    <a16:rowId xmlns:a16="http://schemas.microsoft.com/office/drawing/2014/main" val="4232388530"/>
                  </a:ext>
                </a:extLst>
              </a:tr>
              <a:tr h="370840">
                <a:tc>
                  <a:txBody>
                    <a:bodyPr/>
                    <a:lstStyle/>
                    <a:p>
                      <a:r>
                        <a:rPr lang="en-US" sz="2100"/>
                        <a:t>Other </a:t>
                      </a:r>
                    </a:p>
                    <a:p>
                      <a:r>
                        <a:rPr lang="en-US" sz="1200"/>
                        <a:t>(Metro, Port, East Mult. Soil &amp; Conservation)</a:t>
                      </a:r>
                    </a:p>
                  </a:txBody>
                  <a:tcPr/>
                </a:tc>
                <a:tc>
                  <a:txBody>
                    <a:bodyPr/>
                    <a:lstStyle/>
                    <a:p>
                      <a:r>
                        <a:rPr lang="en-US" sz="2100" b="0"/>
                        <a:t>$7M</a:t>
                      </a:r>
                    </a:p>
                  </a:txBody>
                  <a:tcPr/>
                </a:tc>
                <a:tc>
                  <a:txBody>
                    <a:bodyPr/>
                    <a:lstStyle/>
                    <a:p>
                      <a:r>
                        <a:rPr lang="en-US" sz="2100" b="0"/>
                        <a:t>$55K-$83K</a:t>
                      </a:r>
                    </a:p>
                  </a:txBody>
                  <a:tcPr/>
                </a:tc>
                <a:extLst>
                  <a:ext uri="{0D108BD9-81ED-4DB2-BD59-A6C34878D82A}">
                    <a16:rowId xmlns:a16="http://schemas.microsoft.com/office/drawing/2014/main" val="1445626528"/>
                  </a:ext>
                </a:extLst>
              </a:tr>
              <a:tr h="370840">
                <a:tc>
                  <a:txBody>
                    <a:bodyPr/>
                    <a:lstStyle/>
                    <a:p>
                      <a:r>
                        <a:rPr lang="en-US" sz="2100" b="1"/>
                        <a:t>SUBTOTAL</a:t>
                      </a:r>
                    </a:p>
                  </a:txBody>
                  <a:tcPr/>
                </a:tc>
                <a:tc>
                  <a:txBody>
                    <a:bodyPr/>
                    <a:lstStyle/>
                    <a:p>
                      <a:r>
                        <a:rPr lang="en-US" sz="2100" b="1"/>
                        <a:t>$339M</a:t>
                      </a:r>
                    </a:p>
                  </a:txBody>
                  <a:tcPr/>
                </a:tc>
                <a:tc>
                  <a:txBody>
                    <a:bodyPr/>
                    <a:lstStyle/>
                    <a:p>
                      <a:r>
                        <a:rPr lang="en-US" sz="2100" b="1"/>
                        <a:t>$9.4M</a:t>
                      </a:r>
                    </a:p>
                  </a:txBody>
                  <a:tcPr/>
                </a:tc>
                <a:extLst>
                  <a:ext uri="{0D108BD9-81ED-4DB2-BD59-A6C34878D82A}">
                    <a16:rowId xmlns:a16="http://schemas.microsoft.com/office/drawing/2014/main" val="3075614302"/>
                  </a:ext>
                </a:extLst>
              </a:tr>
            </a:tbl>
          </a:graphicData>
        </a:graphic>
      </p:graphicFrame>
      <p:graphicFrame>
        <p:nvGraphicFramePr>
          <p:cNvPr id="8" name="Table 4">
            <a:extLst>
              <a:ext uri="{FF2B5EF4-FFF2-40B4-BE49-F238E27FC236}">
                <a16:creationId xmlns:a16="http://schemas.microsoft.com/office/drawing/2014/main" id="{9CB7F198-D3FE-468F-9F9E-94ACB28C8101}"/>
              </a:ext>
            </a:extLst>
          </p:cNvPr>
          <p:cNvGraphicFramePr>
            <a:graphicFrameLocks noGrp="1"/>
          </p:cNvGraphicFramePr>
          <p:nvPr/>
        </p:nvGraphicFramePr>
        <p:xfrm>
          <a:off x="6435461" y="1936403"/>
          <a:ext cx="5526051" cy="3657600"/>
        </p:xfrm>
        <a:graphic>
          <a:graphicData uri="http://schemas.openxmlformats.org/drawingml/2006/table">
            <a:tbl>
              <a:tblPr firstRow="1" bandRow="1">
                <a:tableStyleId>{21E4AEA4-8DFA-4A89-87EB-49C32662AFE0}</a:tableStyleId>
              </a:tblPr>
              <a:tblGrid>
                <a:gridCol w="2543947">
                  <a:extLst>
                    <a:ext uri="{9D8B030D-6E8A-4147-A177-3AD203B41FA5}">
                      <a16:colId xmlns:a16="http://schemas.microsoft.com/office/drawing/2014/main" val="3355446273"/>
                    </a:ext>
                  </a:extLst>
                </a:gridCol>
                <a:gridCol w="1354579">
                  <a:extLst>
                    <a:ext uri="{9D8B030D-6E8A-4147-A177-3AD203B41FA5}">
                      <a16:colId xmlns:a16="http://schemas.microsoft.com/office/drawing/2014/main" val="1257873434"/>
                    </a:ext>
                  </a:extLst>
                </a:gridCol>
                <a:gridCol w="1627525">
                  <a:extLst>
                    <a:ext uri="{9D8B030D-6E8A-4147-A177-3AD203B41FA5}">
                      <a16:colId xmlns:a16="http://schemas.microsoft.com/office/drawing/2014/main" val="501130832"/>
                    </a:ext>
                  </a:extLst>
                </a:gridCol>
              </a:tblGrid>
              <a:tr h="370840">
                <a:tc>
                  <a:txBody>
                    <a:bodyPr/>
                    <a:lstStyle/>
                    <a:p>
                      <a:endParaRPr lang="en-US" sz="2100"/>
                    </a:p>
                  </a:txBody>
                  <a:tcPr/>
                </a:tc>
                <a:tc>
                  <a:txBody>
                    <a:bodyPr/>
                    <a:lstStyle/>
                    <a:p>
                      <a:r>
                        <a:rPr lang="en-US" sz="2100"/>
                        <a:t>Total Impact*</a:t>
                      </a:r>
                    </a:p>
                  </a:txBody>
                  <a:tcPr/>
                </a:tc>
                <a:tc>
                  <a:txBody>
                    <a:bodyPr/>
                    <a:lstStyle/>
                    <a:p>
                      <a:r>
                        <a:rPr lang="en-US" sz="2100"/>
                        <a:t>Average Annual</a:t>
                      </a:r>
                    </a:p>
                  </a:txBody>
                  <a:tcPr/>
                </a:tc>
                <a:extLst>
                  <a:ext uri="{0D108BD9-81ED-4DB2-BD59-A6C34878D82A}">
                    <a16:rowId xmlns:a16="http://schemas.microsoft.com/office/drawing/2014/main" val="1700207564"/>
                  </a:ext>
                </a:extLst>
              </a:tr>
              <a:tr h="370840">
                <a:tc>
                  <a:txBody>
                    <a:bodyPr/>
                    <a:lstStyle/>
                    <a:p>
                      <a:r>
                        <a:rPr lang="en-US" sz="2100"/>
                        <a:t>Portland Public Schools</a:t>
                      </a:r>
                    </a:p>
                    <a:p>
                      <a:endParaRPr lang="en-US" sz="2100"/>
                    </a:p>
                    <a:p>
                      <a:r>
                        <a:rPr lang="en-US" sz="2100"/>
                        <a:t>SSF</a:t>
                      </a:r>
                    </a:p>
                  </a:txBody>
                  <a:tcPr/>
                </a:tc>
                <a:tc>
                  <a:txBody>
                    <a:bodyPr/>
                    <a:lstStyle/>
                    <a:p>
                      <a:r>
                        <a:rPr lang="en-US" sz="2100" b="0"/>
                        <a:t>$9M</a:t>
                      </a:r>
                    </a:p>
                    <a:p>
                      <a:endParaRPr lang="en-US" sz="2100" b="0"/>
                    </a:p>
                    <a:p>
                      <a:endParaRPr lang="en-US" sz="2100" b="0"/>
                    </a:p>
                    <a:p>
                      <a:r>
                        <a:rPr lang="en-US" sz="2100" b="0"/>
                        <a:t>$127M</a:t>
                      </a:r>
                    </a:p>
                  </a:txBody>
                  <a:tcPr/>
                </a:tc>
                <a:tc>
                  <a:txBody>
                    <a:bodyPr/>
                    <a:lstStyle/>
                    <a:p>
                      <a:r>
                        <a:rPr lang="en-US" sz="2100" b="0"/>
                        <a:t>$250K</a:t>
                      </a:r>
                    </a:p>
                    <a:p>
                      <a:endParaRPr lang="en-US" sz="2100" b="0"/>
                    </a:p>
                    <a:p>
                      <a:endParaRPr lang="en-US" sz="2100" b="0"/>
                    </a:p>
                    <a:p>
                      <a:r>
                        <a:rPr lang="en-US" sz="2100" b="0"/>
                        <a:t>$3.53M</a:t>
                      </a:r>
                    </a:p>
                  </a:txBody>
                  <a:tcPr/>
                </a:tc>
                <a:extLst>
                  <a:ext uri="{0D108BD9-81ED-4DB2-BD59-A6C34878D82A}">
                    <a16:rowId xmlns:a16="http://schemas.microsoft.com/office/drawing/2014/main" val="1523761265"/>
                  </a:ext>
                </a:extLst>
              </a:tr>
              <a:tr h="370840">
                <a:tc>
                  <a:txBody>
                    <a:bodyPr/>
                    <a:lstStyle/>
                    <a:p>
                      <a:r>
                        <a:rPr lang="en-US" sz="2100"/>
                        <a:t>Portland Comm. College</a:t>
                      </a:r>
                    </a:p>
                  </a:txBody>
                  <a:tcPr/>
                </a:tc>
                <a:tc>
                  <a:txBody>
                    <a:bodyPr/>
                    <a:lstStyle/>
                    <a:p>
                      <a:r>
                        <a:rPr lang="en-US" sz="2100" b="0"/>
                        <a:t>$5M</a:t>
                      </a:r>
                    </a:p>
                  </a:txBody>
                  <a:tcPr/>
                </a:tc>
                <a:tc>
                  <a:txBody>
                    <a:bodyPr/>
                    <a:lstStyle/>
                    <a:p>
                      <a:r>
                        <a:rPr lang="en-US" sz="2100" b="0"/>
                        <a:t>$139K</a:t>
                      </a:r>
                    </a:p>
                  </a:txBody>
                  <a:tcPr/>
                </a:tc>
                <a:extLst>
                  <a:ext uri="{0D108BD9-81ED-4DB2-BD59-A6C34878D82A}">
                    <a16:rowId xmlns:a16="http://schemas.microsoft.com/office/drawing/2014/main" val="1194528754"/>
                  </a:ext>
                </a:extLst>
              </a:tr>
              <a:tr h="370840">
                <a:tc>
                  <a:txBody>
                    <a:bodyPr/>
                    <a:lstStyle/>
                    <a:p>
                      <a:r>
                        <a:rPr lang="en-US" sz="2100"/>
                        <a:t>Multnomah ESD</a:t>
                      </a:r>
                    </a:p>
                  </a:txBody>
                  <a:tcPr/>
                </a:tc>
                <a:tc>
                  <a:txBody>
                    <a:bodyPr/>
                    <a:lstStyle/>
                    <a:p>
                      <a:r>
                        <a:rPr lang="en-US" sz="2100" b="0"/>
                        <a:t>$8M</a:t>
                      </a:r>
                    </a:p>
                  </a:txBody>
                  <a:tcPr/>
                </a:tc>
                <a:tc>
                  <a:txBody>
                    <a:bodyPr/>
                    <a:lstStyle/>
                    <a:p>
                      <a:r>
                        <a:rPr lang="en-US" sz="2100" b="0"/>
                        <a:t>$222K</a:t>
                      </a:r>
                    </a:p>
                  </a:txBody>
                  <a:tcPr/>
                </a:tc>
                <a:extLst>
                  <a:ext uri="{0D108BD9-81ED-4DB2-BD59-A6C34878D82A}">
                    <a16:rowId xmlns:a16="http://schemas.microsoft.com/office/drawing/2014/main" val="2905276563"/>
                  </a:ext>
                </a:extLst>
              </a:tr>
              <a:tr h="370840">
                <a:tc>
                  <a:txBody>
                    <a:bodyPr/>
                    <a:lstStyle/>
                    <a:p>
                      <a:r>
                        <a:rPr lang="en-US" sz="2100" b="1"/>
                        <a:t>SUBTOTAL</a:t>
                      </a:r>
                    </a:p>
                  </a:txBody>
                  <a:tcPr/>
                </a:tc>
                <a:tc>
                  <a:txBody>
                    <a:bodyPr/>
                    <a:lstStyle/>
                    <a:p>
                      <a:r>
                        <a:rPr lang="en-US" sz="2100" b="1"/>
                        <a:t>$140M</a:t>
                      </a:r>
                    </a:p>
                  </a:txBody>
                  <a:tcPr/>
                </a:tc>
                <a:tc>
                  <a:txBody>
                    <a:bodyPr/>
                    <a:lstStyle/>
                    <a:p>
                      <a:r>
                        <a:rPr lang="en-US" sz="2100" b="1"/>
                        <a:t>$3.9M</a:t>
                      </a:r>
                    </a:p>
                  </a:txBody>
                  <a:tcPr/>
                </a:tc>
                <a:extLst>
                  <a:ext uri="{0D108BD9-81ED-4DB2-BD59-A6C34878D82A}">
                    <a16:rowId xmlns:a16="http://schemas.microsoft.com/office/drawing/2014/main" val="1445626528"/>
                  </a:ext>
                </a:extLst>
              </a:tr>
            </a:tbl>
          </a:graphicData>
        </a:graphic>
      </p:graphicFrame>
      <p:sp>
        <p:nvSpPr>
          <p:cNvPr id="5" name="TextBox 4">
            <a:extLst>
              <a:ext uri="{FF2B5EF4-FFF2-40B4-BE49-F238E27FC236}">
                <a16:creationId xmlns:a16="http://schemas.microsoft.com/office/drawing/2014/main" id="{8E86C45A-DFAE-4ECE-A96E-D311200BB659}"/>
              </a:ext>
            </a:extLst>
          </p:cNvPr>
          <p:cNvSpPr txBox="1"/>
          <p:nvPr/>
        </p:nvSpPr>
        <p:spPr>
          <a:xfrm>
            <a:off x="524043" y="1430434"/>
            <a:ext cx="4572000" cy="523220"/>
          </a:xfrm>
          <a:prstGeom prst="rect">
            <a:avLst/>
          </a:prstGeom>
          <a:noFill/>
        </p:spPr>
        <p:txBody>
          <a:bodyPr wrap="square" rtlCol="0">
            <a:spAutoFit/>
          </a:bodyPr>
          <a:lstStyle/>
          <a:p>
            <a:r>
              <a:rPr lang="en-US" sz="2800">
                <a:solidFill>
                  <a:schemeClr val="tx1">
                    <a:lumMod val="50000"/>
                    <a:lumOff val="50000"/>
                  </a:schemeClr>
                </a:solidFill>
                <a:latin typeface="Franklin Gothic Demi Cond" panose="020B0706030402020204" pitchFamily="34" charset="0"/>
              </a:rPr>
              <a:t>General Government</a:t>
            </a:r>
          </a:p>
        </p:txBody>
      </p:sp>
      <p:sp>
        <p:nvSpPr>
          <p:cNvPr id="11" name="TextBox 10">
            <a:extLst>
              <a:ext uri="{FF2B5EF4-FFF2-40B4-BE49-F238E27FC236}">
                <a16:creationId xmlns:a16="http://schemas.microsoft.com/office/drawing/2014/main" id="{5230C58F-6715-4869-9B63-A92390FE59BC}"/>
              </a:ext>
            </a:extLst>
          </p:cNvPr>
          <p:cNvSpPr txBox="1"/>
          <p:nvPr/>
        </p:nvSpPr>
        <p:spPr>
          <a:xfrm>
            <a:off x="6435461" y="1430433"/>
            <a:ext cx="4572000" cy="523220"/>
          </a:xfrm>
          <a:prstGeom prst="rect">
            <a:avLst/>
          </a:prstGeom>
          <a:noFill/>
        </p:spPr>
        <p:txBody>
          <a:bodyPr wrap="square" rtlCol="0">
            <a:spAutoFit/>
          </a:bodyPr>
          <a:lstStyle/>
          <a:p>
            <a:r>
              <a:rPr lang="en-US" sz="2800">
                <a:solidFill>
                  <a:schemeClr val="tx1">
                    <a:lumMod val="50000"/>
                    <a:lumOff val="50000"/>
                  </a:schemeClr>
                </a:solidFill>
                <a:latin typeface="Franklin Gothic Demi Cond" panose="020B0706030402020204" pitchFamily="34" charset="0"/>
              </a:rPr>
              <a:t>Education</a:t>
            </a:r>
          </a:p>
        </p:txBody>
      </p:sp>
      <p:sp>
        <p:nvSpPr>
          <p:cNvPr id="4" name="TextBox 3">
            <a:extLst>
              <a:ext uri="{FF2B5EF4-FFF2-40B4-BE49-F238E27FC236}">
                <a16:creationId xmlns:a16="http://schemas.microsoft.com/office/drawing/2014/main" id="{AF6EBE15-665C-3149-8F93-AE0F73516C60}"/>
              </a:ext>
            </a:extLst>
          </p:cNvPr>
          <p:cNvSpPr txBox="1"/>
          <p:nvPr/>
        </p:nvSpPr>
        <p:spPr>
          <a:xfrm>
            <a:off x="524043" y="6038175"/>
            <a:ext cx="3162224" cy="338554"/>
          </a:xfrm>
          <a:prstGeom prst="rect">
            <a:avLst/>
          </a:prstGeom>
          <a:noFill/>
        </p:spPr>
        <p:txBody>
          <a:bodyPr wrap="square" rtlCol="0">
            <a:spAutoFit/>
          </a:bodyPr>
          <a:lstStyle/>
          <a:p>
            <a:r>
              <a:rPr lang="en-US" sz="1600" dirty="0"/>
              <a:t>*High end of range of impact. </a:t>
            </a:r>
          </a:p>
        </p:txBody>
      </p:sp>
      <p:sp>
        <p:nvSpPr>
          <p:cNvPr id="9" name="Footer Placeholder 4">
            <a:extLst>
              <a:ext uri="{FF2B5EF4-FFF2-40B4-BE49-F238E27FC236}">
                <a16:creationId xmlns:a16="http://schemas.microsoft.com/office/drawing/2014/main" id="{7569FBF6-D318-4D57-8B3A-AB4AE463398D}"/>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23</a:t>
            </a:fld>
            <a:endParaRPr lang="en-US" dirty="0"/>
          </a:p>
        </p:txBody>
      </p:sp>
    </p:spTree>
    <p:extLst>
      <p:ext uri="{BB962C8B-B14F-4D97-AF65-F5344CB8AC3E}">
        <p14:creationId xmlns:p14="http://schemas.microsoft.com/office/powerpoint/2010/main" val="2534011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A30C3-028F-5141-9672-C8145DF949D5}"/>
              </a:ext>
            </a:extLst>
          </p:cNvPr>
          <p:cNvSpPr>
            <a:spLocks noGrp="1"/>
          </p:cNvSpPr>
          <p:nvPr>
            <p:ph type="title"/>
          </p:nvPr>
        </p:nvSpPr>
        <p:spPr>
          <a:xfrm>
            <a:off x="239304" y="193398"/>
            <a:ext cx="11731022" cy="761621"/>
          </a:xfrm>
        </p:spPr>
        <p:txBody>
          <a:bodyPr>
            <a:normAutofit fontScale="90000"/>
          </a:bodyPr>
          <a:lstStyle/>
          <a:p>
            <a:r>
              <a:rPr lang="en-US"/>
              <a:t>City Taxes Returned &amp; Taxes Foregone</a:t>
            </a:r>
          </a:p>
        </p:txBody>
      </p:sp>
      <p:pic>
        <p:nvPicPr>
          <p:cNvPr id="5" name="Picture 4">
            <a:extLst>
              <a:ext uri="{FF2B5EF4-FFF2-40B4-BE49-F238E27FC236}">
                <a16:creationId xmlns:a16="http://schemas.microsoft.com/office/drawing/2014/main" id="{DD64DA44-5F6F-4CD8-A537-C02D04086F4B}"/>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graphicFrame>
        <p:nvGraphicFramePr>
          <p:cNvPr id="7" name="Chart 6">
            <a:extLst>
              <a:ext uri="{FF2B5EF4-FFF2-40B4-BE49-F238E27FC236}">
                <a16:creationId xmlns:a16="http://schemas.microsoft.com/office/drawing/2014/main" id="{B4E82990-88F3-9E27-EBBF-5C28C8F4DBB2}"/>
              </a:ext>
              <a:ext uri="{147F2762-F138-4A5C-976F-8EAC2B608ADB}">
                <a16:predDERef xmlns:a16="http://schemas.microsoft.com/office/drawing/2014/main" pred="{0279E5AC-1452-4E37-B683-120BE764C87F}"/>
              </a:ext>
            </a:extLst>
          </p:cNvPr>
          <p:cNvGraphicFramePr>
            <a:graphicFrameLocks/>
          </p:cNvGraphicFramePr>
          <p:nvPr/>
        </p:nvGraphicFramePr>
        <p:xfrm>
          <a:off x="1142595" y="1548402"/>
          <a:ext cx="9215063" cy="43827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45698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044732-646B-4102-8AED-D7C02CA1306D}"/>
              </a:ext>
            </a:extLst>
          </p:cNvPr>
          <p:cNvSpPr/>
          <p:nvPr/>
        </p:nvSpPr>
        <p:spPr>
          <a:xfrm>
            <a:off x="0" y="0"/>
            <a:ext cx="32385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A57082-7EE8-4FAE-85A1-B90179437418}"/>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8" name="TextBox 7">
            <a:extLst>
              <a:ext uri="{FF2B5EF4-FFF2-40B4-BE49-F238E27FC236}">
                <a16:creationId xmlns:a16="http://schemas.microsoft.com/office/drawing/2014/main" id="{225068B3-0545-47A3-BB0D-AA045DA0A339}"/>
              </a:ext>
            </a:extLst>
          </p:cNvPr>
          <p:cNvSpPr txBox="1"/>
          <p:nvPr/>
        </p:nvSpPr>
        <p:spPr>
          <a:xfrm>
            <a:off x="215900" y="1637386"/>
            <a:ext cx="2806700" cy="1446550"/>
          </a:xfrm>
          <a:prstGeom prst="rect">
            <a:avLst/>
          </a:prstGeom>
          <a:noFill/>
        </p:spPr>
        <p:txBody>
          <a:bodyPr wrap="square" rtlCol="0">
            <a:spAutoFit/>
          </a:bodyPr>
          <a:lstStyle/>
          <a:p>
            <a:r>
              <a:rPr lang="en-US" sz="4400" b="1" i="1">
                <a:solidFill>
                  <a:schemeClr val="bg1"/>
                </a:solidFill>
              </a:rPr>
              <a:t>What’s Different?</a:t>
            </a:r>
          </a:p>
        </p:txBody>
      </p:sp>
      <p:sp>
        <p:nvSpPr>
          <p:cNvPr id="6" name="Rectangle 5">
            <a:extLst>
              <a:ext uri="{FF2B5EF4-FFF2-40B4-BE49-F238E27FC236}">
                <a16:creationId xmlns:a16="http://schemas.microsoft.com/office/drawing/2014/main" id="{9B273BCB-D962-4CA9-BE65-4ED926EC7CF9}"/>
              </a:ext>
            </a:extLst>
          </p:cNvPr>
          <p:cNvSpPr/>
          <p:nvPr/>
        </p:nvSpPr>
        <p:spPr>
          <a:xfrm>
            <a:off x="0" y="0"/>
            <a:ext cx="12192000" cy="13716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5200" b="1">
                <a:latin typeface="Franklin Gothic Medium Cond"/>
              </a:rPr>
              <a:t>4. Proposed District Governance &amp; Accountability</a:t>
            </a:r>
            <a:endParaRPr lang="en-US" sz="5200" b="1">
              <a:latin typeface="Franklin Gothic Demi Cond" panose="020B0706030402020204" pitchFamily="34" charset="0"/>
            </a:endParaRPr>
          </a:p>
        </p:txBody>
      </p:sp>
      <p:sp>
        <p:nvSpPr>
          <p:cNvPr id="9" name="Content Placeholder 2">
            <a:extLst>
              <a:ext uri="{FF2B5EF4-FFF2-40B4-BE49-F238E27FC236}">
                <a16:creationId xmlns:a16="http://schemas.microsoft.com/office/drawing/2014/main" id="{5F688DE4-5331-49A2-B225-E214B000AB0E}"/>
              </a:ext>
            </a:extLst>
          </p:cNvPr>
          <p:cNvSpPr>
            <a:spLocks noGrp="1"/>
          </p:cNvSpPr>
          <p:nvPr>
            <p:ph idx="1"/>
          </p:nvPr>
        </p:nvSpPr>
        <p:spPr>
          <a:xfrm>
            <a:off x="3581400" y="1637386"/>
            <a:ext cx="7848600" cy="4764327"/>
          </a:xfrm>
        </p:spPr>
        <p:txBody>
          <a:bodyPr vert="horz" lIns="91440" tIns="45720" rIns="91440" bIns="45720" rtlCol="0" anchor="t">
            <a:noAutofit/>
          </a:bodyPr>
          <a:lstStyle/>
          <a:p>
            <a:pPr marL="457200" indent="-457200">
              <a:spcBef>
                <a:spcPts val="600"/>
              </a:spcBef>
              <a:spcAft>
                <a:spcPts val="600"/>
              </a:spcAft>
              <a:buFont typeface="Arial" panose="020B0604020202020204" pitchFamily="34" charset="0"/>
              <a:buChar char="•"/>
            </a:pPr>
            <a:r>
              <a:rPr lang="en-US" sz="3800"/>
              <a:t>Joint Prosper Portland/City Committee</a:t>
            </a:r>
          </a:p>
          <a:p>
            <a:pPr marL="457200" indent="-457200">
              <a:spcBef>
                <a:spcPts val="600"/>
              </a:spcBef>
              <a:spcAft>
                <a:spcPts val="600"/>
              </a:spcAft>
              <a:buFont typeface="Arial" panose="020B0604020202020204" pitchFamily="34" charset="0"/>
              <a:buChar char="•"/>
            </a:pPr>
            <a:r>
              <a:rPr lang="en-US" sz="3800"/>
              <a:t>Co-creation roles, expectations, processes and consequences detailed in Governance Charter</a:t>
            </a:r>
          </a:p>
          <a:p>
            <a:pPr marL="457200" indent="-457200">
              <a:spcBef>
                <a:spcPts val="600"/>
              </a:spcBef>
              <a:spcAft>
                <a:spcPts val="600"/>
              </a:spcAft>
              <a:buFont typeface="Arial" panose="020B0604020202020204" pitchFamily="34" charset="0"/>
              <a:buChar char="•"/>
            </a:pPr>
            <a:r>
              <a:rPr lang="en-US" sz="3800"/>
              <a:t>Community-based staffing to support CLC and connect Priority Communities to resources</a:t>
            </a:r>
          </a:p>
          <a:p>
            <a:pPr marL="214313" indent="-214313">
              <a:spcBef>
                <a:spcPts val="600"/>
              </a:spcBef>
              <a:spcAft>
                <a:spcPts val="600"/>
              </a:spcAft>
              <a:buFont typeface="Arial" panose="020B0604020202020204" pitchFamily="34" charset="0"/>
              <a:buChar char="•"/>
            </a:pPr>
            <a:endParaRPr lang="en-US" sz="4100"/>
          </a:p>
          <a:p>
            <a:pPr marL="571500" indent="-571500"/>
            <a:endParaRPr lang="en-US" sz="4100">
              <a:latin typeface="Franklin Gothic Medium Cond"/>
            </a:endParaRPr>
          </a:p>
          <a:p>
            <a:pPr marL="571500" indent="-571500"/>
            <a:endParaRPr lang="en-US" sz="4100"/>
          </a:p>
          <a:p>
            <a:pPr marL="571500" indent="-571500"/>
            <a:endParaRPr lang="en-US" sz="4100"/>
          </a:p>
        </p:txBody>
      </p:sp>
      <p:sp>
        <p:nvSpPr>
          <p:cNvPr id="7" name="Footer Placeholder 4">
            <a:extLst>
              <a:ext uri="{FF2B5EF4-FFF2-40B4-BE49-F238E27FC236}">
                <a16:creationId xmlns:a16="http://schemas.microsoft.com/office/drawing/2014/main" id="{457FE8D3-E087-4C82-8ADA-A70EC4D76767}"/>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25</a:t>
            </a:fld>
            <a:endParaRPr lang="en-US" dirty="0"/>
          </a:p>
        </p:txBody>
      </p:sp>
    </p:spTree>
    <p:extLst>
      <p:ext uri="{BB962C8B-B14F-4D97-AF65-F5344CB8AC3E}">
        <p14:creationId xmlns:p14="http://schemas.microsoft.com/office/powerpoint/2010/main" val="2091856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2AB7-CE42-4B92-83DE-212485FC6FBC}"/>
              </a:ext>
            </a:extLst>
          </p:cNvPr>
          <p:cNvSpPr>
            <a:spLocks noGrp="1"/>
          </p:cNvSpPr>
          <p:nvPr>
            <p:ph type="title"/>
          </p:nvPr>
        </p:nvSpPr>
        <p:spPr/>
        <p:txBody>
          <a:bodyPr>
            <a:normAutofit fontScale="90000"/>
          </a:bodyPr>
          <a:lstStyle/>
          <a:p>
            <a:r>
              <a:rPr lang="en-US"/>
              <a:t>Community Governance Charter</a:t>
            </a:r>
          </a:p>
        </p:txBody>
      </p:sp>
      <p:sp>
        <p:nvSpPr>
          <p:cNvPr id="4" name="Content Placeholder 3">
            <a:extLst>
              <a:ext uri="{FF2B5EF4-FFF2-40B4-BE49-F238E27FC236}">
                <a16:creationId xmlns:a16="http://schemas.microsoft.com/office/drawing/2014/main" id="{D1582DC8-0246-45B0-A734-4F7E8DD500AF}"/>
              </a:ext>
            </a:extLst>
          </p:cNvPr>
          <p:cNvSpPr>
            <a:spLocks noGrp="1"/>
          </p:cNvSpPr>
          <p:nvPr>
            <p:ph idx="1"/>
          </p:nvPr>
        </p:nvSpPr>
        <p:spPr>
          <a:xfrm>
            <a:off x="578285" y="1267868"/>
            <a:ext cx="11035430" cy="4525963"/>
          </a:xfrm>
        </p:spPr>
        <p:txBody>
          <a:bodyPr>
            <a:normAutofit/>
          </a:bodyPr>
          <a:lstStyle/>
          <a:p>
            <a:r>
              <a:rPr lang="en-US" sz="3200" b="1"/>
              <a:t>Goal: </a:t>
            </a:r>
            <a:r>
              <a:rPr lang="en-US" sz="3200"/>
              <a:t>Lean into partnership, documenting expectations and processes to ensure TIF Plan implementation reflects in–depth guidance from Cully residents and stakeholders for the life of the district.</a:t>
            </a:r>
          </a:p>
          <a:p>
            <a:endParaRPr lang="en-US" sz="1050"/>
          </a:p>
        </p:txBody>
      </p:sp>
      <p:sp>
        <p:nvSpPr>
          <p:cNvPr id="5" name="TextBox 4">
            <a:extLst>
              <a:ext uri="{FF2B5EF4-FFF2-40B4-BE49-F238E27FC236}">
                <a16:creationId xmlns:a16="http://schemas.microsoft.com/office/drawing/2014/main" id="{27AB102F-F01E-48C3-B22B-D5465A5B3CB4}"/>
              </a:ext>
            </a:extLst>
          </p:cNvPr>
          <p:cNvSpPr txBox="1"/>
          <p:nvPr/>
        </p:nvSpPr>
        <p:spPr>
          <a:xfrm>
            <a:off x="690704" y="5236189"/>
            <a:ext cx="2830882" cy="707886"/>
          </a:xfrm>
          <a:prstGeom prst="rect">
            <a:avLst/>
          </a:prstGeom>
          <a:noFill/>
        </p:spPr>
        <p:txBody>
          <a:bodyPr wrap="square" rtlCol="0">
            <a:spAutoFit/>
          </a:bodyPr>
          <a:lstStyle/>
          <a:p>
            <a:pPr algn="ctr"/>
            <a:r>
              <a:rPr lang="en-US" sz="2000" b="1">
                <a:solidFill>
                  <a:schemeClr val="accent2">
                    <a:lumMod val="75000"/>
                  </a:schemeClr>
                </a:solidFill>
                <a:latin typeface="Franklin Gothic Medium Cond" panose="020B0606030402020204" pitchFamily="34" charset="0"/>
              </a:rPr>
              <a:t>Community Leadership Committee (CLC)</a:t>
            </a:r>
          </a:p>
        </p:txBody>
      </p:sp>
      <p:sp>
        <p:nvSpPr>
          <p:cNvPr id="6" name="TextBox 5">
            <a:extLst>
              <a:ext uri="{FF2B5EF4-FFF2-40B4-BE49-F238E27FC236}">
                <a16:creationId xmlns:a16="http://schemas.microsoft.com/office/drawing/2014/main" id="{63AA127D-31A0-4EDF-A7EC-A095BEB5C149}"/>
              </a:ext>
            </a:extLst>
          </p:cNvPr>
          <p:cNvSpPr txBox="1"/>
          <p:nvPr/>
        </p:nvSpPr>
        <p:spPr>
          <a:xfrm>
            <a:off x="4736768" y="5236189"/>
            <a:ext cx="2830882" cy="707886"/>
          </a:xfrm>
          <a:prstGeom prst="rect">
            <a:avLst/>
          </a:prstGeom>
          <a:noFill/>
        </p:spPr>
        <p:txBody>
          <a:bodyPr wrap="square" rtlCol="0">
            <a:spAutoFit/>
          </a:bodyPr>
          <a:lstStyle/>
          <a:p>
            <a:pPr algn="ctr"/>
            <a:r>
              <a:rPr lang="en-US" sz="2000" b="1">
                <a:solidFill>
                  <a:schemeClr val="accent4">
                    <a:lumMod val="75000"/>
                  </a:schemeClr>
                </a:solidFill>
                <a:latin typeface="Franklin Gothic Medium Cond" panose="020B0606030402020204" pitchFamily="34" charset="0"/>
              </a:rPr>
              <a:t>Co-creation roles, processes, expectations</a:t>
            </a:r>
          </a:p>
        </p:txBody>
      </p:sp>
      <p:sp>
        <p:nvSpPr>
          <p:cNvPr id="7" name="TextBox 6">
            <a:extLst>
              <a:ext uri="{FF2B5EF4-FFF2-40B4-BE49-F238E27FC236}">
                <a16:creationId xmlns:a16="http://schemas.microsoft.com/office/drawing/2014/main" id="{8F667313-EBCD-4585-9911-F21CB26930D7}"/>
              </a:ext>
            </a:extLst>
          </p:cNvPr>
          <p:cNvSpPr txBox="1"/>
          <p:nvPr/>
        </p:nvSpPr>
        <p:spPr>
          <a:xfrm>
            <a:off x="8756004" y="5236189"/>
            <a:ext cx="2830882" cy="400110"/>
          </a:xfrm>
          <a:prstGeom prst="rect">
            <a:avLst/>
          </a:prstGeom>
          <a:noFill/>
        </p:spPr>
        <p:txBody>
          <a:bodyPr wrap="square" rtlCol="0">
            <a:spAutoFit/>
          </a:bodyPr>
          <a:lstStyle/>
          <a:p>
            <a:pPr algn="ctr"/>
            <a:r>
              <a:rPr lang="en-US" sz="2000" b="1">
                <a:solidFill>
                  <a:schemeClr val="accent5">
                    <a:lumMod val="75000"/>
                  </a:schemeClr>
                </a:solidFill>
                <a:latin typeface="Franklin Gothic Medium Cond" panose="020B0606030402020204" pitchFamily="34" charset="0"/>
              </a:rPr>
              <a:t>Accountability</a:t>
            </a:r>
          </a:p>
        </p:txBody>
      </p:sp>
      <p:pic>
        <p:nvPicPr>
          <p:cNvPr id="10" name="Graphic 9" descr="Group with solid fill">
            <a:extLst>
              <a:ext uri="{FF2B5EF4-FFF2-40B4-BE49-F238E27FC236}">
                <a16:creationId xmlns:a16="http://schemas.microsoft.com/office/drawing/2014/main" id="{B64A6176-93E4-4695-9409-378CA01961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1745" y="3429000"/>
            <a:ext cx="1828800" cy="1828800"/>
          </a:xfrm>
          <a:prstGeom prst="rect">
            <a:avLst/>
          </a:prstGeom>
        </p:spPr>
      </p:pic>
      <p:grpSp>
        <p:nvGrpSpPr>
          <p:cNvPr id="17" name="Group 16">
            <a:extLst>
              <a:ext uri="{FF2B5EF4-FFF2-40B4-BE49-F238E27FC236}">
                <a16:creationId xmlns:a16="http://schemas.microsoft.com/office/drawing/2014/main" id="{A1B7843B-0020-4E0D-AC85-46B3938829BE}"/>
              </a:ext>
            </a:extLst>
          </p:cNvPr>
          <p:cNvGrpSpPr/>
          <p:nvPr/>
        </p:nvGrpSpPr>
        <p:grpSpPr>
          <a:xfrm>
            <a:off x="9189087" y="3297956"/>
            <a:ext cx="2138511" cy="1828800"/>
            <a:chOff x="8921663" y="3295944"/>
            <a:chExt cx="2138511" cy="1828800"/>
          </a:xfrm>
        </p:grpSpPr>
        <p:pic>
          <p:nvPicPr>
            <p:cNvPr id="16" name="Graphic 15" descr="Checklist with solid fill">
              <a:extLst>
                <a:ext uri="{FF2B5EF4-FFF2-40B4-BE49-F238E27FC236}">
                  <a16:creationId xmlns:a16="http://schemas.microsoft.com/office/drawing/2014/main" id="{0D00F693-169D-4E87-8130-37D8BAD5C1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21663" y="3295944"/>
              <a:ext cx="1828800" cy="1828800"/>
            </a:xfrm>
            <a:prstGeom prst="rect">
              <a:avLst/>
            </a:prstGeom>
          </p:spPr>
        </p:pic>
        <p:pic>
          <p:nvPicPr>
            <p:cNvPr id="14" name="Graphic 13" descr="Magnifying glass with solid fill">
              <a:extLst>
                <a:ext uri="{FF2B5EF4-FFF2-40B4-BE49-F238E27FC236}">
                  <a16:creationId xmlns:a16="http://schemas.microsoft.com/office/drawing/2014/main" id="{C9F8824F-4D2E-4148-A38F-0D7D8B84EF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66661" y="3626516"/>
              <a:ext cx="1093513" cy="1093513"/>
            </a:xfrm>
            <a:prstGeom prst="rect">
              <a:avLst/>
            </a:prstGeom>
          </p:spPr>
        </p:pic>
      </p:grpSp>
      <p:grpSp>
        <p:nvGrpSpPr>
          <p:cNvPr id="18" name="Group 17">
            <a:extLst>
              <a:ext uri="{FF2B5EF4-FFF2-40B4-BE49-F238E27FC236}">
                <a16:creationId xmlns:a16="http://schemas.microsoft.com/office/drawing/2014/main" id="{53258BB1-DBBF-4D0C-A7F5-4D2AB896FC11}"/>
              </a:ext>
            </a:extLst>
          </p:cNvPr>
          <p:cNvGrpSpPr/>
          <p:nvPr/>
        </p:nvGrpSpPr>
        <p:grpSpPr>
          <a:xfrm>
            <a:off x="4739270" y="3530849"/>
            <a:ext cx="2828379" cy="1504343"/>
            <a:chOff x="315653" y="735985"/>
            <a:chExt cx="11517279" cy="5352884"/>
          </a:xfrm>
        </p:grpSpPr>
        <p:sp>
          <p:nvSpPr>
            <p:cNvPr id="19" name="Oval 18">
              <a:extLst>
                <a:ext uri="{FF2B5EF4-FFF2-40B4-BE49-F238E27FC236}">
                  <a16:creationId xmlns:a16="http://schemas.microsoft.com/office/drawing/2014/main" id="{DAC9FC59-A73E-401D-B82C-EA38268DD730}"/>
                </a:ext>
              </a:extLst>
            </p:cNvPr>
            <p:cNvSpPr/>
            <p:nvPr/>
          </p:nvSpPr>
          <p:spPr>
            <a:xfrm>
              <a:off x="315653" y="2580149"/>
              <a:ext cx="6430613" cy="3508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lumMod val="50000"/>
                    <a:lumOff val="50000"/>
                  </a:schemeClr>
                </a:solidFill>
              </a:endParaRPr>
            </a:p>
          </p:txBody>
        </p:sp>
        <p:sp>
          <p:nvSpPr>
            <p:cNvPr id="20" name="Oval 19">
              <a:extLst>
                <a:ext uri="{FF2B5EF4-FFF2-40B4-BE49-F238E27FC236}">
                  <a16:creationId xmlns:a16="http://schemas.microsoft.com/office/drawing/2014/main" id="{6E9F6E02-E03A-4002-9D90-7ED67E25D597}"/>
                </a:ext>
              </a:extLst>
            </p:cNvPr>
            <p:cNvSpPr/>
            <p:nvPr/>
          </p:nvSpPr>
          <p:spPr>
            <a:xfrm>
              <a:off x="4496788" y="2580148"/>
              <a:ext cx="6400800" cy="3508720"/>
            </a:xfrm>
            <a:prstGeom prst="ellipse">
              <a:avLst/>
            </a:prstGeom>
            <a:solidFill>
              <a:schemeClr val="accent2">
                <a:alpha val="91309"/>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1" name="Graphic 20" descr="Back with solid fill">
              <a:extLst>
                <a:ext uri="{FF2B5EF4-FFF2-40B4-BE49-F238E27FC236}">
                  <a16:creationId xmlns:a16="http://schemas.microsoft.com/office/drawing/2014/main" id="{3E6F56AB-2ACC-4061-812E-063BD60B21D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7723616">
              <a:off x="5071027" y="2234169"/>
              <a:ext cx="1086542" cy="914400"/>
            </a:xfrm>
            <a:prstGeom prst="rect">
              <a:avLst/>
            </a:prstGeom>
          </p:spPr>
        </p:pic>
        <p:sp>
          <p:nvSpPr>
            <p:cNvPr id="22" name="Rectangle: Diagonal Corners Snipped 21">
              <a:extLst>
                <a:ext uri="{FF2B5EF4-FFF2-40B4-BE49-F238E27FC236}">
                  <a16:creationId xmlns:a16="http://schemas.microsoft.com/office/drawing/2014/main" id="{B28B80D3-CA74-42E0-A07B-E707FEC2C42A}"/>
                </a:ext>
              </a:extLst>
            </p:cNvPr>
            <p:cNvSpPr/>
            <p:nvPr/>
          </p:nvSpPr>
          <p:spPr>
            <a:xfrm>
              <a:off x="5050971" y="1425852"/>
              <a:ext cx="2090057" cy="761622"/>
            </a:xfrm>
            <a:prstGeom prst="snip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Oval 22">
              <a:extLst>
                <a:ext uri="{FF2B5EF4-FFF2-40B4-BE49-F238E27FC236}">
                  <a16:creationId xmlns:a16="http://schemas.microsoft.com/office/drawing/2014/main" id="{08DB0257-FBC9-473F-A980-6E93826AD95F}"/>
                </a:ext>
              </a:extLst>
            </p:cNvPr>
            <p:cNvSpPr/>
            <p:nvPr/>
          </p:nvSpPr>
          <p:spPr>
            <a:xfrm>
              <a:off x="8390404" y="735985"/>
              <a:ext cx="3442528" cy="15731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a:solidFill>
                  <a:schemeClr val="bg1"/>
                </a:solidFill>
              </a:endParaRPr>
            </a:p>
          </p:txBody>
        </p:sp>
        <p:pic>
          <p:nvPicPr>
            <p:cNvPr id="24" name="Graphic 23" descr="Back with solid fill">
              <a:extLst>
                <a:ext uri="{FF2B5EF4-FFF2-40B4-BE49-F238E27FC236}">
                  <a16:creationId xmlns:a16="http://schemas.microsoft.com/office/drawing/2014/main" id="{3C144F7D-40F3-4653-94E9-18CB28FEF67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89832" y="1090532"/>
              <a:ext cx="1346855" cy="914400"/>
            </a:xfrm>
            <a:prstGeom prst="rect">
              <a:avLst/>
            </a:prstGeom>
          </p:spPr>
        </p:pic>
      </p:grpSp>
      <p:pic>
        <p:nvPicPr>
          <p:cNvPr id="25" name="Picture 24">
            <a:extLst>
              <a:ext uri="{FF2B5EF4-FFF2-40B4-BE49-F238E27FC236}">
                <a16:creationId xmlns:a16="http://schemas.microsoft.com/office/drawing/2014/main" id="{AAE4A887-DA0C-4A04-A6C9-16E7351AAD7D}"/>
              </a:ext>
            </a:extLst>
          </p:cNvPr>
          <p:cNvPicPr>
            <a:picLocks noChangeAspect="1"/>
          </p:cNvPicPr>
          <p:nvPr/>
        </p:nvPicPr>
        <p:blipFill>
          <a:blip r:embed="rId11"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26" name="Footer Placeholder 4">
            <a:extLst>
              <a:ext uri="{FF2B5EF4-FFF2-40B4-BE49-F238E27FC236}">
                <a16:creationId xmlns:a16="http://schemas.microsoft.com/office/drawing/2014/main" id="{3A39F8A4-FFC5-4F6D-ACEB-25A0A197429E}"/>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26</a:t>
            </a:fld>
            <a:endParaRPr lang="en-US" dirty="0"/>
          </a:p>
        </p:txBody>
      </p:sp>
    </p:spTree>
    <p:extLst>
      <p:ext uri="{BB962C8B-B14F-4D97-AF65-F5344CB8AC3E}">
        <p14:creationId xmlns:p14="http://schemas.microsoft.com/office/powerpoint/2010/main" val="1027505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ED7DB-8CAB-F76C-3C9C-21F856F15ACE}"/>
              </a:ext>
            </a:extLst>
          </p:cNvPr>
          <p:cNvSpPr>
            <a:spLocks noGrp="1"/>
          </p:cNvSpPr>
          <p:nvPr>
            <p:ph type="title"/>
          </p:nvPr>
        </p:nvSpPr>
        <p:spPr/>
        <p:txBody>
          <a:bodyPr>
            <a:normAutofit fontScale="90000"/>
          </a:bodyPr>
          <a:lstStyle/>
          <a:p>
            <a:r>
              <a:rPr lang="en-US" sz="5850">
                <a:latin typeface="Franklin Gothic Demi Cond"/>
              </a:rPr>
              <a:t>Community Leadership Committee</a:t>
            </a:r>
            <a:endParaRPr lang="en-US"/>
          </a:p>
        </p:txBody>
      </p:sp>
      <p:sp>
        <p:nvSpPr>
          <p:cNvPr id="4" name="Content Placeholder 3">
            <a:extLst>
              <a:ext uri="{FF2B5EF4-FFF2-40B4-BE49-F238E27FC236}">
                <a16:creationId xmlns:a16="http://schemas.microsoft.com/office/drawing/2014/main" id="{E9A07317-5D10-2460-92A5-6ABDFC0BD717}"/>
              </a:ext>
            </a:extLst>
          </p:cNvPr>
          <p:cNvSpPr>
            <a:spLocks noGrp="1"/>
          </p:cNvSpPr>
          <p:nvPr>
            <p:ph idx="1"/>
          </p:nvPr>
        </p:nvSpPr>
        <p:spPr>
          <a:xfrm>
            <a:off x="4597052" y="1235705"/>
            <a:ext cx="7080714" cy="5078136"/>
          </a:xfrm>
        </p:spPr>
        <p:txBody>
          <a:bodyPr vert="horz" lIns="91440" tIns="45720" rIns="91440" bIns="45720" rtlCol="0" anchor="t">
            <a:noAutofit/>
          </a:bodyPr>
          <a:lstStyle/>
          <a:p>
            <a:r>
              <a:rPr lang="en" sz="2800" b="1">
                <a:latin typeface="Franklin Gothic Medium Cond"/>
              </a:rPr>
              <a:t>Joint Prosper Portland/PHB Committee</a:t>
            </a:r>
          </a:p>
          <a:p>
            <a:endParaRPr lang="en" sz="900">
              <a:latin typeface="Franklin Gothic Medium Cond"/>
            </a:endParaRPr>
          </a:p>
          <a:p>
            <a:r>
              <a:rPr lang="en" sz="2800" b="1">
                <a:latin typeface="Franklin Gothic Medium Cond"/>
              </a:rPr>
              <a:t>Purpose: </a:t>
            </a:r>
            <a:r>
              <a:rPr lang="en" sz="2800">
                <a:latin typeface="Franklin Gothic Medium Cond"/>
              </a:rPr>
              <a:t>Provide recommendations and guidance on different types of decisions</a:t>
            </a:r>
          </a:p>
          <a:p>
            <a:endParaRPr lang="en" sz="900">
              <a:latin typeface="Franklin Gothic Medium Cond"/>
            </a:endParaRPr>
          </a:p>
          <a:p>
            <a:r>
              <a:rPr lang="en" sz="2800" b="1">
                <a:latin typeface="Franklin Gothic Medium Cond"/>
              </a:rPr>
              <a:t>Membership: </a:t>
            </a:r>
            <a:r>
              <a:rPr lang="en" sz="2800">
                <a:latin typeface="Franklin Gothic Medium Cond"/>
              </a:rPr>
              <a:t>13 members; must live, work, worship, have kids enrolled in school or have been displaced from Cully</a:t>
            </a:r>
          </a:p>
          <a:p>
            <a:endParaRPr lang="en" sz="900">
              <a:latin typeface="Franklin Gothic Medium Cond"/>
            </a:endParaRPr>
          </a:p>
          <a:p>
            <a:r>
              <a:rPr lang="en" sz="2800" b="1">
                <a:latin typeface="Franklin Gothic Medium Cond"/>
              </a:rPr>
              <a:t>Representation:</a:t>
            </a:r>
            <a:r>
              <a:rPr lang="en" sz="2800">
                <a:latin typeface="Franklin Gothic Medium Cond"/>
              </a:rPr>
              <a:t> Individuals represent Priority Community members rather than personal or organizational interests</a:t>
            </a:r>
          </a:p>
        </p:txBody>
      </p:sp>
      <p:grpSp>
        <p:nvGrpSpPr>
          <p:cNvPr id="15" name="Group 14">
            <a:extLst>
              <a:ext uri="{FF2B5EF4-FFF2-40B4-BE49-F238E27FC236}">
                <a16:creationId xmlns:a16="http://schemas.microsoft.com/office/drawing/2014/main" id="{22A6999E-986E-4BBE-B9A3-5017FAAA0197}"/>
              </a:ext>
            </a:extLst>
          </p:cNvPr>
          <p:cNvGrpSpPr/>
          <p:nvPr/>
        </p:nvGrpSpPr>
        <p:grpSpPr>
          <a:xfrm>
            <a:off x="239305" y="921957"/>
            <a:ext cx="4134570" cy="5203712"/>
            <a:chOff x="88565" y="827144"/>
            <a:chExt cx="4134570" cy="5203712"/>
          </a:xfrm>
        </p:grpSpPr>
        <p:pic>
          <p:nvPicPr>
            <p:cNvPr id="10" name="Graphic 9" descr="Group with solid fill">
              <a:extLst>
                <a:ext uri="{FF2B5EF4-FFF2-40B4-BE49-F238E27FC236}">
                  <a16:creationId xmlns:a16="http://schemas.microsoft.com/office/drawing/2014/main" id="{0770FE91-136E-4668-BF74-CE3CFF9150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559" y="827144"/>
              <a:ext cx="2916792" cy="2916792"/>
            </a:xfrm>
            <a:prstGeom prst="rect">
              <a:avLst/>
            </a:prstGeom>
          </p:spPr>
        </p:pic>
        <p:grpSp>
          <p:nvGrpSpPr>
            <p:cNvPr id="13" name="Group 12">
              <a:extLst>
                <a:ext uri="{FF2B5EF4-FFF2-40B4-BE49-F238E27FC236}">
                  <a16:creationId xmlns:a16="http://schemas.microsoft.com/office/drawing/2014/main" id="{AA693206-FEEF-4658-B820-88D5C0245E41}"/>
                </a:ext>
              </a:extLst>
            </p:cNvPr>
            <p:cNvGrpSpPr/>
            <p:nvPr/>
          </p:nvGrpSpPr>
          <p:grpSpPr>
            <a:xfrm>
              <a:off x="88565" y="1933622"/>
              <a:ext cx="4134570" cy="2916792"/>
              <a:chOff x="4886034" y="2748278"/>
              <a:chExt cx="4134570" cy="2916792"/>
            </a:xfrm>
          </p:grpSpPr>
          <p:pic>
            <p:nvPicPr>
              <p:cNvPr id="6" name="Graphic 5" descr="Group with solid fill">
                <a:extLst>
                  <a:ext uri="{FF2B5EF4-FFF2-40B4-BE49-F238E27FC236}">
                    <a16:creationId xmlns:a16="http://schemas.microsoft.com/office/drawing/2014/main" id="{B14608D0-8A0A-41BF-A631-872F309C3A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3812" y="2748278"/>
                <a:ext cx="2916792" cy="2916792"/>
              </a:xfrm>
              <a:prstGeom prst="rect">
                <a:avLst/>
              </a:prstGeom>
            </p:spPr>
          </p:pic>
          <p:pic>
            <p:nvPicPr>
              <p:cNvPr id="9" name="Graphic 8" descr="Person in wheelchair with solid fill">
                <a:extLst>
                  <a:ext uri="{FF2B5EF4-FFF2-40B4-BE49-F238E27FC236}">
                    <a16:creationId xmlns:a16="http://schemas.microsoft.com/office/drawing/2014/main" id="{A4997AD2-218B-4188-BA7D-16C4A36AEF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86034" y="3462735"/>
                <a:ext cx="1721438" cy="1721438"/>
              </a:xfrm>
              <a:prstGeom prst="rect">
                <a:avLst/>
              </a:prstGeom>
            </p:spPr>
          </p:pic>
        </p:grpSp>
        <p:pic>
          <p:nvPicPr>
            <p:cNvPr id="7" name="Graphic 6" descr="Group with solid fill">
              <a:extLst>
                <a:ext uri="{FF2B5EF4-FFF2-40B4-BE49-F238E27FC236}">
                  <a16:creationId xmlns:a16="http://schemas.microsoft.com/office/drawing/2014/main" id="{9986FCF0-4905-472B-91A3-277E1B87B8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1607" y="3114064"/>
              <a:ext cx="2916792" cy="2916792"/>
            </a:xfrm>
            <a:prstGeom prst="rect">
              <a:avLst/>
            </a:prstGeom>
          </p:spPr>
        </p:pic>
      </p:grpSp>
      <p:pic>
        <p:nvPicPr>
          <p:cNvPr id="11" name="Picture 10">
            <a:extLst>
              <a:ext uri="{FF2B5EF4-FFF2-40B4-BE49-F238E27FC236}">
                <a16:creationId xmlns:a16="http://schemas.microsoft.com/office/drawing/2014/main" id="{C85216F1-2E2D-498E-A3B8-2B1405C1908B}"/>
              </a:ext>
            </a:extLst>
          </p:cNvPr>
          <p:cNvPicPr>
            <a:picLocks noChangeAspect="1"/>
          </p:cNvPicPr>
          <p:nvPr/>
        </p:nvPicPr>
        <p:blipFill>
          <a:blip r:embed="rId11"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12" name="Footer Placeholder 4">
            <a:extLst>
              <a:ext uri="{FF2B5EF4-FFF2-40B4-BE49-F238E27FC236}">
                <a16:creationId xmlns:a16="http://schemas.microsoft.com/office/drawing/2014/main" id="{52DB2DBE-900A-436C-A4B4-1662573800AE}"/>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27</a:t>
            </a:fld>
            <a:endParaRPr lang="en-US" dirty="0"/>
          </a:p>
        </p:txBody>
      </p:sp>
    </p:spTree>
    <p:extLst>
      <p:ext uri="{BB962C8B-B14F-4D97-AF65-F5344CB8AC3E}">
        <p14:creationId xmlns:p14="http://schemas.microsoft.com/office/powerpoint/2010/main" val="436814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BEAB6-41C1-C87E-686B-246924DB21B4}"/>
              </a:ext>
            </a:extLst>
          </p:cNvPr>
          <p:cNvSpPr>
            <a:spLocks noGrp="1"/>
          </p:cNvSpPr>
          <p:nvPr>
            <p:ph type="title"/>
          </p:nvPr>
        </p:nvSpPr>
        <p:spPr>
          <a:xfrm>
            <a:off x="230488" y="467894"/>
            <a:ext cx="8887060" cy="761621"/>
          </a:xfrm>
        </p:spPr>
        <p:txBody>
          <a:bodyPr>
            <a:normAutofit fontScale="90000"/>
          </a:bodyPr>
          <a:lstStyle/>
          <a:p>
            <a:r>
              <a:rPr lang="en-US" sz="5850">
                <a:latin typeface="Franklin Gothic Demi Cond"/>
              </a:rPr>
              <a:t>Co-creation Roles, Expectations and Processes</a:t>
            </a:r>
            <a:endParaRPr lang="en-US"/>
          </a:p>
        </p:txBody>
      </p:sp>
      <p:sp>
        <p:nvSpPr>
          <p:cNvPr id="15" name="Oval 14">
            <a:extLst>
              <a:ext uri="{FF2B5EF4-FFF2-40B4-BE49-F238E27FC236}">
                <a16:creationId xmlns:a16="http://schemas.microsoft.com/office/drawing/2014/main" id="{94EA4D3D-E56D-4528-951E-07C3BAEACDDA}"/>
              </a:ext>
            </a:extLst>
          </p:cNvPr>
          <p:cNvSpPr/>
          <p:nvPr/>
        </p:nvSpPr>
        <p:spPr>
          <a:xfrm>
            <a:off x="315653" y="2580149"/>
            <a:ext cx="6430613" cy="35087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lumMod val="50000"/>
                  <a:lumOff val="50000"/>
                </a:schemeClr>
              </a:solidFill>
            </a:endParaRPr>
          </a:p>
        </p:txBody>
      </p:sp>
      <p:sp>
        <p:nvSpPr>
          <p:cNvPr id="16" name="Oval 15">
            <a:extLst>
              <a:ext uri="{FF2B5EF4-FFF2-40B4-BE49-F238E27FC236}">
                <a16:creationId xmlns:a16="http://schemas.microsoft.com/office/drawing/2014/main" id="{26A3EC71-1AC8-47BC-9198-0DBDFEBEE3CE}"/>
              </a:ext>
            </a:extLst>
          </p:cNvPr>
          <p:cNvSpPr/>
          <p:nvPr/>
        </p:nvSpPr>
        <p:spPr>
          <a:xfrm>
            <a:off x="4496788" y="2580148"/>
            <a:ext cx="6400800" cy="3508720"/>
          </a:xfrm>
          <a:prstGeom prst="ellipse">
            <a:avLst/>
          </a:prstGeom>
          <a:solidFill>
            <a:schemeClr val="accent2">
              <a:alpha val="91309"/>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3816D37-456E-4F21-BEEA-D17E8CB0FB79}"/>
              </a:ext>
            </a:extLst>
          </p:cNvPr>
          <p:cNvSpPr txBox="1"/>
          <p:nvPr/>
        </p:nvSpPr>
        <p:spPr>
          <a:xfrm>
            <a:off x="4794958" y="3327507"/>
            <a:ext cx="1670769" cy="2031325"/>
          </a:xfrm>
          <a:prstGeom prst="rect">
            <a:avLst/>
          </a:prstGeom>
          <a:noFill/>
        </p:spPr>
        <p:txBody>
          <a:bodyPr wrap="square" rtlCol="0">
            <a:spAutoFit/>
          </a:bodyPr>
          <a:lstStyle/>
          <a:p>
            <a:pPr algn="ctr"/>
            <a:r>
              <a:rPr lang="en-US" b="1">
                <a:solidFill>
                  <a:schemeClr val="bg1"/>
                </a:solidFill>
              </a:rPr>
              <a:t>Comply with Cully TIF Plan</a:t>
            </a:r>
          </a:p>
          <a:p>
            <a:pPr algn="ctr"/>
            <a:endParaRPr lang="en-US" b="1">
              <a:solidFill>
                <a:schemeClr val="bg1"/>
              </a:solidFill>
            </a:endParaRPr>
          </a:p>
          <a:p>
            <a:pPr algn="ctr"/>
            <a:r>
              <a:rPr lang="en-US" b="1">
                <a:solidFill>
                  <a:schemeClr val="bg1"/>
                </a:solidFill>
              </a:rPr>
              <a:t>Respect Partnerships and Co-creation</a:t>
            </a:r>
          </a:p>
        </p:txBody>
      </p:sp>
      <p:sp>
        <p:nvSpPr>
          <p:cNvPr id="18" name="TextBox 17">
            <a:extLst>
              <a:ext uri="{FF2B5EF4-FFF2-40B4-BE49-F238E27FC236}">
                <a16:creationId xmlns:a16="http://schemas.microsoft.com/office/drawing/2014/main" id="{349D7C97-F6C1-49CE-B7C6-BC7EFB7325DC}"/>
              </a:ext>
            </a:extLst>
          </p:cNvPr>
          <p:cNvSpPr txBox="1"/>
          <p:nvPr/>
        </p:nvSpPr>
        <p:spPr>
          <a:xfrm>
            <a:off x="988053" y="3327507"/>
            <a:ext cx="3508735" cy="2031325"/>
          </a:xfrm>
          <a:prstGeom prst="rect">
            <a:avLst/>
          </a:prstGeom>
          <a:noFill/>
        </p:spPr>
        <p:txBody>
          <a:bodyPr wrap="square" rtlCol="0">
            <a:spAutoFit/>
          </a:bodyPr>
          <a:lstStyle/>
          <a:p>
            <a:r>
              <a:rPr lang="en-US">
                <a:solidFill>
                  <a:schemeClr val="bg1"/>
                </a:solidFill>
              </a:rPr>
              <a:t>Reflect the needs and priorities of the Cully community, both current and future generations, as described in the TIF Plan</a:t>
            </a:r>
          </a:p>
          <a:p>
            <a:endParaRPr lang="en-US">
              <a:solidFill>
                <a:schemeClr val="bg1"/>
              </a:solidFill>
            </a:endParaRPr>
          </a:p>
          <a:p>
            <a:r>
              <a:rPr lang="en-US">
                <a:solidFill>
                  <a:schemeClr val="bg1"/>
                </a:solidFill>
              </a:rPr>
              <a:t>Make recommendations through a vote or other procedure</a:t>
            </a:r>
          </a:p>
        </p:txBody>
      </p:sp>
      <p:sp>
        <p:nvSpPr>
          <p:cNvPr id="19" name="TextBox 18">
            <a:extLst>
              <a:ext uri="{FF2B5EF4-FFF2-40B4-BE49-F238E27FC236}">
                <a16:creationId xmlns:a16="http://schemas.microsoft.com/office/drawing/2014/main" id="{71D95AAE-FF0C-4A9E-95F1-9C545F0629DD}"/>
              </a:ext>
            </a:extLst>
          </p:cNvPr>
          <p:cNvSpPr txBox="1"/>
          <p:nvPr/>
        </p:nvSpPr>
        <p:spPr>
          <a:xfrm>
            <a:off x="6554001" y="3327507"/>
            <a:ext cx="3887432" cy="2308324"/>
          </a:xfrm>
          <a:prstGeom prst="rect">
            <a:avLst/>
          </a:prstGeom>
          <a:noFill/>
        </p:spPr>
        <p:txBody>
          <a:bodyPr wrap="square" rtlCol="0">
            <a:spAutoFit/>
          </a:bodyPr>
          <a:lstStyle/>
          <a:p>
            <a:pPr algn="r"/>
            <a:r>
              <a:rPr lang="en-US">
                <a:solidFill>
                  <a:schemeClr val="bg1"/>
                </a:solidFill>
              </a:rPr>
              <a:t>Provide technical support, research, legal review, draft documents</a:t>
            </a:r>
          </a:p>
          <a:p>
            <a:pPr algn="r"/>
            <a:endParaRPr lang="en-US">
              <a:solidFill>
                <a:schemeClr val="bg1"/>
              </a:solidFill>
            </a:endParaRPr>
          </a:p>
          <a:p>
            <a:pPr algn="r"/>
            <a:r>
              <a:rPr lang="en-US">
                <a:solidFill>
                  <a:schemeClr val="bg1"/>
                </a:solidFill>
              </a:rPr>
              <a:t>Ensure notice to committee on public meetings related to Cully TIF District</a:t>
            </a:r>
          </a:p>
          <a:p>
            <a:pPr algn="r"/>
            <a:endParaRPr lang="en-US">
              <a:solidFill>
                <a:schemeClr val="bg1"/>
              </a:solidFill>
            </a:endParaRPr>
          </a:p>
          <a:p>
            <a:pPr algn="r"/>
            <a:r>
              <a:rPr lang="en-US">
                <a:solidFill>
                  <a:schemeClr val="bg1"/>
                </a:solidFill>
              </a:rPr>
              <a:t>Implement program offerings</a:t>
            </a:r>
          </a:p>
          <a:p>
            <a:endParaRPr lang="en-US">
              <a:solidFill>
                <a:schemeClr val="tx1">
                  <a:lumMod val="50000"/>
                  <a:lumOff val="50000"/>
                </a:schemeClr>
              </a:solidFill>
            </a:endParaRPr>
          </a:p>
        </p:txBody>
      </p:sp>
      <p:sp>
        <p:nvSpPr>
          <p:cNvPr id="20" name="TextBox 19">
            <a:extLst>
              <a:ext uri="{FF2B5EF4-FFF2-40B4-BE49-F238E27FC236}">
                <a16:creationId xmlns:a16="http://schemas.microsoft.com/office/drawing/2014/main" id="{C9B0E4BE-3C82-4694-B6C2-BA9173984A19}"/>
              </a:ext>
            </a:extLst>
          </p:cNvPr>
          <p:cNvSpPr txBox="1"/>
          <p:nvPr/>
        </p:nvSpPr>
        <p:spPr>
          <a:xfrm>
            <a:off x="2355364" y="2747937"/>
            <a:ext cx="2045940" cy="523220"/>
          </a:xfrm>
          <a:prstGeom prst="rect">
            <a:avLst/>
          </a:prstGeom>
          <a:noFill/>
        </p:spPr>
        <p:txBody>
          <a:bodyPr wrap="square" rtlCol="0">
            <a:spAutoFit/>
          </a:bodyPr>
          <a:lstStyle/>
          <a:p>
            <a:pPr algn="ctr"/>
            <a:r>
              <a:rPr lang="en-US" sz="2800" b="1">
                <a:solidFill>
                  <a:schemeClr val="bg1"/>
                </a:solidFill>
              </a:rPr>
              <a:t>COMMITTEE</a:t>
            </a:r>
          </a:p>
        </p:txBody>
      </p:sp>
      <p:sp>
        <p:nvSpPr>
          <p:cNvPr id="21" name="TextBox 20">
            <a:extLst>
              <a:ext uri="{FF2B5EF4-FFF2-40B4-BE49-F238E27FC236}">
                <a16:creationId xmlns:a16="http://schemas.microsoft.com/office/drawing/2014/main" id="{C9114AB0-AADE-49B3-A15B-FDA74FF2CBAC}"/>
              </a:ext>
            </a:extLst>
          </p:cNvPr>
          <p:cNvSpPr txBox="1"/>
          <p:nvPr/>
        </p:nvSpPr>
        <p:spPr>
          <a:xfrm>
            <a:off x="7663260" y="2747937"/>
            <a:ext cx="1454288" cy="523220"/>
          </a:xfrm>
          <a:prstGeom prst="rect">
            <a:avLst/>
          </a:prstGeom>
          <a:noFill/>
        </p:spPr>
        <p:txBody>
          <a:bodyPr wrap="square" rtlCol="0">
            <a:spAutoFit/>
          </a:bodyPr>
          <a:lstStyle/>
          <a:p>
            <a:pPr algn="ctr"/>
            <a:r>
              <a:rPr lang="en-US" sz="2800" b="1">
                <a:solidFill>
                  <a:schemeClr val="bg1"/>
                </a:solidFill>
              </a:rPr>
              <a:t>CITY</a:t>
            </a:r>
          </a:p>
        </p:txBody>
      </p:sp>
      <p:pic>
        <p:nvPicPr>
          <p:cNvPr id="22" name="Graphic 21" descr="Back with solid fill">
            <a:extLst>
              <a:ext uri="{FF2B5EF4-FFF2-40B4-BE49-F238E27FC236}">
                <a16:creationId xmlns:a16="http://schemas.microsoft.com/office/drawing/2014/main" id="{08EBFB4F-C2B6-4B27-9B39-FD581C30C0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723616">
            <a:off x="5071027" y="2234169"/>
            <a:ext cx="1086542" cy="914400"/>
          </a:xfrm>
          <a:prstGeom prst="rect">
            <a:avLst/>
          </a:prstGeom>
        </p:spPr>
      </p:pic>
      <p:sp>
        <p:nvSpPr>
          <p:cNvPr id="23" name="Rectangle: Diagonal Corners Snipped 22">
            <a:extLst>
              <a:ext uri="{FF2B5EF4-FFF2-40B4-BE49-F238E27FC236}">
                <a16:creationId xmlns:a16="http://schemas.microsoft.com/office/drawing/2014/main" id="{187AFB9D-3615-45D7-AA08-BDA3AEC9D79D}"/>
              </a:ext>
            </a:extLst>
          </p:cNvPr>
          <p:cNvSpPr/>
          <p:nvPr/>
        </p:nvSpPr>
        <p:spPr>
          <a:xfrm>
            <a:off x="5050971" y="1425852"/>
            <a:ext cx="2090057" cy="761622"/>
          </a:xfrm>
          <a:prstGeom prst="snip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Co-created Recommendations</a:t>
            </a:r>
          </a:p>
        </p:txBody>
      </p:sp>
      <p:sp>
        <p:nvSpPr>
          <p:cNvPr id="25" name="Oval 24">
            <a:extLst>
              <a:ext uri="{FF2B5EF4-FFF2-40B4-BE49-F238E27FC236}">
                <a16:creationId xmlns:a16="http://schemas.microsoft.com/office/drawing/2014/main" id="{064450C8-CBF7-4E40-BE6F-612D333B77F7}"/>
              </a:ext>
            </a:extLst>
          </p:cNvPr>
          <p:cNvSpPr/>
          <p:nvPr/>
        </p:nvSpPr>
        <p:spPr>
          <a:xfrm>
            <a:off x="8390404" y="735985"/>
            <a:ext cx="3442528" cy="15731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b="1">
                <a:solidFill>
                  <a:schemeClr val="bg1"/>
                </a:solidFill>
              </a:rPr>
              <a:t>CITY COUNCIL/PROSPER PORTLAND BOARD</a:t>
            </a:r>
          </a:p>
          <a:p>
            <a:pPr algn="ctr"/>
            <a:r>
              <a:rPr lang="en-US">
                <a:solidFill>
                  <a:schemeClr val="bg1"/>
                </a:solidFill>
              </a:rPr>
              <a:t>Make final decisions</a:t>
            </a:r>
          </a:p>
        </p:txBody>
      </p:sp>
      <p:pic>
        <p:nvPicPr>
          <p:cNvPr id="26" name="Graphic 25" descr="Back with solid fill">
            <a:extLst>
              <a:ext uri="{FF2B5EF4-FFF2-40B4-BE49-F238E27FC236}">
                <a16:creationId xmlns:a16="http://schemas.microsoft.com/office/drawing/2014/main" id="{8209B4E5-BA9A-4055-B8DD-9479625E20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9832" y="1090532"/>
            <a:ext cx="1346855" cy="914400"/>
          </a:xfrm>
          <a:prstGeom prst="rect">
            <a:avLst/>
          </a:prstGeom>
        </p:spPr>
      </p:pic>
      <p:sp>
        <p:nvSpPr>
          <p:cNvPr id="27" name="TextBox 114" descr="Milestone title">
            <a:extLst>
              <a:ext uri="{FF2B5EF4-FFF2-40B4-BE49-F238E27FC236}">
                <a16:creationId xmlns:a16="http://schemas.microsoft.com/office/drawing/2014/main" id="{B0C50FFB-CFCF-4026-BD7F-BA2800FF4050}"/>
              </a:ext>
            </a:extLst>
          </p:cNvPr>
          <p:cNvSpPr txBox="1"/>
          <p:nvPr/>
        </p:nvSpPr>
        <p:spPr>
          <a:xfrm>
            <a:off x="4294002" y="6185891"/>
            <a:ext cx="2452264" cy="591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spcFirstLastPara="1" wrap="square" lIns="91440" tIns="45720" rIns="91440" bIns="45720" numCol="1" rtlCol="0" anchor="ctr">
            <a:prstTxWarp prst="textArchUp">
              <a:avLst>
                <a:gd name="adj" fmla="val 11112109"/>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1800" b="1">
                <a:solidFill>
                  <a:schemeClr val="accent6"/>
                </a:solidFill>
                <a:latin typeface="Rubik"/>
                <a:cs typeface="Courier New"/>
              </a:rPr>
              <a:t>Public input &amp; engagement</a:t>
            </a:r>
            <a:endParaRPr lang="en-US" sz="1800" b="1">
              <a:solidFill>
                <a:schemeClr val="accent6"/>
              </a:solidFill>
              <a:latin typeface="Rubik"/>
              <a:cs typeface="Courier New" panose="02070309020205020404" pitchFamily="49" charset="0"/>
            </a:endParaRPr>
          </a:p>
        </p:txBody>
      </p:sp>
      <p:pic>
        <p:nvPicPr>
          <p:cNvPr id="24" name="Picture 23">
            <a:extLst>
              <a:ext uri="{FF2B5EF4-FFF2-40B4-BE49-F238E27FC236}">
                <a16:creationId xmlns:a16="http://schemas.microsoft.com/office/drawing/2014/main" id="{D4BC5C57-3EAD-4861-A80E-E807F7272977}"/>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28" name="Footer Placeholder 4">
            <a:extLst>
              <a:ext uri="{FF2B5EF4-FFF2-40B4-BE49-F238E27FC236}">
                <a16:creationId xmlns:a16="http://schemas.microsoft.com/office/drawing/2014/main" id="{D96301AB-64FD-4879-A97E-9E94692F079F}"/>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28</a:t>
            </a:fld>
            <a:endParaRPr lang="en-US" dirty="0"/>
          </a:p>
        </p:txBody>
      </p:sp>
    </p:spTree>
    <p:extLst>
      <p:ext uri="{BB962C8B-B14F-4D97-AF65-F5344CB8AC3E}">
        <p14:creationId xmlns:p14="http://schemas.microsoft.com/office/powerpoint/2010/main" val="640706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2AB7-CE42-4B92-83DE-212485FC6FBC}"/>
              </a:ext>
            </a:extLst>
          </p:cNvPr>
          <p:cNvSpPr>
            <a:spLocks noGrp="1"/>
          </p:cNvSpPr>
          <p:nvPr>
            <p:ph type="title"/>
          </p:nvPr>
        </p:nvSpPr>
        <p:spPr/>
        <p:txBody>
          <a:bodyPr>
            <a:normAutofit fontScale="90000"/>
          </a:bodyPr>
          <a:lstStyle/>
          <a:p>
            <a:r>
              <a:rPr lang="en-US"/>
              <a:t>Accountability</a:t>
            </a:r>
          </a:p>
        </p:txBody>
      </p:sp>
      <p:sp>
        <p:nvSpPr>
          <p:cNvPr id="4" name="Content Placeholder 3">
            <a:extLst>
              <a:ext uri="{FF2B5EF4-FFF2-40B4-BE49-F238E27FC236}">
                <a16:creationId xmlns:a16="http://schemas.microsoft.com/office/drawing/2014/main" id="{D1582DC8-0246-45B0-A734-4F7E8DD500AF}"/>
              </a:ext>
            </a:extLst>
          </p:cNvPr>
          <p:cNvSpPr>
            <a:spLocks noGrp="1"/>
          </p:cNvSpPr>
          <p:nvPr>
            <p:ph idx="1"/>
          </p:nvPr>
        </p:nvSpPr>
        <p:spPr>
          <a:xfrm>
            <a:off x="4597052" y="1267868"/>
            <a:ext cx="6860930" cy="4525963"/>
          </a:xfrm>
        </p:spPr>
        <p:txBody>
          <a:bodyPr vert="horz" lIns="91440" tIns="45720" rIns="91440" bIns="45720" rtlCol="0" anchor="t">
            <a:normAutofit lnSpcReduction="10000"/>
          </a:bodyPr>
          <a:lstStyle/>
          <a:p>
            <a:r>
              <a:rPr lang="en-US" sz="2800" b="1">
                <a:latin typeface="Franklin Gothic Medium Cond"/>
              </a:rPr>
              <a:t>Co-creation Missteps: </a:t>
            </a:r>
            <a:r>
              <a:rPr lang="en-US" sz="2800">
                <a:latin typeface="Franklin Gothic Medium Cond"/>
              </a:rPr>
              <a:t>Gives examples of breakdowns in the co-creation process</a:t>
            </a:r>
          </a:p>
          <a:p>
            <a:endParaRPr lang="en-US" sz="1000"/>
          </a:p>
          <a:p>
            <a:r>
              <a:rPr lang="en-US" sz="2800" b="1"/>
              <a:t>Escalation Paths: </a:t>
            </a:r>
            <a:r>
              <a:rPr lang="en-US" sz="2800"/>
              <a:t>Charter defines escalation paths for all parties if they feel another party is not acting in co-creation</a:t>
            </a:r>
          </a:p>
          <a:p>
            <a:endParaRPr lang="en-US" sz="1000" b="1"/>
          </a:p>
          <a:p>
            <a:r>
              <a:rPr lang="en-US" sz="2800" b="1"/>
              <a:t>Annual Report: </a:t>
            </a:r>
            <a:r>
              <a:rPr lang="en-US" sz="2800"/>
              <a:t>Committee will submit a report to City Council summarizing their perspective, concerns and recommendations. </a:t>
            </a:r>
            <a:r>
              <a:rPr lang="en-US" sz="2800" i="1">
                <a:solidFill>
                  <a:schemeClr val="accent5">
                    <a:lumMod val="75000"/>
                  </a:schemeClr>
                </a:solidFill>
              </a:rPr>
              <a:t>As part of the report, the Committee may recommend termination of the District</a:t>
            </a:r>
            <a:r>
              <a:rPr lang="en-US" sz="2800"/>
              <a:t>.</a:t>
            </a:r>
            <a:endParaRPr lang="en-US" sz="800"/>
          </a:p>
        </p:txBody>
      </p:sp>
      <p:grpSp>
        <p:nvGrpSpPr>
          <p:cNvPr id="17" name="Group 16">
            <a:extLst>
              <a:ext uri="{FF2B5EF4-FFF2-40B4-BE49-F238E27FC236}">
                <a16:creationId xmlns:a16="http://schemas.microsoft.com/office/drawing/2014/main" id="{A1B7843B-0020-4E0D-AC85-46B3938829BE}"/>
              </a:ext>
            </a:extLst>
          </p:cNvPr>
          <p:cNvGrpSpPr/>
          <p:nvPr/>
        </p:nvGrpSpPr>
        <p:grpSpPr>
          <a:xfrm>
            <a:off x="734018" y="1683424"/>
            <a:ext cx="3863034" cy="3491152"/>
            <a:chOff x="8921663" y="3295944"/>
            <a:chExt cx="2138511" cy="1828800"/>
          </a:xfrm>
        </p:grpSpPr>
        <p:pic>
          <p:nvPicPr>
            <p:cNvPr id="16" name="Graphic 15" descr="Checklist with solid fill">
              <a:extLst>
                <a:ext uri="{FF2B5EF4-FFF2-40B4-BE49-F238E27FC236}">
                  <a16:creationId xmlns:a16="http://schemas.microsoft.com/office/drawing/2014/main" id="{0D00F693-169D-4E87-8130-37D8BAD5C1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21663" y="3295944"/>
              <a:ext cx="1828800" cy="1828800"/>
            </a:xfrm>
            <a:prstGeom prst="rect">
              <a:avLst/>
            </a:prstGeom>
          </p:spPr>
        </p:pic>
        <p:pic>
          <p:nvPicPr>
            <p:cNvPr id="14" name="Graphic 13" descr="Magnifying glass with solid fill">
              <a:extLst>
                <a:ext uri="{FF2B5EF4-FFF2-40B4-BE49-F238E27FC236}">
                  <a16:creationId xmlns:a16="http://schemas.microsoft.com/office/drawing/2014/main" id="{C9F8824F-4D2E-4148-A38F-0D7D8B84EF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66661" y="3626516"/>
              <a:ext cx="1093513" cy="1093513"/>
            </a:xfrm>
            <a:prstGeom prst="rect">
              <a:avLst/>
            </a:prstGeom>
          </p:spPr>
        </p:pic>
      </p:grpSp>
      <p:pic>
        <p:nvPicPr>
          <p:cNvPr id="9" name="Picture 8">
            <a:extLst>
              <a:ext uri="{FF2B5EF4-FFF2-40B4-BE49-F238E27FC236}">
                <a16:creationId xmlns:a16="http://schemas.microsoft.com/office/drawing/2014/main" id="{B0524F22-1A13-4EEC-8F9F-7A4A6744C53C}"/>
              </a:ext>
            </a:extLst>
          </p:cNvPr>
          <p:cNvPicPr>
            <a:picLocks noChangeAspect="1"/>
          </p:cNvPicPr>
          <p:nvPr/>
        </p:nvPicPr>
        <p:blipFill>
          <a:blip r:embed="rId7"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8" name="Footer Placeholder 4">
            <a:extLst>
              <a:ext uri="{FF2B5EF4-FFF2-40B4-BE49-F238E27FC236}">
                <a16:creationId xmlns:a16="http://schemas.microsoft.com/office/drawing/2014/main" id="{571D2D9A-A4A3-4C69-B990-71700789386D}"/>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29</a:t>
            </a:fld>
            <a:endParaRPr lang="en-US" dirty="0"/>
          </a:p>
        </p:txBody>
      </p:sp>
    </p:spTree>
    <p:extLst>
      <p:ext uri="{BB962C8B-B14F-4D97-AF65-F5344CB8AC3E}">
        <p14:creationId xmlns:p14="http://schemas.microsoft.com/office/powerpoint/2010/main" val="159374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Badge Question Mark with solid fill">
            <a:extLst>
              <a:ext uri="{FF2B5EF4-FFF2-40B4-BE49-F238E27FC236}">
                <a16:creationId xmlns:a16="http://schemas.microsoft.com/office/drawing/2014/main" id="{59FD6425-7105-4F9D-9AFB-E29CBD26EB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8889" y="2256160"/>
            <a:ext cx="3894314" cy="3896375"/>
          </a:xfrm>
          <a:prstGeom prst="rect">
            <a:avLst/>
          </a:prstGeom>
        </p:spPr>
      </p:pic>
      <p:sp>
        <p:nvSpPr>
          <p:cNvPr id="2" name="Title 1">
            <a:extLst>
              <a:ext uri="{FF2B5EF4-FFF2-40B4-BE49-F238E27FC236}">
                <a16:creationId xmlns:a16="http://schemas.microsoft.com/office/drawing/2014/main" id="{A27FEAED-6242-09F2-A83F-A44B3050EDB2}"/>
              </a:ext>
            </a:extLst>
          </p:cNvPr>
          <p:cNvSpPr>
            <a:spLocks noGrp="1"/>
          </p:cNvSpPr>
          <p:nvPr>
            <p:ph type="title"/>
          </p:nvPr>
        </p:nvSpPr>
        <p:spPr>
          <a:xfrm>
            <a:off x="454429" y="382154"/>
            <a:ext cx="12544507" cy="988161"/>
          </a:xfrm>
        </p:spPr>
        <p:txBody>
          <a:bodyPr>
            <a:noAutofit/>
          </a:bodyPr>
          <a:lstStyle/>
          <a:p>
            <a:r>
              <a:rPr lang="en-US" sz="5300">
                <a:latin typeface="Franklin Gothic Demi Cond"/>
              </a:rPr>
              <a:t>Exploring a New TIF Model</a:t>
            </a:r>
            <a:br>
              <a:rPr lang="en-US" sz="3500">
                <a:latin typeface="Franklin Gothic Demi Cond"/>
              </a:rPr>
            </a:br>
            <a:r>
              <a:rPr lang="en-US" sz="3500">
                <a:latin typeface="Franklin Gothic Demi Cond"/>
              </a:rPr>
              <a:t>Partnership with the Cully Community</a:t>
            </a:r>
          </a:p>
        </p:txBody>
      </p:sp>
      <p:pic>
        <p:nvPicPr>
          <p:cNvPr id="6" name="Picture 5">
            <a:extLst>
              <a:ext uri="{FF2B5EF4-FFF2-40B4-BE49-F238E27FC236}">
                <a16:creationId xmlns:a16="http://schemas.microsoft.com/office/drawing/2014/main" id="{646929D0-1C8A-D049-9227-FF735E780924}"/>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cxnSp>
        <p:nvCxnSpPr>
          <p:cNvPr id="8" name="Straight Connector 7">
            <a:extLst>
              <a:ext uri="{FF2B5EF4-FFF2-40B4-BE49-F238E27FC236}">
                <a16:creationId xmlns:a16="http://schemas.microsoft.com/office/drawing/2014/main" id="{DBA4B4E5-FEA6-A116-EEE2-8A7130794467}"/>
              </a:ext>
            </a:extLst>
          </p:cNvPr>
          <p:cNvCxnSpPr>
            <a:cxnSpLocks/>
          </p:cNvCxnSpPr>
          <p:nvPr/>
        </p:nvCxnSpPr>
        <p:spPr>
          <a:xfrm flipV="1">
            <a:off x="6073407" y="1927708"/>
            <a:ext cx="0" cy="4076211"/>
          </a:xfrm>
          <a:prstGeom prst="line">
            <a:avLst/>
          </a:prstGeom>
          <a:ln w="6350">
            <a:solidFill>
              <a:srgbClr val="EAAA00"/>
            </a:solidFill>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CA8DC829-CE63-5988-F290-0EC84E452906}"/>
              </a:ext>
            </a:extLst>
          </p:cNvPr>
          <p:cNvSpPr txBox="1">
            <a:spLocks/>
          </p:cNvSpPr>
          <p:nvPr/>
        </p:nvSpPr>
        <p:spPr>
          <a:xfrm>
            <a:off x="4316904" y="5776229"/>
            <a:ext cx="1133977"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89792CD-5448-4E74-8F11-BA0C4D749473}" type="slidenum">
              <a:rPr lang="en-US" sz="900">
                <a:solidFill>
                  <a:prstClr val="black">
                    <a:lumMod val="50000"/>
                    <a:lumOff val="50000"/>
                  </a:prstClr>
                </a:solidFill>
              </a:rPr>
              <a:pPr algn="ctr"/>
              <a:t>3</a:t>
            </a:fld>
            <a:endParaRPr lang="en-US" sz="900">
              <a:solidFill>
                <a:prstClr val="black">
                  <a:lumMod val="50000"/>
                  <a:lumOff val="50000"/>
                </a:prstClr>
              </a:solidFill>
            </a:endParaRPr>
          </a:p>
        </p:txBody>
      </p:sp>
      <p:sp>
        <p:nvSpPr>
          <p:cNvPr id="12" name="Rectangle 11">
            <a:extLst>
              <a:ext uri="{FF2B5EF4-FFF2-40B4-BE49-F238E27FC236}">
                <a16:creationId xmlns:a16="http://schemas.microsoft.com/office/drawing/2014/main" id="{D51E13B3-7361-F044-0207-30450EACB68C}"/>
              </a:ext>
            </a:extLst>
          </p:cNvPr>
          <p:cNvSpPr/>
          <p:nvPr/>
        </p:nvSpPr>
        <p:spPr>
          <a:xfrm>
            <a:off x="4791944" y="5776227"/>
            <a:ext cx="228600" cy="20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0" name="TextBox 19">
            <a:extLst>
              <a:ext uri="{FF2B5EF4-FFF2-40B4-BE49-F238E27FC236}">
                <a16:creationId xmlns:a16="http://schemas.microsoft.com/office/drawing/2014/main" id="{9A8DB81A-1255-01EB-1B43-389E730C6FC5}"/>
              </a:ext>
            </a:extLst>
          </p:cNvPr>
          <p:cNvSpPr txBox="1"/>
          <p:nvPr/>
        </p:nvSpPr>
        <p:spPr>
          <a:xfrm>
            <a:off x="454429" y="1881556"/>
            <a:ext cx="2499852" cy="523220"/>
          </a:xfrm>
          <a:prstGeom prst="rect">
            <a:avLst/>
          </a:prstGeom>
          <a:noFill/>
        </p:spPr>
        <p:txBody>
          <a:bodyPr wrap="none" rtlCol="0">
            <a:spAutoFit/>
          </a:bodyPr>
          <a:lstStyle/>
          <a:p>
            <a:r>
              <a:rPr lang="en-US" sz="2800" b="1" i="1">
                <a:solidFill>
                  <a:schemeClr val="accent1">
                    <a:lumMod val="75000"/>
                  </a:schemeClr>
                </a:solidFill>
              </a:rPr>
              <a:t>What’s similar?</a:t>
            </a:r>
          </a:p>
        </p:txBody>
      </p:sp>
      <p:sp>
        <p:nvSpPr>
          <p:cNvPr id="22" name="TextBox 21">
            <a:extLst>
              <a:ext uri="{FF2B5EF4-FFF2-40B4-BE49-F238E27FC236}">
                <a16:creationId xmlns:a16="http://schemas.microsoft.com/office/drawing/2014/main" id="{10D1663F-AF65-7486-7BA5-4DE12AC0D35E}"/>
              </a:ext>
            </a:extLst>
          </p:cNvPr>
          <p:cNvSpPr txBox="1"/>
          <p:nvPr/>
        </p:nvSpPr>
        <p:spPr>
          <a:xfrm>
            <a:off x="454429" y="2544975"/>
            <a:ext cx="5176287" cy="3416320"/>
          </a:xfrm>
          <a:prstGeom prst="rect">
            <a:avLst/>
          </a:prstGeom>
          <a:noFill/>
        </p:spPr>
        <p:txBody>
          <a:bodyPr wrap="square" rtlCol="0">
            <a:spAutoFit/>
          </a:bodyPr>
          <a:lstStyle/>
          <a:p>
            <a:pPr marL="214313" indent="-214313">
              <a:spcBef>
                <a:spcPts val="600"/>
              </a:spcBef>
              <a:spcAft>
                <a:spcPts val="600"/>
              </a:spcAft>
              <a:buFont typeface="Arial" panose="020B0604020202020204" pitchFamily="34" charset="0"/>
              <a:buChar char="•"/>
            </a:pPr>
            <a:r>
              <a:rPr lang="en-US" sz="2200" dirty="0">
                <a:solidFill>
                  <a:prstClr val="black"/>
                </a:solidFill>
              </a:rPr>
              <a:t>Property tax-based funding tool </a:t>
            </a:r>
          </a:p>
          <a:p>
            <a:pPr marL="214313" indent="-214313">
              <a:spcBef>
                <a:spcPts val="600"/>
              </a:spcBef>
              <a:spcAft>
                <a:spcPts val="600"/>
              </a:spcAft>
              <a:buFont typeface="Arial" panose="020B0604020202020204" pitchFamily="34" charset="0"/>
              <a:buChar char="•"/>
            </a:pPr>
            <a:r>
              <a:rPr lang="en-US" sz="2200" dirty="0">
                <a:solidFill>
                  <a:prstClr val="black"/>
                </a:solidFill>
              </a:rPr>
              <a:t>Action Plans guide investments</a:t>
            </a:r>
          </a:p>
          <a:p>
            <a:pPr marL="214313" indent="-214313">
              <a:spcBef>
                <a:spcPts val="600"/>
              </a:spcBef>
              <a:spcAft>
                <a:spcPts val="600"/>
              </a:spcAft>
              <a:buFont typeface="Arial" panose="020B0604020202020204" pitchFamily="34" charset="0"/>
              <a:buChar char="•"/>
            </a:pPr>
            <a:r>
              <a:rPr lang="en-US" sz="2200" dirty="0">
                <a:solidFill>
                  <a:prstClr val="black"/>
                </a:solidFill>
              </a:rPr>
              <a:t>Influenced by economic and real estate market trends</a:t>
            </a:r>
          </a:p>
          <a:p>
            <a:pPr marL="214313" indent="-214313">
              <a:spcBef>
                <a:spcPts val="600"/>
              </a:spcBef>
              <a:spcAft>
                <a:spcPts val="600"/>
              </a:spcAft>
              <a:buFont typeface="Arial" panose="020B0604020202020204" pitchFamily="34" charset="0"/>
              <a:buChar char="•"/>
            </a:pPr>
            <a:r>
              <a:rPr lang="en-US" sz="2200" dirty="0">
                <a:solidFill>
                  <a:prstClr val="black"/>
                </a:solidFill>
              </a:rPr>
              <a:t>Outreach &amp; engagement to gather input on projects</a:t>
            </a:r>
          </a:p>
          <a:p>
            <a:pPr marL="214313" indent="-214313">
              <a:spcBef>
                <a:spcPts val="600"/>
              </a:spcBef>
              <a:spcAft>
                <a:spcPts val="600"/>
              </a:spcAft>
              <a:buFont typeface="Arial" panose="020B0604020202020204" pitchFamily="34" charset="0"/>
              <a:buChar char="•"/>
            </a:pPr>
            <a:r>
              <a:rPr lang="en-US" sz="2200" dirty="0">
                <a:solidFill>
                  <a:prstClr val="black"/>
                </a:solidFill>
              </a:rPr>
              <a:t>City Council, Prosper Board have defined decision making authority, legal liability</a:t>
            </a:r>
          </a:p>
        </p:txBody>
      </p:sp>
      <p:sp>
        <p:nvSpPr>
          <p:cNvPr id="24" name="TextBox 23">
            <a:extLst>
              <a:ext uri="{FF2B5EF4-FFF2-40B4-BE49-F238E27FC236}">
                <a16:creationId xmlns:a16="http://schemas.microsoft.com/office/drawing/2014/main" id="{1410F343-B94A-1562-B096-9E3D7C016DB1}"/>
              </a:ext>
            </a:extLst>
          </p:cNvPr>
          <p:cNvSpPr txBox="1"/>
          <p:nvPr/>
        </p:nvSpPr>
        <p:spPr>
          <a:xfrm>
            <a:off x="5020544" y="1881556"/>
            <a:ext cx="6092124" cy="523220"/>
          </a:xfrm>
          <a:prstGeom prst="rect">
            <a:avLst/>
          </a:prstGeom>
          <a:noFill/>
        </p:spPr>
        <p:txBody>
          <a:bodyPr wrap="square" rtlCol="0">
            <a:spAutoFit/>
          </a:bodyPr>
          <a:lstStyle/>
          <a:p>
            <a:pPr algn="ctr"/>
            <a:r>
              <a:rPr lang="en-US" sz="2800" b="1" i="1">
                <a:solidFill>
                  <a:schemeClr val="accent1">
                    <a:lumMod val="75000"/>
                  </a:schemeClr>
                </a:solidFill>
              </a:rPr>
              <a:t>But what’s different?</a:t>
            </a:r>
          </a:p>
        </p:txBody>
      </p:sp>
      <p:sp>
        <p:nvSpPr>
          <p:cNvPr id="11" name="Footer Placeholder 4">
            <a:extLst>
              <a:ext uri="{FF2B5EF4-FFF2-40B4-BE49-F238E27FC236}">
                <a16:creationId xmlns:a16="http://schemas.microsoft.com/office/drawing/2014/main" id="{530A5CB7-2846-42DB-98F0-64E247EC563D}"/>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3</a:t>
            </a:fld>
            <a:endParaRPr lang="en-US" dirty="0"/>
          </a:p>
        </p:txBody>
      </p:sp>
    </p:spTree>
    <p:extLst>
      <p:ext uri="{BB962C8B-B14F-4D97-AF65-F5344CB8AC3E}">
        <p14:creationId xmlns:p14="http://schemas.microsoft.com/office/powerpoint/2010/main" val="3931572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A57082-7EE8-4FAE-85A1-B90179437418}"/>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7" name="Rectangle 6">
            <a:extLst>
              <a:ext uri="{FF2B5EF4-FFF2-40B4-BE49-F238E27FC236}">
                <a16:creationId xmlns:a16="http://schemas.microsoft.com/office/drawing/2014/main" id="{8711FA8F-5636-4C4B-9093-B20A179C8D33}"/>
              </a:ext>
            </a:extLst>
          </p:cNvPr>
          <p:cNvSpPr/>
          <p:nvPr/>
        </p:nvSpPr>
        <p:spPr>
          <a:xfrm>
            <a:off x="0" y="0"/>
            <a:ext cx="32385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5068B3-0545-47A3-BB0D-AA045DA0A339}"/>
              </a:ext>
            </a:extLst>
          </p:cNvPr>
          <p:cNvSpPr txBox="1"/>
          <p:nvPr/>
        </p:nvSpPr>
        <p:spPr>
          <a:xfrm>
            <a:off x="215900" y="1637386"/>
            <a:ext cx="2806700" cy="1446550"/>
          </a:xfrm>
          <a:prstGeom prst="rect">
            <a:avLst/>
          </a:prstGeom>
          <a:noFill/>
        </p:spPr>
        <p:txBody>
          <a:bodyPr wrap="square" rtlCol="0">
            <a:spAutoFit/>
          </a:bodyPr>
          <a:lstStyle/>
          <a:p>
            <a:r>
              <a:rPr lang="en-US" sz="4400" b="1" i="1">
                <a:solidFill>
                  <a:schemeClr val="bg1"/>
                </a:solidFill>
              </a:rPr>
              <a:t>What’s Different?</a:t>
            </a:r>
          </a:p>
        </p:txBody>
      </p:sp>
      <p:sp>
        <p:nvSpPr>
          <p:cNvPr id="6" name="Rectangle 5">
            <a:extLst>
              <a:ext uri="{FF2B5EF4-FFF2-40B4-BE49-F238E27FC236}">
                <a16:creationId xmlns:a16="http://schemas.microsoft.com/office/drawing/2014/main" id="{9B273BCB-D962-4CA9-BE65-4ED926EC7CF9}"/>
              </a:ext>
            </a:extLst>
          </p:cNvPr>
          <p:cNvSpPr/>
          <p:nvPr/>
        </p:nvSpPr>
        <p:spPr>
          <a:xfrm>
            <a:off x="0" y="0"/>
            <a:ext cx="12192000" cy="13716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5400" b="1">
                <a:latin typeface="Franklin Gothic Medium Cond"/>
              </a:rPr>
              <a:t>5. Next Steps</a:t>
            </a:r>
            <a:endParaRPr lang="en-US" sz="5300" b="1">
              <a:latin typeface="Franklin Gothic Demi Cond" panose="020B0706030402020204" pitchFamily="34" charset="0"/>
            </a:endParaRPr>
          </a:p>
        </p:txBody>
      </p:sp>
      <p:sp>
        <p:nvSpPr>
          <p:cNvPr id="9" name="Content Placeholder 2">
            <a:extLst>
              <a:ext uri="{FF2B5EF4-FFF2-40B4-BE49-F238E27FC236}">
                <a16:creationId xmlns:a16="http://schemas.microsoft.com/office/drawing/2014/main" id="{5F688DE4-5331-49A2-B225-E214B000AB0E}"/>
              </a:ext>
            </a:extLst>
          </p:cNvPr>
          <p:cNvSpPr>
            <a:spLocks noGrp="1"/>
          </p:cNvSpPr>
          <p:nvPr>
            <p:ph idx="1"/>
          </p:nvPr>
        </p:nvSpPr>
        <p:spPr>
          <a:xfrm>
            <a:off x="3581400" y="1637386"/>
            <a:ext cx="7848600" cy="4764327"/>
          </a:xfrm>
        </p:spPr>
        <p:txBody>
          <a:bodyPr vert="horz" lIns="91440" tIns="45720" rIns="91440" bIns="45720" rtlCol="0" anchor="t">
            <a:noAutofit/>
          </a:bodyPr>
          <a:lstStyle/>
          <a:p>
            <a:pPr marL="457200" indent="-457200">
              <a:spcBef>
                <a:spcPts val="600"/>
              </a:spcBef>
              <a:spcAft>
                <a:spcPts val="600"/>
              </a:spcAft>
              <a:buFont typeface="Arial" panose="020B0604020202020204" pitchFamily="34" charset="0"/>
              <a:buChar char="•"/>
            </a:pPr>
            <a:r>
              <a:rPr lang="en-US" sz="3800"/>
              <a:t>Community-based staffing to support the Leadership Committee and proactively connect Priority Community  members to resources</a:t>
            </a:r>
          </a:p>
          <a:p>
            <a:pPr marL="457200" indent="-457200">
              <a:spcBef>
                <a:spcPts val="600"/>
              </a:spcBef>
              <a:spcAft>
                <a:spcPts val="600"/>
              </a:spcAft>
              <a:buFont typeface="Arial" panose="020B0604020202020204" pitchFamily="34" charset="0"/>
              <a:buChar char="•"/>
            </a:pPr>
            <a:r>
              <a:rPr lang="en-US" sz="3800"/>
              <a:t>Community Leadership Committee (CLC) is first City/Prosper Portland advisory body</a:t>
            </a:r>
          </a:p>
          <a:p>
            <a:pPr marL="214313" indent="-214313">
              <a:spcBef>
                <a:spcPts val="600"/>
              </a:spcBef>
              <a:spcAft>
                <a:spcPts val="600"/>
              </a:spcAft>
              <a:buFont typeface="Arial" panose="020B0604020202020204" pitchFamily="34" charset="0"/>
              <a:buChar char="•"/>
            </a:pPr>
            <a:endParaRPr lang="en-US" sz="4100"/>
          </a:p>
          <a:p>
            <a:pPr marL="571500" indent="-571500"/>
            <a:endParaRPr lang="en-US" sz="4100">
              <a:latin typeface="Franklin Gothic Medium Cond"/>
            </a:endParaRPr>
          </a:p>
          <a:p>
            <a:pPr marL="571500" indent="-571500"/>
            <a:endParaRPr lang="en-US" sz="4100"/>
          </a:p>
          <a:p>
            <a:pPr marL="571500" indent="-571500"/>
            <a:endParaRPr lang="en-US" sz="4100"/>
          </a:p>
        </p:txBody>
      </p:sp>
      <p:sp>
        <p:nvSpPr>
          <p:cNvPr id="10" name="Footer Placeholder 4">
            <a:extLst>
              <a:ext uri="{FF2B5EF4-FFF2-40B4-BE49-F238E27FC236}">
                <a16:creationId xmlns:a16="http://schemas.microsoft.com/office/drawing/2014/main" id="{FB82490C-44DB-46B4-8FD3-E196D6114777}"/>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30</a:t>
            </a:fld>
            <a:endParaRPr lang="en-US" dirty="0"/>
          </a:p>
        </p:txBody>
      </p:sp>
    </p:spTree>
    <p:extLst>
      <p:ext uri="{BB962C8B-B14F-4D97-AF65-F5344CB8AC3E}">
        <p14:creationId xmlns:p14="http://schemas.microsoft.com/office/powerpoint/2010/main" val="2499547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EE53-1B73-4B0C-AE7D-BDB74709C569}"/>
              </a:ext>
            </a:extLst>
          </p:cNvPr>
          <p:cNvSpPr>
            <a:spLocks noGrp="1"/>
          </p:cNvSpPr>
          <p:nvPr>
            <p:ph type="title"/>
          </p:nvPr>
        </p:nvSpPr>
        <p:spPr>
          <a:xfrm>
            <a:off x="104073" y="302967"/>
            <a:ext cx="11858910" cy="761621"/>
          </a:xfrm>
        </p:spPr>
        <p:txBody>
          <a:bodyPr>
            <a:normAutofit fontScale="90000"/>
          </a:bodyPr>
          <a:lstStyle/>
          <a:p>
            <a:r>
              <a:rPr lang="en-US"/>
              <a:t>City Council’s Role in Implementation</a:t>
            </a:r>
          </a:p>
        </p:txBody>
      </p:sp>
      <p:sp>
        <p:nvSpPr>
          <p:cNvPr id="3" name="Oval 2">
            <a:extLst>
              <a:ext uri="{FF2B5EF4-FFF2-40B4-BE49-F238E27FC236}">
                <a16:creationId xmlns:a16="http://schemas.microsoft.com/office/drawing/2014/main" id="{FBCA340A-7771-4D46-B908-D4F8CFD9EF7E}"/>
              </a:ext>
            </a:extLst>
          </p:cNvPr>
          <p:cNvSpPr/>
          <p:nvPr/>
        </p:nvSpPr>
        <p:spPr>
          <a:xfrm>
            <a:off x="239305" y="2298227"/>
            <a:ext cx="2834640" cy="2834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Community Staffing Proposal</a:t>
            </a:r>
          </a:p>
          <a:p>
            <a:pPr algn="ctr"/>
            <a:endParaRPr lang="en-US" sz="2400" b="1"/>
          </a:p>
          <a:p>
            <a:pPr algn="ctr"/>
            <a:r>
              <a:rPr lang="en-US" sz="2000" b="1"/>
              <a:t>Spring 2023</a:t>
            </a:r>
          </a:p>
        </p:txBody>
      </p:sp>
      <p:sp>
        <p:nvSpPr>
          <p:cNvPr id="9" name="Oval 8">
            <a:extLst>
              <a:ext uri="{FF2B5EF4-FFF2-40B4-BE49-F238E27FC236}">
                <a16:creationId xmlns:a16="http://schemas.microsoft.com/office/drawing/2014/main" id="{72C6F5B5-744B-4FBE-B12B-F9479E4C3150}"/>
              </a:ext>
            </a:extLst>
          </p:cNvPr>
          <p:cNvSpPr/>
          <p:nvPr/>
        </p:nvSpPr>
        <p:spPr>
          <a:xfrm>
            <a:off x="3198888" y="2298227"/>
            <a:ext cx="2834640" cy="2834640"/>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CLC</a:t>
            </a:r>
          </a:p>
          <a:p>
            <a:pPr algn="ctr"/>
            <a:r>
              <a:rPr lang="en-US" sz="2400" b="1"/>
              <a:t>Appointments</a:t>
            </a:r>
          </a:p>
          <a:p>
            <a:pPr algn="ctr"/>
            <a:endParaRPr lang="en-US" sz="2400" b="1"/>
          </a:p>
          <a:p>
            <a:pPr algn="ctr"/>
            <a:r>
              <a:rPr lang="en-US" sz="2000" b="1"/>
              <a:t>Summer 2023</a:t>
            </a:r>
          </a:p>
        </p:txBody>
      </p:sp>
      <p:sp>
        <p:nvSpPr>
          <p:cNvPr id="10" name="Oval 9">
            <a:extLst>
              <a:ext uri="{FF2B5EF4-FFF2-40B4-BE49-F238E27FC236}">
                <a16:creationId xmlns:a16="http://schemas.microsoft.com/office/drawing/2014/main" id="{4454FB13-EFFB-40A4-ACA3-CDCD95EED017}"/>
              </a:ext>
            </a:extLst>
          </p:cNvPr>
          <p:cNvSpPr/>
          <p:nvPr/>
        </p:nvSpPr>
        <p:spPr>
          <a:xfrm>
            <a:off x="6158471" y="2298227"/>
            <a:ext cx="2834640" cy="2834640"/>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Cully TIF        5-year Action Plan</a:t>
            </a:r>
          </a:p>
          <a:p>
            <a:pPr algn="ctr"/>
            <a:endParaRPr lang="en-US" sz="2400" b="1"/>
          </a:p>
          <a:p>
            <a:pPr algn="ctr"/>
            <a:r>
              <a:rPr lang="en-US" sz="2000" b="1"/>
              <a:t>2024</a:t>
            </a:r>
          </a:p>
        </p:txBody>
      </p:sp>
      <p:sp>
        <p:nvSpPr>
          <p:cNvPr id="11" name="Oval 10">
            <a:extLst>
              <a:ext uri="{FF2B5EF4-FFF2-40B4-BE49-F238E27FC236}">
                <a16:creationId xmlns:a16="http://schemas.microsoft.com/office/drawing/2014/main" id="{C9614B83-261A-4217-AC97-AE66D5289259}"/>
              </a:ext>
            </a:extLst>
          </p:cNvPr>
          <p:cNvSpPr/>
          <p:nvPr/>
        </p:nvSpPr>
        <p:spPr>
          <a:xfrm>
            <a:off x="9118055" y="2298227"/>
            <a:ext cx="2834640" cy="2834640"/>
          </a:xfrm>
          <a:prstGeom prst="ellipse">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a:ea typeface="+mn-ea"/>
                <a:cs typeface="+mn-cs"/>
              </a:rPr>
              <a:t>Annual Accountability Report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a:ea typeface="+mn-ea"/>
                <a:cs typeface="+mn-cs"/>
              </a:rPr>
              <a:t>2024</a:t>
            </a:r>
          </a:p>
        </p:txBody>
      </p:sp>
      <p:pic>
        <p:nvPicPr>
          <p:cNvPr id="12" name="Graphic 11" descr="Back with solid fill">
            <a:extLst>
              <a:ext uri="{FF2B5EF4-FFF2-40B4-BE49-F238E27FC236}">
                <a16:creationId xmlns:a16="http://schemas.microsoft.com/office/drawing/2014/main" id="{C7BC6501-ABB4-470F-ABD7-8B38A0DF05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805257">
            <a:off x="2491081" y="1847830"/>
            <a:ext cx="1415614" cy="914400"/>
          </a:xfrm>
          <a:prstGeom prst="rect">
            <a:avLst/>
          </a:prstGeom>
        </p:spPr>
      </p:pic>
      <p:pic>
        <p:nvPicPr>
          <p:cNvPr id="13" name="Graphic 12" descr="Back with solid fill">
            <a:extLst>
              <a:ext uri="{FF2B5EF4-FFF2-40B4-BE49-F238E27FC236}">
                <a16:creationId xmlns:a16="http://schemas.microsoft.com/office/drawing/2014/main" id="{5D9817D7-1484-4302-8AA1-C3BCA60BF4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56633">
            <a:off x="8410247" y="1839533"/>
            <a:ext cx="1415614" cy="914400"/>
          </a:xfrm>
          <a:prstGeom prst="rect">
            <a:avLst/>
          </a:prstGeom>
        </p:spPr>
      </p:pic>
      <p:sp>
        <p:nvSpPr>
          <p:cNvPr id="14" name="Graphic 27" descr="Back with solid fill">
            <a:extLst>
              <a:ext uri="{FF2B5EF4-FFF2-40B4-BE49-F238E27FC236}">
                <a16:creationId xmlns:a16="http://schemas.microsoft.com/office/drawing/2014/main" id="{ADE1506F-DA9F-4565-876E-F9F668A74D3E}"/>
              </a:ext>
            </a:extLst>
          </p:cNvPr>
          <p:cNvSpPr/>
          <p:nvPr/>
        </p:nvSpPr>
        <p:spPr>
          <a:xfrm rot="10393757" flipH="1">
            <a:off x="5502565" y="4948173"/>
            <a:ext cx="1311812" cy="593379"/>
          </a:xfrm>
          <a:custGeom>
            <a:avLst/>
            <a:gdLst>
              <a:gd name="connsiteX0" fmla="*/ 905452 w 905451"/>
              <a:gd name="connsiteY0" fmla="*/ 228600 h 561975"/>
              <a:gd name="connsiteX1" fmla="*/ 581753 w 905451"/>
              <a:gd name="connsiteY1" fmla="*/ 0 h 561975"/>
              <a:gd name="connsiteX2" fmla="*/ 581753 w 905451"/>
              <a:gd name="connsiteY2" fmla="*/ 133350 h 561975"/>
              <a:gd name="connsiteX3" fmla="*/ 0 w 905451"/>
              <a:gd name="connsiteY3" fmla="*/ 561975 h 561975"/>
              <a:gd name="connsiteX4" fmla="*/ 581753 w 905451"/>
              <a:gd name="connsiteY4" fmla="*/ 333375 h 561975"/>
              <a:gd name="connsiteX5" fmla="*/ 581753 w 905451"/>
              <a:gd name="connsiteY5" fmla="*/ 457200 h 561975"/>
              <a:gd name="connsiteX6" fmla="*/ 905452 w 905451"/>
              <a:gd name="connsiteY6" fmla="*/ 22860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451" h="561975">
                <a:moveTo>
                  <a:pt x="905452" y="228600"/>
                </a:moveTo>
                <a:lnTo>
                  <a:pt x="581753" y="0"/>
                </a:lnTo>
                <a:lnTo>
                  <a:pt x="581753" y="133350"/>
                </a:lnTo>
                <a:cubicBezTo>
                  <a:pt x="84886" y="137160"/>
                  <a:pt x="0" y="561975"/>
                  <a:pt x="0" y="561975"/>
                </a:cubicBezTo>
                <a:cubicBezTo>
                  <a:pt x="0" y="561975"/>
                  <a:pt x="184486" y="336233"/>
                  <a:pt x="581753" y="333375"/>
                </a:cubicBezTo>
                <a:lnTo>
                  <a:pt x="581753" y="457200"/>
                </a:lnTo>
                <a:lnTo>
                  <a:pt x="905452" y="228600"/>
                </a:lnTo>
                <a:close/>
              </a:path>
            </a:pathLst>
          </a:custGeom>
          <a:solidFill>
            <a:schemeClr val="bg1">
              <a:lumMod val="75000"/>
            </a:schemeClr>
          </a:solidFill>
          <a:ln w="12700" cap="flat">
            <a:noFill/>
            <a:prstDash val="solid"/>
            <a:miter/>
          </a:ln>
        </p:spPr>
        <p:txBody>
          <a:bodyPr rtlCol="0" anchor="ctr"/>
          <a:lstStyle/>
          <a:p>
            <a:endParaRPr lang="en-US"/>
          </a:p>
        </p:txBody>
      </p:sp>
      <p:pic>
        <p:nvPicPr>
          <p:cNvPr id="15" name="Graphic 14" descr="Back with solid fill">
            <a:extLst>
              <a:ext uri="{FF2B5EF4-FFF2-40B4-BE49-F238E27FC236}">
                <a16:creationId xmlns:a16="http://schemas.microsoft.com/office/drawing/2014/main" id="{6F13F273-318B-4221-86F4-08BB62F942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56633">
            <a:off x="5397009" y="1839532"/>
            <a:ext cx="1415614" cy="914400"/>
          </a:xfrm>
          <a:prstGeom prst="rect">
            <a:avLst/>
          </a:prstGeom>
        </p:spPr>
      </p:pic>
      <p:sp>
        <p:nvSpPr>
          <p:cNvPr id="16" name="Graphic 27" descr="Back with solid fill">
            <a:extLst>
              <a:ext uri="{FF2B5EF4-FFF2-40B4-BE49-F238E27FC236}">
                <a16:creationId xmlns:a16="http://schemas.microsoft.com/office/drawing/2014/main" id="{D94BEC20-CEDC-41A8-9E83-E41EA9AA0667}"/>
              </a:ext>
            </a:extLst>
          </p:cNvPr>
          <p:cNvSpPr/>
          <p:nvPr/>
        </p:nvSpPr>
        <p:spPr>
          <a:xfrm rot="10393757" flipH="1">
            <a:off x="8439692" y="4948173"/>
            <a:ext cx="1311812" cy="593379"/>
          </a:xfrm>
          <a:custGeom>
            <a:avLst/>
            <a:gdLst>
              <a:gd name="connsiteX0" fmla="*/ 905452 w 905451"/>
              <a:gd name="connsiteY0" fmla="*/ 228600 h 561975"/>
              <a:gd name="connsiteX1" fmla="*/ 581753 w 905451"/>
              <a:gd name="connsiteY1" fmla="*/ 0 h 561975"/>
              <a:gd name="connsiteX2" fmla="*/ 581753 w 905451"/>
              <a:gd name="connsiteY2" fmla="*/ 133350 h 561975"/>
              <a:gd name="connsiteX3" fmla="*/ 0 w 905451"/>
              <a:gd name="connsiteY3" fmla="*/ 561975 h 561975"/>
              <a:gd name="connsiteX4" fmla="*/ 581753 w 905451"/>
              <a:gd name="connsiteY4" fmla="*/ 333375 h 561975"/>
              <a:gd name="connsiteX5" fmla="*/ 581753 w 905451"/>
              <a:gd name="connsiteY5" fmla="*/ 457200 h 561975"/>
              <a:gd name="connsiteX6" fmla="*/ 905452 w 905451"/>
              <a:gd name="connsiteY6" fmla="*/ 22860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451" h="561975">
                <a:moveTo>
                  <a:pt x="905452" y="228600"/>
                </a:moveTo>
                <a:lnTo>
                  <a:pt x="581753" y="0"/>
                </a:lnTo>
                <a:lnTo>
                  <a:pt x="581753" y="133350"/>
                </a:lnTo>
                <a:cubicBezTo>
                  <a:pt x="84886" y="137160"/>
                  <a:pt x="0" y="561975"/>
                  <a:pt x="0" y="561975"/>
                </a:cubicBezTo>
                <a:cubicBezTo>
                  <a:pt x="0" y="561975"/>
                  <a:pt x="184486" y="336233"/>
                  <a:pt x="581753" y="333375"/>
                </a:cubicBezTo>
                <a:lnTo>
                  <a:pt x="581753" y="457200"/>
                </a:lnTo>
                <a:lnTo>
                  <a:pt x="905452" y="228600"/>
                </a:lnTo>
                <a:close/>
              </a:path>
            </a:pathLst>
          </a:custGeom>
          <a:solidFill>
            <a:schemeClr val="bg1">
              <a:lumMod val="85000"/>
            </a:schemeClr>
          </a:solidFill>
          <a:ln w="12700" cap="flat">
            <a:noFill/>
            <a:prstDash val="solid"/>
            <a:miter/>
          </a:ln>
        </p:spPr>
        <p:txBody>
          <a:bodyPr rtlCol="0" anchor="ctr"/>
          <a:lstStyle/>
          <a:p>
            <a:endParaRPr lang="en-US"/>
          </a:p>
        </p:txBody>
      </p:sp>
      <p:sp>
        <p:nvSpPr>
          <p:cNvPr id="21" name="Graphic 27" descr="Back with solid fill">
            <a:extLst>
              <a:ext uri="{FF2B5EF4-FFF2-40B4-BE49-F238E27FC236}">
                <a16:creationId xmlns:a16="http://schemas.microsoft.com/office/drawing/2014/main" id="{6E47E533-7E3E-4CF5-8A9E-77028CD77685}"/>
              </a:ext>
            </a:extLst>
          </p:cNvPr>
          <p:cNvSpPr/>
          <p:nvPr/>
        </p:nvSpPr>
        <p:spPr>
          <a:xfrm rot="10393757" flipH="1">
            <a:off x="2480510" y="4948173"/>
            <a:ext cx="1311812" cy="593379"/>
          </a:xfrm>
          <a:custGeom>
            <a:avLst/>
            <a:gdLst>
              <a:gd name="connsiteX0" fmla="*/ 905452 w 905451"/>
              <a:gd name="connsiteY0" fmla="*/ 228600 h 561975"/>
              <a:gd name="connsiteX1" fmla="*/ 581753 w 905451"/>
              <a:gd name="connsiteY1" fmla="*/ 0 h 561975"/>
              <a:gd name="connsiteX2" fmla="*/ 581753 w 905451"/>
              <a:gd name="connsiteY2" fmla="*/ 133350 h 561975"/>
              <a:gd name="connsiteX3" fmla="*/ 0 w 905451"/>
              <a:gd name="connsiteY3" fmla="*/ 561975 h 561975"/>
              <a:gd name="connsiteX4" fmla="*/ 581753 w 905451"/>
              <a:gd name="connsiteY4" fmla="*/ 333375 h 561975"/>
              <a:gd name="connsiteX5" fmla="*/ 581753 w 905451"/>
              <a:gd name="connsiteY5" fmla="*/ 457200 h 561975"/>
              <a:gd name="connsiteX6" fmla="*/ 905452 w 905451"/>
              <a:gd name="connsiteY6" fmla="*/ 22860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451" h="561975">
                <a:moveTo>
                  <a:pt x="905452" y="228600"/>
                </a:moveTo>
                <a:lnTo>
                  <a:pt x="581753" y="0"/>
                </a:lnTo>
                <a:lnTo>
                  <a:pt x="581753" y="133350"/>
                </a:lnTo>
                <a:cubicBezTo>
                  <a:pt x="84886" y="137160"/>
                  <a:pt x="0" y="561975"/>
                  <a:pt x="0" y="561975"/>
                </a:cubicBezTo>
                <a:cubicBezTo>
                  <a:pt x="0" y="561975"/>
                  <a:pt x="184486" y="336233"/>
                  <a:pt x="581753" y="333375"/>
                </a:cubicBezTo>
                <a:lnTo>
                  <a:pt x="581753" y="457200"/>
                </a:lnTo>
                <a:lnTo>
                  <a:pt x="905452" y="228600"/>
                </a:lnTo>
                <a:close/>
              </a:path>
            </a:pathLst>
          </a:custGeom>
          <a:solidFill>
            <a:schemeClr val="bg1">
              <a:lumMod val="85000"/>
            </a:schemeClr>
          </a:solidFill>
          <a:ln w="12700" cap="flat">
            <a:noFill/>
            <a:prstDash val="solid"/>
            <a:miter/>
          </a:ln>
        </p:spPr>
        <p:txBody>
          <a:bodyPr rtlCol="0" anchor="ctr"/>
          <a:lstStyle/>
          <a:p>
            <a:endParaRPr lang="en-US"/>
          </a:p>
        </p:txBody>
      </p:sp>
      <p:pic>
        <p:nvPicPr>
          <p:cNvPr id="17" name="Picture 16">
            <a:extLst>
              <a:ext uri="{FF2B5EF4-FFF2-40B4-BE49-F238E27FC236}">
                <a16:creationId xmlns:a16="http://schemas.microsoft.com/office/drawing/2014/main" id="{067124C4-6B25-40B0-9358-69C406CA8649}"/>
              </a:ext>
            </a:extLst>
          </p:cNvPr>
          <p:cNvPicPr>
            <a:picLocks noChangeAspect="1"/>
          </p:cNvPicPr>
          <p:nvPr/>
        </p:nvPicPr>
        <p:blipFill>
          <a:blip r:embed="rId7"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18" name="Footer Placeholder 4">
            <a:extLst>
              <a:ext uri="{FF2B5EF4-FFF2-40B4-BE49-F238E27FC236}">
                <a16:creationId xmlns:a16="http://schemas.microsoft.com/office/drawing/2014/main" id="{374E74C9-6892-451B-82DF-3EC976C1E039}"/>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31</a:t>
            </a:fld>
            <a:endParaRPr lang="en-US" dirty="0"/>
          </a:p>
        </p:txBody>
      </p:sp>
    </p:spTree>
    <p:extLst>
      <p:ext uri="{BB962C8B-B14F-4D97-AF65-F5344CB8AC3E}">
        <p14:creationId xmlns:p14="http://schemas.microsoft.com/office/powerpoint/2010/main" val="3711682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7730-62A9-2040-8BBE-240D419AB665}"/>
              </a:ext>
            </a:extLst>
          </p:cNvPr>
          <p:cNvSpPr>
            <a:spLocks noGrp="1"/>
          </p:cNvSpPr>
          <p:nvPr>
            <p:ph type="ctrTitle"/>
          </p:nvPr>
        </p:nvSpPr>
        <p:spPr>
          <a:xfrm>
            <a:off x="914400" y="2455369"/>
            <a:ext cx="10363200" cy="1470025"/>
          </a:xfrm>
        </p:spPr>
        <p:txBody>
          <a:bodyPr/>
          <a:lstStyle/>
          <a:p>
            <a:r>
              <a:rPr lang="en-US"/>
              <a:t>Questions?</a:t>
            </a:r>
          </a:p>
        </p:txBody>
      </p:sp>
      <p:pic>
        <p:nvPicPr>
          <p:cNvPr id="5" name="Picture 4">
            <a:extLst>
              <a:ext uri="{FF2B5EF4-FFF2-40B4-BE49-F238E27FC236}">
                <a16:creationId xmlns:a16="http://schemas.microsoft.com/office/drawing/2014/main" id="{183FB61E-948A-48CC-968F-7D1DC9B6E7F9}"/>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7562410" y="5918662"/>
            <a:ext cx="2645619" cy="702743"/>
          </a:xfrm>
          <a:prstGeom prst="rect">
            <a:avLst/>
          </a:prstGeom>
        </p:spPr>
      </p:pic>
      <p:sp>
        <p:nvSpPr>
          <p:cNvPr id="4" name="Footer Placeholder 4">
            <a:extLst>
              <a:ext uri="{FF2B5EF4-FFF2-40B4-BE49-F238E27FC236}">
                <a16:creationId xmlns:a16="http://schemas.microsoft.com/office/drawing/2014/main" id="{C70C31F4-DAA3-46A1-B6A5-665D93FE1E3B}"/>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32</a:t>
            </a:fld>
            <a:endParaRPr lang="en-US" dirty="0"/>
          </a:p>
        </p:txBody>
      </p:sp>
    </p:spTree>
    <p:extLst>
      <p:ext uri="{BB962C8B-B14F-4D97-AF65-F5344CB8AC3E}">
        <p14:creationId xmlns:p14="http://schemas.microsoft.com/office/powerpoint/2010/main" val="4278949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7730-62A9-2040-8BBE-240D419AB665}"/>
              </a:ext>
            </a:extLst>
          </p:cNvPr>
          <p:cNvSpPr>
            <a:spLocks noGrp="1"/>
          </p:cNvSpPr>
          <p:nvPr>
            <p:ph type="ctrTitle"/>
          </p:nvPr>
        </p:nvSpPr>
        <p:spPr>
          <a:xfrm>
            <a:off x="914400" y="2455369"/>
            <a:ext cx="10363200" cy="1470025"/>
          </a:xfrm>
        </p:spPr>
        <p:txBody>
          <a:bodyPr/>
          <a:lstStyle/>
          <a:p>
            <a:r>
              <a:rPr lang="en-US"/>
              <a:t>Parking Lot Slides - briefings</a:t>
            </a:r>
          </a:p>
        </p:txBody>
      </p:sp>
      <p:pic>
        <p:nvPicPr>
          <p:cNvPr id="5" name="Picture 4">
            <a:extLst>
              <a:ext uri="{FF2B5EF4-FFF2-40B4-BE49-F238E27FC236}">
                <a16:creationId xmlns:a16="http://schemas.microsoft.com/office/drawing/2014/main" id="{183FB61E-948A-48CC-968F-7D1DC9B6E7F9}"/>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7562410" y="5918662"/>
            <a:ext cx="2645619" cy="702743"/>
          </a:xfrm>
          <a:prstGeom prst="rect">
            <a:avLst/>
          </a:prstGeom>
        </p:spPr>
      </p:pic>
      <p:sp>
        <p:nvSpPr>
          <p:cNvPr id="4" name="Footer Placeholder 4">
            <a:extLst>
              <a:ext uri="{FF2B5EF4-FFF2-40B4-BE49-F238E27FC236}">
                <a16:creationId xmlns:a16="http://schemas.microsoft.com/office/drawing/2014/main" id="{17F50B13-1B0E-4F76-8408-08F19749DD8F}"/>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33</a:t>
            </a:fld>
            <a:endParaRPr lang="en-US" dirty="0"/>
          </a:p>
        </p:txBody>
      </p:sp>
    </p:spTree>
    <p:extLst>
      <p:ext uri="{BB962C8B-B14F-4D97-AF65-F5344CB8AC3E}">
        <p14:creationId xmlns:p14="http://schemas.microsoft.com/office/powerpoint/2010/main" val="990127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308D-2CFA-4C4F-8269-C4B954C61CBD}"/>
              </a:ext>
            </a:extLst>
          </p:cNvPr>
          <p:cNvSpPr>
            <a:spLocks noGrp="1"/>
          </p:cNvSpPr>
          <p:nvPr>
            <p:ph type="title"/>
          </p:nvPr>
        </p:nvSpPr>
        <p:spPr/>
        <p:txBody>
          <a:bodyPr>
            <a:normAutofit fontScale="90000"/>
          </a:bodyPr>
          <a:lstStyle/>
          <a:p>
            <a:r>
              <a:rPr lang="en-US"/>
              <a:t>Demographics</a:t>
            </a:r>
          </a:p>
        </p:txBody>
      </p:sp>
      <p:graphicFrame>
        <p:nvGraphicFramePr>
          <p:cNvPr id="5" name="Table 5">
            <a:extLst>
              <a:ext uri="{FF2B5EF4-FFF2-40B4-BE49-F238E27FC236}">
                <a16:creationId xmlns:a16="http://schemas.microsoft.com/office/drawing/2014/main" id="{ADEF9285-305F-46EC-B8BF-3F26DC410532}"/>
              </a:ext>
            </a:extLst>
          </p:cNvPr>
          <p:cNvGraphicFramePr>
            <a:graphicFrameLocks noGrp="1"/>
          </p:cNvGraphicFramePr>
          <p:nvPr/>
        </p:nvGraphicFramePr>
        <p:xfrm>
          <a:off x="352425" y="1888590"/>
          <a:ext cx="7164905" cy="3876040"/>
        </p:xfrm>
        <a:graphic>
          <a:graphicData uri="http://schemas.openxmlformats.org/drawingml/2006/table">
            <a:tbl>
              <a:tblPr firstRow="1" bandRow="1">
                <a:tableStyleId>{69012ECD-51FC-41F1-AA8D-1B2483CD663E}</a:tableStyleId>
              </a:tblPr>
              <a:tblGrid>
                <a:gridCol w="2611478">
                  <a:extLst>
                    <a:ext uri="{9D8B030D-6E8A-4147-A177-3AD203B41FA5}">
                      <a16:colId xmlns:a16="http://schemas.microsoft.com/office/drawing/2014/main" val="1214570211"/>
                    </a:ext>
                  </a:extLst>
                </a:gridCol>
                <a:gridCol w="1242651">
                  <a:extLst>
                    <a:ext uri="{9D8B030D-6E8A-4147-A177-3AD203B41FA5}">
                      <a16:colId xmlns:a16="http://schemas.microsoft.com/office/drawing/2014/main" val="2020814344"/>
                    </a:ext>
                  </a:extLst>
                </a:gridCol>
                <a:gridCol w="1068953">
                  <a:extLst>
                    <a:ext uri="{9D8B030D-6E8A-4147-A177-3AD203B41FA5}">
                      <a16:colId xmlns:a16="http://schemas.microsoft.com/office/drawing/2014/main" val="1455029238"/>
                    </a:ext>
                  </a:extLst>
                </a:gridCol>
                <a:gridCol w="1018292">
                  <a:extLst>
                    <a:ext uri="{9D8B030D-6E8A-4147-A177-3AD203B41FA5}">
                      <a16:colId xmlns:a16="http://schemas.microsoft.com/office/drawing/2014/main" val="3536860735"/>
                    </a:ext>
                  </a:extLst>
                </a:gridCol>
                <a:gridCol w="1223531">
                  <a:extLst>
                    <a:ext uri="{9D8B030D-6E8A-4147-A177-3AD203B41FA5}">
                      <a16:colId xmlns:a16="http://schemas.microsoft.com/office/drawing/2014/main" val="3131843558"/>
                    </a:ext>
                  </a:extLst>
                </a:gridCol>
              </a:tblGrid>
              <a:tr h="370840">
                <a:tc>
                  <a:txBody>
                    <a:bodyPr/>
                    <a:lstStyle/>
                    <a:p>
                      <a:r>
                        <a:rPr lang="en-US" sz="1800"/>
                        <a:t>Race</a:t>
                      </a:r>
                    </a:p>
                  </a:txBody>
                  <a:tcPr/>
                </a:tc>
                <a:tc>
                  <a:txBody>
                    <a:bodyPr/>
                    <a:lstStyle/>
                    <a:p>
                      <a:r>
                        <a:rPr lang="en-US" sz="1800"/>
                        <a:t>Cully % (2010)</a:t>
                      </a:r>
                    </a:p>
                  </a:txBody>
                  <a:tcPr/>
                </a:tc>
                <a:tc>
                  <a:txBody>
                    <a:bodyPr/>
                    <a:lstStyle/>
                    <a:p>
                      <a:r>
                        <a:rPr lang="en-US" sz="1800"/>
                        <a:t>Cully %</a:t>
                      </a:r>
                    </a:p>
                    <a:p>
                      <a:r>
                        <a:rPr lang="en-US" sz="1800"/>
                        <a:t>(2020)</a:t>
                      </a:r>
                    </a:p>
                  </a:txBody>
                  <a:tcPr/>
                </a:tc>
                <a:tc>
                  <a:txBody>
                    <a:bodyPr/>
                    <a:lstStyle/>
                    <a:p>
                      <a:r>
                        <a:rPr lang="en-US" sz="1800"/>
                        <a:t>Cully # (2020)</a:t>
                      </a:r>
                    </a:p>
                  </a:txBody>
                  <a:tcPr/>
                </a:tc>
                <a:tc>
                  <a:txBody>
                    <a:bodyPr/>
                    <a:lstStyle/>
                    <a:p>
                      <a:r>
                        <a:rPr lang="en-US" sz="1800"/>
                        <a:t>Portland %</a:t>
                      </a:r>
                    </a:p>
                  </a:txBody>
                  <a:tcPr/>
                </a:tc>
                <a:extLst>
                  <a:ext uri="{0D108BD9-81ED-4DB2-BD59-A6C34878D82A}">
                    <a16:rowId xmlns:a16="http://schemas.microsoft.com/office/drawing/2014/main" val="2310546449"/>
                  </a:ext>
                </a:extLst>
              </a:tr>
              <a:tr h="370840">
                <a:tc>
                  <a:txBody>
                    <a:bodyPr/>
                    <a:lstStyle/>
                    <a:p>
                      <a:r>
                        <a:rPr lang="en-US" sz="1800"/>
                        <a:t>White</a:t>
                      </a:r>
                    </a:p>
                  </a:txBody>
                  <a:tcPr/>
                </a:tc>
                <a:tc>
                  <a:txBody>
                    <a:bodyPr/>
                    <a:lstStyle/>
                    <a:p>
                      <a:r>
                        <a:rPr lang="en-US" sz="1800"/>
                        <a:t>66%</a:t>
                      </a:r>
                    </a:p>
                  </a:txBody>
                  <a:tcPr/>
                </a:tc>
                <a:tc>
                  <a:txBody>
                    <a:bodyPr/>
                    <a:lstStyle/>
                    <a:p>
                      <a:r>
                        <a:rPr lang="en-US" sz="1800"/>
                        <a:t>67%</a:t>
                      </a:r>
                    </a:p>
                  </a:txBody>
                  <a:tcPr/>
                </a:tc>
                <a:tc>
                  <a:txBody>
                    <a:bodyPr/>
                    <a:lstStyle/>
                    <a:p>
                      <a:r>
                        <a:rPr lang="en-US" sz="1800"/>
                        <a:t>17,900</a:t>
                      </a:r>
                    </a:p>
                  </a:txBody>
                  <a:tcPr/>
                </a:tc>
                <a:tc>
                  <a:txBody>
                    <a:bodyPr/>
                    <a:lstStyle/>
                    <a:p>
                      <a:r>
                        <a:rPr lang="en-US" sz="1800"/>
                        <a:t>69%</a:t>
                      </a:r>
                    </a:p>
                  </a:txBody>
                  <a:tcPr/>
                </a:tc>
                <a:extLst>
                  <a:ext uri="{0D108BD9-81ED-4DB2-BD59-A6C34878D82A}">
                    <a16:rowId xmlns:a16="http://schemas.microsoft.com/office/drawing/2014/main" val="2310757137"/>
                  </a:ext>
                </a:extLst>
              </a:tr>
              <a:tr h="370840">
                <a:tc>
                  <a:txBody>
                    <a:bodyPr/>
                    <a:lstStyle/>
                    <a:p>
                      <a:r>
                        <a:rPr lang="en-US" sz="1800"/>
                        <a:t>Black</a:t>
                      </a:r>
                    </a:p>
                  </a:txBody>
                  <a:tcPr/>
                </a:tc>
                <a:tc>
                  <a:txBody>
                    <a:bodyPr/>
                    <a:lstStyle/>
                    <a:p>
                      <a:r>
                        <a:rPr lang="en-US" sz="1800"/>
                        <a:t>13%</a:t>
                      </a:r>
                    </a:p>
                  </a:txBody>
                  <a:tcPr/>
                </a:tc>
                <a:tc>
                  <a:txBody>
                    <a:bodyPr/>
                    <a:lstStyle/>
                    <a:p>
                      <a:r>
                        <a:rPr lang="en-US" sz="1800"/>
                        <a:t>7%</a:t>
                      </a:r>
                    </a:p>
                  </a:txBody>
                  <a:tcPr/>
                </a:tc>
                <a:tc>
                  <a:txBody>
                    <a:bodyPr/>
                    <a:lstStyle/>
                    <a:p>
                      <a:r>
                        <a:rPr lang="en-US" sz="1800"/>
                        <a:t>1,870</a:t>
                      </a:r>
                    </a:p>
                  </a:txBody>
                  <a:tcPr/>
                </a:tc>
                <a:tc>
                  <a:txBody>
                    <a:bodyPr/>
                    <a:lstStyle/>
                    <a:p>
                      <a:r>
                        <a:rPr lang="en-US" sz="1800"/>
                        <a:t>6%</a:t>
                      </a:r>
                    </a:p>
                  </a:txBody>
                  <a:tcPr/>
                </a:tc>
                <a:extLst>
                  <a:ext uri="{0D108BD9-81ED-4DB2-BD59-A6C34878D82A}">
                    <a16:rowId xmlns:a16="http://schemas.microsoft.com/office/drawing/2014/main" val="1581829742"/>
                  </a:ext>
                </a:extLst>
              </a:tr>
              <a:tr h="370840">
                <a:tc>
                  <a:txBody>
                    <a:bodyPr/>
                    <a:lstStyle/>
                    <a:p>
                      <a:r>
                        <a:rPr lang="en-US" sz="1800"/>
                        <a:t>American Indian/Alaska Native</a:t>
                      </a:r>
                    </a:p>
                  </a:txBody>
                  <a:tcPr/>
                </a:tc>
                <a:tc>
                  <a:txBody>
                    <a:bodyPr/>
                    <a:lstStyle/>
                    <a:p>
                      <a:r>
                        <a:rPr lang="en-US" sz="1800"/>
                        <a:t>0%</a:t>
                      </a:r>
                    </a:p>
                  </a:txBody>
                  <a:tcPr/>
                </a:tc>
                <a:tc>
                  <a:txBody>
                    <a:bodyPr/>
                    <a:lstStyle/>
                    <a:p>
                      <a:r>
                        <a:rPr lang="en-US" sz="1800"/>
                        <a:t>1%</a:t>
                      </a:r>
                    </a:p>
                  </a:txBody>
                  <a:tcPr/>
                </a:tc>
                <a:tc>
                  <a:txBody>
                    <a:bodyPr/>
                    <a:lstStyle/>
                    <a:p>
                      <a:r>
                        <a:rPr lang="en-US" sz="1800"/>
                        <a:t>297</a:t>
                      </a:r>
                    </a:p>
                  </a:txBody>
                  <a:tcPr/>
                </a:tc>
                <a:tc>
                  <a:txBody>
                    <a:bodyPr/>
                    <a:lstStyle/>
                    <a:p>
                      <a:r>
                        <a:rPr lang="en-US" sz="1800"/>
                        <a:t>1%</a:t>
                      </a:r>
                    </a:p>
                  </a:txBody>
                  <a:tcPr/>
                </a:tc>
                <a:extLst>
                  <a:ext uri="{0D108BD9-81ED-4DB2-BD59-A6C34878D82A}">
                    <a16:rowId xmlns:a16="http://schemas.microsoft.com/office/drawing/2014/main" val="1541596531"/>
                  </a:ext>
                </a:extLst>
              </a:tr>
              <a:tr h="370840">
                <a:tc>
                  <a:txBody>
                    <a:bodyPr/>
                    <a:lstStyle/>
                    <a:p>
                      <a:r>
                        <a:rPr lang="en-US" sz="1800"/>
                        <a:t>Asian</a:t>
                      </a:r>
                    </a:p>
                  </a:txBody>
                  <a:tcPr/>
                </a:tc>
                <a:tc>
                  <a:txBody>
                    <a:bodyPr/>
                    <a:lstStyle/>
                    <a:p>
                      <a:r>
                        <a:rPr lang="en-US" sz="1800"/>
                        <a:t>5%</a:t>
                      </a:r>
                    </a:p>
                  </a:txBody>
                  <a:tcPr/>
                </a:tc>
                <a:tc>
                  <a:txBody>
                    <a:bodyPr/>
                    <a:lstStyle/>
                    <a:p>
                      <a:r>
                        <a:rPr lang="en-US" sz="1800"/>
                        <a:t>5%</a:t>
                      </a:r>
                    </a:p>
                  </a:txBody>
                  <a:tcPr/>
                </a:tc>
                <a:tc>
                  <a:txBody>
                    <a:bodyPr/>
                    <a:lstStyle/>
                    <a:p>
                      <a:r>
                        <a:rPr lang="en-US" sz="1800"/>
                        <a:t>1,400</a:t>
                      </a:r>
                    </a:p>
                  </a:txBody>
                  <a:tcPr/>
                </a:tc>
                <a:tc>
                  <a:txBody>
                    <a:bodyPr/>
                    <a:lstStyle/>
                    <a:p>
                      <a:r>
                        <a:rPr lang="en-US" sz="1800"/>
                        <a:t>9%</a:t>
                      </a:r>
                    </a:p>
                  </a:txBody>
                  <a:tcPr/>
                </a:tc>
                <a:extLst>
                  <a:ext uri="{0D108BD9-81ED-4DB2-BD59-A6C34878D82A}">
                    <a16:rowId xmlns:a16="http://schemas.microsoft.com/office/drawing/2014/main" val="1928256133"/>
                  </a:ext>
                </a:extLst>
              </a:tr>
              <a:tr h="370840">
                <a:tc>
                  <a:txBody>
                    <a:bodyPr/>
                    <a:lstStyle/>
                    <a:p>
                      <a:r>
                        <a:rPr lang="en-US" sz="1800"/>
                        <a:t>Native Hawaiian/APO</a:t>
                      </a:r>
                    </a:p>
                  </a:txBody>
                  <a:tcPr/>
                </a:tc>
                <a:tc>
                  <a:txBody>
                    <a:bodyPr/>
                    <a:lstStyle/>
                    <a:p>
                      <a:r>
                        <a:rPr lang="en-US" sz="1800"/>
                        <a:t>0%</a:t>
                      </a:r>
                    </a:p>
                  </a:txBody>
                  <a:tcPr/>
                </a:tc>
                <a:tc>
                  <a:txBody>
                    <a:bodyPr/>
                    <a:lstStyle/>
                    <a:p>
                      <a:r>
                        <a:rPr lang="en-US" sz="1800"/>
                        <a:t>0%</a:t>
                      </a:r>
                    </a:p>
                  </a:txBody>
                  <a:tcPr/>
                </a:tc>
                <a:tc>
                  <a:txBody>
                    <a:bodyPr/>
                    <a:lstStyle/>
                    <a:p>
                      <a:r>
                        <a:rPr lang="en-US" sz="1800"/>
                        <a:t>8</a:t>
                      </a:r>
                    </a:p>
                  </a:txBody>
                  <a:tcPr/>
                </a:tc>
                <a:tc>
                  <a:txBody>
                    <a:bodyPr/>
                    <a:lstStyle/>
                    <a:p>
                      <a:r>
                        <a:rPr lang="en-US" sz="1800"/>
                        <a:t>1%</a:t>
                      </a:r>
                    </a:p>
                  </a:txBody>
                  <a:tcPr/>
                </a:tc>
                <a:extLst>
                  <a:ext uri="{0D108BD9-81ED-4DB2-BD59-A6C34878D82A}">
                    <a16:rowId xmlns:a16="http://schemas.microsoft.com/office/drawing/2014/main" val="4032625894"/>
                  </a:ext>
                </a:extLst>
              </a:tr>
              <a:tr h="370840">
                <a:tc>
                  <a:txBody>
                    <a:bodyPr/>
                    <a:lstStyle/>
                    <a:p>
                      <a:r>
                        <a:rPr lang="en-US" sz="1800"/>
                        <a:t>Other Race</a:t>
                      </a:r>
                    </a:p>
                  </a:txBody>
                  <a:tcPr/>
                </a:tc>
                <a:tc>
                  <a:txBody>
                    <a:bodyPr/>
                    <a:lstStyle/>
                    <a:p>
                      <a:r>
                        <a:rPr lang="en-US" sz="1800"/>
                        <a:t>0%</a:t>
                      </a:r>
                    </a:p>
                  </a:txBody>
                  <a:tcPr/>
                </a:tc>
                <a:tc>
                  <a:txBody>
                    <a:bodyPr/>
                    <a:lstStyle/>
                    <a:p>
                      <a:r>
                        <a:rPr lang="en-US" sz="1800"/>
                        <a:t>&lt;1%</a:t>
                      </a:r>
                    </a:p>
                  </a:txBody>
                  <a:tcPr/>
                </a:tc>
                <a:tc>
                  <a:txBody>
                    <a:bodyPr/>
                    <a:lstStyle/>
                    <a:p>
                      <a:r>
                        <a:rPr lang="en-US" sz="1800"/>
                        <a:t>100</a:t>
                      </a:r>
                    </a:p>
                  </a:txBody>
                  <a:tcPr/>
                </a:tc>
                <a:tc>
                  <a:txBody>
                    <a:bodyPr/>
                    <a:lstStyle/>
                    <a:p>
                      <a:r>
                        <a:rPr lang="en-US" sz="1800"/>
                        <a:t>&lt;1%</a:t>
                      </a:r>
                    </a:p>
                  </a:txBody>
                  <a:tcPr/>
                </a:tc>
                <a:extLst>
                  <a:ext uri="{0D108BD9-81ED-4DB2-BD59-A6C34878D82A}">
                    <a16:rowId xmlns:a16="http://schemas.microsoft.com/office/drawing/2014/main" val="3786573368"/>
                  </a:ext>
                </a:extLst>
              </a:tr>
              <a:tr h="370840">
                <a:tc>
                  <a:txBody>
                    <a:bodyPr/>
                    <a:lstStyle/>
                    <a:p>
                      <a:r>
                        <a:rPr lang="en-US" sz="1800"/>
                        <a:t>Two or More Races</a:t>
                      </a:r>
                    </a:p>
                  </a:txBody>
                  <a:tcPr/>
                </a:tc>
                <a:tc>
                  <a:txBody>
                    <a:bodyPr/>
                    <a:lstStyle/>
                    <a:p>
                      <a:r>
                        <a:rPr lang="en-US" sz="1800"/>
                        <a:t>2%</a:t>
                      </a:r>
                    </a:p>
                  </a:txBody>
                  <a:tcPr/>
                </a:tc>
                <a:tc>
                  <a:txBody>
                    <a:bodyPr/>
                    <a:lstStyle/>
                    <a:p>
                      <a:r>
                        <a:rPr lang="en-US" sz="1800"/>
                        <a:t>4%</a:t>
                      </a:r>
                    </a:p>
                  </a:txBody>
                  <a:tcPr/>
                </a:tc>
                <a:tc>
                  <a:txBody>
                    <a:bodyPr/>
                    <a:lstStyle/>
                    <a:p>
                      <a:r>
                        <a:rPr lang="en-US" sz="1800"/>
                        <a:t>1,200</a:t>
                      </a:r>
                    </a:p>
                  </a:txBody>
                  <a:tcPr/>
                </a:tc>
                <a:tc>
                  <a:txBody>
                    <a:bodyPr/>
                    <a:lstStyle/>
                    <a:p>
                      <a:r>
                        <a:rPr lang="en-US" sz="1800"/>
                        <a:t>5%</a:t>
                      </a:r>
                    </a:p>
                  </a:txBody>
                  <a:tcPr/>
                </a:tc>
                <a:extLst>
                  <a:ext uri="{0D108BD9-81ED-4DB2-BD59-A6C34878D82A}">
                    <a16:rowId xmlns:a16="http://schemas.microsoft.com/office/drawing/2014/main" val="4117580532"/>
                  </a:ext>
                </a:extLst>
              </a:tr>
              <a:tr h="370840">
                <a:tc>
                  <a:txBody>
                    <a:bodyPr/>
                    <a:lstStyle/>
                    <a:p>
                      <a:r>
                        <a:rPr lang="en-US" sz="1800"/>
                        <a:t>Hispanic</a:t>
                      </a:r>
                    </a:p>
                  </a:txBody>
                  <a:tcPr/>
                </a:tc>
                <a:tc>
                  <a:txBody>
                    <a:bodyPr/>
                    <a:lstStyle/>
                    <a:p>
                      <a:r>
                        <a:rPr lang="en-US" sz="1800"/>
                        <a:t>13%</a:t>
                      </a:r>
                    </a:p>
                  </a:txBody>
                  <a:tcPr/>
                </a:tc>
                <a:tc>
                  <a:txBody>
                    <a:bodyPr/>
                    <a:lstStyle/>
                    <a:p>
                      <a:r>
                        <a:rPr lang="en-US" sz="1800"/>
                        <a:t>14%</a:t>
                      </a:r>
                    </a:p>
                  </a:txBody>
                  <a:tcPr/>
                </a:tc>
                <a:tc>
                  <a:txBody>
                    <a:bodyPr/>
                    <a:lstStyle/>
                    <a:p>
                      <a:r>
                        <a:rPr lang="en-US" sz="1800"/>
                        <a:t>3,800</a:t>
                      </a:r>
                    </a:p>
                  </a:txBody>
                  <a:tcPr/>
                </a:tc>
                <a:tc>
                  <a:txBody>
                    <a:bodyPr/>
                    <a:lstStyle/>
                    <a:p>
                      <a:r>
                        <a:rPr lang="en-US" sz="1800"/>
                        <a:t>10%</a:t>
                      </a:r>
                    </a:p>
                  </a:txBody>
                  <a:tcPr/>
                </a:tc>
                <a:extLst>
                  <a:ext uri="{0D108BD9-81ED-4DB2-BD59-A6C34878D82A}">
                    <a16:rowId xmlns:a16="http://schemas.microsoft.com/office/drawing/2014/main" val="2187646965"/>
                  </a:ext>
                </a:extLst>
              </a:tr>
            </a:tbl>
          </a:graphicData>
        </a:graphic>
      </p:graphicFrame>
      <p:graphicFrame>
        <p:nvGraphicFramePr>
          <p:cNvPr id="6" name="Table 6">
            <a:extLst>
              <a:ext uri="{FF2B5EF4-FFF2-40B4-BE49-F238E27FC236}">
                <a16:creationId xmlns:a16="http://schemas.microsoft.com/office/drawing/2014/main" id="{31AF89E1-E145-4144-9AB6-E8C918971917}"/>
              </a:ext>
            </a:extLst>
          </p:cNvPr>
          <p:cNvGraphicFramePr>
            <a:graphicFrameLocks noGrp="1"/>
          </p:cNvGraphicFramePr>
          <p:nvPr/>
        </p:nvGraphicFramePr>
        <p:xfrm>
          <a:off x="7880807" y="1888590"/>
          <a:ext cx="3384224" cy="3078480"/>
        </p:xfrm>
        <a:graphic>
          <a:graphicData uri="http://schemas.openxmlformats.org/drawingml/2006/table">
            <a:tbl>
              <a:tblPr firstRow="1" bandRow="1">
                <a:tableStyleId>{72833802-FEF1-4C79-8D5D-14CF1EAF98D9}</a:tableStyleId>
              </a:tblPr>
              <a:tblGrid>
                <a:gridCol w="1527144">
                  <a:extLst>
                    <a:ext uri="{9D8B030D-6E8A-4147-A177-3AD203B41FA5}">
                      <a16:colId xmlns:a16="http://schemas.microsoft.com/office/drawing/2014/main" val="1449600905"/>
                    </a:ext>
                  </a:extLst>
                </a:gridCol>
                <a:gridCol w="1857080">
                  <a:extLst>
                    <a:ext uri="{9D8B030D-6E8A-4147-A177-3AD203B41FA5}">
                      <a16:colId xmlns:a16="http://schemas.microsoft.com/office/drawing/2014/main" val="2396892792"/>
                    </a:ext>
                  </a:extLst>
                </a:gridCol>
              </a:tblGrid>
              <a:tr h="370840">
                <a:tc>
                  <a:txBody>
                    <a:bodyPr/>
                    <a:lstStyle/>
                    <a:p>
                      <a:r>
                        <a:rPr lang="en-US" sz="2000"/>
                        <a:t>Year</a:t>
                      </a:r>
                    </a:p>
                  </a:txBody>
                  <a:tcPr/>
                </a:tc>
                <a:tc>
                  <a:txBody>
                    <a:bodyPr/>
                    <a:lstStyle/>
                    <a:p>
                      <a:r>
                        <a:rPr lang="en-US" sz="2000"/>
                        <a:t>Black Population</a:t>
                      </a:r>
                    </a:p>
                  </a:txBody>
                  <a:tcPr/>
                </a:tc>
                <a:extLst>
                  <a:ext uri="{0D108BD9-81ED-4DB2-BD59-A6C34878D82A}">
                    <a16:rowId xmlns:a16="http://schemas.microsoft.com/office/drawing/2014/main" val="144953892"/>
                  </a:ext>
                </a:extLst>
              </a:tr>
              <a:tr h="370840">
                <a:tc>
                  <a:txBody>
                    <a:bodyPr/>
                    <a:lstStyle/>
                    <a:p>
                      <a:r>
                        <a:rPr lang="en-US" sz="2000"/>
                        <a:t>2000</a:t>
                      </a:r>
                    </a:p>
                  </a:txBody>
                  <a:tcPr/>
                </a:tc>
                <a:tc>
                  <a:txBody>
                    <a:bodyPr/>
                    <a:lstStyle/>
                    <a:p>
                      <a:r>
                        <a:rPr lang="en-US" sz="2000"/>
                        <a:t>2,260</a:t>
                      </a:r>
                    </a:p>
                  </a:txBody>
                  <a:tcPr/>
                </a:tc>
                <a:extLst>
                  <a:ext uri="{0D108BD9-81ED-4DB2-BD59-A6C34878D82A}">
                    <a16:rowId xmlns:a16="http://schemas.microsoft.com/office/drawing/2014/main" val="435856958"/>
                  </a:ext>
                </a:extLst>
              </a:tr>
              <a:tr h="370840">
                <a:tc>
                  <a:txBody>
                    <a:bodyPr/>
                    <a:lstStyle/>
                    <a:p>
                      <a:r>
                        <a:rPr lang="en-US" sz="2000"/>
                        <a:t>2013</a:t>
                      </a:r>
                    </a:p>
                  </a:txBody>
                  <a:tcPr/>
                </a:tc>
                <a:tc>
                  <a:txBody>
                    <a:bodyPr/>
                    <a:lstStyle/>
                    <a:p>
                      <a:r>
                        <a:rPr lang="en-US" sz="2000"/>
                        <a:t>4,120</a:t>
                      </a:r>
                    </a:p>
                  </a:txBody>
                  <a:tcPr/>
                </a:tc>
                <a:extLst>
                  <a:ext uri="{0D108BD9-81ED-4DB2-BD59-A6C34878D82A}">
                    <a16:rowId xmlns:a16="http://schemas.microsoft.com/office/drawing/2014/main" val="632901365"/>
                  </a:ext>
                </a:extLst>
              </a:tr>
              <a:tr h="370840">
                <a:tc>
                  <a:txBody>
                    <a:bodyPr/>
                    <a:lstStyle/>
                    <a:p>
                      <a:r>
                        <a:rPr lang="en-US" sz="2000"/>
                        <a:t>2014</a:t>
                      </a:r>
                    </a:p>
                  </a:txBody>
                  <a:tcPr/>
                </a:tc>
                <a:tc>
                  <a:txBody>
                    <a:bodyPr/>
                    <a:lstStyle/>
                    <a:p>
                      <a:r>
                        <a:rPr lang="en-US" sz="2000"/>
                        <a:t>3,500</a:t>
                      </a:r>
                    </a:p>
                  </a:txBody>
                  <a:tcPr/>
                </a:tc>
                <a:extLst>
                  <a:ext uri="{0D108BD9-81ED-4DB2-BD59-A6C34878D82A}">
                    <a16:rowId xmlns:a16="http://schemas.microsoft.com/office/drawing/2014/main" val="4083508805"/>
                  </a:ext>
                </a:extLst>
              </a:tr>
              <a:tr h="370840">
                <a:tc>
                  <a:txBody>
                    <a:bodyPr/>
                    <a:lstStyle/>
                    <a:p>
                      <a:r>
                        <a:rPr lang="en-US" sz="2000"/>
                        <a:t>2017</a:t>
                      </a:r>
                    </a:p>
                  </a:txBody>
                  <a:tcPr/>
                </a:tc>
                <a:tc>
                  <a:txBody>
                    <a:bodyPr/>
                    <a:lstStyle/>
                    <a:p>
                      <a:r>
                        <a:rPr lang="en-US" sz="2000"/>
                        <a:t>2,450</a:t>
                      </a:r>
                    </a:p>
                  </a:txBody>
                  <a:tcPr/>
                </a:tc>
                <a:extLst>
                  <a:ext uri="{0D108BD9-81ED-4DB2-BD59-A6C34878D82A}">
                    <a16:rowId xmlns:a16="http://schemas.microsoft.com/office/drawing/2014/main" val="3432541661"/>
                  </a:ext>
                </a:extLst>
              </a:tr>
              <a:tr h="370840">
                <a:tc>
                  <a:txBody>
                    <a:bodyPr/>
                    <a:lstStyle/>
                    <a:p>
                      <a:r>
                        <a:rPr lang="en-US" sz="2000"/>
                        <a:t>2019</a:t>
                      </a:r>
                    </a:p>
                  </a:txBody>
                  <a:tcPr/>
                </a:tc>
                <a:tc>
                  <a:txBody>
                    <a:bodyPr/>
                    <a:lstStyle/>
                    <a:p>
                      <a:r>
                        <a:rPr lang="en-US" sz="2000"/>
                        <a:t>1,960</a:t>
                      </a:r>
                    </a:p>
                  </a:txBody>
                  <a:tcPr/>
                </a:tc>
                <a:extLst>
                  <a:ext uri="{0D108BD9-81ED-4DB2-BD59-A6C34878D82A}">
                    <a16:rowId xmlns:a16="http://schemas.microsoft.com/office/drawing/2014/main" val="1677350670"/>
                  </a:ext>
                </a:extLst>
              </a:tr>
              <a:tr h="370840">
                <a:tc>
                  <a:txBody>
                    <a:bodyPr/>
                    <a:lstStyle/>
                    <a:p>
                      <a:r>
                        <a:rPr lang="en-US" sz="2000"/>
                        <a:t>2020</a:t>
                      </a:r>
                    </a:p>
                  </a:txBody>
                  <a:tcPr/>
                </a:tc>
                <a:tc>
                  <a:txBody>
                    <a:bodyPr/>
                    <a:lstStyle/>
                    <a:p>
                      <a:r>
                        <a:rPr lang="en-US" sz="2000"/>
                        <a:t>1,870</a:t>
                      </a:r>
                    </a:p>
                  </a:txBody>
                  <a:tcPr/>
                </a:tc>
                <a:extLst>
                  <a:ext uri="{0D108BD9-81ED-4DB2-BD59-A6C34878D82A}">
                    <a16:rowId xmlns:a16="http://schemas.microsoft.com/office/drawing/2014/main" val="3161566227"/>
                  </a:ext>
                </a:extLst>
              </a:tr>
            </a:tbl>
          </a:graphicData>
        </a:graphic>
      </p:graphicFrame>
      <p:sp>
        <p:nvSpPr>
          <p:cNvPr id="7" name="TextBox 6">
            <a:extLst>
              <a:ext uri="{FF2B5EF4-FFF2-40B4-BE49-F238E27FC236}">
                <a16:creationId xmlns:a16="http://schemas.microsoft.com/office/drawing/2014/main" id="{F3ACCA9A-137A-41C7-A513-357E358F2657}"/>
              </a:ext>
            </a:extLst>
          </p:cNvPr>
          <p:cNvSpPr txBox="1"/>
          <p:nvPr/>
        </p:nvSpPr>
        <p:spPr>
          <a:xfrm>
            <a:off x="7880807" y="5146538"/>
            <a:ext cx="3384223" cy="646331"/>
          </a:xfrm>
          <a:prstGeom prst="rect">
            <a:avLst/>
          </a:prstGeom>
          <a:noFill/>
        </p:spPr>
        <p:txBody>
          <a:bodyPr wrap="square" rtlCol="0">
            <a:spAutoFit/>
          </a:bodyPr>
          <a:lstStyle/>
          <a:p>
            <a:r>
              <a:rPr lang="en-US" sz="1200"/>
              <a:t>Source (above): State of Housing Reports, </a:t>
            </a:r>
            <a:r>
              <a:rPr lang="en-US" sz="1200" err="1"/>
              <a:t>Roseway</a:t>
            </a:r>
            <a:r>
              <a:rPr lang="en-US" sz="1200"/>
              <a:t>-Cully Neighborhood Profiles, PHB; 2020 data ECONorthwest. Source (left): ECONorthwest</a:t>
            </a:r>
          </a:p>
        </p:txBody>
      </p:sp>
      <p:sp>
        <p:nvSpPr>
          <p:cNvPr id="8" name="TextBox 7">
            <a:extLst>
              <a:ext uri="{FF2B5EF4-FFF2-40B4-BE49-F238E27FC236}">
                <a16:creationId xmlns:a16="http://schemas.microsoft.com/office/drawing/2014/main" id="{FE4E4E07-42B1-4F90-A8DB-7BAEE76F9E30}"/>
              </a:ext>
            </a:extLst>
          </p:cNvPr>
          <p:cNvSpPr txBox="1"/>
          <p:nvPr/>
        </p:nvSpPr>
        <p:spPr>
          <a:xfrm>
            <a:off x="7880807" y="1337191"/>
            <a:ext cx="3384223" cy="461665"/>
          </a:xfrm>
          <a:prstGeom prst="rect">
            <a:avLst/>
          </a:prstGeom>
          <a:noFill/>
        </p:spPr>
        <p:txBody>
          <a:bodyPr wrap="square" rtlCol="0">
            <a:spAutoFit/>
          </a:bodyPr>
          <a:lstStyle/>
          <a:p>
            <a:r>
              <a:rPr lang="en-US" sz="2400">
                <a:solidFill>
                  <a:schemeClr val="tx1">
                    <a:lumMod val="75000"/>
                    <a:lumOff val="25000"/>
                  </a:schemeClr>
                </a:solidFill>
              </a:rPr>
              <a:t>Black Population by Year</a:t>
            </a:r>
          </a:p>
        </p:txBody>
      </p:sp>
      <p:sp>
        <p:nvSpPr>
          <p:cNvPr id="9" name="TextBox 8">
            <a:extLst>
              <a:ext uri="{FF2B5EF4-FFF2-40B4-BE49-F238E27FC236}">
                <a16:creationId xmlns:a16="http://schemas.microsoft.com/office/drawing/2014/main" id="{31834F9B-0FCB-42A6-B47A-1A6337C3892E}"/>
              </a:ext>
            </a:extLst>
          </p:cNvPr>
          <p:cNvSpPr txBox="1"/>
          <p:nvPr/>
        </p:nvSpPr>
        <p:spPr>
          <a:xfrm>
            <a:off x="352425" y="1337191"/>
            <a:ext cx="3384223" cy="461665"/>
          </a:xfrm>
          <a:prstGeom prst="rect">
            <a:avLst/>
          </a:prstGeom>
          <a:noFill/>
        </p:spPr>
        <p:txBody>
          <a:bodyPr wrap="square" rtlCol="0">
            <a:spAutoFit/>
          </a:bodyPr>
          <a:lstStyle/>
          <a:p>
            <a:r>
              <a:rPr lang="en-US" sz="2400">
                <a:solidFill>
                  <a:schemeClr val="tx1">
                    <a:lumMod val="75000"/>
                    <a:lumOff val="25000"/>
                  </a:schemeClr>
                </a:solidFill>
              </a:rPr>
              <a:t>Race &amp; Ethnicity</a:t>
            </a:r>
          </a:p>
        </p:txBody>
      </p:sp>
      <p:pic>
        <p:nvPicPr>
          <p:cNvPr id="10" name="Picture 9">
            <a:extLst>
              <a:ext uri="{FF2B5EF4-FFF2-40B4-BE49-F238E27FC236}">
                <a16:creationId xmlns:a16="http://schemas.microsoft.com/office/drawing/2014/main" id="{A949E861-B7FD-4DC5-9FDD-AA0C1AE7D51E}"/>
              </a:ext>
            </a:extLst>
          </p:cNvPr>
          <p:cNvPicPr>
            <a:picLocks noChangeAspect="1"/>
          </p:cNvPicPr>
          <p:nvPr/>
        </p:nvPicPr>
        <p:blipFill>
          <a:blip r:embed="rId2"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11" name="Footer Placeholder 4">
            <a:extLst>
              <a:ext uri="{FF2B5EF4-FFF2-40B4-BE49-F238E27FC236}">
                <a16:creationId xmlns:a16="http://schemas.microsoft.com/office/drawing/2014/main" id="{BD2EE883-D1F5-4863-B76B-6659C3EABF54}"/>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34</a:t>
            </a:fld>
            <a:endParaRPr lang="en-US" dirty="0"/>
          </a:p>
        </p:txBody>
      </p:sp>
    </p:spTree>
    <p:extLst>
      <p:ext uri="{BB962C8B-B14F-4D97-AF65-F5344CB8AC3E}">
        <p14:creationId xmlns:p14="http://schemas.microsoft.com/office/powerpoint/2010/main" val="2178920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3FE7-2EAE-4384-A40D-C1536A1B5712}"/>
              </a:ext>
            </a:extLst>
          </p:cNvPr>
          <p:cNvSpPr>
            <a:spLocks noGrp="1"/>
          </p:cNvSpPr>
          <p:nvPr>
            <p:ph type="title"/>
          </p:nvPr>
        </p:nvSpPr>
        <p:spPr/>
        <p:txBody>
          <a:bodyPr>
            <a:normAutofit fontScale="90000"/>
          </a:bodyPr>
          <a:lstStyle/>
          <a:p>
            <a:r>
              <a:rPr lang="en-US"/>
              <a:t>Multifamily Rental Housing</a:t>
            </a:r>
          </a:p>
        </p:txBody>
      </p:sp>
      <p:graphicFrame>
        <p:nvGraphicFramePr>
          <p:cNvPr id="5" name="Table 5">
            <a:extLst>
              <a:ext uri="{FF2B5EF4-FFF2-40B4-BE49-F238E27FC236}">
                <a16:creationId xmlns:a16="http://schemas.microsoft.com/office/drawing/2014/main" id="{7A8FA8E8-6E32-469B-B32F-505AD70B01C7}"/>
              </a:ext>
            </a:extLst>
          </p:cNvPr>
          <p:cNvGraphicFramePr>
            <a:graphicFrameLocks noGrp="1"/>
          </p:cNvGraphicFramePr>
          <p:nvPr>
            <p:ph idx="1"/>
          </p:nvPr>
        </p:nvGraphicFramePr>
        <p:xfrm>
          <a:off x="1229119" y="1254485"/>
          <a:ext cx="9206352" cy="4114800"/>
        </p:xfrm>
        <a:graphic>
          <a:graphicData uri="http://schemas.openxmlformats.org/drawingml/2006/table">
            <a:tbl>
              <a:tblPr firstRow="1" bandRow="1">
                <a:tableStyleId>{69012ECD-51FC-41F1-AA8D-1B2483CD663E}</a:tableStyleId>
              </a:tblPr>
              <a:tblGrid>
                <a:gridCol w="3789019">
                  <a:extLst>
                    <a:ext uri="{9D8B030D-6E8A-4147-A177-3AD203B41FA5}">
                      <a16:colId xmlns:a16="http://schemas.microsoft.com/office/drawing/2014/main" val="3728666699"/>
                    </a:ext>
                  </a:extLst>
                </a:gridCol>
                <a:gridCol w="2321713">
                  <a:extLst>
                    <a:ext uri="{9D8B030D-6E8A-4147-A177-3AD203B41FA5}">
                      <a16:colId xmlns:a16="http://schemas.microsoft.com/office/drawing/2014/main" val="3598787386"/>
                    </a:ext>
                  </a:extLst>
                </a:gridCol>
                <a:gridCol w="3095620">
                  <a:extLst>
                    <a:ext uri="{9D8B030D-6E8A-4147-A177-3AD203B41FA5}">
                      <a16:colId xmlns:a16="http://schemas.microsoft.com/office/drawing/2014/main" val="3327178416"/>
                    </a:ext>
                  </a:extLst>
                </a:gridCol>
              </a:tblGrid>
              <a:tr h="370840">
                <a:tc>
                  <a:txBody>
                    <a:bodyPr/>
                    <a:lstStyle/>
                    <a:p>
                      <a:endParaRPr lang="en-US"/>
                    </a:p>
                  </a:txBody>
                  <a:tcPr/>
                </a:tc>
                <a:tc>
                  <a:txBody>
                    <a:bodyPr/>
                    <a:lstStyle/>
                    <a:p>
                      <a:r>
                        <a:rPr lang="en-US"/>
                        <a:t>Cully TIF</a:t>
                      </a:r>
                    </a:p>
                  </a:txBody>
                  <a:tcPr/>
                </a:tc>
                <a:tc>
                  <a:txBody>
                    <a:bodyPr/>
                    <a:lstStyle/>
                    <a:p>
                      <a:r>
                        <a:rPr lang="en-US"/>
                        <a:t>Portland</a:t>
                      </a:r>
                    </a:p>
                  </a:txBody>
                  <a:tcPr/>
                </a:tc>
                <a:extLst>
                  <a:ext uri="{0D108BD9-81ED-4DB2-BD59-A6C34878D82A}">
                    <a16:rowId xmlns:a16="http://schemas.microsoft.com/office/drawing/2014/main" val="2264247427"/>
                  </a:ext>
                </a:extLst>
              </a:tr>
              <a:tr h="370840">
                <a:tc>
                  <a:txBody>
                    <a:bodyPr/>
                    <a:lstStyle/>
                    <a:p>
                      <a:r>
                        <a:rPr lang="en-US" sz="2400"/>
                        <a:t>Exiting Multifamily Units</a:t>
                      </a:r>
                    </a:p>
                  </a:txBody>
                  <a:tcPr/>
                </a:tc>
                <a:tc>
                  <a:txBody>
                    <a:bodyPr/>
                    <a:lstStyle/>
                    <a:p>
                      <a:r>
                        <a:rPr lang="en-US" sz="2400"/>
                        <a:t>2,000</a:t>
                      </a:r>
                    </a:p>
                  </a:txBody>
                  <a:tcPr/>
                </a:tc>
                <a:tc>
                  <a:txBody>
                    <a:bodyPr/>
                    <a:lstStyle/>
                    <a:p>
                      <a:r>
                        <a:rPr lang="en-US" sz="2400"/>
                        <a:t>108,100</a:t>
                      </a:r>
                    </a:p>
                  </a:txBody>
                  <a:tcPr/>
                </a:tc>
                <a:extLst>
                  <a:ext uri="{0D108BD9-81ED-4DB2-BD59-A6C34878D82A}">
                    <a16:rowId xmlns:a16="http://schemas.microsoft.com/office/drawing/2014/main" val="2701708150"/>
                  </a:ext>
                </a:extLst>
              </a:tr>
              <a:tr h="370840">
                <a:tc>
                  <a:txBody>
                    <a:bodyPr/>
                    <a:lstStyle/>
                    <a:p>
                      <a:r>
                        <a:rPr lang="en-US" sz="2400"/>
                        <a:t>Q1 2022 Vacancy Rate</a:t>
                      </a:r>
                    </a:p>
                  </a:txBody>
                  <a:tcPr/>
                </a:tc>
                <a:tc>
                  <a:txBody>
                    <a:bodyPr/>
                    <a:lstStyle/>
                    <a:p>
                      <a:r>
                        <a:rPr lang="en-US" sz="2400"/>
                        <a:t>2.8%</a:t>
                      </a:r>
                    </a:p>
                  </a:txBody>
                  <a:tcPr/>
                </a:tc>
                <a:tc>
                  <a:txBody>
                    <a:bodyPr/>
                    <a:lstStyle/>
                    <a:p>
                      <a:r>
                        <a:rPr lang="en-US" sz="2400"/>
                        <a:t>6.2%</a:t>
                      </a:r>
                    </a:p>
                  </a:txBody>
                  <a:tcPr/>
                </a:tc>
                <a:extLst>
                  <a:ext uri="{0D108BD9-81ED-4DB2-BD59-A6C34878D82A}">
                    <a16:rowId xmlns:a16="http://schemas.microsoft.com/office/drawing/2014/main" val="1706222972"/>
                  </a:ext>
                </a:extLst>
              </a:tr>
              <a:tr h="370840">
                <a:tc>
                  <a:txBody>
                    <a:bodyPr/>
                    <a:lstStyle/>
                    <a:p>
                      <a:r>
                        <a:rPr lang="en-US" sz="2400"/>
                        <a:t>Average Rent</a:t>
                      </a:r>
                    </a:p>
                  </a:txBody>
                  <a:tcPr/>
                </a:tc>
                <a:tc>
                  <a:txBody>
                    <a:bodyPr/>
                    <a:lstStyle/>
                    <a:p>
                      <a:r>
                        <a:rPr lang="en-US" sz="2400"/>
                        <a:t>$1,107 per unit   </a:t>
                      </a:r>
                    </a:p>
                  </a:txBody>
                  <a:tcPr/>
                </a:tc>
                <a:tc>
                  <a:txBody>
                    <a:bodyPr/>
                    <a:lstStyle/>
                    <a:p>
                      <a:r>
                        <a:rPr lang="en-US" sz="2400"/>
                        <a:t>$1,475 per unit</a:t>
                      </a:r>
                    </a:p>
                  </a:txBody>
                  <a:tcPr/>
                </a:tc>
                <a:extLst>
                  <a:ext uri="{0D108BD9-81ED-4DB2-BD59-A6C34878D82A}">
                    <a16:rowId xmlns:a16="http://schemas.microsoft.com/office/drawing/2014/main" val="2954776247"/>
                  </a:ext>
                </a:extLst>
              </a:tr>
              <a:tr h="370840">
                <a:tc>
                  <a:txBody>
                    <a:bodyPr/>
                    <a:lstStyle/>
                    <a:p>
                      <a:r>
                        <a:rPr lang="en-US" sz="2400"/>
                        <a:t>Average Rent per sf</a:t>
                      </a:r>
                    </a:p>
                  </a:txBody>
                  <a:tcPr/>
                </a:tc>
                <a:tc>
                  <a:txBody>
                    <a:bodyPr/>
                    <a:lstStyle/>
                    <a:p>
                      <a:r>
                        <a:rPr lang="en-US" sz="2400"/>
                        <a:t>$1.56</a:t>
                      </a:r>
                    </a:p>
                  </a:txBody>
                  <a:tcPr/>
                </a:tc>
                <a:tc>
                  <a:txBody>
                    <a:bodyPr/>
                    <a:lstStyle/>
                    <a:p>
                      <a:r>
                        <a:rPr lang="en-US" sz="2400"/>
                        <a:t>$2.03</a:t>
                      </a:r>
                    </a:p>
                  </a:txBody>
                  <a:tcPr/>
                </a:tc>
                <a:extLst>
                  <a:ext uri="{0D108BD9-81ED-4DB2-BD59-A6C34878D82A}">
                    <a16:rowId xmlns:a16="http://schemas.microsoft.com/office/drawing/2014/main" val="3894583949"/>
                  </a:ext>
                </a:extLst>
              </a:tr>
              <a:tr h="370840">
                <a:tc>
                  <a:txBody>
                    <a:bodyPr/>
                    <a:lstStyle/>
                    <a:p>
                      <a:r>
                        <a:rPr lang="en-US" sz="2400"/>
                        <a:t>Average Studio Rent</a:t>
                      </a:r>
                    </a:p>
                  </a:txBody>
                  <a:tcPr/>
                </a:tc>
                <a:tc>
                  <a:txBody>
                    <a:bodyPr/>
                    <a:lstStyle/>
                    <a:p>
                      <a:r>
                        <a:rPr lang="en-US" sz="2400"/>
                        <a:t>$1,250</a:t>
                      </a:r>
                    </a:p>
                  </a:txBody>
                  <a:tcPr/>
                </a:tc>
                <a:tc>
                  <a:txBody>
                    <a:bodyPr/>
                    <a:lstStyle/>
                    <a:p>
                      <a:r>
                        <a:rPr lang="en-US" sz="2400"/>
                        <a:t>$1,200</a:t>
                      </a:r>
                    </a:p>
                  </a:txBody>
                  <a:tcPr/>
                </a:tc>
                <a:extLst>
                  <a:ext uri="{0D108BD9-81ED-4DB2-BD59-A6C34878D82A}">
                    <a16:rowId xmlns:a16="http://schemas.microsoft.com/office/drawing/2014/main" val="3044548936"/>
                  </a:ext>
                </a:extLst>
              </a:tr>
              <a:tr h="370840">
                <a:tc>
                  <a:txBody>
                    <a:bodyPr/>
                    <a:lstStyle/>
                    <a:p>
                      <a:r>
                        <a:rPr lang="en-US" sz="2400"/>
                        <a:t>Average 1BR Rent</a:t>
                      </a:r>
                    </a:p>
                  </a:txBody>
                  <a:tcPr/>
                </a:tc>
                <a:tc>
                  <a:txBody>
                    <a:bodyPr/>
                    <a:lstStyle/>
                    <a:p>
                      <a:r>
                        <a:rPr lang="en-US" sz="2400"/>
                        <a:t>$1,030</a:t>
                      </a:r>
                    </a:p>
                  </a:txBody>
                  <a:tcPr/>
                </a:tc>
                <a:tc>
                  <a:txBody>
                    <a:bodyPr/>
                    <a:lstStyle/>
                    <a:p>
                      <a:r>
                        <a:rPr lang="en-US" sz="2400"/>
                        <a:t>$1,420</a:t>
                      </a:r>
                    </a:p>
                  </a:txBody>
                  <a:tcPr/>
                </a:tc>
                <a:extLst>
                  <a:ext uri="{0D108BD9-81ED-4DB2-BD59-A6C34878D82A}">
                    <a16:rowId xmlns:a16="http://schemas.microsoft.com/office/drawing/2014/main" val="1163533831"/>
                  </a:ext>
                </a:extLst>
              </a:tr>
              <a:tr h="370840">
                <a:tc>
                  <a:txBody>
                    <a:bodyPr/>
                    <a:lstStyle/>
                    <a:p>
                      <a:r>
                        <a:rPr lang="en-US" sz="2400"/>
                        <a:t>Average 2BR Rent</a:t>
                      </a:r>
                    </a:p>
                  </a:txBody>
                  <a:tcPr/>
                </a:tc>
                <a:tc>
                  <a:txBody>
                    <a:bodyPr/>
                    <a:lstStyle/>
                    <a:p>
                      <a:r>
                        <a:rPr lang="en-US" sz="2400"/>
                        <a:t>$1,140</a:t>
                      </a:r>
                    </a:p>
                  </a:txBody>
                  <a:tcPr/>
                </a:tc>
                <a:tc>
                  <a:txBody>
                    <a:bodyPr/>
                    <a:lstStyle/>
                    <a:p>
                      <a:r>
                        <a:rPr lang="en-US" sz="2400"/>
                        <a:t>$1,680</a:t>
                      </a:r>
                    </a:p>
                  </a:txBody>
                  <a:tcPr/>
                </a:tc>
                <a:extLst>
                  <a:ext uri="{0D108BD9-81ED-4DB2-BD59-A6C34878D82A}">
                    <a16:rowId xmlns:a16="http://schemas.microsoft.com/office/drawing/2014/main" val="2264146740"/>
                  </a:ext>
                </a:extLst>
              </a:tr>
              <a:tr h="370840">
                <a:tc>
                  <a:txBody>
                    <a:bodyPr/>
                    <a:lstStyle/>
                    <a:p>
                      <a:r>
                        <a:rPr lang="en-US" sz="2400"/>
                        <a:t>Average 3BR Rent</a:t>
                      </a:r>
                    </a:p>
                  </a:txBody>
                  <a:tcPr/>
                </a:tc>
                <a:tc>
                  <a:txBody>
                    <a:bodyPr/>
                    <a:lstStyle/>
                    <a:p>
                      <a:r>
                        <a:rPr lang="en-US" sz="2400"/>
                        <a:t>$1,340</a:t>
                      </a:r>
                    </a:p>
                  </a:txBody>
                  <a:tcPr/>
                </a:tc>
                <a:tc>
                  <a:txBody>
                    <a:bodyPr/>
                    <a:lstStyle/>
                    <a:p>
                      <a:r>
                        <a:rPr lang="en-US" sz="2400"/>
                        <a:t>$1,840</a:t>
                      </a:r>
                    </a:p>
                  </a:txBody>
                  <a:tcPr/>
                </a:tc>
                <a:extLst>
                  <a:ext uri="{0D108BD9-81ED-4DB2-BD59-A6C34878D82A}">
                    <a16:rowId xmlns:a16="http://schemas.microsoft.com/office/drawing/2014/main" val="2900864014"/>
                  </a:ext>
                </a:extLst>
              </a:tr>
            </a:tbl>
          </a:graphicData>
        </a:graphic>
      </p:graphicFrame>
      <p:pic>
        <p:nvPicPr>
          <p:cNvPr id="7" name="Picture 6">
            <a:extLst>
              <a:ext uri="{FF2B5EF4-FFF2-40B4-BE49-F238E27FC236}">
                <a16:creationId xmlns:a16="http://schemas.microsoft.com/office/drawing/2014/main" id="{B6B0712F-AD79-42EC-B28F-4C46F5F802B5}"/>
              </a:ext>
            </a:extLst>
          </p:cNvPr>
          <p:cNvPicPr>
            <a:picLocks noChangeAspect="1"/>
          </p:cNvPicPr>
          <p:nvPr/>
        </p:nvPicPr>
        <p:blipFill>
          <a:blip r:embed="rId2"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6" name="Footer Placeholder 4">
            <a:extLst>
              <a:ext uri="{FF2B5EF4-FFF2-40B4-BE49-F238E27FC236}">
                <a16:creationId xmlns:a16="http://schemas.microsoft.com/office/drawing/2014/main" id="{FD3D3259-F8C7-4058-B0C1-6B29765708D7}"/>
              </a:ext>
            </a:extLst>
          </p:cNvPr>
          <p:cNvSpPr txBox="1">
            <a:spLocks/>
          </p:cNvSpPr>
          <p:nvPr/>
        </p:nvSpPr>
        <p:spPr>
          <a:xfrm>
            <a:off x="239304" y="6356290"/>
            <a:ext cx="8878063" cy="365186"/>
          </a:xfrm>
          <a:prstGeom prst="rect">
            <a:avLst/>
          </a:prstGeom>
        </p:spPr>
        <p:txBody>
          <a:bodyPr vert="horz" lIns="91440" tIns="45720" rIns="91440" bIns="45720" rtlCol="0" anchor="ctr"/>
          <a:lstStyle>
            <a:defPPr>
              <a:defRPr lang="en-US"/>
            </a:defPPr>
            <a:lvl1pPr marL="0" algn="ctr" defTabSz="914400" rtl="0" eaLnBrk="1" latinLnBrk="0" hangingPunct="1">
              <a:defRPr lang="en-US" sz="1600" kern="1200">
                <a:solidFill>
                  <a:schemeClr val="tx1">
                    <a:tint val="75000"/>
                  </a:schemeClr>
                </a:solidFill>
                <a:latin typeface="Franklin Gothic Medium Cond" panose="020B06060304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DAA8062-766D-41B9-BD3C-161FD863BC06}" type="slidenum">
              <a:rPr lang="en-US" smtClean="0"/>
              <a:pPr algn="l"/>
              <a:t>35</a:t>
            </a:fld>
            <a:endParaRPr lang="en-US" dirty="0"/>
          </a:p>
        </p:txBody>
      </p:sp>
    </p:spTree>
    <p:extLst>
      <p:ext uri="{BB962C8B-B14F-4D97-AF65-F5344CB8AC3E}">
        <p14:creationId xmlns:p14="http://schemas.microsoft.com/office/powerpoint/2010/main" val="3793398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0FAB5-4D5F-4405-8981-1E2383D072EF}"/>
              </a:ext>
            </a:extLst>
          </p:cNvPr>
          <p:cNvSpPr>
            <a:spLocks noGrp="1"/>
          </p:cNvSpPr>
          <p:nvPr>
            <p:ph type="title"/>
          </p:nvPr>
        </p:nvSpPr>
        <p:spPr/>
        <p:txBody>
          <a:bodyPr>
            <a:normAutofit fontScale="90000"/>
          </a:bodyPr>
          <a:lstStyle/>
          <a:p>
            <a:r>
              <a:rPr lang="en-US"/>
              <a:t>Commercial Real Estate Market </a:t>
            </a:r>
          </a:p>
        </p:txBody>
      </p:sp>
      <p:graphicFrame>
        <p:nvGraphicFramePr>
          <p:cNvPr id="5" name="Table 5">
            <a:extLst>
              <a:ext uri="{FF2B5EF4-FFF2-40B4-BE49-F238E27FC236}">
                <a16:creationId xmlns:a16="http://schemas.microsoft.com/office/drawing/2014/main" id="{129B5C6E-DF00-4738-B486-21E37111EB42}"/>
              </a:ext>
            </a:extLst>
          </p:cNvPr>
          <p:cNvGraphicFramePr>
            <a:graphicFrameLocks noGrp="1"/>
          </p:cNvGraphicFramePr>
          <p:nvPr/>
        </p:nvGraphicFramePr>
        <p:xfrm>
          <a:off x="3011776" y="1409259"/>
          <a:ext cx="8127999" cy="1410617"/>
        </p:xfrm>
        <a:graphic>
          <a:graphicData uri="http://schemas.openxmlformats.org/drawingml/2006/table">
            <a:tbl>
              <a:tblPr firstRow="1" bandRow="1">
                <a:tableStyleId>{69012ECD-51FC-41F1-AA8D-1B2483CD663E}</a:tableStyleId>
              </a:tblPr>
              <a:tblGrid>
                <a:gridCol w="2926499">
                  <a:extLst>
                    <a:ext uri="{9D8B030D-6E8A-4147-A177-3AD203B41FA5}">
                      <a16:colId xmlns:a16="http://schemas.microsoft.com/office/drawing/2014/main" val="856149672"/>
                    </a:ext>
                  </a:extLst>
                </a:gridCol>
                <a:gridCol w="2492167">
                  <a:extLst>
                    <a:ext uri="{9D8B030D-6E8A-4147-A177-3AD203B41FA5}">
                      <a16:colId xmlns:a16="http://schemas.microsoft.com/office/drawing/2014/main" val="99218951"/>
                    </a:ext>
                  </a:extLst>
                </a:gridCol>
                <a:gridCol w="2709333">
                  <a:extLst>
                    <a:ext uri="{9D8B030D-6E8A-4147-A177-3AD203B41FA5}">
                      <a16:colId xmlns:a16="http://schemas.microsoft.com/office/drawing/2014/main" val="3061961184"/>
                    </a:ext>
                  </a:extLst>
                </a:gridCol>
              </a:tblGrid>
              <a:tr h="130457">
                <a:tc>
                  <a:txBody>
                    <a:bodyPr/>
                    <a:lstStyle/>
                    <a:p>
                      <a:endParaRPr lang="en-US" sz="200"/>
                    </a:p>
                  </a:txBody>
                  <a:tcPr/>
                </a:tc>
                <a:tc>
                  <a:txBody>
                    <a:bodyPr/>
                    <a:lstStyle/>
                    <a:p>
                      <a:endParaRPr lang="en-US" sz="200"/>
                    </a:p>
                  </a:txBody>
                  <a:tcPr/>
                </a:tc>
                <a:tc>
                  <a:txBody>
                    <a:bodyPr/>
                    <a:lstStyle/>
                    <a:p>
                      <a:endParaRPr lang="en-US" sz="200"/>
                    </a:p>
                  </a:txBody>
                  <a:tcPr/>
                </a:tc>
                <a:extLst>
                  <a:ext uri="{0D108BD9-81ED-4DB2-BD59-A6C34878D82A}">
                    <a16:rowId xmlns:a16="http://schemas.microsoft.com/office/drawing/2014/main" val="3089001785"/>
                  </a:ext>
                </a:extLst>
              </a:tr>
              <a:tr h="370840">
                <a:tc>
                  <a:txBody>
                    <a:bodyPr/>
                    <a:lstStyle/>
                    <a:p>
                      <a:r>
                        <a:rPr lang="en-US" sz="2200"/>
                        <a:t>Existing Square Feet</a:t>
                      </a:r>
                    </a:p>
                  </a:txBody>
                  <a:tcPr/>
                </a:tc>
                <a:tc>
                  <a:txBody>
                    <a:bodyPr/>
                    <a:lstStyle/>
                    <a:p>
                      <a:r>
                        <a:rPr lang="en-US" sz="2200"/>
                        <a:t>421,400</a:t>
                      </a:r>
                    </a:p>
                  </a:txBody>
                  <a:tcPr/>
                </a:tc>
                <a:tc>
                  <a:txBody>
                    <a:bodyPr/>
                    <a:lstStyle/>
                    <a:p>
                      <a:r>
                        <a:rPr lang="en-US" sz="2200"/>
                        <a:t>58,935,100</a:t>
                      </a:r>
                    </a:p>
                  </a:txBody>
                  <a:tcPr/>
                </a:tc>
                <a:extLst>
                  <a:ext uri="{0D108BD9-81ED-4DB2-BD59-A6C34878D82A}">
                    <a16:rowId xmlns:a16="http://schemas.microsoft.com/office/drawing/2014/main" val="3517950509"/>
                  </a:ext>
                </a:extLst>
              </a:tr>
              <a:tr h="370840">
                <a:tc>
                  <a:txBody>
                    <a:bodyPr/>
                    <a:lstStyle/>
                    <a:p>
                      <a:r>
                        <a:rPr lang="en-US" sz="2200"/>
                        <a:t>Q1 2022 Vacancy Rate</a:t>
                      </a:r>
                    </a:p>
                  </a:txBody>
                  <a:tcPr/>
                </a:tc>
                <a:tc>
                  <a:txBody>
                    <a:bodyPr/>
                    <a:lstStyle/>
                    <a:p>
                      <a:r>
                        <a:rPr lang="en-US" sz="2200"/>
                        <a:t>5.3%</a:t>
                      </a:r>
                    </a:p>
                  </a:txBody>
                  <a:tcPr/>
                </a:tc>
                <a:tc>
                  <a:txBody>
                    <a:bodyPr/>
                    <a:lstStyle/>
                    <a:p>
                      <a:r>
                        <a:rPr lang="en-US" sz="2200"/>
                        <a:t>15.5%</a:t>
                      </a:r>
                    </a:p>
                  </a:txBody>
                  <a:tcPr/>
                </a:tc>
                <a:extLst>
                  <a:ext uri="{0D108BD9-81ED-4DB2-BD59-A6C34878D82A}">
                    <a16:rowId xmlns:a16="http://schemas.microsoft.com/office/drawing/2014/main" val="2314629429"/>
                  </a:ext>
                </a:extLst>
              </a:tr>
              <a:tr h="370840">
                <a:tc>
                  <a:txBody>
                    <a:bodyPr/>
                    <a:lstStyle/>
                    <a:p>
                      <a:r>
                        <a:rPr lang="en-US" sz="2200"/>
                        <a:t>Base Rent/Sq Ft.</a:t>
                      </a:r>
                    </a:p>
                  </a:txBody>
                  <a:tcPr/>
                </a:tc>
                <a:tc>
                  <a:txBody>
                    <a:bodyPr/>
                    <a:lstStyle/>
                    <a:p>
                      <a:r>
                        <a:rPr lang="en-US" sz="2200"/>
                        <a:t>$17.36</a:t>
                      </a:r>
                    </a:p>
                  </a:txBody>
                  <a:tcPr/>
                </a:tc>
                <a:tc>
                  <a:txBody>
                    <a:bodyPr/>
                    <a:lstStyle/>
                    <a:p>
                      <a:r>
                        <a:rPr lang="en-US" sz="2200"/>
                        <a:t>$26.98</a:t>
                      </a:r>
                    </a:p>
                  </a:txBody>
                  <a:tcPr/>
                </a:tc>
                <a:extLst>
                  <a:ext uri="{0D108BD9-81ED-4DB2-BD59-A6C34878D82A}">
                    <a16:rowId xmlns:a16="http://schemas.microsoft.com/office/drawing/2014/main" val="1888278991"/>
                  </a:ext>
                </a:extLst>
              </a:tr>
            </a:tbl>
          </a:graphicData>
        </a:graphic>
      </p:graphicFrame>
      <p:graphicFrame>
        <p:nvGraphicFramePr>
          <p:cNvPr id="6" name="Table 5">
            <a:extLst>
              <a:ext uri="{FF2B5EF4-FFF2-40B4-BE49-F238E27FC236}">
                <a16:creationId xmlns:a16="http://schemas.microsoft.com/office/drawing/2014/main" id="{9F901BE6-6732-4063-B7A9-CE1E1E4EB077}"/>
              </a:ext>
            </a:extLst>
          </p:cNvPr>
          <p:cNvGraphicFramePr>
            <a:graphicFrameLocks noGrp="1"/>
          </p:cNvGraphicFramePr>
          <p:nvPr/>
        </p:nvGraphicFramePr>
        <p:xfrm>
          <a:off x="3011776" y="4744311"/>
          <a:ext cx="8127999" cy="1402080"/>
        </p:xfrm>
        <a:graphic>
          <a:graphicData uri="http://schemas.openxmlformats.org/drawingml/2006/table">
            <a:tbl>
              <a:tblPr firstRow="1" bandRow="1">
                <a:tableStyleId>{17292A2E-F333-43FB-9621-5CBBE7FDCDCB}</a:tableStyleId>
              </a:tblPr>
              <a:tblGrid>
                <a:gridCol w="2926499">
                  <a:extLst>
                    <a:ext uri="{9D8B030D-6E8A-4147-A177-3AD203B41FA5}">
                      <a16:colId xmlns:a16="http://schemas.microsoft.com/office/drawing/2014/main" val="856149672"/>
                    </a:ext>
                  </a:extLst>
                </a:gridCol>
                <a:gridCol w="2492167">
                  <a:extLst>
                    <a:ext uri="{9D8B030D-6E8A-4147-A177-3AD203B41FA5}">
                      <a16:colId xmlns:a16="http://schemas.microsoft.com/office/drawing/2014/main" val="99218951"/>
                    </a:ext>
                  </a:extLst>
                </a:gridCol>
                <a:gridCol w="2709333">
                  <a:extLst>
                    <a:ext uri="{9D8B030D-6E8A-4147-A177-3AD203B41FA5}">
                      <a16:colId xmlns:a16="http://schemas.microsoft.com/office/drawing/2014/main" val="3061961184"/>
                    </a:ext>
                  </a:extLst>
                </a:gridCol>
              </a:tblGrid>
              <a:tr h="119924">
                <a:tc>
                  <a:txBody>
                    <a:bodyPr/>
                    <a:lstStyle/>
                    <a:p>
                      <a:endParaRPr lang="en-US" sz="200"/>
                    </a:p>
                  </a:txBody>
                  <a:tcPr/>
                </a:tc>
                <a:tc>
                  <a:txBody>
                    <a:bodyPr/>
                    <a:lstStyle/>
                    <a:p>
                      <a:endParaRPr lang="en-US" sz="200"/>
                    </a:p>
                  </a:txBody>
                  <a:tcPr/>
                </a:tc>
                <a:tc>
                  <a:txBody>
                    <a:bodyPr/>
                    <a:lstStyle/>
                    <a:p>
                      <a:endParaRPr lang="en-US" sz="200"/>
                    </a:p>
                  </a:txBody>
                  <a:tcPr/>
                </a:tc>
                <a:extLst>
                  <a:ext uri="{0D108BD9-81ED-4DB2-BD59-A6C34878D82A}">
                    <a16:rowId xmlns:a16="http://schemas.microsoft.com/office/drawing/2014/main" val="3089001785"/>
                  </a:ext>
                </a:extLst>
              </a:tr>
              <a:tr h="370840">
                <a:tc>
                  <a:txBody>
                    <a:bodyPr/>
                    <a:lstStyle/>
                    <a:p>
                      <a:r>
                        <a:rPr lang="en-US" sz="2200"/>
                        <a:t>Existing Square Feet</a:t>
                      </a:r>
                    </a:p>
                  </a:txBody>
                  <a:tcPr/>
                </a:tc>
                <a:tc>
                  <a:txBody>
                    <a:bodyPr/>
                    <a:lstStyle/>
                    <a:p>
                      <a:r>
                        <a:rPr lang="en-US" sz="2200"/>
                        <a:t>3,564,400</a:t>
                      </a:r>
                    </a:p>
                  </a:txBody>
                  <a:tcPr/>
                </a:tc>
                <a:tc>
                  <a:txBody>
                    <a:bodyPr/>
                    <a:lstStyle/>
                    <a:p>
                      <a:r>
                        <a:rPr lang="en-US" sz="2200"/>
                        <a:t>95,890,700</a:t>
                      </a:r>
                    </a:p>
                  </a:txBody>
                  <a:tcPr/>
                </a:tc>
                <a:extLst>
                  <a:ext uri="{0D108BD9-81ED-4DB2-BD59-A6C34878D82A}">
                    <a16:rowId xmlns:a16="http://schemas.microsoft.com/office/drawing/2014/main" val="3517950509"/>
                  </a:ext>
                </a:extLst>
              </a:tr>
              <a:tr h="370840">
                <a:tc>
                  <a:txBody>
                    <a:bodyPr/>
                    <a:lstStyle/>
                    <a:p>
                      <a:r>
                        <a:rPr lang="en-US" sz="2200"/>
                        <a:t>Q1 2022 Vacancy Rate</a:t>
                      </a:r>
                    </a:p>
                  </a:txBody>
                  <a:tcPr/>
                </a:tc>
                <a:tc>
                  <a:txBody>
                    <a:bodyPr/>
                    <a:lstStyle/>
                    <a:p>
                      <a:r>
                        <a:rPr lang="en-US" sz="2200"/>
                        <a:t>1.9%</a:t>
                      </a:r>
                    </a:p>
                  </a:txBody>
                  <a:tcPr/>
                </a:tc>
                <a:tc>
                  <a:txBody>
                    <a:bodyPr/>
                    <a:lstStyle/>
                    <a:p>
                      <a:r>
                        <a:rPr lang="en-US" sz="2200"/>
                        <a:t>5.1%</a:t>
                      </a:r>
                    </a:p>
                  </a:txBody>
                  <a:tcPr/>
                </a:tc>
                <a:extLst>
                  <a:ext uri="{0D108BD9-81ED-4DB2-BD59-A6C34878D82A}">
                    <a16:rowId xmlns:a16="http://schemas.microsoft.com/office/drawing/2014/main" val="2314629429"/>
                  </a:ext>
                </a:extLst>
              </a:tr>
              <a:tr h="370840">
                <a:tc>
                  <a:txBody>
                    <a:bodyPr/>
                    <a:lstStyle/>
                    <a:p>
                      <a:r>
                        <a:rPr lang="en-US" sz="2200"/>
                        <a:t>NNN Rent/Sq Ft.</a:t>
                      </a:r>
                    </a:p>
                  </a:txBody>
                  <a:tcPr/>
                </a:tc>
                <a:tc>
                  <a:txBody>
                    <a:bodyPr/>
                    <a:lstStyle/>
                    <a:p>
                      <a:r>
                        <a:rPr lang="en-US" sz="2200"/>
                        <a:t>$8.83</a:t>
                      </a:r>
                    </a:p>
                  </a:txBody>
                  <a:tcPr/>
                </a:tc>
                <a:tc>
                  <a:txBody>
                    <a:bodyPr/>
                    <a:lstStyle/>
                    <a:p>
                      <a:r>
                        <a:rPr lang="en-US" sz="2200"/>
                        <a:t>$9.89</a:t>
                      </a:r>
                    </a:p>
                  </a:txBody>
                  <a:tcPr/>
                </a:tc>
                <a:extLst>
                  <a:ext uri="{0D108BD9-81ED-4DB2-BD59-A6C34878D82A}">
                    <a16:rowId xmlns:a16="http://schemas.microsoft.com/office/drawing/2014/main" val="1888278991"/>
                  </a:ext>
                </a:extLst>
              </a:tr>
            </a:tbl>
          </a:graphicData>
        </a:graphic>
      </p:graphicFrame>
      <p:graphicFrame>
        <p:nvGraphicFramePr>
          <p:cNvPr id="7" name="Table 5">
            <a:extLst>
              <a:ext uri="{FF2B5EF4-FFF2-40B4-BE49-F238E27FC236}">
                <a16:creationId xmlns:a16="http://schemas.microsoft.com/office/drawing/2014/main" id="{9A866B73-80BA-430B-8934-8448750A9140}"/>
              </a:ext>
            </a:extLst>
          </p:cNvPr>
          <p:cNvGraphicFramePr>
            <a:graphicFrameLocks noGrp="1"/>
          </p:cNvGraphicFramePr>
          <p:nvPr/>
        </p:nvGraphicFramePr>
        <p:xfrm>
          <a:off x="3011776" y="3081053"/>
          <a:ext cx="8127999" cy="1402080"/>
        </p:xfrm>
        <a:graphic>
          <a:graphicData uri="http://schemas.openxmlformats.org/drawingml/2006/table">
            <a:tbl>
              <a:tblPr firstRow="1" bandRow="1">
                <a:tableStyleId>{72833802-FEF1-4C79-8D5D-14CF1EAF98D9}</a:tableStyleId>
              </a:tblPr>
              <a:tblGrid>
                <a:gridCol w="2926499">
                  <a:extLst>
                    <a:ext uri="{9D8B030D-6E8A-4147-A177-3AD203B41FA5}">
                      <a16:colId xmlns:a16="http://schemas.microsoft.com/office/drawing/2014/main" val="856149672"/>
                    </a:ext>
                  </a:extLst>
                </a:gridCol>
                <a:gridCol w="2492167">
                  <a:extLst>
                    <a:ext uri="{9D8B030D-6E8A-4147-A177-3AD203B41FA5}">
                      <a16:colId xmlns:a16="http://schemas.microsoft.com/office/drawing/2014/main" val="99218951"/>
                    </a:ext>
                  </a:extLst>
                </a:gridCol>
                <a:gridCol w="2709333">
                  <a:extLst>
                    <a:ext uri="{9D8B030D-6E8A-4147-A177-3AD203B41FA5}">
                      <a16:colId xmlns:a16="http://schemas.microsoft.com/office/drawing/2014/main" val="3061961184"/>
                    </a:ext>
                  </a:extLst>
                </a:gridCol>
              </a:tblGrid>
              <a:tr h="0">
                <a:tc>
                  <a:txBody>
                    <a:bodyPr/>
                    <a:lstStyle/>
                    <a:p>
                      <a:endParaRPr lang="en-US" sz="200"/>
                    </a:p>
                  </a:txBody>
                  <a:tcPr/>
                </a:tc>
                <a:tc>
                  <a:txBody>
                    <a:bodyPr/>
                    <a:lstStyle/>
                    <a:p>
                      <a:endParaRPr lang="en-US" sz="200"/>
                    </a:p>
                  </a:txBody>
                  <a:tcPr/>
                </a:tc>
                <a:tc>
                  <a:txBody>
                    <a:bodyPr/>
                    <a:lstStyle/>
                    <a:p>
                      <a:endParaRPr lang="en-US" sz="200"/>
                    </a:p>
                  </a:txBody>
                  <a:tcPr/>
                </a:tc>
                <a:extLst>
                  <a:ext uri="{0D108BD9-81ED-4DB2-BD59-A6C34878D82A}">
                    <a16:rowId xmlns:a16="http://schemas.microsoft.com/office/drawing/2014/main" val="3089001785"/>
                  </a:ext>
                </a:extLst>
              </a:tr>
              <a:tr h="370840">
                <a:tc>
                  <a:txBody>
                    <a:bodyPr/>
                    <a:lstStyle/>
                    <a:p>
                      <a:r>
                        <a:rPr lang="en-US" sz="2200"/>
                        <a:t>Existing Square Feet</a:t>
                      </a:r>
                    </a:p>
                  </a:txBody>
                  <a:tcPr/>
                </a:tc>
                <a:tc>
                  <a:txBody>
                    <a:bodyPr/>
                    <a:lstStyle/>
                    <a:p>
                      <a:r>
                        <a:rPr lang="en-US" sz="2200"/>
                        <a:t>962,800</a:t>
                      </a:r>
                    </a:p>
                  </a:txBody>
                  <a:tcPr/>
                </a:tc>
                <a:tc>
                  <a:txBody>
                    <a:bodyPr/>
                    <a:lstStyle/>
                    <a:p>
                      <a:r>
                        <a:rPr lang="en-US" sz="2200"/>
                        <a:t>40,591,000</a:t>
                      </a:r>
                    </a:p>
                  </a:txBody>
                  <a:tcPr/>
                </a:tc>
                <a:extLst>
                  <a:ext uri="{0D108BD9-81ED-4DB2-BD59-A6C34878D82A}">
                    <a16:rowId xmlns:a16="http://schemas.microsoft.com/office/drawing/2014/main" val="3517950509"/>
                  </a:ext>
                </a:extLst>
              </a:tr>
              <a:tr h="370840">
                <a:tc>
                  <a:txBody>
                    <a:bodyPr/>
                    <a:lstStyle/>
                    <a:p>
                      <a:r>
                        <a:rPr lang="en-US" sz="2200"/>
                        <a:t>Q1 2022 Vacancy Rate</a:t>
                      </a:r>
                    </a:p>
                  </a:txBody>
                  <a:tcPr/>
                </a:tc>
                <a:tc>
                  <a:txBody>
                    <a:bodyPr/>
                    <a:lstStyle/>
                    <a:p>
                      <a:r>
                        <a:rPr lang="en-US" sz="2200"/>
                        <a:t>1.4%</a:t>
                      </a:r>
                    </a:p>
                  </a:txBody>
                  <a:tcPr/>
                </a:tc>
                <a:tc>
                  <a:txBody>
                    <a:bodyPr/>
                    <a:lstStyle/>
                    <a:p>
                      <a:r>
                        <a:rPr lang="en-US" sz="2200"/>
                        <a:t>4.3%</a:t>
                      </a:r>
                    </a:p>
                  </a:txBody>
                  <a:tcPr/>
                </a:tc>
                <a:extLst>
                  <a:ext uri="{0D108BD9-81ED-4DB2-BD59-A6C34878D82A}">
                    <a16:rowId xmlns:a16="http://schemas.microsoft.com/office/drawing/2014/main" val="2314629429"/>
                  </a:ext>
                </a:extLst>
              </a:tr>
              <a:tr h="370840">
                <a:tc>
                  <a:txBody>
                    <a:bodyPr/>
                    <a:lstStyle/>
                    <a:p>
                      <a:r>
                        <a:rPr lang="en-US" sz="2200"/>
                        <a:t>NNN Rent/Sq Ft.</a:t>
                      </a:r>
                    </a:p>
                  </a:txBody>
                  <a:tcPr/>
                </a:tc>
                <a:tc>
                  <a:txBody>
                    <a:bodyPr/>
                    <a:lstStyle/>
                    <a:p>
                      <a:r>
                        <a:rPr lang="en-US" sz="2200"/>
                        <a:t>$31.57</a:t>
                      </a:r>
                    </a:p>
                  </a:txBody>
                  <a:tcPr/>
                </a:tc>
                <a:tc>
                  <a:txBody>
                    <a:bodyPr/>
                    <a:lstStyle/>
                    <a:p>
                      <a:r>
                        <a:rPr lang="en-US" sz="2200"/>
                        <a:t>$19.98</a:t>
                      </a:r>
                    </a:p>
                  </a:txBody>
                  <a:tcPr/>
                </a:tc>
                <a:extLst>
                  <a:ext uri="{0D108BD9-81ED-4DB2-BD59-A6C34878D82A}">
                    <a16:rowId xmlns:a16="http://schemas.microsoft.com/office/drawing/2014/main" val="1888278991"/>
                  </a:ext>
                </a:extLst>
              </a:tr>
            </a:tbl>
          </a:graphicData>
        </a:graphic>
      </p:graphicFrame>
      <p:sp>
        <p:nvSpPr>
          <p:cNvPr id="8" name="TextBox 7">
            <a:extLst>
              <a:ext uri="{FF2B5EF4-FFF2-40B4-BE49-F238E27FC236}">
                <a16:creationId xmlns:a16="http://schemas.microsoft.com/office/drawing/2014/main" id="{F5BEF159-5B08-4F97-A15C-65A3DD619CF2}"/>
              </a:ext>
            </a:extLst>
          </p:cNvPr>
          <p:cNvSpPr txBox="1"/>
          <p:nvPr/>
        </p:nvSpPr>
        <p:spPr>
          <a:xfrm>
            <a:off x="5942987" y="1009149"/>
            <a:ext cx="2454112" cy="400110"/>
          </a:xfrm>
          <a:prstGeom prst="rect">
            <a:avLst/>
          </a:prstGeom>
          <a:noFill/>
        </p:spPr>
        <p:txBody>
          <a:bodyPr wrap="square" rtlCol="0">
            <a:spAutoFit/>
          </a:bodyPr>
          <a:lstStyle/>
          <a:p>
            <a:pPr algn="ctr"/>
            <a:r>
              <a:rPr lang="en-US" sz="2000" b="1">
                <a:solidFill>
                  <a:schemeClr val="tx1">
                    <a:lumMod val="75000"/>
                    <a:lumOff val="25000"/>
                  </a:schemeClr>
                </a:solidFill>
              </a:rPr>
              <a:t>Cully TIF</a:t>
            </a:r>
          </a:p>
        </p:txBody>
      </p:sp>
      <p:sp>
        <p:nvSpPr>
          <p:cNvPr id="9" name="TextBox 8">
            <a:extLst>
              <a:ext uri="{FF2B5EF4-FFF2-40B4-BE49-F238E27FC236}">
                <a16:creationId xmlns:a16="http://schemas.microsoft.com/office/drawing/2014/main" id="{D23747E9-B8D3-4EBF-AB27-3C9C4A363931}"/>
              </a:ext>
            </a:extLst>
          </p:cNvPr>
          <p:cNvSpPr txBox="1"/>
          <p:nvPr/>
        </p:nvSpPr>
        <p:spPr>
          <a:xfrm>
            <a:off x="8541381" y="1009149"/>
            <a:ext cx="2454112" cy="400110"/>
          </a:xfrm>
          <a:prstGeom prst="rect">
            <a:avLst/>
          </a:prstGeom>
          <a:noFill/>
        </p:spPr>
        <p:txBody>
          <a:bodyPr wrap="square" rtlCol="0">
            <a:spAutoFit/>
          </a:bodyPr>
          <a:lstStyle/>
          <a:p>
            <a:pPr algn="ctr"/>
            <a:r>
              <a:rPr lang="en-US" sz="2000" b="1">
                <a:solidFill>
                  <a:schemeClr val="tx1">
                    <a:lumMod val="75000"/>
                    <a:lumOff val="25000"/>
                  </a:schemeClr>
                </a:solidFill>
              </a:rPr>
              <a:t>Portland</a:t>
            </a:r>
          </a:p>
        </p:txBody>
      </p:sp>
      <p:pic>
        <p:nvPicPr>
          <p:cNvPr id="13" name="Graphic 12" descr="Building with solid fill">
            <a:extLst>
              <a:ext uri="{FF2B5EF4-FFF2-40B4-BE49-F238E27FC236}">
                <a16:creationId xmlns:a16="http://schemas.microsoft.com/office/drawing/2014/main" id="{C806ACA8-5631-46D3-8570-4F5CB09A77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524" y="1403322"/>
            <a:ext cx="1188720" cy="1188720"/>
          </a:xfrm>
          <a:prstGeom prst="rect">
            <a:avLst/>
          </a:prstGeom>
        </p:spPr>
      </p:pic>
      <p:pic>
        <p:nvPicPr>
          <p:cNvPr id="15" name="Graphic 14" descr="Store with solid fill">
            <a:extLst>
              <a:ext uri="{FF2B5EF4-FFF2-40B4-BE49-F238E27FC236}">
                <a16:creationId xmlns:a16="http://schemas.microsoft.com/office/drawing/2014/main" id="{6EC3855B-DBD9-4DFD-8E96-F6458A884E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1524" y="3081052"/>
            <a:ext cx="1188720" cy="1188720"/>
          </a:xfrm>
          <a:prstGeom prst="rect">
            <a:avLst/>
          </a:prstGeom>
        </p:spPr>
      </p:pic>
      <p:sp>
        <p:nvSpPr>
          <p:cNvPr id="16" name="TextBox 15">
            <a:extLst>
              <a:ext uri="{FF2B5EF4-FFF2-40B4-BE49-F238E27FC236}">
                <a16:creationId xmlns:a16="http://schemas.microsoft.com/office/drawing/2014/main" id="{D213DCDE-14FA-427D-B7FF-7B4916258151}"/>
              </a:ext>
            </a:extLst>
          </p:cNvPr>
          <p:cNvSpPr txBox="1"/>
          <p:nvPr/>
        </p:nvSpPr>
        <p:spPr>
          <a:xfrm rot="16200000">
            <a:off x="2030467" y="1908576"/>
            <a:ext cx="1410617" cy="400110"/>
          </a:xfrm>
          <a:prstGeom prst="rect">
            <a:avLst/>
          </a:prstGeom>
          <a:noFill/>
        </p:spPr>
        <p:txBody>
          <a:bodyPr wrap="square" rtlCol="0">
            <a:spAutoFit/>
          </a:bodyPr>
          <a:lstStyle/>
          <a:p>
            <a:pPr algn="ctr"/>
            <a:r>
              <a:rPr lang="en-US" sz="2000" b="1">
                <a:solidFill>
                  <a:schemeClr val="tx1">
                    <a:lumMod val="75000"/>
                    <a:lumOff val="25000"/>
                  </a:schemeClr>
                </a:solidFill>
              </a:rPr>
              <a:t>OFFICE</a:t>
            </a:r>
          </a:p>
        </p:txBody>
      </p:sp>
      <p:sp>
        <p:nvSpPr>
          <p:cNvPr id="17" name="TextBox 16">
            <a:extLst>
              <a:ext uri="{FF2B5EF4-FFF2-40B4-BE49-F238E27FC236}">
                <a16:creationId xmlns:a16="http://schemas.microsoft.com/office/drawing/2014/main" id="{DE7C01F8-0ACE-4A8B-A1A7-FF6CCF1E1ED8}"/>
              </a:ext>
            </a:extLst>
          </p:cNvPr>
          <p:cNvSpPr txBox="1"/>
          <p:nvPr/>
        </p:nvSpPr>
        <p:spPr>
          <a:xfrm rot="16200000">
            <a:off x="2037955" y="3582038"/>
            <a:ext cx="1402080" cy="400110"/>
          </a:xfrm>
          <a:prstGeom prst="rect">
            <a:avLst/>
          </a:prstGeom>
          <a:noFill/>
        </p:spPr>
        <p:txBody>
          <a:bodyPr wrap="square" rtlCol="0">
            <a:spAutoFit/>
          </a:bodyPr>
          <a:lstStyle/>
          <a:p>
            <a:pPr algn="ctr"/>
            <a:r>
              <a:rPr lang="en-US" sz="2000" b="1">
                <a:solidFill>
                  <a:schemeClr val="tx1">
                    <a:lumMod val="75000"/>
                    <a:lumOff val="25000"/>
                  </a:schemeClr>
                </a:solidFill>
              </a:rPr>
              <a:t>RETAIL</a:t>
            </a:r>
          </a:p>
        </p:txBody>
      </p:sp>
      <p:pic>
        <p:nvPicPr>
          <p:cNvPr id="20" name="Graphic 19" descr="Warehouse with solid fill">
            <a:extLst>
              <a:ext uri="{FF2B5EF4-FFF2-40B4-BE49-F238E27FC236}">
                <a16:creationId xmlns:a16="http://schemas.microsoft.com/office/drawing/2014/main" id="{A697B940-7EFA-41AA-B1D7-8F90C1E077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1524" y="4691155"/>
            <a:ext cx="1188720" cy="1188720"/>
          </a:xfrm>
          <a:prstGeom prst="rect">
            <a:avLst/>
          </a:prstGeom>
        </p:spPr>
      </p:pic>
      <p:sp>
        <p:nvSpPr>
          <p:cNvPr id="21" name="TextBox 20">
            <a:extLst>
              <a:ext uri="{FF2B5EF4-FFF2-40B4-BE49-F238E27FC236}">
                <a16:creationId xmlns:a16="http://schemas.microsoft.com/office/drawing/2014/main" id="{B72199CC-0403-4E9D-811C-769B5C62A667}"/>
              </a:ext>
            </a:extLst>
          </p:cNvPr>
          <p:cNvSpPr txBox="1"/>
          <p:nvPr/>
        </p:nvSpPr>
        <p:spPr>
          <a:xfrm rot="16200000">
            <a:off x="1987371" y="5239505"/>
            <a:ext cx="1496810" cy="400110"/>
          </a:xfrm>
          <a:prstGeom prst="rect">
            <a:avLst/>
          </a:prstGeom>
          <a:noFill/>
        </p:spPr>
        <p:txBody>
          <a:bodyPr wrap="square" rtlCol="0">
            <a:spAutoFit/>
          </a:bodyPr>
          <a:lstStyle/>
          <a:p>
            <a:pPr algn="ctr"/>
            <a:r>
              <a:rPr lang="en-US" sz="2000" b="1">
                <a:solidFill>
                  <a:schemeClr val="tx1">
                    <a:lumMod val="75000"/>
                    <a:lumOff val="25000"/>
                  </a:schemeClr>
                </a:solidFill>
              </a:rPr>
              <a:t>INDUSTRIAL</a:t>
            </a:r>
          </a:p>
        </p:txBody>
      </p:sp>
      <p:pic>
        <p:nvPicPr>
          <p:cNvPr id="19" name="Picture 18">
            <a:extLst>
              <a:ext uri="{FF2B5EF4-FFF2-40B4-BE49-F238E27FC236}">
                <a16:creationId xmlns:a16="http://schemas.microsoft.com/office/drawing/2014/main" id="{9838CEDF-1FE8-486C-9DCC-CEFD59160532}"/>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18" name="Footer Placeholder 4">
            <a:extLst>
              <a:ext uri="{FF2B5EF4-FFF2-40B4-BE49-F238E27FC236}">
                <a16:creationId xmlns:a16="http://schemas.microsoft.com/office/drawing/2014/main" id="{17720C6F-56F3-4C8D-915D-2DB09BCBCD7C}"/>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36</a:t>
            </a:fld>
            <a:endParaRPr lang="en-US" dirty="0"/>
          </a:p>
        </p:txBody>
      </p:sp>
    </p:spTree>
    <p:extLst>
      <p:ext uri="{BB962C8B-B14F-4D97-AF65-F5344CB8AC3E}">
        <p14:creationId xmlns:p14="http://schemas.microsoft.com/office/powerpoint/2010/main" val="1986209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CF065E9-B7E9-AD42-B9C4-6247F35B43A4}"/>
              </a:ext>
            </a:extLst>
          </p:cNvPr>
          <p:cNvGraphicFramePr>
            <a:graphicFrameLocks noGrp="1"/>
          </p:cNvGraphicFramePr>
          <p:nvPr/>
        </p:nvGraphicFramePr>
        <p:xfrm>
          <a:off x="6584498" y="608930"/>
          <a:ext cx="5607502" cy="5714735"/>
        </p:xfrm>
        <a:graphic>
          <a:graphicData uri="http://schemas.openxmlformats.org/drawingml/2006/table">
            <a:tbl>
              <a:tblPr>
                <a:tableStyleId>{3B4B98B0-60AC-42C2-AFA5-B58CD77FA1E5}</a:tableStyleId>
              </a:tblPr>
              <a:tblGrid>
                <a:gridCol w="5607502">
                  <a:extLst>
                    <a:ext uri="{9D8B030D-6E8A-4147-A177-3AD203B41FA5}">
                      <a16:colId xmlns:a16="http://schemas.microsoft.com/office/drawing/2014/main" val="2901541808"/>
                    </a:ext>
                  </a:extLst>
                </a:gridCol>
              </a:tblGrid>
              <a:tr h="406508">
                <a:tc>
                  <a:txBody>
                    <a:bodyPr/>
                    <a:lstStyle/>
                    <a:p>
                      <a:pPr marL="0" indent="0" algn="l" fontAlgn="b">
                        <a:buFont typeface="Arial" panose="020B0604020202020204" pitchFamily="34" charset="0"/>
                        <a:buNone/>
                      </a:pPr>
                      <a:r>
                        <a:rPr lang="en-US" sz="2200" b="1" u="none" strike="noStrike">
                          <a:solidFill>
                            <a:schemeClr val="accent1"/>
                          </a:solidFill>
                          <a:effectLst/>
                        </a:rPr>
                        <a:t>Key TIF Transportation Investments Since 2000</a:t>
                      </a:r>
                      <a:endParaRPr lang="en-US" sz="2200" b="1" i="0" u="none" strike="noStrike">
                        <a:solidFill>
                          <a:schemeClr val="accent1"/>
                        </a:solidFill>
                        <a:effectLst/>
                        <a:latin typeface="Calibri" panose="020F0502020204030204" pitchFamily="34" charset="0"/>
                      </a:endParaRPr>
                    </a:p>
                  </a:txBody>
                  <a:tcPr marL="2468" marR="2468" marT="2468" marB="0" anchor="b"/>
                </a:tc>
                <a:extLst>
                  <a:ext uri="{0D108BD9-81ED-4DB2-BD59-A6C34878D82A}">
                    <a16:rowId xmlns:a16="http://schemas.microsoft.com/office/drawing/2014/main" val="6430202"/>
                  </a:ext>
                </a:extLst>
              </a:tr>
              <a:tr h="283220">
                <a:tc>
                  <a:txBody>
                    <a:bodyPr/>
                    <a:lstStyle/>
                    <a:p>
                      <a:pPr marL="228600" indent="0" algn="l" fontAlgn="b">
                        <a:buFont typeface="Arial" panose="020B0604020202020204" pitchFamily="34" charset="0"/>
                        <a:buNone/>
                      </a:pPr>
                      <a:r>
                        <a:rPr lang="en-US" sz="1800" b="1" u="none" strike="noStrike">
                          <a:solidFill>
                            <a:schemeClr val="accent1"/>
                          </a:solidFill>
                          <a:effectLst/>
                        </a:rPr>
                        <a:t>Light Rail</a:t>
                      </a:r>
                      <a:endParaRPr lang="en-US" sz="1800" b="1" i="0" u="none" strike="noStrike">
                        <a:solidFill>
                          <a:schemeClr val="accent1"/>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3571221474"/>
                  </a:ext>
                </a:extLst>
              </a:tr>
              <a:tr h="269659">
                <a:tc>
                  <a:txBody>
                    <a:bodyPr/>
                    <a:lstStyle/>
                    <a:p>
                      <a:pPr marL="862013" indent="-285750" algn="l" fontAlgn="b">
                        <a:buFont typeface="Arial" panose="020B0604020202020204" pitchFamily="34" charset="0"/>
                        <a:buChar char="•"/>
                      </a:pPr>
                      <a:r>
                        <a:rPr lang="en-US" sz="1400" b="1" u="none" strike="noStrike">
                          <a:effectLst/>
                        </a:rPr>
                        <a:t>MAX Red Line </a:t>
                      </a:r>
                      <a:r>
                        <a:rPr lang="en-US" sz="1400" b="0" u="none" strike="noStrike">
                          <a:effectLst/>
                        </a:rPr>
                        <a:t>($8.6M, Airport Way of $23M total pre-2000)</a:t>
                      </a: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2674638303"/>
                  </a:ext>
                </a:extLst>
              </a:tr>
              <a:tr h="269659">
                <a:tc>
                  <a:txBody>
                    <a:bodyPr/>
                    <a:lstStyle/>
                    <a:p>
                      <a:pPr marL="862013" indent="-285750" algn="l" fontAlgn="b">
                        <a:buFont typeface="Arial" panose="020B0604020202020204" pitchFamily="34" charset="0"/>
                        <a:buChar char="•"/>
                      </a:pPr>
                      <a:r>
                        <a:rPr lang="en-US" sz="1400" b="1" u="none" strike="noStrike">
                          <a:effectLst/>
                        </a:rPr>
                        <a:t>MAX Yellow Line </a:t>
                      </a:r>
                      <a:r>
                        <a:rPr lang="en-US" sz="1400" b="0" u="none" strike="noStrike">
                          <a:effectLst/>
                        </a:rPr>
                        <a:t>($30M, Interstate)</a:t>
                      </a: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3625787385"/>
                  </a:ext>
                </a:extLst>
              </a:tr>
              <a:tr h="269659">
                <a:tc>
                  <a:txBody>
                    <a:bodyPr/>
                    <a:lstStyle/>
                    <a:p>
                      <a:pPr marL="862013" indent="-285750" algn="l" fontAlgn="b">
                        <a:buFont typeface="Arial" panose="020B0604020202020204" pitchFamily="34" charset="0"/>
                        <a:buChar char="•"/>
                      </a:pPr>
                      <a:r>
                        <a:rPr lang="en-US" sz="1400" b="1" u="none" strike="noStrike">
                          <a:effectLst/>
                        </a:rPr>
                        <a:t>MAX Green Line </a:t>
                      </a:r>
                      <a:r>
                        <a:rPr lang="en-US" sz="1400" b="0" u="none" strike="noStrike">
                          <a:effectLst/>
                        </a:rPr>
                        <a:t>($21M, Lents/Gateway/Downtown)</a:t>
                      </a: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2187567467"/>
                  </a:ext>
                </a:extLst>
              </a:tr>
              <a:tr h="269659">
                <a:tc>
                  <a:txBody>
                    <a:bodyPr/>
                    <a:lstStyle/>
                    <a:p>
                      <a:pPr marL="862013" indent="-285750" algn="l" fontAlgn="b">
                        <a:buFont typeface="Arial" panose="020B0604020202020204" pitchFamily="34" charset="0"/>
                        <a:buChar char="•"/>
                      </a:pPr>
                      <a:r>
                        <a:rPr lang="en-US" sz="1400" b="1" u="none" strike="noStrike">
                          <a:solidFill>
                            <a:srgbClr val="000000"/>
                          </a:solidFill>
                          <a:effectLst/>
                        </a:rPr>
                        <a:t>MAX Orange Line/Tilikum Crossing </a:t>
                      </a:r>
                      <a:r>
                        <a:rPr lang="en-US" sz="1400" b="0" u="none" strike="noStrike">
                          <a:solidFill>
                            <a:srgbClr val="000000"/>
                          </a:solidFill>
                          <a:effectLst/>
                        </a:rPr>
                        <a:t>($10M, N Macadam)</a:t>
                      </a: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1712117733"/>
                  </a:ext>
                </a:extLst>
              </a:tr>
              <a:tr h="283220">
                <a:tc>
                  <a:txBody>
                    <a:bodyPr/>
                    <a:lstStyle/>
                    <a:p>
                      <a:pPr marL="228600" indent="0" algn="l" fontAlgn="b">
                        <a:buFont typeface="Arial" panose="020B0604020202020204" pitchFamily="34" charset="0"/>
                        <a:buNone/>
                      </a:pPr>
                      <a:r>
                        <a:rPr lang="en-US" sz="1800" b="1" u="none" strike="noStrike">
                          <a:solidFill>
                            <a:schemeClr val="accent1"/>
                          </a:solidFill>
                          <a:effectLst/>
                        </a:rPr>
                        <a:t>Streets &amp; Streetcar</a:t>
                      </a:r>
                      <a:endParaRPr lang="en-US" sz="1800" b="1" i="0" u="none" strike="noStrike">
                        <a:solidFill>
                          <a:schemeClr val="accent1"/>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1224958608"/>
                  </a:ext>
                </a:extLst>
              </a:tr>
              <a:tr h="263957">
                <a:tc>
                  <a:txBody>
                    <a:bodyPr/>
                    <a:lstStyle/>
                    <a:p>
                      <a:pPr marL="862013"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1" u="none" strike="noStrike">
                          <a:effectLst/>
                        </a:rPr>
                        <a:t>Streetcar/</a:t>
                      </a:r>
                      <a:r>
                        <a:rPr lang="en-US" sz="1400" b="1" u="none" strike="noStrike" kern="1200">
                          <a:solidFill>
                            <a:schemeClr val="dk1"/>
                          </a:solidFill>
                          <a:effectLst/>
                        </a:rPr>
                        <a:t>Streetcar Loop </a:t>
                      </a:r>
                      <a:r>
                        <a:rPr lang="en-US" sz="1400" b="0" u="none" strike="noStrike" kern="1200">
                          <a:solidFill>
                            <a:schemeClr val="dk1"/>
                          </a:solidFill>
                          <a:effectLst/>
                        </a:rPr>
                        <a:t>($40M CES, OCC, DT, N. Macadam)</a:t>
                      </a:r>
                      <a:endParaRPr lang="en-US" sz="1400" b="0" u="none" strike="noStrike" kern="1200">
                        <a:solidFill>
                          <a:schemeClr val="dk1"/>
                        </a:solidFill>
                        <a:effectLst/>
                        <a:latin typeface="+mn-lt"/>
                        <a:ea typeface="+mn-ea"/>
                        <a:cs typeface="+mn-cs"/>
                      </a:endParaRPr>
                    </a:p>
                  </a:txBody>
                  <a:tcPr marL="14811" marR="2468" marT="2468" marB="0" anchor="b"/>
                </a:tc>
                <a:extLst>
                  <a:ext uri="{0D108BD9-81ED-4DB2-BD59-A6C34878D82A}">
                    <a16:rowId xmlns:a16="http://schemas.microsoft.com/office/drawing/2014/main" val="2066231013"/>
                  </a:ext>
                </a:extLst>
              </a:tr>
              <a:tr h="269659">
                <a:tc>
                  <a:txBody>
                    <a:bodyPr/>
                    <a:lstStyle/>
                    <a:p>
                      <a:pPr marL="862013" indent="-285750" algn="l" fontAlgn="b">
                        <a:buFont typeface="Arial" panose="020B0604020202020204" pitchFamily="34" charset="0"/>
                        <a:buChar char="•"/>
                      </a:pPr>
                      <a:r>
                        <a:rPr lang="en-US" sz="1400" b="1" u="none" strike="noStrike">
                          <a:effectLst/>
                        </a:rPr>
                        <a:t>Burnside-Couch Couplet </a:t>
                      </a:r>
                      <a:r>
                        <a:rPr lang="en-US" sz="1400" b="0" u="none" strike="noStrike">
                          <a:effectLst/>
                        </a:rPr>
                        <a:t>($5.6M Downtown/Central Eastside)</a:t>
                      </a: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2245597469"/>
                  </a:ext>
                </a:extLst>
              </a:tr>
              <a:tr h="269659">
                <a:tc>
                  <a:txBody>
                    <a:bodyPr/>
                    <a:lstStyle/>
                    <a:p>
                      <a:pPr marL="862013"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1" u="none" strike="noStrike">
                          <a:effectLst/>
                        </a:rPr>
                        <a:t>SW 4th Avenue </a:t>
                      </a:r>
                      <a:r>
                        <a:rPr lang="en-US" sz="1400" b="0" u="none" strike="noStrike">
                          <a:effectLst/>
                        </a:rPr>
                        <a:t>($1M North Macadam)</a:t>
                      </a:r>
                      <a:endParaRPr lang="en-US" sz="1400" b="0" u="none" strike="noStrike" kern="1200">
                        <a:solidFill>
                          <a:schemeClr val="dk1"/>
                        </a:solidFill>
                        <a:effectLst/>
                        <a:latin typeface="+mn-lt"/>
                        <a:ea typeface="+mn-ea"/>
                        <a:cs typeface="+mn-cs"/>
                      </a:endParaRPr>
                    </a:p>
                  </a:txBody>
                  <a:tcPr marL="14811" marR="2468" marT="2468" marB="0" anchor="b"/>
                </a:tc>
                <a:extLst>
                  <a:ext uri="{0D108BD9-81ED-4DB2-BD59-A6C34878D82A}">
                    <a16:rowId xmlns:a16="http://schemas.microsoft.com/office/drawing/2014/main" val="1516898963"/>
                  </a:ext>
                </a:extLst>
              </a:tr>
              <a:tr h="269659">
                <a:tc>
                  <a:txBody>
                    <a:bodyPr/>
                    <a:lstStyle/>
                    <a:p>
                      <a:pPr marL="862013"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1" u="none" strike="noStrike">
                          <a:effectLst/>
                        </a:rPr>
                        <a:t>Earl Blumenauer Bridge </a:t>
                      </a:r>
                      <a:r>
                        <a:rPr lang="en-US" sz="1400" b="0" u="none" strike="noStrike">
                          <a:effectLst/>
                        </a:rPr>
                        <a:t>($4.5M Oregon Convention Center)</a:t>
                      </a: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3379064342"/>
                  </a:ext>
                </a:extLst>
              </a:tr>
              <a:tr h="269659">
                <a:tc>
                  <a:txBody>
                    <a:bodyPr/>
                    <a:lstStyle/>
                    <a:p>
                      <a:pPr marL="862013"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1" u="none" strike="noStrike" kern="1200">
                          <a:solidFill>
                            <a:schemeClr val="dk1"/>
                          </a:solidFill>
                          <a:effectLst/>
                        </a:rPr>
                        <a:t>3rd and 4th Streetscapes </a:t>
                      </a:r>
                      <a:r>
                        <a:rPr lang="en-US" sz="1400" b="0" u="none" strike="noStrike" kern="1200">
                          <a:solidFill>
                            <a:schemeClr val="dk1"/>
                          </a:solidFill>
                          <a:effectLst/>
                        </a:rPr>
                        <a:t>($7.2M Downtown)</a:t>
                      </a: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873831025"/>
                  </a:ext>
                </a:extLst>
              </a:tr>
              <a:tr h="269659">
                <a:tc>
                  <a:txBody>
                    <a:bodyPr/>
                    <a:lstStyle/>
                    <a:p>
                      <a:pPr marL="862013"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1" u="none" strike="noStrike" kern="1200">
                          <a:solidFill>
                            <a:schemeClr val="dk1"/>
                          </a:solidFill>
                          <a:effectLst/>
                        </a:rPr>
                        <a:t>Front Avenue/Naito </a:t>
                      </a:r>
                      <a:r>
                        <a:rPr lang="en-US" sz="1400" b="0" u="none" strike="noStrike" kern="1200">
                          <a:solidFill>
                            <a:schemeClr val="dk1"/>
                          </a:solidFill>
                          <a:effectLst/>
                        </a:rPr>
                        <a:t>($2.9M Downtown)</a:t>
                      </a: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2680076457"/>
                  </a:ext>
                </a:extLst>
              </a:tr>
              <a:tr h="269659">
                <a:tc>
                  <a:txBody>
                    <a:bodyPr/>
                    <a:lstStyle/>
                    <a:p>
                      <a:pPr marL="862013" indent="-285750" algn="l" fontAlgn="b">
                        <a:buFont typeface="Arial" panose="020B0604020202020204" pitchFamily="34" charset="0"/>
                        <a:buChar char="•"/>
                      </a:pPr>
                      <a:r>
                        <a:rPr lang="en-US" sz="1400" b="1" u="none" strike="noStrike">
                          <a:effectLst/>
                        </a:rPr>
                        <a:t>South Waterfront: Tram </a:t>
                      </a:r>
                      <a:r>
                        <a:rPr lang="en-US" sz="1400" b="0" u="none" strike="noStrike">
                          <a:effectLst/>
                        </a:rPr>
                        <a:t>($9M North Macadam)</a:t>
                      </a: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3547706903"/>
                  </a:ext>
                </a:extLst>
              </a:tr>
              <a:tr h="283836">
                <a:tc>
                  <a:txBody>
                    <a:bodyPr/>
                    <a:lstStyle/>
                    <a:p>
                      <a:pPr marL="862013" indent="-285750" algn="l" fontAlgn="b">
                        <a:buFont typeface="Arial" panose="020B0604020202020204" pitchFamily="34" charset="0"/>
                        <a:buChar char="•"/>
                      </a:pPr>
                      <a:r>
                        <a:rPr lang="en-US" sz="1400" b="1" u="none" strike="noStrike" kern="1200">
                          <a:solidFill>
                            <a:schemeClr val="dk1"/>
                          </a:solidFill>
                          <a:effectLst/>
                        </a:rPr>
                        <a:t>South Waterfront: Central District Streets </a:t>
                      </a:r>
                      <a:r>
                        <a:rPr lang="en-US" sz="1400" b="0" u="none" strike="noStrike" kern="1200">
                          <a:solidFill>
                            <a:schemeClr val="dk1"/>
                          </a:solidFill>
                          <a:effectLst/>
                        </a:rPr>
                        <a:t>($6.7M N. Macadam)</a:t>
                      </a:r>
                      <a:endParaRPr lang="en-US" sz="1400" b="0" i="0" u="none" strike="noStrike">
                        <a:solidFill>
                          <a:srgbClr val="000000"/>
                        </a:solidFill>
                        <a:effectLst/>
                        <a:latin typeface="Calibri" panose="020F0502020204030204" pitchFamily="34" charset="0"/>
                      </a:endParaRPr>
                    </a:p>
                  </a:txBody>
                  <a:tcPr marL="2468" marR="2468" marT="2468" marB="0" anchor="b"/>
                </a:tc>
                <a:extLst>
                  <a:ext uri="{0D108BD9-81ED-4DB2-BD59-A6C34878D82A}">
                    <a16:rowId xmlns:a16="http://schemas.microsoft.com/office/drawing/2014/main" val="1138588154"/>
                  </a:ext>
                </a:extLst>
              </a:tr>
              <a:tr h="269659">
                <a:tc>
                  <a:txBody>
                    <a:bodyPr/>
                    <a:lstStyle/>
                    <a:p>
                      <a:pPr marL="862013" indent="-285750" algn="l" fontAlgn="b">
                        <a:buFont typeface="Arial" panose="020B0604020202020204" pitchFamily="34" charset="0"/>
                        <a:buChar char="•"/>
                      </a:pPr>
                      <a:r>
                        <a:rPr lang="en-US" sz="1400" b="1" u="none" strike="noStrike">
                          <a:effectLst/>
                        </a:rPr>
                        <a:t>South Waterfront: Bond Avenue </a:t>
                      </a:r>
                      <a:r>
                        <a:rPr lang="en-US" sz="1400" b="0" u="none" strike="noStrike">
                          <a:effectLst/>
                        </a:rPr>
                        <a:t>($4.1M North Macadam)</a:t>
                      </a: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518924781"/>
                  </a:ext>
                </a:extLst>
              </a:tr>
              <a:tr h="269659">
                <a:tc>
                  <a:txBody>
                    <a:bodyPr/>
                    <a:lstStyle/>
                    <a:p>
                      <a:pPr marL="862013"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1" u="none" strike="noStrike">
                          <a:effectLst/>
                        </a:rPr>
                        <a:t>Halsey/Weidler: </a:t>
                      </a:r>
                      <a:r>
                        <a:rPr lang="en-US" sz="1400" b="0" u="none" strike="noStrike">
                          <a:effectLst/>
                        </a:rPr>
                        <a:t>($2.7M Gateway)</a:t>
                      </a: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2760369113"/>
                  </a:ext>
                </a:extLst>
              </a:tr>
              <a:tr h="269659">
                <a:tc>
                  <a:txBody>
                    <a:bodyPr/>
                    <a:lstStyle/>
                    <a:p>
                      <a:pPr marL="862013"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1" u="none" strike="noStrike">
                          <a:effectLst/>
                        </a:rPr>
                        <a:t>Foster (52nd to 89th) and 122</a:t>
                      </a:r>
                      <a:r>
                        <a:rPr lang="en-US" sz="1400" b="1" u="none" strike="noStrike" baseline="30000">
                          <a:effectLst/>
                        </a:rPr>
                        <a:t>nd</a:t>
                      </a:r>
                      <a:r>
                        <a:rPr lang="en-US" sz="1400" b="1" u="none" strike="noStrike">
                          <a:effectLst/>
                        </a:rPr>
                        <a:t> </a:t>
                      </a:r>
                      <a:r>
                        <a:rPr lang="en-US" sz="1400" b="0" u="none" strike="noStrike">
                          <a:effectLst/>
                        </a:rPr>
                        <a:t>($3.3M Lents)</a:t>
                      </a: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482937740"/>
                  </a:ext>
                </a:extLst>
              </a:tr>
              <a:tr h="259239">
                <a:tc>
                  <a:txBody>
                    <a:bodyPr/>
                    <a:lstStyle/>
                    <a:p>
                      <a:pPr marL="862013"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1" u="none" strike="noStrike">
                          <a:effectLst/>
                        </a:rPr>
                        <a:t>Interstate/Killingsworth Street/Scape Improvements </a:t>
                      </a:r>
                      <a:r>
                        <a:rPr lang="en-US" sz="1400" b="0" u="none" strike="noStrike">
                          <a:effectLst/>
                        </a:rPr>
                        <a:t>($11.5M)</a:t>
                      </a: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2661298494"/>
                  </a:ext>
                </a:extLst>
              </a:tr>
              <a:tr h="256940">
                <a:tc>
                  <a:txBody>
                    <a:bodyPr/>
                    <a:lstStyle/>
                    <a:p>
                      <a:pPr marL="862013" indent="-285750" algn="l" fontAlgn="b">
                        <a:buFont typeface="Arial" panose="020B0604020202020204" pitchFamily="34" charset="0"/>
                        <a:buChar char="•"/>
                      </a:pPr>
                      <a:r>
                        <a:rPr lang="en-US" sz="1400" b="1" u="none" strike="noStrike">
                          <a:effectLst/>
                        </a:rPr>
                        <a:t>MLK Jr Blvd/Alberta Improvements </a:t>
                      </a:r>
                      <a:r>
                        <a:rPr lang="en-US" sz="1400" b="0" u="none" strike="noStrike">
                          <a:effectLst/>
                        </a:rPr>
                        <a:t>($7M OCC)</a:t>
                      </a:r>
                    </a:p>
                    <a:p>
                      <a:pPr marL="576263" indent="0" algn="l" fontAlgn="b">
                        <a:buFont typeface="Arial" panose="020B0604020202020204" pitchFamily="34" charset="0"/>
                        <a:buNone/>
                      </a:pPr>
                      <a:endParaRPr lang="en-US" sz="1400" b="0" i="0" u="none" strike="noStrike">
                        <a:solidFill>
                          <a:srgbClr val="000000"/>
                        </a:solidFill>
                        <a:effectLst/>
                        <a:latin typeface="Calibri" panose="020F0502020204030204" pitchFamily="34" charset="0"/>
                      </a:endParaRPr>
                    </a:p>
                  </a:txBody>
                  <a:tcPr marL="14811" marR="2468" marT="2468" marB="0" anchor="b"/>
                </a:tc>
                <a:extLst>
                  <a:ext uri="{0D108BD9-81ED-4DB2-BD59-A6C34878D82A}">
                    <a16:rowId xmlns:a16="http://schemas.microsoft.com/office/drawing/2014/main" val="486659726"/>
                  </a:ext>
                </a:extLst>
              </a:tr>
            </a:tbl>
          </a:graphicData>
        </a:graphic>
      </p:graphicFrame>
      <p:graphicFrame>
        <p:nvGraphicFramePr>
          <p:cNvPr id="6" name="Chart 5">
            <a:extLst>
              <a:ext uri="{FF2B5EF4-FFF2-40B4-BE49-F238E27FC236}">
                <a16:creationId xmlns:a16="http://schemas.microsoft.com/office/drawing/2014/main" id="{8E402095-7AC0-4CD4-89A6-CEBCB6F83B29}"/>
              </a:ext>
            </a:extLst>
          </p:cNvPr>
          <p:cNvGraphicFramePr>
            <a:graphicFrameLocks/>
          </p:cNvGraphicFramePr>
          <p:nvPr/>
        </p:nvGraphicFramePr>
        <p:xfrm>
          <a:off x="201386" y="450540"/>
          <a:ext cx="6155452" cy="5799469"/>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2CCC61AD-28DA-4AB6-BF21-CC3BD0D858E6}"/>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pic>
        <p:nvPicPr>
          <p:cNvPr id="2" name="Picture 3">
            <a:extLst>
              <a:ext uri="{FF2B5EF4-FFF2-40B4-BE49-F238E27FC236}">
                <a16:creationId xmlns:a16="http://schemas.microsoft.com/office/drawing/2014/main" id="{E03CDDD4-DA44-4B05-95E5-5A61927605A8}"/>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7" name="Footer Placeholder 4">
            <a:extLst>
              <a:ext uri="{FF2B5EF4-FFF2-40B4-BE49-F238E27FC236}">
                <a16:creationId xmlns:a16="http://schemas.microsoft.com/office/drawing/2014/main" id="{E73D0802-5FF7-4FA0-9194-A2C479348B9B}"/>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37</a:t>
            </a:fld>
            <a:endParaRPr lang="en-US" dirty="0"/>
          </a:p>
        </p:txBody>
      </p:sp>
    </p:spTree>
    <p:extLst>
      <p:ext uri="{BB962C8B-B14F-4D97-AF65-F5344CB8AC3E}">
        <p14:creationId xmlns:p14="http://schemas.microsoft.com/office/powerpoint/2010/main" val="421901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8BC0317-B578-4B1D-92AB-66FA6EF0FD94}"/>
              </a:ext>
            </a:extLst>
          </p:cNvPr>
          <p:cNvGraphicFramePr>
            <a:graphicFrameLocks/>
          </p:cNvGraphicFramePr>
          <p:nvPr/>
        </p:nvGraphicFramePr>
        <p:xfrm>
          <a:off x="190499" y="824027"/>
          <a:ext cx="11811002" cy="603397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57809F3-964D-8F40-94A0-38C76ADBAA8A}"/>
              </a:ext>
            </a:extLst>
          </p:cNvPr>
          <p:cNvSpPr txBox="1"/>
          <p:nvPr/>
        </p:nvSpPr>
        <p:spPr>
          <a:xfrm>
            <a:off x="190499" y="0"/>
            <a:ext cx="11487150" cy="1723549"/>
          </a:xfrm>
          <a:prstGeom prst="rect">
            <a:avLst/>
          </a:prstGeom>
          <a:solidFill>
            <a:schemeClr val="bg1"/>
          </a:solidFill>
        </p:spPr>
        <p:txBody>
          <a:bodyPr vert="horz" lIns="91440" tIns="45720" rIns="91440" bIns="45720" rtlCol="0" anchor="ctr">
            <a:normAutofit/>
          </a:bodyPr>
          <a:lstStyle>
            <a:lvl1pPr>
              <a:spcBef>
                <a:spcPct val="0"/>
              </a:spcBef>
              <a:buNone/>
              <a:defRPr sz="5300" b="1" i="0">
                <a:solidFill>
                  <a:schemeClr val="accent3"/>
                </a:solidFill>
                <a:latin typeface="Franklin Gothic Demi Cond"/>
              </a:defRPr>
            </a:lvl1pPr>
          </a:lstStyle>
          <a:p>
            <a:r>
              <a:rPr lang="en-US"/>
              <a:t>TIF Project/Program Expenditures</a:t>
            </a:r>
          </a:p>
          <a:p>
            <a:r>
              <a:rPr lang="en-US" sz="3600"/>
              <a:t>FY 2000-21 to FY 2021-22 - $1.8 Billion</a:t>
            </a:r>
          </a:p>
        </p:txBody>
      </p:sp>
      <p:sp>
        <p:nvSpPr>
          <p:cNvPr id="5" name="Footer Placeholder 4">
            <a:extLst>
              <a:ext uri="{FF2B5EF4-FFF2-40B4-BE49-F238E27FC236}">
                <a16:creationId xmlns:a16="http://schemas.microsoft.com/office/drawing/2014/main" id="{6058217F-25CC-4755-AE42-CB3151DFA79A}"/>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38</a:t>
            </a:fld>
            <a:endParaRPr lang="en-US" dirty="0"/>
          </a:p>
        </p:txBody>
      </p:sp>
    </p:spTree>
    <p:extLst>
      <p:ext uri="{BB962C8B-B14F-4D97-AF65-F5344CB8AC3E}">
        <p14:creationId xmlns:p14="http://schemas.microsoft.com/office/powerpoint/2010/main" val="3945086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6852-40E1-024D-BFCB-FADDA8014F77}"/>
              </a:ext>
            </a:extLst>
          </p:cNvPr>
          <p:cNvSpPr>
            <a:spLocks noGrp="1"/>
          </p:cNvSpPr>
          <p:nvPr>
            <p:ph type="title"/>
          </p:nvPr>
        </p:nvSpPr>
        <p:spPr>
          <a:xfrm>
            <a:off x="230798" y="-200025"/>
            <a:ext cx="10873154" cy="2131365"/>
          </a:xfrm>
        </p:spPr>
        <p:txBody>
          <a:bodyPr>
            <a:normAutofit/>
          </a:bodyPr>
          <a:lstStyle/>
          <a:p>
            <a:pPr defTabSz="914400">
              <a:defRPr/>
            </a:pPr>
            <a:r>
              <a:rPr lang="en-US" sz="5300">
                <a:solidFill>
                  <a:schemeClr val="accent3"/>
                </a:solidFill>
                <a:latin typeface="Franklin Gothic Demi Cond"/>
                <a:ea typeface="+mn-ea"/>
                <a:cs typeface="+mn-cs"/>
              </a:rPr>
              <a:t>Recent TIF Investments in PBOT Projects </a:t>
            </a:r>
            <a:br>
              <a:rPr lang="en-US" sz="5300">
                <a:solidFill>
                  <a:schemeClr val="accent3"/>
                </a:solidFill>
                <a:latin typeface="Franklin Gothic Demi Cond"/>
                <a:ea typeface="+mn-ea"/>
                <a:cs typeface="+mn-cs"/>
              </a:rPr>
            </a:br>
            <a:r>
              <a:rPr lang="en-US" sz="3600">
                <a:solidFill>
                  <a:schemeClr val="accent3"/>
                </a:solidFill>
                <a:latin typeface="Franklin Gothic Demi Cond"/>
                <a:ea typeface="+mn-ea"/>
                <a:cs typeface="+mn-cs"/>
              </a:rPr>
              <a:t>FY 2015-2021 - $24M</a:t>
            </a:r>
          </a:p>
        </p:txBody>
      </p:sp>
      <p:graphicFrame>
        <p:nvGraphicFramePr>
          <p:cNvPr id="4" name="Content Placeholder 3">
            <a:extLst>
              <a:ext uri="{FF2B5EF4-FFF2-40B4-BE49-F238E27FC236}">
                <a16:creationId xmlns:a16="http://schemas.microsoft.com/office/drawing/2014/main" id="{F68C738E-B438-7B4D-8C77-379C942C4231}"/>
              </a:ext>
            </a:extLst>
          </p:cNvPr>
          <p:cNvGraphicFramePr>
            <a:graphicFrameLocks noGrp="1"/>
          </p:cNvGraphicFramePr>
          <p:nvPr>
            <p:ph idx="1"/>
          </p:nvPr>
        </p:nvGraphicFramePr>
        <p:xfrm>
          <a:off x="419100" y="1762126"/>
          <a:ext cx="8223739" cy="4207020"/>
        </p:xfrm>
        <a:graphic>
          <a:graphicData uri="http://schemas.openxmlformats.org/drawingml/2006/table">
            <a:tbl>
              <a:tblPr>
                <a:tableStyleId>{C083E6E3-FA7D-4D7B-A595-EF9225AFEA82}</a:tableStyleId>
              </a:tblPr>
              <a:tblGrid>
                <a:gridCol w="5267637">
                  <a:extLst>
                    <a:ext uri="{9D8B030D-6E8A-4147-A177-3AD203B41FA5}">
                      <a16:colId xmlns:a16="http://schemas.microsoft.com/office/drawing/2014/main" val="725634189"/>
                    </a:ext>
                  </a:extLst>
                </a:gridCol>
                <a:gridCol w="2956102">
                  <a:extLst>
                    <a:ext uri="{9D8B030D-6E8A-4147-A177-3AD203B41FA5}">
                      <a16:colId xmlns:a16="http://schemas.microsoft.com/office/drawing/2014/main" val="2369793843"/>
                    </a:ext>
                  </a:extLst>
                </a:gridCol>
              </a:tblGrid>
              <a:tr h="225060">
                <a:tc>
                  <a:txBody>
                    <a:bodyPr/>
                    <a:lstStyle/>
                    <a:p>
                      <a:pPr algn="l" fontAlgn="b"/>
                      <a:r>
                        <a:rPr lang="en-US" sz="1800" b="1" u="none" strike="noStrike">
                          <a:solidFill>
                            <a:schemeClr val="tx1">
                              <a:lumMod val="50000"/>
                              <a:lumOff val="50000"/>
                            </a:schemeClr>
                          </a:solidFill>
                          <a:effectLst/>
                        </a:rPr>
                        <a:t>102nd Crossing</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$100,000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2090279344"/>
                  </a:ext>
                </a:extLst>
              </a:tr>
              <a:tr h="222547">
                <a:tc>
                  <a:txBody>
                    <a:bodyPr/>
                    <a:lstStyle/>
                    <a:p>
                      <a:pPr algn="l" fontAlgn="b"/>
                      <a:r>
                        <a:rPr lang="en-US" sz="1800" b="1" u="none" strike="noStrike">
                          <a:solidFill>
                            <a:schemeClr val="tx1">
                              <a:lumMod val="50000"/>
                              <a:lumOff val="50000"/>
                            </a:schemeClr>
                          </a:solidFill>
                          <a:effectLst/>
                        </a:rPr>
                        <a:t>10th and Yamhill Garage</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$5,000,000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2515906036"/>
                  </a:ext>
                </a:extLst>
              </a:tr>
              <a:tr h="222547">
                <a:tc>
                  <a:txBody>
                    <a:bodyPr/>
                    <a:lstStyle/>
                    <a:p>
                      <a:pPr algn="l" fontAlgn="b"/>
                      <a:r>
                        <a:rPr lang="en-US" sz="1800" b="1" u="none" strike="noStrike">
                          <a:solidFill>
                            <a:schemeClr val="tx1">
                              <a:lumMod val="50000"/>
                              <a:lumOff val="50000"/>
                            </a:schemeClr>
                          </a:solidFill>
                          <a:effectLst/>
                        </a:rPr>
                        <a:t>Bond Avenue Design and Construction</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$4,101,000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1321822506"/>
                  </a:ext>
                </a:extLst>
              </a:tr>
              <a:tr h="222547">
                <a:tc>
                  <a:txBody>
                    <a:bodyPr/>
                    <a:lstStyle/>
                    <a:p>
                      <a:pPr algn="l" fontAlgn="b"/>
                      <a:r>
                        <a:rPr lang="en-US" sz="1800" b="1" u="none" strike="noStrike">
                          <a:solidFill>
                            <a:schemeClr val="tx1">
                              <a:lumMod val="50000"/>
                              <a:lumOff val="50000"/>
                            </a:schemeClr>
                          </a:solidFill>
                          <a:effectLst/>
                        </a:rPr>
                        <a:t>Central City Transportation Study</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$95,114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3130153513"/>
                  </a:ext>
                </a:extLst>
              </a:tr>
              <a:tr h="222547">
                <a:tc>
                  <a:txBody>
                    <a:bodyPr/>
                    <a:lstStyle/>
                    <a:p>
                      <a:pPr algn="l" fontAlgn="b"/>
                      <a:r>
                        <a:rPr lang="en-US" sz="1800" b="1" u="none" strike="noStrike">
                          <a:solidFill>
                            <a:schemeClr val="tx1">
                              <a:lumMod val="50000"/>
                              <a:lumOff val="50000"/>
                            </a:schemeClr>
                          </a:solidFill>
                          <a:effectLst/>
                        </a:rPr>
                        <a:t>Earl Blumenauer Bridge</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$4,500,000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1324945310"/>
                  </a:ext>
                </a:extLst>
              </a:tr>
              <a:tr h="222547">
                <a:tc>
                  <a:txBody>
                    <a:bodyPr/>
                    <a:lstStyle/>
                    <a:p>
                      <a:pPr algn="l" fontAlgn="b"/>
                      <a:r>
                        <a:rPr lang="en-US" sz="1800" b="1" u="none" strike="noStrike">
                          <a:solidFill>
                            <a:schemeClr val="tx1">
                              <a:lumMod val="50000"/>
                              <a:lumOff val="50000"/>
                            </a:schemeClr>
                          </a:solidFill>
                          <a:effectLst/>
                        </a:rPr>
                        <a:t>Foster Streetscape</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$650,000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694635274"/>
                  </a:ext>
                </a:extLst>
              </a:tr>
              <a:tr h="222547">
                <a:tc>
                  <a:txBody>
                    <a:bodyPr/>
                    <a:lstStyle/>
                    <a:p>
                      <a:pPr algn="l" fontAlgn="b"/>
                      <a:r>
                        <a:rPr lang="en-US" sz="1800" b="1" u="none" strike="noStrike">
                          <a:solidFill>
                            <a:schemeClr val="tx1">
                              <a:lumMod val="50000"/>
                              <a:lumOff val="50000"/>
                            </a:schemeClr>
                          </a:solidFill>
                          <a:effectLst/>
                        </a:rPr>
                        <a:t>Foster Streetscape Final Design</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$1,453,596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3407669166"/>
                  </a:ext>
                </a:extLst>
              </a:tr>
              <a:tr h="222547">
                <a:tc>
                  <a:txBody>
                    <a:bodyPr/>
                    <a:lstStyle/>
                    <a:p>
                      <a:pPr algn="l" fontAlgn="b"/>
                      <a:r>
                        <a:rPr lang="en-US" sz="1800" b="1" u="none" strike="noStrike">
                          <a:solidFill>
                            <a:schemeClr val="tx1">
                              <a:lumMod val="50000"/>
                              <a:lumOff val="50000"/>
                            </a:schemeClr>
                          </a:solidFill>
                          <a:effectLst/>
                        </a:rPr>
                        <a:t>Foster Streetscape Preliminary Engineering</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$486,200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2594212285"/>
                  </a:ext>
                </a:extLst>
              </a:tr>
              <a:tr h="222547">
                <a:tc>
                  <a:txBody>
                    <a:bodyPr/>
                    <a:lstStyle/>
                    <a:p>
                      <a:pPr algn="l" fontAlgn="b"/>
                      <a:r>
                        <a:rPr lang="en-US" sz="1800" b="1" u="none" strike="noStrike">
                          <a:solidFill>
                            <a:schemeClr val="tx1">
                              <a:lumMod val="50000"/>
                              <a:lumOff val="50000"/>
                            </a:schemeClr>
                          </a:solidFill>
                          <a:effectLst/>
                        </a:rPr>
                        <a:t>Halsey Weidler Phase II</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$1,647,600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698048"/>
                  </a:ext>
                </a:extLst>
              </a:tr>
              <a:tr h="222547">
                <a:tc>
                  <a:txBody>
                    <a:bodyPr/>
                    <a:lstStyle/>
                    <a:p>
                      <a:pPr algn="l" fontAlgn="b"/>
                      <a:r>
                        <a:rPr lang="en-US" sz="1800" b="1" u="none" strike="noStrike">
                          <a:solidFill>
                            <a:schemeClr val="tx1">
                              <a:lumMod val="50000"/>
                              <a:lumOff val="50000"/>
                            </a:schemeClr>
                          </a:solidFill>
                          <a:effectLst/>
                        </a:rPr>
                        <a:t>Halsey Weidler Streetscape</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$192,944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1935683429"/>
                  </a:ext>
                </a:extLst>
              </a:tr>
              <a:tr h="222547">
                <a:tc>
                  <a:txBody>
                    <a:bodyPr/>
                    <a:lstStyle/>
                    <a:p>
                      <a:pPr algn="l" fontAlgn="b"/>
                      <a:r>
                        <a:rPr lang="en-US" sz="1800" b="1" u="none" strike="noStrike">
                          <a:solidFill>
                            <a:schemeClr val="tx1">
                              <a:lumMod val="50000"/>
                              <a:lumOff val="50000"/>
                            </a:schemeClr>
                          </a:solidFill>
                          <a:effectLst/>
                        </a:rPr>
                        <a:t>Killingsworth Phase II Construction</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$2,065,672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351634874"/>
                  </a:ext>
                </a:extLst>
              </a:tr>
              <a:tr h="222547">
                <a:tc>
                  <a:txBody>
                    <a:bodyPr/>
                    <a:lstStyle/>
                    <a:p>
                      <a:pPr algn="l" fontAlgn="b"/>
                      <a:r>
                        <a:rPr lang="en-US" sz="1800" b="1" u="none" strike="noStrike">
                          <a:solidFill>
                            <a:schemeClr val="tx1">
                              <a:lumMod val="50000"/>
                              <a:lumOff val="50000"/>
                            </a:schemeClr>
                          </a:solidFill>
                          <a:effectLst/>
                        </a:rPr>
                        <a:t>Lombard Pedestrian crossings</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$1,000,000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2938672334"/>
                  </a:ext>
                </a:extLst>
              </a:tr>
              <a:tr h="222547">
                <a:tc>
                  <a:txBody>
                    <a:bodyPr/>
                    <a:lstStyle/>
                    <a:p>
                      <a:pPr algn="l" fontAlgn="b"/>
                      <a:r>
                        <a:rPr lang="en-US" sz="1800" b="1" u="none" strike="noStrike">
                          <a:solidFill>
                            <a:schemeClr val="tx1">
                              <a:lumMod val="50000"/>
                              <a:lumOff val="50000"/>
                            </a:schemeClr>
                          </a:solidFill>
                          <a:effectLst/>
                        </a:rPr>
                        <a:t>Springwater connector</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$700,000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4031595525"/>
                  </a:ext>
                </a:extLst>
              </a:tr>
              <a:tr h="222547">
                <a:tc>
                  <a:txBody>
                    <a:bodyPr/>
                    <a:lstStyle/>
                    <a:p>
                      <a:pPr algn="l" fontAlgn="b"/>
                      <a:r>
                        <a:rPr lang="en-US" sz="1800" b="1" u="none" strike="noStrike">
                          <a:solidFill>
                            <a:schemeClr val="tx1">
                              <a:lumMod val="50000"/>
                              <a:lumOff val="50000"/>
                            </a:schemeClr>
                          </a:solidFill>
                          <a:effectLst/>
                        </a:rPr>
                        <a:t>SW 4th Avenue Design and Construction</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$944,860</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4196180723"/>
                  </a:ext>
                </a:extLst>
              </a:tr>
              <a:tr h="222547">
                <a:tc>
                  <a:txBody>
                    <a:bodyPr/>
                    <a:lstStyle/>
                    <a:p>
                      <a:pPr algn="l" fontAlgn="b"/>
                      <a:r>
                        <a:rPr lang="en-US" sz="1800" b="1" u="none" strike="noStrike">
                          <a:solidFill>
                            <a:schemeClr val="tx1">
                              <a:lumMod val="50000"/>
                              <a:lumOff val="50000"/>
                            </a:schemeClr>
                          </a:solidFill>
                          <a:effectLst/>
                        </a:rPr>
                        <a:t>West Burnside Circulation</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tc>
                  <a:txBody>
                    <a:bodyPr/>
                    <a:lstStyle/>
                    <a:p>
                      <a:pPr algn="r" fontAlgn="b"/>
                      <a:r>
                        <a:rPr lang="en-US" sz="1800" b="1" u="none" strike="noStrike">
                          <a:solidFill>
                            <a:schemeClr val="tx1">
                              <a:lumMod val="50000"/>
                              <a:lumOff val="50000"/>
                            </a:schemeClr>
                          </a:solidFill>
                          <a:effectLst/>
                        </a:rPr>
                        <a:t>                               $1,108,130 </a:t>
                      </a:r>
                      <a:endParaRPr lang="en-US" sz="1800" b="1" i="0" u="none" strike="noStrike">
                        <a:solidFill>
                          <a:schemeClr val="tx1">
                            <a:lumMod val="50000"/>
                            <a:lumOff val="50000"/>
                          </a:schemeClr>
                        </a:solidFill>
                        <a:effectLst/>
                        <a:latin typeface="Calibri" panose="020F0502020204030204" pitchFamily="34" charset="0"/>
                      </a:endParaRPr>
                    </a:p>
                  </a:txBody>
                  <a:tcPr marL="6148" marR="6148" marT="6148" marB="0" anchor="b"/>
                </a:tc>
                <a:extLst>
                  <a:ext uri="{0D108BD9-81ED-4DB2-BD59-A6C34878D82A}">
                    <a16:rowId xmlns:a16="http://schemas.microsoft.com/office/drawing/2014/main" val="1911211042"/>
                  </a:ext>
                </a:extLst>
              </a:tr>
            </a:tbl>
          </a:graphicData>
        </a:graphic>
      </p:graphicFrame>
      <p:pic>
        <p:nvPicPr>
          <p:cNvPr id="5" name="Picture 4">
            <a:extLst>
              <a:ext uri="{FF2B5EF4-FFF2-40B4-BE49-F238E27FC236}">
                <a16:creationId xmlns:a16="http://schemas.microsoft.com/office/drawing/2014/main" id="{D69CC52E-92D2-4864-93E1-B6AE1C62068E}"/>
              </a:ext>
            </a:extLst>
          </p:cNvPr>
          <p:cNvPicPr>
            <a:picLocks noChangeAspect="1"/>
          </p:cNvPicPr>
          <p:nvPr/>
        </p:nvPicPr>
        <p:blipFill>
          <a:blip r:embed="rId2"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6" name="Footer Placeholder 4">
            <a:extLst>
              <a:ext uri="{FF2B5EF4-FFF2-40B4-BE49-F238E27FC236}">
                <a16:creationId xmlns:a16="http://schemas.microsoft.com/office/drawing/2014/main" id="{C9855539-E228-44B0-B9BF-8CC804DF155C}"/>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39</a:t>
            </a:fld>
            <a:endParaRPr lang="en-US" dirty="0"/>
          </a:p>
        </p:txBody>
      </p:sp>
    </p:spTree>
    <p:extLst>
      <p:ext uri="{BB962C8B-B14F-4D97-AF65-F5344CB8AC3E}">
        <p14:creationId xmlns:p14="http://schemas.microsoft.com/office/powerpoint/2010/main" val="307475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9B0A5B-AD6B-4419-A558-032E01989FCF}"/>
              </a:ext>
            </a:extLst>
          </p:cNvPr>
          <p:cNvSpPr>
            <a:spLocks noGrp="1"/>
          </p:cNvSpPr>
          <p:nvPr>
            <p:ph idx="1"/>
          </p:nvPr>
        </p:nvSpPr>
        <p:spPr>
          <a:xfrm>
            <a:off x="3721100" y="1512277"/>
            <a:ext cx="7747000" cy="4380523"/>
          </a:xfrm>
        </p:spPr>
        <p:txBody>
          <a:bodyPr vert="horz" lIns="91440" tIns="45720" rIns="91440" bIns="45720" rtlCol="0" anchor="t">
            <a:normAutofit/>
          </a:bodyPr>
          <a:lstStyle/>
          <a:p>
            <a:pPr marL="457200" indent="-457200">
              <a:spcBef>
                <a:spcPts val="600"/>
              </a:spcBef>
              <a:spcAft>
                <a:spcPts val="600"/>
              </a:spcAft>
              <a:buFont typeface="Arial" panose="020B0604020202020204" pitchFamily="34" charset="0"/>
              <a:buChar char="•"/>
            </a:pPr>
            <a:r>
              <a:rPr lang="en-US" sz="4000"/>
              <a:t>Community asked question, “What if TIF could be different?”</a:t>
            </a:r>
          </a:p>
          <a:p>
            <a:pPr marL="457200" indent="-457200">
              <a:spcBef>
                <a:spcPts val="600"/>
              </a:spcBef>
              <a:spcAft>
                <a:spcPts val="600"/>
              </a:spcAft>
              <a:buFont typeface="Arial" panose="020B0604020202020204" pitchFamily="34" charset="0"/>
              <a:buChar char="•"/>
            </a:pPr>
            <a:r>
              <a:rPr lang="en-US" sz="4000"/>
              <a:t>Community-initiated and led exploration process</a:t>
            </a:r>
          </a:p>
          <a:p>
            <a:pPr marL="457200" indent="-457200">
              <a:spcBef>
                <a:spcPts val="600"/>
              </a:spcBef>
              <a:spcAft>
                <a:spcPts val="600"/>
              </a:spcAft>
              <a:buFont typeface="Arial" panose="020B0604020202020204" pitchFamily="34" charset="0"/>
              <a:buChar char="•"/>
            </a:pPr>
            <a:r>
              <a:rPr lang="en-US" sz="4000"/>
              <a:t>Early &amp; prioritized focus on the needs of groups vulnerable to displacement</a:t>
            </a:r>
          </a:p>
          <a:p>
            <a:pPr marL="571500" indent="-571500"/>
            <a:endParaRPr lang="en-US" sz="4000">
              <a:latin typeface="Franklin Gothic Medium Cond"/>
            </a:endParaRPr>
          </a:p>
          <a:p>
            <a:pPr marL="571500" indent="-571500"/>
            <a:endParaRPr lang="en-US" sz="4000"/>
          </a:p>
          <a:p>
            <a:pPr marL="571500" indent="-571500"/>
            <a:endParaRPr lang="en-US" sz="4000"/>
          </a:p>
        </p:txBody>
      </p:sp>
      <p:pic>
        <p:nvPicPr>
          <p:cNvPr id="4" name="Picture 3">
            <a:extLst>
              <a:ext uri="{FF2B5EF4-FFF2-40B4-BE49-F238E27FC236}">
                <a16:creationId xmlns:a16="http://schemas.microsoft.com/office/drawing/2014/main" id="{ACA57082-7EE8-4FAE-85A1-B90179437418}"/>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7" name="Rectangle 6">
            <a:extLst>
              <a:ext uri="{FF2B5EF4-FFF2-40B4-BE49-F238E27FC236}">
                <a16:creationId xmlns:a16="http://schemas.microsoft.com/office/drawing/2014/main" id="{8711FA8F-5636-4C4B-9093-B20A179C8D33}"/>
              </a:ext>
            </a:extLst>
          </p:cNvPr>
          <p:cNvSpPr/>
          <p:nvPr/>
        </p:nvSpPr>
        <p:spPr>
          <a:xfrm>
            <a:off x="0" y="0"/>
            <a:ext cx="32385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5068B3-0545-47A3-BB0D-AA045DA0A339}"/>
              </a:ext>
            </a:extLst>
          </p:cNvPr>
          <p:cNvSpPr txBox="1"/>
          <p:nvPr/>
        </p:nvSpPr>
        <p:spPr>
          <a:xfrm>
            <a:off x="215900" y="1512277"/>
            <a:ext cx="2806700" cy="1323439"/>
          </a:xfrm>
          <a:prstGeom prst="rect">
            <a:avLst/>
          </a:prstGeom>
          <a:noFill/>
        </p:spPr>
        <p:txBody>
          <a:bodyPr wrap="square" rtlCol="0">
            <a:spAutoFit/>
          </a:bodyPr>
          <a:lstStyle/>
          <a:p>
            <a:r>
              <a:rPr lang="en-US" sz="4000" b="1" i="1">
                <a:solidFill>
                  <a:schemeClr val="bg1"/>
                </a:solidFill>
              </a:rPr>
              <a:t>What’s Different?</a:t>
            </a:r>
          </a:p>
        </p:txBody>
      </p:sp>
      <p:sp>
        <p:nvSpPr>
          <p:cNvPr id="6" name="Rectangle 5">
            <a:extLst>
              <a:ext uri="{FF2B5EF4-FFF2-40B4-BE49-F238E27FC236}">
                <a16:creationId xmlns:a16="http://schemas.microsoft.com/office/drawing/2014/main" id="{9B273BCB-D962-4CA9-BE65-4ED926EC7CF9}"/>
              </a:ext>
            </a:extLst>
          </p:cNvPr>
          <p:cNvSpPr/>
          <p:nvPr/>
        </p:nvSpPr>
        <p:spPr>
          <a:xfrm>
            <a:off x="0" y="-2"/>
            <a:ext cx="12192000" cy="13716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5300">
                <a:latin typeface="Franklin Gothic Demi Cond" panose="020B0706030402020204" pitchFamily="34" charset="0"/>
              </a:rPr>
              <a:t>1. Background on Cully TIF Exploration</a:t>
            </a:r>
          </a:p>
        </p:txBody>
      </p:sp>
      <p:sp>
        <p:nvSpPr>
          <p:cNvPr id="9" name="Footer Placeholder 4">
            <a:extLst>
              <a:ext uri="{FF2B5EF4-FFF2-40B4-BE49-F238E27FC236}">
                <a16:creationId xmlns:a16="http://schemas.microsoft.com/office/drawing/2014/main" id="{33CA25EA-BF07-4FFD-85D7-EEA756D39F83}"/>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4</a:t>
            </a:fld>
            <a:endParaRPr lang="en-US" dirty="0"/>
          </a:p>
        </p:txBody>
      </p:sp>
    </p:spTree>
    <p:extLst>
      <p:ext uri="{BB962C8B-B14F-4D97-AF65-F5344CB8AC3E}">
        <p14:creationId xmlns:p14="http://schemas.microsoft.com/office/powerpoint/2010/main" val="100986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BAAEA6-1D60-4358-8554-8186F9B016F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67477" y="1531442"/>
            <a:ext cx="9257045" cy="4699137"/>
          </a:xfrm>
          <a:prstGeom prst="rect">
            <a:avLst/>
          </a:prstGeom>
        </p:spPr>
      </p:pic>
      <p:sp>
        <p:nvSpPr>
          <p:cNvPr id="9" name="TextBox 8">
            <a:extLst>
              <a:ext uri="{FF2B5EF4-FFF2-40B4-BE49-F238E27FC236}">
                <a16:creationId xmlns:a16="http://schemas.microsoft.com/office/drawing/2014/main" id="{B3C3DE0A-AA9A-4BB3-99CA-1374CD7C2A1D}"/>
              </a:ext>
            </a:extLst>
          </p:cNvPr>
          <p:cNvSpPr txBox="1"/>
          <p:nvPr/>
        </p:nvSpPr>
        <p:spPr>
          <a:xfrm rot="21243258">
            <a:off x="5049435" y="1498458"/>
            <a:ext cx="4038600" cy="800219"/>
          </a:xfrm>
          <a:prstGeom prst="rect">
            <a:avLst/>
          </a:prstGeom>
          <a:noFill/>
        </p:spPr>
        <p:txBody>
          <a:bodyPr wrap="square" rtlCol="0">
            <a:spAutoFit/>
          </a:bodyPr>
          <a:lstStyle/>
          <a:p>
            <a:r>
              <a:rPr lang="en-US" sz="2800">
                <a:solidFill>
                  <a:schemeClr val="bg1"/>
                </a:solidFill>
                <a:latin typeface="Franklin Gothic Medium Cond" panose="020B0606030402020204" pitchFamily="34" charset="0"/>
              </a:rPr>
              <a:t>$</a:t>
            </a:r>
            <a:r>
              <a:rPr lang="en-US" sz="2800">
                <a:solidFill>
                  <a:schemeClr val="bg1"/>
                </a:solidFill>
                <a:effectLst>
                  <a:outerShdw blurRad="38100" dist="38100" dir="2700000" algn="tl">
                    <a:srgbClr val="000000">
                      <a:alpha val="43137"/>
                    </a:srgbClr>
                  </a:outerShdw>
                </a:effectLst>
                <a:latin typeface="Franklin Gothic Medium Cond" panose="020B0606030402020204" pitchFamily="34" charset="0"/>
              </a:rPr>
              <a:t>135K</a:t>
            </a:r>
            <a:r>
              <a:rPr lang="en-US" sz="2800">
                <a:solidFill>
                  <a:schemeClr val="bg1"/>
                </a:solidFill>
                <a:latin typeface="Franklin Gothic Medium Cond" panose="020B0606030402020204" pitchFamily="34" charset="0"/>
              </a:rPr>
              <a:t>  </a:t>
            </a:r>
            <a:br>
              <a:rPr lang="en-US" sz="2800">
                <a:solidFill>
                  <a:schemeClr val="bg1"/>
                </a:solidFill>
                <a:latin typeface="Franklin Gothic Medium Cond" panose="020B0606030402020204" pitchFamily="34" charset="0"/>
              </a:rPr>
            </a:br>
            <a:r>
              <a:rPr lang="en-US">
                <a:solidFill>
                  <a:schemeClr val="bg1"/>
                </a:solidFill>
                <a:effectLst>
                  <a:outerShdw blurRad="38100" dist="38100" dir="2700000" algn="tl">
                    <a:srgbClr val="000000">
                      <a:alpha val="43137"/>
                    </a:srgbClr>
                  </a:outerShdw>
                </a:effectLst>
                <a:latin typeface="Franklin Gothic Medium Cond" panose="020B0606030402020204" pitchFamily="34" charset="0"/>
              </a:rPr>
              <a:t>Prosper Portland TIF loan</a:t>
            </a:r>
          </a:p>
        </p:txBody>
      </p:sp>
      <p:sp>
        <p:nvSpPr>
          <p:cNvPr id="10" name="TextBox 9">
            <a:extLst>
              <a:ext uri="{FF2B5EF4-FFF2-40B4-BE49-F238E27FC236}">
                <a16:creationId xmlns:a16="http://schemas.microsoft.com/office/drawing/2014/main" id="{5BFC30E7-8DAD-47B8-BC70-168F73582046}"/>
              </a:ext>
            </a:extLst>
          </p:cNvPr>
          <p:cNvSpPr txBox="1"/>
          <p:nvPr/>
        </p:nvSpPr>
        <p:spPr>
          <a:xfrm rot="21121501">
            <a:off x="5076870" y="2174082"/>
            <a:ext cx="4759669" cy="523220"/>
          </a:xfrm>
          <a:prstGeom prst="rect">
            <a:avLst/>
          </a:prstGeom>
          <a:noFill/>
        </p:spPr>
        <p:txBody>
          <a:bodyPr wrap="square" rtlCol="0">
            <a:spAutoFit/>
          </a:bodyPr>
          <a:lstStyle/>
          <a:p>
            <a:r>
              <a:rPr lang="en-US" sz="2800">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$35K  </a:t>
            </a:r>
            <a:r>
              <a:rPr lang="en-US">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Business Energy Tax Credits</a:t>
            </a:r>
          </a:p>
        </p:txBody>
      </p:sp>
      <p:sp>
        <p:nvSpPr>
          <p:cNvPr id="11" name="TextBox 10">
            <a:extLst>
              <a:ext uri="{FF2B5EF4-FFF2-40B4-BE49-F238E27FC236}">
                <a16:creationId xmlns:a16="http://schemas.microsoft.com/office/drawing/2014/main" id="{737EC419-97D1-4D05-8351-00A6B8A02812}"/>
              </a:ext>
            </a:extLst>
          </p:cNvPr>
          <p:cNvSpPr txBox="1"/>
          <p:nvPr/>
        </p:nvSpPr>
        <p:spPr>
          <a:xfrm rot="21360586">
            <a:off x="5093264" y="2961323"/>
            <a:ext cx="4759669" cy="523220"/>
          </a:xfrm>
          <a:prstGeom prst="rect">
            <a:avLst/>
          </a:prstGeom>
          <a:noFill/>
        </p:spPr>
        <p:txBody>
          <a:bodyPr wrap="square" rtlCol="0">
            <a:spAutoFit/>
          </a:bodyPr>
          <a:lstStyle/>
          <a:p>
            <a:r>
              <a:rPr lang="en-US" sz="2800">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$250K  </a:t>
            </a:r>
            <a:r>
              <a:rPr lang="en-US">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Capital Campaign</a:t>
            </a:r>
          </a:p>
        </p:txBody>
      </p:sp>
      <p:sp>
        <p:nvSpPr>
          <p:cNvPr id="12" name="TextBox 11">
            <a:extLst>
              <a:ext uri="{FF2B5EF4-FFF2-40B4-BE49-F238E27FC236}">
                <a16:creationId xmlns:a16="http://schemas.microsoft.com/office/drawing/2014/main" id="{186760E8-5DD0-4BF1-9454-63093482790E}"/>
              </a:ext>
            </a:extLst>
          </p:cNvPr>
          <p:cNvSpPr txBox="1"/>
          <p:nvPr/>
        </p:nvSpPr>
        <p:spPr>
          <a:xfrm>
            <a:off x="5119681" y="5016332"/>
            <a:ext cx="4706832" cy="523220"/>
          </a:xfrm>
          <a:prstGeom prst="rect">
            <a:avLst/>
          </a:prstGeom>
          <a:noFill/>
        </p:spPr>
        <p:txBody>
          <a:bodyPr wrap="square" rtlCol="0">
            <a:spAutoFit/>
          </a:bodyPr>
          <a:lstStyle/>
          <a:p>
            <a:r>
              <a:rPr lang="en-US" sz="2800">
                <a:solidFill>
                  <a:schemeClr val="bg1"/>
                </a:solidFill>
                <a:latin typeface="Franklin Gothic Medium Cond" panose="020B0606030402020204" pitchFamily="34" charset="0"/>
              </a:rPr>
              <a:t>$</a:t>
            </a:r>
            <a:r>
              <a:rPr lang="en-US" sz="2800">
                <a:solidFill>
                  <a:schemeClr val="bg1"/>
                </a:solidFill>
                <a:effectLst>
                  <a:outerShdw blurRad="38100" dist="38100" dir="2700000" algn="tl">
                    <a:srgbClr val="000000">
                      <a:alpha val="43137"/>
                    </a:srgbClr>
                  </a:outerShdw>
                </a:effectLst>
                <a:latin typeface="Franklin Gothic Medium Cond" panose="020B0606030402020204" pitchFamily="34" charset="0"/>
              </a:rPr>
              <a:t>320K</a:t>
            </a:r>
            <a:r>
              <a:rPr lang="en-US" sz="2800">
                <a:solidFill>
                  <a:schemeClr val="bg1"/>
                </a:solidFill>
                <a:latin typeface="Franklin Gothic Medium Cond" panose="020B0606030402020204" pitchFamily="34" charset="0"/>
              </a:rPr>
              <a:t>  </a:t>
            </a:r>
            <a:r>
              <a:rPr lang="en-US">
                <a:solidFill>
                  <a:schemeClr val="bg1"/>
                </a:solidFill>
                <a:effectLst>
                  <a:outerShdw blurRad="38100" dist="38100" dir="2700000" algn="tl">
                    <a:srgbClr val="000000">
                      <a:alpha val="43137"/>
                    </a:srgbClr>
                  </a:outerShdw>
                </a:effectLst>
                <a:latin typeface="Franklin Gothic Medium Cond" panose="020B0606030402020204" pitchFamily="34" charset="0"/>
              </a:rPr>
              <a:t>Prosper Portland TIF grant</a:t>
            </a:r>
          </a:p>
        </p:txBody>
      </p:sp>
      <p:sp>
        <p:nvSpPr>
          <p:cNvPr id="13" name="TextBox 12">
            <a:extLst>
              <a:ext uri="{FF2B5EF4-FFF2-40B4-BE49-F238E27FC236}">
                <a16:creationId xmlns:a16="http://schemas.microsoft.com/office/drawing/2014/main" id="{E130A620-C39C-44CC-A4B0-BF6C6ACCE9D1}"/>
              </a:ext>
            </a:extLst>
          </p:cNvPr>
          <p:cNvSpPr txBox="1"/>
          <p:nvPr/>
        </p:nvSpPr>
        <p:spPr>
          <a:xfrm rot="21350315">
            <a:off x="5135873" y="3519792"/>
            <a:ext cx="5562600" cy="523220"/>
          </a:xfrm>
          <a:prstGeom prst="rect">
            <a:avLst/>
          </a:prstGeom>
          <a:noFill/>
        </p:spPr>
        <p:txBody>
          <a:bodyPr wrap="square" rtlCol="0">
            <a:spAutoFit/>
          </a:bodyPr>
          <a:lstStyle/>
          <a:p>
            <a:r>
              <a:rPr lang="en-US" sz="2800">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$73K  </a:t>
            </a:r>
            <a:r>
              <a:rPr lang="en-US">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Other grants (including ETO)</a:t>
            </a:r>
          </a:p>
        </p:txBody>
      </p:sp>
      <p:sp>
        <p:nvSpPr>
          <p:cNvPr id="14" name="TextBox 13">
            <a:extLst>
              <a:ext uri="{FF2B5EF4-FFF2-40B4-BE49-F238E27FC236}">
                <a16:creationId xmlns:a16="http://schemas.microsoft.com/office/drawing/2014/main" id="{6774465F-81E1-48CC-84DC-0A01B93E9F97}"/>
              </a:ext>
            </a:extLst>
          </p:cNvPr>
          <p:cNvSpPr txBox="1"/>
          <p:nvPr/>
        </p:nvSpPr>
        <p:spPr>
          <a:xfrm rot="21438221">
            <a:off x="5166263" y="4100744"/>
            <a:ext cx="3634237" cy="523220"/>
          </a:xfrm>
          <a:prstGeom prst="rect">
            <a:avLst/>
          </a:prstGeom>
          <a:noFill/>
        </p:spPr>
        <p:txBody>
          <a:bodyPr wrap="square" rtlCol="0">
            <a:spAutoFit/>
          </a:bodyPr>
          <a:lstStyle/>
          <a:p>
            <a:r>
              <a:rPr lang="en-US" sz="2800">
                <a:solidFill>
                  <a:schemeClr val="bg1">
                    <a:lumMod val="75000"/>
                  </a:schemeClr>
                </a:solidFill>
                <a:latin typeface="Franklin Gothic Medium Cond" panose="020B0606030402020204" pitchFamily="34" charset="0"/>
              </a:rPr>
              <a:t>$</a:t>
            </a:r>
            <a:r>
              <a:rPr lang="en-US" sz="2800">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117K</a:t>
            </a:r>
            <a:r>
              <a:rPr lang="en-US" sz="2800">
                <a:solidFill>
                  <a:schemeClr val="bg1">
                    <a:lumMod val="75000"/>
                  </a:schemeClr>
                </a:solidFill>
                <a:latin typeface="Franklin Gothic Medium Cond" panose="020B0606030402020204" pitchFamily="34" charset="0"/>
              </a:rPr>
              <a:t>  </a:t>
            </a:r>
            <a:r>
              <a:rPr lang="en-US">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City of Portland grant</a:t>
            </a:r>
          </a:p>
        </p:txBody>
      </p:sp>
      <p:sp>
        <p:nvSpPr>
          <p:cNvPr id="15" name="Title 1">
            <a:extLst>
              <a:ext uri="{FF2B5EF4-FFF2-40B4-BE49-F238E27FC236}">
                <a16:creationId xmlns:a16="http://schemas.microsoft.com/office/drawing/2014/main" id="{8AF90627-2EBD-48D4-ADB7-58D38BA10638}"/>
              </a:ext>
            </a:extLst>
          </p:cNvPr>
          <p:cNvSpPr>
            <a:spLocks noGrp="1"/>
          </p:cNvSpPr>
          <p:nvPr>
            <p:ph type="title"/>
          </p:nvPr>
        </p:nvSpPr>
        <p:spPr>
          <a:xfrm>
            <a:off x="239305" y="160336"/>
            <a:ext cx="11731022" cy="761621"/>
          </a:xfrm>
        </p:spPr>
        <p:txBody>
          <a:bodyPr>
            <a:normAutofit fontScale="90000"/>
          </a:bodyPr>
          <a:lstStyle/>
          <a:p>
            <a:r>
              <a:rPr lang="en-US" sz="5850">
                <a:latin typeface="Franklin Gothic Demi Cond"/>
              </a:rPr>
              <a:t>Community Development Project Examples</a:t>
            </a:r>
            <a:endParaRPr lang="en-US"/>
          </a:p>
        </p:txBody>
      </p:sp>
      <p:sp>
        <p:nvSpPr>
          <p:cNvPr id="16" name="TextBox 15">
            <a:extLst>
              <a:ext uri="{FF2B5EF4-FFF2-40B4-BE49-F238E27FC236}">
                <a16:creationId xmlns:a16="http://schemas.microsoft.com/office/drawing/2014/main" id="{5A359724-DD74-4FCB-9452-4D05D8B39863}"/>
              </a:ext>
            </a:extLst>
          </p:cNvPr>
          <p:cNvSpPr txBox="1"/>
          <p:nvPr/>
        </p:nvSpPr>
        <p:spPr>
          <a:xfrm>
            <a:off x="1676400" y="762001"/>
            <a:ext cx="8991599" cy="646331"/>
          </a:xfrm>
          <a:prstGeom prst="rect">
            <a:avLst/>
          </a:prstGeom>
          <a:noFill/>
        </p:spPr>
        <p:txBody>
          <a:bodyPr wrap="square" rtlCol="0">
            <a:spAutoFit/>
          </a:bodyPr>
          <a:lstStyle/>
          <a:p>
            <a:r>
              <a:rPr lang="en-US" sz="3600">
                <a:solidFill>
                  <a:prstClr val="white">
                    <a:lumMod val="50000"/>
                  </a:prstClr>
                </a:solidFill>
                <a:latin typeface="Franklin Gothic Medium Cond" panose="020B0606030402020204" pitchFamily="34" charset="0"/>
              </a:rPr>
              <a:t>June Key Delta Community Center</a:t>
            </a:r>
            <a:endParaRPr lang="en-US" sz="2800">
              <a:solidFill>
                <a:prstClr val="white">
                  <a:lumMod val="50000"/>
                </a:prstClr>
              </a:solidFill>
              <a:latin typeface="Franklin Gothic Medium Cond" panose="020B0606030402020204" pitchFamily="34" charset="0"/>
            </a:endParaRPr>
          </a:p>
        </p:txBody>
      </p:sp>
      <p:pic>
        <p:nvPicPr>
          <p:cNvPr id="17" name="Picture 16">
            <a:extLst>
              <a:ext uri="{FF2B5EF4-FFF2-40B4-BE49-F238E27FC236}">
                <a16:creationId xmlns:a16="http://schemas.microsoft.com/office/drawing/2014/main" id="{31426BB7-6911-4E25-B874-0A1C2AB47A02}"/>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18" name="Footer Placeholder 4">
            <a:extLst>
              <a:ext uri="{FF2B5EF4-FFF2-40B4-BE49-F238E27FC236}">
                <a16:creationId xmlns:a16="http://schemas.microsoft.com/office/drawing/2014/main" id="{4066EFC4-5A8A-4222-B03E-A0C82E2E62AB}"/>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40</a:t>
            </a:fld>
            <a:endParaRPr lang="en-US" dirty="0"/>
          </a:p>
        </p:txBody>
      </p:sp>
    </p:spTree>
    <p:extLst>
      <p:ext uri="{BB962C8B-B14F-4D97-AF65-F5344CB8AC3E}">
        <p14:creationId xmlns:p14="http://schemas.microsoft.com/office/powerpoint/2010/main" val="91695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C711-8D1B-984F-A606-4AE78DC9077E}"/>
              </a:ext>
            </a:extLst>
          </p:cNvPr>
          <p:cNvSpPr>
            <a:spLocks noGrp="1"/>
          </p:cNvSpPr>
          <p:nvPr>
            <p:ph type="title"/>
          </p:nvPr>
        </p:nvSpPr>
        <p:spPr/>
        <p:txBody>
          <a:bodyPr>
            <a:normAutofit fontScale="90000"/>
          </a:bodyPr>
          <a:lstStyle/>
          <a:p>
            <a:r>
              <a:rPr lang="en-US" sz="5850">
                <a:latin typeface="Franklin Gothic Demi Cond"/>
              </a:rPr>
              <a:t>Community Development Project Examples</a:t>
            </a:r>
            <a:endParaRPr lang="en-US"/>
          </a:p>
        </p:txBody>
      </p:sp>
      <p:sp>
        <p:nvSpPr>
          <p:cNvPr id="3" name="Content Placeholder 2">
            <a:extLst>
              <a:ext uri="{FF2B5EF4-FFF2-40B4-BE49-F238E27FC236}">
                <a16:creationId xmlns:a16="http://schemas.microsoft.com/office/drawing/2014/main" id="{123E3E43-B4C7-2F45-9795-A4436803079E}"/>
              </a:ext>
            </a:extLst>
          </p:cNvPr>
          <p:cNvSpPr>
            <a:spLocks noGrp="1"/>
          </p:cNvSpPr>
          <p:nvPr>
            <p:ph idx="1"/>
          </p:nvPr>
        </p:nvSpPr>
        <p:spPr>
          <a:xfrm>
            <a:off x="528802" y="1262118"/>
            <a:ext cx="6775888" cy="3876674"/>
          </a:xfrm>
        </p:spPr>
        <p:txBody>
          <a:bodyPr vert="horz" lIns="91440" tIns="45720" rIns="91440" bIns="45720" rtlCol="0" anchor="t">
            <a:normAutofit/>
          </a:bodyPr>
          <a:lstStyle/>
          <a:p>
            <a:endParaRPr lang="en-US" sz="2800"/>
          </a:p>
          <a:p>
            <a:endParaRPr lang="en-US" sz="2800"/>
          </a:p>
          <a:p>
            <a:endParaRPr lang="en-US" sz="2800"/>
          </a:p>
        </p:txBody>
      </p:sp>
      <p:pic>
        <p:nvPicPr>
          <p:cNvPr id="4" name="Picture 4">
            <a:extLst>
              <a:ext uri="{FF2B5EF4-FFF2-40B4-BE49-F238E27FC236}">
                <a16:creationId xmlns:a16="http://schemas.microsoft.com/office/drawing/2014/main" id="{FF4AC340-2485-48CD-99CF-167A9EAE05C2}"/>
              </a:ext>
            </a:extLst>
          </p:cNvPr>
          <p:cNvPicPr>
            <a:picLocks noChangeAspect="1"/>
          </p:cNvPicPr>
          <p:nvPr/>
        </p:nvPicPr>
        <p:blipFill>
          <a:blip r:embed="rId3"/>
          <a:stretch>
            <a:fillRect/>
          </a:stretch>
        </p:blipFill>
        <p:spPr>
          <a:xfrm>
            <a:off x="1612065" y="7001877"/>
            <a:ext cx="9412002" cy="4630510"/>
          </a:xfrm>
          <a:prstGeom prst="rect">
            <a:avLst/>
          </a:prstGeom>
        </p:spPr>
      </p:pic>
      <p:sp>
        <p:nvSpPr>
          <p:cNvPr id="6" name="TextBox 5">
            <a:extLst>
              <a:ext uri="{FF2B5EF4-FFF2-40B4-BE49-F238E27FC236}">
                <a16:creationId xmlns:a16="http://schemas.microsoft.com/office/drawing/2014/main" id="{3A56F75A-C433-4E87-B563-51053633BF7B}"/>
              </a:ext>
            </a:extLst>
          </p:cNvPr>
          <p:cNvSpPr txBox="1"/>
          <p:nvPr/>
        </p:nvSpPr>
        <p:spPr>
          <a:xfrm>
            <a:off x="1676400" y="762001"/>
            <a:ext cx="8991599" cy="646331"/>
          </a:xfrm>
          <a:prstGeom prst="rect">
            <a:avLst/>
          </a:prstGeom>
          <a:noFill/>
        </p:spPr>
        <p:txBody>
          <a:bodyPr wrap="square" rtlCol="0">
            <a:spAutoFit/>
          </a:bodyPr>
          <a:lstStyle/>
          <a:p>
            <a:r>
              <a:rPr lang="en-US" sz="3600">
                <a:solidFill>
                  <a:prstClr val="white">
                    <a:lumMod val="50000"/>
                  </a:prstClr>
                </a:solidFill>
                <a:latin typeface="Franklin Gothic Medium Cond" panose="020B0606030402020204" pitchFamily="34" charset="0"/>
              </a:rPr>
              <a:t>Asian Health &amp; Service Center</a:t>
            </a:r>
            <a:endParaRPr lang="en-US" sz="2800">
              <a:solidFill>
                <a:prstClr val="white">
                  <a:lumMod val="50000"/>
                </a:prstClr>
              </a:solidFill>
              <a:latin typeface="Franklin Gothic Medium Cond" panose="020B0606030402020204" pitchFamily="34" charset="0"/>
            </a:endParaRPr>
          </a:p>
        </p:txBody>
      </p:sp>
      <p:pic>
        <p:nvPicPr>
          <p:cNvPr id="7" name="Picture 6">
            <a:extLst>
              <a:ext uri="{FF2B5EF4-FFF2-40B4-BE49-F238E27FC236}">
                <a16:creationId xmlns:a16="http://schemas.microsoft.com/office/drawing/2014/main" id="{D4CBF479-3928-40AA-8971-C0CD591AE9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65785" y="1451208"/>
            <a:ext cx="9144559" cy="4800599"/>
          </a:xfrm>
          <a:prstGeom prst="rect">
            <a:avLst/>
          </a:prstGeom>
        </p:spPr>
      </p:pic>
      <p:sp>
        <p:nvSpPr>
          <p:cNvPr id="8" name="TextBox 7">
            <a:extLst>
              <a:ext uri="{FF2B5EF4-FFF2-40B4-BE49-F238E27FC236}">
                <a16:creationId xmlns:a16="http://schemas.microsoft.com/office/drawing/2014/main" id="{6C407D44-AD05-48DE-AD06-9A52C4A0DA2C}"/>
              </a:ext>
            </a:extLst>
          </p:cNvPr>
          <p:cNvSpPr txBox="1"/>
          <p:nvPr/>
        </p:nvSpPr>
        <p:spPr>
          <a:xfrm rot="601927">
            <a:off x="3866245" y="1972066"/>
            <a:ext cx="4038600" cy="523220"/>
          </a:xfrm>
          <a:prstGeom prst="rect">
            <a:avLst/>
          </a:prstGeom>
          <a:noFill/>
        </p:spPr>
        <p:txBody>
          <a:bodyPr wrap="square" rtlCol="0">
            <a:spAutoFit/>
          </a:bodyPr>
          <a:lstStyle/>
          <a:p>
            <a:r>
              <a:rPr lang="en-US" sz="2800">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$1.3M  </a:t>
            </a:r>
            <a:r>
              <a:rPr lang="en-US">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bank loan</a:t>
            </a:r>
          </a:p>
        </p:txBody>
      </p:sp>
      <p:sp>
        <p:nvSpPr>
          <p:cNvPr id="9" name="TextBox 8">
            <a:extLst>
              <a:ext uri="{FF2B5EF4-FFF2-40B4-BE49-F238E27FC236}">
                <a16:creationId xmlns:a16="http://schemas.microsoft.com/office/drawing/2014/main" id="{9AF19E7C-8548-45BA-9FB8-264E068022F4}"/>
              </a:ext>
            </a:extLst>
          </p:cNvPr>
          <p:cNvSpPr txBox="1"/>
          <p:nvPr/>
        </p:nvSpPr>
        <p:spPr>
          <a:xfrm rot="395581">
            <a:off x="3854525" y="2734115"/>
            <a:ext cx="4759669" cy="523220"/>
          </a:xfrm>
          <a:prstGeom prst="rect">
            <a:avLst/>
          </a:prstGeom>
          <a:noFill/>
        </p:spPr>
        <p:txBody>
          <a:bodyPr wrap="square" rtlCol="0">
            <a:spAutoFit/>
          </a:bodyPr>
          <a:lstStyle/>
          <a:p>
            <a:r>
              <a:rPr lang="en-US" sz="2800">
                <a:solidFill>
                  <a:schemeClr val="bg1"/>
                </a:solidFill>
                <a:effectLst>
                  <a:outerShdw blurRad="38100" dist="38100" dir="2700000" algn="tl">
                    <a:srgbClr val="000000">
                      <a:alpha val="43137"/>
                    </a:srgbClr>
                  </a:outerShdw>
                </a:effectLst>
                <a:latin typeface="Franklin Gothic Medium Cond" panose="020B0606030402020204" pitchFamily="34" charset="0"/>
              </a:rPr>
              <a:t>$4.9M  </a:t>
            </a:r>
            <a:r>
              <a:rPr lang="en-US">
                <a:solidFill>
                  <a:schemeClr val="bg1"/>
                </a:solidFill>
                <a:effectLst>
                  <a:outerShdw blurRad="38100" dist="38100" dir="2700000" algn="tl">
                    <a:srgbClr val="000000">
                      <a:alpha val="43137"/>
                    </a:srgbClr>
                  </a:outerShdw>
                </a:effectLst>
                <a:latin typeface="Franklin Gothic Medium Cond" panose="020B0606030402020204" pitchFamily="34" charset="0"/>
              </a:rPr>
              <a:t>Prosper Portland TIF loan</a:t>
            </a:r>
          </a:p>
        </p:txBody>
      </p:sp>
      <p:sp>
        <p:nvSpPr>
          <p:cNvPr id="10" name="TextBox 9">
            <a:extLst>
              <a:ext uri="{FF2B5EF4-FFF2-40B4-BE49-F238E27FC236}">
                <a16:creationId xmlns:a16="http://schemas.microsoft.com/office/drawing/2014/main" id="{D758E3CE-AF25-4F98-9F95-9D1AA1F5D9F6}"/>
              </a:ext>
            </a:extLst>
          </p:cNvPr>
          <p:cNvSpPr txBox="1"/>
          <p:nvPr/>
        </p:nvSpPr>
        <p:spPr>
          <a:xfrm rot="178623">
            <a:off x="3854525" y="3587160"/>
            <a:ext cx="4759669" cy="523220"/>
          </a:xfrm>
          <a:prstGeom prst="rect">
            <a:avLst/>
          </a:prstGeom>
          <a:noFill/>
        </p:spPr>
        <p:txBody>
          <a:bodyPr wrap="square" rtlCol="0">
            <a:spAutoFit/>
          </a:bodyPr>
          <a:lstStyle/>
          <a:p>
            <a:r>
              <a:rPr lang="en-US" sz="2800">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$5.1M  </a:t>
            </a:r>
            <a:r>
              <a:rPr lang="en-US">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New Markets Tax Credits</a:t>
            </a:r>
          </a:p>
        </p:txBody>
      </p:sp>
      <p:sp>
        <p:nvSpPr>
          <p:cNvPr id="11" name="TextBox 10">
            <a:extLst>
              <a:ext uri="{FF2B5EF4-FFF2-40B4-BE49-F238E27FC236}">
                <a16:creationId xmlns:a16="http://schemas.microsoft.com/office/drawing/2014/main" id="{6281BD21-9CCA-4093-8EF7-07F6AE6DE304}"/>
              </a:ext>
            </a:extLst>
          </p:cNvPr>
          <p:cNvSpPr txBox="1"/>
          <p:nvPr/>
        </p:nvSpPr>
        <p:spPr>
          <a:xfrm>
            <a:off x="3854525" y="4537592"/>
            <a:ext cx="3634237" cy="523220"/>
          </a:xfrm>
          <a:prstGeom prst="rect">
            <a:avLst/>
          </a:prstGeom>
          <a:noFill/>
        </p:spPr>
        <p:txBody>
          <a:bodyPr wrap="square" rtlCol="0">
            <a:spAutoFit/>
          </a:bodyPr>
          <a:lstStyle/>
          <a:p>
            <a:r>
              <a:rPr lang="en-US" sz="2800">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$4.6M  </a:t>
            </a:r>
            <a:r>
              <a:rPr lang="en-US">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Capital Campaign</a:t>
            </a:r>
          </a:p>
        </p:txBody>
      </p:sp>
      <p:sp>
        <p:nvSpPr>
          <p:cNvPr id="12" name="TextBox 11">
            <a:extLst>
              <a:ext uri="{FF2B5EF4-FFF2-40B4-BE49-F238E27FC236}">
                <a16:creationId xmlns:a16="http://schemas.microsoft.com/office/drawing/2014/main" id="{898FC556-F460-495A-8105-DE921C76FBD3}"/>
              </a:ext>
            </a:extLst>
          </p:cNvPr>
          <p:cNvSpPr txBox="1"/>
          <p:nvPr/>
        </p:nvSpPr>
        <p:spPr>
          <a:xfrm rot="21421230">
            <a:off x="3907361" y="5197064"/>
            <a:ext cx="5562600" cy="523220"/>
          </a:xfrm>
          <a:prstGeom prst="rect">
            <a:avLst/>
          </a:prstGeom>
          <a:noFill/>
        </p:spPr>
        <p:txBody>
          <a:bodyPr wrap="square" rtlCol="0">
            <a:spAutoFit/>
          </a:bodyPr>
          <a:lstStyle/>
          <a:p>
            <a:r>
              <a:rPr lang="en-US" sz="2800">
                <a:solidFill>
                  <a:schemeClr val="bg1"/>
                </a:solidFill>
                <a:effectLst>
                  <a:outerShdw blurRad="38100" dist="38100" dir="2700000" algn="tl">
                    <a:srgbClr val="000000">
                      <a:alpha val="43137"/>
                    </a:srgbClr>
                  </a:outerShdw>
                </a:effectLst>
                <a:latin typeface="Franklin Gothic Medium Cond" panose="020B0606030402020204" pitchFamily="34" charset="0"/>
              </a:rPr>
              <a:t>$0.02M  </a:t>
            </a:r>
            <a:r>
              <a:rPr lang="en-US">
                <a:solidFill>
                  <a:schemeClr val="bg1"/>
                </a:solidFill>
                <a:effectLst>
                  <a:outerShdw blurRad="38100" dist="38100" dir="2700000" algn="tl">
                    <a:srgbClr val="000000">
                      <a:alpha val="43137"/>
                    </a:srgbClr>
                  </a:outerShdw>
                </a:effectLst>
                <a:latin typeface="Franklin Gothic Medium Cond" panose="020B0606030402020204" pitchFamily="34" charset="0"/>
              </a:rPr>
              <a:t>ETO and Prosper Portland TIF grant</a:t>
            </a:r>
          </a:p>
        </p:txBody>
      </p:sp>
      <p:pic>
        <p:nvPicPr>
          <p:cNvPr id="14" name="Picture 13">
            <a:extLst>
              <a:ext uri="{FF2B5EF4-FFF2-40B4-BE49-F238E27FC236}">
                <a16:creationId xmlns:a16="http://schemas.microsoft.com/office/drawing/2014/main" id="{5F423DE2-DEA6-4032-B4E0-39C62E5E8F06}"/>
              </a:ext>
            </a:extLst>
          </p:cNvPr>
          <p:cNvPicPr>
            <a:picLocks noChangeAspect="1"/>
          </p:cNvPicPr>
          <p:nvPr/>
        </p:nvPicPr>
        <p:blipFill>
          <a:blip r:embed="rId5"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13" name="Footer Placeholder 4">
            <a:extLst>
              <a:ext uri="{FF2B5EF4-FFF2-40B4-BE49-F238E27FC236}">
                <a16:creationId xmlns:a16="http://schemas.microsoft.com/office/drawing/2014/main" id="{B23C1006-23C7-4CE6-9020-3A8EA2F5A606}"/>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41</a:t>
            </a:fld>
            <a:endParaRPr lang="en-US" dirty="0"/>
          </a:p>
        </p:txBody>
      </p:sp>
    </p:spTree>
    <p:extLst>
      <p:ext uri="{BB962C8B-B14F-4D97-AF65-F5344CB8AC3E}">
        <p14:creationId xmlns:p14="http://schemas.microsoft.com/office/powerpoint/2010/main" val="796570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75CA79-B4BF-4143-A3C4-80A74FF6C429}"/>
              </a:ext>
            </a:extLst>
          </p:cNvPr>
          <p:cNvSpPr/>
          <p:nvPr/>
        </p:nvSpPr>
        <p:spPr>
          <a:xfrm>
            <a:off x="962526" y="6148553"/>
            <a:ext cx="9490510" cy="659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0FC711-8D1B-984F-A606-4AE78DC9077E}"/>
              </a:ext>
            </a:extLst>
          </p:cNvPr>
          <p:cNvSpPr>
            <a:spLocks noGrp="1"/>
          </p:cNvSpPr>
          <p:nvPr>
            <p:ph type="title"/>
          </p:nvPr>
        </p:nvSpPr>
        <p:spPr/>
        <p:txBody>
          <a:bodyPr>
            <a:normAutofit fontScale="90000"/>
          </a:bodyPr>
          <a:lstStyle/>
          <a:p>
            <a:r>
              <a:rPr lang="en-US" sz="5850">
                <a:latin typeface="Franklin Gothic Demi Cond"/>
              </a:rPr>
              <a:t>Community Development Project Examples</a:t>
            </a:r>
            <a:endParaRPr lang="en-US"/>
          </a:p>
        </p:txBody>
      </p:sp>
      <p:sp>
        <p:nvSpPr>
          <p:cNvPr id="3" name="Content Placeholder 2">
            <a:extLst>
              <a:ext uri="{FF2B5EF4-FFF2-40B4-BE49-F238E27FC236}">
                <a16:creationId xmlns:a16="http://schemas.microsoft.com/office/drawing/2014/main" id="{123E3E43-B4C7-2F45-9795-A4436803079E}"/>
              </a:ext>
            </a:extLst>
          </p:cNvPr>
          <p:cNvSpPr>
            <a:spLocks noGrp="1"/>
          </p:cNvSpPr>
          <p:nvPr>
            <p:ph idx="1"/>
          </p:nvPr>
        </p:nvSpPr>
        <p:spPr>
          <a:xfrm>
            <a:off x="528802" y="1262118"/>
            <a:ext cx="6775888" cy="3876674"/>
          </a:xfrm>
        </p:spPr>
        <p:txBody>
          <a:bodyPr vert="horz" lIns="91440" tIns="45720" rIns="91440" bIns="45720" rtlCol="0" anchor="t">
            <a:normAutofit/>
          </a:bodyPr>
          <a:lstStyle/>
          <a:p>
            <a:endParaRPr lang="en-US" sz="2800"/>
          </a:p>
          <a:p>
            <a:endParaRPr lang="en-US" sz="2800"/>
          </a:p>
          <a:p>
            <a:endParaRPr lang="en-US" sz="2800"/>
          </a:p>
        </p:txBody>
      </p:sp>
      <p:pic>
        <p:nvPicPr>
          <p:cNvPr id="4" name="Picture 4">
            <a:extLst>
              <a:ext uri="{FF2B5EF4-FFF2-40B4-BE49-F238E27FC236}">
                <a16:creationId xmlns:a16="http://schemas.microsoft.com/office/drawing/2014/main" id="{FF4AC340-2485-48CD-99CF-167A9EAE05C2}"/>
              </a:ext>
            </a:extLst>
          </p:cNvPr>
          <p:cNvPicPr>
            <a:picLocks noChangeAspect="1"/>
          </p:cNvPicPr>
          <p:nvPr/>
        </p:nvPicPr>
        <p:blipFill>
          <a:blip r:embed="rId3"/>
          <a:stretch>
            <a:fillRect/>
          </a:stretch>
        </p:blipFill>
        <p:spPr>
          <a:xfrm>
            <a:off x="1612065" y="7001877"/>
            <a:ext cx="9412002" cy="4630510"/>
          </a:xfrm>
          <a:prstGeom prst="rect">
            <a:avLst/>
          </a:prstGeom>
        </p:spPr>
      </p:pic>
      <p:sp>
        <p:nvSpPr>
          <p:cNvPr id="13" name="TextBox 12">
            <a:extLst>
              <a:ext uri="{FF2B5EF4-FFF2-40B4-BE49-F238E27FC236}">
                <a16:creationId xmlns:a16="http://schemas.microsoft.com/office/drawing/2014/main" id="{8D092D20-5722-4AA3-A071-EF6D98C8A913}"/>
              </a:ext>
            </a:extLst>
          </p:cNvPr>
          <p:cNvSpPr txBox="1"/>
          <p:nvPr/>
        </p:nvSpPr>
        <p:spPr>
          <a:xfrm>
            <a:off x="1676400" y="762001"/>
            <a:ext cx="6934200" cy="646331"/>
          </a:xfrm>
          <a:prstGeom prst="rect">
            <a:avLst/>
          </a:prstGeom>
          <a:noFill/>
        </p:spPr>
        <p:txBody>
          <a:bodyPr wrap="square" rtlCol="0">
            <a:spAutoFit/>
          </a:bodyPr>
          <a:lstStyle/>
          <a:p>
            <a:r>
              <a:rPr lang="en-US" sz="3600">
                <a:solidFill>
                  <a:prstClr val="white">
                    <a:lumMod val="50000"/>
                  </a:prstClr>
                </a:solidFill>
                <a:latin typeface="Franklin Gothic Medium Cond" panose="020B0606030402020204" pitchFamily="34" charset="0"/>
              </a:rPr>
              <a:t>Portland Mercado</a:t>
            </a:r>
            <a:endParaRPr lang="en-US" sz="3200">
              <a:solidFill>
                <a:prstClr val="white">
                  <a:lumMod val="50000"/>
                </a:prstClr>
              </a:solidFill>
              <a:latin typeface="Franklin Gothic Medium Cond" panose="020B0606030402020204" pitchFamily="34" charset="0"/>
            </a:endParaRPr>
          </a:p>
        </p:txBody>
      </p:sp>
      <p:pic>
        <p:nvPicPr>
          <p:cNvPr id="14" name="Picture 13">
            <a:extLst>
              <a:ext uri="{FF2B5EF4-FFF2-40B4-BE49-F238E27FC236}">
                <a16:creationId xmlns:a16="http://schemas.microsoft.com/office/drawing/2014/main" id="{7DFC0181-AB32-4A2E-A2FD-025F98C2D9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091" y="1300927"/>
            <a:ext cx="8336451" cy="4862930"/>
          </a:xfrm>
          <a:prstGeom prst="rect">
            <a:avLst/>
          </a:prstGeom>
        </p:spPr>
      </p:pic>
      <p:sp>
        <p:nvSpPr>
          <p:cNvPr id="15" name="TextBox 14">
            <a:extLst>
              <a:ext uri="{FF2B5EF4-FFF2-40B4-BE49-F238E27FC236}">
                <a16:creationId xmlns:a16="http://schemas.microsoft.com/office/drawing/2014/main" id="{BC877C25-8A9D-4B10-AAFD-385851129C47}"/>
              </a:ext>
            </a:extLst>
          </p:cNvPr>
          <p:cNvSpPr txBox="1"/>
          <p:nvPr/>
        </p:nvSpPr>
        <p:spPr>
          <a:xfrm>
            <a:off x="5030543" y="2475133"/>
            <a:ext cx="4038600" cy="800219"/>
          </a:xfrm>
          <a:prstGeom prst="rect">
            <a:avLst/>
          </a:prstGeom>
          <a:noFill/>
        </p:spPr>
        <p:txBody>
          <a:bodyPr wrap="square" rtlCol="0">
            <a:spAutoFit/>
          </a:bodyPr>
          <a:lstStyle/>
          <a:p>
            <a:r>
              <a:rPr lang="en-US" sz="2800">
                <a:solidFill>
                  <a:schemeClr val="bg1"/>
                </a:solidFill>
                <a:effectLst>
                  <a:outerShdw blurRad="38100" dist="38100" dir="2700000" algn="tl">
                    <a:srgbClr val="000000">
                      <a:alpha val="43137"/>
                    </a:srgbClr>
                  </a:outerShdw>
                </a:effectLst>
                <a:latin typeface="Franklin Gothic Medium Cond" panose="020B0606030402020204" pitchFamily="34" charset="0"/>
              </a:rPr>
              <a:t>$0.9M  </a:t>
            </a:r>
            <a:br>
              <a:rPr lang="en-US" sz="2800">
                <a:solidFill>
                  <a:schemeClr val="bg1"/>
                </a:solidFill>
                <a:effectLst>
                  <a:outerShdw blurRad="38100" dist="38100" dir="2700000" algn="tl">
                    <a:srgbClr val="000000">
                      <a:alpha val="43137"/>
                    </a:srgbClr>
                  </a:outerShdw>
                </a:effectLst>
                <a:latin typeface="Franklin Gothic Medium Cond" panose="020B0606030402020204" pitchFamily="34" charset="0"/>
              </a:rPr>
            </a:br>
            <a:r>
              <a:rPr lang="en-US">
                <a:solidFill>
                  <a:schemeClr val="bg1"/>
                </a:solidFill>
                <a:effectLst>
                  <a:outerShdw blurRad="38100" dist="38100" dir="2700000" algn="tl">
                    <a:srgbClr val="000000">
                      <a:alpha val="43137"/>
                    </a:srgbClr>
                  </a:outerShdw>
                </a:effectLst>
                <a:latin typeface="Franklin Gothic Medium Cond" panose="020B0606030402020204" pitchFamily="34" charset="0"/>
              </a:rPr>
              <a:t>Prosper Portland TIF loan </a:t>
            </a:r>
            <a:endParaRPr lang="en-US" sz="2400">
              <a:solidFill>
                <a:schemeClr val="bg1"/>
              </a:solidFill>
              <a:effectLst>
                <a:outerShdw blurRad="38100" dist="38100" dir="2700000" algn="tl">
                  <a:srgbClr val="000000">
                    <a:alpha val="43137"/>
                  </a:srgbClr>
                </a:outerShdw>
              </a:effectLst>
              <a:latin typeface="Franklin Gothic Medium Cond" panose="020B0606030402020204" pitchFamily="34" charset="0"/>
            </a:endParaRPr>
          </a:p>
        </p:txBody>
      </p:sp>
      <p:sp>
        <p:nvSpPr>
          <p:cNvPr id="16" name="TextBox 15">
            <a:extLst>
              <a:ext uri="{FF2B5EF4-FFF2-40B4-BE49-F238E27FC236}">
                <a16:creationId xmlns:a16="http://schemas.microsoft.com/office/drawing/2014/main" id="{A46CF8DB-AE17-4A3D-9248-084C612F55DE}"/>
              </a:ext>
            </a:extLst>
          </p:cNvPr>
          <p:cNvSpPr txBox="1"/>
          <p:nvPr/>
        </p:nvSpPr>
        <p:spPr>
          <a:xfrm>
            <a:off x="5053907" y="3399712"/>
            <a:ext cx="4243837" cy="523220"/>
          </a:xfrm>
          <a:prstGeom prst="rect">
            <a:avLst/>
          </a:prstGeom>
          <a:noFill/>
        </p:spPr>
        <p:txBody>
          <a:bodyPr wrap="square" rtlCol="0">
            <a:spAutoFit/>
          </a:bodyPr>
          <a:lstStyle/>
          <a:p>
            <a:r>
              <a:rPr lang="en-US" sz="2800">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$0.2M  </a:t>
            </a:r>
            <a:r>
              <a:rPr lang="en-US">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New Markets Tax Credits</a:t>
            </a:r>
          </a:p>
        </p:txBody>
      </p:sp>
      <p:sp>
        <p:nvSpPr>
          <p:cNvPr id="17" name="TextBox 16">
            <a:extLst>
              <a:ext uri="{FF2B5EF4-FFF2-40B4-BE49-F238E27FC236}">
                <a16:creationId xmlns:a16="http://schemas.microsoft.com/office/drawing/2014/main" id="{3A00F707-E41C-41DA-92E6-1F749B5AB9B8}"/>
              </a:ext>
            </a:extLst>
          </p:cNvPr>
          <p:cNvSpPr txBox="1"/>
          <p:nvPr/>
        </p:nvSpPr>
        <p:spPr>
          <a:xfrm>
            <a:off x="5045056" y="3922932"/>
            <a:ext cx="3429000" cy="523220"/>
          </a:xfrm>
          <a:prstGeom prst="rect">
            <a:avLst/>
          </a:prstGeom>
          <a:noFill/>
        </p:spPr>
        <p:txBody>
          <a:bodyPr wrap="square" rtlCol="0">
            <a:spAutoFit/>
          </a:bodyPr>
          <a:lstStyle/>
          <a:p>
            <a:r>
              <a:rPr lang="en-US" sz="2800">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$0.6M </a:t>
            </a:r>
            <a:r>
              <a:rPr lang="en-US">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foundation grants</a:t>
            </a:r>
          </a:p>
        </p:txBody>
      </p:sp>
      <p:sp>
        <p:nvSpPr>
          <p:cNvPr id="18" name="TextBox 17">
            <a:extLst>
              <a:ext uri="{FF2B5EF4-FFF2-40B4-BE49-F238E27FC236}">
                <a16:creationId xmlns:a16="http://schemas.microsoft.com/office/drawing/2014/main" id="{36FF4693-EB90-4CAE-B6A1-557FD07F108F}"/>
              </a:ext>
            </a:extLst>
          </p:cNvPr>
          <p:cNvSpPr txBox="1"/>
          <p:nvPr/>
        </p:nvSpPr>
        <p:spPr>
          <a:xfrm>
            <a:off x="5053907" y="4684932"/>
            <a:ext cx="3634237" cy="523220"/>
          </a:xfrm>
          <a:prstGeom prst="rect">
            <a:avLst/>
          </a:prstGeom>
          <a:noFill/>
        </p:spPr>
        <p:txBody>
          <a:bodyPr wrap="square" rtlCol="0">
            <a:spAutoFit/>
          </a:bodyPr>
          <a:lstStyle/>
          <a:p>
            <a:r>
              <a:rPr lang="en-US" sz="2800">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$1.0M </a:t>
            </a:r>
            <a:r>
              <a:rPr lang="en-US">
                <a:solidFill>
                  <a:schemeClr val="bg1">
                    <a:lumMod val="75000"/>
                  </a:schemeClr>
                </a:solidFill>
                <a:effectLst>
                  <a:outerShdw blurRad="38100" dist="38100" dir="2700000" algn="tl">
                    <a:srgbClr val="000000">
                      <a:alpha val="43137"/>
                    </a:srgbClr>
                  </a:outerShdw>
                </a:effectLst>
                <a:latin typeface="Franklin Gothic Medium Cond" panose="020B0606030402020204" pitchFamily="34" charset="0"/>
              </a:rPr>
              <a:t>federal grants</a:t>
            </a:r>
          </a:p>
        </p:txBody>
      </p:sp>
      <p:sp>
        <p:nvSpPr>
          <p:cNvPr id="19" name="TextBox 18">
            <a:extLst>
              <a:ext uri="{FF2B5EF4-FFF2-40B4-BE49-F238E27FC236}">
                <a16:creationId xmlns:a16="http://schemas.microsoft.com/office/drawing/2014/main" id="{25842020-8D97-4B33-B1B4-DADC9B9FE9DF}"/>
              </a:ext>
            </a:extLst>
          </p:cNvPr>
          <p:cNvSpPr txBox="1"/>
          <p:nvPr/>
        </p:nvSpPr>
        <p:spPr>
          <a:xfrm>
            <a:off x="5106743" y="5446932"/>
            <a:ext cx="5562600" cy="523220"/>
          </a:xfrm>
          <a:prstGeom prst="rect">
            <a:avLst/>
          </a:prstGeom>
          <a:noFill/>
        </p:spPr>
        <p:txBody>
          <a:bodyPr wrap="square" rtlCol="0">
            <a:spAutoFit/>
          </a:bodyPr>
          <a:lstStyle/>
          <a:p>
            <a:r>
              <a:rPr lang="en-US" sz="2800">
                <a:solidFill>
                  <a:schemeClr val="bg1"/>
                </a:solidFill>
                <a:effectLst>
                  <a:outerShdw blurRad="38100" dist="38100" dir="2700000" algn="tl">
                    <a:srgbClr val="000000">
                      <a:alpha val="43137"/>
                    </a:srgbClr>
                  </a:outerShdw>
                </a:effectLst>
                <a:latin typeface="Franklin Gothic Medium Cond" panose="020B0606030402020204" pitchFamily="34" charset="0"/>
              </a:rPr>
              <a:t>$0.2M  </a:t>
            </a:r>
            <a:r>
              <a:rPr lang="en-US">
                <a:solidFill>
                  <a:schemeClr val="bg1"/>
                </a:solidFill>
                <a:effectLst>
                  <a:outerShdw blurRad="38100" dist="38100" dir="2700000" algn="tl">
                    <a:srgbClr val="000000">
                      <a:alpha val="43137"/>
                    </a:srgbClr>
                  </a:outerShdw>
                </a:effectLst>
                <a:latin typeface="Franklin Gothic Medium Cond" panose="020B0606030402020204" pitchFamily="34" charset="0"/>
              </a:rPr>
              <a:t>Prosper Portland TIF grant</a:t>
            </a:r>
          </a:p>
        </p:txBody>
      </p:sp>
      <p:pic>
        <p:nvPicPr>
          <p:cNvPr id="20" name="Picture 19">
            <a:extLst>
              <a:ext uri="{FF2B5EF4-FFF2-40B4-BE49-F238E27FC236}">
                <a16:creationId xmlns:a16="http://schemas.microsoft.com/office/drawing/2014/main" id="{3C7B78C2-3F80-4A1F-963C-F368E4E3A371}"/>
              </a:ext>
            </a:extLst>
          </p:cNvPr>
          <p:cNvPicPr>
            <a:picLocks noChangeAspect="1"/>
          </p:cNvPicPr>
          <p:nvPr/>
        </p:nvPicPr>
        <p:blipFill>
          <a:blip r:embed="rId5"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21" name="Footer Placeholder 4">
            <a:extLst>
              <a:ext uri="{FF2B5EF4-FFF2-40B4-BE49-F238E27FC236}">
                <a16:creationId xmlns:a16="http://schemas.microsoft.com/office/drawing/2014/main" id="{80B94899-9BF6-46CF-8BF6-DF5A7F80DA82}"/>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42</a:t>
            </a:fld>
            <a:endParaRPr lang="en-US" dirty="0"/>
          </a:p>
        </p:txBody>
      </p:sp>
    </p:spTree>
    <p:extLst>
      <p:ext uri="{BB962C8B-B14F-4D97-AF65-F5344CB8AC3E}">
        <p14:creationId xmlns:p14="http://schemas.microsoft.com/office/powerpoint/2010/main" val="1921648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F31CD32-51C2-9048-9A88-8CF900043008}"/>
              </a:ext>
            </a:extLst>
          </p:cNvPr>
          <p:cNvGrpSpPr/>
          <p:nvPr/>
        </p:nvGrpSpPr>
        <p:grpSpPr>
          <a:xfrm>
            <a:off x="8906565" y="4692249"/>
            <a:ext cx="4307404" cy="611736"/>
            <a:chOff x="5380882" y="1752600"/>
            <a:chExt cx="4307404" cy="615553"/>
          </a:xfrm>
        </p:grpSpPr>
        <p:sp>
          <p:nvSpPr>
            <p:cNvPr id="19" name="TextBox 18">
              <a:extLst>
                <a:ext uri="{FF2B5EF4-FFF2-40B4-BE49-F238E27FC236}">
                  <a16:creationId xmlns:a16="http://schemas.microsoft.com/office/drawing/2014/main" id="{BF60959B-5B62-5243-AD08-54F75DAF2BF6}"/>
                </a:ext>
              </a:extLst>
            </p:cNvPr>
            <p:cNvSpPr txBox="1"/>
            <p:nvPr/>
          </p:nvSpPr>
          <p:spPr>
            <a:xfrm>
              <a:off x="5649686" y="1752600"/>
              <a:ext cx="4038600" cy="615553"/>
            </a:xfrm>
            <a:prstGeom prst="rect">
              <a:avLst/>
            </a:prstGeom>
            <a:noFill/>
          </p:spPr>
          <p:txBody>
            <a:bodyPr wrap="square" rtlCol="0">
              <a:spAutoFit/>
            </a:bodyPr>
            <a:lstStyle/>
            <a:p>
              <a:r>
                <a:rPr lang="en-US" sz="2000">
                  <a:solidFill>
                    <a:schemeClr val="tx1">
                      <a:lumMod val="50000"/>
                      <a:lumOff val="50000"/>
                    </a:schemeClr>
                  </a:solidFill>
                  <a:latin typeface="Franklin Gothic Medium Cond" panose="020B0606030402020204" pitchFamily="34" charset="0"/>
                </a:rPr>
                <a:t>$7.4M</a:t>
              </a:r>
              <a:br>
                <a:rPr lang="en-US" sz="2000">
                  <a:solidFill>
                    <a:schemeClr val="tx1">
                      <a:lumMod val="50000"/>
                      <a:lumOff val="50000"/>
                    </a:schemeClr>
                  </a:solidFill>
                  <a:latin typeface="Franklin Gothic Medium Cond" panose="020B0606030402020204" pitchFamily="34" charset="0"/>
                </a:rPr>
              </a:br>
              <a:r>
                <a:rPr lang="en-US" sz="1400">
                  <a:solidFill>
                    <a:schemeClr val="tx1">
                      <a:lumMod val="50000"/>
                      <a:lumOff val="50000"/>
                    </a:schemeClr>
                  </a:solidFill>
                  <a:latin typeface="Franklin Gothic Medium Cond" panose="020B0606030402020204" pitchFamily="34" charset="0"/>
                </a:rPr>
                <a:t>PHB TIF loan </a:t>
              </a:r>
              <a:endParaRPr lang="en-US">
                <a:solidFill>
                  <a:schemeClr val="tx1">
                    <a:lumMod val="50000"/>
                    <a:lumOff val="50000"/>
                  </a:schemeClr>
                </a:solidFill>
                <a:latin typeface="Franklin Gothic Medium Cond" panose="020B0606030402020204" pitchFamily="34" charset="0"/>
              </a:endParaRPr>
            </a:p>
          </p:txBody>
        </p:sp>
        <p:sp>
          <p:nvSpPr>
            <p:cNvPr id="20" name="Rectangle 19">
              <a:extLst>
                <a:ext uri="{FF2B5EF4-FFF2-40B4-BE49-F238E27FC236}">
                  <a16:creationId xmlns:a16="http://schemas.microsoft.com/office/drawing/2014/main" id="{A30DFF33-6B61-2746-969D-D28C58559335}"/>
                </a:ext>
              </a:extLst>
            </p:cNvPr>
            <p:cNvSpPr/>
            <p:nvPr/>
          </p:nvSpPr>
          <p:spPr>
            <a:xfrm>
              <a:off x="5380882" y="1908981"/>
              <a:ext cx="216697" cy="2286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grpSp>
        <p:nvGrpSpPr>
          <p:cNvPr id="21" name="Group 20">
            <a:extLst>
              <a:ext uri="{FF2B5EF4-FFF2-40B4-BE49-F238E27FC236}">
                <a16:creationId xmlns:a16="http://schemas.microsoft.com/office/drawing/2014/main" id="{DF1B4C69-9F47-1A4B-8A81-87752A756202}"/>
              </a:ext>
            </a:extLst>
          </p:cNvPr>
          <p:cNvGrpSpPr/>
          <p:nvPr/>
        </p:nvGrpSpPr>
        <p:grpSpPr>
          <a:xfrm>
            <a:off x="8906565" y="2730084"/>
            <a:ext cx="3469204" cy="611736"/>
            <a:chOff x="5380882" y="2590800"/>
            <a:chExt cx="3469204" cy="615553"/>
          </a:xfrm>
        </p:grpSpPr>
        <p:sp>
          <p:nvSpPr>
            <p:cNvPr id="22" name="TextBox 21">
              <a:extLst>
                <a:ext uri="{FF2B5EF4-FFF2-40B4-BE49-F238E27FC236}">
                  <a16:creationId xmlns:a16="http://schemas.microsoft.com/office/drawing/2014/main" id="{86909857-49F3-4146-A96C-4802679C1815}"/>
                </a:ext>
              </a:extLst>
            </p:cNvPr>
            <p:cNvSpPr txBox="1"/>
            <p:nvPr/>
          </p:nvSpPr>
          <p:spPr>
            <a:xfrm>
              <a:off x="5649686" y="2590800"/>
              <a:ext cx="3200400" cy="615553"/>
            </a:xfrm>
            <a:prstGeom prst="rect">
              <a:avLst/>
            </a:prstGeom>
            <a:noFill/>
          </p:spPr>
          <p:txBody>
            <a:bodyPr wrap="square" rtlCol="0">
              <a:spAutoFit/>
            </a:bodyPr>
            <a:lstStyle/>
            <a:p>
              <a:r>
                <a:rPr lang="en-US" sz="2000">
                  <a:solidFill>
                    <a:schemeClr val="tx1">
                      <a:lumMod val="50000"/>
                      <a:lumOff val="50000"/>
                    </a:schemeClr>
                  </a:solidFill>
                  <a:latin typeface="Franklin Gothic Medium Cond" panose="020B0606030402020204" pitchFamily="34" charset="0"/>
                </a:rPr>
                <a:t>$3.5M</a:t>
              </a:r>
              <a:r>
                <a:rPr lang="en-US" sz="1400">
                  <a:solidFill>
                    <a:schemeClr val="tx1">
                      <a:lumMod val="50000"/>
                      <a:lumOff val="50000"/>
                    </a:schemeClr>
                  </a:solidFill>
                  <a:latin typeface="Franklin Gothic Medium Cond" panose="020B0606030402020204" pitchFamily="34" charset="0"/>
                </a:rPr>
                <a:t> </a:t>
              </a:r>
            </a:p>
            <a:p>
              <a:r>
                <a:rPr lang="en-US" sz="1400">
                  <a:solidFill>
                    <a:schemeClr val="tx1">
                      <a:lumMod val="50000"/>
                      <a:lumOff val="50000"/>
                    </a:schemeClr>
                  </a:solidFill>
                  <a:latin typeface="Franklin Gothic Medium Cond" panose="020B0606030402020204" pitchFamily="34" charset="0"/>
                </a:rPr>
                <a:t>Prosper Portland equity</a:t>
              </a:r>
            </a:p>
          </p:txBody>
        </p:sp>
        <p:sp>
          <p:nvSpPr>
            <p:cNvPr id="23" name="Rectangle 22">
              <a:extLst>
                <a:ext uri="{FF2B5EF4-FFF2-40B4-BE49-F238E27FC236}">
                  <a16:creationId xmlns:a16="http://schemas.microsoft.com/office/drawing/2014/main" id="{E97ABE19-256F-414D-A04E-4B22A455A1EF}"/>
                </a:ext>
              </a:extLst>
            </p:cNvPr>
            <p:cNvSpPr/>
            <p:nvPr/>
          </p:nvSpPr>
          <p:spPr>
            <a:xfrm>
              <a:off x="5380882" y="2738110"/>
              <a:ext cx="216697" cy="228600"/>
            </a:xfrm>
            <a:prstGeom prst="rect">
              <a:avLst/>
            </a:prstGeom>
            <a:solidFill>
              <a:srgbClr val="F0E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grpSp>
        <p:nvGrpSpPr>
          <p:cNvPr id="24" name="Group 23">
            <a:extLst>
              <a:ext uri="{FF2B5EF4-FFF2-40B4-BE49-F238E27FC236}">
                <a16:creationId xmlns:a16="http://schemas.microsoft.com/office/drawing/2014/main" id="{AE13002F-E352-F142-B847-24C212111B76}"/>
              </a:ext>
            </a:extLst>
          </p:cNvPr>
          <p:cNvGrpSpPr/>
          <p:nvPr/>
        </p:nvGrpSpPr>
        <p:grpSpPr>
          <a:xfrm>
            <a:off x="8906565" y="5346303"/>
            <a:ext cx="4126704" cy="611736"/>
            <a:chOff x="5405774" y="3276600"/>
            <a:chExt cx="4126704" cy="615553"/>
          </a:xfrm>
        </p:grpSpPr>
        <p:sp>
          <p:nvSpPr>
            <p:cNvPr id="25" name="TextBox 24">
              <a:extLst>
                <a:ext uri="{FF2B5EF4-FFF2-40B4-BE49-F238E27FC236}">
                  <a16:creationId xmlns:a16="http://schemas.microsoft.com/office/drawing/2014/main" id="{C431B689-8605-FD42-8841-2D9FE7196B50}"/>
                </a:ext>
              </a:extLst>
            </p:cNvPr>
            <p:cNvSpPr txBox="1"/>
            <p:nvPr/>
          </p:nvSpPr>
          <p:spPr>
            <a:xfrm>
              <a:off x="5669641" y="3276600"/>
              <a:ext cx="3862837" cy="615553"/>
            </a:xfrm>
            <a:prstGeom prst="rect">
              <a:avLst/>
            </a:prstGeom>
            <a:noFill/>
          </p:spPr>
          <p:txBody>
            <a:bodyPr wrap="square" rtlCol="0">
              <a:spAutoFit/>
            </a:bodyPr>
            <a:lstStyle/>
            <a:p>
              <a:r>
                <a:rPr lang="en-US" sz="2000">
                  <a:solidFill>
                    <a:schemeClr val="bg1">
                      <a:lumMod val="75000"/>
                    </a:schemeClr>
                  </a:solidFill>
                  <a:latin typeface="Franklin Gothic Medium Cond" panose="020B0606030402020204" pitchFamily="34" charset="0"/>
                </a:rPr>
                <a:t>$9.6M</a:t>
              </a:r>
              <a:br>
                <a:rPr lang="en-US" sz="2000">
                  <a:solidFill>
                    <a:schemeClr val="bg1">
                      <a:lumMod val="75000"/>
                    </a:schemeClr>
                  </a:solidFill>
                  <a:latin typeface="Franklin Gothic Medium Cond" panose="020B0606030402020204" pitchFamily="34" charset="0"/>
                </a:rPr>
              </a:br>
              <a:r>
                <a:rPr lang="en-US" sz="1400">
                  <a:solidFill>
                    <a:schemeClr val="bg1">
                      <a:lumMod val="75000"/>
                    </a:schemeClr>
                  </a:solidFill>
                  <a:latin typeface="Franklin Gothic Medium Cond" panose="020B0606030402020204" pitchFamily="34" charset="0"/>
                </a:rPr>
                <a:t>NMTC + LIHTC Tax Credit Equity</a:t>
              </a:r>
            </a:p>
          </p:txBody>
        </p:sp>
        <p:sp>
          <p:nvSpPr>
            <p:cNvPr id="26" name="Rectangle 25">
              <a:extLst>
                <a:ext uri="{FF2B5EF4-FFF2-40B4-BE49-F238E27FC236}">
                  <a16:creationId xmlns:a16="http://schemas.microsoft.com/office/drawing/2014/main" id="{DB11B5BF-FCC5-5F42-A5D4-D30411A7B7B6}"/>
                </a:ext>
              </a:extLst>
            </p:cNvPr>
            <p:cNvSpPr/>
            <p:nvPr/>
          </p:nvSpPr>
          <p:spPr>
            <a:xfrm>
              <a:off x="5405774" y="3423910"/>
              <a:ext cx="216697" cy="2286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grpSp>
        <p:nvGrpSpPr>
          <p:cNvPr id="27" name="Group 26">
            <a:extLst>
              <a:ext uri="{FF2B5EF4-FFF2-40B4-BE49-F238E27FC236}">
                <a16:creationId xmlns:a16="http://schemas.microsoft.com/office/drawing/2014/main" id="{A9E8FD6E-6E35-9C48-A88E-73E70DF44A39}"/>
              </a:ext>
            </a:extLst>
          </p:cNvPr>
          <p:cNvGrpSpPr/>
          <p:nvPr/>
        </p:nvGrpSpPr>
        <p:grpSpPr>
          <a:xfrm>
            <a:off x="8906565" y="3384139"/>
            <a:ext cx="3654770" cy="611736"/>
            <a:chOff x="5413030" y="4191000"/>
            <a:chExt cx="3654770" cy="615553"/>
          </a:xfrm>
        </p:grpSpPr>
        <p:sp>
          <p:nvSpPr>
            <p:cNvPr id="28" name="TextBox 27">
              <a:extLst>
                <a:ext uri="{FF2B5EF4-FFF2-40B4-BE49-F238E27FC236}">
                  <a16:creationId xmlns:a16="http://schemas.microsoft.com/office/drawing/2014/main" id="{00204D4A-4E0C-5941-993E-61DE47F24079}"/>
                </a:ext>
              </a:extLst>
            </p:cNvPr>
            <p:cNvSpPr txBox="1"/>
            <p:nvPr/>
          </p:nvSpPr>
          <p:spPr>
            <a:xfrm>
              <a:off x="5638800" y="4191000"/>
              <a:ext cx="3429000" cy="615553"/>
            </a:xfrm>
            <a:prstGeom prst="rect">
              <a:avLst/>
            </a:prstGeom>
            <a:noFill/>
          </p:spPr>
          <p:txBody>
            <a:bodyPr wrap="square" rtlCol="0">
              <a:spAutoFit/>
            </a:bodyPr>
            <a:lstStyle/>
            <a:p>
              <a:r>
                <a:rPr lang="en-US" sz="2000">
                  <a:solidFill>
                    <a:schemeClr val="bg1">
                      <a:lumMod val="75000"/>
                    </a:schemeClr>
                  </a:solidFill>
                  <a:latin typeface="Franklin Gothic Medium Cond" panose="020B0606030402020204" pitchFamily="34" charset="0"/>
                </a:rPr>
                <a:t>$4.0M </a:t>
              </a:r>
            </a:p>
            <a:p>
              <a:r>
                <a:rPr lang="en-US" sz="1400">
                  <a:solidFill>
                    <a:schemeClr val="bg1">
                      <a:lumMod val="75000"/>
                    </a:schemeClr>
                  </a:solidFill>
                  <a:latin typeface="Franklin Gothic Medium Cond" panose="020B0606030402020204" pitchFamily="34" charset="0"/>
                </a:rPr>
                <a:t>Bank loans</a:t>
              </a:r>
            </a:p>
          </p:txBody>
        </p:sp>
        <p:sp>
          <p:nvSpPr>
            <p:cNvPr id="29" name="Rectangle 28">
              <a:extLst>
                <a:ext uri="{FF2B5EF4-FFF2-40B4-BE49-F238E27FC236}">
                  <a16:creationId xmlns:a16="http://schemas.microsoft.com/office/drawing/2014/main" id="{3FFE87E1-D912-5948-948E-136C2452D772}"/>
                </a:ext>
              </a:extLst>
            </p:cNvPr>
            <p:cNvSpPr/>
            <p:nvPr/>
          </p:nvSpPr>
          <p:spPr>
            <a:xfrm>
              <a:off x="5413030" y="4369179"/>
              <a:ext cx="216697" cy="228600"/>
            </a:xfrm>
            <a:prstGeom prst="rect">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grpSp>
        <p:nvGrpSpPr>
          <p:cNvPr id="30" name="Group 29">
            <a:extLst>
              <a:ext uri="{FF2B5EF4-FFF2-40B4-BE49-F238E27FC236}">
                <a16:creationId xmlns:a16="http://schemas.microsoft.com/office/drawing/2014/main" id="{CE337C68-0BD0-634D-B4E3-F6414614F849}"/>
              </a:ext>
            </a:extLst>
          </p:cNvPr>
          <p:cNvGrpSpPr/>
          <p:nvPr/>
        </p:nvGrpSpPr>
        <p:grpSpPr>
          <a:xfrm>
            <a:off x="8906565" y="1421974"/>
            <a:ext cx="5768411" cy="611736"/>
            <a:chOff x="5432989" y="5112603"/>
            <a:chExt cx="5768411" cy="615553"/>
          </a:xfrm>
        </p:grpSpPr>
        <p:sp>
          <p:nvSpPr>
            <p:cNvPr id="31" name="TextBox 30">
              <a:extLst>
                <a:ext uri="{FF2B5EF4-FFF2-40B4-BE49-F238E27FC236}">
                  <a16:creationId xmlns:a16="http://schemas.microsoft.com/office/drawing/2014/main" id="{52D0DE6F-E025-FA4F-A02B-945418F28032}"/>
                </a:ext>
              </a:extLst>
            </p:cNvPr>
            <p:cNvSpPr txBox="1"/>
            <p:nvPr/>
          </p:nvSpPr>
          <p:spPr>
            <a:xfrm>
              <a:off x="5638800" y="5112603"/>
              <a:ext cx="5562600" cy="615553"/>
            </a:xfrm>
            <a:prstGeom prst="rect">
              <a:avLst/>
            </a:prstGeom>
            <a:noFill/>
          </p:spPr>
          <p:txBody>
            <a:bodyPr wrap="square" rtlCol="0">
              <a:spAutoFit/>
            </a:bodyPr>
            <a:lstStyle/>
            <a:p>
              <a:r>
                <a:rPr lang="en-US" sz="2000">
                  <a:solidFill>
                    <a:schemeClr val="bg1">
                      <a:lumMod val="75000"/>
                    </a:schemeClr>
                  </a:solidFill>
                  <a:latin typeface="Franklin Gothic Medium Cond" panose="020B0606030402020204" pitchFamily="34" charset="0"/>
                </a:rPr>
                <a:t>$0.9M </a:t>
              </a:r>
            </a:p>
            <a:p>
              <a:r>
                <a:rPr lang="en-US" sz="1400">
                  <a:solidFill>
                    <a:schemeClr val="bg1">
                      <a:lumMod val="75000"/>
                    </a:schemeClr>
                  </a:solidFill>
                  <a:latin typeface="Franklin Gothic Medium Cond" panose="020B0606030402020204" pitchFamily="34" charset="0"/>
                </a:rPr>
                <a:t>Developer equity</a:t>
              </a:r>
            </a:p>
          </p:txBody>
        </p:sp>
        <p:sp>
          <p:nvSpPr>
            <p:cNvPr id="32" name="Rectangle 31">
              <a:extLst>
                <a:ext uri="{FF2B5EF4-FFF2-40B4-BE49-F238E27FC236}">
                  <a16:creationId xmlns:a16="http://schemas.microsoft.com/office/drawing/2014/main" id="{34766E5A-02C5-A743-A645-2E07B9C942E1}"/>
                </a:ext>
              </a:extLst>
            </p:cNvPr>
            <p:cNvSpPr/>
            <p:nvPr/>
          </p:nvSpPr>
          <p:spPr>
            <a:xfrm>
              <a:off x="5432989" y="5299501"/>
              <a:ext cx="216697" cy="228600"/>
            </a:xfrm>
            <a:prstGeom prst="rect">
              <a:avLst/>
            </a:prstGeom>
            <a:solidFill>
              <a:srgbClr val="6C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grpSp>
        <p:nvGrpSpPr>
          <p:cNvPr id="33" name="Group 32">
            <a:extLst>
              <a:ext uri="{FF2B5EF4-FFF2-40B4-BE49-F238E27FC236}">
                <a16:creationId xmlns:a16="http://schemas.microsoft.com/office/drawing/2014/main" id="{EF6E4A73-1FC1-FB46-8B2E-712D19995A89}"/>
              </a:ext>
            </a:extLst>
          </p:cNvPr>
          <p:cNvGrpSpPr/>
          <p:nvPr/>
        </p:nvGrpSpPr>
        <p:grpSpPr>
          <a:xfrm>
            <a:off x="8906565" y="2076029"/>
            <a:ext cx="5752083" cy="611736"/>
            <a:chOff x="5432988" y="6029980"/>
            <a:chExt cx="5752083" cy="615553"/>
          </a:xfrm>
        </p:grpSpPr>
        <p:sp>
          <p:nvSpPr>
            <p:cNvPr id="34" name="TextBox 33">
              <a:extLst>
                <a:ext uri="{FF2B5EF4-FFF2-40B4-BE49-F238E27FC236}">
                  <a16:creationId xmlns:a16="http://schemas.microsoft.com/office/drawing/2014/main" id="{FD1ABD48-4B04-CD45-BADB-55534CFF097B}"/>
                </a:ext>
              </a:extLst>
            </p:cNvPr>
            <p:cNvSpPr txBox="1"/>
            <p:nvPr/>
          </p:nvSpPr>
          <p:spPr>
            <a:xfrm>
              <a:off x="5622471" y="6029980"/>
              <a:ext cx="5562600" cy="615553"/>
            </a:xfrm>
            <a:prstGeom prst="rect">
              <a:avLst/>
            </a:prstGeom>
            <a:noFill/>
          </p:spPr>
          <p:txBody>
            <a:bodyPr wrap="square" rtlCol="0">
              <a:spAutoFit/>
            </a:bodyPr>
            <a:lstStyle/>
            <a:p>
              <a:r>
                <a:rPr lang="en-US" sz="2000">
                  <a:solidFill>
                    <a:schemeClr val="bg1">
                      <a:lumMod val="75000"/>
                    </a:schemeClr>
                  </a:solidFill>
                  <a:latin typeface="Franklin Gothic Medium Cond" panose="020B0606030402020204" pitchFamily="34" charset="0"/>
                </a:rPr>
                <a:t>$1.1M </a:t>
              </a:r>
            </a:p>
            <a:p>
              <a:r>
                <a:rPr lang="en-US" sz="1400">
                  <a:solidFill>
                    <a:schemeClr val="bg1">
                      <a:lumMod val="75000"/>
                    </a:schemeClr>
                  </a:solidFill>
                  <a:latin typeface="Franklin Gothic Medium Cond" panose="020B0606030402020204" pitchFamily="34" charset="0"/>
                </a:rPr>
                <a:t>Grants + SDC Waivers</a:t>
              </a:r>
            </a:p>
          </p:txBody>
        </p:sp>
        <p:sp>
          <p:nvSpPr>
            <p:cNvPr id="35" name="Rectangle 34">
              <a:extLst>
                <a:ext uri="{FF2B5EF4-FFF2-40B4-BE49-F238E27FC236}">
                  <a16:creationId xmlns:a16="http://schemas.microsoft.com/office/drawing/2014/main" id="{4FC3DB9D-8589-564A-9AB9-51AD10083E4C}"/>
                </a:ext>
              </a:extLst>
            </p:cNvPr>
            <p:cNvSpPr/>
            <p:nvPr/>
          </p:nvSpPr>
          <p:spPr>
            <a:xfrm>
              <a:off x="5432988" y="6177290"/>
              <a:ext cx="216697" cy="228600"/>
            </a:xfrm>
            <a:prstGeom prst="rect">
              <a:avLst/>
            </a:prstGeom>
            <a:solidFill>
              <a:srgbClr val="AC4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grpSp>
        <p:nvGrpSpPr>
          <p:cNvPr id="36" name="Group 35">
            <a:extLst>
              <a:ext uri="{FF2B5EF4-FFF2-40B4-BE49-F238E27FC236}">
                <a16:creationId xmlns:a16="http://schemas.microsoft.com/office/drawing/2014/main" id="{E1D452F6-3EAA-3941-8B77-88C5E78B5F36}"/>
              </a:ext>
            </a:extLst>
          </p:cNvPr>
          <p:cNvGrpSpPr/>
          <p:nvPr/>
        </p:nvGrpSpPr>
        <p:grpSpPr>
          <a:xfrm>
            <a:off x="8906565" y="4038194"/>
            <a:ext cx="4307404" cy="611736"/>
            <a:chOff x="5380882" y="1752600"/>
            <a:chExt cx="4307404" cy="615553"/>
          </a:xfrm>
        </p:grpSpPr>
        <p:sp>
          <p:nvSpPr>
            <p:cNvPr id="37" name="TextBox 36">
              <a:extLst>
                <a:ext uri="{FF2B5EF4-FFF2-40B4-BE49-F238E27FC236}">
                  <a16:creationId xmlns:a16="http://schemas.microsoft.com/office/drawing/2014/main" id="{72AEAC78-F69F-7946-BAF3-0F4D60CA3F43}"/>
                </a:ext>
              </a:extLst>
            </p:cNvPr>
            <p:cNvSpPr txBox="1"/>
            <p:nvPr/>
          </p:nvSpPr>
          <p:spPr>
            <a:xfrm>
              <a:off x="5649686" y="1752600"/>
              <a:ext cx="4038600" cy="615553"/>
            </a:xfrm>
            <a:prstGeom prst="rect">
              <a:avLst/>
            </a:prstGeom>
            <a:noFill/>
          </p:spPr>
          <p:txBody>
            <a:bodyPr wrap="square" rtlCol="0">
              <a:spAutoFit/>
            </a:bodyPr>
            <a:lstStyle/>
            <a:p>
              <a:r>
                <a:rPr lang="en-US" sz="2000">
                  <a:solidFill>
                    <a:schemeClr val="tx1">
                      <a:lumMod val="50000"/>
                      <a:lumOff val="50000"/>
                    </a:schemeClr>
                  </a:solidFill>
                  <a:latin typeface="Franklin Gothic Medium Cond" panose="020B0606030402020204" pitchFamily="34" charset="0"/>
                </a:rPr>
                <a:t>$6.0M</a:t>
              </a:r>
              <a:br>
                <a:rPr lang="en-US" sz="2000">
                  <a:solidFill>
                    <a:schemeClr val="tx1">
                      <a:lumMod val="50000"/>
                      <a:lumOff val="50000"/>
                    </a:schemeClr>
                  </a:solidFill>
                  <a:latin typeface="Franklin Gothic Medium Cond" panose="020B0606030402020204" pitchFamily="34" charset="0"/>
                </a:rPr>
              </a:br>
              <a:r>
                <a:rPr lang="en-US" sz="1400">
                  <a:solidFill>
                    <a:schemeClr val="tx1">
                      <a:lumMod val="50000"/>
                      <a:lumOff val="50000"/>
                    </a:schemeClr>
                  </a:solidFill>
                  <a:latin typeface="Franklin Gothic Medium Cond" panose="020B0606030402020204" pitchFamily="34" charset="0"/>
                </a:rPr>
                <a:t>Prosper Portland TIF loans </a:t>
              </a:r>
              <a:endParaRPr lang="en-US">
                <a:solidFill>
                  <a:schemeClr val="tx1">
                    <a:lumMod val="50000"/>
                    <a:lumOff val="50000"/>
                  </a:schemeClr>
                </a:solidFill>
                <a:latin typeface="Franklin Gothic Medium Cond" panose="020B0606030402020204" pitchFamily="34" charset="0"/>
              </a:endParaRPr>
            </a:p>
          </p:txBody>
        </p:sp>
        <p:sp>
          <p:nvSpPr>
            <p:cNvPr id="38" name="Rectangle 37">
              <a:extLst>
                <a:ext uri="{FF2B5EF4-FFF2-40B4-BE49-F238E27FC236}">
                  <a16:creationId xmlns:a16="http://schemas.microsoft.com/office/drawing/2014/main" id="{0F74A5F2-026B-5F41-A710-11A5A1A41B18}"/>
                </a:ext>
              </a:extLst>
            </p:cNvPr>
            <p:cNvSpPr/>
            <p:nvPr/>
          </p:nvSpPr>
          <p:spPr>
            <a:xfrm>
              <a:off x="5380882" y="1908981"/>
              <a:ext cx="216697"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50000"/>
                    <a:lumOff val="50000"/>
                  </a:schemeClr>
                </a:solidFill>
                <a:latin typeface="Franklin Gothic Medium Cond" panose="020B0606030402020204" pitchFamily="34" charset="0"/>
              </a:endParaRPr>
            </a:p>
          </p:txBody>
        </p:sp>
      </p:grpSp>
      <p:pic>
        <p:nvPicPr>
          <p:cNvPr id="71" name="Picture 70">
            <a:extLst>
              <a:ext uri="{FF2B5EF4-FFF2-40B4-BE49-F238E27FC236}">
                <a16:creationId xmlns:a16="http://schemas.microsoft.com/office/drawing/2014/main" id="{DD9F8B3E-53D0-604F-95E8-B75CBD40172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r="-652"/>
          <a:stretch/>
        </p:blipFill>
        <p:spPr>
          <a:xfrm>
            <a:off x="189641" y="1587060"/>
            <a:ext cx="8151836" cy="4033043"/>
          </a:xfrm>
          <a:prstGeom prst="rect">
            <a:avLst/>
          </a:prstGeom>
        </p:spPr>
      </p:pic>
      <p:sp>
        <p:nvSpPr>
          <p:cNvPr id="72" name="Freeform 71">
            <a:extLst>
              <a:ext uri="{FF2B5EF4-FFF2-40B4-BE49-F238E27FC236}">
                <a16:creationId xmlns:a16="http://schemas.microsoft.com/office/drawing/2014/main" id="{BF2147BB-DAA4-5D4D-9787-C34CAB4000BE}"/>
              </a:ext>
            </a:extLst>
          </p:cNvPr>
          <p:cNvSpPr/>
          <p:nvPr/>
        </p:nvSpPr>
        <p:spPr>
          <a:xfrm>
            <a:off x="261442" y="3802213"/>
            <a:ext cx="8048236" cy="1568365"/>
          </a:xfrm>
          <a:custGeom>
            <a:avLst/>
            <a:gdLst>
              <a:gd name="connsiteX0" fmla="*/ 0 w 8195733"/>
              <a:gd name="connsiteY0" fmla="*/ 50800 h 1236134"/>
              <a:gd name="connsiteX1" fmla="*/ 16933 w 8195733"/>
              <a:gd name="connsiteY1" fmla="*/ 474134 h 1236134"/>
              <a:gd name="connsiteX2" fmla="*/ 1930400 w 8195733"/>
              <a:gd name="connsiteY2" fmla="*/ 1236134 h 1236134"/>
              <a:gd name="connsiteX3" fmla="*/ 3488266 w 8195733"/>
              <a:gd name="connsiteY3" fmla="*/ 1202267 h 1236134"/>
              <a:gd name="connsiteX4" fmla="*/ 8195733 w 8195733"/>
              <a:gd name="connsiteY4" fmla="*/ 508000 h 1236134"/>
              <a:gd name="connsiteX5" fmla="*/ 8195733 w 8195733"/>
              <a:gd name="connsiteY5" fmla="*/ 0 h 1236134"/>
              <a:gd name="connsiteX6" fmla="*/ 0 w 8195733"/>
              <a:gd name="connsiteY6" fmla="*/ 50800 h 1236134"/>
              <a:gd name="connsiteX0" fmla="*/ 0 w 8195733"/>
              <a:gd name="connsiteY0" fmla="*/ 50800 h 1236134"/>
              <a:gd name="connsiteX1" fmla="*/ 44425 w 8195733"/>
              <a:gd name="connsiteY1" fmla="*/ 591908 h 1236134"/>
              <a:gd name="connsiteX2" fmla="*/ 1930400 w 8195733"/>
              <a:gd name="connsiteY2" fmla="*/ 1236134 h 1236134"/>
              <a:gd name="connsiteX3" fmla="*/ 3488266 w 8195733"/>
              <a:gd name="connsiteY3" fmla="*/ 1202267 h 1236134"/>
              <a:gd name="connsiteX4" fmla="*/ 8195733 w 8195733"/>
              <a:gd name="connsiteY4" fmla="*/ 508000 h 1236134"/>
              <a:gd name="connsiteX5" fmla="*/ 8195733 w 8195733"/>
              <a:gd name="connsiteY5" fmla="*/ 0 h 1236134"/>
              <a:gd name="connsiteX6" fmla="*/ 0 w 8195733"/>
              <a:gd name="connsiteY6" fmla="*/ 50800 h 1236134"/>
              <a:gd name="connsiteX0" fmla="*/ 0 w 8195733"/>
              <a:gd name="connsiteY0" fmla="*/ 50800 h 1236134"/>
              <a:gd name="connsiteX1" fmla="*/ 44425 w 8195733"/>
              <a:gd name="connsiteY1" fmla="*/ 688269 h 1236134"/>
              <a:gd name="connsiteX2" fmla="*/ 1930400 w 8195733"/>
              <a:gd name="connsiteY2" fmla="*/ 1236134 h 1236134"/>
              <a:gd name="connsiteX3" fmla="*/ 3488266 w 8195733"/>
              <a:gd name="connsiteY3" fmla="*/ 1202267 h 1236134"/>
              <a:gd name="connsiteX4" fmla="*/ 8195733 w 8195733"/>
              <a:gd name="connsiteY4" fmla="*/ 508000 h 1236134"/>
              <a:gd name="connsiteX5" fmla="*/ 8195733 w 8195733"/>
              <a:gd name="connsiteY5" fmla="*/ 0 h 1236134"/>
              <a:gd name="connsiteX6" fmla="*/ 0 w 8195733"/>
              <a:gd name="connsiteY6" fmla="*/ 50800 h 1236134"/>
              <a:gd name="connsiteX0" fmla="*/ 0 w 8209480"/>
              <a:gd name="connsiteY0" fmla="*/ 50800 h 1236134"/>
              <a:gd name="connsiteX1" fmla="*/ 44425 w 8209480"/>
              <a:gd name="connsiteY1" fmla="*/ 688269 h 1236134"/>
              <a:gd name="connsiteX2" fmla="*/ 1930400 w 8209480"/>
              <a:gd name="connsiteY2" fmla="*/ 1236134 h 1236134"/>
              <a:gd name="connsiteX3" fmla="*/ 3488266 w 8209480"/>
              <a:gd name="connsiteY3" fmla="*/ 1202267 h 1236134"/>
              <a:gd name="connsiteX4" fmla="*/ 8209480 w 8209480"/>
              <a:gd name="connsiteY4" fmla="*/ 615068 h 1236134"/>
              <a:gd name="connsiteX5" fmla="*/ 8195733 w 8209480"/>
              <a:gd name="connsiteY5" fmla="*/ 0 h 1236134"/>
              <a:gd name="connsiteX6" fmla="*/ 0 w 8209480"/>
              <a:gd name="connsiteY6" fmla="*/ 50800 h 1236134"/>
              <a:gd name="connsiteX0" fmla="*/ 0 w 8209480"/>
              <a:gd name="connsiteY0" fmla="*/ 50800 h 1236134"/>
              <a:gd name="connsiteX1" fmla="*/ 44425 w 8209480"/>
              <a:gd name="connsiteY1" fmla="*/ 688269 h 1236134"/>
              <a:gd name="connsiteX2" fmla="*/ 1930400 w 8209480"/>
              <a:gd name="connsiteY2" fmla="*/ 1236134 h 1236134"/>
              <a:gd name="connsiteX3" fmla="*/ 3488266 w 8209480"/>
              <a:gd name="connsiteY3" fmla="*/ 1202267 h 1236134"/>
              <a:gd name="connsiteX4" fmla="*/ 8209480 w 8209480"/>
              <a:gd name="connsiteY4" fmla="*/ 647188 h 1236134"/>
              <a:gd name="connsiteX5" fmla="*/ 8195733 w 8209480"/>
              <a:gd name="connsiteY5" fmla="*/ 0 h 1236134"/>
              <a:gd name="connsiteX6" fmla="*/ 0 w 8209480"/>
              <a:gd name="connsiteY6" fmla="*/ 50800 h 1236134"/>
              <a:gd name="connsiteX0" fmla="*/ 230506 w 8165055"/>
              <a:gd name="connsiteY0" fmla="*/ 40094 h 1236134"/>
              <a:gd name="connsiteX1" fmla="*/ 0 w 8165055"/>
              <a:gd name="connsiteY1" fmla="*/ 688269 h 1236134"/>
              <a:gd name="connsiteX2" fmla="*/ 1885975 w 8165055"/>
              <a:gd name="connsiteY2" fmla="*/ 1236134 h 1236134"/>
              <a:gd name="connsiteX3" fmla="*/ 3443841 w 8165055"/>
              <a:gd name="connsiteY3" fmla="*/ 1202267 h 1236134"/>
              <a:gd name="connsiteX4" fmla="*/ 8165055 w 8165055"/>
              <a:gd name="connsiteY4" fmla="*/ 647188 h 1236134"/>
              <a:gd name="connsiteX5" fmla="*/ 8151308 w 8165055"/>
              <a:gd name="connsiteY5" fmla="*/ 0 h 1236134"/>
              <a:gd name="connsiteX6" fmla="*/ 230506 w 8165055"/>
              <a:gd name="connsiteY6" fmla="*/ 40094 h 1236134"/>
              <a:gd name="connsiteX0" fmla="*/ 0 w 7934549"/>
              <a:gd name="connsiteY0" fmla="*/ 40094 h 1236134"/>
              <a:gd name="connsiteX1" fmla="*/ 16931 w 7934549"/>
              <a:gd name="connsiteY1" fmla="*/ 763217 h 1236134"/>
              <a:gd name="connsiteX2" fmla="*/ 1655469 w 7934549"/>
              <a:gd name="connsiteY2" fmla="*/ 1236134 h 1236134"/>
              <a:gd name="connsiteX3" fmla="*/ 3213335 w 7934549"/>
              <a:gd name="connsiteY3" fmla="*/ 1202267 h 1236134"/>
              <a:gd name="connsiteX4" fmla="*/ 7934549 w 7934549"/>
              <a:gd name="connsiteY4" fmla="*/ 647188 h 1236134"/>
              <a:gd name="connsiteX5" fmla="*/ 7920802 w 7934549"/>
              <a:gd name="connsiteY5" fmla="*/ 0 h 1236134"/>
              <a:gd name="connsiteX6" fmla="*/ 0 w 7934549"/>
              <a:gd name="connsiteY6" fmla="*/ 40094 h 1236134"/>
              <a:gd name="connsiteX0" fmla="*/ 0 w 8704357"/>
              <a:gd name="connsiteY0" fmla="*/ 0 h 1196040"/>
              <a:gd name="connsiteX1" fmla="*/ 16931 w 8704357"/>
              <a:gd name="connsiteY1" fmla="*/ 723123 h 1196040"/>
              <a:gd name="connsiteX2" fmla="*/ 1655469 w 8704357"/>
              <a:gd name="connsiteY2" fmla="*/ 1196040 h 1196040"/>
              <a:gd name="connsiteX3" fmla="*/ 3213335 w 8704357"/>
              <a:gd name="connsiteY3" fmla="*/ 1162173 h 1196040"/>
              <a:gd name="connsiteX4" fmla="*/ 7934549 w 8704357"/>
              <a:gd name="connsiteY4" fmla="*/ 607094 h 1196040"/>
              <a:gd name="connsiteX5" fmla="*/ 8704357 w 8704357"/>
              <a:gd name="connsiteY5" fmla="*/ 99093 h 1196040"/>
              <a:gd name="connsiteX6" fmla="*/ 0 w 8704357"/>
              <a:gd name="connsiteY6" fmla="*/ 0 h 1196040"/>
              <a:gd name="connsiteX0" fmla="*/ 0 w 8704357"/>
              <a:gd name="connsiteY0" fmla="*/ 0 h 1196040"/>
              <a:gd name="connsiteX1" fmla="*/ 16931 w 8704357"/>
              <a:gd name="connsiteY1" fmla="*/ 723123 h 1196040"/>
              <a:gd name="connsiteX2" fmla="*/ 1655469 w 8704357"/>
              <a:gd name="connsiteY2" fmla="*/ 1196040 h 1196040"/>
              <a:gd name="connsiteX3" fmla="*/ 3213335 w 8704357"/>
              <a:gd name="connsiteY3" fmla="*/ 1162173 h 1196040"/>
              <a:gd name="connsiteX4" fmla="*/ 8676863 w 8704357"/>
              <a:gd name="connsiteY4" fmla="*/ 532147 h 1196040"/>
              <a:gd name="connsiteX5" fmla="*/ 8704357 w 8704357"/>
              <a:gd name="connsiteY5" fmla="*/ 99093 h 1196040"/>
              <a:gd name="connsiteX6" fmla="*/ 0 w 8704357"/>
              <a:gd name="connsiteY6" fmla="*/ 0 h 1196040"/>
              <a:gd name="connsiteX0" fmla="*/ 0 w 8731850"/>
              <a:gd name="connsiteY0" fmla="*/ 0 h 1281694"/>
              <a:gd name="connsiteX1" fmla="*/ 44424 w 8731850"/>
              <a:gd name="connsiteY1" fmla="*/ 808777 h 1281694"/>
              <a:gd name="connsiteX2" fmla="*/ 1682962 w 8731850"/>
              <a:gd name="connsiteY2" fmla="*/ 1281694 h 1281694"/>
              <a:gd name="connsiteX3" fmla="*/ 3240828 w 8731850"/>
              <a:gd name="connsiteY3" fmla="*/ 1247827 h 1281694"/>
              <a:gd name="connsiteX4" fmla="*/ 8704356 w 8731850"/>
              <a:gd name="connsiteY4" fmla="*/ 617801 h 1281694"/>
              <a:gd name="connsiteX5" fmla="*/ 8731850 w 8731850"/>
              <a:gd name="connsiteY5" fmla="*/ 184747 h 1281694"/>
              <a:gd name="connsiteX6" fmla="*/ 0 w 8731850"/>
              <a:gd name="connsiteY6" fmla="*/ 0 h 1281694"/>
              <a:gd name="connsiteX0" fmla="*/ 0 w 8883063"/>
              <a:gd name="connsiteY0" fmla="*/ 0 h 1335228"/>
              <a:gd name="connsiteX1" fmla="*/ 195637 w 8883063"/>
              <a:gd name="connsiteY1" fmla="*/ 862311 h 1335228"/>
              <a:gd name="connsiteX2" fmla="*/ 1834175 w 8883063"/>
              <a:gd name="connsiteY2" fmla="*/ 1335228 h 1335228"/>
              <a:gd name="connsiteX3" fmla="*/ 3392041 w 8883063"/>
              <a:gd name="connsiteY3" fmla="*/ 1301361 h 1335228"/>
              <a:gd name="connsiteX4" fmla="*/ 8855569 w 8883063"/>
              <a:gd name="connsiteY4" fmla="*/ 671335 h 1335228"/>
              <a:gd name="connsiteX5" fmla="*/ 8883063 w 8883063"/>
              <a:gd name="connsiteY5" fmla="*/ 238281 h 1335228"/>
              <a:gd name="connsiteX6" fmla="*/ 0 w 8883063"/>
              <a:gd name="connsiteY6" fmla="*/ 0 h 1335228"/>
              <a:gd name="connsiteX0" fmla="*/ 0 w 8883063"/>
              <a:gd name="connsiteY0" fmla="*/ 0 h 1335228"/>
              <a:gd name="connsiteX1" fmla="*/ 71918 w 8883063"/>
              <a:gd name="connsiteY1" fmla="*/ 755244 h 1335228"/>
              <a:gd name="connsiteX2" fmla="*/ 1834175 w 8883063"/>
              <a:gd name="connsiteY2" fmla="*/ 1335228 h 1335228"/>
              <a:gd name="connsiteX3" fmla="*/ 3392041 w 8883063"/>
              <a:gd name="connsiteY3" fmla="*/ 1301361 h 1335228"/>
              <a:gd name="connsiteX4" fmla="*/ 8855569 w 8883063"/>
              <a:gd name="connsiteY4" fmla="*/ 671335 h 1335228"/>
              <a:gd name="connsiteX5" fmla="*/ 8883063 w 8883063"/>
              <a:gd name="connsiteY5" fmla="*/ 238281 h 1335228"/>
              <a:gd name="connsiteX6" fmla="*/ 0 w 8883063"/>
              <a:gd name="connsiteY6" fmla="*/ 0 h 1335228"/>
              <a:gd name="connsiteX0" fmla="*/ 0 w 8883063"/>
              <a:gd name="connsiteY0" fmla="*/ 0 h 1335228"/>
              <a:gd name="connsiteX1" fmla="*/ 71918 w 8883063"/>
              <a:gd name="connsiteY1" fmla="*/ 819484 h 1335228"/>
              <a:gd name="connsiteX2" fmla="*/ 1834175 w 8883063"/>
              <a:gd name="connsiteY2" fmla="*/ 1335228 h 1335228"/>
              <a:gd name="connsiteX3" fmla="*/ 3392041 w 8883063"/>
              <a:gd name="connsiteY3" fmla="*/ 1301361 h 1335228"/>
              <a:gd name="connsiteX4" fmla="*/ 8855569 w 8883063"/>
              <a:gd name="connsiteY4" fmla="*/ 671335 h 1335228"/>
              <a:gd name="connsiteX5" fmla="*/ 8883063 w 8883063"/>
              <a:gd name="connsiteY5" fmla="*/ 238281 h 1335228"/>
              <a:gd name="connsiteX6" fmla="*/ 0 w 8883063"/>
              <a:gd name="connsiteY6" fmla="*/ 0 h 1335228"/>
              <a:gd name="connsiteX0" fmla="*/ 0 w 8883063"/>
              <a:gd name="connsiteY0" fmla="*/ 0 h 1335228"/>
              <a:gd name="connsiteX1" fmla="*/ 71918 w 8883063"/>
              <a:gd name="connsiteY1" fmla="*/ 819484 h 1335228"/>
              <a:gd name="connsiteX2" fmla="*/ 1834175 w 8883063"/>
              <a:gd name="connsiteY2" fmla="*/ 1335228 h 1335228"/>
              <a:gd name="connsiteX3" fmla="*/ 3488267 w 8883063"/>
              <a:gd name="connsiteY3" fmla="*/ 1279947 h 1335228"/>
              <a:gd name="connsiteX4" fmla="*/ 8855569 w 8883063"/>
              <a:gd name="connsiteY4" fmla="*/ 671335 h 1335228"/>
              <a:gd name="connsiteX5" fmla="*/ 8883063 w 8883063"/>
              <a:gd name="connsiteY5" fmla="*/ 238281 h 1335228"/>
              <a:gd name="connsiteX6" fmla="*/ 0 w 8883063"/>
              <a:gd name="connsiteY6" fmla="*/ 0 h 1335228"/>
              <a:gd name="connsiteX0" fmla="*/ 0 w 8883063"/>
              <a:gd name="connsiteY0" fmla="*/ 0 h 1442295"/>
              <a:gd name="connsiteX1" fmla="*/ 71918 w 8883063"/>
              <a:gd name="connsiteY1" fmla="*/ 819484 h 1442295"/>
              <a:gd name="connsiteX2" fmla="*/ 2177839 w 8883063"/>
              <a:gd name="connsiteY2" fmla="*/ 1442295 h 1442295"/>
              <a:gd name="connsiteX3" fmla="*/ 3488267 w 8883063"/>
              <a:gd name="connsiteY3" fmla="*/ 1279947 h 1442295"/>
              <a:gd name="connsiteX4" fmla="*/ 8855569 w 8883063"/>
              <a:gd name="connsiteY4" fmla="*/ 671335 h 1442295"/>
              <a:gd name="connsiteX5" fmla="*/ 8883063 w 8883063"/>
              <a:gd name="connsiteY5" fmla="*/ 238281 h 1442295"/>
              <a:gd name="connsiteX6" fmla="*/ 0 w 8883063"/>
              <a:gd name="connsiteY6" fmla="*/ 0 h 1442295"/>
              <a:gd name="connsiteX0" fmla="*/ 26204 w 8909267"/>
              <a:gd name="connsiteY0" fmla="*/ 0 h 1442295"/>
              <a:gd name="connsiteX1" fmla="*/ 0 w 8909267"/>
              <a:gd name="connsiteY1" fmla="*/ 807805 h 1442295"/>
              <a:gd name="connsiteX2" fmla="*/ 2204043 w 8909267"/>
              <a:gd name="connsiteY2" fmla="*/ 1442295 h 1442295"/>
              <a:gd name="connsiteX3" fmla="*/ 3514471 w 8909267"/>
              <a:gd name="connsiteY3" fmla="*/ 1279947 h 1442295"/>
              <a:gd name="connsiteX4" fmla="*/ 8881773 w 8909267"/>
              <a:gd name="connsiteY4" fmla="*/ 671335 h 1442295"/>
              <a:gd name="connsiteX5" fmla="*/ 8909267 w 8909267"/>
              <a:gd name="connsiteY5" fmla="*/ 238281 h 1442295"/>
              <a:gd name="connsiteX6" fmla="*/ 26204 w 8909267"/>
              <a:gd name="connsiteY6" fmla="*/ 0 h 1442295"/>
              <a:gd name="connsiteX0" fmla="*/ 0 w 8883063"/>
              <a:gd name="connsiteY0" fmla="*/ 0 h 1442295"/>
              <a:gd name="connsiteX1" fmla="*/ 15848 w 8883063"/>
              <a:gd name="connsiteY1" fmla="*/ 866201 h 1442295"/>
              <a:gd name="connsiteX2" fmla="*/ 2177839 w 8883063"/>
              <a:gd name="connsiteY2" fmla="*/ 1442295 h 1442295"/>
              <a:gd name="connsiteX3" fmla="*/ 3488267 w 8883063"/>
              <a:gd name="connsiteY3" fmla="*/ 1279947 h 1442295"/>
              <a:gd name="connsiteX4" fmla="*/ 8855569 w 8883063"/>
              <a:gd name="connsiteY4" fmla="*/ 671335 h 1442295"/>
              <a:gd name="connsiteX5" fmla="*/ 8883063 w 8883063"/>
              <a:gd name="connsiteY5" fmla="*/ 238281 h 1442295"/>
              <a:gd name="connsiteX6" fmla="*/ 0 w 8883063"/>
              <a:gd name="connsiteY6" fmla="*/ 0 h 144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3063" h="1442295">
                <a:moveTo>
                  <a:pt x="0" y="0"/>
                </a:moveTo>
                <a:lnTo>
                  <a:pt x="15848" y="866201"/>
                </a:lnTo>
                <a:lnTo>
                  <a:pt x="2177839" y="1442295"/>
                </a:lnTo>
                <a:lnTo>
                  <a:pt x="3488267" y="1279947"/>
                </a:lnTo>
                <a:lnTo>
                  <a:pt x="8855569" y="671335"/>
                </a:lnTo>
                <a:lnTo>
                  <a:pt x="8883063" y="238281"/>
                </a:lnTo>
                <a:lnTo>
                  <a:pt x="0" y="0"/>
                </a:lnTo>
                <a:close/>
              </a:path>
            </a:pathLst>
          </a:custGeom>
          <a:solidFill>
            <a:schemeClr val="accent1">
              <a:alpha val="56000"/>
            </a:scheme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F12391CD-C106-2C46-989F-F19600119CF4}"/>
              </a:ext>
            </a:extLst>
          </p:cNvPr>
          <p:cNvSpPr/>
          <p:nvPr/>
        </p:nvSpPr>
        <p:spPr>
          <a:xfrm>
            <a:off x="469963" y="1552104"/>
            <a:ext cx="7846438" cy="1484492"/>
          </a:xfrm>
          <a:custGeom>
            <a:avLst/>
            <a:gdLst>
              <a:gd name="connsiteX0" fmla="*/ 40943 w 7888406"/>
              <a:gd name="connsiteY0" fmla="*/ 0 h 1146412"/>
              <a:gd name="connsiteX1" fmla="*/ 0 w 7888406"/>
              <a:gd name="connsiteY1" fmla="*/ 122830 h 1146412"/>
              <a:gd name="connsiteX2" fmla="*/ 6619164 w 7888406"/>
              <a:gd name="connsiteY2" fmla="*/ 177421 h 1146412"/>
              <a:gd name="connsiteX3" fmla="*/ 7888406 w 7888406"/>
              <a:gd name="connsiteY3" fmla="*/ 1146412 h 1146412"/>
              <a:gd name="connsiteX4" fmla="*/ 7874758 w 7888406"/>
              <a:gd name="connsiteY4" fmla="*/ 928048 h 1146412"/>
              <a:gd name="connsiteX5" fmla="*/ 6673755 w 7888406"/>
              <a:gd name="connsiteY5" fmla="*/ 13648 h 1146412"/>
              <a:gd name="connsiteX6" fmla="*/ 40943 w 7888406"/>
              <a:gd name="connsiteY6" fmla="*/ 0 h 1146412"/>
              <a:gd name="connsiteX0" fmla="*/ 40943 w 8584442"/>
              <a:gd name="connsiteY0" fmla="*/ 0 h 1514902"/>
              <a:gd name="connsiteX1" fmla="*/ 0 w 8584442"/>
              <a:gd name="connsiteY1" fmla="*/ 122830 h 1514902"/>
              <a:gd name="connsiteX2" fmla="*/ 6619164 w 8584442"/>
              <a:gd name="connsiteY2" fmla="*/ 177421 h 1514902"/>
              <a:gd name="connsiteX3" fmla="*/ 7888406 w 8584442"/>
              <a:gd name="connsiteY3" fmla="*/ 1146412 h 1514902"/>
              <a:gd name="connsiteX4" fmla="*/ 8584442 w 8584442"/>
              <a:gd name="connsiteY4" fmla="*/ 1514902 h 1514902"/>
              <a:gd name="connsiteX5" fmla="*/ 6673755 w 8584442"/>
              <a:gd name="connsiteY5" fmla="*/ 13648 h 1514902"/>
              <a:gd name="connsiteX6" fmla="*/ 40943 w 8584442"/>
              <a:gd name="connsiteY6" fmla="*/ 0 h 1514902"/>
              <a:gd name="connsiteX0" fmla="*/ 40943 w 8598090"/>
              <a:gd name="connsiteY0" fmla="*/ 0 h 1651379"/>
              <a:gd name="connsiteX1" fmla="*/ 0 w 8598090"/>
              <a:gd name="connsiteY1" fmla="*/ 122830 h 1651379"/>
              <a:gd name="connsiteX2" fmla="*/ 6619164 w 8598090"/>
              <a:gd name="connsiteY2" fmla="*/ 177421 h 1651379"/>
              <a:gd name="connsiteX3" fmla="*/ 8598090 w 8598090"/>
              <a:gd name="connsiteY3" fmla="*/ 1651379 h 1651379"/>
              <a:gd name="connsiteX4" fmla="*/ 8584442 w 8598090"/>
              <a:gd name="connsiteY4" fmla="*/ 1514902 h 1651379"/>
              <a:gd name="connsiteX5" fmla="*/ 6673755 w 8598090"/>
              <a:gd name="connsiteY5" fmla="*/ 13648 h 1651379"/>
              <a:gd name="connsiteX6" fmla="*/ 40943 w 8598090"/>
              <a:gd name="connsiteY6" fmla="*/ 0 h 165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8090" h="1651379">
                <a:moveTo>
                  <a:pt x="40943" y="0"/>
                </a:moveTo>
                <a:lnTo>
                  <a:pt x="0" y="122830"/>
                </a:lnTo>
                <a:lnTo>
                  <a:pt x="6619164" y="177421"/>
                </a:lnTo>
                <a:lnTo>
                  <a:pt x="8598090" y="1651379"/>
                </a:lnTo>
                <a:lnTo>
                  <a:pt x="8584442" y="1514902"/>
                </a:lnTo>
                <a:lnTo>
                  <a:pt x="6673755" y="13648"/>
                </a:lnTo>
                <a:lnTo>
                  <a:pt x="40943" y="0"/>
                </a:lnTo>
                <a:close/>
              </a:path>
            </a:pathLst>
          </a:custGeom>
          <a:solidFill>
            <a:srgbClr val="6CC24A">
              <a:alpha val="51000"/>
            </a:srgb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a:extLst>
              <a:ext uri="{FF2B5EF4-FFF2-40B4-BE49-F238E27FC236}">
                <a16:creationId xmlns:a16="http://schemas.microsoft.com/office/drawing/2014/main" id="{70C86883-B2D8-1547-BA41-9C2922C35CAB}"/>
              </a:ext>
            </a:extLst>
          </p:cNvPr>
          <p:cNvSpPr/>
          <p:nvPr/>
        </p:nvSpPr>
        <p:spPr>
          <a:xfrm>
            <a:off x="420892" y="1679607"/>
            <a:ext cx="7908710" cy="1494560"/>
          </a:xfrm>
          <a:custGeom>
            <a:avLst/>
            <a:gdLst>
              <a:gd name="connsiteX0" fmla="*/ 68239 w 7956645"/>
              <a:gd name="connsiteY0" fmla="*/ 0 h 1187356"/>
              <a:gd name="connsiteX1" fmla="*/ 0 w 7956645"/>
              <a:gd name="connsiteY1" fmla="*/ 204717 h 1187356"/>
              <a:gd name="connsiteX2" fmla="*/ 6701051 w 7956645"/>
              <a:gd name="connsiteY2" fmla="*/ 286603 h 1187356"/>
              <a:gd name="connsiteX3" fmla="*/ 7929350 w 7956645"/>
              <a:gd name="connsiteY3" fmla="*/ 1187356 h 1187356"/>
              <a:gd name="connsiteX4" fmla="*/ 7956645 w 7956645"/>
              <a:gd name="connsiteY4" fmla="*/ 955344 h 1187356"/>
              <a:gd name="connsiteX5" fmla="*/ 6660108 w 7956645"/>
              <a:gd name="connsiteY5" fmla="*/ 40944 h 1187356"/>
              <a:gd name="connsiteX6" fmla="*/ 68239 w 7956645"/>
              <a:gd name="connsiteY6" fmla="*/ 0 h 1187356"/>
              <a:gd name="connsiteX0" fmla="*/ 68239 w 8666328"/>
              <a:gd name="connsiteY0" fmla="*/ 0 h 1514902"/>
              <a:gd name="connsiteX1" fmla="*/ 0 w 8666328"/>
              <a:gd name="connsiteY1" fmla="*/ 204717 h 1514902"/>
              <a:gd name="connsiteX2" fmla="*/ 6701051 w 8666328"/>
              <a:gd name="connsiteY2" fmla="*/ 286603 h 1514902"/>
              <a:gd name="connsiteX3" fmla="*/ 7929350 w 8666328"/>
              <a:gd name="connsiteY3" fmla="*/ 1187356 h 1514902"/>
              <a:gd name="connsiteX4" fmla="*/ 8666328 w 8666328"/>
              <a:gd name="connsiteY4" fmla="*/ 1514902 h 1514902"/>
              <a:gd name="connsiteX5" fmla="*/ 6660108 w 8666328"/>
              <a:gd name="connsiteY5" fmla="*/ 40944 h 1514902"/>
              <a:gd name="connsiteX6" fmla="*/ 68239 w 8666328"/>
              <a:gd name="connsiteY6" fmla="*/ 0 h 1514902"/>
              <a:gd name="connsiteX0" fmla="*/ 68239 w 8666328"/>
              <a:gd name="connsiteY0" fmla="*/ 0 h 1637732"/>
              <a:gd name="connsiteX1" fmla="*/ 0 w 8666328"/>
              <a:gd name="connsiteY1" fmla="*/ 204717 h 1637732"/>
              <a:gd name="connsiteX2" fmla="*/ 6701051 w 8666328"/>
              <a:gd name="connsiteY2" fmla="*/ 286603 h 1637732"/>
              <a:gd name="connsiteX3" fmla="*/ 8639034 w 8666328"/>
              <a:gd name="connsiteY3" fmla="*/ 1637732 h 1637732"/>
              <a:gd name="connsiteX4" fmla="*/ 8666328 w 8666328"/>
              <a:gd name="connsiteY4" fmla="*/ 1514902 h 1637732"/>
              <a:gd name="connsiteX5" fmla="*/ 6660108 w 8666328"/>
              <a:gd name="connsiteY5" fmla="*/ 40944 h 1637732"/>
              <a:gd name="connsiteX6" fmla="*/ 68239 w 8666328"/>
              <a:gd name="connsiteY6" fmla="*/ 0 h 163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6328" h="1637732">
                <a:moveTo>
                  <a:pt x="68239" y="0"/>
                </a:moveTo>
                <a:lnTo>
                  <a:pt x="0" y="204717"/>
                </a:lnTo>
                <a:lnTo>
                  <a:pt x="6701051" y="286603"/>
                </a:lnTo>
                <a:lnTo>
                  <a:pt x="8639034" y="1637732"/>
                </a:lnTo>
                <a:lnTo>
                  <a:pt x="8666328" y="1514902"/>
                </a:lnTo>
                <a:lnTo>
                  <a:pt x="6660108" y="40944"/>
                </a:lnTo>
                <a:lnTo>
                  <a:pt x="68239" y="0"/>
                </a:lnTo>
                <a:close/>
              </a:path>
            </a:pathLst>
          </a:custGeom>
          <a:solidFill>
            <a:srgbClr val="BF48CB">
              <a:alpha val="31000"/>
            </a:srgb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a:extLst>
              <a:ext uri="{FF2B5EF4-FFF2-40B4-BE49-F238E27FC236}">
                <a16:creationId xmlns:a16="http://schemas.microsoft.com/office/drawing/2014/main" id="{E75115B5-250D-1842-A473-A118B2955067}"/>
              </a:ext>
            </a:extLst>
          </p:cNvPr>
          <p:cNvSpPr/>
          <p:nvPr/>
        </p:nvSpPr>
        <p:spPr>
          <a:xfrm>
            <a:off x="420892" y="1846632"/>
            <a:ext cx="7896256" cy="1494560"/>
          </a:xfrm>
          <a:custGeom>
            <a:avLst/>
            <a:gdLst>
              <a:gd name="connsiteX0" fmla="*/ 0 w 7915702"/>
              <a:gd name="connsiteY0" fmla="*/ 368490 h 1323833"/>
              <a:gd name="connsiteX1" fmla="*/ 0 w 7915702"/>
              <a:gd name="connsiteY1" fmla="*/ 0 h 1323833"/>
              <a:gd name="connsiteX2" fmla="*/ 6728346 w 7915702"/>
              <a:gd name="connsiteY2" fmla="*/ 109182 h 1323833"/>
              <a:gd name="connsiteX3" fmla="*/ 7915702 w 7915702"/>
              <a:gd name="connsiteY3" fmla="*/ 996287 h 1323833"/>
              <a:gd name="connsiteX4" fmla="*/ 7915702 w 7915702"/>
              <a:gd name="connsiteY4" fmla="*/ 1323833 h 1323833"/>
              <a:gd name="connsiteX5" fmla="*/ 6646460 w 7915702"/>
              <a:gd name="connsiteY5" fmla="*/ 545911 h 1323833"/>
              <a:gd name="connsiteX6" fmla="*/ 0 w 7915702"/>
              <a:gd name="connsiteY6" fmla="*/ 368490 h 1323833"/>
              <a:gd name="connsiteX0" fmla="*/ 0 w 8652681"/>
              <a:gd name="connsiteY0" fmla="*/ 368490 h 1487607"/>
              <a:gd name="connsiteX1" fmla="*/ 0 w 8652681"/>
              <a:gd name="connsiteY1" fmla="*/ 0 h 1487607"/>
              <a:gd name="connsiteX2" fmla="*/ 6728346 w 8652681"/>
              <a:gd name="connsiteY2" fmla="*/ 109182 h 1487607"/>
              <a:gd name="connsiteX3" fmla="*/ 8652681 w 8652681"/>
              <a:gd name="connsiteY3" fmla="*/ 1487607 h 1487607"/>
              <a:gd name="connsiteX4" fmla="*/ 7915702 w 8652681"/>
              <a:gd name="connsiteY4" fmla="*/ 1323833 h 1487607"/>
              <a:gd name="connsiteX5" fmla="*/ 6646460 w 8652681"/>
              <a:gd name="connsiteY5" fmla="*/ 545911 h 1487607"/>
              <a:gd name="connsiteX6" fmla="*/ 0 w 8652681"/>
              <a:gd name="connsiteY6" fmla="*/ 368490 h 1487607"/>
              <a:gd name="connsiteX0" fmla="*/ 0 w 8652681"/>
              <a:gd name="connsiteY0" fmla="*/ 368490 h 1637732"/>
              <a:gd name="connsiteX1" fmla="*/ 0 w 8652681"/>
              <a:gd name="connsiteY1" fmla="*/ 0 h 1637732"/>
              <a:gd name="connsiteX2" fmla="*/ 6728346 w 8652681"/>
              <a:gd name="connsiteY2" fmla="*/ 109182 h 1637732"/>
              <a:gd name="connsiteX3" fmla="*/ 8652681 w 8652681"/>
              <a:gd name="connsiteY3" fmla="*/ 1487607 h 1637732"/>
              <a:gd name="connsiteX4" fmla="*/ 8639033 w 8652681"/>
              <a:gd name="connsiteY4" fmla="*/ 1637732 h 1637732"/>
              <a:gd name="connsiteX5" fmla="*/ 6646460 w 8652681"/>
              <a:gd name="connsiteY5" fmla="*/ 545911 h 1637732"/>
              <a:gd name="connsiteX6" fmla="*/ 0 w 8652681"/>
              <a:gd name="connsiteY6" fmla="*/ 368490 h 163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2681" h="1637732">
                <a:moveTo>
                  <a:pt x="0" y="368490"/>
                </a:moveTo>
                <a:lnTo>
                  <a:pt x="0" y="0"/>
                </a:lnTo>
                <a:lnTo>
                  <a:pt x="6728346" y="109182"/>
                </a:lnTo>
                <a:lnTo>
                  <a:pt x="8652681" y="1487607"/>
                </a:lnTo>
                <a:lnTo>
                  <a:pt x="8639033" y="1637732"/>
                </a:lnTo>
                <a:lnTo>
                  <a:pt x="6646460" y="545911"/>
                </a:lnTo>
                <a:lnTo>
                  <a:pt x="0" y="368490"/>
                </a:lnTo>
                <a:close/>
              </a:path>
            </a:pathLst>
          </a:custGeom>
          <a:solidFill>
            <a:srgbClr val="FFFF00">
              <a:alpha val="34000"/>
            </a:srgb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E7B47AC2-4D11-6A41-95B6-2392F97EAB1A}"/>
              </a:ext>
            </a:extLst>
          </p:cNvPr>
          <p:cNvSpPr/>
          <p:nvPr/>
        </p:nvSpPr>
        <p:spPr>
          <a:xfrm>
            <a:off x="362341" y="2205119"/>
            <a:ext cx="7846438" cy="1507015"/>
          </a:xfrm>
          <a:custGeom>
            <a:avLst/>
            <a:gdLst>
              <a:gd name="connsiteX0" fmla="*/ 13648 w 7888406"/>
              <a:gd name="connsiteY0" fmla="*/ 0 h 1310185"/>
              <a:gd name="connsiteX1" fmla="*/ 6687403 w 7888406"/>
              <a:gd name="connsiteY1" fmla="*/ 150126 h 1310185"/>
              <a:gd name="connsiteX2" fmla="*/ 7874758 w 7888406"/>
              <a:gd name="connsiteY2" fmla="*/ 873457 h 1310185"/>
              <a:gd name="connsiteX3" fmla="*/ 7888406 w 7888406"/>
              <a:gd name="connsiteY3" fmla="*/ 1310185 h 1310185"/>
              <a:gd name="connsiteX4" fmla="*/ 6714699 w 7888406"/>
              <a:gd name="connsiteY4" fmla="*/ 696036 h 1310185"/>
              <a:gd name="connsiteX5" fmla="*/ 0 w 7888406"/>
              <a:gd name="connsiteY5" fmla="*/ 395785 h 1310185"/>
              <a:gd name="connsiteX6" fmla="*/ 13648 w 7888406"/>
              <a:gd name="connsiteY6" fmla="*/ 0 h 1310185"/>
              <a:gd name="connsiteX0" fmla="*/ 13648 w 8598089"/>
              <a:gd name="connsiteY0" fmla="*/ 0 h 1310185"/>
              <a:gd name="connsiteX1" fmla="*/ 6687403 w 8598089"/>
              <a:gd name="connsiteY1" fmla="*/ 150126 h 1310185"/>
              <a:gd name="connsiteX2" fmla="*/ 8598089 w 8598089"/>
              <a:gd name="connsiteY2" fmla="*/ 1214651 h 1310185"/>
              <a:gd name="connsiteX3" fmla="*/ 7888406 w 8598089"/>
              <a:gd name="connsiteY3" fmla="*/ 1310185 h 1310185"/>
              <a:gd name="connsiteX4" fmla="*/ 6714699 w 8598089"/>
              <a:gd name="connsiteY4" fmla="*/ 696036 h 1310185"/>
              <a:gd name="connsiteX5" fmla="*/ 0 w 8598089"/>
              <a:gd name="connsiteY5" fmla="*/ 395785 h 1310185"/>
              <a:gd name="connsiteX6" fmla="*/ 13648 w 8598089"/>
              <a:gd name="connsiteY6" fmla="*/ 0 h 1310185"/>
              <a:gd name="connsiteX0" fmla="*/ 13648 w 8598090"/>
              <a:gd name="connsiteY0" fmla="*/ 0 h 1651380"/>
              <a:gd name="connsiteX1" fmla="*/ 6687403 w 8598090"/>
              <a:gd name="connsiteY1" fmla="*/ 150126 h 1651380"/>
              <a:gd name="connsiteX2" fmla="*/ 8598089 w 8598090"/>
              <a:gd name="connsiteY2" fmla="*/ 1214651 h 1651380"/>
              <a:gd name="connsiteX3" fmla="*/ 8598090 w 8598090"/>
              <a:gd name="connsiteY3" fmla="*/ 1651380 h 1651380"/>
              <a:gd name="connsiteX4" fmla="*/ 6714699 w 8598090"/>
              <a:gd name="connsiteY4" fmla="*/ 696036 h 1651380"/>
              <a:gd name="connsiteX5" fmla="*/ 0 w 8598090"/>
              <a:gd name="connsiteY5" fmla="*/ 395785 h 1651380"/>
              <a:gd name="connsiteX6" fmla="*/ 13648 w 8598090"/>
              <a:gd name="connsiteY6" fmla="*/ 0 h 165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8090" h="1651380">
                <a:moveTo>
                  <a:pt x="13648" y="0"/>
                </a:moveTo>
                <a:lnTo>
                  <a:pt x="6687403" y="150126"/>
                </a:lnTo>
                <a:lnTo>
                  <a:pt x="8598089" y="1214651"/>
                </a:lnTo>
                <a:cubicBezTo>
                  <a:pt x="8598089" y="1360227"/>
                  <a:pt x="8598090" y="1505804"/>
                  <a:pt x="8598090" y="1651380"/>
                </a:cubicBezTo>
                <a:lnTo>
                  <a:pt x="6714699" y="696036"/>
                </a:lnTo>
                <a:lnTo>
                  <a:pt x="0" y="395785"/>
                </a:lnTo>
                <a:lnTo>
                  <a:pt x="13648" y="0"/>
                </a:lnTo>
                <a:close/>
              </a:path>
            </a:pathLst>
          </a:custGeom>
          <a:solidFill>
            <a:srgbClr val="C00000">
              <a:alpha val="29000"/>
            </a:srgb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a:extLst>
              <a:ext uri="{FF2B5EF4-FFF2-40B4-BE49-F238E27FC236}">
                <a16:creationId xmlns:a16="http://schemas.microsoft.com/office/drawing/2014/main" id="{546E2D92-3B7B-7C45-ACF7-516067C97909}"/>
              </a:ext>
            </a:extLst>
          </p:cNvPr>
          <p:cNvSpPr/>
          <p:nvPr/>
        </p:nvSpPr>
        <p:spPr>
          <a:xfrm>
            <a:off x="337091" y="2573140"/>
            <a:ext cx="7908711" cy="1292063"/>
          </a:xfrm>
          <a:custGeom>
            <a:avLst/>
            <a:gdLst>
              <a:gd name="connsiteX0" fmla="*/ 0 w 7902054"/>
              <a:gd name="connsiteY0" fmla="*/ 0 h 1214650"/>
              <a:gd name="connsiteX1" fmla="*/ 68239 w 7902054"/>
              <a:gd name="connsiteY1" fmla="*/ 573206 h 1214650"/>
              <a:gd name="connsiteX2" fmla="*/ 6305266 w 7902054"/>
              <a:gd name="connsiteY2" fmla="*/ 887104 h 1214650"/>
              <a:gd name="connsiteX3" fmla="*/ 7902054 w 7902054"/>
              <a:gd name="connsiteY3" fmla="*/ 1214650 h 1214650"/>
              <a:gd name="connsiteX4" fmla="*/ 7888406 w 7902054"/>
              <a:gd name="connsiteY4" fmla="*/ 914400 h 1214650"/>
              <a:gd name="connsiteX5" fmla="*/ 6673755 w 7902054"/>
              <a:gd name="connsiteY5" fmla="*/ 313898 h 1214650"/>
              <a:gd name="connsiteX6" fmla="*/ 0 w 7902054"/>
              <a:gd name="connsiteY6" fmla="*/ 0 h 1214650"/>
              <a:gd name="connsiteX0" fmla="*/ 0 w 8175009"/>
              <a:gd name="connsiteY0" fmla="*/ 0 h 1214650"/>
              <a:gd name="connsiteX1" fmla="*/ 341194 w 8175009"/>
              <a:gd name="connsiteY1" fmla="*/ 573206 h 1214650"/>
              <a:gd name="connsiteX2" fmla="*/ 6578221 w 8175009"/>
              <a:gd name="connsiteY2" fmla="*/ 887104 h 1214650"/>
              <a:gd name="connsiteX3" fmla="*/ 8175009 w 8175009"/>
              <a:gd name="connsiteY3" fmla="*/ 1214650 h 1214650"/>
              <a:gd name="connsiteX4" fmla="*/ 8161361 w 8175009"/>
              <a:gd name="connsiteY4" fmla="*/ 914400 h 1214650"/>
              <a:gd name="connsiteX5" fmla="*/ 6946710 w 8175009"/>
              <a:gd name="connsiteY5" fmla="*/ 313898 h 1214650"/>
              <a:gd name="connsiteX6" fmla="*/ 0 w 8175009"/>
              <a:gd name="connsiteY6" fmla="*/ 0 h 1214650"/>
              <a:gd name="connsiteX0" fmla="*/ 0 w 8175009"/>
              <a:gd name="connsiteY0" fmla="*/ 0 h 1214650"/>
              <a:gd name="connsiteX1" fmla="*/ 54591 w 8175009"/>
              <a:gd name="connsiteY1" fmla="*/ 532263 h 1214650"/>
              <a:gd name="connsiteX2" fmla="*/ 6578221 w 8175009"/>
              <a:gd name="connsiteY2" fmla="*/ 887104 h 1214650"/>
              <a:gd name="connsiteX3" fmla="*/ 8175009 w 8175009"/>
              <a:gd name="connsiteY3" fmla="*/ 1214650 h 1214650"/>
              <a:gd name="connsiteX4" fmla="*/ 8161361 w 8175009"/>
              <a:gd name="connsiteY4" fmla="*/ 914400 h 1214650"/>
              <a:gd name="connsiteX5" fmla="*/ 6946710 w 8175009"/>
              <a:gd name="connsiteY5" fmla="*/ 313898 h 1214650"/>
              <a:gd name="connsiteX6" fmla="*/ 0 w 8175009"/>
              <a:gd name="connsiteY6" fmla="*/ 0 h 1214650"/>
              <a:gd name="connsiteX0" fmla="*/ 0 w 8816454"/>
              <a:gd name="connsiteY0" fmla="*/ 0 h 1214650"/>
              <a:gd name="connsiteX1" fmla="*/ 54591 w 8816454"/>
              <a:gd name="connsiteY1" fmla="*/ 532263 h 1214650"/>
              <a:gd name="connsiteX2" fmla="*/ 6578221 w 8816454"/>
              <a:gd name="connsiteY2" fmla="*/ 887104 h 1214650"/>
              <a:gd name="connsiteX3" fmla="*/ 8175009 w 8816454"/>
              <a:gd name="connsiteY3" fmla="*/ 1214650 h 1214650"/>
              <a:gd name="connsiteX4" fmla="*/ 8816454 w 8816454"/>
              <a:gd name="connsiteY4" fmla="*/ 1187355 h 1214650"/>
              <a:gd name="connsiteX5" fmla="*/ 6946710 w 8816454"/>
              <a:gd name="connsiteY5" fmla="*/ 313898 h 1214650"/>
              <a:gd name="connsiteX6" fmla="*/ 0 w 8816454"/>
              <a:gd name="connsiteY6" fmla="*/ 0 h 1214650"/>
              <a:gd name="connsiteX0" fmla="*/ 0 w 8911988"/>
              <a:gd name="connsiteY0" fmla="*/ 0 h 1392071"/>
              <a:gd name="connsiteX1" fmla="*/ 54591 w 8911988"/>
              <a:gd name="connsiteY1" fmla="*/ 532263 h 1392071"/>
              <a:gd name="connsiteX2" fmla="*/ 6578221 w 8911988"/>
              <a:gd name="connsiteY2" fmla="*/ 887104 h 1392071"/>
              <a:gd name="connsiteX3" fmla="*/ 8911988 w 8911988"/>
              <a:gd name="connsiteY3" fmla="*/ 1392071 h 1392071"/>
              <a:gd name="connsiteX4" fmla="*/ 8816454 w 8911988"/>
              <a:gd name="connsiteY4" fmla="*/ 1187355 h 1392071"/>
              <a:gd name="connsiteX5" fmla="*/ 6946710 w 8911988"/>
              <a:gd name="connsiteY5" fmla="*/ 313898 h 1392071"/>
              <a:gd name="connsiteX6" fmla="*/ 0 w 8911988"/>
              <a:gd name="connsiteY6" fmla="*/ 0 h 1392071"/>
              <a:gd name="connsiteX0" fmla="*/ 0 w 8911988"/>
              <a:gd name="connsiteY0" fmla="*/ 0 h 1392071"/>
              <a:gd name="connsiteX1" fmla="*/ 791570 w 8911988"/>
              <a:gd name="connsiteY1" fmla="*/ 532263 h 1392071"/>
              <a:gd name="connsiteX2" fmla="*/ 6578221 w 8911988"/>
              <a:gd name="connsiteY2" fmla="*/ 887104 h 1392071"/>
              <a:gd name="connsiteX3" fmla="*/ 8911988 w 8911988"/>
              <a:gd name="connsiteY3" fmla="*/ 1392071 h 1392071"/>
              <a:gd name="connsiteX4" fmla="*/ 8816454 w 8911988"/>
              <a:gd name="connsiteY4" fmla="*/ 1187355 h 1392071"/>
              <a:gd name="connsiteX5" fmla="*/ 6946710 w 8911988"/>
              <a:gd name="connsiteY5" fmla="*/ 313898 h 1392071"/>
              <a:gd name="connsiteX6" fmla="*/ 0 w 8911988"/>
              <a:gd name="connsiteY6" fmla="*/ 0 h 1392071"/>
              <a:gd name="connsiteX0" fmla="*/ 0 w 8911988"/>
              <a:gd name="connsiteY0" fmla="*/ 0 h 1392071"/>
              <a:gd name="connsiteX1" fmla="*/ 791570 w 8911988"/>
              <a:gd name="connsiteY1" fmla="*/ 532263 h 1392071"/>
              <a:gd name="connsiteX2" fmla="*/ 6578221 w 8911988"/>
              <a:gd name="connsiteY2" fmla="*/ 887104 h 1392071"/>
              <a:gd name="connsiteX3" fmla="*/ 8911988 w 8911988"/>
              <a:gd name="connsiteY3" fmla="*/ 1392071 h 1392071"/>
              <a:gd name="connsiteX4" fmla="*/ 8816454 w 8911988"/>
              <a:gd name="connsiteY4" fmla="*/ 1187355 h 1392071"/>
              <a:gd name="connsiteX5" fmla="*/ 6946710 w 8911988"/>
              <a:gd name="connsiteY5" fmla="*/ 313898 h 1392071"/>
              <a:gd name="connsiteX6" fmla="*/ 0 w 8911988"/>
              <a:gd name="connsiteY6" fmla="*/ 0 h 1392071"/>
              <a:gd name="connsiteX0" fmla="*/ 0 w 8939284"/>
              <a:gd name="connsiteY0" fmla="*/ 0 h 1433014"/>
              <a:gd name="connsiteX1" fmla="*/ 818866 w 8939284"/>
              <a:gd name="connsiteY1" fmla="*/ 573206 h 1433014"/>
              <a:gd name="connsiteX2" fmla="*/ 6605517 w 8939284"/>
              <a:gd name="connsiteY2" fmla="*/ 928047 h 1433014"/>
              <a:gd name="connsiteX3" fmla="*/ 8939284 w 8939284"/>
              <a:gd name="connsiteY3" fmla="*/ 1433014 h 1433014"/>
              <a:gd name="connsiteX4" fmla="*/ 8843750 w 8939284"/>
              <a:gd name="connsiteY4" fmla="*/ 1228298 h 1433014"/>
              <a:gd name="connsiteX5" fmla="*/ 6974006 w 8939284"/>
              <a:gd name="connsiteY5" fmla="*/ 354841 h 1433014"/>
              <a:gd name="connsiteX6" fmla="*/ 0 w 8939284"/>
              <a:gd name="connsiteY6" fmla="*/ 0 h 1433014"/>
              <a:gd name="connsiteX0" fmla="*/ 0 w 8939284"/>
              <a:gd name="connsiteY0" fmla="*/ 0 h 1433014"/>
              <a:gd name="connsiteX1" fmla="*/ 818866 w 8939284"/>
              <a:gd name="connsiteY1" fmla="*/ 573206 h 1433014"/>
              <a:gd name="connsiteX2" fmla="*/ 6591869 w 8939284"/>
              <a:gd name="connsiteY2" fmla="*/ 955343 h 1433014"/>
              <a:gd name="connsiteX3" fmla="*/ 8939284 w 8939284"/>
              <a:gd name="connsiteY3" fmla="*/ 1433014 h 1433014"/>
              <a:gd name="connsiteX4" fmla="*/ 8843750 w 8939284"/>
              <a:gd name="connsiteY4" fmla="*/ 1228298 h 1433014"/>
              <a:gd name="connsiteX5" fmla="*/ 6974006 w 8939284"/>
              <a:gd name="connsiteY5" fmla="*/ 354841 h 1433014"/>
              <a:gd name="connsiteX6" fmla="*/ 0 w 8939284"/>
              <a:gd name="connsiteY6" fmla="*/ 0 h 1433014"/>
              <a:gd name="connsiteX0" fmla="*/ 0 w 8611738"/>
              <a:gd name="connsiteY0" fmla="*/ 0 h 1119115"/>
              <a:gd name="connsiteX1" fmla="*/ 491320 w 8611738"/>
              <a:gd name="connsiteY1" fmla="*/ 259307 h 1119115"/>
              <a:gd name="connsiteX2" fmla="*/ 6264323 w 8611738"/>
              <a:gd name="connsiteY2" fmla="*/ 641444 h 1119115"/>
              <a:gd name="connsiteX3" fmla="*/ 8611738 w 8611738"/>
              <a:gd name="connsiteY3" fmla="*/ 1119115 h 1119115"/>
              <a:gd name="connsiteX4" fmla="*/ 8516204 w 8611738"/>
              <a:gd name="connsiteY4" fmla="*/ 914399 h 1119115"/>
              <a:gd name="connsiteX5" fmla="*/ 6646460 w 8611738"/>
              <a:gd name="connsiteY5" fmla="*/ 40942 h 1119115"/>
              <a:gd name="connsiteX6" fmla="*/ 0 w 8611738"/>
              <a:gd name="connsiteY6" fmla="*/ 0 h 1119115"/>
              <a:gd name="connsiteX0" fmla="*/ 0 w 8707272"/>
              <a:gd name="connsiteY0" fmla="*/ 0 h 1351127"/>
              <a:gd name="connsiteX1" fmla="*/ 586854 w 8707272"/>
              <a:gd name="connsiteY1" fmla="*/ 491319 h 1351127"/>
              <a:gd name="connsiteX2" fmla="*/ 6359857 w 8707272"/>
              <a:gd name="connsiteY2" fmla="*/ 873456 h 1351127"/>
              <a:gd name="connsiteX3" fmla="*/ 8707272 w 8707272"/>
              <a:gd name="connsiteY3" fmla="*/ 1351127 h 1351127"/>
              <a:gd name="connsiteX4" fmla="*/ 8611738 w 8707272"/>
              <a:gd name="connsiteY4" fmla="*/ 1146411 h 1351127"/>
              <a:gd name="connsiteX5" fmla="*/ 6741994 w 8707272"/>
              <a:gd name="connsiteY5" fmla="*/ 272954 h 1351127"/>
              <a:gd name="connsiteX6" fmla="*/ 0 w 8707272"/>
              <a:gd name="connsiteY6" fmla="*/ 0 h 1351127"/>
              <a:gd name="connsiteX0" fmla="*/ 0 w 8707272"/>
              <a:gd name="connsiteY0" fmla="*/ 0 h 1351127"/>
              <a:gd name="connsiteX1" fmla="*/ 682388 w 8707272"/>
              <a:gd name="connsiteY1" fmla="*/ 491319 h 1351127"/>
              <a:gd name="connsiteX2" fmla="*/ 6359857 w 8707272"/>
              <a:gd name="connsiteY2" fmla="*/ 873456 h 1351127"/>
              <a:gd name="connsiteX3" fmla="*/ 8707272 w 8707272"/>
              <a:gd name="connsiteY3" fmla="*/ 1351127 h 1351127"/>
              <a:gd name="connsiteX4" fmla="*/ 8611738 w 8707272"/>
              <a:gd name="connsiteY4" fmla="*/ 1146411 h 1351127"/>
              <a:gd name="connsiteX5" fmla="*/ 6741994 w 8707272"/>
              <a:gd name="connsiteY5" fmla="*/ 272954 h 1351127"/>
              <a:gd name="connsiteX6" fmla="*/ 0 w 8707272"/>
              <a:gd name="connsiteY6" fmla="*/ 0 h 1351127"/>
              <a:gd name="connsiteX0" fmla="*/ 0 w 8666329"/>
              <a:gd name="connsiteY0" fmla="*/ 0 h 1364775"/>
              <a:gd name="connsiteX1" fmla="*/ 641445 w 8666329"/>
              <a:gd name="connsiteY1" fmla="*/ 504967 h 1364775"/>
              <a:gd name="connsiteX2" fmla="*/ 6318914 w 8666329"/>
              <a:gd name="connsiteY2" fmla="*/ 887104 h 1364775"/>
              <a:gd name="connsiteX3" fmla="*/ 8666329 w 8666329"/>
              <a:gd name="connsiteY3" fmla="*/ 1364775 h 1364775"/>
              <a:gd name="connsiteX4" fmla="*/ 8570795 w 8666329"/>
              <a:gd name="connsiteY4" fmla="*/ 1160059 h 1364775"/>
              <a:gd name="connsiteX5" fmla="*/ 6701051 w 8666329"/>
              <a:gd name="connsiteY5" fmla="*/ 286602 h 1364775"/>
              <a:gd name="connsiteX6" fmla="*/ 0 w 8666329"/>
              <a:gd name="connsiteY6" fmla="*/ 0 h 13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66329" h="1364775">
                <a:moveTo>
                  <a:pt x="0" y="0"/>
                </a:moveTo>
                <a:cubicBezTo>
                  <a:pt x="263857" y="177421"/>
                  <a:pt x="282053" y="286603"/>
                  <a:pt x="641445" y="504967"/>
                </a:cubicBezTo>
                <a:lnTo>
                  <a:pt x="6318914" y="887104"/>
                </a:lnTo>
                <a:lnTo>
                  <a:pt x="8666329" y="1364775"/>
                </a:lnTo>
                <a:lnTo>
                  <a:pt x="8570795" y="1160059"/>
                </a:lnTo>
                <a:lnTo>
                  <a:pt x="6701051" y="286602"/>
                </a:lnTo>
                <a:lnTo>
                  <a:pt x="0" y="0"/>
                </a:lnTo>
                <a:close/>
              </a:path>
            </a:pathLst>
          </a:custGeom>
          <a:solidFill>
            <a:schemeClr val="tx1">
              <a:alpha val="51000"/>
            </a:scheme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a:extLst>
              <a:ext uri="{FF2B5EF4-FFF2-40B4-BE49-F238E27FC236}">
                <a16:creationId xmlns:a16="http://schemas.microsoft.com/office/drawing/2014/main" id="{8FEA1099-8325-1346-894E-64F0BA1C54D3}"/>
              </a:ext>
            </a:extLst>
          </p:cNvPr>
          <p:cNvSpPr/>
          <p:nvPr/>
        </p:nvSpPr>
        <p:spPr>
          <a:xfrm>
            <a:off x="249908" y="2556501"/>
            <a:ext cx="8033258" cy="1494560"/>
          </a:xfrm>
          <a:custGeom>
            <a:avLst/>
            <a:gdLst>
              <a:gd name="connsiteX0" fmla="*/ 8857397 w 8871045"/>
              <a:gd name="connsiteY0" fmla="*/ 1351128 h 1528549"/>
              <a:gd name="connsiteX1" fmla="*/ 6578221 w 8871045"/>
              <a:gd name="connsiteY1" fmla="*/ 914400 h 1528549"/>
              <a:gd name="connsiteX2" fmla="*/ 859809 w 8871045"/>
              <a:gd name="connsiteY2" fmla="*/ 518615 h 1528549"/>
              <a:gd name="connsiteX3" fmla="*/ 245660 w 8871045"/>
              <a:gd name="connsiteY3" fmla="*/ 0 h 1528549"/>
              <a:gd name="connsiteX4" fmla="*/ 286603 w 8871045"/>
              <a:gd name="connsiteY4" fmla="*/ 586853 h 1528549"/>
              <a:gd name="connsiteX5" fmla="*/ 0 w 8871045"/>
              <a:gd name="connsiteY5" fmla="*/ 832513 h 1528549"/>
              <a:gd name="connsiteX6" fmla="*/ 13648 w 8871045"/>
              <a:gd name="connsiteY6" fmla="*/ 1201003 h 1528549"/>
              <a:gd name="connsiteX7" fmla="*/ 8871045 w 8871045"/>
              <a:gd name="connsiteY7" fmla="*/ 1528549 h 1528549"/>
              <a:gd name="connsiteX8" fmla="*/ 8857397 w 8871045"/>
              <a:gd name="connsiteY8" fmla="*/ 1351128 h 1528549"/>
              <a:gd name="connsiteX0" fmla="*/ 8843749 w 8857397"/>
              <a:gd name="connsiteY0" fmla="*/ 1351128 h 1528549"/>
              <a:gd name="connsiteX1" fmla="*/ 6564573 w 8857397"/>
              <a:gd name="connsiteY1" fmla="*/ 914400 h 1528549"/>
              <a:gd name="connsiteX2" fmla="*/ 846161 w 8857397"/>
              <a:gd name="connsiteY2" fmla="*/ 518615 h 1528549"/>
              <a:gd name="connsiteX3" fmla="*/ 232012 w 8857397"/>
              <a:gd name="connsiteY3" fmla="*/ 0 h 1528549"/>
              <a:gd name="connsiteX4" fmla="*/ 272955 w 8857397"/>
              <a:gd name="connsiteY4" fmla="*/ 586853 h 1528549"/>
              <a:gd name="connsiteX5" fmla="*/ 54591 w 8857397"/>
              <a:gd name="connsiteY5" fmla="*/ 805218 h 1528549"/>
              <a:gd name="connsiteX6" fmla="*/ 0 w 8857397"/>
              <a:gd name="connsiteY6" fmla="*/ 1201003 h 1528549"/>
              <a:gd name="connsiteX7" fmla="*/ 8857397 w 8857397"/>
              <a:gd name="connsiteY7" fmla="*/ 1528549 h 1528549"/>
              <a:gd name="connsiteX8" fmla="*/ 8843749 w 8857397"/>
              <a:gd name="connsiteY8" fmla="*/ 1351128 h 1528549"/>
              <a:gd name="connsiteX0" fmla="*/ 8789158 w 8802806"/>
              <a:gd name="connsiteY0" fmla="*/ 1351128 h 1528549"/>
              <a:gd name="connsiteX1" fmla="*/ 6509982 w 8802806"/>
              <a:gd name="connsiteY1" fmla="*/ 914400 h 1528549"/>
              <a:gd name="connsiteX2" fmla="*/ 791570 w 8802806"/>
              <a:gd name="connsiteY2" fmla="*/ 518615 h 1528549"/>
              <a:gd name="connsiteX3" fmla="*/ 177421 w 8802806"/>
              <a:gd name="connsiteY3" fmla="*/ 0 h 1528549"/>
              <a:gd name="connsiteX4" fmla="*/ 218364 w 8802806"/>
              <a:gd name="connsiteY4" fmla="*/ 586853 h 1528549"/>
              <a:gd name="connsiteX5" fmla="*/ 0 w 8802806"/>
              <a:gd name="connsiteY5" fmla="*/ 805218 h 1528549"/>
              <a:gd name="connsiteX6" fmla="*/ 81886 w 8802806"/>
              <a:gd name="connsiteY6" fmla="*/ 1228298 h 1528549"/>
              <a:gd name="connsiteX7" fmla="*/ 8802806 w 8802806"/>
              <a:gd name="connsiteY7" fmla="*/ 1528549 h 1528549"/>
              <a:gd name="connsiteX8" fmla="*/ 8789158 w 8802806"/>
              <a:gd name="connsiteY8" fmla="*/ 1351128 h 1528549"/>
              <a:gd name="connsiteX0" fmla="*/ 8789159 w 8802807"/>
              <a:gd name="connsiteY0" fmla="*/ 1351128 h 1528549"/>
              <a:gd name="connsiteX1" fmla="*/ 6509983 w 8802807"/>
              <a:gd name="connsiteY1" fmla="*/ 914400 h 1528549"/>
              <a:gd name="connsiteX2" fmla="*/ 791571 w 8802807"/>
              <a:gd name="connsiteY2" fmla="*/ 518615 h 1528549"/>
              <a:gd name="connsiteX3" fmla="*/ 177422 w 8802807"/>
              <a:gd name="connsiteY3" fmla="*/ 0 h 1528549"/>
              <a:gd name="connsiteX4" fmla="*/ 218365 w 8802807"/>
              <a:gd name="connsiteY4" fmla="*/ 586853 h 1528549"/>
              <a:gd name="connsiteX5" fmla="*/ 1 w 8802807"/>
              <a:gd name="connsiteY5" fmla="*/ 805218 h 1528549"/>
              <a:gd name="connsiteX6" fmla="*/ 0 w 8802807"/>
              <a:gd name="connsiteY6" fmla="*/ 1255594 h 1528549"/>
              <a:gd name="connsiteX7" fmla="*/ 8802807 w 8802807"/>
              <a:gd name="connsiteY7" fmla="*/ 1528549 h 1528549"/>
              <a:gd name="connsiteX8" fmla="*/ 8789159 w 8802807"/>
              <a:gd name="connsiteY8" fmla="*/ 1351128 h 15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2807" h="1528549">
                <a:moveTo>
                  <a:pt x="8789159" y="1351128"/>
                </a:moveTo>
                <a:lnTo>
                  <a:pt x="6509983" y="914400"/>
                </a:lnTo>
                <a:lnTo>
                  <a:pt x="791571" y="518615"/>
                </a:lnTo>
                <a:lnTo>
                  <a:pt x="177422" y="0"/>
                </a:lnTo>
                <a:lnTo>
                  <a:pt x="218365" y="586853"/>
                </a:lnTo>
                <a:lnTo>
                  <a:pt x="1" y="805218"/>
                </a:lnTo>
                <a:cubicBezTo>
                  <a:pt x="1" y="955343"/>
                  <a:pt x="0" y="1105469"/>
                  <a:pt x="0" y="1255594"/>
                </a:cubicBezTo>
                <a:lnTo>
                  <a:pt x="8802807" y="1528549"/>
                </a:lnTo>
                <a:lnTo>
                  <a:pt x="8789159" y="1351128"/>
                </a:lnTo>
                <a:close/>
              </a:path>
            </a:pathLst>
          </a:custGeom>
          <a:solidFill>
            <a:srgbClr val="EAAA00">
              <a:alpha val="52000"/>
            </a:srgbClr>
          </a:solidFill>
          <a:ln w="254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96EB03F0-BFA0-4CE9-9236-F6253D5381A3}"/>
              </a:ext>
            </a:extLst>
          </p:cNvPr>
          <p:cNvSpPr>
            <a:spLocks noGrp="1"/>
          </p:cNvSpPr>
          <p:nvPr>
            <p:ph type="title"/>
          </p:nvPr>
        </p:nvSpPr>
        <p:spPr>
          <a:xfrm>
            <a:off x="239305" y="160336"/>
            <a:ext cx="11731022" cy="761621"/>
          </a:xfrm>
        </p:spPr>
        <p:txBody>
          <a:bodyPr>
            <a:normAutofit fontScale="90000"/>
          </a:bodyPr>
          <a:lstStyle/>
          <a:p>
            <a:r>
              <a:rPr lang="en-US" sz="5850">
                <a:solidFill>
                  <a:schemeClr val="accent3"/>
                </a:solidFill>
                <a:latin typeface="Franklin Gothic Demi Cond"/>
              </a:rPr>
              <a:t>Community Development Project Examples</a:t>
            </a:r>
            <a:endParaRPr lang="en-US">
              <a:solidFill>
                <a:schemeClr val="accent3"/>
              </a:solidFill>
            </a:endParaRPr>
          </a:p>
        </p:txBody>
      </p:sp>
      <p:sp>
        <p:nvSpPr>
          <p:cNvPr id="43" name="TextBox 42">
            <a:extLst>
              <a:ext uri="{FF2B5EF4-FFF2-40B4-BE49-F238E27FC236}">
                <a16:creationId xmlns:a16="http://schemas.microsoft.com/office/drawing/2014/main" id="{F3FF50D1-1A83-4AB7-85C9-5053121DFA00}"/>
              </a:ext>
            </a:extLst>
          </p:cNvPr>
          <p:cNvSpPr txBox="1"/>
          <p:nvPr/>
        </p:nvSpPr>
        <p:spPr>
          <a:xfrm>
            <a:off x="1676401" y="762001"/>
            <a:ext cx="4525516" cy="646331"/>
          </a:xfrm>
          <a:prstGeom prst="rect">
            <a:avLst/>
          </a:prstGeom>
          <a:noFill/>
        </p:spPr>
        <p:txBody>
          <a:bodyPr wrap="square" rtlCol="0">
            <a:spAutoFit/>
          </a:bodyPr>
          <a:lstStyle/>
          <a:p>
            <a:r>
              <a:rPr lang="en-US" sz="3600">
                <a:solidFill>
                  <a:prstClr val="white">
                    <a:lumMod val="50000"/>
                  </a:prstClr>
                </a:solidFill>
                <a:latin typeface="Franklin Gothic Medium Cond" panose="020B0606030402020204" pitchFamily="34" charset="0"/>
              </a:rPr>
              <a:t>The Nick Fish</a:t>
            </a:r>
            <a:endParaRPr lang="en-US" sz="2800">
              <a:solidFill>
                <a:prstClr val="white">
                  <a:lumMod val="50000"/>
                </a:prstClr>
              </a:solidFill>
              <a:latin typeface="Franklin Gothic Medium Cond" panose="020B0606030402020204" pitchFamily="34" charset="0"/>
            </a:endParaRPr>
          </a:p>
        </p:txBody>
      </p:sp>
      <p:pic>
        <p:nvPicPr>
          <p:cNvPr id="39" name="Picture 38">
            <a:extLst>
              <a:ext uri="{FF2B5EF4-FFF2-40B4-BE49-F238E27FC236}">
                <a16:creationId xmlns:a16="http://schemas.microsoft.com/office/drawing/2014/main" id="{01E1999F-A60C-4328-BD5E-6CED6EA92B10}"/>
              </a:ext>
            </a:extLst>
          </p:cNvPr>
          <p:cNvPicPr>
            <a:picLocks noChangeAspect="1"/>
          </p:cNvPicPr>
          <p:nvPr/>
        </p:nvPicPr>
        <p:blipFill>
          <a:blip r:embed="rId5" cstate="email">
            <a:biLevel thresh="50000"/>
            <a:extLst>
              <a:ext uri="{28A0092B-C50C-407E-A947-70E740481C1C}">
                <a14:useLocalDpi xmlns:a14="http://schemas.microsoft.com/office/drawing/2010/main"/>
              </a:ext>
            </a:extLst>
          </a:blip>
          <a:stretch>
            <a:fillRect/>
          </a:stretch>
        </p:blipFill>
        <p:spPr>
          <a:xfrm>
            <a:off x="8316401" y="6225825"/>
            <a:ext cx="1873136" cy="497552"/>
          </a:xfrm>
          <a:prstGeom prst="rect">
            <a:avLst/>
          </a:prstGeom>
        </p:spPr>
      </p:pic>
      <p:sp>
        <p:nvSpPr>
          <p:cNvPr id="40" name="Footer Placeholder 4">
            <a:extLst>
              <a:ext uri="{FF2B5EF4-FFF2-40B4-BE49-F238E27FC236}">
                <a16:creationId xmlns:a16="http://schemas.microsoft.com/office/drawing/2014/main" id="{F89D4DB9-3D2E-4C79-8D19-70C36C4CAEBE}"/>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43</a:t>
            </a:fld>
            <a:endParaRPr lang="en-US" dirty="0"/>
          </a:p>
        </p:txBody>
      </p:sp>
    </p:spTree>
    <p:extLst>
      <p:ext uri="{BB962C8B-B14F-4D97-AF65-F5344CB8AC3E}">
        <p14:creationId xmlns:p14="http://schemas.microsoft.com/office/powerpoint/2010/main" val="241236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0674C7-1C5C-4D66-A471-C4A845524A55}"/>
              </a:ext>
            </a:extLst>
          </p:cNvPr>
          <p:cNvSpPr>
            <a:spLocks noGrp="1"/>
          </p:cNvSpPr>
          <p:nvPr>
            <p:ph type="title"/>
          </p:nvPr>
        </p:nvSpPr>
        <p:spPr>
          <a:xfrm>
            <a:off x="239305" y="417511"/>
            <a:ext cx="11731022" cy="968377"/>
          </a:xfrm>
          <a:solidFill>
            <a:schemeClr val="bg1"/>
          </a:solidFill>
        </p:spPr>
        <p:txBody>
          <a:bodyPr>
            <a:normAutofit fontScale="90000"/>
          </a:bodyPr>
          <a:lstStyle/>
          <a:p>
            <a:r>
              <a:rPr lang="en-US" sz="5850">
                <a:solidFill>
                  <a:srgbClr val="EAAA00"/>
                </a:solidFill>
                <a:latin typeface="Franklin Gothic Demi Cond"/>
              </a:rPr>
              <a:t>Affordable Housing Set Aside</a:t>
            </a:r>
            <a:br>
              <a:rPr lang="en-US" sz="5850">
                <a:solidFill>
                  <a:srgbClr val="EAAA00"/>
                </a:solidFill>
                <a:latin typeface="Franklin Gothic Demi Cond"/>
              </a:rPr>
            </a:br>
            <a:r>
              <a:rPr lang="en-US" sz="4000">
                <a:solidFill>
                  <a:srgbClr val="EAAA00"/>
                </a:solidFill>
                <a:latin typeface="Franklin Gothic Demi Cond"/>
              </a:rPr>
              <a:t>2006-2019</a:t>
            </a:r>
            <a:endParaRPr lang="en-US" sz="4000">
              <a:solidFill>
                <a:srgbClr val="EAAA00"/>
              </a:solidFill>
            </a:endParaRPr>
          </a:p>
        </p:txBody>
      </p:sp>
      <p:graphicFrame>
        <p:nvGraphicFramePr>
          <p:cNvPr id="7" name="Table 7">
            <a:extLst>
              <a:ext uri="{FF2B5EF4-FFF2-40B4-BE49-F238E27FC236}">
                <a16:creationId xmlns:a16="http://schemas.microsoft.com/office/drawing/2014/main" id="{399D561B-0CB5-434B-B925-8D452D1A22B6}"/>
              </a:ext>
            </a:extLst>
          </p:cNvPr>
          <p:cNvGraphicFramePr>
            <a:graphicFrameLocks noGrp="1"/>
          </p:cNvGraphicFramePr>
          <p:nvPr/>
        </p:nvGraphicFramePr>
        <p:xfrm>
          <a:off x="239305" y="1759904"/>
          <a:ext cx="11731020" cy="4572000"/>
        </p:xfrm>
        <a:graphic>
          <a:graphicData uri="http://schemas.openxmlformats.org/drawingml/2006/table">
            <a:tbl>
              <a:tblPr firstRow="1" bandRow="1">
                <a:tableStyleId>{69012ECD-51FC-41F1-AA8D-1B2483CD663E}</a:tableStyleId>
              </a:tblPr>
              <a:tblGrid>
                <a:gridCol w="1955170">
                  <a:extLst>
                    <a:ext uri="{9D8B030D-6E8A-4147-A177-3AD203B41FA5}">
                      <a16:colId xmlns:a16="http://schemas.microsoft.com/office/drawing/2014/main" val="3836330387"/>
                    </a:ext>
                  </a:extLst>
                </a:gridCol>
                <a:gridCol w="1955170">
                  <a:extLst>
                    <a:ext uri="{9D8B030D-6E8A-4147-A177-3AD203B41FA5}">
                      <a16:colId xmlns:a16="http://schemas.microsoft.com/office/drawing/2014/main" val="4182069983"/>
                    </a:ext>
                  </a:extLst>
                </a:gridCol>
                <a:gridCol w="1745317">
                  <a:extLst>
                    <a:ext uri="{9D8B030D-6E8A-4147-A177-3AD203B41FA5}">
                      <a16:colId xmlns:a16="http://schemas.microsoft.com/office/drawing/2014/main" val="3177300980"/>
                    </a:ext>
                  </a:extLst>
                </a:gridCol>
                <a:gridCol w="1848255">
                  <a:extLst>
                    <a:ext uri="{9D8B030D-6E8A-4147-A177-3AD203B41FA5}">
                      <a16:colId xmlns:a16="http://schemas.microsoft.com/office/drawing/2014/main" val="2294184533"/>
                    </a:ext>
                  </a:extLst>
                </a:gridCol>
                <a:gridCol w="1848255">
                  <a:extLst>
                    <a:ext uri="{9D8B030D-6E8A-4147-A177-3AD203B41FA5}">
                      <a16:colId xmlns:a16="http://schemas.microsoft.com/office/drawing/2014/main" val="4007017631"/>
                    </a:ext>
                  </a:extLst>
                </a:gridCol>
                <a:gridCol w="2378853">
                  <a:extLst>
                    <a:ext uri="{9D8B030D-6E8A-4147-A177-3AD203B41FA5}">
                      <a16:colId xmlns:a16="http://schemas.microsoft.com/office/drawing/2014/main" val="2206463066"/>
                    </a:ext>
                  </a:extLst>
                </a:gridCol>
              </a:tblGrid>
              <a:tr h="370840">
                <a:tc>
                  <a:txBody>
                    <a:bodyPr/>
                    <a:lstStyle/>
                    <a:p>
                      <a:r>
                        <a:rPr lang="en-US"/>
                        <a:t>TIF District</a:t>
                      </a:r>
                    </a:p>
                  </a:txBody>
                  <a:tcPr/>
                </a:tc>
                <a:tc>
                  <a:txBody>
                    <a:bodyPr/>
                    <a:lstStyle/>
                    <a:p>
                      <a:r>
                        <a:rPr lang="en-US"/>
                        <a:t>0 – 30% AMI Rental</a:t>
                      </a:r>
                    </a:p>
                  </a:txBody>
                  <a:tcPr/>
                </a:tc>
                <a:tc>
                  <a:txBody>
                    <a:bodyPr/>
                    <a:lstStyle/>
                    <a:p>
                      <a:r>
                        <a:rPr lang="en-US"/>
                        <a:t>31-60% AMI Rental</a:t>
                      </a:r>
                    </a:p>
                  </a:txBody>
                  <a:tcPr/>
                </a:tc>
                <a:tc>
                  <a:txBody>
                    <a:bodyPr/>
                    <a:lstStyle/>
                    <a:p>
                      <a:r>
                        <a:rPr lang="en-US"/>
                        <a:t>31-60% AMI Ownership</a:t>
                      </a:r>
                    </a:p>
                  </a:txBody>
                  <a:tcPr/>
                </a:tc>
                <a:tc>
                  <a:txBody>
                    <a:bodyPr/>
                    <a:lstStyle/>
                    <a:p>
                      <a:r>
                        <a:rPr lang="en-US"/>
                        <a:t>61-100% AMI Ownership</a:t>
                      </a:r>
                    </a:p>
                  </a:txBody>
                  <a:tcPr/>
                </a:tc>
                <a:tc>
                  <a:txBody>
                    <a:bodyPr/>
                    <a:lstStyle/>
                    <a:p>
                      <a:r>
                        <a:rPr lang="en-US" err="1"/>
                        <a:t>Predev</a:t>
                      </a:r>
                      <a:r>
                        <a:rPr lang="en-US"/>
                        <a:t>/ Acquisition/ </a:t>
                      </a:r>
                      <a:r>
                        <a:rPr lang="en-US" err="1"/>
                        <a:t>Cmty</a:t>
                      </a:r>
                      <a:r>
                        <a:rPr lang="en-US"/>
                        <a:t> Facilities </a:t>
                      </a:r>
                    </a:p>
                  </a:txBody>
                  <a:tcPr/>
                </a:tc>
                <a:extLst>
                  <a:ext uri="{0D108BD9-81ED-4DB2-BD59-A6C34878D82A}">
                    <a16:rowId xmlns:a16="http://schemas.microsoft.com/office/drawing/2014/main" val="2796707467"/>
                  </a:ext>
                </a:extLst>
              </a:tr>
              <a:tr h="370840">
                <a:tc>
                  <a:txBody>
                    <a:bodyPr/>
                    <a:lstStyle/>
                    <a:p>
                      <a:r>
                        <a:rPr lang="en-US" sz="1800"/>
                        <a:t>Gateway</a:t>
                      </a:r>
                    </a:p>
                  </a:txBody>
                  <a:tcPr/>
                </a:tc>
                <a:tc>
                  <a:txBody>
                    <a:bodyPr/>
                    <a:lstStyle/>
                    <a:p>
                      <a:r>
                        <a:rPr lang="en-US"/>
                        <a:t>$0.5M</a:t>
                      </a:r>
                    </a:p>
                  </a:txBody>
                  <a:tcPr/>
                </a:tc>
                <a:tc>
                  <a:txBody>
                    <a:bodyPr/>
                    <a:lstStyle/>
                    <a:p>
                      <a:r>
                        <a:rPr lang="en-US"/>
                        <a:t>$6.0M</a:t>
                      </a:r>
                    </a:p>
                  </a:txBody>
                  <a:tcPr/>
                </a:tc>
                <a:tc>
                  <a:txBody>
                    <a:bodyPr/>
                    <a:lstStyle/>
                    <a:p>
                      <a:r>
                        <a:rPr lang="en-US"/>
                        <a:t>$0.8M</a:t>
                      </a:r>
                    </a:p>
                  </a:txBody>
                  <a:tcPr/>
                </a:tc>
                <a:tc>
                  <a:txBody>
                    <a:bodyPr/>
                    <a:lstStyle/>
                    <a:p>
                      <a:r>
                        <a:rPr lang="en-US"/>
                        <a:t>$0.1M</a:t>
                      </a:r>
                    </a:p>
                  </a:txBody>
                  <a:tcPr/>
                </a:tc>
                <a:tc>
                  <a:txBody>
                    <a:bodyPr/>
                    <a:lstStyle/>
                    <a:p>
                      <a:r>
                        <a:rPr lang="en-US"/>
                        <a:t>$2.3M</a:t>
                      </a:r>
                    </a:p>
                  </a:txBody>
                  <a:tcPr/>
                </a:tc>
                <a:extLst>
                  <a:ext uri="{0D108BD9-81ED-4DB2-BD59-A6C34878D82A}">
                    <a16:rowId xmlns:a16="http://schemas.microsoft.com/office/drawing/2014/main" val="3937780566"/>
                  </a:ext>
                </a:extLst>
              </a:tr>
              <a:tr h="370840">
                <a:tc>
                  <a:txBody>
                    <a:bodyPr/>
                    <a:lstStyle/>
                    <a:p>
                      <a:r>
                        <a:rPr lang="en-US" sz="1800"/>
                        <a:t>Interstate</a:t>
                      </a:r>
                    </a:p>
                  </a:txBody>
                  <a:tcPr/>
                </a:tc>
                <a:tc>
                  <a:txBody>
                    <a:bodyPr/>
                    <a:lstStyle/>
                    <a:p>
                      <a:r>
                        <a:rPr lang="en-US"/>
                        <a:t>$8.3M</a:t>
                      </a:r>
                    </a:p>
                  </a:txBody>
                  <a:tcPr/>
                </a:tc>
                <a:tc>
                  <a:txBody>
                    <a:bodyPr/>
                    <a:lstStyle/>
                    <a:p>
                      <a:r>
                        <a:rPr lang="en-US"/>
                        <a:t>$13.6M</a:t>
                      </a:r>
                    </a:p>
                  </a:txBody>
                  <a:tcPr/>
                </a:tc>
                <a:tc>
                  <a:txBody>
                    <a:bodyPr/>
                    <a:lstStyle/>
                    <a:p>
                      <a:r>
                        <a:rPr lang="en-US"/>
                        <a:t>$2.7M</a:t>
                      </a:r>
                    </a:p>
                  </a:txBody>
                  <a:tcPr/>
                </a:tc>
                <a:tc>
                  <a:txBody>
                    <a:bodyPr/>
                    <a:lstStyle/>
                    <a:p>
                      <a:r>
                        <a:rPr lang="en-US"/>
                        <a:t>$11.6M</a:t>
                      </a:r>
                    </a:p>
                  </a:txBody>
                  <a:tcPr/>
                </a:tc>
                <a:tc>
                  <a:txBody>
                    <a:bodyPr/>
                    <a:lstStyle/>
                    <a:p>
                      <a:r>
                        <a:rPr lang="en-US"/>
                        <a:t>$8.3M</a:t>
                      </a:r>
                    </a:p>
                  </a:txBody>
                  <a:tcPr/>
                </a:tc>
                <a:extLst>
                  <a:ext uri="{0D108BD9-81ED-4DB2-BD59-A6C34878D82A}">
                    <a16:rowId xmlns:a16="http://schemas.microsoft.com/office/drawing/2014/main" val="3361430017"/>
                  </a:ext>
                </a:extLst>
              </a:tr>
              <a:tr h="370840">
                <a:tc>
                  <a:txBody>
                    <a:bodyPr/>
                    <a:lstStyle/>
                    <a:p>
                      <a:r>
                        <a:rPr lang="en-US" sz="1800"/>
                        <a:t>Lents</a:t>
                      </a:r>
                    </a:p>
                  </a:txBody>
                  <a:tcPr/>
                </a:tc>
                <a:tc>
                  <a:txBody>
                    <a:bodyPr/>
                    <a:lstStyle/>
                    <a:p>
                      <a:r>
                        <a:rPr lang="en-US"/>
                        <a:t>$4.2M</a:t>
                      </a:r>
                    </a:p>
                  </a:txBody>
                  <a:tcPr/>
                </a:tc>
                <a:tc>
                  <a:txBody>
                    <a:bodyPr/>
                    <a:lstStyle/>
                    <a:p>
                      <a:r>
                        <a:rPr lang="en-US"/>
                        <a:t>$20.7M</a:t>
                      </a:r>
                    </a:p>
                  </a:txBody>
                  <a:tcPr/>
                </a:tc>
                <a:tc>
                  <a:txBody>
                    <a:bodyPr/>
                    <a:lstStyle/>
                    <a:p>
                      <a:r>
                        <a:rPr lang="en-US"/>
                        <a:t>$5.0M</a:t>
                      </a:r>
                    </a:p>
                  </a:txBody>
                  <a:tcPr/>
                </a:tc>
                <a:tc>
                  <a:txBody>
                    <a:bodyPr/>
                    <a:lstStyle/>
                    <a:p>
                      <a:r>
                        <a:rPr lang="en-US"/>
                        <a:t>$11.6M</a:t>
                      </a:r>
                    </a:p>
                  </a:txBody>
                  <a:tcPr/>
                </a:tc>
                <a:tc>
                  <a:txBody>
                    <a:bodyPr/>
                    <a:lstStyle/>
                    <a:p>
                      <a:r>
                        <a:rPr lang="en-US"/>
                        <a:t>$2.7M</a:t>
                      </a:r>
                    </a:p>
                  </a:txBody>
                  <a:tcPr/>
                </a:tc>
                <a:extLst>
                  <a:ext uri="{0D108BD9-81ED-4DB2-BD59-A6C34878D82A}">
                    <a16:rowId xmlns:a16="http://schemas.microsoft.com/office/drawing/2014/main" val="599186562"/>
                  </a:ext>
                </a:extLst>
              </a:tr>
              <a:tr h="370840">
                <a:tc>
                  <a:txBody>
                    <a:bodyPr/>
                    <a:lstStyle/>
                    <a:p>
                      <a:r>
                        <a:rPr lang="en-US" sz="1800"/>
                        <a:t>North Macadam</a:t>
                      </a:r>
                    </a:p>
                  </a:txBody>
                  <a:tcPr/>
                </a:tc>
                <a:tc>
                  <a:txBody>
                    <a:bodyPr/>
                    <a:lstStyle/>
                    <a:p>
                      <a:r>
                        <a:rPr lang="en-US"/>
                        <a:t>$8.3M</a:t>
                      </a:r>
                    </a:p>
                  </a:txBody>
                  <a:tcPr/>
                </a:tc>
                <a:tc>
                  <a:txBody>
                    <a:bodyPr/>
                    <a:lstStyle/>
                    <a:p>
                      <a:r>
                        <a:rPr lang="en-US"/>
                        <a:t>$21.8M</a:t>
                      </a:r>
                    </a:p>
                  </a:txBody>
                  <a:tcPr/>
                </a:tc>
                <a:tc>
                  <a:txBody>
                    <a:bodyPr/>
                    <a:lstStyle/>
                    <a:p>
                      <a:r>
                        <a:rPr lang="en-US"/>
                        <a:t>-</a:t>
                      </a:r>
                    </a:p>
                  </a:txBody>
                  <a:tcPr/>
                </a:tc>
                <a:tc>
                  <a:txBody>
                    <a:bodyPr/>
                    <a:lstStyle/>
                    <a:p>
                      <a:r>
                        <a:rPr lang="en-US"/>
                        <a:t>-</a:t>
                      </a:r>
                    </a:p>
                  </a:txBody>
                  <a:tcPr/>
                </a:tc>
                <a:tc>
                  <a:txBody>
                    <a:bodyPr/>
                    <a:lstStyle/>
                    <a:p>
                      <a:r>
                        <a:rPr lang="en-US"/>
                        <a:t>$7.3M</a:t>
                      </a:r>
                    </a:p>
                  </a:txBody>
                  <a:tcPr/>
                </a:tc>
                <a:extLst>
                  <a:ext uri="{0D108BD9-81ED-4DB2-BD59-A6C34878D82A}">
                    <a16:rowId xmlns:a16="http://schemas.microsoft.com/office/drawing/2014/main" val="179651623"/>
                  </a:ext>
                </a:extLst>
              </a:tr>
              <a:tr h="370840">
                <a:tc>
                  <a:txBody>
                    <a:bodyPr/>
                    <a:lstStyle/>
                    <a:p>
                      <a:r>
                        <a:rPr lang="en-US" sz="1800"/>
                        <a:t>Downtown Waterfront</a:t>
                      </a:r>
                    </a:p>
                  </a:txBody>
                  <a:tcPr/>
                </a:tc>
                <a:tc>
                  <a:txBody>
                    <a:bodyPr/>
                    <a:lstStyle/>
                    <a:p>
                      <a:r>
                        <a:rPr lang="en-US"/>
                        <a:t>$11.3M</a:t>
                      </a:r>
                    </a:p>
                  </a:txBody>
                  <a:tcPr/>
                </a:tc>
                <a:tc>
                  <a:txBody>
                    <a:bodyPr/>
                    <a:lstStyle/>
                    <a:p>
                      <a:r>
                        <a:rPr lang="en-US"/>
                        <a:t>$5.9M</a:t>
                      </a:r>
                    </a:p>
                  </a:txBody>
                  <a:tcPr/>
                </a:tc>
                <a:tc>
                  <a:txBody>
                    <a:bodyPr/>
                    <a:lstStyle/>
                    <a:p>
                      <a:r>
                        <a:rPr lang="en-US"/>
                        <a:t>-</a:t>
                      </a:r>
                    </a:p>
                  </a:txBody>
                  <a:tcPr/>
                </a:tc>
                <a:tc>
                  <a:txBody>
                    <a:bodyPr/>
                    <a:lstStyle/>
                    <a:p>
                      <a:r>
                        <a:rPr lang="en-US"/>
                        <a:t>-</a:t>
                      </a:r>
                    </a:p>
                  </a:txBody>
                  <a:tcPr/>
                </a:tc>
                <a:tc>
                  <a:txBody>
                    <a:bodyPr/>
                    <a:lstStyle/>
                    <a:p>
                      <a:r>
                        <a:rPr lang="en-US"/>
                        <a:t>$0.1M</a:t>
                      </a:r>
                    </a:p>
                  </a:txBody>
                  <a:tcPr/>
                </a:tc>
                <a:extLst>
                  <a:ext uri="{0D108BD9-81ED-4DB2-BD59-A6C34878D82A}">
                    <a16:rowId xmlns:a16="http://schemas.microsoft.com/office/drawing/2014/main" val="2456669677"/>
                  </a:ext>
                </a:extLst>
              </a:tr>
              <a:tr h="370840">
                <a:tc>
                  <a:txBody>
                    <a:bodyPr/>
                    <a:lstStyle/>
                    <a:p>
                      <a:r>
                        <a:rPr lang="en-US" sz="1800"/>
                        <a:t>River District</a:t>
                      </a:r>
                    </a:p>
                  </a:txBody>
                  <a:tcPr/>
                </a:tc>
                <a:tc>
                  <a:txBody>
                    <a:bodyPr/>
                    <a:lstStyle/>
                    <a:p>
                      <a:r>
                        <a:rPr lang="en-US"/>
                        <a:t>$21.6M</a:t>
                      </a:r>
                    </a:p>
                  </a:txBody>
                  <a:tcPr/>
                </a:tc>
                <a:tc>
                  <a:txBody>
                    <a:bodyPr/>
                    <a:lstStyle/>
                    <a:p>
                      <a:r>
                        <a:rPr lang="en-US"/>
                        <a:t>$51.9M</a:t>
                      </a:r>
                    </a:p>
                  </a:txBody>
                  <a:tcPr/>
                </a:tc>
                <a:tc>
                  <a:txBody>
                    <a:bodyPr/>
                    <a:lstStyle/>
                    <a:p>
                      <a:r>
                        <a:rPr lang="en-US"/>
                        <a:t>-</a:t>
                      </a:r>
                    </a:p>
                  </a:txBody>
                  <a:tcPr/>
                </a:tc>
                <a:tc>
                  <a:txBody>
                    <a:bodyPr/>
                    <a:lstStyle/>
                    <a:p>
                      <a:r>
                        <a:rPr lang="en-US"/>
                        <a:t>-</a:t>
                      </a:r>
                    </a:p>
                  </a:txBody>
                  <a:tcPr/>
                </a:tc>
                <a:tc>
                  <a:txBody>
                    <a:bodyPr/>
                    <a:lstStyle/>
                    <a:p>
                      <a:r>
                        <a:rPr lang="en-US"/>
                        <a:t>$31.4M</a:t>
                      </a:r>
                    </a:p>
                  </a:txBody>
                  <a:tcPr/>
                </a:tc>
                <a:extLst>
                  <a:ext uri="{0D108BD9-81ED-4DB2-BD59-A6C34878D82A}">
                    <a16:rowId xmlns:a16="http://schemas.microsoft.com/office/drawing/2014/main" val="1965805259"/>
                  </a:ext>
                </a:extLst>
              </a:tr>
              <a:tr h="370840">
                <a:tc>
                  <a:txBody>
                    <a:bodyPr/>
                    <a:lstStyle/>
                    <a:p>
                      <a:r>
                        <a:rPr lang="en-US" sz="1800"/>
                        <a:t>South Park Blocks</a:t>
                      </a:r>
                    </a:p>
                  </a:txBody>
                  <a:tcPr/>
                </a:tc>
                <a:tc>
                  <a:txBody>
                    <a:bodyPr/>
                    <a:lstStyle/>
                    <a:p>
                      <a:r>
                        <a:rPr lang="en-US"/>
                        <a:t>$26.8M</a:t>
                      </a:r>
                    </a:p>
                  </a:txBody>
                  <a:tcPr/>
                </a:tc>
                <a:tc>
                  <a:txBody>
                    <a:bodyPr/>
                    <a:lstStyle/>
                    <a:p>
                      <a:r>
                        <a:rPr lang="en-US"/>
                        <a:t>$8.3M</a:t>
                      </a:r>
                    </a:p>
                  </a:txBody>
                  <a:tcPr/>
                </a:tc>
                <a:tc>
                  <a:txBody>
                    <a:bodyPr/>
                    <a:lstStyle/>
                    <a:p>
                      <a:r>
                        <a:rPr lang="en-US"/>
                        <a:t>-</a:t>
                      </a:r>
                    </a:p>
                  </a:txBody>
                  <a:tcPr/>
                </a:tc>
                <a:tc>
                  <a:txBody>
                    <a:bodyPr/>
                    <a:lstStyle/>
                    <a:p>
                      <a:r>
                        <a:rPr lang="en-US"/>
                        <a:t>-</a:t>
                      </a:r>
                    </a:p>
                  </a:txBody>
                  <a:tcPr/>
                </a:tc>
                <a:tc>
                  <a:txBody>
                    <a:bodyPr/>
                    <a:lstStyle/>
                    <a:p>
                      <a:r>
                        <a:rPr lang="en-US"/>
                        <a:t>$5.7M</a:t>
                      </a:r>
                    </a:p>
                  </a:txBody>
                  <a:tcPr/>
                </a:tc>
                <a:extLst>
                  <a:ext uri="{0D108BD9-81ED-4DB2-BD59-A6C34878D82A}">
                    <a16:rowId xmlns:a16="http://schemas.microsoft.com/office/drawing/2014/main" val="2763142757"/>
                  </a:ext>
                </a:extLst>
              </a:tr>
            </a:tbl>
          </a:graphicData>
        </a:graphic>
      </p:graphicFrame>
      <p:pic>
        <p:nvPicPr>
          <p:cNvPr id="8" name="Picture 7">
            <a:extLst>
              <a:ext uri="{FF2B5EF4-FFF2-40B4-BE49-F238E27FC236}">
                <a16:creationId xmlns:a16="http://schemas.microsoft.com/office/drawing/2014/main" id="{CE83D92E-6199-4374-BAFB-5A69DD871E69}"/>
              </a:ext>
            </a:extLst>
          </p:cNvPr>
          <p:cNvPicPr>
            <a:picLocks noChangeAspect="1"/>
          </p:cNvPicPr>
          <p:nvPr/>
        </p:nvPicPr>
        <p:blipFill>
          <a:blip r:embed="rId2"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6" name="Footer Placeholder 4">
            <a:extLst>
              <a:ext uri="{FF2B5EF4-FFF2-40B4-BE49-F238E27FC236}">
                <a16:creationId xmlns:a16="http://schemas.microsoft.com/office/drawing/2014/main" id="{497B929F-A18D-4A8C-9D04-9E5963D7A88C}"/>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44</a:t>
            </a:fld>
            <a:endParaRPr lang="en-US" dirty="0"/>
          </a:p>
        </p:txBody>
      </p:sp>
    </p:spTree>
    <p:extLst>
      <p:ext uri="{BB962C8B-B14F-4D97-AF65-F5344CB8AC3E}">
        <p14:creationId xmlns:p14="http://schemas.microsoft.com/office/powerpoint/2010/main" val="1310427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B12C98-B5E3-4215-92AE-0ECFCF400849}"/>
              </a:ext>
            </a:extLst>
          </p:cNvPr>
          <p:cNvSpPr>
            <a:spLocks noGrp="1"/>
          </p:cNvSpPr>
          <p:nvPr>
            <p:ph type="title"/>
          </p:nvPr>
        </p:nvSpPr>
        <p:spPr>
          <a:xfrm>
            <a:off x="239305" y="160336"/>
            <a:ext cx="11731022" cy="761621"/>
          </a:xfrm>
        </p:spPr>
        <p:txBody>
          <a:bodyPr>
            <a:normAutofit fontScale="90000"/>
          </a:bodyPr>
          <a:lstStyle/>
          <a:p>
            <a:r>
              <a:rPr lang="en-US" sz="5850">
                <a:solidFill>
                  <a:srgbClr val="EAAA00"/>
                </a:solidFill>
                <a:latin typeface="Franklin Gothic Demi Cond"/>
              </a:rPr>
              <a:t>Affordable Housing Project Examples</a:t>
            </a:r>
            <a:endParaRPr lang="en-US">
              <a:solidFill>
                <a:srgbClr val="EAAA00"/>
              </a:solidFill>
            </a:endParaRPr>
          </a:p>
        </p:txBody>
      </p:sp>
      <p:sp>
        <p:nvSpPr>
          <p:cNvPr id="8" name="TextBox 7">
            <a:extLst>
              <a:ext uri="{FF2B5EF4-FFF2-40B4-BE49-F238E27FC236}">
                <a16:creationId xmlns:a16="http://schemas.microsoft.com/office/drawing/2014/main" id="{1C6E1B7C-EBB9-4951-AFC1-2B6B918D81D7}"/>
              </a:ext>
            </a:extLst>
          </p:cNvPr>
          <p:cNvSpPr txBox="1"/>
          <p:nvPr/>
        </p:nvSpPr>
        <p:spPr>
          <a:xfrm>
            <a:off x="1676401" y="762001"/>
            <a:ext cx="7794170" cy="646331"/>
          </a:xfrm>
          <a:prstGeom prst="rect">
            <a:avLst/>
          </a:prstGeom>
          <a:noFill/>
        </p:spPr>
        <p:txBody>
          <a:bodyPr wrap="square" rtlCol="0">
            <a:spAutoFit/>
          </a:bodyPr>
          <a:lstStyle/>
          <a:p>
            <a:r>
              <a:rPr lang="en-US" sz="3600">
                <a:solidFill>
                  <a:prstClr val="white">
                    <a:lumMod val="50000"/>
                  </a:prstClr>
                </a:solidFill>
                <a:latin typeface="Franklin Gothic Medium Cond" panose="020B0606030402020204" pitchFamily="34" charset="0"/>
              </a:rPr>
              <a:t>Beatrice Morrow</a:t>
            </a:r>
            <a:endParaRPr lang="en-US" sz="2800">
              <a:solidFill>
                <a:prstClr val="white">
                  <a:lumMod val="50000"/>
                </a:prstClr>
              </a:solidFill>
              <a:latin typeface="Franklin Gothic Medium Cond" panose="020B0606030402020204" pitchFamily="34" charset="0"/>
            </a:endParaRPr>
          </a:p>
        </p:txBody>
      </p:sp>
      <p:sp>
        <p:nvSpPr>
          <p:cNvPr id="11" name="Content Placeholder 3">
            <a:extLst>
              <a:ext uri="{FF2B5EF4-FFF2-40B4-BE49-F238E27FC236}">
                <a16:creationId xmlns:a16="http://schemas.microsoft.com/office/drawing/2014/main" id="{6D7B4D43-E629-44CD-AAC1-0B15E10035F1}"/>
              </a:ext>
            </a:extLst>
          </p:cNvPr>
          <p:cNvSpPr>
            <a:spLocks noGrp="1"/>
          </p:cNvSpPr>
          <p:nvPr>
            <p:ph idx="1"/>
          </p:nvPr>
        </p:nvSpPr>
        <p:spPr>
          <a:xfrm>
            <a:off x="318115" y="1552204"/>
            <a:ext cx="3644925" cy="4525963"/>
          </a:xfrm>
        </p:spPr>
        <p:txBody>
          <a:bodyPr>
            <a:normAutofit/>
          </a:bodyPr>
          <a:lstStyle/>
          <a:p>
            <a:r>
              <a:rPr lang="en-US" sz="3600"/>
              <a:t>Development Team:</a:t>
            </a:r>
          </a:p>
          <a:p>
            <a:pPr marL="576263" indent="-342900">
              <a:buFont typeface="Arial" panose="020B0604020202020204" pitchFamily="34" charset="0"/>
              <a:buChar char="•"/>
            </a:pPr>
            <a:r>
              <a:rPr lang="en-US" sz="2400"/>
              <a:t>PCRI, Sponsor</a:t>
            </a:r>
          </a:p>
          <a:p>
            <a:pPr marL="576263" indent="-342900">
              <a:buFont typeface="Arial" panose="020B0604020202020204" pitchFamily="34" charset="0"/>
              <a:buChar char="•"/>
            </a:pPr>
            <a:r>
              <a:rPr lang="en-US" sz="2400"/>
              <a:t>Carleton Hart Architecture, Architect</a:t>
            </a:r>
          </a:p>
          <a:p>
            <a:pPr marL="576263" indent="-342900">
              <a:buFont typeface="Arial" panose="020B0604020202020204" pitchFamily="34" charset="0"/>
              <a:buChar char="•"/>
            </a:pPr>
            <a:r>
              <a:rPr lang="en-US" sz="2400"/>
              <a:t>Colas Construction Inc., General Contractor</a:t>
            </a:r>
          </a:p>
          <a:p>
            <a:pPr marL="576263" indent="-342900">
              <a:buFont typeface="Arial" panose="020B0604020202020204" pitchFamily="34" charset="0"/>
              <a:buChar char="•"/>
            </a:pPr>
            <a:r>
              <a:rPr lang="en-US" sz="2400" err="1"/>
              <a:t>Edlen</a:t>
            </a:r>
            <a:r>
              <a:rPr lang="en-US" sz="2400"/>
              <a:t> &amp; Co., Construction Firm</a:t>
            </a:r>
          </a:p>
          <a:p>
            <a:pPr marL="576263" indent="-342900">
              <a:buFont typeface="Arial" panose="020B0604020202020204" pitchFamily="34" charset="0"/>
              <a:buChar char="•"/>
            </a:pPr>
            <a:r>
              <a:rPr lang="en-US" sz="2400"/>
              <a:t>Cascade Management, Property Management</a:t>
            </a:r>
            <a:endParaRPr lang="en-US"/>
          </a:p>
        </p:txBody>
      </p:sp>
      <p:pic>
        <p:nvPicPr>
          <p:cNvPr id="13" name="Picture 12">
            <a:extLst>
              <a:ext uri="{FF2B5EF4-FFF2-40B4-BE49-F238E27FC236}">
                <a16:creationId xmlns:a16="http://schemas.microsoft.com/office/drawing/2014/main" id="{AD6674C3-CC09-4EDF-85E9-CA507877B1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75244" y="1734997"/>
            <a:ext cx="4086990" cy="2760803"/>
          </a:xfrm>
          <a:prstGeom prst="rect">
            <a:avLst/>
          </a:prstGeom>
        </p:spPr>
      </p:pic>
      <p:pic>
        <p:nvPicPr>
          <p:cNvPr id="15" name="Picture 14">
            <a:extLst>
              <a:ext uri="{FF2B5EF4-FFF2-40B4-BE49-F238E27FC236}">
                <a16:creationId xmlns:a16="http://schemas.microsoft.com/office/drawing/2014/main" id="{2B8CA9EA-FB4B-45E1-A7C0-DF63B44F6B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8962" y="1085166"/>
            <a:ext cx="3404587" cy="5262359"/>
          </a:xfrm>
          <a:prstGeom prst="rect">
            <a:avLst/>
          </a:prstGeom>
        </p:spPr>
      </p:pic>
      <p:pic>
        <p:nvPicPr>
          <p:cNvPr id="9" name="Picture 8">
            <a:extLst>
              <a:ext uri="{FF2B5EF4-FFF2-40B4-BE49-F238E27FC236}">
                <a16:creationId xmlns:a16="http://schemas.microsoft.com/office/drawing/2014/main" id="{C86887B3-5A7C-42E3-B54B-37128FEE8103}"/>
              </a:ext>
            </a:extLst>
          </p:cNvPr>
          <p:cNvPicPr>
            <a:picLocks noChangeAspect="1"/>
          </p:cNvPicPr>
          <p:nvPr/>
        </p:nvPicPr>
        <p:blipFill>
          <a:blip r:embed="rId5" cstate="email">
            <a:biLevel thresh="50000"/>
            <a:extLst>
              <a:ext uri="{28A0092B-C50C-407E-A947-70E740481C1C}">
                <a14:useLocalDpi xmlns:a14="http://schemas.microsoft.com/office/drawing/2010/main"/>
              </a:ext>
            </a:extLst>
          </a:blip>
          <a:stretch>
            <a:fillRect/>
          </a:stretch>
        </p:blipFill>
        <p:spPr>
          <a:xfrm>
            <a:off x="8343830" y="6200112"/>
            <a:ext cx="1873136" cy="497552"/>
          </a:xfrm>
          <a:prstGeom prst="rect">
            <a:avLst/>
          </a:prstGeom>
        </p:spPr>
      </p:pic>
      <p:sp>
        <p:nvSpPr>
          <p:cNvPr id="10" name="Footer Placeholder 4">
            <a:extLst>
              <a:ext uri="{FF2B5EF4-FFF2-40B4-BE49-F238E27FC236}">
                <a16:creationId xmlns:a16="http://schemas.microsoft.com/office/drawing/2014/main" id="{3990FF80-9DEA-4F2F-B7A7-E2AA8F2BA7F3}"/>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45</a:t>
            </a:fld>
            <a:endParaRPr lang="en-US" dirty="0"/>
          </a:p>
        </p:txBody>
      </p:sp>
    </p:spTree>
    <p:extLst>
      <p:ext uri="{BB962C8B-B14F-4D97-AF65-F5344CB8AC3E}">
        <p14:creationId xmlns:p14="http://schemas.microsoft.com/office/powerpoint/2010/main" val="2242200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080860-73B4-47D1-AB3B-1834C96F7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1412" y="1523622"/>
            <a:ext cx="3002919" cy="4812993"/>
          </a:xfrm>
          <a:prstGeom prst="rect">
            <a:avLst/>
          </a:prstGeom>
        </p:spPr>
      </p:pic>
      <p:sp>
        <p:nvSpPr>
          <p:cNvPr id="7" name="Title 1">
            <a:extLst>
              <a:ext uri="{FF2B5EF4-FFF2-40B4-BE49-F238E27FC236}">
                <a16:creationId xmlns:a16="http://schemas.microsoft.com/office/drawing/2014/main" id="{2FB12C98-B5E3-4215-92AE-0ECFCF400849}"/>
              </a:ext>
            </a:extLst>
          </p:cNvPr>
          <p:cNvSpPr>
            <a:spLocks noGrp="1"/>
          </p:cNvSpPr>
          <p:nvPr>
            <p:ph type="title"/>
          </p:nvPr>
        </p:nvSpPr>
        <p:spPr>
          <a:xfrm>
            <a:off x="239305" y="160336"/>
            <a:ext cx="11731022" cy="761621"/>
          </a:xfrm>
        </p:spPr>
        <p:txBody>
          <a:bodyPr>
            <a:normAutofit fontScale="90000"/>
          </a:bodyPr>
          <a:lstStyle/>
          <a:p>
            <a:r>
              <a:rPr lang="en-US" sz="5850">
                <a:solidFill>
                  <a:srgbClr val="EAAA00"/>
                </a:solidFill>
                <a:latin typeface="Franklin Gothic Demi Cond"/>
              </a:rPr>
              <a:t>Affordable Housing Project Examples</a:t>
            </a:r>
            <a:endParaRPr lang="en-US">
              <a:solidFill>
                <a:srgbClr val="EAAA00"/>
              </a:solidFill>
            </a:endParaRPr>
          </a:p>
        </p:txBody>
      </p:sp>
      <p:sp>
        <p:nvSpPr>
          <p:cNvPr id="8" name="TextBox 7">
            <a:extLst>
              <a:ext uri="{FF2B5EF4-FFF2-40B4-BE49-F238E27FC236}">
                <a16:creationId xmlns:a16="http://schemas.microsoft.com/office/drawing/2014/main" id="{1C6E1B7C-EBB9-4951-AFC1-2B6B918D81D7}"/>
              </a:ext>
            </a:extLst>
          </p:cNvPr>
          <p:cNvSpPr txBox="1"/>
          <p:nvPr/>
        </p:nvSpPr>
        <p:spPr>
          <a:xfrm>
            <a:off x="1676401" y="762001"/>
            <a:ext cx="7794170" cy="646331"/>
          </a:xfrm>
          <a:prstGeom prst="rect">
            <a:avLst/>
          </a:prstGeom>
          <a:noFill/>
        </p:spPr>
        <p:txBody>
          <a:bodyPr wrap="square" rtlCol="0">
            <a:spAutoFit/>
          </a:bodyPr>
          <a:lstStyle/>
          <a:p>
            <a:r>
              <a:rPr lang="en-US" sz="3600">
                <a:solidFill>
                  <a:prstClr val="white">
                    <a:lumMod val="50000"/>
                  </a:prstClr>
                </a:solidFill>
                <a:latin typeface="Franklin Gothic Medium Cond" panose="020B0606030402020204" pitchFamily="34" charset="0"/>
              </a:rPr>
              <a:t>Woody Guthrie/Lents TIF District</a:t>
            </a:r>
            <a:endParaRPr lang="en-US" sz="2800">
              <a:solidFill>
                <a:prstClr val="white">
                  <a:lumMod val="50000"/>
                </a:prstClr>
              </a:solidFill>
              <a:latin typeface="Franklin Gothic Medium Cond" panose="020B0606030402020204" pitchFamily="34" charset="0"/>
            </a:endParaRPr>
          </a:p>
        </p:txBody>
      </p:sp>
      <p:pic>
        <p:nvPicPr>
          <p:cNvPr id="10" name="Picture 9">
            <a:extLst>
              <a:ext uri="{FF2B5EF4-FFF2-40B4-BE49-F238E27FC236}">
                <a16:creationId xmlns:a16="http://schemas.microsoft.com/office/drawing/2014/main" id="{F06878EB-223C-40C4-9272-299A277859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3040" y="1667494"/>
            <a:ext cx="4353004" cy="2956077"/>
          </a:xfrm>
          <a:prstGeom prst="rect">
            <a:avLst/>
          </a:prstGeom>
        </p:spPr>
      </p:pic>
      <p:sp>
        <p:nvSpPr>
          <p:cNvPr id="11" name="Content Placeholder 3">
            <a:extLst>
              <a:ext uri="{FF2B5EF4-FFF2-40B4-BE49-F238E27FC236}">
                <a16:creationId xmlns:a16="http://schemas.microsoft.com/office/drawing/2014/main" id="{6D7B4D43-E629-44CD-AAC1-0B15E10035F1}"/>
              </a:ext>
            </a:extLst>
          </p:cNvPr>
          <p:cNvSpPr>
            <a:spLocks noGrp="1"/>
          </p:cNvSpPr>
          <p:nvPr>
            <p:ph idx="1"/>
          </p:nvPr>
        </p:nvSpPr>
        <p:spPr>
          <a:xfrm>
            <a:off x="318115" y="1552204"/>
            <a:ext cx="3644925" cy="4525963"/>
          </a:xfrm>
        </p:spPr>
        <p:txBody>
          <a:bodyPr>
            <a:normAutofit/>
          </a:bodyPr>
          <a:lstStyle/>
          <a:p>
            <a:r>
              <a:rPr lang="en-US" sz="3600"/>
              <a:t>Development Team:</a:t>
            </a:r>
          </a:p>
          <a:p>
            <a:pPr marL="576263" indent="-342900">
              <a:buFont typeface="Arial" panose="020B0604020202020204" pitchFamily="34" charset="0"/>
              <a:buChar char="•"/>
            </a:pPr>
            <a:r>
              <a:rPr lang="en-US" sz="2400"/>
              <a:t>Rose CDC, Sponsor &amp; Developer</a:t>
            </a:r>
          </a:p>
          <a:p>
            <a:pPr marL="576263" indent="-342900">
              <a:buFont typeface="Arial" panose="020B0604020202020204" pitchFamily="34" charset="0"/>
              <a:buChar char="•"/>
            </a:pPr>
            <a:r>
              <a:rPr lang="en-US" sz="2400"/>
              <a:t>Carleton Hart Architects, Architect</a:t>
            </a:r>
          </a:p>
          <a:p>
            <a:pPr marL="576263" indent="-342900">
              <a:buFont typeface="Arial" panose="020B0604020202020204" pitchFamily="34" charset="0"/>
              <a:buChar char="•"/>
            </a:pPr>
            <a:r>
              <a:rPr lang="en-US" sz="2400"/>
              <a:t>Walsh Construction Company, General Contractor</a:t>
            </a:r>
          </a:p>
          <a:p>
            <a:pPr marL="576263" indent="-342900">
              <a:buFont typeface="Arial" panose="020B0604020202020204" pitchFamily="34" charset="0"/>
              <a:buChar char="•"/>
            </a:pPr>
            <a:r>
              <a:rPr lang="en-US" sz="2400"/>
              <a:t>Cascade Management Inc, Consultant</a:t>
            </a:r>
          </a:p>
          <a:p>
            <a:endParaRPr lang="en-US"/>
          </a:p>
        </p:txBody>
      </p:sp>
      <p:pic>
        <p:nvPicPr>
          <p:cNvPr id="9" name="Picture 8">
            <a:extLst>
              <a:ext uri="{FF2B5EF4-FFF2-40B4-BE49-F238E27FC236}">
                <a16:creationId xmlns:a16="http://schemas.microsoft.com/office/drawing/2014/main" id="{4575DE02-23FA-4CCD-92AE-25B11B3D4039}"/>
              </a:ext>
            </a:extLst>
          </p:cNvPr>
          <p:cNvPicPr>
            <a:picLocks noChangeAspect="1"/>
          </p:cNvPicPr>
          <p:nvPr/>
        </p:nvPicPr>
        <p:blipFill>
          <a:blip r:embed="rId5"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12" name="Footer Placeholder 4">
            <a:extLst>
              <a:ext uri="{FF2B5EF4-FFF2-40B4-BE49-F238E27FC236}">
                <a16:creationId xmlns:a16="http://schemas.microsoft.com/office/drawing/2014/main" id="{312181B0-493A-4999-82F4-D3ACB03FABCC}"/>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46</a:t>
            </a:fld>
            <a:endParaRPr lang="en-US" dirty="0"/>
          </a:p>
        </p:txBody>
      </p:sp>
    </p:spTree>
    <p:extLst>
      <p:ext uri="{BB962C8B-B14F-4D97-AF65-F5344CB8AC3E}">
        <p14:creationId xmlns:p14="http://schemas.microsoft.com/office/powerpoint/2010/main" val="3259642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1C2B2C-E89B-4573-8847-8BC14C818F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73" y="715123"/>
            <a:ext cx="8575858" cy="4191959"/>
          </a:xfrm>
          <a:prstGeom prst="rect">
            <a:avLst/>
          </a:prstGeom>
        </p:spPr>
      </p:pic>
      <p:sp>
        <p:nvSpPr>
          <p:cNvPr id="13" name="Title 1">
            <a:extLst>
              <a:ext uri="{FF2B5EF4-FFF2-40B4-BE49-F238E27FC236}">
                <a16:creationId xmlns:a16="http://schemas.microsoft.com/office/drawing/2014/main" id="{1DC1D64B-9387-4CC8-9B8B-6A469C3B5DE3}"/>
              </a:ext>
            </a:extLst>
          </p:cNvPr>
          <p:cNvSpPr>
            <a:spLocks noGrp="1"/>
          </p:cNvSpPr>
          <p:nvPr>
            <p:ph type="title"/>
          </p:nvPr>
        </p:nvSpPr>
        <p:spPr>
          <a:xfrm>
            <a:off x="239305" y="160336"/>
            <a:ext cx="11731022" cy="761621"/>
          </a:xfrm>
        </p:spPr>
        <p:txBody>
          <a:bodyPr>
            <a:normAutofit fontScale="90000"/>
          </a:bodyPr>
          <a:lstStyle/>
          <a:p>
            <a:r>
              <a:rPr lang="en-US" sz="5850">
                <a:solidFill>
                  <a:srgbClr val="EAAA00"/>
                </a:solidFill>
                <a:latin typeface="Franklin Gothic Demi Cond"/>
              </a:rPr>
              <a:t>Home Ownership Program</a:t>
            </a:r>
            <a:endParaRPr lang="en-US">
              <a:solidFill>
                <a:srgbClr val="EAAA00"/>
              </a:solidFill>
            </a:endParaRPr>
          </a:p>
        </p:txBody>
      </p:sp>
      <p:pic>
        <p:nvPicPr>
          <p:cNvPr id="16" name="Picture 15">
            <a:extLst>
              <a:ext uri="{FF2B5EF4-FFF2-40B4-BE49-F238E27FC236}">
                <a16:creationId xmlns:a16="http://schemas.microsoft.com/office/drawing/2014/main" id="{04EFFBB5-2F64-456F-922B-026438984A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441" y="4459131"/>
            <a:ext cx="7794169" cy="2215989"/>
          </a:xfrm>
          <a:prstGeom prst="rect">
            <a:avLst/>
          </a:prstGeom>
        </p:spPr>
      </p:pic>
      <p:pic>
        <p:nvPicPr>
          <p:cNvPr id="15" name="Picture 14">
            <a:extLst>
              <a:ext uri="{FF2B5EF4-FFF2-40B4-BE49-F238E27FC236}">
                <a16:creationId xmlns:a16="http://schemas.microsoft.com/office/drawing/2014/main" id="{728135D7-E6F9-4E58-9168-D4D24BDBDC69}"/>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6" name="Footer Placeholder 4">
            <a:extLst>
              <a:ext uri="{FF2B5EF4-FFF2-40B4-BE49-F238E27FC236}">
                <a16:creationId xmlns:a16="http://schemas.microsoft.com/office/drawing/2014/main" id="{CD4DEBA3-7BF4-45AE-B40F-279C2D28A1EA}"/>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47</a:t>
            </a:fld>
            <a:endParaRPr lang="en-US" dirty="0"/>
          </a:p>
        </p:txBody>
      </p:sp>
    </p:spTree>
    <p:extLst>
      <p:ext uri="{BB962C8B-B14F-4D97-AF65-F5344CB8AC3E}">
        <p14:creationId xmlns:p14="http://schemas.microsoft.com/office/powerpoint/2010/main" val="713932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7730-62A9-2040-8BBE-240D419AB665}"/>
              </a:ext>
            </a:extLst>
          </p:cNvPr>
          <p:cNvSpPr>
            <a:spLocks noGrp="1"/>
          </p:cNvSpPr>
          <p:nvPr>
            <p:ph type="ctrTitle"/>
          </p:nvPr>
        </p:nvSpPr>
        <p:spPr>
          <a:xfrm>
            <a:off x="914400" y="2455369"/>
            <a:ext cx="10363200" cy="1470025"/>
          </a:xfrm>
        </p:spPr>
        <p:txBody>
          <a:bodyPr/>
          <a:lstStyle/>
          <a:p>
            <a:r>
              <a:rPr lang="en-US"/>
              <a:t>Parking Lot Slides - ?s</a:t>
            </a:r>
          </a:p>
        </p:txBody>
      </p:sp>
      <p:pic>
        <p:nvPicPr>
          <p:cNvPr id="5" name="Picture 4">
            <a:extLst>
              <a:ext uri="{FF2B5EF4-FFF2-40B4-BE49-F238E27FC236}">
                <a16:creationId xmlns:a16="http://schemas.microsoft.com/office/drawing/2014/main" id="{183FB61E-948A-48CC-968F-7D1DC9B6E7F9}"/>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7562410" y="5918662"/>
            <a:ext cx="2645619" cy="702743"/>
          </a:xfrm>
          <a:prstGeom prst="rect">
            <a:avLst/>
          </a:prstGeom>
        </p:spPr>
      </p:pic>
      <p:sp>
        <p:nvSpPr>
          <p:cNvPr id="4" name="Footer Placeholder 4">
            <a:extLst>
              <a:ext uri="{FF2B5EF4-FFF2-40B4-BE49-F238E27FC236}">
                <a16:creationId xmlns:a16="http://schemas.microsoft.com/office/drawing/2014/main" id="{723B0CB7-23D7-412B-A841-A355CD5B889E}"/>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48</a:t>
            </a:fld>
            <a:endParaRPr lang="en-US" dirty="0"/>
          </a:p>
        </p:txBody>
      </p:sp>
    </p:spTree>
    <p:extLst>
      <p:ext uri="{BB962C8B-B14F-4D97-AF65-F5344CB8AC3E}">
        <p14:creationId xmlns:p14="http://schemas.microsoft.com/office/powerpoint/2010/main" val="172504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Right 11">
            <a:extLst>
              <a:ext uri="{FF2B5EF4-FFF2-40B4-BE49-F238E27FC236}">
                <a16:creationId xmlns:a16="http://schemas.microsoft.com/office/drawing/2014/main" id="{F7808BB4-0304-40D7-B01F-52BFA5070E3D}"/>
              </a:ext>
            </a:extLst>
          </p:cNvPr>
          <p:cNvSpPr/>
          <p:nvPr/>
        </p:nvSpPr>
        <p:spPr>
          <a:xfrm>
            <a:off x="2916268" y="2326982"/>
            <a:ext cx="3439014" cy="2655529"/>
          </a:xfrm>
          <a:prstGeom prst="rightArrow">
            <a:avLst>
              <a:gd name="adj1" fmla="val 60161"/>
              <a:gd name="adj2" fmla="val 50000"/>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FB12C98-B5E3-4215-92AE-0ECFCF400849}"/>
              </a:ext>
            </a:extLst>
          </p:cNvPr>
          <p:cNvSpPr>
            <a:spLocks noGrp="1"/>
          </p:cNvSpPr>
          <p:nvPr>
            <p:ph type="title"/>
          </p:nvPr>
        </p:nvSpPr>
        <p:spPr>
          <a:xfrm>
            <a:off x="239305" y="160336"/>
            <a:ext cx="11731022" cy="761621"/>
          </a:xfrm>
        </p:spPr>
        <p:txBody>
          <a:bodyPr>
            <a:noAutofit/>
          </a:bodyPr>
          <a:lstStyle/>
          <a:p>
            <a:r>
              <a:rPr lang="en-US" sz="5400">
                <a:solidFill>
                  <a:srgbClr val="EAAA00"/>
                </a:solidFill>
                <a:latin typeface="Franklin Gothic Demi Cond"/>
              </a:rPr>
              <a:t>Will this affect my property taxes?</a:t>
            </a:r>
            <a:endParaRPr lang="en-US" sz="5400">
              <a:solidFill>
                <a:srgbClr val="EAAA00"/>
              </a:solidFill>
            </a:endParaRPr>
          </a:p>
        </p:txBody>
      </p:sp>
      <p:pic>
        <p:nvPicPr>
          <p:cNvPr id="9" name="Picture 8">
            <a:extLst>
              <a:ext uri="{FF2B5EF4-FFF2-40B4-BE49-F238E27FC236}">
                <a16:creationId xmlns:a16="http://schemas.microsoft.com/office/drawing/2014/main" id="{4575DE02-23FA-4CCD-92AE-25B11B3D4039}"/>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pic>
        <p:nvPicPr>
          <p:cNvPr id="3" name="Graphic 2" descr="House with solid fill">
            <a:extLst>
              <a:ext uri="{FF2B5EF4-FFF2-40B4-BE49-F238E27FC236}">
                <a16:creationId xmlns:a16="http://schemas.microsoft.com/office/drawing/2014/main" id="{4870457F-1E24-47C2-8C13-28D88EF1EE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1803" y="1156696"/>
            <a:ext cx="4034942" cy="4034942"/>
          </a:xfrm>
          <a:prstGeom prst="rect">
            <a:avLst/>
          </a:prstGeom>
        </p:spPr>
      </p:pic>
      <p:sp>
        <p:nvSpPr>
          <p:cNvPr id="5" name="TextBox 4">
            <a:extLst>
              <a:ext uri="{FF2B5EF4-FFF2-40B4-BE49-F238E27FC236}">
                <a16:creationId xmlns:a16="http://schemas.microsoft.com/office/drawing/2014/main" id="{7816A6D9-1DE2-48C6-A108-3553725C2E22}"/>
              </a:ext>
            </a:extLst>
          </p:cNvPr>
          <p:cNvSpPr txBox="1"/>
          <p:nvPr/>
        </p:nvSpPr>
        <p:spPr>
          <a:xfrm>
            <a:off x="1061803" y="5114871"/>
            <a:ext cx="4034942" cy="769441"/>
          </a:xfrm>
          <a:prstGeom prst="rect">
            <a:avLst/>
          </a:prstGeom>
          <a:noFill/>
        </p:spPr>
        <p:txBody>
          <a:bodyPr wrap="square" rtlCol="0">
            <a:spAutoFit/>
          </a:bodyPr>
          <a:lstStyle/>
          <a:p>
            <a:pPr algn="ctr"/>
            <a:r>
              <a:rPr lang="en-US" sz="4400" b="1">
                <a:solidFill>
                  <a:schemeClr val="accent5">
                    <a:lumMod val="75000"/>
                  </a:schemeClr>
                </a:solidFill>
              </a:rPr>
              <a:t>$500,000 home</a:t>
            </a:r>
          </a:p>
        </p:txBody>
      </p:sp>
      <p:sp>
        <p:nvSpPr>
          <p:cNvPr id="6" name="TextBox 5">
            <a:extLst>
              <a:ext uri="{FF2B5EF4-FFF2-40B4-BE49-F238E27FC236}">
                <a16:creationId xmlns:a16="http://schemas.microsoft.com/office/drawing/2014/main" id="{3CC2CB00-D9D7-4C36-A764-8011B43C7A61}"/>
              </a:ext>
            </a:extLst>
          </p:cNvPr>
          <p:cNvSpPr txBox="1"/>
          <p:nvPr/>
        </p:nvSpPr>
        <p:spPr>
          <a:xfrm>
            <a:off x="6520175" y="2588245"/>
            <a:ext cx="5186596" cy="769441"/>
          </a:xfrm>
          <a:prstGeom prst="rect">
            <a:avLst/>
          </a:prstGeom>
          <a:noFill/>
        </p:spPr>
        <p:txBody>
          <a:bodyPr wrap="square" rtlCol="0">
            <a:spAutoFit/>
          </a:bodyPr>
          <a:lstStyle/>
          <a:p>
            <a:r>
              <a:rPr lang="en-US" sz="4400" b="1">
                <a:solidFill>
                  <a:schemeClr val="bg1">
                    <a:lumMod val="50000"/>
                  </a:schemeClr>
                </a:solidFill>
              </a:rPr>
              <a:t>Year 1:      </a:t>
            </a:r>
            <a:r>
              <a:rPr lang="en-US" sz="4400">
                <a:solidFill>
                  <a:schemeClr val="accent2">
                    <a:lumMod val="75000"/>
                  </a:schemeClr>
                </a:solidFill>
              </a:rPr>
              <a:t>↑ </a:t>
            </a:r>
            <a:r>
              <a:rPr lang="en-US" sz="4400">
                <a:solidFill>
                  <a:schemeClr val="bg1">
                    <a:lumMod val="50000"/>
                  </a:schemeClr>
                </a:solidFill>
              </a:rPr>
              <a:t>70₵</a:t>
            </a:r>
          </a:p>
        </p:txBody>
      </p:sp>
      <p:sp>
        <p:nvSpPr>
          <p:cNvPr id="17" name="TextBox 16">
            <a:extLst>
              <a:ext uri="{FF2B5EF4-FFF2-40B4-BE49-F238E27FC236}">
                <a16:creationId xmlns:a16="http://schemas.microsoft.com/office/drawing/2014/main" id="{BB482E36-3B76-48B3-B82E-7F62BFEEEB81}"/>
              </a:ext>
            </a:extLst>
          </p:cNvPr>
          <p:cNvSpPr txBox="1"/>
          <p:nvPr/>
        </p:nvSpPr>
        <p:spPr>
          <a:xfrm>
            <a:off x="6520175" y="3854377"/>
            <a:ext cx="4841823" cy="769441"/>
          </a:xfrm>
          <a:prstGeom prst="rect">
            <a:avLst/>
          </a:prstGeom>
          <a:noFill/>
        </p:spPr>
        <p:txBody>
          <a:bodyPr wrap="square" rtlCol="0">
            <a:spAutoFit/>
          </a:bodyPr>
          <a:lstStyle/>
          <a:p>
            <a:r>
              <a:rPr lang="en-US" sz="4400" b="1">
                <a:solidFill>
                  <a:schemeClr val="bg1">
                    <a:lumMod val="50000"/>
                  </a:schemeClr>
                </a:solidFill>
              </a:rPr>
              <a:t>Year 10:    </a:t>
            </a:r>
            <a:r>
              <a:rPr lang="en-US" sz="4400">
                <a:solidFill>
                  <a:schemeClr val="accent2">
                    <a:lumMod val="75000"/>
                  </a:schemeClr>
                </a:solidFill>
              </a:rPr>
              <a:t>↑</a:t>
            </a:r>
            <a:r>
              <a:rPr lang="en-US" sz="4400" b="1">
                <a:solidFill>
                  <a:schemeClr val="bg1">
                    <a:lumMod val="50000"/>
                  </a:schemeClr>
                </a:solidFill>
              </a:rPr>
              <a:t> </a:t>
            </a:r>
            <a:r>
              <a:rPr lang="en-US" sz="4400">
                <a:solidFill>
                  <a:schemeClr val="bg1">
                    <a:lumMod val="50000"/>
                  </a:schemeClr>
                </a:solidFill>
              </a:rPr>
              <a:t>$5.40</a:t>
            </a:r>
          </a:p>
        </p:txBody>
      </p:sp>
      <p:sp>
        <p:nvSpPr>
          <p:cNvPr id="10" name="Footer Placeholder 4">
            <a:extLst>
              <a:ext uri="{FF2B5EF4-FFF2-40B4-BE49-F238E27FC236}">
                <a16:creationId xmlns:a16="http://schemas.microsoft.com/office/drawing/2014/main" id="{B68383DD-4B12-48A9-B02D-791AA6547835}"/>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49</a:t>
            </a:fld>
            <a:endParaRPr lang="en-US" dirty="0"/>
          </a:p>
        </p:txBody>
      </p:sp>
    </p:spTree>
    <p:extLst>
      <p:ext uri="{BB962C8B-B14F-4D97-AF65-F5344CB8AC3E}">
        <p14:creationId xmlns:p14="http://schemas.microsoft.com/office/powerpoint/2010/main" val="176574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0E7DA2-DE89-4ACB-8D6A-3CB516AE65E3}"/>
              </a:ext>
            </a:extLst>
          </p:cNvPr>
          <p:cNvSpPr/>
          <p:nvPr/>
        </p:nvSpPr>
        <p:spPr>
          <a:xfrm>
            <a:off x="1366887" y="1527143"/>
            <a:ext cx="9558779" cy="443094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0481A-133E-488A-B9E5-09D5F015724E}"/>
              </a:ext>
            </a:extLst>
          </p:cNvPr>
          <p:cNvSpPr>
            <a:spLocks noGrp="1"/>
          </p:cNvSpPr>
          <p:nvPr>
            <p:ph type="title"/>
          </p:nvPr>
        </p:nvSpPr>
        <p:spPr/>
        <p:txBody>
          <a:bodyPr>
            <a:normAutofit fontScale="90000"/>
          </a:bodyPr>
          <a:lstStyle/>
          <a:p>
            <a:r>
              <a:rPr lang="en-US"/>
              <a:t>We have been using TIF in Cully for 10 years</a:t>
            </a:r>
          </a:p>
        </p:txBody>
      </p:sp>
      <p:pic>
        <p:nvPicPr>
          <p:cNvPr id="2058" name="Picture 10">
            <a:extLst>
              <a:ext uri="{FF2B5EF4-FFF2-40B4-BE49-F238E27FC236}">
                <a16:creationId xmlns:a16="http://schemas.microsoft.com/office/drawing/2014/main" id="{B503A076-25F6-45EE-B19B-F5B70A32773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526453" y="1069031"/>
            <a:ext cx="4152325" cy="2765448"/>
          </a:xfrm>
          <a:prstGeom prst="rect">
            <a:avLst/>
          </a:prstGeom>
          <a:noFill/>
          <a:ln w="19050">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ED65822-E2FE-4322-9DD0-134A3C9196F3}"/>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colorTemperature colorTemp="8800"/>
                    </a14:imgEffect>
                    <a14:imgEffect>
                      <a14:saturation sat="66000"/>
                    </a14:imgEffect>
                  </a14:imgLayer>
                </a14:imgProps>
              </a:ext>
              <a:ext uri="{28A0092B-C50C-407E-A947-70E740481C1C}">
                <a14:useLocalDpi xmlns:a14="http://schemas.microsoft.com/office/drawing/2010/main"/>
              </a:ext>
            </a:extLst>
          </a:blip>
          <a:srcRect/>
          <a:stretch/>
        </p:blipFill>
        <p:spPr bwMode="auto">
          <a:xfrm>
            <a:off x="2097361" y="3429000"/>
            <a:ext cx="4007455" cy="2846211"/>
          </a:xfrm>
          <a:prstGeom prst="rect">
            <a:avLst/>
          </a:prstGeom>
          <a:noFill/>
          <a:ln w="19050">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BDA0DAA8-0E8A-4BBE-BA45-935E595472A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a:ext>
            </a:extLst>
          </a:blip>
          <a:srcRect/>
          <a:stretch>
            <a:fillRect/>
          </a:stretch>
        </p:blipFill>
        <p:spPr bwMode="auto">
          <a:xfrm>
            <a:off x="5681863" y="1057231"/>
            <a:ext cx="4557860" cy="3035535"/>
          </a:xfrm>
          <a:prstGeom prst="rect">
            <a:avLst/>
          </a:prstGeom>
          <a:noFill/>
          <a:ln w="19050">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D78192B-1C97-479C-942D-A72A73D2D03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570610" y="3742617"/>
            <a:ext cx="3698027" cy="2462886"/>
          </a:xfrm>
          <a:prstGeom prst="rect">
            <a:avLst/>
          </a:prstGeom>
          <a:noFill/>
          <a:ln w="19050">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B1B00CF-524F-4E1B-989F-06BDDA6446EB}"/>
              </a:ext>
            </a:extLst>
          </p:cNvPr>
          <p:cNvPicPr>
            <a:picLocks noChangeAspect="1"/>
          </p:cNvPicPr>
          <p:nvPr/>
        </p:nvPicPr>
        <p:blipFill>
          <a:blip r:embed="rId10"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9" name="Footer Placeholder 4">
            <a:extLst>
              <a:ext uri="{FF2B5EF4-FFF2-40B4-BE49-F238E27FC236}">
                <a16:creationId xmlns:a16="http://schemas.microsoft.com/office/drawing/2014/main" id="{0E8BA31B-7146-497B-A1D9-E666E2B2BAAF}"/>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5</a:t>
            </a:fld>
            <a:endParaRPr lang="en-US" dirty="0"/>
          </a:p>
        </p:txBody>
      </p:sp>
    </p:spTree>
    <p:extLst>
      <p:ext uri="{BB962C8B-B14F-4D97-AF65-F5344CB8AC3E}">
        <p14:creationId xmlns:p14="http://schemas.microsoft.com/office/powerpoint/2010/main" val="4121531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2">
            <a:extLst>
              <a:ext uri="{FF2B5EF4-FFF2-40B4-BE49-F238E27FC236}">
                <a16:creationId xmlns:a16="http://schemas.microsoft.com/office/drawing/2014/main" id="{7E06E385-3FF9-477A-9EA1-FA7782E6D831}"/>
              </a:ext>
            </a:extLst>
          </p:cNvPr>
          <p:cNvSpPr txBox="1">
            <a:spLocks noChangeArrowheads="1"/>
          </p:cNvSpPr>
          <p:nvPr/>
        </p:nvSpPr>
        <p:spPr bwMode="auto">
          <a:xfrm>
            <a:off x="10422096" y="4421505"/>
            <a:ext cx="1104900" cy="1645920"/>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a:ln w="9525" cap="rnd" cmpd="sng" algn="ctr">
                  <a:solidFill>
                    <a:srgbClr val="F2F2F2"/>
                  </a:solidFill>
                  <a:prstDash val="solid"/>
                  <a:bevel/>
                </a:ln>
                <a:solidFill>
                  <a:srgbClr val="F2F2F2"/>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100">
                <a:ln w="9525" cap="rnd" cmpd="sng" algn="ctr">
                  <a:solidFill>
                    <a:srgbClr val="F2F2F2"/>
                  </a:solidFill>
                  <a:prstDash val="solid"/>
                  <a:bevel/>
                </a:ln>
                <a:solidFill>
                  <a:srgbClr val="F2F2F2"/>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100">
                <a:ln w="9525" cap="rnd" cmpd="sng" algn="ctr">
                  <a:solidFill>
                    <a:srgbClr val="F2F2F2"/>
                  </a:solidFill>
                  <a:prstDash val="solid"/>
                  <a:bevel/>
                </a:ln>
                <a:solidFill>
                  <a:srgbClr val="F2F2F2"/>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100">
                <a:ln w="9525" cap="rnd" cmpd="sng" algn="ctr">
                  <a:solidFill>
                    <a:srgbClr val="F2F2F2"/>
                  </a:solidFill>
                  <a:prstDash val="solid"/>
                  <a:bevel/>
                </a:ln>
                <a:solidFill>
                  <a:srgbClr val="F2F2F2"/>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100">
                <a:ln w="9525" cap="rnd" cmpd="sng" algn="ctr">
                  <a:solidFill>
                    <a:srgbClr val="F2F2F2"/>
                  </a:solidFill>
                  <a:prstDash val="solid"/>
                  <a:bevel/>
                </a:ln>
                <a:solidFill>
                  <a:srgbClr val="F2F2F2"/>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100">
                <a:ln w="9525" cap="rnd" cmpd="sng" algn="ctr">
                  <a:solidFill>
                    <a:srgbClr val="F2F2F2"/>
                  </a:solidFill>
                  <a:prstDash val="solid"/>
                  <a:bevel/>
                </a:ln>
                <a:solidFill>
                  <a:srgbClr val="F2F2F2"/>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a:p>
            <a:pPr marL="0" marR="0">
              <a:spcBef>
                <a:spcPts val="0"/>
              </a:spcBef>
              <a:spcAft>
                <a:spcPts val="0"/>
              </a:spcAft>
            </a:pPr>
            <a:r>
              <a:rPr lang="en-US" sz="1100">
                <a:ln w="9525" cap="rnd" cmpd="sng" algn="ctr">
                  <a:solidFill>
                    <a:srgbClr val="F2F2F2"/>
                  </a:solidFill>
                  <a:prstDash val="solid"/>
                  <a:bevel/>
                </a:ln>
                <a:solidFill>
                  <a:srgbClr val="F2F2F2"/>
                </a:solidFill>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p:txBody>
      </p:sp>
      <p:sp>
        <p:nvSpPr>
          <p:cNvPr id="7" name="Title 1">
            <a:extLst>
              <a:ext uri="{FF2B5EF4-FFF2-40B4-BE49-F238E27FC236}">
                <a16:creationId xmlns:a16="http://schemas.microsoft.com/office/drawing/2014/main" id="{2FB12C98-B5E3-4215-92AE-0ECFCF400849}"/>
              </a:ext>
            </a:extLst>
          </p:cNvPr>
          <p:cNvSpPr>
            <a:spLocks noGrp="1"/>
          </p:cNvSpPr>
          <p:nvPr>
            <p:ph type="title"/>
          </p:nvPr>
        </p:nvSpPr>
        <p:spPr>
          <a:xfrm>
            <a:off x="239305" y="160336"/>
            <a:ext cx="11731022" cy="761621"/>
          </a:xfrm>
        </p:spPr>
        <p:txBody>
          <a:bodyPr>
            <a:normAutofit fontScale="90000"/>
          </a:bodyPr>
          <a:lstStyle/>
          <a:p>
            <a:r>
              <a:rPr lang="en-US" sz="5850">
                <a:solidFill>
                  <a:srgbClr val="EAAA00"/>
                </a:solidFill>
                <a:latin typeface="Franklin Gothic Demi Cond"/>
              </a:rPr>
              <a:t>2. Priority Community Engagement</a:t>
            </a:r>
            <a:endParaRPr lang="en-US">
              <a:solidFill>
                <a:srgbClr val="EAAA00"/>
              </a:solidFill>
            </a:endParaRPr>
          </a:p>
        </p:txBody>
      </p:sp>
      <p:pic>
        <p:nvPicPr>
          <p:cNvPr id="9" name="Picture 8">
            <a:extLst>
              <a:ext uri="{FF2B5EF4-FFF2-40B4-BE49-F238E27FC236}">
                <a16:creationId xmlns:a16="http://schemas.microsoft.com/office/drawing/2014/main" id="{4575DE02-23FA-4CCD-92AE-25B11B3D4039}"/>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graphicFrame>
        <p:nvGraphicFramePr>
          <p:cNvPr id="12" name="Chart 11">
            <a:extLst>
              <a:ext uri="{FF2B5EF4-FFF2-40B4-BE49-F238E27FC236}">
                <a16:creationId xmlns:a16="http://schemas.microsoft.com/office/drawing/2014/main" id="{038BF0C5-962C-4F5B-901A-6EFF2058ACB7}"/>
              </a:ext>
            </a:extLst>
          </p:cNvPr>
          <p:cNvGraphicFramePr/>
          <p:nvPr/>
        </p:nvGraphicFramePr>
        <p:xfrm>
          <a:off x="5583396" y="986695"/>
          <a:ext cx="5943600" cy="164592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2">
            <a:extLst>
              <a:ext uri="{FF2B5EF4-FFF2-40B4-BE49-F238E27FC236}">
                <a16:creationId xmlns:a16="http://schemas.microsoft.com/office/drawing/2014/main" id="{3F761400-5A70-4AA0-8523-E1C5BF922556}"/>
              </a:ext>
            </a:extLst>
          </p:cNvPr>
          <p:cNvSpPr txBox="1">
            <a:spLocks noChangeArrowheads="1"/>
          </p:cNvSpPr>
          <p:nvPr/>
        </p:nvSpPr>
        <p:spPr bwMode="auto">
          <a:xfrm rot="16200000">
            <a:off x="4953157" y="1653762"/>
            <a:ext cx="1609090" cy="348615"/>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rPr>
              <a:t>RACE</a:t>
            </a:r>
            <a:endParaRPr lang="en-US" sz="1100">
              <a:effectLst/>
              <a:latin typeface="Calibri" panose="020F0502020204030204" pitchFamily="34" charset="0"/>
              <a:ea typeface="Calibri" panose="020F0502020204030204" pitchFamily="34" charset="0"/>
            </a:endParaRPr>
          </a:p>
        </p:txBody>
      </p:sp>
      <p:sp>
        <p:nvSpPr>
          <p:cNvPr id="14" name="Text Box 2">
            <a:extLst>
              <a:ext uri="{FF2B5EF4-FFF2-40B4-BE49-F238E27FC236}">
                <a16:creationId xmlns:a16="http://schemas.microsoft.com/office/drawing/2014/main" id="{69F0AE06-D734-4CB7-B3A9-2C4955D9F7E4}"/>
              </a:ext>
            </a:extLst>
          </p:cNvPr>
          <p:cNvSpPr txBox="1">
            <a:spLocks noChangeArrowheads="1"/>
          </p:cNvSpPr>
          <p:nvPr/>
        </p:nvSpPr>
        <p:spPr bwMode="auto">
          <a:xfrm>
            <a:off x="9157335" y="2405983"/>
            <a:ext cx="3034665" cy="25527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i="1">
                <a:effectLst/>
                <a:latin typeface="Calibri" panose="020F0502020204030204" pitchFamily="34" charset="0"/>
                <a:ea typeface="Calibri" panose="020F0502020204030204" pitchFamily="34" charset="0"/>
              </a:rPr>
              <a:t>* 49 individuals did not respond to question.</a:t>
            </a:r>
            <a:endParaRPr lang="en-US" sz="1100">
              <a:effectLst/>
              <a:latin typeface="Calibri" panose="020F0502020204030204" pitchFamily="34" charset="0"/>
              <a:ea typeface="Calibri" panose="020F0502020204030204" pitchFamily="34" charset="0"/>
            </a:endParaRPr>
          </a:p>
        </p:txBody>
      </p:sp>
      <p:graphicFrame>
        <p:nvGraphicFramePr>
          <p:cNvPr id="15" name="Chart 14">
            <a:extLst>
              <a:ext uri="{FF2B5EF4-FFF2-40B4-BE49-F238E27FC236}">
                <a16:creationId xmlns:a16="http://schemas.microsoft.com/office/drawing/2014/main" id="{A46D7676-9DF8-4D16-8A3F-D7C7EFBC3D8E}"/>
              </a:ext>
            </a:extLst>
          </p:cNvPr>
          <p:cNvGraphicFramePr/>
          <p:nvPr/>
        </p:nvGraphicFramePr>
        <p:xfrm>
          <a:off x="5583396" y="2707005"/>
          <a:ext cx="5943600" cy="16459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45314CD9-C9DE-4C90-AD23-B68257826DA6}"/>
              </a:ext>
            </a:extLst>
          </p:cNvPr>
          <p:cNvGraphicFramePr/>
          <p:nvPr/>
        </p:nvGraphicFramePr>
        <p:xfrm>
          <a:off x="5583396" y="4421505"/>
          <a:ext cx="5410200" cy="1645920"/>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 Box 2">
            <a:extLst>
              <a:ext uri="{FF2B5EF4-FFF2-40B4-BE49-F238E27FC236}">
                <a16:creationId xmlns:a16="http://schemas.microsoft.com/office/drawing/2014/main" id="{D2B1C236-0546-4635-888B-6B7252CBE43A}"/>
              </a:ext>
            </a:extLst>
          </p:cNvPr>
          <p:cNvSpPr txBox="1">
            <a:spLocks noChangeArrowheads="1"/>
          </p:cNvSpPr>
          <p:nvPr/>
        </p:nvSpPr>
        <p:spPr bwMode="auto">
          <a:xfrm rot="16200000">
            <a:off x="5159532" y="3267075"/>
            <a:ext cx="1544955" cy="596265"/>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600" b="1">
                <a:effectLst/>
                <a:latin typeface="Calibri" panose="020F0502020204030204" pitchFamily="34" charset="0"/>
                <a:ea typeface="Calibri" panose="020F0502020204030204" pitchFamily="34" charset="0"/>
              </a:rPr>
              <a:t>HOUSING STATUS</a:t>
            </a:r>
            <a:endParaRPr lang="en-US" sz="1100">
              <a:effectLst/>
              <a:latin typeface="Calibri" panose="020F0502020204030204" pitchFamily="34" charset="0"/>
              <a:ea typeface="Calibri" panose="020F0502020204030204" pitchFamily="34" charset="0"/>
            </a:endParaRPr>
          </a:p>
        </p:txBody>
      </p:sp>
      <p:sp>
        <p:nvSpPr>
          <p:cNvPr id="18" name="Text Box 2">
            <a:extLst>
              <a:ext uri="{FF2B5EF4-FFF2-40B4-BE49-F238E27FC236}">
                <a16:creationId xmlns:a16="http://schemas.microsoft.com/office/drawing/2014/main" id="{58C86508-746D-401C-99EA-DE11A740032D}"/>
              </a:ext>
            </a:extLst>
          </p:cNvPr>
          <p:cNvSpPr txBox="1">
            <a:spLocks noChangeArrowheads="1"/>
          </p:cNvSpPr>
          <p:nvPr/>
        </p:nvSpPr>
        <p:spPr bwMode="auto">
          <a:xfrm>
            <a:off x="9040971" y="4145280"/>
            <a:ext cx="2724150" cy="25527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i="1">
                <a:effectLst/>
                <a:latin typeface="Calibri" panose="020F0502020204030204" pitchFamily="34" charset="0"/>
                <a:ea typeface="Calibri" panose="020F0502020204030204" pitchFamily="34" charset="0"/>
              </a:rPr>
              <a:t>* Additional 7 individuals responded “other.”</a:t>
            </a:r>
            <a:endParaRPr lang="en-US" sz="1100">
              <a:effectLst/>
              <a:latin typeface="Calibri" panose="020F0502020204030204" pitchFamily="34" charset="0"/>
              <a:ea typeface="Calibri" panose="020F0502020204030204" pitchFamily="34" charset="0"/>
            </a:endParaRPr>
          </a:p>
        </p:txBody>
      </p:sp>
      <p:sp>
        <p:nvSpPr>
          <p:cNvPr id="19" name="Text Box 2">
            <a:extLst>
              <a:ext uri="{FF2B5EF4-FFF2-40B4-BE49-F238E27FC236}">
                <a16:creationId xmlns:a16="http://schemas.microsoft.com/office/drawing/2014/main" id="{2D05B50C-D6EA-4E07-BDA2-582A283EEABB}"/>
              </a:ext>
            </a:extLst>
          </p:cNvPr>
          <p:cNvSpPr txBox="1">
            <a:spLocks noChangeArrowheads="1"/>
          </p:cNvSpPr>
          <p:nvPr/>
        </p:nvSpPr>
        <p:spPr bwMode="auto">
          <a:xfrm>
            <a:off x="9031446" y="5855970"/>
            <a:ext cx="2533650" cy="22860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000" i="1">
                <a:effectLst/>
                <a:latin typeface="Calibri" panose="020F0502020204030204" pitchFamily="34" charset="0"/>
                <a:ea typeface="Calibri" panose="020F0502020204030204" pitchFamily="34" charset="0"/>
              </a:rPr>
              <a:t>* 13 individuals did not respond to question.</a:t>
            </a:r>
            <a:endParaRPr lang="en-US" sz="1100">
              <a:effectLst/>
              <a:latin typeface="Calibri" panose="020F0502020204030204" pitchFamily="34" charset="0"/>
              <a:ea typeface="Calibri" panose="020F0502020204030204" pitchFamily="34" charset="0"/>
            </a:endParaRPr>
          </a:p>
        </p:txBody>
      </p:sp>
      <p:sp>
        <p:nvSpPr>
          <p:cNvPr id="21" name="Content Placeholder 3">
            <a:extLst>
              <a:ext uri="{FF2B5EF4-FFF2-40B4-BE49-F238E27FC236}">
                <a16:creationId xmlns:a16="http://schemas.microsoft.com/office/drawing/2014/main" id="{9279FC9A-3591-4C6B-BA3B-C5076A42927A}"/>
              </a:ext>
            </a:extLst>
          </p:cNvPr>
          <p:cNvSpPr>
            <a:spLocks noGrp="1"/>
          </p:cNvSpPr>
          <p:nvPr>
            <p:ph idx="1"/>
          </p:nvPr>
        </p:nvSpPr>
        <p:spPr>
          <a:xfrm>
            <a:off x="665004" y="1266983"/>
            <a:ext cx="3644925" cy="4525963"/>
          </a:xfrm>
        </p:spPr>
        <p:txBody>
          <a:bodyPr>
            <a:normAutofit/>
          </a:bodyPr>
          <a:lstStyle/>
          <a:p>
            <a:r>
              <a:rPr lang="en-US" sz="3600"/>
              <a:t>Strategies:</a:t>
            </a:r>
          </a:p>
          <a:p>
            <a:pPr marL="576263" indent="-342900">
              <a:buFont typeface="Arial" panose="020B0604020202020204" pitchFamily="34" charset="0"/>
              <a:buChar char="•"/>
            </a:pPr>
            <a:r>
              <a:rPr lang="en-US" sz="2400"/>
              <a:t>8 community leaders</a:t>
            </a:r>
          </a:p>
          <a:p>
            <a:pPr marL="576263" indent="-342900">
              <a:buFont typeface="Arial" panose="020B0604020202020204" pitchFamily="34" charset="0"/>
              <a:buChar char="•"/>
            </a:pPr>
            <a:r>
              <a:rPr lang="en-US" sz="2400"/>
              <a:t>44 public meetings with Priority Communities; 4 advertised for all</a:t>
            </a:r>
          </a:p>
          <a:p>
            <a:pPr marL="576263" indent="-342900">
              <a:buFont typeface="Arial" panose="020B0604020202020204" pitchFamily="34" charset="0"/>
              <a:buChar char="•"/>
            </a:pPr>
            <a:r>
              <a:rPr lang="en-US" sz="2400"/>
              <a:t>Interpretation as needed; 1-on-1 as needed</a:t>
            </a:r>
          </a:p>
          <a:p>
            <a:pPr marL="576263" indent="-342900">
              <a:buFont typeface="Arial" panose="020B0604020202020204" pitchFamily="34" charset="0"/>
              <a:buChar char="•"/>
            </a:pPr>
            <a:r>
              <a:rPr lang="en-US" sz="2400"/>
              <a:t>Multilingual materials</a:t>
            </a:r>
          </a:p>
          <a:p>
            <a:pPr marL="576263" indent="-342900">
              <a:buFont typeface="Arial" panose="020B0604020202020204" pitchFamily="34" charset="0"/>
              <a:buChar char="•"/>
            </a:pPr>
            <a:r>
              <a:rPr lang="en-US" sz="2400"/>
              <a:t>2 online surveys, nearly 400 responses</a:t>
            </a:r>
          </a:p>
          <a:p>
            <a:endParaRPr lang="en-US"/>
          </a:p>
        </p:txBody>
      </p:sp>
      <p:sp>
        <p:nvSpPr>
          <p:cNvPr id="22" name="Footer Placeholder 4">
            <a:extLst>
              <a:ext uri="{FF2B5EF4-FFF2-40B4-BE49-F238E27FC236}">
                <a16:creationId xmlns:a16="http://schemas.microsoft.com/office/drawing/2014/main" id="{C1797B6D-071E-47B5-887E-B1E3C6BE98B7}"/>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50</a:t>
            </a:fld>
            <a:endParaRPr lang="en-US" dirty="0"/>
          </a:p>
        </p:txBody>
      </p:sp>
    </p:spTree>
    <p:extLst>
      <p:ext uri="{BB962C8B-B14F-4D97-AF65-F5344CB8AC3E}">
        <p14:creationId xmlns:p14="http://schemas.microsoft.com/office/powerpoint/2010/main" val="3775426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row: Right 23">
            <a:extLst>
              <a:ext uri="{FF2B5EF4-FFF2-40B4-BE49-F238E27FC236}">
                <a16:creationId xmlns:a16="http://schemas.microsoft.com/office/drawing/2014/main" id="{6F812D24-99A5-4138-9CEC-A906FD38A6CA}"/>
              </a:ext>
            </a:extLst>
          </p:cNvPr>
          <p:cNvSpPr/>
          <p:nvPr/>
        </p:nvSpPr>
        <p:spPr>
          <a:xfrm rot="10800000">
            <a:off x="3543710" y="1702756"/>
            <a:ext cx="5029200" cy="733004"/>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AAD6CA71-B565-4093-BE7D-75C22A3B28CB}"/>
              </a:ext>
            </a:extLst>
          </p:cNvPr>
          <p:cNvSpPr/>
          <p:nvPr/>
        </p:nvSpPr>
        <p:spPr>
          <a:xfrm rot="10800000">
            <a:off x="3543710" y="3010480"/>
            <a:ext cx="5029200" cy="733004"/>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63A26CBA-32C8-4222-8E33-AD48202F5E85}"/>
              </a:ext>
            </a:extLst>
          </p:cNvPr>
          <p:cNvSpPr/>
          <p:nvPr/>
        </p:nvSpPr>
        <p:spPr>
          <a:xfrm rot="10800000">
            <a:off x="3543710" y="4264891"/>
            <a:ext cx="5029200" cy="733004"/>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1514C107-8115-4322-AC90-E25E6CC2F230}"/>
              </a:ext>
            </a:extLst>
          </p:cNvPr>
          <p:cNvSpPr/>
          <p:nvPr/>
        </p:nvSpPr>
        <p:spPr>
          <a:xfrm rot="10800000">
            <a:off x="3543711" y="5592139"/>
            <a:ext cx="5029200" cy="733004"/>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C5CAD71F-C24D-47C4-A517-13B02B82C8A6}"/>
              </a:ext>
            </a:extLst>
          </p:cNvPr>
          <p:cNvSpPr/>
          <p:nvPr/>
        </p:nvSpPr>
        <p:spPr>
          <a:xfrm>
            <a:off x="3707844" y="899359"/>
            <a:ext cx="5029200" cy="733004"/>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FB12C98-B5E3-4215-92AE-0ECFCF400849}"/>
              </a:ext>
            </a:extLst>
          </p:cNvPr>
          <p:cNvSpPr>
            <a:spLocks noGrp="1"/>
          </p:cNvSpPr>
          <p:nvPr>
            <p:ph type="title"/>
          </p:nvPr>
        </p:nvSpPr>
        <p:spPr>
          <a:xfrm>
            <a:off x="239305" y="160336"/>
            <a:ext cx="11731022" cy="761621"/>
          </a:xfrm>
        </p:spPr>
        <p:txBody>
          <a:bodyPr>
            <a:normAutofit fontScale="90000"/>
          </a:bodyPr>
          <a:lstStyle/>
          <a:p>
            <a:r>
              <a:rPr lang="en-US" sz="5850">
                <a:solidFill>
                  <a:srgbClr val="EAAA00"/>
                </a:solidFill>
                <a:latin typeface="Franklin Gothic Demi Cond"/>
              </a:rPr>
              <a:t>4. Examples of Stabilizing Investments</a:t>
            </a:r>
            <a:endParaRPr lang="en-US">
              <a:solidFill>
                <a:srgbClr val="EAAA00"/>
              </a:solidFill>
            </a:endParaRPr>
          </a:p>
        </p:txBody>
      </p:sp>
      <p:pic>
        <p:nvPicPr>
          <p:cNvPr id="9" name="Picture 8">
            <a:extLst>
              <a:ext uri="{FF2B5EF4-FFF2-40B4-BE49-F238E27FC236}">
                <a16:creationId xmlns:a16="http://schemas.microsoft.com/office/drawing/2014/main" id="{4575DE02-23FA-4CCD-92AE-25B11B3D4039}"/>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21" name="Content Placeholder 3">
            <a:extLst>
              <a:ext uri="{FF2B5EF4-FFF2-40B4-BE49-F238E27FC236}">
                <a16:creationId xmlns:a16="http://schemas.microsoft.com/office/drawing/2014/main" id="{9279FC9A-3591-4C6B-BA3B-C5076A42927A}"/>
              </a:ext>
            </a:extLst>
          </p:cNvPr>
          <p:cNvSpPr>
            <a:spLocks noGrp="1"/>
          </p:cNvSpPr>
          <p:nvPr>
            <p:ph idx="1"/>
          </p:nvPr>
        </p:nvSpPr>
        <p:spPr>
          <a:xfrm>
            <a:off x="3442442" y="1038269"/>
            <a:ext cx="5518611" cy="4525963"/>
          </a:xfrm>
        </p:spPr>
        <p:txBody>
          <a:bodyPr>
            <a:noAutofit/>
          </a:bodyPr>
          <a:lstStyle/>
          <a:p>
            <a:pPr marL="233363" algn="ctr"/>
            <a:r>
              <a:rPr lang="en-US" sz="2200"/>
              <a:t>Affordable Housing</a:t>
            </a:r>
          </a:p>
          <a:p>
            <a:pPr marL="233363" algn="ctr"/>
            <a:endParaRPr lang="en-US" sz="2200"/>
          </a:p>
          <a:p>
            <a:pPr marL="233363" algn="ctr"/>
            <a:r>
              <a:rPr lang="en-US" sz="2200"/>
              <a:t>June Key Delta Community Center (2011)</a:t>
            </a:r>
          </a:p>
          <a:p>
            <a:pPr marL="233363" algn="ctr"/>
            <a:endParaRPr lang="en-US" sz="2200"/>
          </a:p>
          <a:p>
            <a:pPr marL="233363" algn="ctr"/>
            <a:endParaRPr lang="en-US" sz="2800"/>
          </a:p>
          <a:p>
            <a:pPr marL="233363" algn="ctr"/>
            <a:r>
              <a:rPr lang="en-US" sz="2200"/>
              <a:t>Portland Mercado (2016)</a:t>
            </a:r>
          </a:p>
          <a:p>
            <a:pPr marL="233363" algn="ctr"/>
            <a:endParaRPr lang="en-US" sz="1800"/>
          </a:p>
          <a:p>
            <a:pPr marL="233363" algn="ctr"/>
            <a:endParaRPr lang="en-US" sz="2800"/>
          </a:p>
          <a:p>
            <a:pPr marL="233363" algn="ctr"/>
            <a:r>
              <a:rPr lang="en-US" sz="2200"/>
              <a:t>Asian Health &amp; Service Center (2018)</a:t>
            </a:r>
          </a:p>
          <a:p>
            <a:pPr marL="233363" algn="ctr"/>
            <a:endParaRPr lang="en-US" sz="2200"/>
          </a:p>
          <a:p>
            <a:pPr marL="233363" algn="ctr"/>
            <a:endParaRPr lang="en-US" sz="2800"/>
          </a:p>
          <a:p>
            <a:pPr marL="233363" algn="ctr"/>
            <a:r>
              <a:rPr lang="en-US" sz="2200"/>
              <a:t>The Nick Fish (2021)</a:t>
            </a:r>
          </a:p>
          <a:p>
            <a:pPr marL="233363" algn="ctr"/>
            <a:endParaRPr lang="en-US" sz="2800"/>
          </a:p>
          <a:p>
            <a:pPr marL="233363" algn="ctr"/>
            <a:endParaRPr lang="en-US" sz="2200"/>
          </a:p>
          <a:p>
            <a:pPr marL="233363" algn="ctr"/>
            <a:endParaRPr lang="en-US" sz="2200"/>
          </a:p>
        </p:txBody>
      </p:sp>
      <p:graphicFrame>
        <p:nvGraphicFramePr>
          <p:cNvPr id="2" name="Table 1">
            <a:extLst>
              <a:ext uri="{FF2B5EF4-FFF2-40B4-BE49-F238E27FC236}">
                <a16:creationId xmlns:a16="http://schemas.microsoft.com/office/drawing/2014/main" id="{5237CC50-3D46-404C-8843-EAB33E26FE3F}"/>
              </a:ext>
            </a:extLst>
          </p:cNvPr>
          <p:cNvGraphicFramePr>
            <a:graphicFrameLocks noGrp="1"/>
          </p:cNvGraphicFramePr>
          <p:nvPr/>
        </p:nvGraphicFramePr>
        <p:xfrm>
          <a:off x="8957483" y="1143980"/>
          <a:ext cx="2800350" cy="2250488"/>
        </p:xfrm>
        <a:graphic>
          <a:graphicData uri="http://schemas.openxmlformats.org/drawingml/2006/table">
            <a:tbl>
              <a:tblPr firstRow="1" firstCol="1" bandRow="1">
                <a:tableStyleId>{5C22544A-7EE6-4342-B048-85BDC9FD1C3A}</a:tableStyleId>
              </a:tblPr>
              <a:tblGrid>
                <a:gridCol w="1774157">
                  <a:extLst>
                    <a:ext uri="{9D8B030D-6E8A-4147-A177-3AD203B41FA5}">
                      <a16:colId xmlns:a16="http://schemas.microsoft.com/office/drawing/2014/main" val="2153435448"/>
                    </a:ext>
                  </a:extLst>
                </a:gridCol>
                <a:gridCol w="1026193">
                  <a:extLst>
                    <a:ext uri="{9D8B030D-6E8A-4147-A177-3AD203B41FA5}">
                      <a16:colId xmlns:a16="http://schemas.microsoft.com/office/drawing/2014/main" val="3263901351"/>
                    </a:ext>
                  </a:extLst>
                </a:gridCol>
              </a:tblGrid>
              <a:tr h="0">
                <a:tc>
                  <a:txBody>
                    <a:bodyPr/>
                    <a:lstStyle/>
                    <a:p>
                      <a:pPr marL="0" marR="0" algn="just">
                        <a:spcBef>
                          <a:spcPts val="0"/>
                        </a:spcBef>
                        <a:spcAft>
                          <a:spcPts val="0"/>
                        </a:spcAft>
                      </a:pPr>
                      <a:r>
                        <a:rPr lang="en-US" sz="1600">
                          <a:effectLst/>
                        </a:rPr>
                        <a:t>Total Regulated</a:t>
                      </a:r>
                    </a:p>
                    <a:p>
                      <a:pPr marL="0" marR="0" algn="just">
                        <a:spcBef>
                          <a:spcPts val="0"/>
                        </a:spcBef>
                        <a:spcAft>
                          <a:spcPts val="0"/>
                        </a:spcAft>
                      </a:pPr>
                      <a:r>
                        <a:rPr lang="en-US" sz="1600">
                          <a:effectLst/>
                        </a:rPr>
                        <a:t>Units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ctr">
                        <a:spcBef>
                          <a:spcPts val="0"/>
                        </a:spcBef>
                        <a:spcAft>
                          <a:spcPts val="0"/>
                        </a:spcAft>
                      </a:pPr>
                      <a:r>
                        <a:rPr lang="en-US" sz="1600">
                          <a:effectLst/>
                        </a:rPr>
                        <a:t>5,999</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43301937"/>
                  </a:ext>
                </a:extLst>
              </a:tr>
              <a:tr h="220351">
                <a:tc>
                  <a:txBody>
                    <a:bodyPr/>
                    <a:lstStyle/>
                    <a:p>
                      <a:pPr marL="0" marR="0" algn="just">
                        <a:spcBef>
                          <a:spcPts val="0"/>
                        </a:spcBef>
                        <a:spcAft>
                          <a:spcPts val="0"/>
                        </a:spcAft>
                      </a:pPr>
                      <a:r>
                        <a:rPr lang="en-US" sz="1400">
                          <a:solidFill>
                            <a:schemeClr val="tx1">
                              <a:lumMod val="65000"/>
                              <a:lumOff val="35000"/>
                            </a:schemeClr>
                          </a:solidFill>
                          <a:effectLst/>
                        </a:rPr>
                        <a:t>30% AMI</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1,338</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52328810"/>
                  </a:ext>
                </a:extLst>
              </a:tr>
              <a:tr h="220351">
                <a:tc>
                  <a:txBody>
                    <a:bodyPr/>
                    <a:lstStyle/>
                    <a:p>
                      <a:pPr marL="0" marR="0" algn="just">
                        <a:spcBef>
                          <a:spcPts val="0"/>
                        </a:spcBef>
                        <a:spcAft>
                          <a:spcPts val="0"/>
                        </a:spcAft>
                      </a:pPr>
                      <a:r>
                        <a:rPr lang="en-US" sz="1400">
                          <a:solidFill>
                            <a:schemeClr val="tx1">
                              <a:lumMod val="65000"/>
                              <a:lumOff val="35000"/>
                            </a:schemeClr>
                          </a:solidFill>
                          <a:effectLst/>
                        </a:rPr>
                        <a:t>40% AMI</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327</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01897773"/>
                  </a:ext>
                </a:extLst>
              </a:tr>
              <a:tr h="220351">
                <a:tc>
                  <a:txBody>
                    <a:bodyPr/>
                    <a:lstStyle/>
                    <a:p>
                      <a:pPr marL="0" marR="0" algn="just">
                        <a:spcBef>
                          <a:spcPts val="0"/>
                        </a:spcBef>
                        <a:spcAft>
                          <a:spcPts val="0"/>
                        </a:spcAft>
                      </a:pPr>
                      <a:r>
                        <a:rPr lang="en-US" sz="1400">
                          <a:solidFill>
                            <a:schemeClr val="tx1">
                              <a:lumMod val="65000"/>
                              <a:lumOff val="35000"/>
                            </a:schemeClr>
                          </a:solidFill>
                          <a:effectLst/>
                        </a:rPr>
                        <a:t>45% AMI</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132</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967576485"/>
                  </a:ext>
                </a:extLst>
              </a:tr>
              <a:tr h="220351">
                <a:tc>
                  <a:txBody>
                    <a:bodyPr/>
                    <a:lstStyle/>
                    <a:p>
                      <a:pPr marL="0" marR="0" algn="just">
                        <a:spcBef>
                          <a:spcPts val="0"/>
                        </a:spcBef>
                        <a:spcAft>
                          <a:spcPts val="0"/>
                        </a:spcAft>
                      </a:pPr>
                      <a:r>
                        <a:rPr lang="en-US" sz="1400">
                          <a:solidFill>
                            <a:schemeClr val="tx1">
                              <a:lumMod val="65000"/>
                              <a:lumOff val="35000"/>
                            </a:schemeClr>
                          </a:solidFill>
                          <a:effectLst/>
                        </a:rPr>
                        <a:t>50% AMI</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1,582</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78987203"/>
                  </a:ext>
                </a:extLst>
              </a:tr>
              <a:tr h="220351">
                <a:tc>
                  <a:txBody>
                    <a:bodyPr/>
                    <a:lstStyle/>
                    <a:p>
                      <a:pPr marL="0" marR="0" algn="just">
                        <a:spcBef>
                          <a:spcPts val="0"/>
                        </a:spcBef>
                        <a:spcAft>
                          <a:spcPts val="0"/>
                        </a:spcAft>
                      </a:pPr>
                      <a:r>
                        <a:rPr lang="en-US" sz="1400">
                          <a:solidFill>
                            <a:schemeClr val="tx1">
                              <a:lumMod val="65000"/>
                              <a:lumOff val="35000"/>
                            </a:schemeClr>
                          </a:solidFill>
                          <a:effectLst/>
                        </a:rPr>
                        <a:t>55% AMI</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118</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01764768"/>
                  </a:ext>
                </a:extLst>
              </a:tr>
              <a:tr h="220351">
                <a:tc>
                  <a:txBody>
                    <a:bodyPr/>
                    <a:lstStyle/>
                    <a:p>
                      <a:pPr marL="0" marR="0" algn="just">
                        <a:spcBef>
                          <a:spcPts val="0"/>
                        </a:spcBef>
                        <a:spcAft>
                          <a:spcPts val="0"/>
                        </a:spcAft>
                      </a:pPr>
                      <a:r>
                        <a:rPr lang="en-US" sz="1400">
                          <a:solidFill>
                            <a:schemeClr val="tx1">
                              <a:lumMod val="65000"/>
                              <a:lumOff val="35000"/>
                            </a:schemeClr>
                          </a:solidFill>
                          <a:effectLst/>
                        </a:rPr>
                        <a:t>60% AMI</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2,307</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78510572"/>
                  </a:ext>
                </a:extLst>
              </a:tr>
              <a:tr h="220351">
                <a:tc>
                  <a:txBody>
                    <a:bodyPr/>
                    <a:lstStyle/>
                    <a:p>
                      <a:pPr marL="0" marR="0" algn="just">
                        <a:spcBef>
                          <a:spcPts val="0"/>
                        </a:spcBef>
                        <a:spcAft>
                          <a:spcPts val="0"/>
                        </a:spcAft>
                      </a:pPr>
                      <a:r>
                        <a:rPr lang="en-US" sz="1400">
                          <a:solidFill>
                            <a:schemeClr val="tx1">
                              <a:lumMod val="65000"/>
                              <a:lumOff val="35000"/>
                            </a:schemeClr>
                          </a:solidFill>
                          <a:effectLst/>
                        </a:rPr>
                        <a:t>65% AMI</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3</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02858057"/>
                  </a:ext>
                </a:extLst>
              </a:tr>
              <a:tr h="220351">
                <a:tc>
                  <a:txBody>
                    <a:bodyPr/>
                    <a:lstStyle/>
                    <a:p>
                      <a:pPr marL="0" marR="0" algn="just">
                        <a:spcBef>
                          <a:spcPts val="0"/>
                        </a:spcBef>
                        <a:spcAft>
                          <a:spcPts val="0"/>
                        </a:spcAft>
                      </a:pPr>
                      <a:r>
                        <a:rPr lang="en-US" sz="1400">
                          <a:solidFill>
                            <a:schemeClr val="tx1">
                              <a:lumMod val="65000"/>
                              <a:lumOff val="35000"/>
                            </a:schemeClr>
                          </a:solidFill>
                          <a:effectLst/>
                        </a:rPr>
                        <a:t>80% AMI</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155</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200574131"/>
                  </a:ext>
                </a:extLst>
              </a:tr>
            </a:tbl>
          </a:graphicData>
        </a:graphic>
      </p:graphicFrame>
      <p:graphicFrame>
        <p:nvGraphicFramePr>
          <p:cNvPr id="22" name="Table 21">
            <a:extLst>
              <a:ext uri="{FF2B5EF4-FFF2-40B4-BE49-F238E27FC236}">
                <a16:creationId xmlns:a16="http://schemas.microsoft.com/office/drawing/2014/main" id="{0CD46BC3-11BB-4291-A540-C853CEE865CE}"/>
              </a:ext>
            </a:extLst>
          </p:cNvPr>
          <p:cNvGraphicFramePr>
            <a:graphicFrameLocks noGrp="1"/>
          </p:cNvGraphicFramePr>
          <p:nvPr/>
        </p:nvGraphicFramePr>
        <p:xfrm>
          <a:off x="8957483" y="3569672"/>
          <a:ext cx="2800350" cy="2590800"/>
        </p:xfrm>
        <a:graphic>
          <a:graphicData uri="http://schemas.openxmlformats.org/drawingml/2006/table">
            <a:tbl>
              <a:tblPr firstRow="1" firstCol="1" bandRow="1">
                <a:tableStyleId>{21E4AEA4-8DFA-4A89-87EB-49C32662AFE0}</a:tableStyleId>
              </a:tblPr>
              <a:tblGrid>
                <a:gridCol w="1771650">
                  <a:extLst>
                    <a:ext uri="{9D8B030D-6E8A-4147-A177-3AD203B41FA5}">
                      <a16:colId xmlns:a16="http://schemas.microsoft.com/office/drawing/2014/main" val="1452070712"/>
                    </a:ext>
                  </a:extLst>
                </a:gridCol>
                <a:gridCol w="1028700">
                  <a:extLst>
                    <a:ext uri="{9D8B030D-6E8A-4147-A177-3AD203B41FA5}">
                      <a16:colId xmlns:a16="http://schemas.microsoft.com/office/drawing/2014/main" val="4225812134"/>
                    </a:ext>
                  </a:extLst>
                </a:gridCol>
              </a:tblGrid>
              <a:tr h="0">
                <a:tc>
                  <a:txBody>
                    <a:bodyPr/>
                    <a:lstStyle/>
                    <a:p>
                      <a:pPr marL="0" marR="0" algn="ctr">
                        <a:spcBef>
                          <a:spcPts val="0"/>
                        </a:spcBef>
                        <a:spcAft>
                          <a:spcPts val="0"/>
                        </a:spcAft>
                      </a:pPr>
                      <a:r>
                        <a:rPr lang="en-US" sz="1600">
                          <a:effectLst/>
                        </a:rPr>
                        <a:t>Total Projects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algn="ctr">
                        <a:spcBef>
                          <a:spcPts val="0"/>
                        </a:spcBef>
                        <a:spcAft>
                          <a:spcPts val="0"/>
                        </a:spcAft>
                      </a:pPr>
                      <a:r>
                        <a:rPr lang="en-US" sz="1600">
                          <a:effectLst/>
                        </a:rPr>
                        <a:t>98</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43301937"/>
                  </a:ext>
                </a:extLst>
              </a:tr>
              <a:tr h="0">
                <a:tc>
                  <a:txBody>
                    <a:bodyPr/>
                    <a:lstStyle/>
                    <a:p>
                      <a:pPr marL="0" marR="0" algn="ctr">
                        <a:spcBef>
                          <a:spcPts val="0"/>
                        </a:spcBef>
                        <a:spcAft>
                          <a:spcPts val="0"/>
                        </a:spcAft>
                      </a:pPr>
                      <a:r>
                        <a:rPr lang="en-US" sz="1400">
                          <a:solidFill>
                            <a:schemeClr val="tx1">
                              <a:lumMod val="65000"/>
                              <a:lumOff val="35000"/>
                            </a:schemeClr>
                          </a:solidFill>
                          <a:effectLst/>
                        </a:rPr>
                        <a:t>Central Eastside</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4</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552328810"/>
                  </a:ext>
                </a:extLst>
              </a:tr>
              <a:tr h="0">
                <a:tc>
                  <a:txBody>
                    <a:bodyPr/>
                    <a:lstStyle/>
                    <a:p>
                      <a:pPr marL="0" marR="0" algn="ctr">
                        <a:spcBef>
                          <a:spcPts val="0"/>
                        </a:spcBef>
                        <a:spcAft>
                          <a:spcPts val="0"/>
                        </a:spcAft>
                      </a:pPr>
                      <a:r>
                        <a:rPr lang="en-US" sz="1400">
                          <a:solidFill>
                            <a:schemeClr val="tx1">
                              <a:lumMod val="65000"/>
                              <a:lumOff val="35000"/>
                            </a:schemeClr>
                          </a:solidFill>
                          <a:effectLst/>
                        </a:rPr>
                        <a:t>Downtown Waterfront</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15</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3401897773"/>
                  </a:ext>
                </a:extLst>
              </a:tr>
              <a:tr h="0">
                <a:tc>
                  <a:txBody>
                    <a:bodyPr/>
                    <a:lstStyle/>
                    <a:p>
                      <a:pPr marL="0" marR="0" algn="ctr">
                        <a:spcBef>
                          <a:spcPts val="0"/>
                        </a:spcBef>
                        <a:spcAft>
                          <a:spcPts val="0"/>
                        </a:spcAft>
                      </a:pPr>
                      <a:r>
                        <a:rPr lang="en-US" sz="1400">
                          <a:solidFill>
                            <a:schemeClr val="tx1">
                              <a:lumMod val="65000"/>
                              <a:lumOff val="35000"/>
                            </a:schemeClr>
                          </a:solidFill>
                          <a:effectLst/>
                        </a:rPr>
                        <a:t>Gateway RC</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2</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967576485"/>
                  </a:ext>
                </a:extLst>
              </a:tr>
              <a:tr h="0">
                <a:tc>
                  <a:txBody>
                    <a:bodyPr/>
                    <a:lstStyle/>
                    <a:p>
                      <a:pPr marL="0" marR="0" algn="ctr">
                        <a:spcBef>
                          <a:spcPts val="0"/>
                        </a:spcBef>
                        <a:spcAft>
                          <a:spcPts val="0"/>
                        </a:spcAft>
                      </a:pPr>
                      <a:r>
                        <a:rPr lang="en-US" sz="1400">
                          <a:solidFill>
                            <a:schemeClr val="tx1">
                              <a:lumMod val="65000"/>
                              <a:lumOff val="35000"/>
                            </a:schemeClr>
                          </a:solidFill>
                          <a:effectLst/>
                        </a:rPr>
                        <a:t>Interstate Corridor</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41</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078987203"/>
                  </a:ext>
                </a:extLst>
              </a:tr>
              <a:tr h="0">
                <a:tc>
                  <a:txBody>
                    <a:bodyPr/>
                    <a:lstStyle/>
                    <a:p>
                      <a:pPr marL="0" marR="0" algn="ctr">
                        <a:spcBef>
                          <a:spcPts val="0"/>
                        </a:spcBef>
                        <a:spcAft>
                          <a:spcPts val="0"/>
                        </a:spcAft>
                      </a:pPr>
                      <a:r>
                        <a:rPr lang="en-US" sz="1400">
                          <a:solidFill>
                            <a:schemeClr val="tx1">
                              <a:lumMod val="65000"/>
                              <a:lumOff val="35000"/>
                            </a:schemeClr>
                          </a:solidFill>
                          <a:effectLst/>
                        </a:rPr>
                        <a:t>Lents Town Center</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13</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201764768"/>
                  </a:ext>
                </a:extLst>
              </a:tr>
              <a:tr h="0">
                <a:tc>
                  <a:txBody>
                    <a:bodyPr/>
                    <a:lstStyle/>
                    <a:p>
                      <a:pPr marL="0" marR="0" algn="ctr">
                        <a:spcBef>
                          <a:spcPts val="0"/>
                        </a:spcBef>
                        <a:spcAft>
                          <a:spcPts val="0"/>
                        </a:spcAft>
                      </a:pPr>
                      <a:r>
                        <a:rPr lang="en-US" sz="1400">
                          <a:solidFill>
                            <a:schemeClr val="tx1">
                              <a:lumMod val="65000"/>
                              <a:lumOff val="35000"/>
                            </a:schemeClr>
                          </a:solidFill>
                          <a:effectLst/>
                        </a:rPr>
                        <a:t>North Macadam</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2</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78510572"/>
                  </a:ext>
                </a:extLst>
              </a:tr>
              <a:tr h="0">
                <a:tc>
                  <a:txBody>
                    <a:bodyPr/>
                    <a:lstStyle/>
                    <a:p>
                      <a:pPr marL="0" marR="0" algn="ctr">
                        <a:spcBef>
                          <a:spcPts val="0"/>
                        </a:spcBef>
                        <a:spcAft>
                          <a:spcPts val="0"/>
                        </a:spcAft>
                      </a:pPr>
                      <a:r>
                        <a:rPr lang="en-US" sz="1400">
                          <a:solidFill>
                            <a:schemeClr val="tx1">
                              <a:lumMod val="65000"/>
                              <a:lumOff val="35000"/>
                            </a:schemeClr>
                          </a:solidFill>
                          <a:effectLst/>
                        </a:rPr>
                        <a:t>Oregon Convention Cntr</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3</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2202858057"/>
                  </a:ext>
                </a:extLst>
              </a:tr>
              <a:tr h="0">
                <a:tc>
                  <a:txBody>
                    <a:bodyPr/>
                    <a:lstStyle/>
                    <a:p>
                      <a:pPr marL="0" marR="0" algn="ctr">
                        <a:spcBef>
                          <a:spcPts val="0"/>
                        </a:spcBef>
                        <a:spcAft>
                          <a:spcPts val="0"/>
                        </a:spcAft>
                      </a:pPr>
                      <a:r>
                        <a:rPr lang="en-US" sz="1400">
                          <a:solidFill>
                            <a:schemeClr val="tx1">
                              <a:lumMod val="65000"/>
                              <a:lumOff val="35000"/>
                            </a:schemeClr>
                          </a:solidFill>
                          <a:effectLst/>
                        </a:rPr>
                        <a:t>River District</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11</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200574131"/>
                  </a:ext>
                </a:extLst>
              </a:tr>
              <a:tr h="0">
                <a:tc>
                  <a:txBody>
                    <a:bodyPr/>
                    <a:lstStyle/>
                    <a:p>
                      <a:pPr marL="0" marR="0" algn="ctr">
                        <a:spcBef>
                          <a:spcPts val="0"/>
                        </a:spcBef>
                        <a:spcAft>
                          <a:spcPts val="0"/>
                        </a:spcAft>
                      </a:pPr>
                      <a:r>
                        <a:rPr lang="en-US" sz="1400">
                          <a:solidFill>
                            <a:schemeClr val="tx1">
                              <a:lumMod val="65000"/>
                              <a:lumOff val="35000"/>
                            </a:schemeClr>
                          </a:solidFill>
                          <a:effectLst/>
                        </a:rPr>
                        <a:t>South Park Blocks</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tx1">
                              <a:lumMod val="65000"/>
                              <a:lumOff val="35000"/>
                            </a:schemeClr>
                          </a:solidFill>
                          <a:effectLst/>
                        </a:rPr>
                        <a:t>7</a:t>
                      </a:r>
                      <a:endParaRPr lang="en-US" sz="1200">
                        <a:solidFill>
                          <a:schemeClr val="tx1">
                            <a:lumMod val="65000"/>
                            <a:lumOff val="3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420784999"/>
                  </a:ext>
                </a:extLst>
              </a:tr>
            </a:tbl>
          </a:graphicData>
        </a:graphic>
      </p:graphicFrame>
      <p:pic>
        <p:nvPicPr>
          <p:cNvPr id="1026" name="Picture 2" descr="the June Key Delta Community Center">
            <a:extLst>
              <a:ext uri="{FF2B5EF4-FFF2-40B4-BE49-F238E27FC236}">
                <a16:creationId xmlns:a16="http://schemas.microsoft.com/office/drawing/2014/main" id="{F56BE9D9-BCB7-474F-B7F2-E14D958D6BA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28697" y="1143980"/>
            <a:ext cx="2990088" cy="1117552"/>
          </a:xfrm>
          <a:prstGeom prst="rect">
            <a:avLst/>
          </a:prstGeom>
          <a:noFill/>
          <a:ln w="158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28" name="Picture 4" descr="Portland Mercado | The Official Guide to Portland">
            <a:extLst>
              <a:ext uri="{FF2B5EF4-FFF2-40B4-BE49-F238E27FC236}">
                <a16:creationId xmlns:a16="http://schemas.microsoft.com/office/drawing/2014/main" id="{D62E487B-43A2-4E4B-B265-59271CBEAF9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8697" y="2359958"/>
            <a:ext cx="2993658" cy="1197463"/>
          </a:xfrm>
          <a:prstGeom prst="rect">
            <a:avLst/>
          </a:prstGeom>
          <a:noFill/>
          <a:ln w="158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30" name="Picture 6" descr="Asian Health &amp; Service Center">
            <a:extLst>
              <a:ext uri="{FF2B5EF4-FFF2-40B4-BE49-F238E27FC236}">
                <a16:creationId xmlns:a16="http://schemas.microsoft.com/office/drawing/2014/main" id="{5252D7E0-7DC5-4C12-BEAF-A72AB2A6F9F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28697" y="3655847"/>
            <a:ext cx="2991746" cy="1218088"/>
          </a:xfrm>
          <a:prstGeom prst="rect">
            <a:avLst/>
          </a:prstGeom>
          <a:noFill/>
          <a:ln w="158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032" name="Picture 8" descr="Introducing “The Nick Fish:” A New Housing Community Honors Beloved Civic  Leader – Our Just Future (formerly Human Solutions)">
            <a:extLst>
              <a:ext uri="{FF2B5EF4-FFF2-40B4-BE49-F238E27FC236}">
                <a16:creationId xmlns:a16="http://schemas.microsoft.com/office/drawing/2014/main" id="{AD0813CD-5B7F-4EE5-A860-34FB474EA95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28697" y="4972361"/>
            <a:ext cx="2990088" cy="1189472"/>
          </a:xfrm>
          <a:prstGeom prst="rect">
            <a:avLst/>
          </a:prstGeom>
          <a:noFill/>
          <a:ln w="15875">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6" name="Footer Placeholder 4">
            <a:extLst>
              <a:ext uri="{FF2B5EF4-FFF2-40B4-BE49-F238E27FC236}">
                <a16:creationId xmlns:a16="http://schemas.microsoft.com/office/drawing/2014/main" id="{E2DBAC3D-8FB6-42EC-A0B8-64E196AF826E}"/>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51</a:t>
            </a:fld>
            <a:endParaRPr lang="en-US" dirty="0"/>
          </a:p>
        </p:txBody>
      </p:sp>
    </p:spTree>
    <p:extLst>
      <p:ext uri="{BB962C8B-B14F-4D97-AF65-F5344CB8AC3E}">
        <p14:creationId xmlns:p14="http://schemas.microsoft.com/office/powerpoint/2010/main" val="2621313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B12C98-B5E3-4215-92AE-0ECFCF400849}"/>
              </a:ext>
            </a:extLst>
          </p:cNvPr>
          <p:cNvSpPr>
            <a:spLocks noGrp="1"/>
          </p:cNvSpPr>
          <p:nvPr>
            <p:ph type="title"/>
          </p:nvPr>
        </p:nvSpPr>
        <p:spPr>
          <a:xfrm>
            <a:off x="239305" y="160336"/>
            <a:ext cx="11731022" cy="761621"/>
          </a:xfrm>
        </p:spPr>
        <p:txBody>
          <a:bodyPr>
            <a:noAutofit/>
          </a:bodyPr>
          <a:lstStyle/>
          <a:p>
            <a:r>
              <a:rPr lang="en-US" sz="4800">
                <a:solidFill>
                  <a:srgbClr val="EAAA00"/>
                </a:solidFill>
                <a:latin typeface="Franklin Gothic Demi Cond"/>
              </a:rPr>
              <a:t>5. TIF Resources – Transportation, Infrastructure</a:t>
            </a:r>
            <a:endParaRPr lang="en-US" sz="4800">
              <a:solidFill>
                <a:srgbClr val="EAAA00"/>
              </a:solidFill>
            </a:endParaRPr>
          </a:p>
        </p:txBody>
      </p:sp>
      <p:pic>
        <p:nvPicPr>
          <p:cNvPr id="9" name="Picture 8">
            <a:extLst>
              <a:ext uri="{FF2B5EF4-FFF2-40B4-BE49-F238E27FC236}">
                <a16:creationId xmlns:a16="http://schemas.microsoft.com/office/drawing/2014/main" id="{4575DE02-23FA-4CCD-92AE-25B11B3D4039}"/>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graphicFrame>
        <p:nvGraphicFramePr>
          <p:cNvPr id="17" name="Chart 16">
            <a:extLst>
              <a:ext uri="{FF2B5EF4-FFF2-40B4-BE49-F238E27FC236}">
                <a16:creationId xmlns:a16="http://schemas.microsoft.com/office/drawing/2014/main" id="{4B4FB33B-B225-4D29-B8FA-42C039E31EB3}"/>
              </a:ext>
            </a:extLst>
          </p:cNvPr>
          <p:cNvGraphicFramePr/>
          <p:nvPr/>
        </p:nvGraphicFramePr>
        <p:xfrm>
          <a:off x="88028" y="1046931"/>
          <a:ext cx="4353343" cy="5323724"/>
        </p:xfrm>
        <a:graphic>
          <a:graphicData uri="http://schemas.openxmlformats.org/drawingml/2006/chart">
            <c:chart xmlns:c="http://schemas.openxmlformats.org/drawingml/2006/chart" xmlns:r="http://schemas.openxmlformats.org/officeDocument/2006/relationships" r:id="rId4"/>
          </a:graphicData>
        </a:graphic>
      </p:graphicFrame>
      <p:pic>
        <p:nvPicPr>
          <p:cNvPr id="18" name="Graphic 2">
            <a:extLst>
              <a:ext uri="{FF2B5EF4-FFF2-40B4-BE49-F238E27FC236}">
                <a16:creationId xmlns:a16="http://schemas.microsoft.com/office/drawing/2014/main" id="{B8F618AC-7EAD-4783-98C4-51D9E96E4A9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94305" y="1653682"/>
            <a:ext cx="7676022" cy="4056658"/>
          </a:xfrm>
          <a:prstGeom prst="rect">
            <a:avLst/>
          </a:prstGeom>
        </p:spPr>
      </p:pic>
      <p:cxnSp>
        <p:nvCxnSpPr>
          <p:cNvPr id="6" name="Straight Connector 5">
            <a:extLst>
              <a:ext uri="{FF2B5EF4-FFF2-40B4-BE49-F238E27FC236}">
                <a16:creationId xmlns:a16="http://schemas.microsoft.com/office/drawing/2014/main" id="{09A9BFA7-25AB-4C12-B87E-65E3B06FB560}"/>
              </a:ext>
            </a:extLst>
          </p:cNvPr>
          <p:cNvCxnSpPr/>
          <p:nvPr/>
        </p:nvCxnSpPr>
        <p:spPr>
          <a:xfrm>
            <a:off x="4190162" y="1630709"/>
            <a:ext cx="0" cy="4803112"/>
          </a:xfrm>
          <a:prstGeom prst="line">
            <a:avLst/>
          </a:prstGeom>
          <a:ln w="22225"/>
        </p:spPr>
        <p:style>
          <a:lnRef idx="1">
            <a:schemeClr val="accent3"/>
          </a:lnRef>
          <a:fillRef idx="0">
            <a:schemeClr val="accent3"/>
          </a:fillRef>
          <a:effectRef idx="0">
            <a:schemeClr val="accent3"/>
          </a:effectRef>
          <a:fontRef idx="minor">
            <a:schemeClr val="tx1"/>
          </a:fontRef>
        </p:style>
      </p:cxnSp>
      <p:sp>
        <p:nvSpPr>
          <p:cNvPr id="8" name="Footer Placeholder 4">
            <a:extLst>
              <a:ext uri="{FF2B5EF4-FFF2-40B4-BE49-F238E27FC236}">
                <a16:creationId xmlns:a16="http://schemas.microsoft.com/office/drawing/2014/main" id="{6D4DBD97-EF72-4142-A898-80771C80F826}"/>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52</a:t>
            </a:fld>
            <a:endParaRPr lang="en-US" dirty="0"/>
          </a:p>
        </p:txBody>
      </p:sp>
    </p:spTree>
    <p:extLst>
      <p:ext uri="{BB962C8B-B14F-4D97-AF65-F5344CB8AC3E}">
        <p14:creationId xmlns:p14="http://schemas.microsoft.com/office/powerpoint/2010/main" val="3908496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B12C98-B5E3-4215-92AE-0ECFCF400849}"/>
              </a:ext>
            </a:extLst>
          </p:cNvPr>
          <p:cNvSpPr>
            <a:spLocks noGrp="1"/>
          </p:cNvSpPr>
          <p:nvPr>
            <p:ph type="title"/>
          </p:nvPr>
        </p:nvSpPr>
        <p:spPr>
          <a:xfrm>
            <a:off x="239305" y="160336"/>
            <a:ext cx="11731022" cy="761621"/>
          </a:xfrm>
        </p:spPr>
        <p:txBody>
          <a:bodyPr>
            <a:noAutofit/>
          </a:bodyPr>
          <a:lstStyle/>
          <a:p>
            <a:r>
              <a:rPr lang="en-US" sz="4800">
                <a:solidFill>
                  <a:srgbClr val="EAAA00"/>
                </a:solidFill>
                <a:latin typeface="Franklin Gothic Demi Cond"/>
              </a:rPr>
              <a:t>6. Financial fundamentals</a:t>
            </a:r>
            <a:endParaRPr lang="en-US" sz="4800">
              <a:solidFill>
                <a:srgbClr val="EAAA00"/>
              </a:solidFill>
            </a:endParaRPr>
          </a:p>
        </p:txBody>
      </p:sp>
      <p:pic>
        <p:nvPicPr>
          <p:cNvPr id="9" name="Picture 8">
            <a:extLst>
              <a:ext uri="{FF2B5EF4-FFF2-40B4-BE49-F238E27FC236}">
                <a16:creationId xmlns:a16="http://schemas.microsoft.com/office/drawing/2014/main" id="{4575DE02-23FA-4CCD-92AE-25B11B3D4039}"/>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graphicFrame>
        <p:nvGraphicFramePr>
          <p:cNvPr id="2" name="Table 1">
            <a:extLst>
              <a:ext uri="{FF2B5EF4-FFF2-40B4-BE49-F238E27FC236}">
                <a16:creationId xmlns:a16="http://schemas.microsoft.com/office/drawing/2014/main" id="{11B157A8-A9C7-443C-A214-F2418D36A532}"/>
              </a:ext>
            </a:extLst>
          </p:cNvPr>
          <p:cNvGraphicFramePr>
            <a:graphicFrameLocks noGrp="1"/>
          </p:cNvGraphicFramePr>
          <p:nvPr/>
        </p:nvGraphicFramePr>
        <p:xfrm>
          <a:off x="708472" y="1044371"/>
          <a:ext cx="10792688" cy="2502535"/>
        </p:xfrm>
        <a:graphic>
          <a:graphicData uri="http://schemas.openxmlformats.org/drawingml/2006/table">
            <a:tbl>
              <a:tblPr firstRow="1" bandRow="1">
                <a:tableStyleId>{00A15C55-8517-42AA-B614-E9B94910E393}</a:tableStyleId>
              </a:tblPr>
              <a:tblGrid>
                <a:gridCol w="3398802">
                  <a:extLst>
                    <a:ext uri="{9D8B030D-6E8A-4147-A177-3AD203B41FA5}">
                      <a16:colId xmlns:a16="http://schemas.microsoft.com/office/drawing/2014/main" val="4209500210"/>
                    </a:ext>
                  </a:extLst>
                </a:gridCol>
                <a:gridCol w="2504383">
                  <a:extLst>
                    <a:ext uri="{9D8B030D-6E8A-4147-A177-3AD203B41FA5}">
                      <a16:colId xmlns:a16="http://schemas.microsoft.com/office/drawing/2014/main" val="1863000488"/>
                    </a:ext>
                  </a:extLst>
                </a:gridCol>
                <a:gridCol w="2742892">
                  <a:extLst>
                    <a:ext uri="{9D8B030D-6E8A-4147-A177-3AD203B41FA5}">
                      <a16:colId xmlns:a16="http://schemas.microsoft.com/office/drawing/2014/main" val="4230906970"/>
                    </a:ext>
                  </a:extLst>
                </a:gridCol>
                <a:gridCol w="2146611">
                  <a:extLst>
                    <a:ext uri="{9D8B030D-6E8A-4147-A177-3AD203B41FA5}">
                      <a16:colId xmlns:a16="http://schemas.microsoft.com/office/drawing/2014/main" val="1066305371"/>
                    </a:ext>
                  </a:extLst>
                </a:gridCol>
              </a:tblGrid>
              <a:tr h="368935">
                <a:tc>
                  <a:txBody>
                    <a:bodyPr/>
                    <a:lstStyle/>
                    <a:p>
                      <a:pPr marL="0" marR="0">
                        <a:spcBef>
                          <a:spcPts val="0"/>
                        </a:spcBef>
                        <a:spcAft>
                          <a:spcPts val="0"/>
                        </a:spcAft>
                      </a:pPr>
                      <a:r>
                        <a:rPr lang="en-US" sz="2000">
                          <a:effectLst/>
                        </a:rPr>
                        <a:t>District Timeline</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algn="ctr">
                        <a:spcBef>
                          <a:spcPts val="0"/>
                        </a:spcBef>
                        <a:spcAft>
                          <a:spcPts val="0"/>
                        </a:spcAft>
                      </a:pPr>
                      <a:r>
                        <a:rPr lang="en-US" sz="2000">
                          <a:effectLst/>
                        </a:rPr>
                        <a:t>Affordable Housing</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algn="ctr">
                        <a:spcBef>
                          <a:spcPts val="0"/>
                        </a:spcBef>
                        <a:spcAft>
                          <a:spcPts val="0"/>
                        </a:spcAft>
                      </a:pPr>
                      <a:r>
                        <a:rPr lang="en-US" sz="2000">
                          <a:effectLst/>
                        </a:rPr>
                        <a:t>Economic Development</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tc>
                  <a:txBody>
                    <a:bodyPr/>
                    <a:lstStyle/>
                    <a:p>
                      <a:pPr marL="0" marR="0" algn="ctr">
                        <a:spcBef>
                          <a:spcPts val="0"/>
                        </a:spcBef>
                        <a:spcAft>
                          <a:spcPts val="0"/>
                        </a:spcAft>
                      </a:pPr>
                      <a:r>
                        <a:rPr lang="en-US" sz="2000">
                          <a:effectLst/>
                        </a:rPr>
                        <a:t>Total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247455907"/>
                  </a:ext>
                </a:extLst>
              </a:tr>
              <a:tr h="290830">
                <a:tc>
                  <a:txBody>
                    <a:bodyPr/>
                    <a:lstStyle/>
                    <a:p>
                      <a:pPr marL="0" marR="0">
                        <a:spcBef>
                          <a:spcPts val="0"/>
                        </a:spcBef>
                        <a:spcAft>
                          <a:spcPts val="0"/>
                        </a:spcAft>
                      </a:pPr>
                      <a:r>
                        <a:rPr lang="en-US" sz="2000" kern="1200">
                          <a:effectLst/>
                        </a:rPr>
                        <a:t>Years 1-5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$11M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$14M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$25M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297470763"/>
                  </a:ext>
                </a:extLst>
              </a:tr>
              <a:tr h="267970">
                <a:tc>
                  <a:txBody>
                    <a:bodyPr/>
                    <a:lstStyle/>
                    <a:p>
                      <a:pPr marL="0" marR="0">
                        <a:spcBef>
                          <a:spcPts val="0"/>
                        </a:spcBef>
                        <a:spcAft>
                          <a:spcPts val="0"/>
                        </a:spcAft>
                      </a:pPr>
                      <a:r>
                        <a:rPr lang="en-US" sz="2000" kern="1200">
                          <a:effectLst/>
                        </a:rPr>
                        <a:t>Years 6-10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$14M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$16M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$30M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631710910"/>
                  </a:ext>
                </a:extLst>
              </a:tr>
              <a:tr h="290830">
                <a:tc>
                  <a:txBody>
                    <a:bodyPr/>
                    <a:lstStyle/>
                    <a:p>
                      <a:pPr marL="0" marR="0">
                        <a:spcBef>
                          <a:spcPts val="0"/>
                        </a:spcBef>
                        <a:spcAft>
                          <a:spcPts val="0"/>
                        </a:spcAft>
                      </a:pPr>
                      <a:r>
                        <a:rPr lang="en-US" sz="2000" kern="1200">
                          <a:effectLst/>
                        </a:rPr>
                        <a:t>Years 11-15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$22M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$27M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$49M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455197204"/>
                  </a:ext>
                </a:extLst>
              </a:tr>
              <a:tr h="267970">
                <a:tc>
                  <a:txBody>
                    <a:bodyPr/>
                    <a:lstStyle/>
                    <a:p>
                      <a:pPr marL="0" marR="0">
                        <a:spcBef>
                          <a:spcPts val="0"/>
                        </a:spcBef>
                        <a:spcAft>
                          <a:spcPts val="0"/>
                        </a:spcAft>
                      </a:pPr>
                      <a:r>
                        <a:rPr lang="en-US" sz="2000" kern="1200">
                          <a:effectLst/>
                        </a:rPr>
                        <a:t>Years 16-20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$21M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$25M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$46M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4281382158"/>
                  </a:ext>
                </a:extLst>
              </a:tr>
              <a:tr h="276225">
                <a:tc>
                  <a:txBody>
                    <a:bodyPr/>
                    <a:lstStyle/>
                    <a:p>
                      <a:pPr marL="0" marR="0">
                        <a:spcBef>
                          <a:spcPts val="0"/>
                        </a:spcBef>
                        <a:spcAft>
                          <a:spcPts val="0"/>
                        </a:spcAft>
                      </a:pPr>
                      <a:r>
                        <a:rPr lang="en-US" sz="2000" kern="1200">
                          <a:effectLst/>
                        </a:rPr>
                        <a:t>Years 21-25</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$30M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$37M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$67M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4033322529"/>
                  </a:ext>
                </a:extLst>
              </a:tr>
              <a:tr h="276225">
                <a:tc>
                  <a:txBody>
                    <a:bodyPr/>
                    <a:lstStyle/>
                    <a:p>
                      <a:pPr marL="0" marR="0">
                        <a:spcBef>
                          <a:spcPts val="0"/>
                        </a:spcBef>
                        <a:spcAft>
                          <a:spcPts val="0"/>
                        </a:spcAft>
                      </a:pPr>
                      <a:r>
                        <a:rPr lang="en-US" sz="2000" kern="1200">
                          <a:effectLst/>
                        </a:rPr>
                        <a:t>Years 26-30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$46M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$57M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$103M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453757404"/>
                  </a:ext>
                </a:extLst>
              </a:tr>
              <a:tr h="276225">
                <a:tc>
                  <a:txBody>
                    <a:bodyPr/>
                    <a:lstStyle/>
                    <a:p>
                      <a:pPr marL="0" marR="0">
                        <a:spcBef>
                          <a:spcPts val="0"/>
                        </a:spcBef>
                        <a:spcAft>
                          <a:spcPts val="0"/>
                        </a:spcAft>
                      </a:pPr>
                      <a:r>
                        <a:rPr lang="en-US" sz="2000" kern="1200">
                          <a:effectLst/>
                        </a:rPr>
                        <a:t>Total</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$144M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$176M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2000" kern="1200">
                          <a:effectLst/>
                        </a:rPr>
                        <a:t>$319M</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118390869"/>
                  </a:ext>
                </a:extLst>
              </a:tr>
            </a:tbl>
          </a:graphicData>
        </a:graphic>
      </p:graphicFrame>
      <p:sp>
        <p:nvSpPr>
          <p:cNvPr id="3" name="TextBox 2">
            <a:extLst>
              <a:ext uri="{FF2B5EF4-FFF2-40B4-BE49-F238E27FC236}">
                <a16:creationId xmlns:a16="http://schemas.microsoft.com/office/drawing/2014/main" id="{3E2FEBCF-6393-4F37-9B89-6740374D2CA5}"/>
              </a:ext>
            </a:extLst>
          </p:cNvPr>
          <p:cNvSpPr txBox="1"/>
          <p:nvPr/>
        </p:nvSpPr>
        <p:spPr>
          <a:xfrm>
            <a:off x="221674" y="3901499"/>
            <a:ext cx="3294276" cy="1477328"/>
          </a:xfrm>
          <a:prstGeom prst="rect">
            <a:avLst/>
          </a:prstGeom>
          <a:noFill/>
        </p:spPr>
        <p:txBody>
          <a:bodyPr wrap="square" rtlCol="0">
            <a:spAutoFit/>
          </a:bodyPr>
          <a:lstStyle/>
          <a:p>
            <a:r>
              <a:rPr lang="en-US" sz="2000" b="1"/>
              <a:t>Affordable Housing</a:t>
            </a:r>
          </a:p>
          <a:p>
            <a:endParaRPr lang="en-US" sz="1000" b="1"/>
          </a:p>
          <a:p>
            <a:pPr marL="285750" indent="-285750">
              <a:buFont typeface="Arial" panose="020B0604020202020204" pitchFamily="34" charset="0"/>
              <a:buChar char="•"/>
            </a:pPr>
            <a:r>
              <a:rPr lang="en-US" sz="1600"/>
              <a:t>Affordable Rental Preservation and Development</a:t>
            </a:r>
          </a:p>
          <a:p>
            <a:endParaRPr lang="en-US" sz="1100"/>
          </a:p>
          <a:p>
            <a:pPr marL="285750" indent="-285750">
              <a:buFont typeface="Arial" panose="020B0604020202020204" pitchFamily="34" charset="0"/>
              <a:buChar char="•"/>
            </a:pPr>
            <a:r>
              <a:rPr lang="en-US" sz="1600"/>
              <a:t>Homeowner Assistance</a:t>
            </a:r>
          </a:p>
        </p:txBody>
      </p:sp>
      <p:sp>
        <p:nvSpPr>
          <p:cNvPr id="10" name="TextBox 9">
            <a:extLst>
              <a:ext uri="{FF2B5EF4-FFF2-40B4-BE49-F238E27FC236}">
                <a16:creationId xmlns:a16="http://schemas.microsoft.com/office/drawing/2014/main" id="{D5B73828-879C-4F2F-99F2-1FB24493AA63}"/>
              </a:ext>
            </a:extLst>
          </p:cNvPr>
          <p:cNvSpPr txBox="1"/>
          <p:nvPr/>
        </p:nvSpPr>
        <p:spPr>
          <a:xfrm>
            <a:off x="4165010" y="3901499"/>
            <a:ext cx="3861978" cy="2677656"/>
          </a:xfrm>
          <a:prstGeom prst="rect">
            <a:avLst/>
          </a:prstGeom>
          <a:noFill/>
        </p:spPr>
        <p:txBody>
          <a:bodyPr wrap="square" rtlCol="0">
            <a:spAutoFit/>
          </a:bodyPr>
          <a:lstStyle/>
          <a:p>
            <a:r>
              <a:rPr lang="en-US" b="1"/>
              <a:t>Economic Development</a:t>
            </a:r>
          </a:p>
          <a:p>
            <a:pPr marL="285750" indent="-285750">
              <a:buFont typeface="Arial" panose="020B0604020202020204" pitchFamily="34" charset="0"/>
              <a:buChar char="•"/>
            </a:pPr>
            <a:r>
              <a:rPr lang="en-US" sz="1600"/>
              <a:t>Business tenant and storefront improvement loans</a:t>
            </a:r>
          </a:p>
          <a:p>
            <a:endParaRPr lang="en-US" sz="1000"/>
          </a:p>
          <a:p>
            <a:pPr marL="285750" indent="-285750">
              <a:buFont typeface="Arial" panose="020B0604020202020204" pitchFamily="34" charset="0"/>
              <a:buChar char="•"/>
            </a:pPr>
            <a:r>
              <a:rPr lang="en-US" sz="1600"/>
              <a:t>Small business tenant and storefront improvement (PIP) grants</a:t>
            </a:r>
          </a:p>
          <a:p>
            <a:endParaRPr lang="en-US" sz="1000"/>
          </a:p>
          <a:p>
            <a:pPr marL="285750" indent="-285750">
              <a:buFont typeface="Arial" panose="020B0604020202020204" pitchFamily="34" charset="0"/>
              <a:buChar char="•"/>
            </a:pPr>
            <a:r>
              <a:rPr lang="en-US" sz="1600"/>
              <a:t>Anchor nonprofit (CLG) interior or façade improvement grants to buildings and spaces serving community functions</a:t>
            </a:r>
          </a:p>
          <a:p>
            <a:pPr marL="285750" indent="-285750">
              <a:buFont typeface="Arial" panose="020B0604020202020204" pitchFamily="34" charset="0"/>
              <a:buChar char="•"/>
            </a:pPr>
            <a:endParaRPr lang="en-US"/>
          </a:p>
        </p:txBody>
      </p:sp>
      <p:sp>
        <p:nvSpPr>
          <p:cNvPr id="11" name="TextBox 10">
            <a:extLst>
              <a:ext uri="{FF2B5EF4-FFF2-40B4-BE49-F238E27FC236}">
                <a16:creationId xmlns:a16="http://schemas.microsoft.com/office/drawing/2014/main" id="{76F4212D-D280-4E85-93A0-FBE7123E09C9}"/>
              </a:ext>
            </a:extLst>
          </p:cNvPr>
          <p:cNvSpPr txBox="1"/>
          <p:nvPr/>
        </p:nvSpPr>
        <p:spPr>
          <a:xfrm>
            <a:off x="8108348" y="3901499"/>
            <a:ext cx="3861978" cy="1923604"/>
          </a:xfrm>
          <a:prstGeom prst="rect">
            <a:avLst/>
          </a:prstGeom>
          <a:noFill/>
          <a:ln>
            <a:noFill/>
          </a:ln>
        </p:spPr>
        <p:txBody>
          <a:bodyPr wrap="square" rtlCol="0">
            <a:spAutoFit/>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sz="1600"/>
              <a:t>Land acquisition</a:t>
            </a:r>
          </a:p>
          <a:p>
            <a:endParaRPr lang="en-US" sz="1000"/>
          </a:p>
          <a:p>
            <a:pPr marL="285750" indent="-285750">
              <a:buFont typeface="Arial" panose="020B0604020202020204" pitchFamily="34" charset="0"/>
              <a:buChar char="•"/>
            </a:pPr>
            <a:r>
              <a:rPr lang="en-US" sz="1600"/>
              <a:t>Loans for smaller scale development (often redevelopment)</a:t>
            </a:r>
          </a:p>
          <a:p>
            <a:endParaRPr lang="en-US" sz="1000"/>
          </a:p>
          <a:p>
            <a:pPr marL="285750" indent="-285750">
              <a:buFont typeface="Arial" panose="020B0604020202020204" pitchFamily="34" charset="0"/>
              <a:buChar char="•"/>
            </a:pPr>
            <a:r>
              <a:rPr lang="en-US" sz="1600"/>
              <a:t>Loans for larger scale development (often new developments)</a:t>
            </a:r>
          </a:p>
        </p:txBody>
      </p:sp>
      <p:cxnSp>
        <p:nvCxnSpPr>
          <p:cNvPr id="19" name="Straight Connector 18">
            <a:extLst>
              <a:ext uri="{FF2B5EF4-FFF2-40B4-BE49-F238E27FC236}">
                <a16:creationId xmlns:a16="http://schemas.microsoft.com/office/drawing/2014/main" id="{57756CDE-98A2-4575-8F09-9158DF3B16FE}"/>
              </a:ext>
            </a:extLst>
          </p:cNvPr>
          <p:cNvCxnSpPr>
            <a:cxnSpLocks/>
          </p:cNvCxnSpPr>
          <p:nvPr/>
        </p:nvCxnSpPr>
        <p:spPr>
          <a:xfrm>
            <a:off x="3515950" y="3901499"/>
            <a:ext cx="0" cy="2527005"/>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2" name="Footer Placeholder 4">
            <a:extLst>
              <a:ext uri="{FF2B5EF4-FFF2-40B4-BE49-F238E27FC236}">
                <a16:creationId xmlns:a16="http://schemas.microsoft.com/office/drawing/2014/main" id="{983A15C0-7E4A-4010-B8FA-BD05F0EF2339}"/>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53</a:t>
            </a:fld>
            <a:endParaRPr lang="en-US" dirty="0"/>
          </a:p>
        </p:txBody>
      </p:sp>
    </p:spTree>
    <p:extLst>
      <p:ext uri="{BB962C8B-B14F-4D97-AF65-F5344CB8AC3E}">
        <p14:creationId xmlns:p14="http://schemas.microsoft.com/office/powerpoint/2010/main" val="180675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B12C98-B5E3-4215-92AE-0ECFCF400849}"/>
              </a:ext>
            </a:extLst>
          </p:cNvPr>
          <p:cNvSpPr>
            <a:spLocks noGrp="1"/>
          </p:cNvSpPr>
          <p:nvPr>
            <p:ph type="title"/>
          </p:nvPr>
        </p:nvSpPr>
        <p:spPr>
          <a:xfrm>
            <a:off x="239305" y="160336"/>
            <a:ext cx="11731022" cy="761621"/>
          </a:xfrm>
        </p:spPr>
        <p:txBody>
          <a:bodyPr>
            <a:noAutofit/>
          </a:bodyPr>
          <a:lstStyle/>
          <a:p>
            <a:r>
              <a:rPr lang="en-US" sz="4800">
                <a:solidFill>
                  <a:srgbClr val="EAAA00"/>
                </a:solidFill>
                <a:latin typeface="Franklin Gothic Demi Cond"/>
              </a:rPr>
              <a:t>15. Accountability Measures</a:t>
            </a:r>
            <a:endParaRPr lang="en-US" sz="4800">
              <a:solidFill>
                <a:srgbClr val="EAAA00"/>
              </a:solidFill>
            </a:endParaRPr>
          </a:p>
        </p:txBody>
      </p:sp>
      <p:pic>
        <p:nvPicPr>
          <p:cNvPr id="9" name="Picture 8">
            <a:extLst>
              <a:ext uri="{FF2B5EF4-FFF2-40B4-BE49-F238E27FC236}">
                <a16:creationId xmlns:a16="http://schemas.microsoft.com/office/drawing/2014/main" id="{4575DE02-23FA-4CCD-92AE-25B11B3D4039}"/>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19" name="Hexagon 18">
            <a:extLst>
              <a:ext uri="{FF2B5EF4-FFF2-40B4-BE49-F238E27FC236}">
                <a16:creationId xmlns:a16="http://schemas.microsoft.com/office/drawing/2014/main" id="{9889155E-DA50-4636-B529-85B06F907436}"/>
              </a:ext>
            </a:extLst>
          </p:cNvPr>
          <p:cNvSpPr/>
          <p:nvPr/>
        </p:nvSpPr>
        <p:spPr>
          <a:xfrm>
            <a:off x="415117" y="1811764"/>
            <a:ext cx="2673928" cy="2310938"/>
          </a:xfrm>
          <a:prstGeom prst="hexagon">
            <a:avLst/>
          </a:prstGeom>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a:t>Priority Communities Language</a:t>
            </a:r>
          </a:p>
        </p:txBody>
      </p:sp>
      <p:sp>
        <p:nvSpPr>
          <p:cNvPr id="20" name="Hexagon 19">
            <a:extLst>
              <a:ext uri="{FF2B5EF4-FFF2-40B4-BE49-F238E27FC236}">
                <a16:creationId xmlns:a16="http://schemas.microsoft.com/office/drawing/2014/main" id="{6B051252-5786-40FC-BEBE-73397188DA4F}"/>
              </a:ext>
            </a:extLst>
          </p:cNvPr>
          <p:cNvSpPr/>
          <p:nvPr/>
        </p:nvSpPr>
        <p:spPr>
          <a:xfrm>
            <a:off x="415117" y="4224979"/>
            <a:ext cx="2673928" cy="2310938"/>
          </a:xfrm>
          <a:prstGeom prst="hexagon">
            <a:avLst/>
          </a:prstGeom>
          <a:solidFill>
            <a:schemeClr val="accent2"/>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Guiding Principles</a:t>
            </a:r>
          </a:p>
        </p:txBody>
      </p:sp>
      <p:sp>
        <p:nvSpPr>
          <p:cNvPr id="21" name="Hexagon 20">
            <a:extLst>
              <a:ext uri="{FF2B5EF4-FFF2-40B4-BE49-F238E27FC236}">
                <a16:creationId xmlns:a16="http://schemas.microsoft.com/office/drawing/2014/main" id="{CBFC4B8A-FBFE-414C-8019-A097FB46CB0C}"/>
              </a:ext>
            </a:extLst>
          </p:cNvPr>
          <p:cNvSpPr/>
          <p:nvPr/>
        </p:nvSpPr>
        <p:spPr>
          <a:xfrm>
            <a:off x="2591788" y="3004707"/>
            <a:ext cx="2673928" cy="2310938"/>
          </a:xfrm>
          <a:prstGeom prst="hexagon">
            <a:avLst/>
          </a:prstGeom>
          <a:solidFill>
            <a:schemeClr val="accent6"/>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Project List</a:t>
            </a:r>
          </a:p>
        </p:txBody>
      </p:sp>
      <p:sp>
        <p:nvSpPr>
          <p:cNvPr id="22" name="Hexagon 21">
            <a:extLst>
              <a:ext uri="{FF2B5EF4-FFF2-40B4-BE49-F238E27FC236}">
                <a16:creationId xmlns:a16="http://schemas.microsoft.com/office/drawing/2014/main" id="{50468A05-5698-4A1D-A183-21CD38856ECE}"/>
              </a:ext>
            </a:extLst>
          </p:cNvPr>
          <p:cNvSpPr/>
          <p:nvPr/>
        </p:nvSpPr>
        <p:spPr>
          <a:xfrm>
            <a:off x="4768460" y="1811764"/>
            <a:ext cx="2673928" cy="2310938"/>
          </a:xfrm>
          <a:prstGeom prst="hexagon">
            <a:avLst/>
          </a:prstGeom>
          <a:solidFill>
            <a:schemeClr val="accent4"/>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Governance Charter</a:t>
            </a:r>
          </a:p>
        </p:txBody>
      </p:sp>
      <p:sp>
        <p:nvSpPr>
          <p:cNvPr id="23" name="Hexagon 22">
            <a:extLst>
              <a:ext uri="{FF2B5EF4-FFF2-40B4-BE49-F238E27FC236}">
                <a16:creationId xmlns:a16="http://schemas.microsoft.com/office/drawing/2014/main" id="{6E0C525F-500E-43A9-8E19-E04BBE95A741}"/>
              </a:ext>
            </a:extLst>
          </p:cNvPr>
          <p:cNvSpPr/>
          <p:nvPr/>
        </p:nvSpPr>
        <p:spPr>
          <a:xfrm>
            <a:off x="6945131" y="3004707"/>
            <a:ext cx="2673928" cy="2310938"/>
          </a:xfrm>
          <a:prstGeom prst="hexagon">
            <a:avLst/>
          </a:prstGeom>
          <a:solidFill>
            <a:schemeClr val="accent3"/>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5-Year Action Plans</a:t>
            </a:r>
          </a:p>
        </p:txBody>
      </p:sp>
      <p:sp>
        <p:nvSpPr>
          <p:cNvPr id="24" name="Hexagon 23">
            <a:extLst>
              <a:ext uri="{FF2B5EF4-FFF2-40B4-BE49-F238E27FC236}">
                <a16:creationId xmlns:a16="http://schemas.microsoft.com/office/drawing/2014/main" id="{4A680757-C43F-40ED-B762-CE6D8172B6BF}"/>
              </a:ext>
            </a:extLst>
          </p:cNvPr>
          <p:cNvSpPr/>
          <p:nvPr/>
        </p:nvSpPr>
        <p:spPr>
          <a:xfrm>
            <a:off x="4768460" y="4224979"/>
            <a:ext cx="2673928" cy="2310938"/>
          </a:xfrm>
          <a:prstGeom prst="hexagon">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Community Staffing</a:t>
            </a:r>
          </a:p>
        </p:txBody>
      </p:sp>
      <p:sp>
        <p:nvSpPr>
          <p:cNvPr id="25" name="Hexagon 24">
            <a:extLst>
              <a:ext uri="{FF2B5EF4-FFF2-40B4-BE49-F238E27FC236}">
                <a16:creationId xmlns:a16="http://schemas.microsoft.com/office/drawing/2014/main" id="{2948CE32-00D3-422F-85F9-F1FB716C99C6}"/>
              </a:ext>
            </a:extLst>
          </p:cNvPr>
          <p:cNvSpPr/>
          <p:nvPr/>
        </p:nvSpPr>
        <p:spPr>
          <a:xfrm>
            <a:off x="9121803" y="1811764"/>
            <a:ext cx="2673928" cy="2310938"/>
          </a:xfrm>
          <a:prstGeom prst="hexagon">
            <a:avLst/>
          </a:prstGeom>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Transparent Public Contracting</a:t>
            </a:r>
          </a:p>
        </p:txBody>
      </p:sp>
      <p:sp>
        <p:nvSpPr>
          <p:cNvPr id="26" name="Hexagon 25">
            <a:extLst>
              <a:ext uri="{FF2B5EF4-FFF2-40B4-BE49-F238E27FC236}">
                <a16:creationId xmlns:a16="http://schemas.microsoft.com/office/drawing/2014/main" id="{A7ADFA0E-29FA-4A94-87F4-2E6316A5C181}"/>
              </a:ext>
            </a:extLst>
          </p:cNvPr>
          <p:cNvSpPr/>
          <p:nvPr/>
        </p:nvSpPr>
        <p:spPr>
          <a:xfrm>
            <a:off x="6952358" y="617816"/>
            <a:ext cx="2673928" cy="2310938"/>
          </a:xfrm>
          <a:prstGeom prst="hexagon">
            <a:avLst/>
          </a:prstGeom>
          <a:solidFill>
            <a:schemeClr val="accent2"/>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Annual Report to Council</a:t>
            </a:r>
          </a:p>
        </p:txBody>
      </p:sp>
      <p:sp>
        <p:nvSpPr>
          <p:cNvPr id="12" name="Footer Placeholder 4">
            <a:extLst>
              <a:ext uri="{FF2B5EF4-FFF2-40B4-BE49-F238E27FC236}">
                <a16:creationId xmlns:a16="http://schemas.microsoft.com/office/drawing/2014/main" id="{D00DBB98-EC27-4F6D-9383-86A954240A85}"/>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54</a:t>
            </a:fld>
            <a:endParaRPr lang="en-US" dirty="0"/>
          </a:p>
        </p:txBody>
      </p:sp>
    </p:spTree>
    <p:extLst>
      <p:ext uri="{BB962C8B-B14F-4D97-AF65-F5344CB8AC3E}">
        <p14:creationId xmlns:p14="http://schemas.microsoft.com/office/powerpoint/2010/main" val="30177812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D7730-62A9-2040-8BBE-240D419AB665}"/>
              </a:ext>
            </a:extLst>
          </p:cNvPr>
          <p:cNvSpPr>
            <a:spLocks noGrp="1"/>
          </p:cNvSpPr>
          <p:nvPr>
            <p:ph type="ctrTitle"/>
          </p:nvPr>
        </p:nvSpPr>
        <p:spPr>
          <a:xfrm>
            <a:off x="914400" y="2455369"/>
            <a:ext cx="10363200" cy="1470025"/>
          </a:xfrm>
        </p:spPr>
        <p:txBody>
          <a:bodyPr/>
          <a:lstStyle/>
          <a:p>
            <a:r>
              <a:rPr lang="en-US"/>
              <a:t>Parking Lot Slides - General</a:t>
            </a:r>
          </a:p>
        </p:txBody>
      </p:sp>
      <p:pic>
        <p:nvPicPr>
          <p:cNvPr id="5" name="Picture 4">
            <a:extLst>
              <a:ext uri="{FF2B5EF4-FFF2-40B4-BE49-F238E27FC236}">
                <a16:creationId xmlns:a16="http://schemas.microsoft.com/office/drawing/2014/main" id="{183FB61E-948A-48CC-968F-7D1DC9B6E7F9}"/>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7562410" y="5918662"/>
            <a:ext cx="2645619" cy="702743"/>
          </a:xfrm>
          <a:prstGeom prst="rect">
            <a:avLst/>
          </a:prstGeom>
        </p:spPr>
      </p:pic>
      <p:sp>
        <p:nvSpPr>
          <p:cNvPr id="4" name="Footer Placeholder 4">
            <a:extLst>
              <a:ext uri="{FF2B5EF4-FFF2-40B4-BE49-F238E27FC236}">
                <a16:creationId xmlns:a16="http://schemas.microsoft.com/office/drawing/2014/main" id="{1AD83EFC-903A-42AF-A7E9-68EA74BE07E2}"/>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55</a:t>
            </a:fld>
            <a:endParaRPr lang="en-US" dirty="0"/>
          </a:p>
        </p:txBody>
      </p:sp>
    </p:spTree>
    <p:extLst>
      <p:ext uri="{BB962C8B-B14F-4D97-AF65-F5344CB8AC3E}">
        <p14:creationId xmlns:p14="http://schemas.microsoft.com/office/powerpoint/2010/main" val="2005798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442D92-5220-4FBA-5203-95AAE03FE5F1}"/>
              </a:ext>
            </a:extLst>
          </p:cNvPr>
          <p:cNvSpPr txBox="1"/>
          <p:nvPr/>
        </p:nvSpPr>
        <p:spPr>
          <a:xfrm>
            <a:off x="1449238" y="5400135"/>
            <a:ext cx="5055079" cy="1200329"/>
          </a:xfrm>
          <a:prstGeom prst="rect">
            <a:avLst/>
          </a:prstGeom>
          <a:noFill/>
        </p:spPr>
        <p:txBody>
          <a:bodyPr wrap="square" lIns="91440" tIns="45720" rIns="91440" bIns="45720" rtlCol="0" anchor="t">
            <a:spAutoFit/>
          </a:bodyPr>
          <a:lstStyle/>
          <a:p>
            <a:r>
              <a:rPr lang="en-US" u="sng"/>
              <a:t>Impact in First 10 Years:</a:t>
            </a:r>
          </a:p>
          <a:p>
            <a:r>
              <a:rPr lang="en-US"/>
              <a:t>Taxes returned from expiring districts:      $338M</a:t>
            </a:r>
            <a:endParaRPr lang="en-US">
              <a:cs typeface="Calibri"/>
            </a:endParaRPr>
          </a:p>
          <a:p>
            <a:r>
              <a:rPr lang="en-US" u="sng"/>
              <a:t>Taxes foregone – to Cully: 		    $6.6M</a:t>
            </a:r>
            <a:endParaRPr lang="en-US" u="sng">
              <a:cs typeface="Calibri"/>
            </a:endParaRPr>
          </a:p>
          <a:p>
            <a:r>
              <a:rPr lang="en-US"/>
              <a:t>Net taxes returned:                                      $331M</a:t>
            </a:r>
            <a:endParaRPr lang="en-US">
              <a:cs typeface="Calibri"/>
            </a:endParaRPr>
          </a:p>
        </p:txBody>
      </p:sp>
      <p:sp>
        <p:nvSpPr>
          <p:cNvPr id="6" name="Title 1">
            <a:extLst>
              <a:ext uri="{FF2B5EF4-FFF2-40B4-BE49-F238E27FC236}">
                <a16:creationId xmlns:a16="http://schemas.microsoft.com/office/drawing/2014/main" id="{0335E8FF-D08A-4F75-B4A9-E122CCFCE38F}"/>
              </a:ext>
            </a:extLst>
          </p:cNvPr>
          <p:cNvSpPr txBox="1">
            <a:spLocks/>
          </p:cNvSpPr>
          <p:nvPr/>
        </p:nvSpPr>
        <p:spPr>
          <a:xfrm>
            <a:off x="230489" y="122324"/>
            <a:ext cx="11731022" cy="761621"/>
          </a:xfrm>
          <a:prstGeom prst="rect">
            <a:avLst/>
          </a:prstGeom>
        </p:spPr>
        <p:txBody>
          <a:bodyPr vert="horz" lIns="91440" tIns="45720" rIns="91440" bIns="45720" rtlCol="0" anchor="b">
            <a:normAutofit fontScale="90000" lnSpcReduction="20000"/>
          </a:bodyPr>
          <a:lstStyle>
            <a:lvl1pPr algn="ctr" defTabSz="1219170" rtl="0" eaLnBrk="1" latinLnBrk="0" hangingPunct="1">
              <a:spcBef>
                <a:spcPct val="0"/>
              </a:spcBef>
              <a:buNone/>
              <a:defRPr sz="6000" b="1" i="0" kern="1200">
                <a:solidFill>
                  <a:schemeClr val="tx1"/>
                </a:solidFill>
                <a:latin typeface="Franklin Gothic Demi Cond" panose="020B0603020102020204" pitchFamily="34" charset="0"/>
                <a:ea typeface="+mj-ea"/>
                <a:cs typeface="+mj-cs"/>
              </a:defRPr>
            </a:lvl1pPr>
          </a:lstStyle>
          <a:p>
            <a:pPr algn="l"/>
            <a:r>
              <a:rPr lang="en-US" sz="5850">
                <a:solidFill>
                  <a:srgbClr val="FFC000"/>
                </a:solidFill>
                <a:latin typeface="Franklin Gothic Demi Cond"/>
              </a:rPr>
              <a:t>City of Portland General Fund</a:t>
            </a:r>
            <a:endParaRPr lang="en-US" sz="2200" b="0" i="1">
              <a:solidFill>
                <a:srgbClr val="FFC000"/>
              </a:solidFill>
            </a:endParaRPr>
          </a:p>
        </p:txBody>
      </p:sp>
      <p:pic>
        <p:nvPicPr>
          <p:cNvPr id="2" name="Picture 4">
            <a:extLst>
              <a:ext uri="{FF2B5EF4-FFF2-40B4-BE49-F238E27FC236}">
                <a16:creationId xmlns:a16="http://schemas.microsoft.com/office/drawing/2014/main" id="{F8B9BD9D-9D49-EC2E-8C63-CBDBA35876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03828" y="883945"/>
            <a:ext cx="8421913" cy="4193417"/>
          </a:xfrm>
          <a:prstGeom prst="rect">
            <a:avLst/>
          </a:prstGeom>
        </p:spPr>
      </p:pic>
      <p:sp>
        <p:nvSpPr>
          <p:cNvPr id="5" name="Footer Placeholder 4">
            <a:extLst>
              <a:ext uri="{FF2B5EF4-FFF2-40B4-BE49-F238E27FC236}">
                <a16:creationId xmlns:a16="http://schemas.microsoft.com/office/drawing/2014/main" id="{29019F72-7136-40C9-930F-009DFE2B7912}"/>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56</a:t>
            </a:fld>
            <a:endParaRPr lang="en-US" dirty="0"/>
          </a:p>
        </p:txBody>
      </p:sp>
    </p:spTree>
    <p:extLst>
      <p:ext uri="{BB962C8B-B14F-4D97-AF65-F5344CB8AC3E}">
        <p14:creationId xmlns:p14="http://schemas.microsoft.com/office/powerpoint/2010/main" val="177428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2AB7-CE42-4B92-83DE-212485FC6FBC}"/>
              </a:ext>
            </a:extLst>
          </p:cNvPr>
          <p:cNvSpPr>
            <a:spLocks noGrp="1"/>
          </p:cNvSpPr>
          <p:nvPr>
            <p:ph type="title"/>
          </p:nvPr>
        </p:nvSpPr>
        <p:spPr/>
        <p:txBody>
          <a:bodyPr>
            <a:normAutofit fontScale="90000"/>
          </a:bodyPr>
          <a:lstStyle/>
          <a:p>
            <a:r>
              <a:rPr lang="en-US"/>
              <a:t>Program Offerings &amp; Implementation</a:t>
            </a:r>
          </a:p>
        </p:txBody>
      </p:sp>
      <p:cxnSp>
        <p:nvCxnSpPr>
          <p:cNvPr id="26" name="Straight Arrow Connector 25">
            <a:extLst>
              <a:ext uri="{FF2B5EF4-FFF2-40B4-BE49-F238E27FC236}">
                <a16:creationId xmlns:a16="http://schemas.microsoft.com/office/drawing/2014/main" id="{812ADF84-2032-450B-BBFE-2E6BABFA64DA}"/>
              </a:ext>
            </a:extLst>
          </p:cNvPr>
          <p:cNvCxnSpPr>
            <a:cxnSpLocks/>
            <a:endCxn id="4" idx="1"/>
          </p:cNvCxnSpPr>
          <p:nvPr/>
        </p:nvCxnSpPr>
        <p:spPr>
          <a:xfrm flipV="1">
            <a:off x="1907985" y="1992331"/>
            <a:ext cx="729127" cy="5114"/>
          </a:xfrm>
          <a:prstGeom prst="straightConnector1">
            <a:avLst/>
          </a:prstGeom>
          <a:ln w="381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678D4127-B213-494F-975B-0ACF034B52B0}"/>
              </a:ext>
            </a:extLst>
          </p:cNvPr>
          <p:cNvSpPr/>
          <p:nvPr/>
        </p:nvSpPr>
        <p:spPr>
          <a:xfrm>
            <a:off x="568979" y="1573052"/>
            <a:ext cx="1478713" cy="86758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a:t>Program offering</a:t>
            </a:r>
          </a:p>
        </p:txBody>
      </p:sp>
      <p:pic>
        <p:nvPicPr>
          <p:cNvPr id="89" name="Graphic 88" descr="No sign with solid fill">
            <a:extLst>
              <a:ext uri="{FF2B5EF4-FFF2-40B4-BE49-F238E27FC236}">
                <a16:creationId xmlns:a16="http://schemas.microsoft.com/office/drawing/2014/main" id="{1CC5FA7D-C1F5-4BC2-9E52-D25E21C84E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7938" y="4487601"/>
            <a:ext cx="641608" cy="641608"/>
          </a:xfrm>
          <a:prstGeom prst="rect">
            <a:avLst/>
          </a:prstGeom>
        </p:spPr>
      </p:pic>
      <p:sp>
        <p:nvSpPr>
          <p:cNvPr id="4" name="Flowchart: Decision 3">
            <a:extLst>
              <a:ext uri="{FF2B5EF4-FFF2-40B4-BE49-F238E27FC236}">
                <a16:creationId xmlns:a16="http://schemas.microsoft.com/office/drawing/2014/main" id="{47C12A89-9925-4FFF-B77A-2C9F5CDE8C42}"/>
              </a:ext>
            </a:extLst>
          </p:cNvPr>
          <p:cNvSpPr/>
          <p:nvPr/>
        </p:nvSpPr>
        <p:spPr>
          <a:xfrm>
            <a:off x="2637112" y="1425187"/>
            <a:ext cx="1943261" cy="113428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Action Plan Priority</a:t>
            </a:r>
          </a:p>
        </p:txBody>
      </p:sp>
      <p:sp>
        <p:nvSpPr>
          <p:cNvPr id="37" name="Flowchart: Decision 36">
            <a:extLst>
              <a:ext uri="{FF2B5EF4-FFF2-40B4-BE49-F238E27FC236}">
                <a16:creationId xmlns:a16="http://schemas.microsoft.com/office/drawing/2014/main" id="{167A1F5F-E7CC-4F5C-9EF8-EB84219E363B}"/>
              </a:ext>
            </a:extLst>
          </p:cNvPr>
          <p:cNvSpPr/>
          <p:nvPr/>
        </p:nvSpPr>
        <p:spPr>
          <a:xfrm>
            <a:off x="2637112" y="2909130"/>
            <a:ext cx="1943261" cy="113428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TIF Plan Eligible</a:t>
            </a:r>
          </a:p>
        </p:txBody>
      </p:sp>
      <p:cxnSp>
        <p:nvCxnSpPr>
          <p:cNvPr id="38" name="Straight Arrow Connector 37">
            <a:extLst>
              <a:ext uri="{FF2B5EF4-FFF2-40B4-BE49-F238E27FC236}">
                <a16:creationId xmlns:a16="http://schemas.microsoft.com/office/drawing/2014/main" id="{E75F1A6A-D8BC-49F1-9570-4385597247A5}"/>
              </a:ext>
            </a:extLst>
          </p:cNvPr>
          <p:cNvCxnSpPr>
            <a:cxnSpLocks/>
            <a:stCxn id="4" idx="3"/>
            <a:endCxn id="87" idx="1"/>
          </p:cNvCxnSpPr>
          <p:nvPr/>
        </p:nvCxnSpPr>
        <p:spPr>
          <a:xfrm flipV="1">
            <a:off x="4580373" y="1971554"/>
            <a:ext cx="4689526" cy="20777"/>
          </a:xfrm>
          <a:prstGeom prst="straightConnector1">
            <a:avLst/>
          </a:prstGeom>
          <a:ln w="381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B9CE0760-E593-44FA-A264-ACF96B67CD24}"/>
              </a:ext>
            </a:extLst>
          </p:cNvPr>
          <p:cNvSpPr txBox="1"/>
          <p:nvPr/>
        </p:nvSpPr>
        <p:spPr>
          <a:xfrm>
            <a:off x="4603225" y="3129166"/>
            <a:ext cx="743740" cy="338554"/>
          </a:xfrm>
          <a:prstGeom prst="rect">
            <a:avLst/>
          </a:prstGeom>
          <a:noFill/>
        </p:spPr>
        <p:txBody>
          <a:bodyPr wrap="square" rtlCol="0">
            <a:spAutoFit/>
          </a:bodyPr>
          <a:lstStyle/>
          <a:p>
            <a:r>
              <a:rPr lang="en-US" sz="1600">
                <a:solidFill>
                  <a:schemeClr val="tx1">
                    <a:lumMod val="50000"/>
                    <a:lumOff val="50000"/>
                  </a:schemeClr>
                </a:solidFill>
              </a:rPr>
              <a:t>Yes</a:t>
            </a:r>
          </a:p>
        </p:txBody>
      </p:sp>
      <p:cxnSp>
        <p:nvCxnSpPr>
          <p:cNvPr id="40" name="Straight Arrow Connector 39">
            <a:extLst>
              <a:ext uri="{FF2B5EF4-FFF2-40B4-BE49-F238E27FC236}">
                <a16:creationId xmlns:a16="http://schemas.microsoft.com/office/drawing/2014/main" id="{4A7C1734-FF15-4235-84FE-11DC9895E44F}"/>
              </a:ext>
            </a:extLst>
          </p:cNvPr>
          <p:cNvCxnSpPr>
            <a:cxnSpLocks/>
            <a:stCxn id="4" idx="2"/>
            <a:endCxn id="37" idx="0"/>
          </p:cNvCxnSpPr>
          <p:nvPr/>
        </p:nvCxnSpPr>
        <p:spPr>
          <a:xfrm>
            <a:off x="3608743" y="2559474"/>
            <a:ext cx="0" cy="365760"/>
          </a:xfrm>
          <a:prstGeom prst="straightConnector1">
            <a:avLst/>
          </a:prstGeom>
          <a:ln w="381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A8878F99-4DD5-48AA-92EE-34AECF14CF7D}"/>
              </a:ext>
            </a:extLst>
          </p:cNvPr>
          <p:cNvSpPr txBox="1"/>
          <p:nvPr/>
        </p:nvSpPr>
        <p:spPr>
          <a:xfrm>
            <a:off x="3682892" y="2578553"/>
            <a:ext cx="743740" cy="338554"/>
          </a:xfrm>
          <a:prstGeom prst="rect">
            <a:avLst/>
          </a:prstGeom>
          <a:noFill/>
        </p:spPr>
        <p:txBody>
          <a:bodyPr wrap="square" rtlCol="0">
            <a:spAutoFit/>
          </a:bodyPr>
          <a:lstStyle/>
          <a:p>
            <a:r>
              <a:rPr lang="en-US" sz="1600">
                <a:solidFill>
                  <a:schemeClr val="tx1">
                    <a:lumMod val="50000"/>
                    <a:lumOff val="50000"/>
                  </a:schemeClr>
                </a:solidFill>
              </a:rPr>
              <a:t>No</a:t>
            </a:r>
          </a:p>
        </p:txBody>
      </p:sp>
      <p:cxnSp>
        <p:nvCxnSpPr>
          <p:cNvPr id="50" name="Straight Arrow Connector 49">
            <a:extLst>
              <a:ext uri="{FF2B5EF4-FFF2-40B4-BE49-F238E27FC236}">
                <a16:creationId xmlns:a16="http://schemas.microsoft.com/office/drawing/2014/main" id="{26F85507-244B-4E62-B979-060785978613}"/>
              </a:ext>
            </a:extLst>
          </p:cNvPr>
          <p:cNvCxnSpPr>
            <a:cxnSpLocks/>
            <a:endCxn id="89" idx="0"/>
          </p:cNvCxnSpPr>
          <p:nvPr/>
        </p:nvCxnSpPr>
        <p:spPr>
          <a:xfrm flipH="1">
            <a:off x="3608742" y="4043418"/>
            <a:ext cx="2" cy="444183"/>
          </a:xfrm>
          <a:prstGeom prst="straightConnector1">
            <a:avLst/>
          </a:prstGeom>
          <a:ln w="381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1818A6D5-67CA-4AB0-A4D6-B3AFCCD9AC45}"/>
              </a:ext>
            </a:extLst>
          </p:cNvPr>
          <p:cNvSpPr txBox="1"/>
          <p:nvPr/>
        </p:nvSpPr>
        <p:spPr>
          <a:xfrm>
            <a:off x="3678768" y="4008159"/>
            <a:ext cx="743740" cy="338554"/>
          </a:xfrm>
          <a:prstGeom prst="rect">
            <a:avLst/>
          </a:prstGeom>
          <a:noFill/>
        </p:spPr>
        <p:txBody>
          <a:bodyPr wrap="square" rtlCol="0">
            <a:spAutoFit/>
          </a:bodyPr>
          <a:lstStyle/>
          <a:p>
            <a:r>
              <a:rPr lang="en-US" sz="1600">
                <a:solidFill>
                  <a:schemeClr val="tx1">
                    <a:lumMod val="50000"/>
                    <a:lumOff val="50000"/>
                  </a:schemeClr>
                </a:solidFill>
              </a:rPr>
              <a:t>No</a:t>
            </a:r>
          </a:p>
        </p:txBody>
      </p:sp>
      <p:sp>
        <p:nvSpPr>
          <p:cNvPr id="21" name="Flowchart: Process 20">
            <a:extLst>
              <a:ext uri="{FF2B5EF4-FFF2-40B4-BE49-F238E27FC236}">
                <a16:creationId xmlns:a16="http://schemas.microsoft.com/office/drawing/2014/main" id="{96548083-08C0-4FE0-B7E7-A90C780F4484}"/>
              </a:ext>
            </a:extLst>
          </p:cNvPr>
          <p:cNvSpPr/>
          <p:nvPr/>
        </p:nvSpPr>
        <p:spPr>
          <a:xfrm>
            <a:off x="5331899" y="3086673"/>
            <a:ext cx="1943261" cy="779202"/>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a:t>CLC/PHB/PP Recommendation</a:t>
            </a:r>
          </a:p>
        </p:txBody>
      </p:sp>
      <p:cxnSp>
        <p:nvCxnSpPr>
          <p:cNvPr id="55" name="Straight Arrow Connector 54">
            <a:extLst>
              <a:ext uri="{FF2B5EF4-FFF2-40B4-BE49-F238E27FC236}">
                <a16:creationId xmlns:a16="http://schemas.microsoft.com/office/drawing/2014/main" id="{FA108F07-F8C4-4256-8FF5-DB04D22DF056}"/>
              </a:ext>
            </a:extLst>
          </p:cNvPr>
          <p:cNvCxnSpPr>
            <a:cxnSpLocks/>
            <a:stCxn id="21" idx="2"/>
            <a:endCxn id="56" idx="0"/>
          </p:cNvCxnSpPr>
          <p:nvPr/>
        </p:nvCxnSpPr>
        <p:spPr>
          <a:xfrm>
            <a:off x="6303530" y="3865875"/>
            <a:ext cx="0" cy="378215"/>
          </a:xfrm>
          <a:prstGeom prst="straightConnector1">
            <a:avLst/>
          </a:prstGeom>
          <a:ln w="381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56" name="Flowchart: Decision 55">
            <a:extLst>
              <a:ext uri="{FF2B5EF4-FFF2-40B4-BE49-F238E27FC236}">
                <a16:creationId xmlns:a16="http://schemas.microsoft.com/office/drawing/2014/main" id="{AD2426E8-5255-4F58-BAED-A87643B3BB45}"/>
              </a:ext>
            </a:extLst>
          </p:cNvPr>
          <p:cNvSpPr/>
          <p:nvPr/>
        </p:nvSpPr>
        <p:spPr>
          <a:xfrm>
            <a:off x="5331899" y="4244090"/>
            <a:ext cx="1943261" cy="113428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Decision Maker Support</a:t>
            </a:r>
          </a:p>
        </p:txBody>
      </p:sp>
      <p:sp>
        <p:nvSpPr>
          <p:cNvPr id="58" name="TextBox 57">
            <a:extLst>
              <a:ext uri="{FF2B5EF4-FFF2-40B4-BE49-F238E27FC236}">
                <a16:creationId xmlns:a16="http://schemas.microsoft.com/office/drawing/2014/main" id="{307B3207-9443-48E3-BAAE-6D0376239C5E}"/>
              </a:ext>
            </a:extLst>
          </p:cNvPr>
          <p:cNvSpPr txBox="1"/>
          <p:nvPr/>
        </p:nvSpPr>
        <p:spPr>
          <a:xfrm>
            <a:off x="7497190" y="4472680"/>
            <a:ext cx="743740" cy="338554"/>
          </a:xfrm>
          <a:prstGeom prst="rect">
            <a:avLst/>
          </a:prstGeom>
          <a:noFill/>
        </p:spPr>
        <p:txBody>
          <a:bodyPr wrap="square" rtlCol="0">
            <a:spAutoFit/>
          </a:bodyPr>
          <a:lstStyle/>
          <a:p>
            <a:r>
              <a:rPr lang="en-US" sz="1600">
                <a:solidFill>
                  <a:schemeClr val="tx1">
                    <a:lumMod val="50000"/>
                    <a:lumOff val="50000"/>
                  </a:schemeClr>
                </a:solidFill>
              </a:rPr>
              <a:t>Yes</a:t>
            </a:r>
          </a:p>
        </p:txBody>
      </p:sp>
      <p:cxnSp>
        <p:nvCxnSpPr>
          <p:cNvPr id="60" name="Straight Arrow Connector 59">
            <a:extLst>
              <a:ext uri="{FF2B5EF4-FFF2-40B4-BE49-F238E27FC236}">
                <a16:creationId xmlns:a16="http://schemas.microsoft.com/office/drawing/2014/main" id="{522920D2-69BB-43FB-B207-BE258397197B}"/>
              </a:ext>
            </a:extLst>
          </p:cNvPr>
          <p:cNvCxnSpPr>
            <a:cxnSpLocks/>
            <a:stCxn id="56" idx="2"/>
          </p:cNvCxnSpPr>
          <p:nvPr/>
        </p:nvCxnSpPr>
        <p:spPr>
          <a:xfrm>
            <a:off x="6303530" y="5378377"/>
            <a:ext cx="0" cy="365760"/>
          </a:xfrm>
          <a:prstGeom prst="straightConnector1">
            <a:avLst/>
          </a:prstGeom>
          <a:ln w="381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1C7BC4C4-7A50-4BED-B8E8-247CD4064DED}"/>
              </a:ext>
            </a:extLst>
          </p:cNvPr>
          <p:cNvSpPr txBox="1"/>
          <p:nvPr/>
        </p:nvSpPr>
        <p:spPr>
          <a:xfrm>
            <a:off x="6375078" y="5276465"/>
            <a:ext cx="743740" cy="338554"/>
          </a:xfrm>
          <a:prstGeom prst="rect">
            <a:avLst/>
          </a:prstGeom>
          <a:noFill/>
        </p:spPr>
        <p:txBody>
          <a:bodyPr wrap="square" rtlCol="0">
            <a:spAutoFit/>
          </a:bodyPr>
          <a:lstStyle/>
          <a:p>
            <a:r>
              <a:rPr lang="en-US" sz="1600">
                <a:solidFill>
                  <a:schemeClr val="tx1">
                    <a:lumMod val="50000"/>
                    <a:lumOff val="50000"/>
                  </a:schemeClr>
                </a:solidFill>
              </a:rPr>
              <a:t>No</a:t>
            </a:r>
          </a:p>
        </p:txBody>
      </p:sp>
      <p:pic>
        <p:nvPicPr>
          <p:cNvPr id="62" name="Graphic 61" descr="No sign with solid fill">
            <a:extLst>
              <a:ext uri="{FF2B5EF4-FFF2-40B4-BE49-F238E27FC236}">
                <a16:creationId xmlns:a16="http://schemas.microsoft.com/office/drawing/2014/main" id="{527C9DA3-CC3A-4F41-B818-569DB3563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6253" y="5756593"/>
            <a:ext cx="641608" cy="641608"/>
          </a:xfrm>
          <a:prstGeom prst="rect">
            <a:avLst/>
          </a:prstGeom>
        </p:spPr>
      </p:pic>
      <p:sp>
        <p:nvSpPr>
          <p:cNvPr id="63" name="Flowchart: Process 62">
            <a:extLst>
              <a:ext uri="{FF2B5EF4-FFF2-40B4-BE49-F238E27FC236}">
                <a16:creationId xmlns:a16="http://schemas.microsoft.com/office/drawing/2014/main" id="{7EEFEAD6-F1F5-4BE4-A8CA-A83CF7F1077A}"/>
              </a:ext>
            </a:extLst>
          </p:cNvPr>
          <p:cNvSpPr/>
          <p:nvPr/>
        </p:nvSpPr>
        <p:spPr>
          <a:xfrm>
            <a:off x="9295481" y="2358118"/>
            <a:ext cx="2296157" cy="1134287"/>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a:t>CLC/PHB/PP         RFP/NOFA Development as needed, Recommendation</a:t>
            </a:r>
          </a:p>
        </p:txBody>
      </p:sp>
      <p:sp>
        <p:nvSpPr>
          <p:cNvPr id="87" name="Rectangle: Rounded Corners 86">
            <a:extLst>
              <a:ext uri="{FF2B5EF4-FFF2-40B4-BE49-F238E27FC236}">
                <a16:creationId xmlns:a16="http://schemas.microsoft.com/office/drawing/2014/main" id="{66D71183-8263-4F80-B91E-F2C21E0F4357}"/>
              </a:ext>
            </a:extLst>
          </p:cNvPr>
          <p:cNvSpPr/>
          <p:nvPr/>
        </p:nvSpPr>
        <p:spPr>
          <a:xfrm>
            <a:off x="9269899" y="1618130"/>
            <a:ext cx="2321739" cy="70684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a:t>PHB/PP Implement Approved Program Offerings</a:t>
            </a:r>
          </a:p>
        </p:txBody>
      </p:sp>
      <p:sp>
        <p:nvSpPr>
          <p:cNvPr id="88" name="TextBox 87">
            <a:extLst>
              <a:ext uri="{FF2B5EF4-FFF2-40B4-BE49-F238E27FC236}">
                <a16:creationId xmlns:a16="http://schemas.microsoft.com/office/drawing/2014/main" id="{C4A8EAEF-E354-4730-8D4F-C5098B9F6232}"/>
              </a:ext>
            </a:extLst>
          </p:cNvPr>
          <p:cNvSpPr txBox="1"/>
          <p:nvPr/>
        </p:nvSpPr>
        <p:spPr>
          <a:xfrm>
            <a:off x="4705467" y="1700368"/>
            <a:ext cx="743740" cy="338554"/>
          </a:xfrm>
          <a:prstGeom prst="rect">
            <a:avLst/>
          </a:prstGeom>
          <a:noFill/>
        </p:spPr>
        <p:txBody>
          <a:bodyPr wrap="square" rtlCol="0">
            <a:spAutoFit/>
          </a:bodyPr>
          <a:lstStyle/>
          <a:p>
            <a:r>
              <a:rPr lang="en-US" sz="1600">
                <a:solidFill>
                  <a:schemeClr val="tx1">
                    <a:lumMod val="50000"/>
                    <a:lumOff val="50000"/>
                  </a:schemeClr>
                </a:solidFill>
              </a:rPr>
              <a:t>Yes</a:t>
            </a:r>
          </a:p>
        </p:txBody>
      </p:sp>
      <p:sp>
        <p:nvSpPr>
          <p:cNvPr id="97" name="TextBox 96">
            <a:extLst>
              <a:ext uri="{FF2B5EF4-FFF2-40B4-BE49-F238E27FC236}">
                <a16:creationId xmlns:a16="http://schemas.microsoft.com/office/drawing/2014/main" id="{4A853A55-91C6-4364-ADC2-495DCFC65D35}"/>
              </a:ext>
            </a:extLst>
          </p:cNvPr>
          <p:cNvSpPr txBox="1"/>
          <p:nvPr/>
        </p:nvSpPr>
        <p:spPr>
          <a:xfrm>
            <a:off x="2308120" y="5184132"/>
            <a:ext cx="2580362" cy="523220"/>
          </a:xfrm>
          <a:prstGeom prst="rect">
            <a:avLst/>
          </a:prstGeom>
          <a:noFill/>
        </p:spPr>
        <p:txBody>
          <a:bodyPr wrap="square" rtlCol="0">
            <a:spAutoFit/>
          </a:bodyPr>
          <a:lstStyle/>
          <a:p>
            <a:pPr algn="ctr"/>
            <a:r>
              <a:rPr lang="en-US" sz="1400" i="1"/>
              <a:t>City Council would need to amend TIF Plan</a:t>
            </a:r>
          </a:p>
        </p:txBody>
      </p:sp>
      <p:cxnSp>
        <p:nvCxnSpPr>
          <p:cNvPr id="68" name="Straight Arrow Connector 67">
            <a:extLst>
              <a:ext uri="{FF2B5EF4-FFF2-40B4-BE49-F238E27FC236}">
                <a16:creationId xmlns:a16="http://schemas.microsoft.com/office/drawing/2014/main" id="{C1F5E49C-0006-47C9-9D85-5588F544184E}"/>
              </a:ext>
            </a:extLst>
          </p:cNvPr>
          <p:cNvCxnSpPr>
            <a:cxnSpLocks/>
            <a:stCxn id="37" idx="3"/>
            <a:endCxn id="21" idx="1"/>
          </p:cNvCxnSpPr>
          <p:nvPr/>
        </p:nvCxnSpPr>
        <p:spPr>
          <a:xfrm>
            <a:off x="4580373" y="3476274"/>
            <a:ext cx="751526" cy="0"/>
          </a:xfrm>
          <a:prstGeom prst="straightConnector1">
            <a:avLst/>
          </a:prstGeom>
          <a:ln w="381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5" name="Connector: Elbow 44">
            <a:extLst>
              <a:ext uri="{FF2B5EF4-FFF2-40B4-BE49-F238E27FC236}">
                <a16:creationId xmlns:a16="http://schemas.microsoft.com/office/drawing/2014/main" id="{6B3FA699-09ED-4545-9146-4CD693C9F17F}"/>
              </a:ext>
            </a:extLst>
          </p:cNvPr>
          <p:cNvCxnSpPr>
            <a:cxnSpLocks/>
            <a:stCxn id="56" idx="3"/>
          </p:cNvCxnSpPr>
          <p:nvPr/>
        </p:nvCxnSpPr>
        <p:spPr>
          <a:xfrm flipV="1">
            <a:off x="7275160" y="1971554"/>
            <a:ext cx="1343912" cy="2839680"/>
          </a:xfrm>
          <a:prstGeom prst="bentConnector2">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CAE56A3B-5D3C-4A6F-89C7-0CE465674138}"/>
              </a:ext>
            </a:extLst>
          </p:cNvPr>
          <p:cNvPicPr>
            <a:picLocks noChangeAspect="1"/>
          </p:cNvPicPr>
          <p:nvPr/>
        </p:nvPicPr>
        <p:blipFill>
          <a:blip r:embed="rId5"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29" name="Footer Placeholder 4">
            <a:extLst>
              <a:ext uri="{FF2B5EF4-FFF2-40B4-BE49-F238E27FC236}">
                <a16:creationId xmlns:a16="http://schemas.microsoft.com/office/drawing/2014/main" id="{AFDF8342-9F93-48FE-9D76-58818E1C4934}"/>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57</a:t>
            </a:fld>
            <a:endParaRPr lang="en-US" dirty="0"/>
          </a:p>
        </p:txBody>
      </p:sp>
    </p:spTree>
    <p:extLst>
      <p:ext uri="{BB962C8B-B14F-4D97-AF65-F5344CB8AC3E}">
        <p14:creationId xmlns:p14="http://schemas.microsoft.com/office/powerpoint/2010/main" val="427066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B7AC-6059-41C5-5959-96192C1F103B}"/>
              </a:ext>
            </a:extLst>
          </p:cNvPr>
          <p:cNvSpPr>
            <a:spLocks noGrp="1"/>
          </p:cNvSpPr>
          <p:nvPr>
            <p:ph type="title"/>
          </p:nvPr>
        </p:nvSpPr>
        <p:spPr>
          <a:xfrm>
            <a:off x="215346" y="296608"/>
            <a:ext cx="7889125" cy="761621"/>
          </a:xfrm>
        </p:spPr>
        <p:txBody>
          <a:bodyPr>
            <a:normAutofit fontScale="90000"/>
          </a:bodyPr>
          <a:lstStyle/>
          <a:p>
            <a:r>
              <a:rPr lang="en-US" sz="5850">
                <a:latin typeface="Franklin Gothic Demi Cond"/>
              </a:rPr>
              <a:t>Who are the Cully Partners?</a:t>
            </a:r>
            <a:endParaRPr lang="en-US"/>
          </a:p>
        </p:txBody>
      </p:sp>
      <p:pic>
        <p:nvPicPr>
          <p:cNvPr id="5" name="Picture 4">
            <a:extLst>
              <a:ext uri="{FF2B5EF4-FFF2-40B4-BE49-F238E27FC236}">
                <a16:creationId xmlns:a16="http://schemas.microsoft.com/office/drawing/2014/main" id="{1DDEADA2-0A17-4694-80BE-BD10AABE6C5D}"/>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pic>
        <p:nvPicPr>
          <p:cNvPr id="1030" name="Picture 6" descr="Habitat for Humanity Portland Region Logo">
            <a:extLst>
              <a:ext uri="{FF2B5EF4-FFF2-40B4-BE49-F238E27FC236}">
                <a16:creationId xmlns:a16="http://schemas.microsoft.com/office/drawing/2014/main" id="{B006755C-FDAC-49DC-81CF-1BC20DC96C1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00682" y="2054747"/>
            <a:ext cx="3619294" cy="6152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acienda CDC">
            <a:extLst>
              <a:ext uri="{FF2B5EF4-FFF2-40B4-BE49-F238E27FC236}">
                <a16:creationId xmlns:a16="http://schemas.microsoft.com/office/drawing/2014/main" id="{827AC27A-62B7-4294-961D-765469FE336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79203" y="4968930"/>
            <a:ext cx="2479723" cy="6199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8CFC4F5-E59F-40B8-960B-859C5886EEA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53302" y="2124874"/>
            <a:ext cx="2680391" cy="5451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black and white logo&#10;&#10;Description automatically generated with low confidence">
            <a:extLst>
              <a:ext uri="{FF2B5EF4-FFF2-40B4-BE49-F238E27FC236}">
                <a16:creationId xmlns:a16="http://schemas.microsoft.com/office/drawing/2014/main" id="{D0F342B2-58F0-4557-BD26-4D22D032D6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93453" y="3379437"/>
            <a:ext cx="1330874" cy="756899"/>
          </a:xfrm>
          <a:prstGeom prst="rect">
            <a:avLst/>
          </a:prstGeom>
        </p:spPr>
      </p:pic>
      <p:pic>
        <p:nvPicPr>
          <p:cNvPr id="4" name="Picture 3">
            <a:extLst>
              <a:ext uri="{FF2B5EF4-FFF2-40B4-BE49-F238E27FC236}">
                <a16:creationId xmlns:a16="http://schemas.microsoft.com/office/drawing/2014/main" id="{BEC1B192-F188-432F-B914-4E9EBE5BA3A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62982" y="3428398"/>
            <a:ext cx="3294694" cy="618475"/>
          </a:xfrm>
          <a:prstGeom prst="rect">
            <a:avLst/>
          </a:prstGeom>
        </p:spPr>
      </p:pic>
      <p:pic>
        <p:nvPicPr>
          <p:cNvPr id="6" name="Picture 2">
            <a:extLst>
              <a:ext uri="{FF2B5EF4-FFF2-40B4-BE49-F238E27FC236}">
                <a16:creationId xmlns:a16="http://schemas.microsoft.com/office/drawing/2014/main" id="{9DA8BA37-A13E-4C53-A577-E88ED597398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062038" y="1925190"/>
            <a:ext cx="1976339" cy="13475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2727A99-ADDA-991E-B654-5B21873698CF}"/>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907913" y="4241749"/>
            <a:ext cx="1804884" cy="96004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CF13FEC0-F402-4CCD-BA74-C07CA9CB56E4}"/>
              </a:ext>
            </a:extLst>
          </p:cNvPr>
          <p:cNvSpPr txBox="1">
            <a:spLocks/>
          </p:cNvSpPr>
          <p:nvPr/>
        </p:nvSpPr>
        <p:spPr>
          <a:xfrm>
            <a:off x="215346" y="825555"/>
            <a:ext cx="10957751" cy="761621"/>
          </a:xfrm>
          <a:prstGeom prst="rect">
            <a:avLst/>
          </a:prstGeom>
        </p:spPr>
        <p:txBody>
          <a:bodyPr vert="horz" lIns="91440" tIns="45720" rIns="91440" bIns="45720" rtlCol="0" anchor="ctr">
            <a:normAutofit fontScale="97500"/>
          </a:bodyPr>
          <a:lstStyle>
            <a:lvl1pPr algn="l" defTabSz="1219170" rtl="0" eaLnBrk="1" latinLnBrk="0" hangingPunct="1">
              <a:spcBef>
                <a:spcPct val="0"/>
              </a:spcBef>
              <a:buNone/>
              <a:defRPr sz="5867" b="1" i="0" kern="1200">
                <a:solidFill>
                  <a:srgbClr val="EAAA00"/>
                </a:solidFill>
                <a:latin typeface="Franklin Gothic Demi Cond" panose="020B0603020102020204" pitchFamily="34" charset="0"/>
                <a:ea typeface="+mj-ea"/>
                <a:cs typeface="+mj-cs"/>
              </a:defRPr>
            </a:lvl1pPr>
          </a:lstStyle>
          <a:p>
            <a:r>
              <a:rPr lang="en-US" sz="2400" i="1">
                <a:latin typeface="Franklin Gothic Demi Cond"/>
              </a:rPr>
              <a:t>Partners + Community members at large = Exploration Leadership Committee</a:t>
            </a:r>
            <a:endParaRPr lang="en-US" sz="2400" i="1"/>
          </a:p>
        </p:txBody>
      </p:sp>
      <p:sp>
        <p:nvSpPr>
          <p:cNvPr id="8" name="TextBox 7">
            <a:extLst>
              <a:ext uri="{FF2B5EF4-FFF2-40B4-BE49-F238E27FC236}">
                <a16:creationId xmlns:a16="http://schemas.microsoft.com/office/drawing/2014/main" id="{548F03F5-217B-4C1F-8E6D-1ADF33B694F3}"/>
              </a:ext>
            </a:extLst>
          </p:cNvPr>
          <p:cNvSpPr txBox="1"/>
          <p:nvPr/>
        </p:nvSpPr>
        <p:spPr>
          <a:xfrm>
            <a:off x="5327677" y="5588861"/>
            <a:ext cx="2028825" cy="646331"/>
          </a:xfrm>
          <a:prstGeom prst="rect">
            <a:avLst/>
          </a:prstGeom>
          <a:noFill/>
        </p:spPr>
        <p:txBody>
          <a:bodyPr wrap="square" rtlCol="0">
            <a:spAutoFit/>
          </a:bodyPr>
          <a:lstStyle/>
          <a:p>
            <a:pPr algn="ctr"/>
            <a:r>
              <a:rPr lang="en-US" b="1">
                <a:solidFill>
                  <a:schemeClr val="tx1">
                    <a:lumMod val="75000"/>
                    <a:lumOff val="25000"/>
                  </a:schemeClr>
                </a:solidFill>
              </a:rPr>
              <a:t>Cully Community Members</a:t>
            </a:r>
          </a:p>
        </p:txBody>
      </p:sp>
      <p:grpSp>
        <p:nvGrpSpPr>
          <p:cNvPr id="3" name="Group 2">
            <a:extLst>
              <a:ext uri="{FF2B5EF4-FFF2-40B4-BE49-F238E27FC236}">
                <a16:creationId xmlns:a16="http://schemas.microsoft.com/office/drawing/2014/main" id="{CB346ACD-35AD-434F-BDAF-F2ACA04AB950}"/>
              </a:ext>
            </a:extLst>
          </p:cNvPr>
          <p:cNvGrpSpPr/>
          <p:nvPr/>
        </p:nvGrpSpPr>
        <p:grpSpPr>
          <a:xfrm>
            <a:off x="5807626" y="4666200"/>
            <a:ext cx="1068925" cy="1109024"/>
            <a:chOff x="5803610" y="4407854"/>
            <a:chExt cx="1068925" cy="1109024"/>
          </a:xfrm>
        </p:grpSpPr>
        <p:pic>
          <p:nvPicPr>
            <p:cNvPr id="18" name="Graphic 17" descr="Group with solid fill">
              <a:extLst>
                <a:ext uri="{FF2B5EF4-FFF2-40B4-BE49-F238E27FC236}">
                  <a16:creationId xmlns:a16="http://schemas.microsoft.com/office/drawing/2014/main" id="{92BAB606-C76A-47B8-B389-15BA54630746}"/>
                </a:ext>
              </a:extLst>
            </p:cNvPr>
            <p:cNvPicPr>
              <a:picLocks noChangeAspect="1"/>
            </p:cNvPicPr>
            <p:nvPr/>
          </p:nvPicPr>
          <p:blipFill rotWithShape="1">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l="49453"/>
            <a:stretch/>
          </p:blipFill>
          <p:spPr>
            <a:xfrm>
              <a:off x="6271420" y="4407854"/>
              <a:ext cx="462206" cy="914400"/>
            </a:xfrm>
            <a:prstGeom prst="rect">
              <a:avLst/>
            </a:prstGeom>
          </p:spPr>
        </p:pic>
        <p:pic>
          <p:nvPicPr>
            <p:cNvPr id="14" name="Graphic 13" descr="Group with solid fill">
              <a:extLst>
                <a:ext uri="{FF2B5EF4-FFF2-40B4-BE49-F238E27FC236}">
                  <a16:creationId xmlns:a16="http://schemas.microsoft.com/office/drawing/2014/main" id="{800339B1-E237-4DD2-BED4-0747A46E5B9B}"/>
                </a:ext>
              </a:extLst>
            </p:cNvPr>
            <p:cNvPicPr>
              <a:picLocks noChangeAspect="1"/>
            </p:cNvPicPr>
            <p:nvPr/>
          </p:nvPicPr>
          <p:blipFill rotWithShape="1">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r="49453"/>
            <a:stretch/>
          </p:blipFill>
          <p:spPr>
            <a:xfrm>
              <a:off x="5803610" y="4410141"/>
              <a:ext cx="462206" cy="914400"/>
            </a:xfrm>
            <a:prstGeom prst="rect">
              <a:avLst/>
            </a:prstGeom>
          </p:spPr>
        </p:pic>
        <p:pic>
          <p:nvPicPr>
            <p:cNvPr id="15" name="Graphic 14" descr="Group with solid fill">
              <a:extLst>
                <a:ext uri="{FF2B5EF4-FFF2-40B4-BE49-F238E27FC236}">
                  <a16:creationId xmlns:a16="http://schemas.microsoft.com/office/drawing/2014/main" id="{78848457-B412-4428-9DE6-752BD4D81C20}"/>
                </a:ext>
              </a:extLst>
            </p:cNvPr>
            <p:cNvPicPr>
              <a:picLocks noChangeAspect="1"/>
            </p:cNvPicPr>
            <p:nvPr/>
          </p:nvPicPr>
          <p:blipFill rotWithShape="1">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r="49453"/>
            <a:stretch/>
          </p:blipFill>
          <p:spPr>
            <a:xfrm>
              <a:off x="5942686" y="4602478"/>
              <a:ext cx="462206" cy="914400"/>
            </a:xfrm>
            <a:prstGeom prst="rect">
              <a:avLst/>
            </a:prstGeom>
          </p:spPr>
        </p:pic>
        <p:pic>
          <p:nvPicPr>
            <p:cNvPr id="17" name="Graphic 16" descr="Group with solid fill">
              <a:extLst>
                <a:ext uri="{FF2B5EF4-FFF2-40B4-BE49-F238E27FC236}">
                  <a16:creationId xmlns:a16="http://schemas.microsoft.com/office/drawing/2014/main" id="{A1AAC9FD-ECDB-4B06-99EF-BD9D5DA69C9E}"/>
                </a:ext>
              </a:extLst>
            </p:cNvPr>
            <p:cNvPicPr>
              <a:picLocks noChangeAspect="1"/>
            </p:cNvPicPr>
            <p:nvPr/>
          </p:nvPicPr>
          <p:blipFill rotWithShape="1">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l="49453"/>
            <a:stretch/>
          </p:blipFill>
          <p:spPr>
            <a:xfrm>
              <a:off x="6410329" y="4602478"/>
              <a:ext cx="462206" cy="914400"/>
            </a:xfrm>
            <a:prstGeom prst="rect">
              <a:avLst/>
            </a:prstGeom>
          </p:spPr>
        </p:pic>
      </p:grpSp>
      <p:sp>
        <p:nvSpPr>
          <p:cNvPr id="19" name="Footer Placeholder 4">
            <a:extLst>
              <a:ext uri="{FF2B5EF4-FFF2-40B4-BE49-F238E27FC236}">
                <a16:creationId xmlns:a16="http://schemas.microsoft.com/office/drawing/2014/main" id="{F0C8F6EB-BCEB-48B2-8C9F-0829993F9ECA}"/>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6</a:t>
            </a:fld>
            <a:endParaRPr lang="en-US" dirty="0"/>
          </a:p>
        </p:txBody>
      </p:sp>
    </p:spTree>
    <p:extLst>
      <p:ext uri="{BB962C8B-B14F-4D97-AF65-F5344CB8AC3E}">
        <p14:creationId xmlns:p14="http://schemas.microsoft.com/office/powerpoint/2010/main" val="248467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3CA8-DAF2-4008-9BDC-E58EBF74D302}"/>
              </a:ext>
            </a:extLst>
          </p:cNvPr>
          <p:cNvSpPr>
            <a:spLocks noGrp="1"/>
          </p:cNvSpPr>
          <p:nvPr>
            <p:ph type="title"/>
          </p:nvPr>
        </p:nvSpPr>
        <p:spPr/>
        <p:txBody>
          <a:bodyPr>
            <a:normAutofit fontScale="90000"/>
          </a:bodyPr>
          <a:lstStyle/>
          <a:p>
            <a:r>
              <a:rPr lang="en-US"/>
              <a:t>Community Engagement</a:t>
            </a:r>
          </a:p>
        </p:txBody>
      </p:sp>
      <p:sp>
        <p:nvSpPr>
          <p:cNvPr id="7" name="TextBox 6">
            <a:extLst>
              <a:ext uri="{FF2B5EF4-FFF2-40B4-BE49-F238E27FC236}">
                <a16:creationId xmlns:a16="http://schemas.microsoft.com/office/drawing/2014/main" id="{0E3D39BC-D33E-49C2-9601-7EEA30A7AC1E}"/>
              </a:ext>
            </a:extLst>
          </p:cNvPr>
          <p:cNvSpPr txBox="1"/>
          <p:nvPr/>
        </p:nvSpPr>
        <p:spPr>
          <a:xfrm>
            <a:off x="580721" y="1108029"/>
            <a:ext cx="4895780" cy="677108"/>
          </a:xfrm>
          <a:prstGeom prst="rect">
            <a:avLst/>
          </a:prstGeom>
          <a:noFill/>
        </p:spPr>
        <p:txBody>
          <a:bodyPr wrap="square" rtlCol="0">
            <a:spAutoFit/>
          </a:bodyPr>
          <a:lstStyle/>
          <a:p>
            <a:r>
              <a:rPr lang="en-US" sz="2000" b="1">
                <a:solidFill>
                  <a:schemeClr val="accent2"/>
                </a:solidFill>
              </a:rPr>
              <a:t>BROAD: PLACE-BASED ENGAGEMENT</a:t>
            </a:r>
          </a:p>
          <a:p>
            <a:r>
              <a:rPr lang="en-US" b="1" i="1">
                <a:solidFill>
                  <a:schemeClr val="accent2"/>
                </a:solidFill>
              </a:rPr>
              <a:t>Prosper Portland &amp; Portland Housing Bureau led</a:t>
            </a:r>
            <a:endParaRPr lang="en-US" i="1">
              <a:solidFill>
                <a:schemeClr val="accent2"/>
              </a:solidFill>
            </a:endParaRPr>
          </a:p>
        </p:txBody>
      </p:sp>
      <p:sp>
        <p:nvSpPr>
          <p:cNvPr id="11" name="TextBox 10">
            <a:extLst>
              <a:ext uri="{FF2B5EF4-FFF2-40B4-BE49-F238E27FC236}">
                <a16:creationId xmlns:a16="http://schemas.microsoft.com/office/drawing/2014/main" id="{59B23BCE-9ADE-417F-B0C2-D7EDA758EB12}"/>
              </a:ext>
            </a:extLst>
          </p:cNvPr>
          <p:cNvSpPr txBox="1"/>
          <p:nvPr/>
        </p:nvSpPr>
        <p:spPr>
          <a:xfrm>
            <a:off x="6543019" y="1114044"/>
            <a:ext cx="5179678" cy="677108"/>
          </a:xfrm>
          <a:prstGeom prst="rect">
            <a:avLst/>
          </a:prstGeom>
          <a:noFill/>
        </p:spPr>
        <p:txBody>
          <a:bodyPr wrap="square" rtlCol="0">
            <a:spAutoFit/>
          </a:bodyPr>
          <a:lstStyle/>
          <a:p>
            <a:r>
              <a:rPr lang="en-US" sz="2000" b="1">
                <a:solidFill>
                  <a:schemeClr val="accent4"/>
                </a:solidFill>
              </a:rPr>
              <a:t>DEEP: COMMUNITY-BASED ENGAGEMENT</a:t>
            </a:r>
          </a:p>
          <a:p>
            <a:r>
              <a:rPr lang="en-US" b="1" i="1">
                <a:solidFill>
                  <a:schemeClr val="accent4"/>
                </a:solidFill>
              </a:rPr>
              <a:t>ELC Subcommittee-led</a:t>
            </a:r>
          </a:p>
        </p:txBody>
      </p:sp>
      <p:sp>
        <p:nvSpPr>
          <p:cNvPr id="12" name="Oval 11">
            <a:extLst>
              <a:ext uri="{FF2B5EF4-FFF2-40B4-BE49-F238E27FC236}">
                <a16:creationId xmlns:a16="http://schemas.microsoft.com/office/drawing/2014/main" id="{0AAF5616-A719-4642-BAE4-6A4F2C96149A}"/>
              </a:ext>
            </a:extLst>
          </p:cNvPr>
          <p:cNvSpPr/>
          <p:nvPr/>
        </p:nvSpPr>
        <p:spPr>
          <a:xfrm>
            <a:off x="3782043" y="3563960"/>
            <a:ext cx="1645920" cy="1087865"/>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Employers</a:t>
            </a:r>
          </a:p>
        </p:txBody>
      </p:sp>
      <p:sp>
        <p:nvSpPr>
          <p:cNvPr id="13" name="Oval 12">
            <a:extLst>
              <a:ext uri="{FF2B5EF4-FFF2-40B4-BE49-F238E27FC236}">
                <a16:creationId xmlns:a16="http://schemas.microsoft.com/office/drawing/2014/main" id="{1C6F83FF-DBCD-4C37-B7F0-970E2C575936}"/>
              </a:ext>
            </a:extLst>
          </p:cNvPr>
          <p:cNvSpPr/>
          <p:nvPr/>
        </p:nvSpPr>
        <p:spPr>
          <a:xfrm>
            <a:off x="2216489" y="2596645"/>
            <a:ext cx="1957122" cy="116035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Beaumont-Wilshire Neighborhood Association</a:t>
            </a:r>
          </a:p>
        </p:txBody>
      </p:sp>
      <p:sp>
        <p:nvSpPr>
          <p:cNvPr id="14" name="Oval 13">
            <a:extLst>
              <a:ext uri="{FF2B5EF4-FFF2-40B4-BE49-F238E27FC236}">
                <a16:creationId xmlns:a16="http://schemas.microsoft.com/office/drawing/2014/main" id="{0F32AD45-8B07-449E-8BA4-2DB986F5570C}"/>
              </a:ext>
            </a:extLst>
          </p:cNvPr>
          <p:cNvSpPr/>
          <p:nvPr/>
        </p:nvSpPr>
        <p:spPr>
          <a:xfrm>
            <a:off x="1935743" y="4424300"/>
            <a:ext cx="1989209" cy="967482"/>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Concordia Neighborhood Association</a:t>
            </a:r>
          </a:p>
        </p:txBody>
      </p:sp>
      <p:sp>
        <p:nvSpPr>
          <p:cNvPr id="15" name="Oval 14">
            <a:extLst>
              <a:ext uri="{FF2B5EF4-FFF2-40B4-BE49-F238E27FC236}">
                <a16:creationId xmlns:a16="http://schemas.microsoft.com/office/drawing/2014/main" id="{206A0F57-F521-4A89-AEB1-99665E7F22CD}"/>
              </a:ext>
            </a:extLst>
          </p:cNvPr>
          <p:cNvSpPr/>
          <p:nvPr/>
        </p:nvSpPr>
        <p:spPr>
          <a:xfrm>
            <a:off x="3526285" y="5322625"/>
            <a:ext cx="1989209" cy="967482"/>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Sumner Neighborhood Association</a:t>
            </a:r>
          </a:p>
        </p:txBody>
      </p:sp>
      <p:sp>
        <p:nvSpPr>
          <p:cNvPr id="16" name="Oval 15">
            <a:extLst>
              <a:ext uri="{FF2B5EF4-FFF2-40B4-BE49-F238E27FC236}">
                <a16:creationId xmlns:a16="http://schemas.microsoft.com/office/drawing/2014/main" id="{5246FEC2-5977-49F4-9208-1D804E0DD455}"/>
              </a:ext>
            </a:extLst>
          </p:cNvPr>
          <p:cNvSpPr/>
          <p:nvPr/>
        </p:nvSpPr>
        <p:spPr>
          <a:xfrm>
            <a:off x="663918" y="3402137"/>
            <a:ext cx="1457087" cy="11963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Open Houses</a:t>
            </a:r>
          </a:p>
        </p:txBody>
      </p:sp>
      <p:sp>
        <p:nvSpPr>
          <p:cNvPr id="17" name="Oval 16">
            <a:extLst>
              <a:ext uri="{FF2B5EF4-FFF2-40B4-BE49-F238E27FC236}">
                <a16:creationId xmlns:a16="http://schemas.microsoft.com/office/drawing/2014/main" id="{0BB52FAF-D411-436E-B522-D86599D5A9B3}"/>
              </a:ext>
            </a:extLst>
          </p:cNvPr>
          <p:cNvSpPr/>
          <p:nvPr/>
        </p:nvSpPr>
        <p:spPr>
          <a:xfrm>
            <a:off x="257946" y="4993659"/>
            <a:ext cx="1707520" cy="1142209"/>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0" rIns="0" rtlCol="0" anchor="ctr"/>
          <a:lstStyle/>
          <a:p>
            <a:pPr algn="ctr"/>
            <a:r>
              <a:rPr lang="en-US" sz="1600"/>
              <a:t>Roseway Neighborhood Association</a:t>
            </a:r>
          </a:p>
        </p:txBody>
      </p:sp>
      <p:sp>
        <p:nvSpPr>
          <p:cNvPr id="18" name="Oval 17">
            <a:extLst>
              <a:ext uri="{FF2B5EF4-FFF2-40B4-BE49-F238E27FC236}">
                <a16:creationId xmlns:a16="http://schemas.microsoft.com/office/drawing/2014/main" id="{4706472D-2749-4593-B983-060FC64A3B25}"/>
              </a:ext>
            </a:extLst>
          </p:cNvPr>
          <p:cNvSpPr/>
          <p:nvPr/>
        </p:nvSpPr>
        <p:spPr>
          <a:xfrm>
            <a:off x="328205" y="2052856"/>
            <a:ext cx="1957123" cy="1134288"/>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Rose City Park Neighborhood Association</a:t>
            </a:r>
          </a:p>
        </p:txBody>
      </p:sp>
      <p:sp>
        <p:nvSpPr>
          <p:cNvPr id="19" name="Oval 18">
            <a:extLst>
              <a:ext uri="{FF2B5EF4-FFF2-40B4-BE49-F238E27FC236}">
                <a16:creationId xmlns:a16="http://schemas.microsoft.com/office/drawing/2014/main" id="{43B293E5-7079-4FAA-98FE-2AE7663073BC}"/>
              </a:ext>
            </a:extLst>
          </p:cNvPr>
          <p:cNvSpPr/>
          <p:nvPr/>
        </p:nvSpPr>
        <p:spPr>
          <a:xfrm>
            <a:off x="9455321" y="1895329"/>
            <a:ext cx="2103120" cy="914400"/>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a:t>African American Community</a:t>
            </a:r>
          </a:p>
        </p:txBody>
      </p:sp>
      <p:sp>
        <p:nvSpPr>
          <p:cNvPr id="20" name="Oval 19">
            <a:extLst>
              <a:ext uri="{FF2B5EF4-FFF2-40B4-BE49-F238E27FC236}">
                <a16:creationId xmlns:a16="http://schemas.microsoft.com/office/drawing/2014/main" id="{A4F9E572-5446-4089-AFCA-9378ABB5962F}"/>
              </a:ext>
            </a:extLst>
          </p:cNvPr>
          <p:cNvSpPr/>
          <p:nvPr/>
        </p:nvSpPr>
        <p:spPr>
          <a:xfrm>
            <a:off x="8141664" y="4309518"/>
            <a:ext cx="2194560" cy="914400"/>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a:t>Indigenous and tribal communities</a:t>
            </a:r>
          </a:p>
        </p:txBody>
      </p:sp>
      <p:sp>
        <p:nvSpPr>
          <p:cNvPr id="21" name="Oval 20">
            <a:extLst>
              <a:ext uri="{FF2B5EF4-FFF2-40B4-BE49-F238E27FC236}">
                <a16:creationId xmlns:a16="http://schemas.microsoft.com/office/drawing/2014/main" id="{D0B487AC-97E1-4B1F-82A3-FECAC1573655}"/>
              </a:ext>
            </a:extLst>
          </p:cNvPr>
          <p:cNvSpPr/>
          <p:nvPr/>
        </p:nvSpPr>
        <p:spPr>
          <a:xfrm>
            <a:off x="6580663" y="1911110"/>
            <a:ext cx="1971085" cy="914400"/>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err="1"/>
              <a:t>Latine</a:t>
            </a:r>
            <a:r>
              <a:rPr lang="en-US" sz="1600"/>
              <a:t> community</a:t>
            </a:r>
          </a:p>
        </p:txBody>
      </p:sp>
      <p:sp>
        <p:nvSpPr>
          <p:cNvPr id="22" name="Oval 21">
            <a:extLst>
              <a:ext uri="{FF2B5EF4-FFF2-40B4-BE49-F238E27FC236}">
                <a16:creationId xmlns:a16="http://schemas.microsoft.com/office/drawing/2014/main" id="{93FCF954-75BB-4B1B-9556-51B51F682049}"/>
              </a:ext>
            </a:extLst>
          </p:cNvPr>
          <p:cNvSpPr/>
          <p:nvPr/>
        </p:nvSpPr>
        <p:spPr>
          <a:xfrm>
            <a:off x="9724237" y="5118029"/>
            <a:ext cx="1828990" cy="914400"/>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a:t>Somali community</a:t>
            </a:r>
          </a:p>
        </p:txBody>
      </p:sp>
      <p:sp>
        <p:nvSpPr>
          <p:cNvPr id="23" name="Oval 22">
            <a:extLst>
              <a:ext uri="{FF2B5EF4-FFF2-40B4-BE49-F238E27FC236}">
                <a16:creationId xmlns:a16="http://schemas.microsoft.com/office/drawing/2014/main" id="{25947B79-83C3-4093-9F99-36646F02455E}"/>
              </a:ext>
            </a:extLst>
          </p:cNvPr>
          <p:cNvSpPr/>
          <p:nvPr/>
        </p:nvSpPr>
        <p:spPr>
          <a:xfrm>
            <a:off x="7947981" y="2719621"/>
            <a:ext cx="1999915" cy="914400"/>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a:t>Low-income homeowners</a:t>
            </a:r>
          </a:p>
        </p:txBody>
      </p:sp>
      <p:sp>
        <p:nvSpPr>
          <p:cNvPr id="24" name="Oval 23">
            <a:extLst>
              <a:ext uri="{FF2B5EF4-FFF2-40B4-BE49-F238E27FC236}">
                <a16:creationId xmlns:a16="http://schemas.microsoft.com/office/drawing/2014/main" id="{7104AE8C-1C4D-47AD-B8BB-45B57CA41E60}"/>
              </a:ext>
            </a:extLst>
          </p:cNvPr>
          <p:cNvSpPr/>
          <p:nvPr/>
        </p:nvSpPr>
        <p:spPr>
          <a:xfrm>
            <a:off x="9858136" y="3349410"/>
            <a:ext cx="1589710" cy="914400"/>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a:t>Houseless people</a:t>
            </a:r>
          </a:p>
        </p:txBody>
      </p:sp>
      <p:sp>
        <p:nvSpPr>
          <p:cNvPr id="25" name="Oval 24">
            <a:extLst>
              <a:ext uri="{FF2B5EF4-FFF2-40B4-BE49-F238E27FC236}">
                <a16:creationId xmlns:a16="http://schemas.microsoft.com/office/drawing/2014/main" id="{469309FD-DF87-41BA-9655-2B38B09BE6D8}"/>
              </a:ext>
            </a:extLst>
          </p:cNvPr>
          <p:cNvSpPr/>
          <p:nvPr/>
        </p:nvSpPr>
        <p:spPr>
          <a:xfrm>
            <a:off x="6645964" y="4993659"/>
            <a:ext cx="1671660" cy="1232916"/>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a:t>Small business owners &amp; workers</a:t>
            </a:r>
          </a:p>
        </p:txBody>
      </p:sp>
      <p:sp>
        <p:nvSpPr>
          <p:cNvPr id="26" name="Oval 25">
            <a:extLst>
              <a:ext uri="{FF2B5EF4-FFF2-40B4-BE49-F238E27FC236}">
                <a16:creationId xmlns:a16="http://schemas.microsoft.com/office/drawing/2014/main" id="{411ADAAC-452A-4221-9982-04A489B3BB83}"/>
              </a:ext>
            </a:extLst>
          </p:cNvPr>
          <p:cNvSpPr/>
          <p:nvPr/>
        </p:nvSpPr>
        <p:spPr>
          <a:xfrm>
            <a:off x="6619838" y="3543096"/>
            <a:ext cx="1999914" cy="914400"/>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a:t>Mobile home park residents</a:t>
            </a:r>
          </a:p>
        </p:txBody>
      </p:sp>
      <p:sp>
        <p:nvSpPr>
          <p:cNvPr id="30" name="Oval 29">
            <a:extLst>
              <a:ext uri="{FF2B5EF4-FFF2-40B4-BE49-F238E27FC236}">
                <a16:creationId xmlns:a16="http://schemas.microsoft.com/office/drawing/2014/main" id="{DA907E6F-DA65-4459-B6D6-4DE4C7D45831}"/>
              </a:ext>
            </a:extLst>
          </p:cNvPr>
          <p:cNvSpPr/>
          <p:nvPr/>
        </p:nvSpPr>
        <p:spPr>
          <a:xfrm>
            <a:off x="4052330" y="2055862"/>
            <a:ext cx="1772133" cy="104025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t>Cully Association of Neighbors </a:t>
            </a:r>
          </a:p>
        </p:txBody>
      </p:sp>
      <p:pic>
        <p:nvPicPr>
          <p:cNvPr id="27" name="Picture 26">
            <a:extLst>
              <a:ext uri="{FF2B5EF4-FFF2-40B4-BE49-F238E27FC236}">
                <a16:creationId xmlns:a16="http://schemas.microsoft.com/office/drawing/2014/main" id="{1CC63D50-B587-4122-8E9C-ED7DC881CE60}"/>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28" name="Footer Placeholder 4">
            <a:extLst>
              <a:ext uri="{FF2B5EF4-FFF2-40B4-BE49-F238E27FC236}">
                <a16:creationId xmlns:a16="http://schemas.microsoft.com/office/drawing/2014/main" id="{F2FAD335-0DBA-4532-AB1C-F69B43D8D495}"/>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7</a:t>
            </a:fld>
            <a:endParaRPr lang="en-US" dirty="0"/>
          </a:p>
        </p:txBody>
      </p:sp>
    </p:spTree>
    <p:extLst>
      <p:ext uri="{BB962C8B-B14F-4D97-AF65-F5344CB8AC3E}">
        <p14:creationId xmlns:p14="http://schemas.microsoft.com/office/powerpoint/2010/main" val="309985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A58FB-0F32-4579-8430-FC3BD6B0B48B}"/>
              </a:ext>
            </a:extLst>
          </p:cNvPr>
          <p:cNvSpPr>
            <a:spLocks noGrp="1"/>
          </p:cNvSpPr>
          <p:nvPr>
            <p:ph type="title"/>
          </p:nvPr>
        </p:nvSpPr>
        <p:spPr/>
        <p:txBody>
          <a:bodyPr>
            <a:normAutofit fontScale="90000"/>
          </a:bodyPr>
          <a:lstStyle/>
          <a:p>
            <a:r>
              <a:rPr lang="en-US" sz="5850">
                <a:latin typeface="Franklin Gothic Demi Cond"/>
              </a:rPr>
              <a:t>Community Priorities We Heard</a:t>
            </a:r>
            <a:endParaRPr lang="en-US"/>
          </a:p>
        </p:txBody>
      </p:sp>
      <p:pic>
        <p:nvPicPr>
          <p:cNvPr id="9" name="Picture 8">
            <a:extLst>
              <a:ext uri="{FF2B5EF4-FFF2-40B4-BE49-F238E27FC236}">
                <a16:creationId xmlns:a16="http://schemas.microsoft.com/office/drawing/2014/main" id="{17F7DEB0-CF9E-4365-AB35-8C3728A99E51}"/>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sp>
        <p:nvSpPr>
          <p:cNvPr id="12" name="Speech Bubble: Rectangle with Corners Rounded 11">
            <a:extLst>
              <a:ext uri="{FF2B5EF4-FFF2-40B4-BE49-F238E27FC236}">
                <a16:creationId xmlns:a16="http://schemas.microsoft.com/office/drawing/2014/main" id="{2D85E2DD-97C9-410A-95F8-0D73F572CB9E}"/>
              </a:ext>
            </a:extLst>
          </p:cNvPr>
          <p:cNvSpPr/>
          <p:nvPr/>
        </p:nvSpPr>
        <p:spPr>
          <a:xfrm>
            <a:off x="3082774" y="2714550"/>
            <a:ext cx="3869365" cy="1205930"/>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Stabilize Communities Vulnerable to Displacement!</a:t>
            </a:r>
          </a:p>
        </p:txBody>
      </p:sp>
      <p:sp>
        <p:nvSpPr>
          <p:cNvPr id="14" name="Speech Bubble: Rectangle with Corners Rounded 13">
            <a:extLst>
              <a:ext uri="{FF2B5EF4-FFF2-40B4-BE49-F238E27FC236}">
                <a16:creationId xmlns:a16="http://schemas.microsoft.com/office/drawing/2014/main" id="{387348F0-70B1-4B61-8094-B44ED1B3E455}"/>
              </a:ext>
            </a:extLst>
          </p:cNvPr>
          <p:cNvSpPr/>
          <p:nvPr/>
        </p:nvSpPr>
        <p:spPr>
          <a:xfrm>
            <a:off x="267317" y="1183124"/>
            <a:ext cx="2388471" cy="1205930"/>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Community spaces </a:t>
            </a:r>
            <a:r>
              <a:rPr lang="en-US"/>
              <a:t>for recreation, education and connection</a:t>
            </a:r>
          </a:p>
        </p:txBody>
      </p:sp>
      <p:sp>
        <p:nvSpPr>
          <p:cNvPr id="15" name="Speech Bubble: Rectangle with Corners Rounded 14">
            <a:extLst>
              <a:ext uri="{FF2B5EF4-FFF2-40B4-BE49-F238E27FC236}">
                <a16:creationId xmlns:a16="http://schemas.microsoft.com/office/drawing/2014/main" id="{D83EDB86-1C8A-4F78-87BE-B3B68D5E7E73}"/>
              </a:ext>
            </a:extLst>
          </p:cNvPr>
          <p:cNvSpPr/>
          <p:nvPr/>
        </p:nvSpPr>
        <p:spPr>
          <a:xfrm>
            <a:off x="9937095" y="2678376"/>
            <a:ext cx="2033232" cy="1205930"/>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Provide </a:t>
            </a:r>
            <a:r>
              <a:rPr lang="en-US" b="1"/>
              <a:t>inclusive oversight</a:t>
            </a:r>
            <a:r>
              <a:rPr lang="en-US"/>
              <a:t> opportunities</a:t>
            </a:r>
          </a:p>
        </p:txBody>
      </p:sp>
      <p:sp>
        <p:nvSpPr>
          <p:cNvPr id="16" name="Speech Bubble: Rectangle with Corners Rounded 15">
            <a:extLst>
              <a:ext uri="{FF2B5EF4-FFF2-40B4-BE49-F238E27FC236}">
                <a16:creationId xmlns:a16="http://schemas.microsoft.com/office/drawing/2014/main" id="{0D8545B7-1EF8-4D49-BF6F-127C1F3450ED}"/>
              </a:ext>
            </a:extLst>
          </p:cNvPr>
          <p:cNvSpPr/>
          <p:nvPr/>
        </p:nvSpPr>
        <p:spPr>
          <a:xfrm>
            <a:off x="5342806" y="1183124"/>
            <a:ext cx="2388471" cy="1205930"/>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Remove opportunity </a:t>
            </a:r>
            <a:r>
              <a:rPr lang="en-US" b="1"/>
              <a:t>access barriers</a:t>
            </a:r>
          </a:p>
        </p:txBody>
      </p:sp>
      <p:sp>
        <p:nvSpPr>
          <p:cNvPr id="17" name="Speech Bubble: Rectangle with Corners Rounded 16">
            <a:extLst>
              <a:ext uri="{FF2B5EF4-FFF2-40B4-BE49-F238E27FC236}">
                <a16:creationId xmlns:a16="http://schemas.microsoft.com/office/drawing/2014/main" id="{2A732B55-9927-478E-8F74-BB3A45C935E1}"/>
              </a:ext>
            </a:extLst>
          </p:cNvPr>
          <p:cNvSpPr/>
          <p:nvPr/>
        </p:nvSpPr>
        <p:spPr>
          <a:xfrm>
            <a:off x="7298609" y="2678376"/>
            <a:ext cx="2388471" cy="1205930"/>
          </a:xfrm>
          <a:prstGeom prst="wedgeRound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Secure </a:t>
            </a:r>
            <a:r>
              <a:rPr lang="en-US" b="1"/>
              <a:t>additional benefits </a:t>
            </a:r>
            <a:r>
              <a:rPr lang="en-US"/>
              <a:t>from projects and investments</a:t>
            </a:r>
          </a:p>
        </p:txBody>
      </p:sp>
      <p:sp>
        <p:nvSpPr>
          <p:cNvPr id="18" name="Speech Bubble: Rectangle with Corners Rounded 17">
            <a:extLst>
              <a:ext uri="{FF2B5EF4-FFF2-40B4-BE49-F238E27FC236}">
                <a16:creationId xmlns:a16="http://schemas.microsoft.com/office/drawing/2014/main" id="{A7D894EC-048A-4FE6-8F1C-0FE1E0DD8D6D}"/>
              </a:ext>
            </a:extLst>
          </p:cNvPr>
          <p:cNvSpPr/>
          <p:nvPr/>
        </p:nvSpPr>
        <p:spPr>
          <a:xfrm>
            <a:off x="3082774" y="1196481"/>
            <a:ext cx="1833046" cy="1205930"/>
          </a:xfrm>
          <a:prstGeom prst="wedgeRound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Buy and bank </a:t>
            </a:r>
            <a:r>
              <a:rPr lang="en-US" b="1"/>
              <a:t>land</a:t>
            </a:r>
          </a:p>
        </p:txBody>
      </p:sp>
      <p:sp>
        <p:nvSpPr>
          <p:cNvPr id="19" name="Speech Bubble: Rectangle with Corners Rounded 18">
            <a:extLst>
              <a:ext uri="{FF2B5EF4-FFF2-40B4-BE49-F238E27FC236}">
                <a16:creationId xmlns:a16="http://schemas.microsoft.com/office/drawing/2014/main" id="{5784EF91-391E-44EB-B8AC-2CF7AF73696D}"/>
              </a:ext>
            </a:extLst>
          </p:cNvPr>
          <p:cNvSpPr/>
          <p:nvPr/>
        </p:nvSpPr>
        <p:spPr>
          <a:xfrm>
            <a:off x="539585" y="2728500"/>
            <a:ext cx="2293174" cy="1205930"/>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Invest </a:t>
            </a:r>
            <a:r>
              <a:rPr lang="en-US" b="1"/>
              <a:t>in stabilizing, affordable housing</a:t>
            </a:r>
          </a:p>
        </p:txBody>
      </p:sp>
      <p:sp>
        <p:nvSpPr>
          <p:cNvPr id="20" name="Speech Bubble: Rectangle with Corners Rounded 19">
            <a:extLst>
              <a:ext uri="{FF2B5EF4-FFF2-40B4-BE49-F238E27FC236}">
                <a16:creationId xmlns:a16="http://schemas.microsoft.com/office/drawing/2014/main" id="{99F61BE6-BCE9-485C-BDBD-25ED8EEC0EB8}"/>
              </a:ext>
            </a:extLst>
          </p:cNvPr>
          <p:cNvSpPr/>
          <p:nvPr/>
        </p:nvSpPr>
        <p:spPr>
          <a:xfrm>
            <a:off x="453880" y="4184941"/>
            <a:ext cx="1833046" cy="1205930"/>
          </a:xfrm>
          <a:prstGeom prst="wedgeRound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Support local </a:t>
            </a:r>
            <a:r>
              <a:rPr lang="en-US" b="1"/>
              <a:t>BIPOC business</a:t>
            </a:r>
          </a:p>
        </p:txBody>
      </p:sp>
      <p:sp>
        <p:nvSpPr>
          <p:cNvPr id="21" name="Speech Bubble: Rectangle with Corners Rounded 20">
            <a:extLst>
              <a:ext uri="{FF2B5EF4-FFF2-40B4-BE49-F238E27FC236}">
                <a16:creationId xmlns:a16="http://schemas.microsoft.com/office/drawing/2014/main" id="{570A03F4-8FA9-43A9-8E60-13E9DBC159B5}"/>
              </a:ext>
            </a:extLst>
          </p:cNvPr>
          <p:cNvSpPr/>
          <p:nvPr/>
        </p:nvSpPr>
        <p:spPr>
          <a:xfrm>
            <a:off x="2567702" y="4184941"/>
            <a:ext cx="2361277" cy="1205930"/>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Support </a:t>
            </a:r>
            <a:r>
              <a:rPr lang="en-US" b="1"/>
              <a:t>historical</a:t>
            </a:r>
            <a:r>
              <a:rPr lang="en-US"/>
              <a:t> and </a:t>
            </a:r>
            <a:r>
              <a:rPr lang="en-US" b="1"/>
              <a:t>cultural </a:t>
            </a:r>
            <a:r>
              <a:rPr lang="en-US"/>
              <a:t>public art</a:t>
            </a:r>
          </a:p>
        </p:txBody>
      </p:sp>
      <p:sp>
        <p:nvSpPr>
          <p:cNvPr id="22" name="Speech Bubble: Rectangle with Corners Rounded 21">
            <a:extLst>
              <a:ext uri="{FF2B5EF4-FFF2-40B4-BE49-F238E27FC236}">
                <a16:creationId xmlns:a16="http://schemas.microsoft.com/office/drawing/2014/main" id="{D4EB44CF-530C-4845-8DC8-1DBFE3770876}"/>
              </a:ext>
            </a:extLst>
          </p:cNvPr>
          <p:cNvSpPr/>
          <p:nvPr/>
        </p:nvSpPr>
        <p:spPr>
          <a:xfrm>
            <a:off x="5209755" y="4184941"/>
            <a:ext cx="2293174" cy="1205930"/>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Drive </a:t>
            </a:r>
            <a:r>
              <a:rPr lang="en-US" b="1"/>
              <a:t>equitable economic </a:t>
            </a:r>
            <a:r>
              <a:rPr lang="en-US"/>
              <a:t>opportunity</a:t>
            </a:r>
          </a:p>
        </p:txBody>
      </p:sp>
      <p:sp>
        <p:nvSpPr>
          <p:cNvPr id="23" name="Speech Bubble: Rectangle with Corners Rounded 22">
            <a:extLst>
              <a:ext uri="{FF2B5EF4-FFF2-40B4-BE49-F238E27FC236}">
                <a16:creationId xmlns:a16="http://schemas.microsoft.com/office/drawing/2014/main" id="{86DE13EA-C681-4F93-A898-69CF4DA46C0C}"/>
              </a:ext>
            </a:extLst>
          </p:cNvPr>
          <p:cNvSpPr/>
          <p:nvPr/>
        </p:nvSpPr>
        <p:spPr>
          <a:xfrm>
            <a:off x="10357657" y="4184941"/>
            <a:ext cx="1412483" cy="1205930"/>
          </a:xfrm>
          <a:prstGeom prst="wedgeRoundRect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Need more </a:t>
            </a:r>
            <a:r>
              <a:rPr lang="en-US" b="1"/>
              <a:t>natural areas</a:t>
            </a:r>
          </a:p>
        </p:txBody>
      </p:sp>
      <p:sp>
        <p:nvSpPr>
          <p:cNvPr id="24" name="Speech Bubble: Rectangle with Corners Rounded 23">
            <a:extLst>
              <a:ext uri="{FF2B5EF4-FFF2-40B4-BE49-F238E27FC236}">
                <a16:creationId xmlns:a16="http://schemas.microsoft.com/office/drawing/2014/main" id="{152197A1-CE67-470C-9DD2-5B1B98E05B6B}"/>
              </a:ext>
            </a:extLst>
          </p:cNvPr>
          <p:cNvSpPr/>
          <p:nvPr/>
        </p:nvSpPr>
        <p:spPr>
          <a:xfrm>
            <a:off x="7783705" y="4184941"/>
            <a:ext cx="2293174" cy="1205930"/>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Safety-related</a:t>
            </a:r>
            <a:r>
              <a:rPr lang="en-US"/>
              <a:t> transportation investments</a:t>
            </a:r>
          </a:p>
        </p:txBody>
      </p:sp>
      <p:sp>
        <p:nvSpPr>
          <p:cNvPr id="25" name="Speech Bubble: Rectangle with Corners Rounded 24">
            <a:extLst>
              <a:ext uri="{FF2B5EF4-FFF2-40B4-BE49-F238E27FC236}">
                <a16:creationId xmlns:a16="http://schemas.microsoft.com/office/drawing/2014/main" id="{4B27C19D-33A0-44F4-B3B5-46425B544A44}"/>
              </a:ext>
            </a:extLst>
          </p:cNvPr>
          <p:cNvSpPr/>
          <p:nvPr/>
        </p:nvSpPr>
        <p:spPr>
          <a:xfrm>
            <a:off x="8158263" y="1183124"/>
            <a:ext cx="3615571" cy="1205930"/>
          </a:xfrm>
          <a:prstGeom prst="wedgeRound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TIF funds should be targeted on </a:t>
            </a:r>
            <a:r>
              <a:rPr lang="en-US" b="1"/>
              <a:t>stabilization</a:t>
            </a:r>
            <a:r>
              <a:rPr lang="en-US"/>
              <a:t> rather than broadly spent on infrastructure</a:t>
            </a:r>
          </a:p>
        </p:txBody>
      </p:sp>
      <p:pic>
        <p:nvPicPr>
          <p:cNvPr id="4" name="Graphic 3" descr="Woman Shrugging with solid fill">
            <a:extLst>
              <a:ext uri="{FF2B5EF4-FFF2-40B4-BE49-F238E27FC236}">
                <a16:creationId xmlns:a16="http://schemas.microsoft.com/office/drawing/2014/main" id="{0C373DD9-5695-4988-9522-D4CA434696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89072" y="5624483"/>
            <a:ext cx="914400" cy="914400"/>
          </a:xfrm>
          <a:prstGeom prst="rect">
            <a:avLst/>
          </a:prstGeom>
        </p:spPr>
      </p:pic>
      <p:pic>
        <p:nvPicPr>
          <p:cNvPr id="6" name="Graphic 5" descr="Man With Pram with solid fill">
            <a:extLst>
              <a:ext uri="{FF2B5EF4-FFF2-40B4-BE49-F238E27FC236}">
                <a16:creationId xmlns:a16="http://schemas.microsoft.com/office/drawing/2014/main" id="{21CF95E1-29BD-4C03-A3CE-0703AEF0C4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45729" y="5624483"/>
            <a:ext cx="914400" cy="914400"/>
          </a:xfrm>
          <a:prstGeom prst="rect">
            <a:avLst/>
          </a:prstGeom>
        </p:spPr>
      </p:pic>
      <p:pic>
        <p:nvPicPr>
          <p:cNvPr id="8" name="Graphic 7" descr="Walk with solid fill">
            <a:extLst>
              <a:ext uri="{FF2B5EF4-FFF2-40B4-BE49-F238E27FC236}">
                <a16:creationId xmlns:a16="http://schemas.microsoft.com/office/drawing/2014/main" id="{B0F75453-E72A-401D-99FB-D9274DF232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18359" y="5624483"/>
            <a:ext cx="914400" cy="914400"/>
          </a:xfrm>
          <a:prstGeom prst="rect">
            <a:avLst/>
          </a:prstGeom>
        </p:spPr>
      </p:pic>
      <p:sp>
        <p:nvSpPr>
          <p:cNvPr id="26" name="Footer Placeholder 4">
            <a:extLst>
              <a:ext uri="{FF2B5EF4-FFF2-40B4-BE49-F238E27FC236}">
                <a16:creationId xmlns:a16="http://schemas.microsoft.com/office/drawing/2014/main" id="{8BB63E63-046C-4F73-87CC-56E0EFC7C103}"/>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8</a:t>
            </a:fld>
            <a:endParaRPr lang="en-US" dirty="0"/>
          </a:p>
        </p:txBody>
      </p:sp>
    </p:spTree>
    <p:extLst>
      <p:ext uri="{BB962C8B-B14F-4D97-AF65-F5344CB8AC3E}">
        <p14:creationId xmlns:p14="http://schemas.microsoft.com/office/powerpoint/2010/main" val="298773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5476B8-1CF3-489D-9727-81C669A8BFD8}"/>
              </a:ext>
            </a:extLst>
          </p:cNvPr>
          <p:cNvSpPr/>
          <p:nvPr/>
        </p:nvSpPr>
        <p:spPr>
          <a:xfrm>
            <a:off x="1366887" y="1527143"/>
            <a:ext cx="9558779" cy="4430948"/>
          </a:xfrm>
          <a:prstGeom prst="rect">
            <a:avLst/>
          </a:prstGeom>
          <a:solidFill>
            <a:srgbClr val="A5D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853C5-D091-41C0-8CB0-1AF5EA4C154B}"/>
              </a:ext>
            </a:extLst>
          </p:cNvPr>
          <p:cNvSpPr>
            <a:spLocks noGrp="1"/>
          </p:cNvSpPr>
          <p:nvPr>
            <p:ph type="title"/>
          </p:nvPr>
        </p:nvSpPr>
        <p:spPr>
          <a:xfrm>
            <a:off x="239304" y="160336"/>
            <a:ext cx="12346396" cy="761621"/>
          </a:xfrm>
        </p:spPr>
        <p:txBody>
          <a:bodyPr>
            <a:noAutofit/>
          </a:bodyPr>
          <a:lstStyle/>
          <a:p>
            <a:r>
              <a:rPr lang="en-US" sz="4800">
                <a:solidFill>
                  <a:schemeClr val="accent3"/>
                </a:solidFill>
                <a:latin typeface="Franklin Gothic Demi Cond"/>
              </a:rPr>
              <a:t>From Preliminary Report to the Plan: The Vision</a:t>
            </a:r>
            <a:endParaRPr lang="en-US" sz="4800">
              <a:solidFill>
                <a:schemeClr val="accent3"/>
              </a:solidFill>
            </a:endParaRPr>
          </a:p>
        </p:txBody>
      </p:sp>
      <p:pic>
        <p:nvPicPr>
          <p:cNvPr id="6" name="Picture 5">
            <a:extLst>
              <a:ext uri="{FF2B5EF4-FFF2-40B4-BE49-F238E27FC236}">
                <a16:creationId xmlns:a16="http://schemas.microsoft.com/office/drawing/2014/main" id="{B91D2818-49A3-4BF0-9E6A-266F6E25D4EA}"/>
              </a:ext>
            </a:extLst>
          </p:cNvPr>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484522" y="6290107"/>
            <a:ext cx="1873136" cy="497552"/>
          </a:xfrm>
          <a:prstGeom prst="rect">
            <a:avLst/>
          </a:prstGeom>
        </p:spPr>
      </p:pic>
      <p:pic>
        <p:nvPicPr>
          <p:cNvPr id="1034" name="Picture 10">
            <a:extLst>
              <a:ext uri="{FF2B5EF4-FFF2-40B4-BE49-F238E27FC236}">
                <a16:creationId xmlns:a16="http://schemas.microsoft.com/office/drawing/2014/main" id="{FC76477C-93B3-4B8A-ACB2-F14E39B36F8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04595" y="3307627"/>
            <a:ext cx="3970732" cy="2861533"/>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7A057B8-1B80-41E5-BF18-58636D355D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6507" y="1068767"/>
            <a:ext cx="5859196" cy="2929598"/>
          </a:xfrm>
          <a:prstGeom prst="rect">
            <a:avLst/>
          </a:prstGeom>
        </p:spPr>
      </p:pic>
      <p:pic>
        <p:nvPicPr>
          <p:cNvPr id="12" name="Picture 2" descr="Header image for the site">
            <a:extLst>
              <a:ext uri="{FF2B5EF4-FFF2-40B4-BE49-F238E27FC236}">
                <a16:creationId xmlns:a16="http://schemas.microsoft.com/office/drawing/2014/main" id="{F9E383AD-773B-4598-BDE4-FEB89B23A33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53641" y="3636646"/>
            <a:ext cx="5082988" cy="28615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45D51B6-A1F8-4C39-9C22-FAE0C6BDDDB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53278" y="1066700"/>
            <a:ext cx="2701371" cy="270137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9" name="Footer Placeholder 4">
            <a:extLst>
              <a:ext uri="{FF2B5EF4-FFF2-40B4-BE49-F238E27FC236}">
                <a16:creationId xmlns:a16="http://schemas.microsoft.com/office/drawing/2014/main" id="{46C667CE-CA7E-4C23-AE89-01AC7FB3B95D}"/>
              </a:ext>
            </a:extLst>
          </p:cNvPr>
          <p:cNvSpPr>
            <a:spLocks noGrp="1"/>
          </p:cNvSpPr>
          <p:nvPr>
            <p:ph type="ftr" sz="quarter" idx="11"/>
          </p:nvPr>
        </p:nvSpPr>
        <p:spPr>
          <a:xfrm>
            <a:off x="239304" y="6356290"/>
            <a:ext cx="8878063" cy="365186"/>
          </a:xfrm>
        </p:spPr>
        <p:txBody>
          <a:bodyPr/>
          <a:lstStyle/>
          <a:p>
            <a:pPr algn="l"/>
            <a:fld id="{8DAA8062-766D-41B9-BD3C-161FD863BC06}" type="slidenum">
              <a:rPr lang="en-US" smtClean="0"/>
              <a:pPr algn="l"/>
              <a:t>9</a:t>
            </a:fld>
            <a:endParaRPr lang="en-US" dirty="0"/>
          </a:p>
        </p:txBody>
      </p:sp>
    </p:spTree>
    <p:extLst>
      <p:ext uri="{BB962C8B-B14F-4D97-AF65-F5344CB8AC3E}">
        <p14:creationId xmlns:p14="http://schemas.microsoft.com/office/powerpoint/2010/main" val="2015400887"/>
      </p:ext>
    </p:extLst>
  </p:cSld>
  <p:clrMapOvr>
    <a:masterClrMapping/>
  </p:clrMapOvr>
</p:sld>
</file>

<file path=ppt/theme/theme1.xml><?xml version="1.0" encoding="utf-8"?>
<a:theme xmlns:a="http://schemas.openxmlformats.org/drawingml/2006/main" name="P2">
  <a:themeElements>
    <a:clrScheme name="Prosper Portland Colors">
      <a:dk1>
        <a:srgbClr val="000000"/>
      </a:dk1>
      <a:lt1>
        <a:srgbClr val="FFFFFF"/>
      </a:lt1>
      <a:dk2>
        <a:srgbClr val="1F497D"/>
      </a:dk2>
      <a:lt2>
        <a:srgbClr val="EEECE1"/>
      </a:lt2>
      <a:accent1>
        <a:srgbClr val="41B6E5"/>
      </a:accent1>
      <a:accent2>
        <a:srgbClr val="6CC149"/>
      </a:accent2>
      <a:accent3>
        <a:srgbClr val="E9AA00"/>
      </a:accent3>
      <a:accent4>
        <a:srgbClr val="AB4FC5"/>
      </a:accent4>
      <a:accent5>
        <a:srgbClr val="4BACC6"/>
      </a:accent5>
      <a:accent6>
        <a:srgbClr val="E850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osper Portland PPT Template 2021" id="{B9D372E3-402B-4B44-AE21-617D0E82A922}" vid="{21DFCBF0-D14B-8243-8E6F-CE1552148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fe1f85b-d184-4303-8836-382dddce9692">
      <UserInfo>
        <DisplayName>DeKlyen, Dana</DisplayName>
        <AccountId>12</AccountId>
        <AccountType/>
      </UserInfo>
      <UserInfo>
        <DisplayName>Douglas, Justin</DisplayName>
        <AccountId>15</AccountId>
        <AccountType/>
      </UserInfo>
      <UserInfo>
        <DisplayName>Gonzalez, Roger</DisplayName>
        <AccountId>77</AccountId>
        <AccountType/>
      </UserInfo>
      <UserInfo>
        <DisplayName>Hartinger, Kathryn</DisplayName>
        <AccountId>96</AccountId>
        <AccountType/>
      </UserInfo>
      <UserInfo>
        <DisplayName>Branam, Kimberly</DisplayName>
        <AccountId>41</AccountId>
        <AccountType/>
      </UserInfo>
      <UserInfo>
        <DisplayName>Whitney, Hope</DisplayName>
        <AccountId>82</AccountId>
        <AccountType/>
      </UserInfo>
    </SharedWithUsers>
    <TaxCatchAll xmlns="4fe1f85b-d184-4303-8836-382dddce9692" xsi:nil="true"/>
    <lcf76f155ced4ddcb4097134ff3c332f xmlns="d210fe7b-0b3b-4ece-9dfb-e3c9c83e5bc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457006973F0847A242104CA1DE0306" ma:contentTypeVersion="10" ma:contentTypeDescription="Create a new document." ma:contentTypeScope="" ma:versionID="11e3eeede684301d700cdbd04a841724">
  <xsd:schema xmlns:xsd="http://www.w3.org/2001/XMLSchema" xmlns:xs="http://www.w3.org/2001/XMLSchema" xmlns:p="http://schemas.microsoft.com/office/2006/metadata/properties" xmlns:ns2="d210fe7b-0b3b-4ece-9dfb-e3c9c83e5bc0" xmlns:ns3="4fe1f85b-d184-4303-8836-382dddce9692" targetNamespace="http://schemas.microsoft.com/office/2006/metadata/properties" ma:root="true" ma:fieldsID="ba215e5a08f7b8818c5e94362e64ab78" ns2:_="" ns3:_="">
    <xsd:import namespace="d210fe7b-0b3b-4ece-9dfb-e3c9c83e5bc0"/>
    <xsd:import namespace="4fe1f85b-d184-4303-8836-382dddce96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0fe7b-0b3b-4ece-9dfb-e3c9c83e5b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d6c44c0-d812-4933-a4c9-6a111b5d7fe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fe1f85b-d184-4303-8836-382dddce96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be34ddd-4873-4622-bdd2-64518773b8aa}" ma:internalName="TaxCatchAll" ma:showField="CatchAllData" ma:web="4fe1f85b-d184-4303-8836-382dddce96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586948-ACDD-4D9A-98DD-3130D4004249}">
  <ds:schemaRefs>
    <ds:schemaRef ds:uri="http://schemas.microsoft.com/office/infopath/2007/PartnerControls"/>
    <ds:schemaRef ds:uri="http://purl.org/dc/dcmitype/"/>
    <ds:schemaRef ds:uri="4fe1f85b-d184-4303-8836-382dddce9692"/>
    <ds:schemaRef ds:uri="http://purl.org/dc/elements/1.1/"/>
    <ds:schemaRef ds:uri="http://schemas.microsoft.com/office/2006/metadata/properties"/>
    <ds:schemaRef ds:uri="d210fe7b-0b3b-4ece-9dfb-e3c9c83e5bc0"/>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C77704F-759F-435A-B7FE-3629C981B84A}">
  <ds:schemaRefs>
    <ds:schemaRef ds:uri="4fe1f85b-d184-4303-8836-382dddce9692"/>
    <ds:schemaRef ds:uri="d210fe7b-0b3b-4ece-9dfb-e3c9c83e5b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0467DB-84A4-4041-A93A-EF7E162548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Prosper Portland PPT Template 2021</Template>
  <TotalTime>115</TotalTime>
  <Words>10086</Words>
  <Application>Microsoft Office PowerPoint</Application>
  <PresentationFormat>Widescreen</PresentationFormat>
  <Paragraphs>1256</Paragraphs>
  <Slides>57</Slides>
  <Notes>47</Notes>
  <HiddenSlides>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57</vt:i4>
      </vt:variant>
    </vt:vector>
  </HeadingPairs>
  <TitlesOfParts>
    <vt:vector size="70" baseType="lpstr">
      <vt:lpstr>Arial</vt:lpstr>
      <vt:lpstr>Calibri</vt:lpstr>
      <vt:lpstr>Courier New</vt:lpstr>
      <vt:lpstr>Franklin Gothic Book</vt:lpstr>
      <vt:lpstr>Franklin Gothic Demi Cond</vt:lpstr>
      <vt:lpstr>Franklin Gothic Medium Cond</vt:lpstr>
      <vt:lpstr>Inter</vt:lpstr>
      <vt:lpstr>Roboto</vt:lpstr>
      <vt:lpstr>Rubik</vt:lpstr>
      <vt:lpstr>Symbol</vt:lpstr>
      <vt:lpstr>Times New Roman</vt:lpstr>
      <vt:lpstr>Wingdings</vt:lpstr>
      <vt:lpstr>P2</vt:lpstr>
      <vt:lpstr>Cully TIF District City Council Hearing  November 9, 2022</vt:lpstr>
      <vt:lpstr>Our Agenda</vt:lpstr>
      <vt:lpstr>Exploring a New TIF Model Partnership with the Cully Community</vt:lpstr>
      <vt:lpstr>PowerPoint Presentation</vt:lpstr>
      <vt:lpstr>We have been using TIF in Cully for 10 years</vt:lpstr>
      <vt:lpstr>Who are the Cully Partners?</vt:lpstr>
      <vt:lpstr>Community Engagement</vt:lpstr>
      <vt:lpstr>Community Priorities We Heard</vt:lpstr>
      <vt:lpstr>From Preliminary Report to the Plan: The Vision</vt:lpstr>
      <vt:lpstr>PowerPoint Presentation</vt:lpstr>
      <vt:lpstr>PowerPoint Presentation</vt:lpstr>
      <vt:lpstr>Where are Portland's TIF Districts?</vt:lpstr>
      <vt:lpstr>Proposed Cully TIF Boundary</vt:lpstr>
      <vt:lpstr>District Goals</vt:lpstr>
      <vt:lpstr>Priority Communities</vt:lpstr>
      <vt:lpstr>Eligible Projects List</vt:lpstr>
      <vt:lpstr>How TIF Plan relates to Action Plan</vt:lpstr>
      <vt:lpstr>3. Financial Implications</vt:lpstr>
      <vt:lpstr>Maximum Indebtedness</vt:lpstr>
      <vt:lpstr>PowerPoint Presentation</vt:lpstr>
      <vt:lpstr>Community Development Project Examples</vt:lpstr>
      <vt:lpstr>Community Development Project Examples</vt:lpstr>
      <vt:lpstr>Impact on Taxing Jurisdictions Revenue share anticipated to begin in FY 2038-39</vt:lpstr>
      <vt:lpstr>City Taxes Returned &amp; Taxes Foregone</vt:lpstr>
      <vt:lpstr>PowerPoint Presentation</vt:lpstr>
      <vt:lpstr>Community Governance Charter</vt:lpstr>
      <vt:lpstr>Community Leadership Committee</vt:lpstr>
      <vt:lpstr>Co-creation Roles, Expectations and Processes</vt:lpstr>
      <vt:lpstr>Accountability</vt:lpstr>
      <vt:lpstr>PowerPoint Presentation</vt:lpstr>
      <vt:lpstr>City Council’s Role in Implementation</vt:lpstr>
      <vt:lpstr>Questions?</vt:lpstr>
      <vt:lpstr>Parking Lot Slides - briefings</vt:lpstr>
      <vt:lpstr>Demographics</vt:lpstr>
      <vt:lpstr>Multifamily Rental Housing</vt:lpstr>
      <vt:lpstr>Commercial Real Estate Market </vt:lpstr>
      <vt:lpstr>PowerPoint Presentation</vt:lpstr>
      <vt:lpstr>PowerPoint Presentation</vt:lpstr>
      <vt:lpstr>Recent TIF Investments in PBOT Projects  FY 2015-2021 - $24M</vt:lpstr>
      <vt:lpstr>Community Development Project Examples</vt:lpstr>
      <vt:lpstr>Community Development Project Examples</vt:lpstr>
      <vt:lpstr>Community Development Project Examples</vt:lpstr>
      <vt:lpstr>Community Development Project Examples</vt:lpstr>
      <vt:lpstr>Affordable Housing Set Aside 2006-2019</vt:lpstr>
      <vt:lpstr>Affordable Housing Project Examples</vt:lpstr>
      <vt:lpstr>Affordable Housing Project Examples</vt:lpstr>
      <vt:lpstr>Home Ownership Program</vt:lpstr>
      <vt:lpstr>Parking Lot Slides - ?s</vt:lpstr>
      <vt:lpstr>Will this affect my property taxes?</vt:lpstr>
      <vt:lpstr>2. Priority Community Engagement</vt:lpstr>
      <vt:lpstr>4. Examples of Stabilizing Investments</vt:lpstr>
      <vt:lpstr>5. TIF Resources – Transportation, Infrastructure</vt:lpstr>
      <vt:lpstr>6. Financial fundamentals</vt:lpstr>
      <vt:lpstr>15. Accountability Measures</vt:lpstr>
      <vt:lpstr>Parking Lot Slides - General</vt:lpstr>
      <vt:lpstr>PowerPoint Presentation</vt:lpstr>
      <vt:lpstr>Program Offerings &amp; 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Prosper Portland Presentation Template</dc:title>
  <dc:creator>Gonzalez, Roger</dc:creator>
  <cp:lastModifiedBy>Douglas, Justin</cp:lastModifiedBy>
  <cp:revision>4</cp:revision>
  <cp:lastPrinted>2022-09-19T20:03:04Z</cp:lastPrinted>
  <dcterms:created xsi:type="dcterms:W3CDTF">2022-03-18T18:35:11Z</dcterms:created>
  <dcterms:modified xsi:type="dcterms:W3CDTF">2022-11-09T18:24:20Z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0x010100D7457006973F0847A242104CA1DE0306</vt:lpwstr>
  </property>
  <property fmtid="{D5CDD505-2E9C-101B-9397-08002B2CF9AE}" pid="3" name="MediaServiceImageTags">
    <vt:lpwstr/>
  </property>
</Properties>
</file>