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60" r:id="rId2"/>
    <p:sldId id="288" r:id="rId3"/>
    <p:sldId id="268" r:id="rId4"/>
    <p:sldId id="257" r:id="rId5"/>
    <p:sldId id="258" r:id="rId6"/>
    <p:sldId id="272" r:id="rId7"/>
    <p:sldId id="273" r:id="rId8"/>
    <p:sldId id="278" r:id="rId9"/>
    <p:sldId id="290" r:id="rId10"/>
    <p:sldId id="289" r:id="rId11"/>
    <p:sldId id="262" r:id="rId12"/>
    <p:sldId id="284" r:id="rId13"/>
    <p:sldId id="259" r:id="rId14"/>
    <p:sldId id="285" r:id="rId15"/>
    <p:sldId id="264" r:id="rId16"/>
    <p:sldId id="286" r:id="rId17"/>
    <p:sldId id="263" r:id="rId18"/>
    <p:sldId id="287" r:id="rId19"/>
    <p:sldId id="265" r:id="rId20"/>
    <p:sldId id="274" r:id="rId21"/>
    <p:sldId id="280" r:id="rId22"/>
    <p:sldId id="266" r:id="rId23"/>
    <p:sldId id="275" r:id="rId24"/>
    <p:sldId id="267" r:id="rId25"/>
    <p:sldId id="282" r:id="rId26"/>
    <p:sldId id="269" r:id="rId27"/>
    <p:sldId id="276" r:id="rId28"/>
    <p:sldId id="277" r:id="rId29"/>
    <p:sldId id="270" r:id="rId30"/>
    <p:sldId id="27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83F5"/>
    <a:srgbClr val="CD4CF0"/>
    <a:srgbClr val="AF724A"/>
    <a:srgbClr val="F15B4A"/>
    <a:srgbClr val="FFFFFF"/>
    <a:srgbClr val="ECA599"/>
    <a:srgbClr val="5599AF"/>
    <a:srgbClr val="389C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6A39C7-1E4D-49D9-BD28-43A95BBCD835}" v="40" dt="2022-11-09T08:39:43.6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4" autoAdjust="0"/>
    <p:restoredTop sz="76252" autoAdjust="0"/>
  </p:normalViewPr>
  <p:slideViewPr>
    <p:cSldViewPr snapToGrid="0">
      <p:cViewPr varScale="1">
        <p:scale>
          <a:sx n="55" d="100"/>
          <a:sy n="55" d="100"/>
        </p:scale>
        <p:origin x="1260" y="66"/>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paefthimiou, Jonna" userId="ad2bbf78-0250-4335-973f-e98cad438287" providerId="ADAL" clId="{506A39C7-1E4D-49D9-BD28-43A95BBCD835}"/>
    <pc:docChg chg="undo custSel addSld modSld sldOrd modMainMaster">
      <pc:chgData name="Papaefthimiou, Jonna" userId="ad2bbf78-0250-4335-973f-e98cad438287" providerId="ADAL" clId="{506A39C7-1E4D-49D9-BD28-43A95BBCD835}" dt="2022-11-09T16:58:26.416" v="6987" actId="20577"/>
      <pc:docMkLst>
        <pc:docMk/>
      </pc:docMkLst>
      <pc:sldChg chg="modNotesTx">
        <pc:chgData name="Papaefthimiou, Jonna" userId="ad2bbf78-0250-4335-973f-e98cad438287" providerId="ADAL" clId="{506A39C7-1E4D-49D9-BD28-43A95BBCD835}" dt="2022-11-09T06:04:18.049" v="366" actId="20577"/>
        <pc:sldMkLst>
          <pc:docMk/>
          <pc:sldMk cId="2570581640" sldId="257"/>
        </pc:sldMkLst>
      </pc:sldChg>
      <pc:sldChg chg="addSp delSp modSp mod modNotesTx">
        <pc:chgData name="Papaefthimiou, Jonna" userId="ad2bbf78-0250-4335-973f-e98cad438287" providerId="ADAL" clId="{506A39C7-1E4D-49D9-BD28-43A95BBCD835}" dt="2022-11-09T08:10:58.381" v="6235" actId="1076"/>
        <pc:sldMkLst>
          <pc:docMk/>
          <pc:sldMk cId="2883026276" sldId="258"/>
        </pc:sldMkLst>
        <pc:spChg chg="add del">
          <ac:chgData name="Papaefthimiou, Jonna" userId="ad2bbf78-0250-4335-973f-e98cad438287" providerId="ADAL" clId="{506A39C7-1E4D-49D9-BD28-43A95BBCD835}" dt="2022-11-09T07:58:06.404" v="6208" actId="478"/>
          <ac:spMkLst>
            <pc:docMk/>
            <pc:sldMk cId="2883026276" sldId="258"/>
            <ac:spMk id="7" creationId="{E03FEDBC-ABBC-47EC-B776-CD927DD1D89D}"/>
          </ac:spMkLst>
        </pc:spChg>
        <pc:spChg chg="add del">
          <ac:chgData name="Papaefthimiou, Jonna" userId="ad2bbf78-0250-4335-973f-e98cad438287" providerId="ADAL" clId="{506A39C7-1E4D-49D9-BD28-43A95BBCD835}" dt="2022-11-09T07:58:21.712" v="6210" actId="478"/>
          <ac:spMkLst>
            <pc:docMk/>
            <pc:sldMk cId="2883026276" sldId="258"/>
            <ac:spMk id="8" creationId="{04C49152-7DF3-4F05-8B1E-41D3060AE1D2}"/>
          </ac:spMkLst>
        </pc:spChg>
        <pc:picChg chg="add del mod modCrop">
          <ac:chgData name="Papaefthimiou, Jonna" userId="ad2bbf78-0250-4335-973f-e98cad438287" providerId="ADAL" clId="{506A39C7-1E4D-49D9-BD28-43A95BBCD835}" dt="2022-11-09T07:57:22.369" v="6206" actId="478"/>
          <ac:picMkLst>
            <pc:docMk/>
            <pc:sldMk cId="2883026276" sldId="258"/>
            <ac:picMk id="5" creationId="{CD7E4E95-590C-4F43-99EC-8EC9B5A8BA8B}"/>
          </ac:picMkLst>
        </pc:picChg>
        <pc:picChg chg="add del mod">
          <ac:chgData name="Papaefthimiou, Jonna" userId="ad2bbf78-0250-4335-973f-e98cad438287" providerId="ADAL" clId="{506A39C7-1E4D-49D9-BD28-43A95BBCD835}" dt="2022-11-09T08:06:18.440" v="6215" actId="478"/>
          <ac:picMkLst>
            <pc:docMk/>
            <pc:sldMk cId="2883026276" sldId="258"/>
            <ac:picMk id="9" creationId="{093B4442-65A3-4521-9051-B418299AE8E6}"/>
          </ac:picMkLst>
        </pc:picChg>
        <pc:picChg chg="add del mod">
          <ac:chgData name="Papaefthimiou, Jonna" userId="ad2bbf78-0250-4335-973f-e98cad438287" providerId="ADAL" clId="{506A39C7-1E4D-49D9-BD28-43A95BBCD835}" dt="2022-11-09T08:10:45.512" v="6232" actId="478"/>
          <ac:picMkLst>
            <pc:docMk/>
            <pc:sldMk cId="2883026276" sldId="258"/>
            <ac:picMk id="10" creationId="{0F477C3D-DABE-4A57-95E5-96EA32070E9C}"/>
          </ac:picMkLst>
        </pc:picChg>
        <pc:picChg chg="add mod">
          <ac:chgData name="Papaefthimiou, Jonna" userId="ad2bbf78-0250-4335-973f-e98cad438287" providerId="ADAL" clId="{506A39C7-1E4D-49D9-BD28-43A95BBCD835}" dt="2022-11-09T08:10:58.381" v="6235" actId="1076"/>
          <ac:picMkLst>
            <pc:docMk/>
            <pc:sldMk cId="2883026276" sldId="258"/>
            <ac:picMk id="11" creationId="{3322B207-0BBC-4237-BAF4-77AFDAEF5BE7}"/>
          </ac:picMkLst>
        </pc:picChg>
        <pc:picChg chg="del">
          <ac:chgData name="Papaefthimiou, Jonna" userId="ad2bbf78-0250-4335-973f-e98cad438287" providerId="ADAL" clId="{506A39C7-1E4D-49D9-BD28-43A95BBCD835}" dt="2022-11-08T22:21:58.662" v="228" actId="478"/>
          <ac:picMkLst>
            <pc:docMk/>
            <pc:sldMk cId="2883026276" sldId="258"/>
            <ac:picMk id="2056" creationId="{2C369215-6803-4456-8169-D3741F24B4D6}"/>
          </ac:picMkLst>
        </pc:picChg>
        <pc:picChg chg="add del mod">
          <ac:chgData name="Papaefthimiou, Jonna" userId="ad2bbf78-0250-4335-973f-e98cad438287" providerId="ADAL" clId="{506A39C7-1E4D-49D9-BD28-43A95BBCD835}" dt="2022-11-09T07:51:23.250" v="6195" actId="478"/>
          <ac:picMkLst>
            <pc:docMk/>
            <pc:sldMk cId="2883026276" sldId="258"/>
            <ac:picMk id="2058" creationId="{398553B7-E970-4D70-8146-536C094DC8B9}"/>
          </ac:picMkLst>
        </pc:picChg>
      </pc:sldChg>
      <pc:sldChg chg="modNotesTx">
        <pc:chgData name="Papaefthimiou, Jonna" userId="ad2bbf78-0250-4335-973f-e98cad438287" providerId="ADAL" clId="{506A39C7-1E4D-49D9-BD28-43A95BBCD835}" dt="2022-11-09T06:49:07.502" v="5468" actId="20577"/>
        <pc:sldMkLst>
          <pc:docMk/>
          <pc:sldMk cId="1247638070" sldId="259"/>
        </pc:sldMkLst>
      </pc:sldChg>
      <pc:sldChg chg="modNotesTx">
        <pc:chgData name="Papaefthimiou, Jonna" userId="ad2bbf78-0250-4335-973f-e98cad438287" providerId="ADAL" clId="{506A39C7-1E4D-49D9-BD28-43A95BBCD835}" dt="2022-11-09T16:58:26.416" v="6987" actId="20577"/>
        <pc:sldMkLst>
          <pc:docMk/>
          <pc:sldMk cId="3117051905" sldId="260"/>
        </pc:sldMkLst>
      </pc:sldChg>
      <pc:sldChg chg="modSp mod modNotesTx">
        <pc:chgData name="Papaefthimiou, Jonna" userId="ad2bbf78-0250-4335-973f-e98cad438287" providerId="ADAL" clId="{506A39C7-1E4D-49D9-BD28-43A95BBCD835}" dt="2022-11-09T16:48:51.168" v="6321" actId="6549"/>
        <pc:sldMkLst>
          <pc:docMk/>
          <pc:sldMk cId="1831486219" sldId="262"/>
        </pc:sldMkLst>
        <pc:spChg chg="mod">
          <ac:chgData name="Papaefthimiou, Jonna" userId="ad2bbf78-0250-4335-973f-e98cad438287" providerId="ADAL" clId="{506A39C7-1E4D-49D9-BD28-43A95BBCD835}" dt="2022-11-09T16:48:51.168" v="6321" actId="6549"/>
          <ac:spMkLst>
            <pc:docMk/>
            <pc:sldMk cId="1831486219" sldId="262"/>
            <ac:spMk id="3" creationId="{2F021168-44D6-4889-827A-F864F8658C5E}"/>
          </ac:spMkLst>
        </pc:spChg>
      </pc:sldChg>
      <pc:sldChg chg="modSp mod modNotesTx">
        <pc:chgData name="Papaefthimiou, Jonna" userId="ad2bbf78-0250-4335-973f-e98cad438287" providerId="ADAL" clId="{506A39C7-1E4D-49D9-BD28-43A95BBCD835}" dt="2022-11-09T16:53:11.548" v="6776" actId="20577"/>
        <pc:sldMkLst>
          <pc:docMk/>
          <pc:sldMk cId="439889870" sldId="263"/>
        </pc:sldMkLst>
        <pc:spChg chg="mod">
          <ac:chgData name="Papaefthimiou, Jonna" userId="ad2bbf78-0250-4335-973f-e98cad438287" providerId="ADAL" clId="{506A39C7-1E4D-49D9-BD28-43A95BBCD835}" dt="2022-11-09T16:53:11.548" v="6776" actId="20577"/>
          <ac:spMkLst>
            <pc:docMk/>
            <pc:sldMk cId="439889870" sldId="263"/>
            <ac:spMk id="3" creationId="{E0291372-BD39-47A3-9D09-A59FE380AAA7}"/>
          </ac:spMkLst>
        </pc:spChg>
      </pc:sldChg>
      <pc:sldChg chg="modSp mod modNotesTx">
        <pc:chgData name="Papaefthimiou, Jonna" userId="ad2bbf78-0250-4335-973f-e98cad438287" providerId="ADAL" clId="{506A39C7-1E4D-49D9-BD28-43A95BBCD835}" dt="2022-11-09T16:55:41.085" v="6817" actId="6549"/>
        <pc:sldMkLst>
          <pc:docMk/>
          <pc:sldMk cId="3636742988" sldId="264"/>
        </pc:sldMkLst>
        <pc:spChg chg="mod">
          <ac:chgData name="Papaefthimiou, Jonna" userId="ad2bbf78-0250-4335-973f-e98cad438287" providerId="ADAL" clId="{506A39C7-1E4D-49D9-BD28-43A95BBCD835}" dt="2022-11-09T07:27:19.028" v="6155" actId="20577"/>
          <ac:spMkLst>
            <pc:docMk/>
            <pc:sldMk cId="3636742988" sldId="264"/>
            <ac:spMk id="2" creationId="{5DCA562D-DABB-4722-9976-FBDCD38E248D}"/>
          </ac:spMkLst>
        </pc:spChg>
        <pc:spChg chg="mod">
          <ac:chgData name="Papaefthimiou, Jonna" userId="ad2bbf78-0250-4335-973f-e98cad438287" providerId="ADAL" clId="{506A39C7-1E4D-49D9-BD28-43A95BBCD835}" dt="2022-11-09T16:55:41.085" v="6817" actId="6549"/>
          <ac:spMkLst>
            <pc:docMk/>
            <pc:sldMk cId="3636742988" sldId="264"/>
            <ac:spMk id="3" creationId="{BD1756DA-4751-4D21-8AD6-98705D7E64DD}"/>
          </ac:spMkLst>
        </pc:spChg>
      </pc:sldChg>
      <pc:sldChg chg="modSp mod">
        <pc:chgData name="Papaefthimiou, Jonna" userId="ad2bbf78-0250-4335-973f-e98cad438287" providerId="ADAL" clId="{506A39C7-1E4D-49D9-BD28-43A95BBCD835}" dt="2022-11-09T16:53:48.792" v="6784" actId="6549"/>
        <pc:sldMkLst>
          <pc:docMk/>
          <pc:sldMk cId="1265093777" sldId="265"/>
        </pc:sldMkLst>
        <pc:spChg chg="mod">
          <ac:chgData name="Papaefthimiou, Jonna" userId="ad2bbf78-0250-4335-973f-e98cad438287" providerId="ADAL" clId="{506A39C7-1E4D-49D9-BD28-43A95BBCD835}" dt="2022-11-09T16:53:48.792" v="6784" actId="6549"/>
          <ac:spMkLst>
            <pc:docMk/>
            <pc:sldMk cId="1265093777" sldId="265"/>
            <ac:spMk id="3" creationId="{E8C2CF25-224B-4ECA-AAC8-DA9F42480239}"/>
          </ac:spMkLst>
        </pc:spChg>
      </pc:sldChg>
      <pc:sldChg chg="addSp delSp modSp mod">
        <pc:chgData name="Papaefthimiou, Jonna" userId="ad2bbf78-0250-4335-973f-e98cad438287" providerId="ADAL" clId="{506A39C7-1E4D-49D9-BD28-43A95BBCD835}" dt="2022-11-09T16:57:02.900" v="6898" actId="20577"/>
        <pc:sldMkLst>
          <pc:docMk/>
          <pc:sldMk cId="325052345" sldId="267"/>
        </pc:sldMkLst>
        <pc:spChg chg="mod">
          <ac:chgData name="Papaefthimiou, Jonna" userId="ad2bbf78-0250-4335-973f-e98cad438287" providerId="ADAL" clId="{506A39C7-1E4D-49D9-BD28-43A95BBCD835}" dt="2022-11-09T16:57:02.900" v="6898" actId="20577"/>
          <ac:spMkLst>
            <pc:docMk/>
            <pc:sldMk cId="325052345" sldId="267"/>
            <ac:spMk id="3" creationId="{886FE869-95D1-4909-9AF8-5A960AA78BF7}"/>
          </ac:spMkLst>
        </pc:spChg>
        <pc:spChg chg="add del">
          <ac:chgData name="Papaefthimiou, Jonna" userId="ad2bbf78-0250-4335-973f-e98cad438287" providerId="ADAL" clId="{506A39C7-1E4D-49D9-BD28-43A95BBCD835}" dt="2022-11-08T22:50:23.038" v="261" actId="478"/>
          <ac:spMkLst>
            <pc:docMk/>
            <pc:sldMk cId="325052345" sldId="267"/>
            <ac:spMk id="11" creationId="{59384E51-4B35-45E1-8036-A425FE90D811}"/>
          </ac:spMkLst>
        </pc:spChg>
        <pc:picChg chg="del">
          <ac:chgData name="Papaefthimiou, Jonna" userId="ad2bbf78-0250-4335-973f-e98cad438287" providerId="ADAL" clId="{506A39C7-1E4D-49D9-BD28-43A95BBCD835}" dt="2022-11-08T22:47:02.545" v="252" actId="478"/>
          <ac:picMkLst>
            <pc:docMk/>
            <pc:sldMk cId="325052345" sldId="267"/>
            <ac:picMk id="8" creationId="{1DD5DCDB-3221-4FA3-9C9F-E5AC9A02E804}"/>
          </ac:picMkLst>
        </pc:picChg>
        <pc:picChg chg="add del mod modCrop">
          <ac:chgData name="Papaefthimiou, Jonna" userId="ad2bbf78-0250-4335-973f-e98cad438287" providerId="ADAL" clId="{506A39C7-1E4D-49D9-BD28-43A95BBCD835}" dt="2022-11-08T22:47:35.482" v="259" actId="478"/>
          <ac:picMkLst>
            <pc:docMk/>
            <pc:sldMk cId="325052345" sldId="267"/>
            <ac:picMk id="10" creationId="{1EDD27F3-33E2-4961-B6B4-A0279EACCE53}"/>
          </ac:picMkLst>
        </pc:picChg>
        <pc:picChg chg="add mod">
          <ac:chgData name="Papaefthimiou, Jonna" userId="ad2bbf78-0250-4335-973f-e98cad438287" providerId="ADAL" clId="{506A39C7-1E4D-49D9-BD28-43A95BBCD835}" dt="2022-11-09T08:39:52.200" v="6246" actId="1076"/>
          <ac:picMkLst>
            <pc:docMk/>
            <pc:sldMk cId="325052345" sldId="267"/>
            <ac:picMk id="12" creationId="{61751252-C739-40BC-B721-C87F865C2E47}"/>
          </ac:picMkLst>
        </pc:picChg>
        <pc:picChg chg="add del mod">
          <ac:chgData name="Papaefthimiou, Jonna" userId="ad2bbf78-0250-4335-973f-e98cad438287" providerId="ADAL" clId="{506A39C7-1E4D-49D9-BD28-43A95BBCD835}" dt="2022-11-09T08:34:32.817" v="6239" actId="478"/>
          <ac:picMkLst>
            <pc:docMk/>
            <pc:sldMk cId="325052345" sldId="267"/>
            <ac:picMk id="5124" creationId="{21BD4AB9-1312-4930-9918-8A95AB14F3FF}"/>
          </ac:picMkLst>
        </pc:picChg>
        <pc:picChg chg="add del mod">
          <ac:chgData name="Papaefthimiou, Jonna" userId="ad2bbf78-0250-4335-973f-e98cad438287" providerId="ADAL" clId="{506A39C7-1E4D-49D9-BD28-43A95BBCD835}" dt="2022-11-09T08:35:19.810" v="6243" actId="478"/>
          <ac:picMkLst>
            <pc:docMk/>
            <pc:sldMk cId="325052345" sldId="267"/>
            <ac:picMk id="5126" creationId="{4BD46811-A4FB-4454-BA46-3BF328A142E6}"/>
          </ac:picMkLst>
        </pc:picChg>
      </pc:sldChg>
      <pc:sldChg chg="modNotesTx">
        <pc:chgData name="Papaefthimiou, Jonna" userId="ad2bbf78-0250-4335-973f-e98cad438287" providerId="ADAL" clId="{506A39C7-1E4D-49D9-BD28-43A95BBCD835}" dt="2022-11-08T22:20:52.582" v="227" actId="20577"/>
        <pc:sldMkLst>
          <pc:docMk/>
          <pc:sldMk cId="2402338934" sldId="268"/>
        </pc:sldMkLst>
      </pc:sldChg>
      <pc:sldChg chg="modSp mod">
        <pc:chgData name="Papaefthimiou, Jonna" userId="ad2bbf78-0250-4335-973f-e98cad438287" providerId="ADAL" clId="{506A39C7-1E4D-49D9-BD28-43A95BBCD835}" dt="2022-11-09T16:57:15.126" v="6899" actId="1076"/>
        <pc:sldMkLst>
          <pc:docMk/>
          <pc:sldMk cId="170312152" sldId="269"/>
        </pc:sldMkLst>
        <pc:graphicFrameChg chg="mod">
          <ac:chgData name="Papaefthimiou, Jonna" userId="ad2bbf78-0250-4335-973f-e98cad438287" providerId="ADAL" clId="{506A39C7-1E4D-49D9-BD28-43A95BBCD835}" dt="2022-11-09T16:57:15.126" v="6899" actId="1076"/>
          <ac:graphicFrameMkLst>
            <pc:docMk/>
            <pc:sldMk cId="170312152" sldId="269"/>
            <ac:graphicFrameMk id="10" creationId="{B9867E39-68FE-4390-B646-16085D44D0C4}"/>
          </ac:graphicFrameMkLst>
        </pc:graphicFrameChg>
        <pc:graphicFrameChg chg="mod">
          <ac:chgData name="Papaefthimiou, Jonna" userId="ad2bbf78-0250-4335-973f-e98cad438287" providerId="ADAL" clId="{506A39C7-1E4D-49D9-BD28-43A95BBCD835}" dt="2022-11-09T16:57:15.126" v="6899" actId="1076"/>
          <ac:graphicFrameMkLst>
            <pc:docMk/>
            <pc:sldMk cId="170312152" sldId="269"/>
            <ac:graphicFrameMk id="11" creationId="{28D02389-4F39-453A-A69A-1156FB445954}"/>
          </ac:graphicFrameMkLst>
        </pc:graphicFrameChg>
      </pc:sldChg>
      <pc:sldChg chg="modSp mod">
        <pc:chgData name="Papaefthimiou, Jonna" userId="ad2bbf78-0250-4335-973f-e98cad438287" providerId="ADAL" clId="{506A39C7-1E4D-49D9-BD28-43A95BBCD835}" dt="2022-11-09T16:57:53.128" v="6938" actId="20577"/>
        <pc:sldMkLst>
          <pc:docMk/>
          <pc:sldMk cId="794927923" sldId="270"/>
        </pc:sldMkLst>
        <pc:spChg chg="mod">
          <ac:chgData name="Papaefthimiou, Jonna" userId="ad2bbf78-0250-4335-973f-e98cad438287" providerId="ADAL" clId="{506A39C7-1E4D-49D9-BD28-43A95BBCD835}" dt="2022-11-09T16:57:42.307" v="6929" actId="6549"/>
          <ac:spMkLst>
            <pc:docMk/>
            <pc:sldMk cId="794927923" sldId="270"/>
            <ac:spMk id="2" creationId="{2CF27006-C0AE-4B60-9682-B19931BBE350}"/>
          </ac:spMkLst>
        </pc:spChg>
        <pc:spChg chg="mod">
          <ac:chgData name="Papaefthimiou, Jonna" userId="ad2bbf78-0250-4335-973f-e98cad438287" providerId="ADAL" clId="{506A39C7-1E4D-49D9-BD28-43A95BBCD835}" dt="2022-11-09T16:57:53.128" v="6938" actId="20577"/>
          <ac:spMkLst>
            <pc:docMk/>
            <pc:sldMk cId="794927923" sldId="270"/>
            <ac:spMk id="3" creationId="{4ACB2786-785A-4BA7-94C7-391A5670B501}"/>
          </ac:spMkLst>
        </pc:spChg>
      </pc:sldChg>
      <pc:sldChg chg="modSp mod modNotesTx">
        <pc:chgData name="Papaefthimiou, Jonna" userId="ad2bbf78-0250-4335-973f-e98cad438287" providerId="ADAL" clId="{506A39C7-1E4D-49D9-BD28-43A95BBCD835}" dt="2022-11-09T16:43:12.414" v="6320" actId="20577"/>
        <pc:sldMkLst>
          <pc:docMk/>
          <pc:sldMk cId="2497485356" sldId="272"/>
        </pc:sldMkLst>
        <pc:spChg chg="mod">
          <ac:chgData name="Papaefthimiou, Jonna" userId="ad2bbf78-0250-4335-973f-e98cad438287" providerId="ADAL" clId="{506A39C7-1E4D-49D9-BD28-43A95BBCD835}" dt="2022-11-09T16:43:12.414" v="6320" actId="20577"/>
          <ac:spMkLst>
            <pc:docMk/>
            <pc:sldMk cId="2497485356" sldId="272"/>
            <ac:spMk id="3" creationId="{96F7755D-1EC7-4DA2-98A2-E7D8F83BE33A}"/>
          </ac:spMkLst>
        </pc:spChg>
      </pc:sldChg>
      <pc:sldChg chg="modNotesTx">
        <pc:chgData name="Papaefthimiou, Jonna" userId="ad2bbf78-0250-4335-973f-e98cad438287" providerId="ADAL" clId="{506A39C7-1E4D-49D9-BD28-43A95BBCD835}" dt="2022-11-09T06:21:42.993" v="2280" actId="20577"/>
        <pc:sldMkLst>
          <pc:docMk/>
          <pc:sldMk cId="3148441122" sldId="273"/>
        </pc:sldMkLst>
      </pc:sldChg>
      <pc:sldChg chg="modSp mod modNotesTx">
        <pc:chgData name="Papaefthimiou, Jonna" userId="ad2bbf78-0250-4335-973f-e98cad438287" providerId="ADAL" clId="{506A39C7-1E4D-49D9-BD28-43A95BBCD835}" dt="2022-11-09T08:44:12.286" v="6300" actId="20577"/>
        <pc:sldMkLst>
          <pc:docMk/>
          <pc:sldMk cId="590886135" sldId="276"/>
        </pc:sldMkLst>
        <pc:spChg chg="mod">
          <ac:chgData name="Papaefthimiou, Jonna" userId="ad2bbf78-0250-4335-973f-e98cad438287" providerId="ADAL" clId="{506A39C7-1E4D-49D9-BD28-43A95BBCD835}" dt="2022-11-09T08:26:01.139" v="6238" actId="113"/>
          <ac:spMkLst>
            <pc:docMk/>
            <pc:sldMk cId="590886135" sldId="276"/>
            <ac:spMk id="3" creationId="{DA68C8C3-D8E1-4711-A8B3-B42B66E197E7}"/>
          </ac:spMkLst>
        </pc:spChg>
      </pc:sldChg>
      <pc:sldChg chg="modSp mod ord">
        <pc:chgData name="Papaefthimiou, Jonna" userId="ad2bbf78-0250-4335-973f-e98cad438287" providerId="ADAL" clId="{506A39C7-1E4D-49D9-BD28-43A95BBCD835}" dt="2022-11-09T16:57:33.949" v="6928" actId="20577"/>
        <pc:sldMkLst>
          <pc:docMk/>
          <pc:sldMk cId="589980252" sldId="277"/>
        </pc:sldMkLst>
        <pc:spChg chg="mod">
          <ac:chgData name="Papaefthimiou, Jonna" userId="ad2bbf78-0250-4335-973f-e98cad438287" providerId="ADAL" clId="{506A39C7-1E4D-49D9-BD28-43A95BBCD835}" dt="2022-11-09T16:57:33.949" v="6928" actId="20577"/>
          <ac:spMkLst>
            <pc:docMk/>
            <pc:sldMk cId="589980252" sldId="277"/>
            <ac:spMk id="2" creationId="{8AE39F62-C3CF-421C-86A2-D4C339ADF77E}"/>
          </ac:spMkLst>
        </pc:spChg>
      </pc:sldChg>
      <pc:sldChg chg="modNotesTx">
        <pc:chgData name="Papaefthimiou, Jonna" userId="ad2bbf78-0250-4335-973f-e98cad438287" providerId="ADAL" clId="{506A39C7-1E4D-49D9-BD28-43A95BBCD835}" dt="2022-11-09T06:23:01.188" v="2830" actId="20577"/>
        <pc:sldMkLst>
          <pc:docMk/>
          <pc:sldMk cId="4083320578" sldId="278"/>
        </pc:sldMkLst>
      </pc:sldChg>
      <pc:sldChg chg="modSp mod modNotesTx">
        <pc:chgData name="Papaefthimiou, Jonna" userId="ad2bbf78-0250-4335-973f-e98cad438287" providerId="ADAL" clId="{506A39C7-1E4D-49D9-BD28-43A95BBCD835}" dt="2022-11-09T06:34:49.615" v="5081" actId="20577"/>
        <pc:sldMkLst>
          <pc:docMk/>
          <pc:sldMk cId="1326855689" sldId="284"/>
        </pc:sldMkLst>
        <pc:spChg chg="mod">
          <ac:chgData name="Papaefthimiou, Jonna" userId="ad2bbf78-0250-4335-973f-e98cad438287" providerId="ADAL" clId="{506A39C7-1E4D-49D9-BD28-43A95BBCD835}" dt="2022-11-08T22:44:54.702" v="246" actId="20577"/>
          <ac:spMkLst>
            <pc:docMk/>
            <pc:sldMk cId="1326855689" sldId="284"/>
            <ac:spMk id="6" creationId="{661593BB-3F2A-6DA7-3CFF-D1A4AA416DC2}"/>
          </ac:spMkLst>
        </pc:spChg>
      </pc:sldChg>
      <pc:sldChg chg="modSp mod">
        <pc:chgData name="Papaefthimiou, Jonna" userId="ad2bbf78-0250-4335-973f-e98cad438287" providerId="ADAL" clId="{506A39C7-1E4D-49D9-BD28-43A95BBCD835}" dt="2022-11-08T22:45:08.060" v="251" actId="20577"/>
        <pc:sldMkLst>
          <pc:docMk/>
          <pc:sldMk cId="3022461739" sldId="285"/>
        </pc:sldMkLst>
        <pc:spChg chg="mod">
          <ac:chgData name="Papaefthimiou, Jonna" userId="ad2bbf78-0250-4335-973f-e98cad438287" providerId="ADAL" clId="{506A39C7-1E4D-49D9-BD28-43A95BBCD835}" dt="2022-11-08T22:45:08.060" v="251" actId="20577"/>
          <ac:spMkLst>
            <pc:docMk/>
            <pc:sldMk cId="3022461739" sldId="285"/>
            <ac:spMk id="5" creationId="{2B8ACE8D-181A-093E-6ECC-46841ED66093}"/>
          </ac:spMkLst>
        </pc:spChg>
      </pc:sldChg>
      <pc:sldChg chg="addSp delSp modSp add mod modNotesTx">
        <pc:chgData name="Papaefthimiou, Jonna" userId="ad2bbf78-0250-4335-973f-e98cad438287" providerId="ADAL" clId="{506A39C7-1E4D-49D9-BD28-43A95BBCD835}" dt="2022-11-09T16:42:44.012" v="6311" actId="6549"/>
        <pc:sldMkLst>
          <pc:docMk/>
          <pc:sldMk cId="898055164" sldId="288"/>
        </pc:sldMkLst>
        <pc:spChg chg="add del mod">
          <ac:chgData name="Papaefthimiou, Jonna" userId="ad2bbf78-0250-4335-973f-e98cad438287" providerId="ADAL" clId="{506A39C7-1E4D-49D9-BD28-43A95BBCD835}" dt="2022-11-08T20:38:43.294" v="2" actId="478"/>
          <ac:spMkLst>
            <pc:docMk/>
            <pc:sldMk cId="898055164" sldId="288"/>
            <ac:spMk id="3" creationId="{F1EB3A5F-999A-41CC-9463-90885A1C6946}"/>
          </ac:spMkLst>
        </pc:spChg>
        <pc:spChg chg="mod">
          <ac:chgData name="Papaefthimiou, Jonna" userId="ad2bbf78-0250-4335-973f-e98cad438287" providerId="ADAL" clId="{506A39C7-1E4D-49D9-BD28-43A95BBCD835}" dt="2022-11-09T16:42:44.012" v="6311" actId="6549"/>
          <ac:spMkLst>
            <pc:docMk/>
            <pc:sldMk cId="898055164" sldId="288"/>
            <ac:spMk id="6" creationId="{F26214D6-3EDB-49A7-BE3A-69CD8CA28540}"/>
          </ac:spMkLst>
        </pc:spChg>
        <pc:picChg chg="del">
          <ac:chgData name="Papaefthimiou, Jonna" userId="ad2bbf78-0250-4335-973f-e98cad438287" providerId="ADAL" clId="{506A39C7-1E4D-49D9-BD28-43A95BBCD835}" dt="2022-11-08T20:38:39.278" v="1" actId="478"/>
          <ac:picMkLst>
            <pc:docMk/>
            <pc:sldMk cId="898055164" sldId="288"/>
            <ac:picMk id="7" creationId="{054B998B-CE9B-40AF-85EA-472849A6A9EB}"/>
          </ac:picMkLst>
        </pc:picChg>
        <pc:picChg chg="del">
          <ac:chgData name="Papaefthimiou, Jonna" userId="ad2bbf78-0250-4335-973f-e98cad438287" providerId="ADAL" clId="{506A39C7-1E4D-49D9-BD28-43A95BBCD835}" dt="2022-11-08T20:38:39.278" v="1" actId="478"/>
          <ac:picMkLst>
            <pc:docMk/>
            <pc:sldMk cId="898055164" sldId="288"/>
            <ac:picMk id="9" creationId="{1F282CC1-E73E-407B-B0DE-0BC30F9FA05A}"/>
          </ac:picMkLst>
        </pc:picChg>
        <pc:picChg chg="del">
          <ac:chgData name="Papaefthimiou, Jonna" userId="ad2bbf78-0250-4335-973f-e98cad438287" providerId="ADAL" clId="{506A39C7-1E4D-49D9-BD28-43A95BBCD835}" dt="2022-11-08T20:38:39.278" v="1" actId="478"/>
          <ac:picMkLst>
            <pc:docMk/>
            <pc:sldMk cId="898055164" sldId="288"/>
            <ac:picMk id="1026" creationId="{3CB7397A-0FF8-487B-BCB3-FCEB9DDA5137}"/>
          </ac:picMkLst>
        </pc:picChg>
        <pc:cxnChg chg="del">
          <ac:chgData name="Papaefthimiou, Jonna" userId="ad2bbf78-0250-4335-973f-e98cad438287" providerId="ADAL" clId="{506A39C7-1E4D-49D9-BD28-43A95BBCD835}" dt="2022-11-08T20:38:39.278" v="1" actId="478"/>
          <ac:cxnSpMkLst>
            <pc:docMk/>
            <pc:sldMk cId="898055164" sldId="288"/>
            <ac:cxnSpMk id="11" creationId="{3805894B-9996-4CAF-8291-AF318E3327BB}"/>
          </ac:cxnSpMkLst>
        </pc:cxnChg>
      </pc:sldChg>
      <pc:sldChg chg="modSp mod">
        <pc:chgData name="Papaefthimiou, Jonna" userId="ad2bbf78-0250-4335-973f-e98cad438287" providerId="ADAL" clId="{506A39C7-1E4D-49D9-BD28-43A95BBCD835}" dt="2022-11-08T22:44:36.056" v="244" actId="20577"/>
        <pc:sldMkLst>
          <pc:docMk/>
          <pc:sldMk cId="3414603384" sldId="289"/>
        </pc:sldMkLst>
        <pc:spChg chg="mod">
          <ac:chgData name="Papaefthimiou, Jonna" userId="ad2bbf78-0250-4335-973f-e98cad438287" providerId="ADAL" clId="{506A39C7-1E4D-49D9-BD28-43A95BBCD835}" dt="2022-11-08T22:44:36.056" v="244" actId="20577"/>
          <ac:spMkLst>
            <pc:docMk/>
            <pc:sldMk cId="3414603384" sldId="289"/>
            <ac:spMk id="2" creationId="{949379CC-94EB-1210-3FCF-ED7A23FD03FD}"/>
          </ac:spMkLst>
        </pc:spChg>
      </pc:sldChg>
      <pc:sldChg chg="modNotesTx">
        <pc:chgData name="Papaefthimiou, Jonna" userId="ad2bbf78-0250-4335-973f-e98cad438287" providerId="ADAL" clId="{506A39C7-1E4D-49D9-BD28-43A95BBCD835}" dt="2022-11-09T06:27:07.415" v="3432" actId="20577"/>
        <pc:sldMkLst>
          <pc:docMk/>
          <pc:sldMk cId="567695527" sldId="290"/>
        </pc:sldMkLst>
      </pc:sldChg>
      <pc:sldMasterChg chg="setBg modSldLayout">
        <pc:chgData name="Papaefthimiou, Jonna" userId="ad2bbf78-0250-4335-973f-e98cad438287" providerId="ADAL" clId="{506A39C7-1E4D-49D9-BD28-43A95BBCD835}" dt="2022-11-08T22:59:09.646" v="270"/>
        <pc:sldMasterMkLst>
          <pc:docMk/>
          <pc:sldMasterMk cId="2122196178" sldId="2147483648"/>
        </pc:sldMasterMkLst>
        <pc:sldLayoutChg chg="setBg">
          <pc:chgData name="Papaefthimiou, Jonna" userId="ad2bbf78-0250-4335-973f-e98cad438287" providerId="ADAL" clId="{506A39C7-1E4D-49D9-BD28-43A95BBCD835}" dt="2022-11-08T22:59:09.646" v="270"/>
          <pc:sldLayoutMkLst>
            <pc:docMk/>
            <pc:sldMasterMk cId="2122196178" sldId="2147483648"/>
            <pc:sldLayoutMk cId="1675776987" sldId="214748365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126E08-9765-5789-AD48-68CA608BDF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167A6F9-3FBC-C05D-6890-68F850C025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F6A56B-8C7A-4D7E-A013-1BE728B2C9B6}" type="datetimeFigureOut">
              <a:rPr lang="en-US" smtClean="0"/>
              <a:t>11/7/2022</a:t>
            </a:fld>
            <a:endParaRPr lang="en-US"/>
          </a:p>
        </p:txBody>
      </p:sp>
      <p:sp>
        <p:nvSpPr>
          <p:cNvPr id="4" name="Footer Placeholder 3">
            <a:extLst>
              <a:ext uri="{FF2B5EF4-FFF2-40B4-BE49-F238E27FC236}">
                <a16:creationId xmlns:a16="http://schemas.microsoft.com/office/drawing/2014/main" id="{34CD5191-9924-4D83-0ED0-742625EA57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841108-F836-059F-A06F-7D531A3716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4F34D1-3A51-4E3A-B639-6A6810677B6D}" type="slidenum">
              <a:rPr lang="en-US" smtClean="0"/>
              <a:t>‹#›</a:t>
            </a:fld>
            <a:endParaRPr lang="en-US"/>
          </a:p>
        </p:txBody>
      </p:sp>
    </p:spTree>
    <p:extLst>
      <p:ext uri="{BB962C8B-B14F-4D97-AF65-F5344CB8AC3E}">
        <p14:creationId xmlns:p14="http://schemas.microsoft.com/office/powerpoint/2010/main" val="1714619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7EE07-6324-4BD7-B8B5-32BD9230A2CB}"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D965C-85BF-4E39-B118-E448381E835D}" type="slidenum">
              <a:rPr lang="en-US" smtClean="0"/>
              <a:t>‹#›</a:t>
            </a:fld>
            <a:endParaRPr lang="en-US"/>
          </a:p>
        </p:txBody>
      </p:sp>
    </p:spTree>
    <p:extLst>
      <p:ext uri="{BB962C8B-B14F-4D97-AF65-F5344CB8AC3E}">
        <p14:creationId xmlns:p14="http://schemas.microsoft.com/office/powerpoint/2010/main" val="972411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record, my name is…”  </a:t>
            </a:r>
          </a:p>
          <a:p>
            <a:endParaRPr lang="en-US" dirty="0"/>
          </a:p>
          <a:p>
            <a:r>
              <a:rPr lang="en-US" dirty="0"/>
              <a:t>I’m here to present </a:t>
            </a:r>
            <a:r>
              <a:rPr lang="en-US"/>
              <a:t>the mitigation action plan</a:t>
            </a:r>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1</a:t>
            </a:fld>
            <a:endParaRPr lang="en-US"/>
          </a:p>
        </p:txBody>
      </p:sp>
    </p:spTree>
    <p:extLst>
      <p:ext uri="{BB962C8B-B14F-4D97-AF65-F5344CB8AC3E}">
        <p14:creationId xmlns:p14="http://schemas.microsoft.com/office/powerpoint/2010/main" val="1864839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ea typeface="Calibri" panose="020F0502020204030204" pitchFamily="34" charset="0"/>
                <a:cs typeface="Times New Roman" panose="02020603050405020304" pitchFamily="18" charset="0"/>
              </a:rPr>
              <a:t>When we think of flooding, we generally consider the 100-year flood, which means the flood that has a 1% chance of happening in any given year.   Flooding occurs primarily along the Willamette and Columbia Rivers and Johnson Creek.   The Willamette and Columbia River systems are huge hydraulic systems and we live relatively near the end of the line, so floods in our location can be predicted days ahead.  If we’re doing our job, fatalities are almost entirely preventable.  The folks facing the greatest risk are urban campers in flood plains, who would be impacted even in minor flood events, and are harder to reach.  But major property damage including long-lasting infrastructure damage is possible.  Restoring floodplains (and not camping in them) is a good way to improve safety and reduce flooding, as is strengthening levees, pumps stations, and other infrastructure that is necessarily located in the floodplain.  </a:t>
            </a:r>
          </a:p>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11</a:t>
            </a:fld>
            <a:endParaRPr lang="en-US"/>
          </a:p>
        </p:txBody>
      </p:sp>
    </p:spTree>
    <p:extLst>
      <p:ext uri="{BB962C8B-B14F-4D97-AF65-F5344CB8AC3E}">
        <p14:creationId xmlns:p14="http://schemas.microsoft.com/office/powerpoint/2010/main" val="2072771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really illustrates how impactful floods are on employment areas both in the Columbia Corridor and downtown.  They could also really snarl transportation at the airport and over bridges.  </a:t>
            </a:r>
          </a:p>
        </p:txBody>
      </p:sp>
      <p:sp>
        <p:nvSpPr>
          <p:cNvPr id="4" name="Slide Number Placeholder 3"/>
          <p:cNvSpPr>
            <a:spLocks noGrp="1"/>
          </p:cNvSpPr>
          <p:nvPr>
            <p:ph type="sldNum" sz="quarter" idx="5"/>
          </p:nvPr>
        </p:nvSpPr>
        <p:spPr/>
        <p:txBody>
          <a:bodyPr/>
          <a:lstStyle/>
          <a:p>
            <a:fld id="{FFED965C-85BF-4E39-B118-E448381E835D}" type="slidenum">
              <a:rPr lang="en-US" smtClean="0"/>
              <a:t>12</a:t>
            </a:fld>
            <a:endParaRPr lang="en-US"/>
          </a:p>
        </p:txBody>
      </p:sp>
    </p:spTree>
    <p:extLst>
      <p:ext uri="{BB962C8B-B14F-4D97-AF65-F5344CB8AC3E}">
        <p14:creationId xmlns:p14="http://schemas.microsoft.com/office/powerpoint/2010/main" val="24517276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is the silent killer.  And while Portland is not among the hottest US cities, our climate is changing so fast we are facing heat that our buildings and infrastructure were not designed for.  Estimating likelihood of severe heat is difficult because the climate is changing quickly.   </a:t>
            </a:r>
          </a:p>
        </p:txBody>
      </p:sp>
      <p:sp>
        <p:nvSpPr>
          <p:cNvPr id="4" name="Slide Number Placeholder 3"/>
          <p:cNvSpPr>
            <a:spLocks noGrp="1"/>
          </p:cNvSpPr>
          <p:nvPr>
            <p:ph type="sldNum" sz="quarter" idx="5"/>
          </p:nvPr>
        </p:nvSpPr>
        <p:spPr/>
        <p:txBody>
          <a:bodyPr/>
          <a:lstStyle/>
          <a:p>
            <a:fld id="{FFED965C-85BF-4E39-B118-E448381E835D}" type="slidenum">
              <a:rPr lang="en-US" smtClean="0"/>
              <a:t>13</a:t>
            </a:fld>
            <a:endParaRPr lang="en-US"/>
          </a:p>
        </p:txBody>
      </p:sp>
    </p:spTree>
    <p:extLst>
      <p:ext uri="{BB962C8B-B14F-4D97-AF65-F5344CB8AC3E}">
        <p14:creationId xmlns:p14="http://schemas.microsoft.com/office/powerpoint/2010/main" val="201742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Portland and other parts of the west have always had fire risk.  But also because of climate change, it’s not possible to lay odds on a forest fire impacting the City in any given year.  We do know the risk is going up.  And that significant property is at risk.  Portland had no unhealthy air days due to wildfire smoke until 2015, when we had two days.  Between 2016 and 2020, we had 21 days of unhealthy air including 5 days of hazardous air.  </a:t>
            </a:r>
          </a:p>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15</a:t>
            </a:fld>
            <a:endParaRPr lang="en-US"/>
          </a:p>
        </p:txBody>
      </p:sp>
    </p:spTree>
    <p:extLst>
      <p:ext uri="{BB962C8B-B14F-4D97-AF65-F5344CB8AC3E}">
        <p14:creationId xmlns:p14="http://schemas.microsoft.com/office/powerpoint/2010/main" val="3145421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nearly 100% likelihood of landslides in Portland each year – it’s a part of natural cycles.  </a:t>
            </a:r>
          </a:p>
        </p:txBody>
      </p:sp>
      <p:sp>
        <p:nvSpPr>
          <p:cNvPr id="4" name="Slide Number Placeholder 3"/>
          <p:cNvSpPr>
            <a:spLocks noGrp="1"/>
          </p:cNvSpPr>
          <p:nvPr>
            <p:ph type="sldNum" sz="quarter" idx="5"/>
          </p:nvPr>
        </p:nvSpPr>
        <p:spPr/>
        <p:txBody>
          <a:bodyPr/>
          <a:lstStyle/>
          <a:p>
            <a:fld id="{FFED965C-85BF-4E39-B118-E448381E835D}" type="slidenum">
              <a:rPr lang="en-US" smtClean="0"/>
              <a:t>17</a:t>
            </a:fld>
            <a:endParaRPr lang="en-US"/>
          </a:p>
        </p:txBody>
      </p:sp>
    </p:spTree>
    <p:extLst>
      <p:ext uri="{BB962C8B-B14F-4D97-AF65-F5344CB8AC3E}">
        <p14:creationId xmlns:p14="http://schemas.microsoft.com/office/powerpoint/2010/main" val="2253457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19</a:t>
            </a:fld>
            <a:endParaRPr lang="en-US"/>
          </a:p>
        </p:txBody>
      </p:sp>
    </p:spTree>
    <p:extLst>
      <p:ext uri="{BB962C8B-B14F-4D97-AF65-F5344CB8AC3E}">
        <p14:creationId xmlns:p14="http://schemas.microsoft.com/office/powerpoint/2010/main" val="2353259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1980 Mt St Helens eruption killed 57 people.  </a:t>
            </a:r>
          </a:p>
          <a:p>
            <a:r>
              <a:rPr lang="en-US" dirty="0"/>
              <a:t>Columbus Day Storm in 1962 killed 46 people.  116 MPH winds were measured on the Morrison Bridge – equivalent to a category IV hurricane. </a:t>
            </a:r>
          </a:p>
        </p:txBody>
      </p:sp>
      <p:sp>
        <p:nvSpPr>
          <p:cNvPr id="4" name="Slide Number Placeholder 3"/>
          <p:cNvSpPr>
            <a:spLocks noGrp="1"/>
          </p:cNvSpPr>
          <p:nvPr>
            <p:ph type="sldNum" sz="quarter" idx="5"/>
          </p:nvPr>
        </p:nvSpPr>
        <p:spPr/>
        <p:txBody>
          <a:bodyPr/>
          <a:lstStyle/>
          <a:p>
            <a:fld id="{FFED965C-85BF-4E39-B118-E448381E835D}" type="slidenum">
              <a:rPr lang="en-US" smtClean="0"/>
              <a:t>20</a:t>
            </a:fld>
            <a:endParaRPr lang="en-US"/>
          </a:p>
        </p:txBody>
      </p:sp>
    </p:spTree>
    <p:extLst>
      <p:ext uri="{BB962C8B-B14F-4D97-AF65-F5344CB8AC3E}">
        <p14:creationId xmlns:p14="http://schemas.microsoft.com/office/powerpoint/2010/main" val="1795835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Grant was awarded in fall 2020</a:t>
            </a:r>
          </a:p>
        </p:txBody>
      </p:sp>
      <p:sp>
        <p:nvSpPr>
          <p:cNvPr id="4" name="Slide Number Placeholder 3"/>
          <p:cNvSpPr>
            <a:spLocks noGrp="1"/>
          </p:cNvSpPr>
          <p:nvPr>
            <p:ph type="sldNum" sz="quarter" idx="5"/>
          </p:nvPr>
        </p:nvSpPr>
        <p:spPr/>
        <p:txBody>
          <a:bodyPr/>
          <a:lstStyle/>
          <a:p>
            <a:fld id="{FFED965C-85BF-4E39-B118-E448381E835D}" type="slidenum">
              <a:rPr lang="en-US" smtClean="0"/>
              <a:t>22</a:t>
            </a:fld>
            <a:endParaRPr lang="en-US"/>
          </a:p>
        </p:txBody>
      </p:sp>
    </p:spTree>
    <p:extLst>
      <p:ext uri="{BB962C8B-B14F-4D97-AF65-F5344CB8AC3E}">
        <p14:creationId xmlns:p14="http://schemas.microsoft.com/office/powerpoint/2010/main" val="1295472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24</a:t>
            </a:fld>
            <a:endParaRPr lang="en-US"/>
          </a:p>
        </p:txBody>
      </p:sp>
    </p:spTree>
    <p:extLst>
      <p:ext uri="{BB962C8B-B14F-4D97-AF65-F5344CB8AC3E}">
        <p14:creationId xmlns:p14="http://schemas.microsoft.com/office/powerpoint/2010/main" val="2306047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$2.3 Billion dollars available this year</a:t>
            </a:r>
          </a:p>
        </p:txBody>
      </p:sp>
      <p:sp>
        <p:nvSpPr>
          <p:cNvPr id="4" name="Slide Number Placeholder 3"/>
          <p:cNvSpPr>
            <a:spLocks noGrp="1"/>
          </p:cNvSpPr>
          <p:nvPr>
            <p:ph type="sldNum" sz="quarter" idx="5"/>
          </p:nvPr>
        </p:nvSpPr>
        <p:spPr/>
        <p:txBody>
          <a:bodyPr/>
          <a:lstStyle/>
          <a:p>
            <a:fld id="{FFED965C-85BF-4E39-B118-E448381E835D}" type="slidenum">
              <a:rPr lang="en-US" smtClean="0"/>
              <a:t>27</a:t>
            </a:fld>
            <a:endParaRPr lang="en-US"/>
          </a:p>
        </p:txBody>
      </p:sp>
    </p:spTree>
    <p:extLst>
      <p:ext uri="{BB962C8B-B14F-4D97-AF65-F5344CB8AC3E}">
        <p14:creationId xmlns:p14="http://schemas.microsoft.com/office/powerpoint/2010/main" val="177606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 covers this slide</a:t>
            </a:r>
          </a:p>
        </p:txBody>
      </p:sp>
      <p:sp>
        <p:nvSpPr>
          <p:cNvPr id="4" name="Slide Number Placeholder 3"/>
          <p:cNvSpPr>
            <a:spLocks noGrp="1"/>
          </p:cNvSpPr>
          <p:nvPr>
            <p:ph type="sldNum" sz="quarter" idx="5"/>
          </p:nvPr>
        </p:nvSpPr>
        <p:spPr/>
        <p:txBody>
          <a:bodyPr/>
          <a:lstStyle/>
          <a:p>
            <a:fld id="{FFED965C-85BF-4E39-B118-E448381E835D}" type="slidenum">
              <a:rPr lang="en-US" smtClean="0"/>
              <a:t>2</a:t>
            </a:fld>
            <a:endParaRPr lang="en-US"/>
          </a:p>
        </p:txBody>
      </p:sp>
    </p:spTree>
    <p:extLst>
      <p:ext uri="{BB962C8B-B14F-4D97-AF65-F5344CB8AC3E}">
        <p14:creationId xmlns:p14="http://schemas.microsoft.com/office/powerpoint/2010/main" val="1336914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30</a:t>
            </a:fld>
            <a:endParaRPr lang="en-US"/>
          </a:p>
        </p:txBody>
      </p:sp>
    </p:spTree>
    <p:extLst>
      <p:ext uri="{BB962C8B-B14F-4D97-AF65-F5344CB8AC3E}">
        <p14:creationId xmlns:p14="http://schemas.microsoft.com/office/powerpoint/2010/main" val="2610424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City bureaus and two counties. </a:t>
            </a:r>
          </a:p>
        </p:txBody>
      </p:sp>
      <p:sp>
        <p:nvSpPr>
          <p:cNvPr id="4" name="Slide Number Placeholder 3"/>
          <p:cNvSpPr>
            <a:spLocks noGrp="1"/>
          </p:cNvSpPr>
          <p:nvPr>
            <p:ph type="sldNum" sz="quarter" idx="5"/>
          </p:nvPr>
        </p:nvSpPr>
        <p:spPr/>
        <p:txBody>
          <a:bodyPr/>
          <a:lstStyle/>
          <a:p>
            <a:fld id="{FFED965C-85BF-4E39-B118-E448381E835D}" type="slidenum">
              <a:rPr lang="en-US" smtClean="0"/>
              <a:t>3</a:t>
            </a:fld>
            <a:endParaRPr lang="en-US"/>
          </a:p>
        </p:txBody>
      </p:sp>
    </p:spTree>
    <p:extLst>
      <p:ext uri="{BB962C8B-B14F-4D97-AF65-F5344CB8AC3E}">
        <p14:creationId xmlns:p14="http://schemas.microsoft.com/office/powerpoint/2010/main" val="3999684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Purpose of the plan</a:t>
            </a:r>
          </a:p>
          <a:p>
            <a:r>
              <a:rPr lang="en-US" dirty="0"/>
              <a:t>What we plan for</a:t>
            </a:r>
          </a:p>
          <a:p>
            <a:r>
              <a:rPr lang="en-US" dirty="0"/>
              <a:t>How we did the work</a:t>
            </a:r>
          </a:p>
          <a:p>
            <a:r>
              <a:rPr lang="en-US" dirty="0"/>
              <a:t>What we came up with</a:t>
            </a:r>
          </a:p>
          <a:p>
            <a:r>
              <a:rPr lang="en-US" dirty="0"/>
              <a:t>What’s next</a:t>
            </a:r>
          </a:p>
        </p:txBody>
      </p:sp>
      <p:sp>
        <p:nvSpPr>
          <p:cNvPr id="4" name="Slide Number Placeholder 3"/>
          <p:cNvSpPr>
            <a:spLocks noGrp="1"/>
          </p:cNvSpPr>
          <p:nvPr>
            <p:ph type="sldNum" sz="quarter" idx="5"/>
          </p:nvPr>
        </p:nvSpPr>
        <p:spPr/>
        <p:txBody>
          <a:bodyPr/>
          <a:lstStyle/>
          <a:p>
            <a:fld id="{FFED965C-85BF-4E39-B118-E448381E835D}" type="slidenum">
              <a:rPr lang="en-US" smtClean="0"/>
              <a:t>4</a:t>
            </a:fld>
            <a:endParaRPr lang="en-US"/>
          </a:p>
        </p:txBody>
      </p:sp>
    </p:spTree>
    <p:extLst>
      <p:ext uri="{BB962C8B-B14F-4D97-AF65-F5344CB8AC3E}">
        <p14:creationId xmlns:p14="http://schemas.microsoft.com/office/powerpoint/2010/main" val="2472148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worry too much about sharks and tornadoes and not enough about traffic accidents and hypertension.  As an organization, we need to be collectively smarter.  The plan makes a systematic, statistical assessment of our natural hazard exposures and losses, and the lays out a strategy to reduce those potential losses over time.  That’s the main concept of a hazard mitigation plan.   The other foundational concept of our plan – prepare for the right things instead of worrying about the wrong things – is the recognize that disasters don’t impact evenly across the community, and that our assessment and our strategy needs to incorporate knowledge of disparate impacts.   Finally, the reason every jurisdiction does a plan like this is to get money from FEMA.  A FEMA-approved plan is required to be eligible for many federal grants.  FEMA has already reviewed our plan and affirmed that it meets their standards.  </a:t>
            </a:r>
          </a:p>
        </p:txBody>
      </p:sp>
      <p:sp>
        <p:nvSpPr>
          <p:cNvPr id="4" name="Slide Number Placeholder 3"/>
          <p:cNvSpPr>
            <a:spLocks noGrp="1"/>
          </p:cNvSpPr>
          <p:nvPr>
            <p:ph type="sldNum" sz="quarter" idx="5"/>
          </p:nvPr>
        </p:nvSpPr>
        <p:spPr/>
        <p:txBody>
          <a:bodyPr/>
          <a:lstStyle/>
          <a:p>
            <a:fld id="{FFED965C-85BF-4E39-B118-E448381E835D}" type="slidenum">
              <a:rPr lang="en-US" smtClean="0"/>
              <a:t>5</a:t>
            </a:fld>
            <a:endParaRPr lang="en-US"/>
          </a:p>
        </p:txBody>
      </p:sp>
    </p:spTree>
    <p:extLst>
      <p:ext uri="{BB962C8B-B14F-4D97-AF65-F5344CB8AC3E}">
        <p14:creationId xmlns:p14="http://schemas.microsoft.com/office/powerpoint/2010/main" val="10948562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we might think of a disaster like an earthquake impacting people equally across the City, that’s not at all true.  The shaking itself will be felt differently depending on what soil you’re standing on.  And similarly, the impacts of the disaster will be felt differently depending on the foundations of wealth and health.  People who are able-bodied, have some savings, insurance, a family safety net, skills to navigate the intense bureaucracy of federal assistance - they can recover from even a big disaster.  But for people with access to fewer resources will struggle much more.  People who are physically less able to protect themselves will struggle more too.  And in our society, wealth, insurance, and access also track to race, disability, and immigration status.  Which mean that disasters tend to increase economic and social inequities.  </a:t>
            </a:r>
          </a:p>
          <a:p>
            <a:endParaRPr lang="en-US" dirty="0"/>
          </a:p>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6</a:t>
            </a:fld>
            <a:endParaRPr lang="en-US"/>
          </a:p>
        </p:txBody>
      </p:sp>
    </p:spTree>
    <p:extLst>
      <p:ext uri="{BB962C8B-B14F-4D97-AF65-F5344CB8AC3E}">
        <p14:creationId xmlns:p14="http://schemas.microsoft.com/office/powerpoint/2010/main" val="3781201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shows social vulnerability in Portland based on the SOVI characteristics – income, race, disability status, education, householder status.  Probably no surprises as we see neighborhoods east of 82 and in north Portland fare less well, as do some close-in neighborhoods with many low-rent apartments.</a:t>
            </a:r>
          </a:p>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7</a:t>
            </a:fld>
            <a:endParaRPr lang="en-US"/>
          </a:p>
        </p:txBody>
      </p:sp>
    </p:spTree>
    <p:extLst>
      <p:ext uri="{BB962C8B-B14F-4D97-AF65-F5344CB8AC3E}">
        <p14:creationId xmlns:p14="http://schemas.microsoft.com/office/powerpoint/2010/main" val="3597692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this is the little bit sad part of the presentation where we talk about what could go wrong.   For each hazard, my goal is to inform you of the likelihood it will occur, the impacts if id did, who would be most affected, and then what we can do about it.  </a:t>
            </a:r>
          </a:p>
        </p:txBody>
      </p:sp>
      <p:sp>
        <p:nvSpPr>
          <p:cNvPr id="4" name="Slide Number Placeholder 3"/>
          <p:cNvSpPr>
            <a:spLocks noGrp="1"/>
          </p:cNvSpPr>
          <p:nvPr>
            <p:ph type="sldNum" sz="quarter" idx="5"/>
          </p:nvPr>
        </p:nvSpPr>
        <p:spPr/>
        <p:txBody>
          <a:bodyPr/>
          <a:lstStyle/>
          <a:p>
            <a:fld id="{FFED965C-85BF-4E39-B118-E448381E835D}" type="slidenum">
              <a:rPr lang="en-US" smtClean="0"/>
              <a:t>8</a:t>
            </a:fld>
            <a:endParaRPr lang="en-US"/>
          </a:p>
        </p:txBody>
      </p:sp>
    </p:spTree>
    <p:extLst>
      <p:ext uri="{BB962C8B-B14F-4D97-AF65-F5344CB8AC3E}">
        <p14:creationId xmlns:p14="http://schemas.microsoft.com/office/powerpoint/2010/main" val="4162296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Times New Roman" panose="02020603050405020304" pitchFamily="18" charset="0"/>
              </a:rPr>
              <a:t>Let’s start with the big one.  EARTHQUAKE!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alibri" panose="020F0502020204030204" pitchFamily="34" charset="0"/>
                <a:cs typeface="Times New Roman" panose="02020603050405020304" pitchFamily="18" charset="0"/>
              </a:rPr>
              <a:t>ECONorthwest</a:t>
            </a:r>
            <a:r>
              <a:rPr lang="en-US" sz="1200" dirty="0">
                <a:latin typeface="Calibri" panose="020F0502020204030204" pitchFamily="34" charset="0"/>
                <a:cs typeface="Times New Roman" panose="02020603050405020304" pitchFamily="18" charset="0"/>
              </a:rPr>
              <a:t> study of a few years ago </a:t>
            </a:r>
            <a:r>
              <a:rPr lang="en-US" sz="1200" dirty="0" err="1">
                <a:latin typeface="Calibri" panose="020F0502020204030204" pitchFamily="34" charset="0"/>
                <a:cs typeface="Times New Roman" panose="02020603050405020304" pitchFamily="18" charset="0"/>
              </a:rPr>
              <a:t>incidated</a:t>
            </a:r>
            <a:r>
              <a:rPr lang="en-US" sz="1200" dirty="0">
                <a:latin typeface="Calibri" panose="020F0502020204030204" pitchFamily="34" charset="0"/>
                <a:cs typeface="Times New Roman" panose="02020603050405020304" pitchFamily="18" charset="0"/>
              </a:rPr>
              <a:t> $26-$39 Trillion in losses and up to 15,000 injuries in Portland – that means about a 2% chance that you will be in injured.   Good news, still just a 0.1% chance you will be killed.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Times New Roman" panose="02020603050405020304" pitchFamily="18" charset="0"/>
              </a:rPr>
              <a:t>Response strategies like our awesome NET program, but in terms of mitigation – preventing harm in the first place – we need to retrofit buildings and infrastructure and implement earthquake early warning.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Times New Roman" panose="02020603050405020304" pitchFamily="18" charset="0"/>
              </a:rPr>
              <a:t>100 - 900 fatalities.  </a:t>
            </a:r>
            <a:r>
              <a:rPr lang="en-US" dirty="0"/>
              <a:t>In worst case, there is a 2% chance your special person will be injured, and 0.1% likelihood that your special person will be killed.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Times New Roman" panose="02020603050405020304" pitchFamily="18" charset="0"/>
              </a:rPr>
              <a:t>Massive fuel spill in Linnton neighborhood  </a:t>
            </a:r>
          </a:p>
          <a:p>
            <a:endParaRPr lang="en-US" dirty="0"/>
          </a:p>
        </p:txBody>
      </p:sp>
      <p:sp>
        <p:nvSpPr>
          <p:cNvPr id="4" name="Slide Number Placeholder 3"/>
          <p:cNvSpPr>
            <a:spLocks noGrp="1"/>
          </p:cNvSpPr>
          <p:nvPr>
            <p:ph type="sldNum" sz="quarter" idx="5"/>
          </p:nvPr>
        </p:nvSpPr>
        <p:spPr/>
        <p:txBody>
          <a:bodyPr/>
          <a:lstStyle/>
          <a:p>
            <a:fld id="{FFED965C-85BF-4E39-B118-E448381E835D}" type="slidenum">
              <a:rPr lang="en-US" smtClean="0"/>
              <a:t>9</a:t>
            </a:fld>
            <a:endParaRPr lang="en-US"/>
          </a:p>
        </p:txBody>
      </p:sp>
    </p:spTree>
    <p:extLst>
      <p:ext uri="{BB962C8B-B14F-4D97-AF65-F5344CB8AC3E}">
        <p14:creationId xmlns:p14="http://schemas.microsoft.com/office/powerpoint/2010/main" val="799846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4BA6-32CC-4C7D-8B57-DB187494B49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0EC9738-3CBF-4126-AA84-3ED2DBF00640}"/>
              </a:ext>
            </a:extLst>
          </p:cNvPr>
          <p:cNvSpPr>
            <a:spLocks noGrp="1"/>
          </p:cNvSpPr>
          <p:nvPr>
            <p:ph idx="1"/>
          </p:nvPr>
        </p:nvSpPr>
        <p:spPr>
          <a:xfrm>
            <a:off x="838200" y="1835150"/>
            <a:ext cx="10515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5225EFC-3D50-4F92-82CB-51203445BD99}"/>
              </a:ext>
            </a:extLst>
          </p:cNvPr>
          <p:cNvSpPr>
            <a:spLocks noGrp="1"/>
          </p:cNvSpPr>
          <p:nvPr>
            <p:ph type="dt" sz="half" idx="10"/>
          </p:nvPr>
        </p:nvSpPr>
        <p:spPr/>
        <p:txBody>
          <a:bodyPr/>
          <a:lstStyle/>
          <a:p>
            <a:fld id="{F945DD6C-AB87-4CBA-BBF2-DB6B54ACCD7B}" type="datetimeFigureOut">
              <a:rPr lang="en-US" smtClean="0"/>
              <a:t>11/7/2022</a:t>
            </a:fld>
            <a:endParaRPr lang="en-US"/>
          </a:p>
        </p:txBody>
      </p:sp>
    </p:spTree>
    <p:extLst>
      <p:ext uri="{BB962C8B-B14F-4D97-AF65-F5344CB8AC3E}">
        <p14:creationId xmlns:p14="http://schemas.microsoft.com/office/powerpoint/2010/main" val="167577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34BA6-32CC-4C7D-8B57-DB187494B491}"/>
              </a:ext>
            </a:extLst>
          </p:cNvPr>
          <p:cNvSpPr>
            <a:spLocks noGrp="1"/>
          </p:cNvSpPr>
          <p:nvPr>
            <p:ph type="title"/>
          </p:nvPr>
        </p:nvSpPr>
        <p:spPr/>
        <p:txBody>
          <a:bodyPr/>
          <a:lstStyle/>
          <a:p>
            <a:r>
              <a:rPr lang="en-US" dirty="0"/>
              <a:t>Click to edit Master title style</a:t>
            </a:r>
          </a:p>
        </p:txBody>
      </p:sp>
      <p:sp>
        <p:nvSpPr>
          <p:cNvPr id="4" name="Date Placeholder 3">
            <a:extLst>
              <a:ext uri="{FF2B5EF4-FFF2-40B4-BE49-F238E27FC236}">
                <a16:creationId xmlns:a16="http://schemas.microsoft.com/office/drawing/2014/main" id="{05225EFC-3D50-4F92-82CB-51203445BD99}"/>
              </a:ext>
            </a:extLst>
          </p:cNvPr>
          <p:cNvSpPr>
            <a:spLocks noGrp="1"/>
          </p:cNvSpPr>
          <p:nvPr>
            <p:ph type="dt" sz="half" idx="10"/>
          </p:nvPr>
        </p:nvSpPr>
        <p:spPr/>
        <p:txBody>
          <a:bodyPr/>
          <a:lstStyle/>
          <a:p>
            <a:fld id="{F945DD6C-AB87-4CBA-BBF2-DB6B54ACCD7B}" type="datetimeFigureOut">
              <a:rPr lang="en-US" smtClean="0"/>
              <a:t>11/7/2022</a:t>
            </a:fld>
            <a:endParaRPr lang="en-US"/>
          </a:p>
        </p:txBody>
      </p:sp>
    </p:spTree>
    <p:extLst>
      <p:ext uri="{BB962C8B-B14F-4D97-AF65-F5344CB8AC3E}">
        <p14:creationId xmlns:p14="http://schemas.microsoft.com/office/powerpoint/2010/main" val="1759134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2ABB6-53DE-4FC0-B9DD-5F9EB72B17E5}"/>
              </a:ext>
            </a:extLst>
          </p:cNvPr>
          <p:cNvSpPr>
            <a:spLocks noGrp="1"/>
          </p:cNvSpPr>
          <p:nvPr>
            <p:ph type="title"/>
          </p:nvPr>
        </p:nvSpPr>
        <p:spPr>
          <a:xfrm>
            <a:off x="831850" y="1709738"/>
            <a:ext cx="10515600" cy="2852737"/>
          </a:xfrm>
        </p:spPr>
        <p:txBody>
          <a:bodyPr anchor="b"/>
          <a:lstStyle>
            <a:lvl1pPr>
              <a:defRPr sz="4800"/>
            </a:lvl1pPr>
          </a:lstStyle>
          <a:p>
            <a:r>
              <a:rPr lang="en-US" dirty="0"/>
              <a:t>Click to edit Master title style</a:t>
            </a:r>
          </a:p>
        </p:txBody>
      </p:sp>
      <p:sp>
        <p:nvSpPr>
          <p:cNvPr id="4" name="Date Placeholder 3">
            <a:extLst>
              <a:ext uri="{FF2B5EF4-FFF2-40B4-BE49-F238E27FC236}">
                <a16:creationId xmlns:a16="http://schemas.microsoft.com/office/drawing/2014/main" id="{F8275D1B-5269-4C75-A712-5C4804080702}"/>
              </a:ext>
            </a:extLst>
          </p:cNvPr>
          <p:cNvSpPr>
            <a:spLocks noGrp="1"/>
          </p:cNvSpPr>
          <p:nvPr>
            <p:ph type="dt" sz="half" idx="10"/>
          </p:nvPr>
        </p:nvSpPr>
        <p:spPr/>
        <p:txBody>
          <a:bodyPr/>
          <a:lstStyle/>
          <a:p>
            <a:fld id="{F945DD6C-AB87-4CBA-BBF2-DB6B54ACCD7B}" type="datetimeFigureOut">
              <a:rPr lang="en-US" smtClean="0"/>
              <a:t>11/7/2022</a:t>
            </a:fld>
            <a:endParaRPr lang="en-US"/>
          </a:p>
        </p:txBody>
      </p:sp>
      <p:sp>
        <p:nvSpPr>
          <p:cNvPr id="7" name="Rectangle 6">
            <a:extLst>
              <a:ext uri="{FF2B5EF4-FFF2-40B4-BE49-F238E27FC236}">
                <a16:creationId xmlns:a16="http://schemas.microsoft.com/office/drawing/2014/main" id="{9E9DA0AE-059B-630C-3AEA-41B460443CB5}"/>
              </a:ext>
            </a:extLst>
          </p:cNvPr>
          <p:cNvSpPr/>
          <p:nvPr userDrawn="1"/>
        </p:nvSpPr>
        <p:spPr>
          <a:xfrm>
            <a:off x="704850" y="838200"/>
            <a:ext cx="109347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75749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80EC76-62E5-4175-8BE0-F5AB539AFC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F1FD543-5040-4F86-8A2D-62B1A4048E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D5AC2E-C323-4CA2-922B-44771DE805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5DD6C-AB87-4CBA-BBF2-DB6B54ACCD7B}" type="datetimeFigureOut">
              <a:rPr lang="en-US" smtClean="0"/>
              <a:t>11/7/2022</a:t>
            </a:fld>
            <a:endParaRPr lang="en-US"/>
          </a:p>
        </p:txBody>
      </p:sp>
      <p:cxnSp>
        <p:nvCxnSpPr>
          <p:cNvPr id="7" name="Straight Connector 6">
            <a:extLst>
              <a:ext uri="{FF2B5EF4-FFF2-40B4-BE49-F238E27FC236}">
                <a16:creationId xmlns:a16="http://schemas.microsoft.com/office/drawing/2014/main" id="{1BE794CC-F59E-E9EA-42C1-029023218369}"/>
              </a:ext>
            </a:extLst>
          </p:cNvPr>
          <p:cNvCxnSpPr/>
          <p:nvPr userDrawn="1"/>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pic>
        <p:nvPicPr>
          <p:cNvPr id="6" name="Picture 5" descr="A picture containing text, sign, gambling house&#10;&#10;Description automatically generated">
            <a:extLst>
              <a:ext uri="{FF2B5EF4-FFF2-40B4-BE49-F238E27FC236}">
                <a16:creationId xmlns:a16="http://schemas.microsoft.com/office/drawing/2014/main" id="{A59BAF0B-FF16-11BB-335E-D584803AE0CC}"/>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9267826" y="5759837"/>
            <a:ext cx="925830" cy="925830"/>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F09880DB-3B7D-B84A-998C-55F3C9296411}"/>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0458450" y="5759837"/>
            <a:ext cx="960120" cy="925830"/>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2ADE29A0-AE8B-A17E-5E58-6CC366D3533E}"/>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a:stretch/>
        </p:blipFill>
        <p:spPr>
          <a:xfrm>
            <a:off x="5619750" y="5938838"/>
            <a:ext cx="3078481" cy="738835"/>
          </a:xfrm>
          <a:prstGeom prst="rect">
            <a:avLst/>
          </a:prstGeom>
        </p:spPr>
      </p:pic>
    </p:spTree>
    <p:extLst>
      <p:ext uri="{BB962C8B-B14F-4D97-AF65-F5344CB8AC3E}">
        <p14:creationId xmlns:p14="http://schemas.microsoft.com/office/powerpoint/2010/main" val="2122196178"/>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1" r:id="rId3"/>
  </p:sldLayoutIdLst>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FC8A4-049E-4744-9BC2-C24B2FD0672F}"/>
              </a:ext>
            </a:extLst>
          </p:cNvPr>
          <p:cNvSpPr>
            <a:spLocks noGrp="1"/>
          </p:cNvSpPr>
          <p:nvPr>
            <p:ph type="title"/>
          </p:nvPr>
        </p:nvSpPr>
        <p:spPr>
          <a:xfrm>
            <a:off x="900112" y="376893"/>
            <a:ext cx="10515600" cy="1325563"/>
          </a:xfrm>
        </p:spPr>
        <p:txBody>
          <a:bodyPr/>
          <a:lstStyle/>
          <a:p>
            <a:r>
              <a:rPr lang="en-US" dirty="0"/>
              <a:t>Portland Mitigation Action Plan</a:t>
            </a:r>
          </a:p>
        </p:txBody>
      </p:sp>
      <p:sp>
        <p:nvSpPr>
          <p:cNvPr id="3" name="Content Placeholder 2">
            <a:extLst>
              <a:ext uri="{FF2B5EF4-FFF2-40B4-BE49-F238E27FC236}">
                <a16:creationId xmlns:a16="http://schemas.microsoft.com/office/drawing/2014/main" id="{3C180895-454D-47A0-86EC-B63CB990229D}"/>
              </a:ext>
            </a:extLst>
          </p:cNvPr>
          <p:cNvSpPr>
            <a:spLocks noGrp="1"/>
          </p:cNvSpPr>
          <p:nvPr>
            <p:ph idx="1"/>
          </p:nvPr>
        </p:nvSpPr>
        <p:spPr>
          <a:xfrm>
            <a:off x="900112" y="1530351"/>
            <a:ext cx="4440514" cy="2143123"/>
          </a:xfrm>
        </p:spPr>
        <p:txBody>
          <a:bodyPr>
            <a:noAutofit/>
          </a:bodyPr>
          <a:lstStyle/>
          <a:p>
            <a:pPr marL="0" indent="0">
              <a:buNone/>
            </a:pPr>
            <a:r>
              <a:rPr lang="en-US" b="1" dirty="0"/>
              <a:t>Jonna Papaefthimiou</a:t>
            </a:r>
            <a:br>
              <a:rPr lang="en-US" dirty="0"/>
            </a:br>
            <a:r>
              <a:rPr lang="en-US" dirty="0"/>
              <a:t>Chief Resilience Officer</a:t>
            </a:r>
            <a:br>
              <a:rPr lang="en-US" dirty="0"/>
            </a:br>
            <a:r>
              <a:rPr lang="en-US" dirty="0"/>
              <a:t>Portland Bureau of Emergency Management</a:t>
            </a:r>
          </a:p>
          <a:p>
            <a:pPr marL="0" indent="0">
              <a:buNone/>
            </a:pPr>
            <a:endParaRPr lang="en-US" dirty="0"/>
          </a:p>
          <a:p>
            <a:pPr marL="0" indent="0">
              <a:buNone/>
            </a:pPr>
            <a:r>
              <a:rPr lang="en-US" b="1" dirty="0"/>
              <a:t>Beth Gilden</a:t>
            </a:r>
            <a:br>
              <a:rPr lang="en-US" dirty="0"/>
            </a:br>
            <a:r>
              <a:rPr lang="en-US" dirty="0"/>
              <a:t>Associate Director for Regional </a:t>
            </a:r>
            <a:br>
              <a:rPr lang="en-US" dirty="0"/>
            </a:br>
            <a:r>
              <a:rPr lang="en-US" dirty="0"/>
              <a:t>Partnerships and Projects</a:t>
            </a:r>
            <a:br>
              <a:rPr lang="en-US" dirty="0"/>
            </a:br>
            <a:r>
              <a:rPr lang="en-US" dirty="0"/>
              <a:t>Institute for Sustainable Solutions, </a:t>
            </a:r>
            <a:br>
              <a:rPr lang="en-US" dirty="0"/>
            </a:br>
            <a:r>
              <a:rPr lang="en-US" dirty="0"/>
              <a:t>Portland State University</a:t>
            </a:r>
          </a:p>
          <a:p>
            <a:pPr marL="0" indent="0">
              <a:buNone/>
            </a:pPr>
            <a:r>
              <a:rPr lang="en-US" b="1" dirty="0"/>
              <a:t>November 9, 2022</a:t>
            </a:r>
          </a:p>
        </p:txBody>
      </p:sp>
      <p:cxnSp>
        <p:nvCxnSpPr>
          <p:cNvPr id="6" name="Straight Connector 5">
            <a:extLst>
              <a:ext uri="{FF2B5EF4-FFF2-40B4-BE49-F238E27FC236}">
                <a16:creationId xmlns:a16="http://schemas.microsoft.com/office/drawing/2014/main" id="{A270B3B4-ABF2-400E-B89B-1BB45AD7EF7A}"/>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777A9930-E30D-476A-90B4-EB0695A13F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857461" y="1382643"/>
            <a:ext cx="5532784" cy="4149588"/>
          </a:xfrm>
          <a:prstGeom prst="rect">
            <a:avLst/>
          </a:prstGeom>
        </p:spPr>
      </p:pic>
    </p:spTree>
    <p:extLst>
      <p:ext uri="{BB962C8B-B14F-4D97-AF65-F5344CB8AC3E}">
        <p14:creationId xmlns:p14="http://schemas.microsoft.com/office/powerpoint/2010/main" val="3117051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1DB16-D29C-432F-1347-6938CA6399BB}"/>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016554" y="604842"/>
            <a:ext cx="2432496" cy="4891083"/>
          </a:xfrm>
          <a:prstGeom prst="rect">
            <a:avLst/>
          </a:prstGeom>
        </p:spPr>
      </p:pic>
      <p:sp>
        <p:nvSpPr>
          <p:cNvPr id="2" name="Title 1">
            <a:extLst>
              <a:ext uri="{FF2B5EF4-FFF2-40B4-BE49-F238E27FC236}">
                <a16:creationId xmlns:a16="http://schemas.microsoft.com/office/drawing/2014/main" id="{949379CC-94EB-1210-3FCF-ED7A23FD03FD}"/>
              </a:ext>
            </a:extLst>
          </p:cNvPr>
          <p:cNvSpPr>
            <a:spLocks noGrp="1"/>
          </p:cNvSpPr>
          <p:nvPr>
            <p:ph type="title"/>
          </p:nvPr>
        </p:nvSpPr>
        <p:spPr/>
        <p:txBody>
          <a:bodyPr/>
          <a:lstStyle/>
          <a:p>
            <a:r>
              <a:rPr lang="en-US" dirty="0" err="1"/>
              <a:t>SoVI</a:t>
            </a:r>
            <a:r>
              <a:rPr lang="en-US" dirty="0"/>
              <a:t> + Earthquake Liquefaction Risk</a:t>
            </a:r>
          </a:p>
        </p:txBody>
      </p:sp>
      <p:cxnSp>
        <p:nvCxnSpPr>
          <p:cNvPr id="3" name="Straight Connector 2">
            <a:extLst>
              <a:ext uri="{FF2B5EF4-FFF2-40B4-BE49-F238E27FC236}">
                <a16:creationId xmlns:a16="http://schemas.microsoft.com/office/drawing/2014/main" id="{A7CCAFC9-0D66-479A-69A3-EE135972B656}"/>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742E60F0-C501-FF0A-E098-1173B1962DA4}"/>
              </a:ext>
            </a:extLst>
          </p:cNvPr>
          <p:cNvSpPr/>
          <p:nvPr/>
        </p:nvSpPr>
        <p:spPr>
          <a:xfrm>
            <a:off x="962025" y="3823858"/>
            <a:ext cx="1381125" cy="28479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B2E11B04-BA8E-46B2-8779-C53A213D4003}"/>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962025" y="1276350"/>
            <a:ext cx="7734300" cy="5309008"/>
          </a:xfrm>
          <a:prstGeom prst="rect">
            <a:avLst/>
          </a:prstGeom>
        </p:spPr>
      </p:pic>
      <p:sp>
        <p:nvSpPr>
          <p:cNvPr id="5" name="Rectangle 4">
            <a:extLst>
              <a:ext uri="{FF2B5EF4-FFF2-40B4-BE49-F238E27FC236}">
                <a16:creationId xmlns:a16="http://schemas.microsoft.com/office/drawing/2014/main" id="{EC256E7B-63D1-43E9-820E-0815DCFFAFF9}"/>
              </a:ext>
            </a:extLst>
          </p:cNvPr>
          <p:cNvSpPr/>
          <p:nvPr/>
        </p:nvSpPr>
        <p:spPr>
          <a:xfrm>
            <a:off x="1060174" y="3710609"/>
            <a:ext cx="1381125" cy="2847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460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F998B-F022-4F40-9A14-AE1A53B72FA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22"/>
          <a:stretch/>
        </p:blipFill>
        <p:spPr>
          <a:xfrm>
            <a:off x="7496169" y="1279584"/>
            <a:ext cx="3857627" cy="4302066"/>
          </a:xfrm>
          <a:prstGeom prst="rect">
            <a:avLst/>
          </a:prstGeom>
        </p:spPr>
      </p:pic>
      <p:sp>
        <p:nvSpPr>
          <p:cNvPr id="7" name="Rectangle 6">
            <a:extLst>
              <a:ext uri="{FF2B5EF4-FFF2-40B4-BE49-F238E27FC236}">
                <a16:creationId xmlns:a16="http://schemas.microsoft.com/office/drawing/2014/main" id="{32F42E55-35FA-0144-BC19-9CC4CA793E80}"/>
              </a:ext>
            </a:extLst>
          </p:cNvPr>
          <p:cNvSpPr/>
          <p:nvPr/>
        </p:nvSpPr>
        <p:spPr>
          <a:xfrm>
            <a:off x="7496173" y="1273117"/>
            <a:ext cx="3857624" cy="4299001"/>
          </a:xfrm>
          <a:prstGeom prst="rect">
            <a:avLst/>
          </a:prstGeom>
          <a:solidFill>
            <a:srgbClr val="5599A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8120840-0F65-4CCA-14BE-787FE845C40A}"/>
              </a:ext>
            </a:extLst>
          </p:cNvPr>
          <p:cNvSpPr/>
          <p:nvPr/>
        </p:nvSpPr>
        <p:spPr>
          <a:xfrm>
            <a:off x="7496175" y="771529"/>
            <a:ext cx="3857624" cy="501588"/>
          </a:xfrm>
          <a:prstGeom prst="rect">
            <a:avLst/>
          </a:prstGeom>
          <a:solidFill>
            <a:srgbClr val="5599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6E3969-D031-467F-B0EA-2D10398CF9B4}"/>
              </a:ext>
            </a:extLst>
          </p:cNvPr>
          <p:cNvSpPr>
            <a:spLocks noGrp="1"/>
          </p:cNvSpPr>
          <p:nvPr>
            <p:ph type="title"/>
          </p:nvPr>
        </p:nvSpPr>
        <p:spPr/>
        <p:txBody>
          <a:bodyPr/>
          <a:lstStyle/>
          <a:p>
            <a:r>
              <a:rPr lang="en-US" dirty="0"/>
              <a:t>Flood</a:t>
            </a:r>
          </a:p>
        </p:txBody>
      </p:sp>
      <p:sp>
        <p:nvSpPr>
          <p:cNvPr id="3" name="Content Placeholder 2">
            <a:extLst>
              <a:ext uri="{FF2B5EF4-FFF2-40B4-BE49-F238E27FC236}">
                <a16:creationId xmlns:a16="http://schemas.microsoft.com/office/drawing/2014/main" id="{2F021168-44D6-4889-827A-F864F8658C5E}"/>
              </a:ext>
            </a:extLst>
          </p:cNvPr>
          <p:cNvSpPr>
            <a:spLocks noGrp="1"/>
          </p:cNvSpPr>
          <p:nvPr>
            <p:ph idx="1"/>
          </p:nvPr>
        </p:nvSpPr>
        <p:spPr>
          <a:xfrm>
            <a:off x="838200" y="1825625"/>
            <a:ext cx="5857875" cy="4351338"/>
          </a:xfrm>
        </p:spPr>
        <p:txBody>
          <a:bodyPr/>
          <a:lstStyle/>
          <a:p>
            <a:r>
              <a:rPr lang="en-US" dirty="0"/>
              <a:t>1.3% of Portland’s buildings are in floodplains</a:t>
            </a:r>
          </a:p>
          <a:p>
            <a:r>
              <a:rPr lang="en-US" dirty="0"/>
              <a:t>Floods are predictable; fatalities are rare.  </a:t>
            </a:r>
          </a:p>
          <a:p>
            <a:r>
              <a:rPr lang="en-US" dirty="0"/>
              <a:t>Property and economic damage are high; jobs displaced.  </a:t>
            </a:r>
          </a:p>
          <a:p>
            <a:r>
              <a:rPr lang="en-US" dirty="0"/>
              <a:t>Floods will increase due to climate change. </a:t>
            </a:r>
          </a:p>
          <a:p>
            <a:r>
              <a:rPr lang="en-US" dirty="0"/>
              <a:t>27 levees along the Columbia River are inadequate per US Army Corps of Engineers. </a:t>
            </a:r>
          </a:p>
          <a:p>
            <a:r>
              <a:rPr lang="en-US" dirty="0"/>
              <a:t>Mitigation strategies: </a:t>
            </a:r>
          </a:p>
          <a:p>
            <a:pPr lvl="1"/>
            <a:r>
              <a:rPr lang="en-US" dirty="0"/>
              <a:t>restore floodplains</a:t>
            </a:r>
          </a:p>
          <a:p>
            <a:pPr lvl="1"/>
            <a:r>
              <a:rPr lang="en-US" dirty="0"/>
              <a:t>strengthen levees</a:t>
            </a:r>
          </a:p>
          <a:p>
            <a:pPr lvl="1"/>
            <a:r>
              <a:rPr lang="en-US" dirty="0"/>
              <a:t>harden pumps in flood areas</a:t>
            </a:r>
          </a:p>
          <a:p>
            <a:pPr lvl="1"/>
            <a:r>
              <a:rPr lang="en-US" dirty="0"/>
              <a:t>strengthen flood control infrastructure</a:t>
            </a:r>
          </a:p>
        </p:txBody>
      </p:sp>
      <p:cxnSp>
        <p:nvCxnSpPr>
          <p:cNvPr id="10" name="Straight Connector 9">
            <a:extLst>
              <a:ext uri="{FF2B5EF4-FFF2-40B4-BE49-F238E27FC236}">
                <a16:creationId xmlns:a16="http://schemas.microsoft.com/office/drawing/2014/main" id="{F8D69427-6EFC-763D-1BBF-6CCB6E8C1003}"/>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1486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1593BB-3F2A-6DA7-3CFF-D1A4AA416DC2}"/>
              </a:ext>
            </a:extLst>
          </p:cNvPr>
          <p:cNvSpPr>
            <a:spLocks noGrp="1"/>
          </p:cNvSpPr>
          <p:nvPr>
            <p:ph type="title"/>
          </p:nvPr>
        </p:nvSpPr>
        <p:spPr/>
        <p:txBody>
          <a:bodyPr/>
          <a:lstStyle/>
          <a:p>
            <a:r>
              <a:rPr lang="en-US" dirty="0" err="1"/>
              <a:t>SoVI</a:t>
            </a:r>
            <a:r>
              <a:rPr lang="en-US" dirty="0"/>
              <a:t> and 100/500 year floodplains</a:t>
            </a:r>
          </a:p>
        </p:txBody>
      </p:sp>
      <p:pic>
        <p:nvPicPr>
          <p:cNvPr id="4" name="Picture 3">
            <a:extLst>
              <a:ext uri="{FF2B5EF4-FFF2-40B4-BE49-F238E27FC236}">
                <a16:creationId xmlns:a16="http://schemas.microsoft.com/office/drawing/2014/main" id="{E89713CB-8186-4463-8CDF-EDCA8F774EE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62025" y="1276351"/>
            <a:ext cx="7772400" cy="5367105"/>
          </a:xfrm>
          <a:prstGeom prst="rect">
            <a:avLst/>
          </a:prstGeom>
        </p:spPr>
      </p:pic>
      <p:pic>
        <p:nvPicPr>
          <p:cNvPr id="3" name="Picture 2">
            <a:extLst>
              <a:ext uri="{FF2B5EF4-FFF2-40B4-BE49-F238E27FC236}">
                <a16:creationId xmlns:a16="http://schemas.microsoft.com/office/drawing/2014/main" id="{13D39F22-3EEB-F491-A0F3-478EA7BC24F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245154" y="683354"/>
            <a:ext cx="2203896" cy="5075129"/>
          </a:xfrm>
          <a:prstGeom prst="rect">
            <a:avLst/>
          </a:prstGeom>
        </p:spPr>
      </p:pic>
      <p:cxnSp>
        <p:nvCxnSpPr>
          <p:cNvPr id="8" name="Straight Connector 7">
            <a:extLst>
              <a:ext uri="{FF2B5EF4-FFF2-40B4-BE49-F238E27FC236}">
                <a16:creationId xmlns:a16="http://schemas.microsoft.com/office/drawing/2014/main" id="{224E7C50-314E-3BF6-46D3-AC12A564A286}"/>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21A9FC2B-86DD-8083-0F60-EF92B2488286}"/>
              </a:ext>
            </a:extLst>
          </p:cNvPr>
          <p:cNvSpPr/>
          <p:nvPr/>
        </p:nvSpPr>
        <p:spPr>
          <a:xfrm>
            <a:off x="838200" y="3429000"/>
            <a:ext cx="1600200" cy="31772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26855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FC259D-58D8-41F8-B791-F1E5F7006E6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96173" y="1298254"/>
            <a:ext cx="3857624" cy="4283396"/>
          </a:xfrm>
          <a:prstGeom prst="rect">
            <a:avLst/>
          </a:prstGeom>
        </p:spPr>
      </p:pic>
      <p:sp>
        <p:nvSpPr>
          <p:cNvPr id="7" name="Rectangle 6">
            <a:extLst>
              <a:ext uri="{FF2B5EF4-FFF2-40B4-BE49-F238E27FC236}">
                <a16:creationId xmlns:a16="http://schemas.microsoft.com/office/drawing/2014/main" id="{1D513F6F-EE4E-EC58-6FEB-2D51CA881FE4}"/>
              </a:ext>
            </a:extLst>
          </p:cNvPr>
          <p:cNvSpPr/>
          <p:nvPr/>
        </p:nvSpPr>
        <p:spPr>
          <a:xfrm>
            <a:off x="7496175" y="771529"/>
            <a:ext cx="3857624" cy="501588"/>
          </a:xfrm>
          <a:prstGeom prst="rect">
            <a:avLst/>
          </a:prstGeom>
          <a:solidFill>
            <a:srgbClr val="ECA5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F09D4D-F07E-F29B-D71E-1B5D8012326D}"/>
              </a:ext>
            </a:extLst>
          </p:cNvPr>
          <p:cNvSpPr/>
          <p:nvPr/>
        </p:nvSpPr>
        <p:spPr>
          <a:xfrm>
            <a:off x="7496173" y="1273117"/>
            <a:ext cx="3857624" cy="4299001"/>
          </a:xfrm>
          <a:prstGeom prst="rect">
            <a:avLst/>
          </a:prstGeom>
          <a:solidFill>
            <a:srgbClr val="ECA59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6A5834-E702-4184-B4B3-820A0112FEAD}"/>
              </a:ext>
            </a:extLst>
          </p:cNvPr>
          <p:cNvSpPr>
            <a:spLocks noGrp="1"/>
          </p:cNvSpPr>
          <p:nvPr>
            <p:ph type="title"/>
          </p:nvPr>
        </p:nvSpPr>
        <p:spPr/>
        <p:txBody>
          <a:bodyPr/>
          <a:lstStyle/>
          <a:p>
            <a:r>
              <a:rPr lang="en-US" dirty="0"/>
              <a:t>Severe Heat</a:t>
            </a:r>
          </a:p>
        </p:txBody>
      </p:sp>
      <p:sp>
        <p:nvSpPr>
          <p:cNvPr id="3" name="Content Placeholder 2">
            <a:extLst>
              <a:ext uri="{FF2B5EF4-FFF2-40B4-BE49-F238E27FC236}">
                <a16:creationId xmlns:a16="http://schemas.microsoft.com/office/drawing/2014/main" id="{5EF9D912-87DC-4DDC-8D81-5A1EBC447D8F}"/>
              </a:ext>
            </a:extLst>
          </p:cNvPr>
          <p:cNvSpPr>
            <a:spLocks noGrp="1"/>
          </p:cNvSpPr>
          <p:nvPr>
            <p:ph idx="1"/>
          </p:nvPr>
        </p:nvSpPr>
        <p:spPr>
          <a:xfrm>
            <a:off x="838200" y="1825625"/>
            <a:ext cx="6305550" cy="4351338"/>
          </a:xfrm>
        </p:spPr>
        <p:txBody>
          <a:bodyPr>
            <a:normAutofit lnSpcReduction="10000"/>
          </a:bodyPr>
          <a:lstStyle/>
          <a:p>
            <a:r>
              <a:rPr lang="en-US" dirty="0"/>
              <a:t>Heat is the deadliest natural hazard.</a:t>
            </a:r>
          </a:p>
          <a:p>
            <a:r>
              <a:rPr lang="en-US" dirty="0"/>
              <a:t>Elders, children, and people with disabilities have higher risks.  Socially isolated people without a/c are most likely to perish.  </a:t>
            </a:r>
          </a:p>
          <a:p>
            <a:r>
              <a:rPr lang="en-US" dirty="0"/>
              <a:t>Heat disrupts business and puts workers at risk. </a:t>
            </a:r>
          </a:p>
          <a:p>
            <a:r>
              <a:rPr lang="en-US" dirty="0"/>
              <a:t>Extreme heat is increasing due to climate change.  </a:t>
            </a:r>
          </a:p>
          <a:p>
            <a:r>
              <a:rPr lang="en-US" dirty="0"/>
              <a:t>The “urban heat island” (UHI) causes a disparity of up to 17°F in air temperature. </a:t>
            </a:r>
          </a:p>
          <a:p>
            <a:r>
              <a:rPr lang="en-US" dirty="0"/>
              <a:t>Mitigation strategies: </a:t>
            </a:r>
          </a:p>
          <a:p>
            <a:pPr lvl="1"/>
            <a:r>
              <a:rPr lang="en-US" dirty="0"/>
              <a:t>tree planting </a:t>
            </a:r>
          </a:p>
          <a:p>
            <a:pPr lvl="1"/>
            <a:r>
              <a:rPr lang="en-US" dirty="0"/>
              <a:t>increase number of residences with a/c</a:t>
            </a:r>
          </a:p>
          <a:p>
            <a:pPr lvl="1"/>
            <a:r>
              <a:rPr lang="en-US" dirty="0"/>
              <a:t>require landlords to ensure cool rooms </a:t>
            </a:r>
          </a:p>
          <a:p>
            <a:pPr lvl="1"/>
            <a:r>
              <a:rPr lang="en-US" dirty="0"/>
              <a:t>increase public locations with a/c</a:t>
            </a:r>
          </a:p>
          <a:p>
            <a:pPr lvl="1"/>
            <a:r>
              <a:rPr lang="en-US" dirty="0"/>
              <a:t>all-hazards strategies to improve public communication and strengthen social safety nets.  </a:t>
            </a:r>
          </a:p>
        </p:txBody>
      </p:sp>
      <p:cxnSp>
        <p:nvCxnSpPr>
          <p:cNvPr id="5" name="Straight Connector 4">
            <a:extLst>
              <a:ext uri="{FF2B5EF4-FFF2-40B4-BE49-F238E27FC236}">
                <a16:creationId xmlns:a16="http://schemas.microsoft.com/office/drawing/2014/main" id="{28F6666A-6F36-286A-12E8-55CD7DCDEE79}"/>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47638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2DC8AC-9178-462E-876A-005D06E8708B}"/>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l="24573" t="23512" r="26184" b="15439"/>
          <a:stretch/>
        </p:blipFill>
        <p:spPr>
          <a:xfrm>
            <a:off x="962025" y="1276350"/>
            <a:ext cx="7772401" cy="5420197"/>
          </a:xfrm>
          <a:prstGeom prst="rect">
            <a:avLst/>
          </a:prstGeom>
        </p:spPr>
      </p:pic>
      <p:sp>
        <p:nvSpPr>
          <p:cNvPr id="5" name="Title 4">
            <a:extLst>
              <a:ext uri="{FF2B5EF4-FFF2-40B4-BE49-F238E27FC236}">
                <a16:creationId xmlns:a16="http://schemas.microsoft.com/office/drawing/2014/main" id="{2B8ACE8D-181A-093E-6ECC-46841ED66093}"/>
              </a:ext>
            </a:extLst>
          </p:cNvPr>
          <p:cNvSpPr>
            <a:spLocks noGrp="1"/>
          </p:cNvSpPr>
          <p:nvPr>
            <p:ph type="title"/>
          </p:nvPr>
        </p:nvSpPr>
        <p:spPr/>
        <p:txBody>
          <a:bodyPr/>
          <a:lstStyle/>
          <a:p>
            <a:r>
              <a:rPr lang="en-US" dirty="0" err="1"/>
              <a:t>SoVI</a:t>
            </a:r>
            <a:r>
              <a:rPr lang="en-US" dirty="0"/>
              <a:t> and Heat</a:t>
            </a:r>
          </a:p>
        </p:txBody>
      </p:sp>
      <p:pic>
        <p:nvPicPr>
          <p:cNvPr id="7" name="Picture 6">
            <a:extLst>
              <a:ext uri="{FF2B5EF4-FFF2-40B4-BE49-F238E27FC236}">
                <a16:creationId xmlns:a16="http://schemas.microsoft.com/office/drawing/2014/main" id="{282EB8F8-8F78-A72F-2593-FA0EB5372EF8}"/>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a:ext>
            </a:extLst>
          </a:blip>
          <a:srcRect/>
          <a:stretch/>
        </p:blipFill>
        <p:spPr>
          <a:xfrm>
            <a:off x="9124122" y="639976"/>
            <a:ext cx="2360662" cy="5065079"/>
          </a:xfrm>
          <a:prstGeom prst="rect">
            <a:avLst/>
          </a:prstGeom>
        </p:spPr>
      </p:pic>
      <p:cxnSp>
        <p:nvCxnSpPr>
          <p:cNvPr id="8" name="Straight Connector 7">
            <a:extLst>
              <a:ext uri="{FF2B5EF4-FFF2-40B4-BE49-F238E27FC236}">
                <a16:creationId xmlns:a16="http://schemas.microsoft.com/office/drawing/2014/main" id="{1D7E69D4-626B-F6E9-B242-0C5F08151C47}"/>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
        <p:nvSpPr>
          <p:cNvPr id="10" name="Rectangle 9">
            <a:extLst>
              <a:ext uri="{FF2B5EF4-FFF2-40B4-BE49-F238E27FC236}">
                <a16:creationId xmlns:a16="http://schemas.microsoft.com/office/drawing/2014/main" id="{9B6A80F7-9FD6-B436-7DC5-633B5B947054}"/>
              </a:ext>
            </a:extLst>
          </p:cNvPr>
          <p:cNvSpPr/>
          <p:nvPr/>
        </p:nvSpPr>
        <p:spPr>
          <a:xfrm>
            <a:off x="838200" y="3429000"/>
            <a:ext cx="1600200" cy="31772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246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41C460C-B511-4057-B6A1-2D37B2E8DAD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691"/>
          <a:stretch/>
        </p:blipFill>
        <p:spPr>
          <a:xfrm>
            <a:off x="7496174" y="1279584"/>
            <a:ext cx="3857624" cy="4331785"/>
          </a:xfrm>
          <a:prstGeom prst="rect">
            <a:avLst/>
          </a:prstGeom>
        </p:spPr>
      </p:pic>
      <p:sp>
        <p:nvSpPr>
          <p:cNvPr id="5" name="Rectangle 4">
            <a:extLst>
              <a:ext uri="{FF2B5EF4-FFF2-40B4-BE49-F238E27FC236}">
                <a16:creationId xmlns:a16="http://schemas.microsoft.com/office/drawing/2014/main" id="{8EA37D37-D5BF-9F50-B335-B4F446AED0D8}"/>
              </a:ext>
            </a:extLst>
          </p:cNvPr>
          <p:cNvSpPr/>
          <p:nvPr/>
        </p:nvSpPr>
        <p:spPr>
          <a:xfrm>
            <a:off x="7496173" y="1273117"/>
            <a:ext cx="3857624" cy="4299001"/>
          </a:xfrm>
          <a:prstGeom prst="rect">
            <a:avLst/>
          </a:prstGeom>
          <a:solidFill>
            <a:srgbClr val="F15B4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CA562D-DABB-4722-9976-FBDCD38E248D}"/>
              </a:ext>
            </a:extLst>
          </p:cNvPr>
          <p:cNvSpPr>
            <a:spLocks noGrp="1"/>
          </p:cNvSpPr>
          <p:nvPr>
            <p:ph type="title"/>
          </p:nvPr>
        </p:nvSpPr>
        <p:spPr/>
        <p:txBody>
          <a:bodyPr/>
          <a:lstStyle/>
          <a:p>
            <a:r>
              <a:rPr lang="en-US" dirty="0"/>
              <a:t>Wildfire &amp; Smoke</a:t>
            </a:r>
          </a:p>
        </p:txBody>
      </p:sp>
      <p:sp>
        <p:nvSpPr>
          <p:cNvPr id="3" name="Content Placeholder 2">
            <a:extLst>
              <a:ext uri="{FF2B5EF4-FFF2-40B4-BE49-F238E27FC236}">
                <a16:creationId xmlns:a16="http://schemas.microsoft.com/office/drawing/2014/main" id="{BD1756DA-4751-4D21-8AD6-98705D7E64DD}"/>
              </a:ext>
            </a:extLst>
          </p:cNvPr>
          <p:cNvSpPr>
            <a:spLocks noGrp="1"/>
          </p:cNvSpPr>
          <p:nvPr>
            <p:ph idx="1"/>
          </p:nvPr>
        </p:nvSpPr>
        <p:spPr>
          <a:xfrm>
            <a:off x="838200" y="1825625"/>
            <a:ext cx="5924550" cy="4667250"/>
          </a:xfrm>
        </p:spPr>
        <p:txBody>
          <a:bodyPr>
            <a:normAutofit/>
          </a:bodyPr>
          <a:lstStyle/>
          <a:p>
            <a:r>
              <a:rPr lang="en-US" dirty="0"/>
              <a:t>Many natural areas are considered “fire-prone.” </a:t>
            </a:r>
          </a:p>
          <a:p>
            <a:r>
              <a:rPr lang="en-US" dirty="0"/>
              <a:t>More than 8,000 homes and other structures worth more than $2.5 billion are in or close to these areas.  </a:t>
            </a:r>
          </a:p>
          <a:p>
            <a:r>
              <a:rPr lang="en-US" dirty="0"/>
              <a:t>Climate change creates longer fire seasons and more frequent and intense fires. </a:t>
            </a:r>
          </a:p>
          <a:p>
            <a:r>
              <a:rPr lang="en-US" dirty="0"/>
              <a:t>Wildfire smoke from outside the City impacts Portland residents; disproportionately harms elders, youth, and people with underlying conditions.  </a:t>
            </a:r>
          </a:p>
          <a:p>
            <a:r>
              <a:rPr lang="en-US" dirty="0"/>
              <a:t>Mitigation strategies: </a:t>
            </a:r>
          </a:p>
          <a:p>
            <a:pPr lvl="1"/>
            <a:r>
              <a:rPr lang="en-US" dirty="0"/>
              <a:t>natural area maintenance (</a:t>
            </a:r>
            <a:r>
              <a:rPr lang="en-US" dirty="0" err="1"/>
              <a:t>inclu</a:t>
            </a:r>
            <a:r>
              <a:rPr lang="en-US" dirty="0"/>
              <a:t>. controlled burns)</a:t>
            </a:r>
          </a:p>
          <a:p>
            <a:pPr lvl="1"/>
            <a:r>
              <a:rPr lang="en-US" dirty="0"/>
              <a:t>fire road maintenance</a:t>
            </a:r>
          </a:p>
          <a:p>
            <a:pPr lvl="1"/>
            <a:r>
              <a:rPr lang="en-US" dirty="0"/>
              <a:t>fire-safe landscaping and design of structures</a:t>
            </a:r>
          </a:p>
          <a:p>
            <a:pPr lvl="1"/>
            <a:r>
              <a:rPr lang="en-US" dirty="0"/>
              <a:t>improved HVAC systems in public buildings.  </a:t>
            </a:r>
          </a:p>
        </p:txBody>
      </p:sp>
      <p:sp>
        <p:nvSpPr>
          <p:cNvPr id="4" name="Rectangle 3">
            <a:extLst>
              <a:ext uri="{FF2B5EF4-FFF2-40B4-BE49-F238E27FC236}">
                <a16:creationId xmlns:a16="http://schemas.microsoft.com/office/drawing/2014/main" id="{B29EA05A-1AB0-FD02-A993-9F358B56FE7E}"/>
              </a:ext>
            </a:extLst>
          </p:cNvPr>
          <p:cNvSpPr/>
          <p:nvPr/>
        </p:nvSpPr>
        <p:spPr>
          <a:xfrm>
            <a:off x="7496175" y="771529"/>
            <a:ext cx="3857624" cy="501588"/>
          </a:xfrm>
          <a:prstGeom prst="rect">
            <a:avLst/>
          </a:prstGeom>
          <a:solidFill>
            <a:srgbClr val="F15B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630DB479-4FF9-9D3F-0D92-238A995EF5ED}"/>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674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438472B-F4D7-DC8A-2A86-236AD4A52C7F}"/>
              </a:ext>
            </a:extLst>
          </p:cNvPr>
          <p:cNvSpPr>
            <a:spLocks noGrp="1"/>
          </p:cNvSpPr>
          <p:nvPr>
            <p:ph type="title"/>
          </p:nvPr>
        </p:nvSpPr>
        <p:spPr/>
        <p:txBody>
          <a:bodyPr/>
          <a:lstStyle/>
          <a:p>
            <a:r>
              <a:rPr lang="en-US" dirty="0"/>
              <a:t>Wildfire Hazard</a:t>
            </a:r>
          </a:p>
        </p:txBody>
      </p:sp>
      <p:pic>
        <p:nvPicPr>
          <p:cNvPr id="4" name="Picture 3">
            <a:extLst>
              <a:ext uri="{FF2B5EF4-FFF2-40B4-BE49-F238E27FC236}">
                <a16:creationId xmlns:a16="http://schemas.microsoft.com/office/drawing/2014/main" id="{4AAD58F0-C877-4E06-A193-D08A87D39AB7}"/>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24079" t="31119" r="25395" b="7895"/>
          <a:stretch/>
        </p:blipFill>
        <p:spPr>
          <a:xfrm>
            <a:off x="885825" y="1276350"/>
            <a:ext cx="8010525" cy="5438709"/>
          </a:xfrm>
          <a:prstGeom prst="rect">
            <a:avLst/>
          </a:prstGeom>
        </p:spPr>
      </p:pic>
      <p:pic>
        <p:nvPicPr>
          <p:cNvPr id="2" name="Picture 1">
            <a:extLst>
              <a:ext uri="{FF2B5EF4-FFF2-40B4-BE49-F238E27FC236}">
                <a16:creationId xmlns:a16="http://schemas.microsoft.com/office/drawing/2014/main" id="{2C12A020-5B05-1C23-F471-15BEC707183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064146" y="551830"/>
            <a:ext cx="2534819" cy="2747416"/>
          </a:xfrm>
          <a:prstGeom prst="rect">
            <a:avLst/>
          </a:prstGeom>
        </p:spPr>
      </p:pic>
      <p:cxnSp>
        <p:nvCxnSpPr>
          <p:cNvPr id="3" name="Straight Connector 2">
            <a:extLst>
              <a:ext uri="{FF2B5EF4-FFF2-40B4-BE49-F238E27FC236}">
                <a16:creationId xmlns:a16="http://schemas.microsoft.com/office/drawing/2014/main" id="{45E3D1B8-F658-4F46-4F4F-561DE049C365}"/>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
        <p:nvSpPr>
          <p:cNvPr id="8" name="Rectangle 7">
            <a:extLst>
              <a:ext uri="{FF2B5EF4-FFF2-40B4-BE49-F238E27FC236}">
                <a16:creationId xmlns:a16="http://schemas.microsoft.com/office/drawing/2014/main" id="{82378818-5C6D-0997-7E65-F30A4C763778}"/>
              </a:ext>
            </a:extLst>
          </p:cNvPr>
          <p:cNvSpPr/>
          <p:nvPr/>
        </p:nvSpPr>
        <p:spPr>
          <a:xfrm>
            <a:off x="838199" y="4686300"/>
            <a:ext cx="1971675" cy="19199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81034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6E1C1D-25B3-4828-BD75-35E8BEEF28C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96173" y="1289116"/>
            <a:ext cx="3857624" cy="4292534"/>
          </a:xfrm>
          <a:prstGeom prst="rect">
            <a:avLst/>
          </a:prstGeom>
        </p:spPr>
      </p:pic>
      <p:sp>
        <p:nvSpPr>
          <p:cNvPr id="2" name="Title 1">
            <a:extLst>
              <a:ext uri="{FF2B5EF4-FFF2-40B4-BE49-F238E27FC236}">
                <a16:creationId xmlns:a16="http://schemas.microsoft.com/office/drawing/2014/main" id="{2F23D429-2873-4183-A643-A643BE115E55}"/>
              </a:ext>
            </a:extLst>
          </p:cNvPr>
          <p:cNvSpPr>
            <a:spLocks noGrp="1"/>
          </p:cNvSpPr>
          <p:nvPr>
            <p:ph type="title"/>
          </p:nvPr>
        </p:nvSpPr>
        <p:spPr/>
        <p:txBody>
          <a:bodyPr/>
          <a:lstStyle/>
          <a:p>
            <a:r>
              <a:rPr lang="en-US" dirty="0"/>
              <a:t>Landslide</a:t>
            </a:r>
          </a:p>
        </p:txBody>
      </p:sp>
      <p:sp>
        <p:nvSpPr>
          <p:cNvPr id="3" name="Content Placeholder 2">
            <a:extLst>
              <a:ext uri="{FF2B5EF4-FFF2-40B4-BE49-F238E27FC236}">
                <a16:creationId xmlns:a16="http://schemas.microsoft.com/office/drawing/2014/main" id="{E0291372-BD39-47A3-9D09-A59FE380AAA7}"/>
              </a:ext>
            </a:extLst>
          </p:cNvPr>
          <p:cNvSpPr>
            <a:spLocks noGrp="1"/>
          </p:cNvSpPr>
          <p:nvPr>
            <p:ph idx="1"/>
          </p:nvPr>
        </p:nvSpPr>
        <p:spPr>
          <a:xfrm>
            <a:off x="838200" y="1825625"/>
            <a:ext cx="6457950" cy="4351338"/>
          </a:xfrm>
        </p:spPr>
        <p:txBody>
          <a:bodyPr/>
          <a:lstStyle/>
          <a:p>
            <a:r>
              <a:rPr lang="en-US" dirty="0"/>
              <a:t>20+ landslides annually likely cause $1 M+ in private property damage. </a:t>
            </a:r>
          </a:p>
          <a:p>
            <a:r>
              <a:rPr lang="en-US" dirty="0"/>
              <a:t>Cost and traffic disruptions can be significant.  </a:t>
            </a:r>
          </a:p>
          <a:p>
            <a:r>
              <a:rPr lang="en-US" dirty="0"/>
              <a:t>Mitigation strategies: </a:t>
            </a:r>
          </a:p>
          <a:p>
            <a:pPr lvl="1"/>
            <a:r>
              <a:rPr lang="en-US" dirty="0"/>
              <a:t>hardening key routes against landslide damage</a:t>
            </a:r>
          </a:p>
          <a:p>
            <a:pPr lvl="1"/>
            <a:r>
              <a:rPr lang="en-US" dirty="0"/>
              <a:t>reducing development in areas of high risk</a:t>
            </a:r>
          </a:p>
          <a:p>
            <a:pPr lvl="1"/>
            <a:r>
              <a:rPr lang="en-US" dirty="0"/>
              <a:t>Property owner education</a:t>
            </a:r>
          </a:p>
          <a:p>
            <a:pPr lvl="1"/>
            <a:r>
              <a:rPr lang="en-US" dirty="0"/>
              <a:t>active stormwater management in areas of known risk. </a:t>
            </a:r>
          </a:p>
        </p:txBody>
      </p:sp>
      <p:sp>
        <p:nvSpPr>
          <p:cNvPr id="4" name="Rectangle 3">
            <a:extLst>
              <a:ext uri="{FF2B5EF4-FFF2-40B4-BE49-F238E27FC236}">
                <a16:creationId xmlns:a16="http://schemas.microsoft.com/office/drawing/2014/main" id="{E26BFEAB-9BC3-57C3-1773-2D917A314798}"/>
              </a:ext>
            </a:extLst>
          </p:cNvPr>
          <p:cNvSpPr/>
          <p:nvPr/>
        </p:nvSpPr>
        <p:spPr>
          <a:xfrm>
            <a:off x="7496175" y="771529"/>
            <a:ext cx="3857624" cy="501588"/>
          </a:xfrm>
          <a:prstGeom prst="rect">
            <a:avLst/>
          </a:prstGeom>
          <a:solidFill>
            <a:srgbClr val="AF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3DBDAC9-747B-1AFD-F991-78A86DAA3DEF}"/>
              </a:ext>
            </a:extLst>
          </p:cNvPr>
          <p:cNvSpPr/>
          <p:nvPr/>
        </p:nvSpPr>
        <p:spPr>
          <a:xfrm>
            <a:off x="7496173" y="1273117"/>
            <a:ext cx="3857624" cy="4299001"/>
          </a:xfrm>
          <a:prstGeom prst="rect">
            <a:avLst/>
          </a:prstGeom>
          <a:solidFill>
            <a:srgbClr val="AF724A">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71AADEE-4089-A9D1-C054-A1E76955E179}"/>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9889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343D3F-E541-46F2-9991-EE5258E2522F}"/>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24770" t="30673" r="26283" b="8596"/>
          <a:stretch/>
        </p:blipFill>
        <p:spPr>
          <a:xfrm>
            <a:off x="962025" y="1276350"/>
            <a:ext cx="7848600" cy="5477603"/>
          </a:xfrm>
          <a:prstGeom prst="rect">
            <a:avLst/>
          </a:prstGeom>
        </p:spPr>
      </p:pic>
      <p:sp>
        <p:nvSpPr>
          <p:cNvPr id="5" name="Title 4">
            <a:extLst>
              <a:ext uri="{FF2B5EF4-FFF2-40B4-BE49-F238E27FC236}">
                <a16:creationId xmlns:a16="http://schemas.microsoft.com/office/drawing/2014/main" id="{E940CA69-139C-7CFC-FB92-2A75E1D35C30}"/>
              </a:ext>
            </a:extLst>
          </p:cNvPr>
          <p:cNvSpPr>
            <a:spLocks noGrp="1"/>
          </p:cNvSpPr>
          <p:nvPr>
            <p:ph type="title"/>
          </p:nvPr>
        </p:nvSpPr>
        <p:spPr/>
        <p:txBody>
          <a:bodyPr/>
          <a:lstStyle/>
          <a:p>
            <a:r>
              <a:rPr lang="en-US" dirty="0"/>
              <a:t>Landslide Hazard</a:t>
            </a:r>
          </a:p>
        </p:txBody>
      </p:sp>
      <p:pic>
        <p:nvPicPr>
          <p:cNvPr id="4" name="Picture 3">
            <a:extLst>
              <a:ext uri="{FF2B5EF4-FFF2-40B4-BE49-F238E27FC236}">
                <a16:creationId xmlns:a16="http://schemas.microsoft.com/office/drawing/2014/main" id="{773BBE01-AF8A-7AA9-E279-D65F5B305DF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77614" y="695465"/>
            <a:ext cx="2289407" cy="2502508"/>
          </a:xfrm>
          <a:prstGeom prst="rect">
            <a:avLst/>
          </a:prstGeom>
        </p:spPr>
      </p:pic>
      <p:cxnSp>
        <p:nvCxnSpPr>
          <p:cNvPr id="6" name="Straight Connector 5">
            <a:extLst>
              <a:ext uri="{FF2B5EF4-FFF2-40B4-BE49-F238E27FC236}">
                <a16:creationId xmlns:a16="http://schemas.microsoft.com/office/drawing/2014/main" id="{F33B5486-4AB6-4729-5998-0EC5F45AE410}"/>
              </a:ext>
            </a:extLst>
          </p:cNvPr>
          <p:cNvCxnSpPr/>
          <p:nvPr/>
        </p:nvCxnSpPr>
        <p:spPr>
          <a:xfrm>
            <a:off x="962025" y="1276350"/>
            <a:ext cx="103917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99184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2E693-3ED4-46A2-97A3-7B1C1C194773}"/>
              </a:ext>
            </a:extLst>
          </p:cNvPr>
          <p:cNvSpPr>
            <a:spLocks noGrp="1"/>
          </p:cNvSpPr>
          <p:nvPr>
            <p:ph type="title"/>
          </p:nvPr>
        </p:nvSpPr>
        <p:spPr/>
        <p:txBody>
          <a:bodyPr/>
          <a:lstStyle/>
          <a:p>
            <a:r>
              <a:rPr lang="en-US" dirty="0"/>
              <a:t>Winter Storms</a:t>
            </a:r>
          </a:p>
        </p:txBody>
      </p:sp>
      <p:sp>
        <p:nvSpPr>
          <p:cNvPr id="3" name="Content Placeholder 2">
            <a:extLst>
              <a:ext uri="{FF2B5EF4-FFF2-40B4-BE49-F238E27FC236}">
                <a16:creationId xmlns:a16="http://schemas.microsoft.com/office/drawing/2014/main" id="{E8C2CF25-224B-4ECA-AAC8-DA9F42480239}"/>
              </a:ext>
            </a:extLst>
          </p:cNvPr>
          <p:cNvSpPr>
            <a:spLocks noGrp="1"/>
          </p:cNvSpPr>
          <p:nvPr>
            <p:ph idx="1"/>
          </p:nvPr>
        </p:nvSpPr>
        <p:spPr>
          <a:xfrm>
            <a:off x="838200" y="1825625"/>
            <a:ext cx="6381750" cy="4351338"/>
          </a:xfrm>
        </p:spPr>
        <p:txBody>
          <a:bodyPr/>
          <a:lstStyle/>
          <a:p>
            <a:r>
              <a:rPr lang="en-US" dirty="0"/>
              <a:t>Second-deadliest hazard here; 11+ people have perished from severe cold in the last ten years.   All were houseless.</a:t>
            </a:r>
          </a:p>
          <a:p>
            <a:r>
              <a:rPr lang="en-US" dirty="0"/>
              <a:t>Ice and snow causes property damage.  </a:t>
            </a:r>
          </a:p>
          <a:p>
            <a:r>
              <a:rPr lang="en-US" dirty="0"/>
              <a:t>Power outages and slippery conditions close businesses.  </a:t>
            </a:r>
          </a:p>
          <a:p>
            <a:r>
              <a:rPr lang="en-US" dirty="0"/>
              <a:t>Climate change is likely to reduce severe cold over time.</a:t>
            </a:r>
          </a:p>
          <a:p>
            <a:r>
              <a:rPr lang="en-US" dirty="0"/>
              <a:t>Mitigation strategies:  </a:t>
            </a:r>
          </a:p>
          <a:p>
            <a:pPr lvl="1"/>
            <a:r>
              <a:rPr lang="en-US" dirty="0"/>
              <a:t>all-hazard strategies to improve public communications and social safety nets</a:t>
            </a:r>
          </a:p>
          <a:p>
            <a:pPr lvl="1"/>
            <a:r>
              <a:rPr lang="en-US" dirty="0"/>
              <a:t>Increase access to emergency shelters. </a:t>
            </a:r>
          </a:p>
        </p:txBody>
      </p:sp>
      <p:sp>
        <p:nvSpPr>
          <p:cNvPr id="5" name="Rectangle 4">
            <a:extLst>
              <a:ext uri="{FF2B5EF4-FFF2-40B4-BE49-F238E27FC236}">
                <a16:creationId xmlns:a16="http://schemas.microsoft.com/office/drawing/2014/main" id="{616C8A78-598A-FD0C-8A04-48FF7BCB3BCE}"/>
              </a:ext>
            </a:extLst>
          </p:cNvPr>
          <p:cNvSpPr/>
          <p:nvPr/>
        </p:nvSpPr>
        <p:spPr>
          <a:xfrm>
            <a:off x="7496176" y="1295403"/>
            <a:ext cx="3857624" cy="4248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ART</a:t>
            </a:r>
          </a:p>
        </p:txBody>
      </p:sp>
      <p:pic>
        <p:nvPicPr>
          <p:cNvPr id="4" name="Picture 3">
            <a:extLst>
              <a:ext uri="{FF2B5EF4-FFF2-40B4-BE49-F238E27FC236}">
                <a16:creationId xmlns:a16="http://schemas.microsoft.com/office/drawing/2014/main" id="{F5FE682E-B865-482D-A9E9-DC442580B1C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626"/>
          <a:stretch/>
        </p:blipFill>
        <p:spPr>
          <a:xfrm>
            <a:off x="7496176" y="1295403"/>
            <a:ext cx="3857624" cy="4301649"/>
          </a:xfrm>
          <a:prstGeom prst="rect">
            <a:avLst/>
          </a:prstGeom>
        </p:spPr>
      </p:pic>
      <p:sp>
        <p:nvSpPr>
          <p:cNvPr id="7" name="Rectangle 6">
            <a:extLst>
              <a:ext uri="{FF2B5EF4-FFF2-40B4-BE49-F238E27FC236}">
                <a16:creationId xmlns:a16="http://schemas.microsoft.com/office/drawing/2014/main" id="{B22B00FD-6E7F-49CE-A308-54FA28AD7127}"/>
              </a:ext>
            </a:extLst>
          </p:cNvPr>
          <p:cNvSpPr/>
          <p:nvPr/>
        </p:nvSpPr>
        <p:spPr>
          <a:xfrm>
            <a:off x="7496175" y="771529"/>
            <a:ext cx="3857624" cy="501588"/>
          </a:xfrm>
          <a:prstGeom prst="rect">
            <a:avLst/>
          </a:prstGeom>
          <a:solidFill>
            <a:srgbClr val="DD8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675E4DC-173D-4D51-9CCA-268A35A9E5F2}"/>
              </a:ext>
            </a:extLst>
          </p:cNvPr>
          <p:cNvSpPr/>
          <p:nvPr/>
        </p:nvSpPr>
        <p:spPr>
          <a:xfrm>
            <a:off x="7496173" y="1273117"/>
            <a:ext cx="3857624" cy="4299001"/>
          </a:xfrm>
          <a:prstGeom prst="rect">
            <a:avLst/>
          </a:prstGeom>
          <a:solidFill>
            <a:srgbClr val="DD83F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093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6E30-8B15-4406-9BB5-BD70054717C4}"/>
              </a:ext>
            </a:extLst>
          </p:cNvPr>
          <p:cNvSpPr>
            <a:spLocks noGrp="1"/>
          </p:cNvSpPr>
          <p:nvPr>
            <p:ph type="title"/>
          </p:nvPr>
        </p:nvSpPr>
        <p:spPr/>
        <p:txBody>
          <a:bodyPr/>
          <a:lstStyle/>
          <a:p>
            <a:r>
              <a:rPr lang="en-US" dirty="0"/>
              <a:t>PBEM – ISS partnership</a:t>
            </a:r>
          </a:p>
        </p:txBody>
      </p:sp>
      <p:sp>
        <p:nvSpPr>
          <p:cNvPr id="6" name="TextBox 5">
            <a:extLst>
              <a:ext uri="{FF2B5EF4-FFF2-40B4-BE49-F238E27FC236}">
                <a16:creationId xmlns:a16="http://schemas.microsoft.com/office/drawing/2014/main" id="{F26214D6-3EDB-49A7-BE3A-69CD8CA28540}"/>
              </a:ext>
            </a:extLst>
          </p:cNvPr>
          <p:cNvSpPr txBox="1"/>
          <p:nvPr/>
        </p:nvSpPr>
        <p:spPr>
          <a:xfrm>
            <a:off x="728870" y="1953600"/>
            <a:ext cx="10624930" cy="1908215"/>
          </a:xfrm>
          <a:prstGeom prst="rect">
            <a:avLst/>
          </a:prstGeom>
          <a:noFill/>
        </p:spPr>
        <p:txBody>
          <a:bodyPr wrap="square">
            <a:spAutoFit/>
          </a:bodyPr>
          <a:lstStyle/>
          <a:p>
            <a:pPr marL="457200">
              <a:spcBef>
                <a:spcPts val="600"/>
              </a:spcBef>
              <a:spcAft>
                <a:spcPts val="600"/>
              </a:spcAft>
            </a:pPr>
            <a:r>
              <a:rPr lang="en-US" sz="1800" b="1" i="0" u="none" strike="noStrike" dirty="0">
                <a:solidFill>
                  <a:srgbClr val="000000"/>
                </a:solidFill>
                <a:effectLst/>
              </a:rPr>
              <a:t>Institute for Sustainable Solutions </a:t>
            </a:r>
            <a:r>
              <a:rPr lang="en-US" sz="1800" b="0" i="0" u="none" strike="noStrike" dirty="0">
                <a:solidFill>
                  <a:srgbClr val="000000"/>
                </a:solidFill>
                <a:effectLst/>
              </a:rPr>
              <a:t>matches the passion and expertise of PSU faculty and students with the experience and needs of community to build a more sustainable and resilient region.  </a:t>
            </a:r>
            <a:r>
              <a:rPr lang="en-US" sz="1800" i="0" u="none" strike="noStrike" dirty="0">
                <a:solidFill>
                  <a:srgbClr val="000000"/>
                </a:solidFill>
                <a:effectLst/>
              </a:rPr>
              <a:t>ISS focuses on collaboration as a foundation of their work.  </a:t>
            </a:r>
          </a:p>
          <a:p>
            <a:pPr marL="457200">
              <a:spcBef>
                <a:spcPts val="600"/>
              </a:spcBef>
              <a:spcAft>
                <a:spcPts val="600"/>
              </a:spcAft>
            </a:pPr>
            <a:r>
              <a:rPr lang="en-US" sz="1800" b="1" i="0" u="none" strike="noStrike" dirty="0">
                <a:solidFill>
                  <a:srgbClr val="000000"/>
                </a:solidFill>
                <a:effectLst/>
              </a:rPr>
              <a:t>ISS has worked for many years with the City on issues related to climate change and resilience.  </a:t>
            </a:r>
            <a:r>
              <a:rPr lang="en-US" dirty="0">
                <a:solidFill>
                  <a:srgbClr val="000000"/>
                </a:solidFill>
              </a:rPr>
              <a:t>I</a:t>
            </a:r>
            <a:r>
              <a:rPr lang="en-US" sz="1800" b="0" i="0" u="none" strike="noStrike" dirty="0">
                <a:solidFill>
                  <a:srgbClr val="000000"/>
                </a:solidFill>
                <a:effectLst/>
              </a:rPr>
              <a:t>SS leverages academic resources, including grant funding, applied research, internships, and class engagements to augment and inform City efforts.  </a:t>
            </a:r>
          </a:p>
        </p:txBody>
      </p:sp>
    </p:spTree>
    <p:extLst>
      <p:ext uri="{BB962C8B-B14F-4D97-AF65-F5344CB8AC3E}">
        <p14:creationId xmlns:p14="http://schemas.microsoft.com/office/powerpoint/2010/main" val="898055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A630C-9E0D-4ED3-BB70-7EBF4BFA57E1}"/>
              </a:ext>
            </a:extLst>
          </p:cNvPr>
          <p:cNvSpPr>
            <a:spLocks noGrp="1"/>
          </p:cNvSpPr>
          <p:nvPr>
            <p:ph type="title"/>
          </p:nvPr>
        </p:nvSpPr>
        <p:spPr/>
        <p:txBody>
          <a:bodyPr/>
          <a:lstStyle/>
          <a:p>
            <a:r>
              <a:rPr lang="en-US" dirty="0"/>
              <a:t>Drought, Volcanoes &amp; Windstorms</a:t>
            </a:r>
          </a:p>
        </p:txBody>
      </p:sp>
      <p:sp>
        <p:nvSpPr>
          <p:cNvPr id="3" name="Content Placeholder 2">
            <a:extLst>
              <a:ext uri="{FF2B5EF4-FFF2-40B4-BE49-F238E27FC236}">
                <a16:creationId xmlns:a16="http://schemas.microsoft.com/office/drawing/2014/main" id="{6E748236-36C2-4F7B-AB50-95D3F6A6F77D}"/>
              </a:ext>
            </a:extLst>
          </p:cNvPr>
          <p:cNvSpPr>
            <a:spLocks noGrp="1"/>
          </p:cNvSpPr>
          <p:nvPr>
            <p:ph idx="1"/>
          </p:nvPr>
        </p:nvSpPr>
        <p:spPr>
          <a:xfrm>
            <a:off x="838200" y="1825625"/>
            <a:ext cx="5619750" cy="4351338"/>
          </a:xfrm>
        </p:spPr>
        <p:txBody>
          <a:bodyPr/>
          <a:lstStyle/>
          <a:p>
            <a:r>
              <a:rPr lang="en-US" dirty="0"/>
              <a:t>Mt Hood and Mt St Helens are “high-threat” volcanoes.</a:t>
            </a:r>
          </a:p>
          <a:p>
            <a:r>
              <a:rPr lang="en-US" dirty="0"/>
              <a:t>Drought is increasing due to climate change.</a:t>
            </a:r>
          </a:p>
          <a:p>
            <a:r>
              <a:rPr lang="en-US" dirty="0"/>
              <a:t>Extra-tropical cyclones have occasionally reached Portland.  </a:t>
            </a:r>
          </a:p>
          <a:p>
            <a:r>
              <a:rPr lang="en-US" dirty="0"/>
              <a:t>Drought and volcano are directly harmful to other parts of Oregon.  </a:t>
            </a:r>
          </a:p>
          <a:p>
            <a:r>
              <a:rPr lang="en-US" dirty="0"/>
              <a:t>Follow-on effects are primarily economic.  </a:t>
            </a:r>
          </a:p>
          <a:p>
            <a:r>
              <a:rPr lang="en-US" dirty="0"/>
              <a:t>Mitigation strategy:  </a:t>
            </a:r>
          </a:p>
          <a:p>
            <a:pPr lvl="1"/>
            <a:r>
              <a:rPr lang="en-US" dirty="0"/>
              <a:t>all-hazard strategies to improve public communications and strengthen social safety nets.</a:t>
            </a:r>
          </a:p>
        </p:txBody>
      </p:sp>
      <p:sp>
        <p:nvSpPr>
          <p:cNvPr id="5" name="Rectangle 4">
            <a:extLst>
              <a:ext uri="{FF2B5EF4-FFF2-40B4-BE49-F238E27FC236}">
                <a16:creationId xmlns:a16="http://schemas.microsoft.com/office/drawing/2014/main" id="{6A41FC7C-B305-816D-C5C4-A9D7F5A97663}"/>
              </a:ext>
            </a:extLst>
          </p:cNvPr>
          <p:cNvSpPr/>
          <p:nvPr/>
        </p:nvSpPr>
        <p:spPr>
          <a:xfrm>
            <a:off x="7496176" y="1295403"/>
            <a:ext cx="3857624" cy="4248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ART</a:t>
            </a:r>
          </a:p>
        </p:txBody>
      </p:sp>
      <p:pic>
        <p:nvPicPr>
          <p:cNvPr id="6" name="Picture 5">
            <a:extLst>
              <a:ext uri="{FF2B5EF4-FFF2-40B4-BE49-F238E27FC236}">
                <a16:creationId xmlns:a16="http://schemas.microsoft.com/office/drawing/2014/main" id="{C6FF5F7E-436B-4575-805F-1C985F80D82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496176" y="1295403"/>
            <a:ext cx="3857623" cy="4267194"/>
          </a:xfrm>
          <a:prstGeom prst="rect">
            <a:avLst/>
          </a:prstGeom>
        </p:spPr>
      </p:pic>
      <p:sp>
        <p:nvSpPr>
          <p:cNvPr id="7" name="Rectangle 6">
            <a:extLst>
              <a:ext uri="{FF2B5EF4-FFF2-40B4-BE49-F238E27FC236}">
                <a16:creationId xmlns:a16="http://schemas.microsoft.com/office/drawing/2014/main" id="{C0589B94-C9CC-4180-AE44-78CB8E06F566}"/>
              </a:ext>
            </a:extLst>
          </p:cNvPr>
          <p:cNvSpPr/>
          <p:nvPr/>
        </p:nvSpPr>
        <p:spPr>
          <a:xfrm>
            <a:off x="7496175" y="771529"/>
            <a:ext cx="3857624" cy="501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459692-82D1-43B1-BB7F-70D8A9649859}"/>
              </a:ext>
            </a:extLst>
          </p:cNvPr>
          <p:cNvSpPr/>
          <p:nvPr/>
        </p:nvSpPr>
        <p:spPr>
          <a:xfrm>
            <a:off x="7496173" y="1273117"/>
            <a:ext cx="3857624" cy="4299001"/>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115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DF11E-079C-4314-A60E-F8DAB62718C9}"/>
              </a:ext>
            </a:extLst>
          </p:cNvPr>
          <p:cNvSpPr>
            <a:spLocks noGrp="1"/>
          </p:cNvSpPr>
          <p:nvPr>
            <p:ph type="title"/>
          </p:nvPr>
        </p:nvSpPr>
        <p:spPr/>
        <p:txBody>
          <a:bodyPr/>
          <a:lstStyle/>
          <a:p>
            <a:r>
              <a:rPr lang="en-US" dirty="0"/>
              <a:t>Planning Process</a:t>
            </a:r>
          </a:p>
        </p:txBody>
      </p:sp>
    </p:spTree>
    <p:extLst>
      <p:ext uri="{BB962C8B-B14F-4D97-AF65-F5344CB8AC3E}">
        <p14:creationId xmlns:p14="http://schemas.microsoft.com/office/powerpoint/2010/main" val="3968186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0C53-D683-457F-9041-D5F0590513F8}"/>
              </a:ext>
            </a:extLst>
          </p:cNvPr>
          <p:cNvSpPr>
            <a:spLocks noGrp="1"/>
          </p:cNvSpPr>
          <p:nvPr>
            <p:ph type="title"/>
          </p:nvPr>
        </p:nvSpPr>
        <p:spPr/>
        <p:txBody>
          <a:bodyPr/>
          <a:lstStyle/>
          <a:p>
            <a:r>
              <a:rPr lang="en-US" dirty="0"/>
              <a:t>Timeline</a:t>
            </a:r>
          </a:p>
        </p:txBody>
      </p:sp>
      <p:sp>
        <p:nvSpPr>
          <p:cNvPr id="3" name="Content Placeholder 2">
            <a:extLst>
              <a:ext uri="{FF2B5EF4-FFF2-40B4-BE49-F238E27FC236}">
                <a16:creationId xmlns:a16="http://schemas.microsoft.com/office/drawing/2014/main" id="{2AC3A2A7-AF13-49E1-BAED-434D8E2C6799}"/>
              </a:ext>
            </a:extLst>
          </p:cNvPr>
          <p:cNvSpPr>
            <a:spLocks noGrp="1"/>
          </p:cNvSpPr>
          <p:nvPr>
            <p:ph idx="1"/>
          </p:nvPr>
        </p:nvSpPr>
        <p:spPr/>
        <p:txBody>
          <a:bodyPr/>
          <a:lstStyle/>
          <a:p>
            <a:r>
              <a:rPr lang="en-US" dirty="0"/>
              <a:t>Fall 2020	Project scoping, contracting, and steering committee invitations</a:t>
            </a:r>
          </a:p>
          <a:p>
            <a:r>
              <a:rPr lang="en-US" dirty="0"/>
              <a:t>January 2021	Steering committee kick-off</a:t>
            </a:r>
          </a:p>
          <a:p>
            <a:r>
              <a:rPr lang="en-US" dirty="0"/>
              <a:t>Spring 2021 	Plan development with steering committee, hazard assessments</a:t>
            </a:r>
          </a:p>
          <a:p>
            <a:r>
              <a:rPr lang="en-US" dirty="0"/>
              <a:t>Summer 2021	Community outreach</a:t>
            </a:r>
          </a:p>
          <a:p>
            <a:r>
              <a:rPr lang="en-US" dirty="0"/>
              <a:t>Fall 2021	Mitigation project refinement</a:t>
            </a:r>
          </a:p>
          <a:p>
            <a:r>
              <a:rPr lang="en-US" dirty="0"/>
              <a:t>Winter 2021	Plan completed</a:t>
            </a:r>
          </a:p>
          <a:p>
            <a:r>
              <a:rPr lang="en-US" dirty="0"/>
              <a:t>Spring 2022	Plan submitted to Oregon Emergency Management </a:t>
            </a:r>
          </a:p>
          <a:p>
            <a:r>
              <a:rPr lang="en-US" dirty="0"/>
              <a:t>Summer 2022 	Plan submitted to FEMA Region 10</a:t>
            </a:r>
          </a:p>
          <a:p>
            <a:r>
              <a:rPr lang="en-US" dirty="0"/>
              <a:t>Fall 2022	Plan accepted pending adoption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906946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64CF-D9B7-4705-B4B1-C5B4E652FEF4}"/>
              </a:ext>
            </a:extLst>
          </p:cNvPr>
          <p:cNvSpPr>
            <a:spLocks noGrp="1"/>
          </p:cNvSpPr>
          <p:nvPr>
            <p:ph type="title"/>
          </p:nvPr>
        </p:nvSpPr>
        <p:spPr/>
        <p:txBody>
          <a:bodyPr/>
          <a:lstStyle/>
          <a:p>
            <a:r>
              <a:rPr lang="en-US" dirty="0"/>
              <a:t>Community Engagement</a:t>
            </a:r>
          </a:p>
        </p:txBody>
      </p:sp>
      <p:sp>
        <p:nvSpPr>
          <p:cNvPr id="3" name="Content Placeholder 2">
            <a:extLst>
              <a:ext uri="{FF2B5EF4-FFF2-40B4-BE49-F238E27FC236}">
                <a16:creationId xmlns:a16="http://schemas.microsoft.com/office/drawing/2014/main" id="{886FE869-95D1-4909-9AF8-5A960AA78BF7}"/>
              </a:ext>
            </a:extLst>
          </p:cNvPr>
          <p:cNvSpPr>
            <a:spLocks noGrp="1"/>
          </p:cNvSpPr>
          <p:nvPr>
            <p:ph idx="1"/>
          </p:nvPr>
        </p:nvSpPr>
        <p:spPr>
          <a:xfrm>
            <a:off x="838200" y="1825625"/>
            <a:ext cx="5695950" cy="4351338"/>
          </a:xfrm>
        </p:spPr>
        <p:txBody>
          <a:bodyPr/>
          <a:lstStyle/>
          <a:p>
            <a:r>
              <a:rPr lang="en-US" dirty="0"/>
              <a:t>Incorporated findings from past engagement efforts </a:t>
            </a:r>
          </a:p>
          <a:p>
            <a:pPr lvl="1"/>
            <a:r>
              <a:rPr lang="en-US" dirty="0"/>
              <a:t>Black barbershop surveys </a:t>
            </a:r>
          </a:p>
          <a:p>
            <a:pPr lvl="1"/>
            <a:r>
              <a:rPr lang="en-US" dirty="0"/>
              <a:t>Focus groups with </a:t>
            </a:r>
            <a:r>
              <a:rPr lang="en-US" dirty="0" err="1"/>
              <a:t>Voz</a:t>
            </a:r>
            <a:r>
              <a:rPr lang="en-US" dirty="0"/>
              <a:t>, APANO, and Latino Network</a:t>
            </a:r>
          </a:p>
          <a:p>
            <a:r>
              <a:rPr lang="en-US" dirty="0"/>
              <a:t>Focused interviews with community-based organizations working on pandemic response</a:t>
            </a:r>
          </a:p>
          <a:p>
            <a:r>
              <a:rPr lang="en-US" dirty="0"/>
              <a:t>Direct outreach at Summer Lunch and Play Events</a:t>
            </a:r>
          </a:p>
          <a:p>
            <a:r>
              <a:rPr lang="en-US" dirty="0"/>
              <a:t>Email and website updates and comment opportunities</a:t>
            </a:r>
            <a:br>
              <a:rPr lang="en-US" dirty="0"/>
            </a:br>
            <a:endParaRPr lang="en-US" dirty="0"/>
          </a:p>
        </p:txBody>
      </p:sp>
      <p:pic>
        <p:nvPicPr>
          <p:cNvPr id="3074" name="Picture 2" descr="Portland Parks &amp; Rec helping kids in need with 'Summer Free Lunch and Play'">
            <a:extLst>
              <a:ext uri="{FF2B5EF4-FFF2-40B4-BE49-F238E27FC236}">
                <a16:creationId xmlns:a16="http://schemas.microsoft.com/office/drawing/2014/main" id="{7D7A8D3B-B46B-4804-B69A-B0B61861ABAA}"/>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619422" y="1511299"/>
            <a:ext cx="4734378" cy="359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83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964CF-D9B7-4705-B4B1-C5B4E652FEF4}"/>
              </a:ext>
            </a:extLst>
          </p:cNvPr>
          <p:cNvSpPr>
            <a:spLocks noGrp="1"/>
          </p:cNvSpPr>
          <p:nvPr>
            <p:ph type="title"/>
          </p:nvPr>
        </p:nvSpPr>
        <p:spPr/>
        <p:txBody>
          <a:bodyPr/>
          <a:lstStyle/>
          <a:p>
            <a:r>
              <a:rPr lang="en-US" dirty="0"/>
              <a:t>Community Voice</a:t>
            </a:r>
          </a:p>
        </p:txBody>
      </p:sp>
      <p:sp>
        <p:nvSpPr>
          <p:cNvPr id="3" name="Content Placeholder 2">
            <a:extLst>
              <a:ext uri="{FF2B5EF4-FFF2-40B4-BE49-F238E27FC236}">
                <a16:creationId xmlns:a16="http://schemas.microsoft.com/office/drawing/2014/main" id="{886FE869-95D1-4909-9AF8-5A960AA78BF7}"/>
              </a:ext>
            </a:extLst>
          </p:cNvPr>
          <p:cNvSpPr>
            <a:spLocks noGrp="1"/>
          </p:cNvSpPr>
          <p:nvPr>
            <p:ph idx="1"/>
          </p:nvPr>
        </p:nvSpPr>
        <p:spPr>
          <a:xfrm>
            <a:off x="838200" y="1464809"/>
            <a:ext cx="4256314" cy="4351338"/>
          </a:xfrm>
        </p:spPr>
        <p:txBody>
          <a:bodyPr/>
          <a:lstStyle/>
          <a:p>
            <a:r>
              <a:rPr lang="en-US" dirty="0"/>
              <a:t>Earthquakes, wildfires, and extreme heat are top concerns</a:t>
            </a:r>
          </a:p>
          <a:p>
            <a:r>
              <a:rPr lang="en-US" dirty="0"/>
              <a:t>Knowledge, money, and storage space are barriers to preparedness</a:t>
            </a:r>
          </a:p>
          <a:p>
            <a:r>
              <a:rPr lang="en-US" dirty="0"/>
              <a:t>Disaster resilience is connected to efforts to reduce the inequities that intensify the impacts of hazards</a:t>
            </a:r>
          </a:p>
          <a:p>
            <a:r>
              <a:rPr lang="en-US" dirty="0"/>
              <a:t>Ongoing partnerships are needed to build resilience in communities with disparate risks</a:t>
            </a:r>
          </a:p>
          <a:p>
            <a:r>
              <a:rPr lang="en-US" dirty="0"/>
              <a:t>Government can’t do it all; desire for information and resources to prepare at home</a:t>
            </a:r>
          </a:p>
        </p:txBody>
      </p:sp>
      <p:pic>
        <p:nvPicPr>
          <p:cNvPr id="12" name="Picture 11">
            <a:extLst>
              <a:ext uri="{FF2B5EF4-FFF2-40B4-BE49-F238E27FC236}">
                <a16:creationId xmlns:a16="http://schemas.microsoft.com/office/drawing/2014/main" id="{61751252-C739-40BC-B721-C87F865C2E47}"/>
              </a:ext>
            </a:extLst>
          </p:cNvPr>
          <p:cNvPicPr>
            <a:picLocks noChangeAspect="1"/>
          </p:cNvPicPr>
          <p:nvPr/>
        </p:nvPicPr>
        <p:blipFill>
          <a:blip r:embed="rId3"/>
          <a:stretch>
            <a:fillRect/>
          </a:stretch>
        </p:blipFill>
        <p:spPr>
          <a:xfrm>
            <a:off x="6324966" y="1464809"/>
            <a:ext cx="5028834" cy="3769741"/>
          </a:xfrm>
          <a:prstGeom prst="rect">
            <a:avLst/>
          </a:prstGeom>
        </p:spPr>
      </p:pic>
    </p:spTree>
    <p:extLst>
      <p:ext uri="{BB962C8B-B14F-4D97-AF65-F5344CB8AC3E}">
        <p14:creationId xmlns:p14="http://schemas.microsoft.com/office/powerpoint/2010/main" val="325052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BAE82-DC5C-4A45-8A3B-46DC072EFFF8}"/>
              </a:ext>
            </a:extLst>
          </p:cNvPr>
          <p:cNvSpPr>
            <a:spLocks noGrp="1"/>
          </p:cNvSpPr>
          <p:nvPr>
            <p:ph type="title"/>
          </p:nvPr>
        </p:nvSpPr>
        <p:spPr/>
        <p:txBody>
          <a:bodyPr/>
          <a:lstStyle/>
          <a:p>
            <a:r>
              <a:rPr lang="en-US" dirty="0"/>
              <a:t>Project overview</a:t>
            </a:r>
          </a:p>
        </p:txBody>
      </p:sp>
    </p:spTree>
    <p:extLst>
      <p:ext uri="{BB962C8B-B14F-4D97-AF65-F5344CB8AC3E}">
        <p14:creationId xmlns:p14="http://schemas.microsoft.com/office/powerpoint/2010/main" val="2188822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8FC1A-81C8-4599-9030-BDFDC5A55BE3}"/>
              </a:ext>
            </a:extLst>
          </p:cNvPr>
          <p:cNvSpPr>
            <a:spLocks noGrp="1"/>
          </p:cNvSpPr>
          <p:nvPr>
            <p:ph type="title"/>
          </p:nvPr>
        </p:nvSpPr>
        <p:spPr/>
        <p:txBody>
          <a:bodyPr/>
          <a:lstStyle/>
          <a:p>
            <a:r>
              <a:rPr lang="en-US" dirty="0"/>
              <a:t>115 Projects Total </a:t>
            </a:r>
          </a:p>
        </p:txBody>
      </p:sp>
      <p:graphicFrame>
        <p:nvGraphicFramePr>
          <p:cNvPr id="10" name="Table 10">
            <a:extLst>
              <a:ext uri="{FF2B5EF4-FFF2-40B4-BE49-F238E27FC236}">
                <a16:creationId xmlns:a16="http://schemas.microsoft.com/office/drawing/2014/main" id="{B9867E39-68FE-4390-B646-16085D44D0C4}"/>
              </a:ext>
            </a:extLst>
          </p:cNvPr>
          <p:cNvGraphicFramePr>
            <a:graphicFrameLocks noGrp="1"/>
          </p:cNvGraphicFramePr>
          <p:nvPr>
            <p:ph idx="1"/>
            <p:extLst>
              <p:ext uri="{D42A27DB-BD31-4B8C-83A1-F6EECF244321}">
                <p14:modId xmlns:p14="http://schemas.microsoft.com/office/powerpoint/2010/main" val="1768686858"/>
              </p:ext>
            </p:extLst>
          </p:nvPr>
        </p:nvGraphicFramePr>
        <p:xfrm>
          <a:off x="920262" y="1690688"/>
          <a:ext cx="3848100" cy="3539960"/>
        </p:xfrm>
        <a:graphic>
          <a:graphicData uri="http://schemas.openxmlformats.org/drawingml/2006/table">
            <a:tbl>
              <a:tblPr firstRow="1" bandRow="1">
                <a:tableStyleId>{91EBBBCC-DAD2-459C-BE2E-F6DE35CF9A28}</a:tableStyleId>
              </a:tblPr>
              <a:tblGrid>
                <a:gridCol w="2567609">
                  <a:extLst>
                    <a:ext uri="{9D8B030D-6E8A-4147-A177-3AD203B41FA5}">
                      <a16:colId xmlns:a16="http://schemas.microsoft.com/office/drawing/2014/main" val="1291731132"/>
                    </a:ext>
                  </a:extLst>
                </a:gridCol>
                <a:gridCol w="1280491">
                  <a:extLst>
                    <a:ext uri="{9D8B030D-6E8A-4147-A177-3AD203B41FA5}">
                      <a16:colId xmlns:a16="http://schemas.microsoft.com/office/drawing/2014/main" val="2538803523"/>
                    </a:ext>
                  </a:extLst>
                </a:gridCol>
              </a:tblGrid>
              <a:tr h="353996">
                <a:tc>
                  <a:txBody>
                    <a:bodyPr/>
                    <a:lstStyle/>
                    <a:p>
                      <a:pPr algn="l" fontAlgn="b"/>
                      <a:r>
                        <a:rPr lang="en-US" sz="1800" b="1" u="none" strike="noStrike" dirty="0">
                          <a:solidFill>
                            <a:srgbClr val="000000"/>
                          </a:solidFill>
                          <a:effectLst/>
                        </a:rPr>
                        <a:t>Bureau</a:t>
                      </a:r>
                      <a:endParaRPr lang="en-US" sz="18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1" u="none" strike="noStrike" dirty="0">
                          <a:solidFill>
                            <a:srgbClr val="000000"/>
                          </a:solidFill>
                          <a:effectLst/>
                        </a:rPr>
                        <a:t>No. projects</a:t>
                      </a:r>
                      <a:endParaRPr lang="en-US" sz="18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18107993"/>
                  </a:ext>
                </a:extLst>
              </a:tr>
              <a:tr h="353996">
                <a:tc>
                  <a:txBody>
                    <a:bodyPr/>
                    <a:lstStyle/>
                    <a:p>
                      <a:pPr algn="l" fontAlgn="b"/>
                      <a:r>
                        <a:rPr lang="en-US" sz="1800" b="0" u="none" strike="noStrike">
                          <a:solidFill>
                            <a:srgbClr val="000000"/>
                          </a:solidFill>
                          <a:effectLst/>
                        </a:rPr>
                        <a:t>BDS</a:t>
                      </a:r>
                      <a:endParaRPr lang="en-US"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6</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35752441"/>
                  </a:ext>
                </a:extLst>
              </a:tr>
              <a:tr h="353996">
                <a:tc>
                  <a:txBody>
                    <a:bodyPr/>
                    <a:lstStyle/>
                    <a:p>
                      <a:pPr algn="l" fontAlgn="b"/>
                      <a:r>
                        <a:rPr lang="en-US" sz="1800" b="0" u="none" strike="noStrike">
                          <a:solidFill>
                            <a:srgbClr val="000000"/>
                          </a:solidFill>
                          <a:effectLst/>
                        </a:rPr>
                        <a:t>BES</a:t>
                      </a:r>
                      <a:endParaRPr lang="en-US"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dirty="0">
                          <a:solidFill>
                            <a:srgbClr val="000000"/>
                          </a:solidFill>
                          <a:effectLst/>
                        </a:rPr>
                        <a:t>21</a:t>
                      </a:r>
                      <a:endParaRPr lang="en-US"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899430599"/>
                  </a:ext>
                </a:extLst>
              </a:tr>
              <a:tr h="353996">
                <a:tc>
                  <a:txBody>
                    <a:bodyPr/>
                    <a:lstStyle/>
                    <a:p>
                      <a:pPr algn="l" fontAlgn="b"/>
                      <a:r>
                        <a:rPr lang="en-US" sz="1800" b="0" u="none" strike="noStrike" dirty="0">
                          <a:solidFill>
                            <a:srgbClr val="000000"/>
                          </a:solidFill>
                          <a:effectLst/>
                        </a:rPr>
                        <a:t>BPS</a:t>
                      </a:r>
                      <a:endParaRPr lang="en-US"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dirty="0">
                          <a:solidFill>
                            <a:srgbClr val="000000"/>
                          </a:solidFill>
                          <a:effectLst/>
                        </a:rPr>
                        <a:t>15</a:t>
                      </a:r>
                      <a:endParaRPr lang="en-US"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7198652"/>
                  </a:ext>
                </a:extLst>
              </a:tr>
              <a:tr h="353996">
                <a:tc>
                  <a:txBody>
                    <a:bodyPr/>
                    <a:lstStyle/>
                    <a:p>
                      <a:pPr algn="l" fontAlgn="b"/>
                      <a:r>
                        <a:rPr lang="en-US" sz="1800" b="0" u="none" strike="noStrike">
                          <a:solidFill>
                            <a:srgbClr val="000000"/>
                          </a:solidFill>
                          <a:effectLst/>
                        </a:rPr>
                        <a:t>Multi-bureau</a:t>
                      </a:r>
                      <a:endParaRPr lang="en-US"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9</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955394461"/>
                  </a:ext>
                </a:extLst>
              </a:tr>
              <a:tr h="353996">
                <a:tc>
                  <a:txBody>
                    <a:bodyPr/>
                    <a:lstStyle/>
                    <a:p>
                      <a:pPr algn="l" fontAlgn="b"/>
                      <a:r>
                        <a:rPr lang="en-US" sz="1800" b="0" u="none" strike="noStrike" dirty="0">
                          <a:solidFill>
                            <a:srgbClr val="000000"/>
                          </a:solidFill>
                          <a:effectLst/>
                        </a:rPr>
                        <a:t>PBEM</a:t>
                      </a:r>
                      <a:endParaRPr lang="en-US"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12</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888807524"/>
                  </a:ext>
                </a:extLst>
              </a:tr>
              <a:tr h="353996">
                <a:tc>
                  <a:txBody>
                    <a:bodyPr/>
                    <a:lstStyle/>
                    <a:p>
                      <a:pPr algn="l" fontAlgn="b"/>
                      <a:r>
                        <a:rPr lang="en-US" sz="1800" b="0" u="none" strike="noStrike">
                          <a:solidFill>
                            <a:srgbClr val="000000"/>
                          </a:solidFill>
                          <a:effectLst/>
                        </a:rPr>
                        <a:t>PBOT</a:t>
                      </a:r>
                      <a:endParaRPr lang="en-US"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3</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17751796"/>
                  </a:ext>
                </a:extLst>
              </a:tr>
              <a:tr h="353996">
                <a:tc>
                  <a:txBody>
                    <a:bodyPr/>
                    <a:lstStyle/>
                    <a:p>
                      <a:pPr algn="l" fontAlgn="b"/>
                      <a:r>
                        <a:rPr lang="en-US" sz="1800" b="0" u="none" strike="noStrike">
                          <a:solidFill>
                            <a:srgbClr val="000000"/>
                          </a:solidFill>
                          <a:effectLst/>
                        </a:rPr>
                        <a:t>PF&amp;R</a:t>
                      </a:r>
                      <a:endParaRPr lang="en-US"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7</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81071"/>
                  </a:ext>
                </a:extLst>
              </a:tr>
              <a:tr h="353996">
                <a:tc>
                  <a:txBody>
                    <a:bodyPr/>
                    <a:lstStyle/>
                    <a:p>
                      <a:pPr algn="l" fontAlgn="b"/>
                      <a:r>
                        <a:rPr lang="en-US" sz="1800" b="0" u="none" strike="noStrike">
                          <a:solidFill>
                            <a:srgbClr val="000000"/>
                          </a:solidFill>
                          <a:effectLst/>
                        </a:rPr>
                        <a:t>Parks</a:t>
                      </a:r>
                      <a:endParaRPr lang="en-US"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5</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389427735"/>
                  </a:ext>
                </a:extLst>
              </a:tr>
              <a:tr h="353996">
                <a:tc>
                  <a:txBody>
                    <a:bodyPr/>
                    <a:lstStyle/>
                    <a:p>
                      <a:pPr algn="l" fontAlgn="b"/>
                      <a:r>
                        <a:rPr lang="en-US" sz="1800" b="0" u="none" strike="noStrike">
                          <a:solidFill>
                            <a:srgbClr val="000000"/>
                          </a:solidFill>
                          <a:effectLst/>
                        </a:rPr>
                        <a:t>Water</a:t>
                      </a:r>
                      <a:endParaRPr lang="en-US" sz="18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dirty="0">
                          <a:solidFill>
                            <a:srgbClr val="000000"/>
                          </a:solidFill>
                          <a:effectLst/>
                        </a:rPr>
                        <a:t>37</a:t>
                      </a:r>
                      <a:endParaRPr lang="en-US"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413164946"/>
                  </a:ext>
                </a:extLst>
              </a:tr>
            </a:tbl>
          </a:graphicData>
        </a:graphic>
      </p:graphicFrame>
      <p:graphicFrame>
        <p:nvGraphicFramePr>
          <p:cNvPr id="11" name="Table 11">
            <a:extLst>
              <a:ext uri="{FF2B5EF4-FFF2-40B4-BE49-F238E27FC236}">
                <a16:creationId xmlns:a16="http://schemas.microsoft.com/office/drawing/2014/main" id="{28D02389-4F39-453A-A69A-1156FB445954}"/>
              </a:ext>
            </a:extLst>
          </p:cNvPr>
          <p:cNvGraphicFramePr>
            <a:graphicFrameLocks noGrp="1"/>
          </p:cNvGraphicFramePr>
          <p:nvPr>
            <p:extLst>
              <p:ext uri="{D42A27DB-BD31-4B8C-83A1-F6EECF244321}">
                <p14:modId xmlns:p14="http://schemas.microsoft.com/office/powerpoint/2010/main" val="3900713969"/>
              </p:ext>
            </p:extLst>
          </p:nvPr>
        </p:nvGraphicFramePr>
        <p:xfrm>
          <a:off x="5159387" y="1690689"/>
          <a:ext cx="4336716" cy="1768305"/>
        </p:xfrm>
        <a:graphic>
          <a:graphicData uri="http://schemas.openxmlformats.org/drawingml/2006/table">
            <a:tbl>
              <a:tblPr firstRow="1" bandRow="1">
                <a:tableStyleId>{91EBBBCC-DAD2-459C-BE2E-F6DE35CF9A28}</a:tableStyleId>
              </a:tblPr>
              <a:tblGrid>
                <a:gridCol w="2887232">
                  <a:extLst>
                    <a:ext uri="{9D8B030D-6E8A-4147-A177-3AD203B41FA5}">
                      <a16:colId xmlns:a16="http://schemas.microsoft.com/office/drawing/2014/main" val="2983214189"/>
                    </a:ext>
                  </a:extLst>
                </a:gridCol>
                <a:gridCol w="1449484">
                  <a:extLst>
                    <a:ext uri="{9D8B030D-6E8A-4147-A177-3AD203B41FA5}">
                      <a16:colId xmlns:a16="http://schemas.microsoft.com/office/drawing/2014/main" val="3316902285"/>
                    </a:ext>
                  </a:extLst>
                </a:gridCol>
              </a:tblGrid>
              <a:tr h="353661">
                <a:tc>
                  <a:txBody>
                    <a:bodyPr/>
                    <a:lstStyle/>
                    <a:p>
                      <a:pPr algn="l" fontAlgn="b"/>
                      <a:r>
                        <a:rPr lang="en-US" sz="1800" b="1" u="none" strike="noStrike" dirty="0">
                          <a:solidFill>
                            <a:srgbClr val="000000"/>
                          </a:solidFill>
                          <a:effectLst/>
                        </a:rPr>
                        <a:t>Type of project</a:t>
                      </a:r>
                      <a:endParaRPr lang="en-US" sz="1800" b="1"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1" u="none" strike="noStrike">
                          <a:solidFill>
                            <a:srgbClr val="000000"/>
                          </a:solidFill>
                          <a:effectLst/>
                        </a:rPr>
                        <a:t>No. projects</a:t>
                      </a:r>
                      <a:endParaRPr lang="en-US" sz="18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81172852"/>
                  </a:ext>
                </a:extLst>
              </a:tr>
              <a:tr h="353661">
                <a:tc>
                  <a:txBody>
                    <a:bodyPr/>
                    <a:lstStyle/>
                    <a:p>
                      <a:pPr algn="l" fontAlgn="b"/>
                      <a:r>
                        <a:rPr lang="en-US" sz="1800" b="0" u="none" strike="noStrike" dirty="0">
                          <a:solidFill>
                            <a:srgbClr val="000000"/>
                          </a:solidFill>
                          <a:effectLst/>
                        </a:rPr>
                        <a:t>Education</a:t>
                      </a:r>
                      <a:endParaRPr lang="en-US"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10</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927870690"/>
                  </a:ext>
                </a:extLst>
              </a:tr>
              <a:tr h="353661">
                <a:tc>
                  <a:txBody>
                    <a:bodyPr/>
                    <a:lstStyle/>
                    <a:p>
                      <a:pPr algn="l" fontAlgn="b"/>
                      <a:r>
                        <a:rPr lang="en-US" sz="1800" b="0" u="none" strike="noStrike" dirty="0">
                          <a:solidFill>
                            <a:srgbClr val="000000"/>
                          </a:solidFill>
                          <a:effectLst/>
                        </a:rPr>
                        <a:t>Plans &amp; regulations</a:t>
                      </a:r>
                      <a:endParaRPr lang="en-US"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40</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897241754"/>
                  </a:ext>
                </a:extLst>
              </a:tr>
              <a:tr h="353661">
                <a:tc>
                  <a:txBody>
                    <a:bodyPr/>
                    <a:lstStyle/>
                    <a:p>
                      <a:pPr algn="l" fontAlgn="b"/>
                      <a:r>
                        <a:rPr lang="en-US" sz="1800" b="0" u="none" strike="noStrike" dirty="0">
                          <a:solidFill>
                            <a:srgbClr val="000000"/>
                          </a:solidFill>
                          <a:effectLst/>
                        </a:rPr>
                        <a:t>Natural systems</a:t>
                      </a:r>
                      <a:endParaRPr lang="en-US"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a:solidFill>
                            <a:srgbClr val="000000"/>
                          </a:solidFill>
                          <a:effectLst/>
                        </a:rPr>
                        <a:t>10</a:t>
                      </a:r>
                      <a:endParaRPr lang="en-US" sz="18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047853010"/>
                  </a:ext>
                </a:extLst>
              </a:tr>
              <a:tr h="353661">
                <a:tc>
                  <a:txBody>
                    <a:bodyPr/>
                    <a:lstStyle/>
                    <a:p>
                      <a:pPr algn="l" fontAlgn="b"/>
                      <a:r>
                        <a:rPr lang="en-US" sz="1800" b="0" u="none" strike="noStrike" dirty="0">
                          <a:solidFill>
                            <a:srgbClr val="000000"/>
                          </a:solidFill>
                          <a:effectLst/>
                        </a:rPr>
                        <a:t>Infrastructure</a:t>
                      </a:r>
                      <a:endParaRPr lang="en-US" sz="18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800" b="0" u="none" strike="noStrike" dirty="0">
                          <a:solidFill>
                            <a:srgbClr val="000000"/>
                          </a:solidFill>
                          <a:effectLst/>
                        </a:rPr>
                        <a:t>55</a:t>
                      </a:r>
                      <a:endParaRPr lang="en-US" sz="18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782799243"/>
                  </a:ext>
                </a:extLst>
              </a:tr>
            </a:tbl>
          </a:graphicData>
        </a:graphic>
      </p:graphicFrame>
    </p:spTree>
    <p:extLst>
      <p:ext uri="{BB962C8B-B14F-4D97-AF65-F5344CB8AC3E}">
        <p14:creationId xmlns:p14="http://schemas.microsoft.com/office/powerpoint/2010/main" val="1703121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D3A15-FEFB-4930-8AA7-7F8926547AA1}"/>
              </a:ext>
            </a:extLst>
          </p:cNvPr>
          <p:cNvSpPr>
            <a:spLocks noGrp="1"/>
          </p:cNvSpPr>
          <p:nvPr>
            <p:ph type="title"/>
          </p:nvPr>
        </p:nvSpPr>
        <p:spPr/>
        <p:txBody>
          <a:bodyPr/>
          <a:lstStyle/>
          <a:p>
            <a:r>
              <a:rPr lang="en-US" dirty="0"/>
              <a:t>Three priority projects: </a:t>
            </a:r>
          </a:p>
        </p:txBody>
      </p:sp>
      <p:sp>
        <p:nvSpPr>
          <p:cNvPr id="3" name="Content Placeholder 2">
            <a:extLst>
              <a:ext uri="{FF2B5EF4-FFF2-40B4-BE49-F238E27FC236}">
                <a16:creationId xmlns:a16="http://schemas.microsoft.com/office/drawing/2014/main" id="{DA68C8C3-D8E1-4711-A8B3-B42B66E197E7}"/>
              </a:ext>
            </a:extLst>
          </p:cNvPr>
          <p:cNvSpPr>
            <a:spLocks noGrp="1"/>
          </p:cNvSpPr>
          <p:nvPr>
            <p:ph idx="1"/>
          </p:nvPr>
        </p:nvSpPr>
        <p:spPr/>
        <p:txBody>
          <a:bodyPr/>
          <a:lstStyle/>
          <a:p>
            <a:r>
              <a:rPr lang="en-US" b="1" dirty="0"/>
              <a:t>$1 M for tree planting in East Portland</a:t>
            </a:r>
          </a:p>
          <a:p>
            <a:pPr lvl="1"/>
            <a:r>
              <a:rPr lang="en-US" dirty="0"/>
              <a:t>Heat mitigation; climate-driven risk</a:t>
            </a:r>
          </a:p>
          <a:p>
            <a:pPr lvl="1"/>
            <a:r>
              <a:rPr lang="en-US" dirty="0"/>
              <a:t>Lead by Parks and Recreation</a:t>
            </a:r>
          </a:p>
          <a:p>
            <a:r>
              <a:rPr lang="en-US" b="1" dirty="0"/>
              <a:t>$200K for </a:t>
            </a:r>
            <a:r>
              <a:rPr lang="en-US" b="1" dirty="0" err="1"/>
              <a:t>Fanno</a:t>
            </a:r>
            <a:r>
              <a:rPr lang="en-US" b="1" dirty="0"/>
              <a:t> Creek slope stabilization plan</a:t>
            </a:r>
          </a:p>
          <a:p>
            <a:pPr lvl="1"/>
            <a:r>
              <a:rPr lang="en-US" dirty="0"/>
              <a:t>Flood mitigation on emergency transportation route; risk increased by climate</a:t>
            </a:r>
          </a:p>
          <a:p>
            <a:pPr lvl="1"/>
            <a:r>
              <a:rPr lang="en-US" dirty="0"/>
              <a:t>Lead by Bureau of Transportation </a:t>
            </a:r>
          </a:p>
          <a:p>
            <a:r>
              <a:rPr lang="en-US" b="1" dirty="0"/>
              <a:t>$5 M to East Portland Community Center solar + microgrid</a:t>
            </a:r>
          </a:p>
          <a:p>
            <a:pPr lvl="1"/>
            <a:r>
              <a:rPr lang="en-US" dirty="0"/>
              <a:t>Multi-hazard mitigation; risks increased by climate</a:t>
            </a:r>
          </a:p>
          <a:p>
            <a:pPr lvl="1"/>
            <a:r>
              <a:rPr lang="en-US" dirty="0"/>
              <a:t>Lead by Parks and Recreation</a:t>
            </a:r>
          </a:p>
        </p:txBody>
      </p:sp>
    </p:spTree>
    <p:extLst>
      <p:ext uri="{BB962C8B-B14F-4D97-AF65-F5344CB8AC3E}">
        <p14:creationId xmlns:p14="http://schemas.microsoft.com/office/powerpoint/2010/main" val="590886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39F62-C3CF-421C-86A2-D4C339ADF77E}"/>
              </a:ext>
            </a:extLst>
          </p:cNvPr>
          <p:cNvSpPr>
            <a:spLocks noGrp="1"/>
          </p:cNvSpPr>
          <p:nvPr>
            <p:ph type="title"/>
          </p:nvPr>
        </p:nvSpPr>
        <p:spPr/>
        <p:txBody>
          <a:bodyPr/>
          <a:lstStyle/>
          <a:p>
            <a:r>
              <a:rPr lang="en-US" dirty="0"/>
              <a:t>Community Rating System (CRS) </a:t>
            </a:r>
          </a:p>
        </p:txBody>
      </p:sp>
      <p:sp>
        <p:nvSpPr>
          <p:cNvPr id="3" name="Content Placeholder 2">
            <a:extLst>
              <a:ext uri="{FF2B5EF4-FFF2-40B4-BE49-F238E27FC236}">
                <a16:creationId xmlns:a16="http://schemas.microsoft.com/office/drawing/2014/main" id="{D972EA58-2627-4729-A11E-31D0C3951D0F}"/>
              </a:ext>
            </a:extLst>
          </p:cNvPr>
          <p:cNvSpPr>
            <a:spLocks noGrp="1"/>
          </p:cNvSpPr>
          <p:nvPr>
            <p:ph idx="1"/>
          </p:nvPr>
        </p:nvSpPr>
        <p:spPr>
          <a:xfrm>
            <a:off x="838200" y="1825625"/>
            <a:ext cx="10744200" cy="4351338"/>
          </a:xfrm>
        </p:spPr>
        <p:txBody>
          <a:bodyPr/>
          <a:lstStyle/>
          <a:p>
            <a:r>
              <a:rPr lang="en-US" dirty="0"/>
              <a:t>National Flood Insurance Program provides discounted flood insurance to communities that participate in CRS</a:t>
            </a:r>
          </a:p>
          <a:p>
            <a:r>
              <a:rPr lang="en-US" dirty="0"/>
              <a:t>Portland saves homeowners $600,000 annually through CRS; important to low-income homeowners</a:t>
            </a:r>
          </a:p>
          <a:p>
            <a:r>
              <a:rPr lang="en-US" dirty="0"/>
              <a:t>The Mitigation Action Plan support CRS </a:t>
            </a:r>
          </a:p>
          <a:p>
            <a:r>
              <a:rPr lang="en-US" dirty="0"/>
              <a:t>Accepting reports on implementation of CRS is a requirement of the program</a:t>
            </a:r>
          </a:p>
        </p:txBody>
      </p:sp>
    </p:spTree>
    <p:extLst>
      <p:ext uri="{BB962C8B-B14F-4D97-AF65-F5344CB8AC3E}">
        <p14:creationId xmlns:p14="http://schemas.microsoft.com/office/powerpoint/2010/main" val="5899802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7006-C0AE-4B60-9682-B19931BBE350}"/>
              </a:ext>
            </a:extLst>
          </p:cNvPr>
          <p:cNvSpPr>
            <a:spLocks noGrp="1"/>
          </p:cNvSpPr>
          <p:nvPr>
            <p:ph type="title"/>
          </p:nvPr>
        </p:nvSpPr>
        <p:spPr/>
        <p:txBody>
          <a:bodyPr/>
          <a:lstStyle/>
          <a:p>
            <a:r>
              <a:rPr lang="en-US" dirty="0"/>
              <a:t>Best resilience work</a:t>
            </a:r>
          </a:p>
        </p:txBody>
      </p:sp>
      <p:sp>
        <p:nvSpPr>
          <p:cNvPr id="3" name="Content Placeholder 2">
            <a:extLst>
              <a:ext uri="{FF2B5EF4-FFF2-40B4-BE49-F238E27FC236}">
                <a16:creationId xmlns:a16="http://schemas.microsoft.com/office/drawing/2014/main" id="{4ACB2786-785A-4BA7-94C7-391A5670B501}"/>
              </a:ext>
            </a:extLst>
          </p:cNvPr>
          <p:cNvSpPr>
            <a:spLocks noGrp="1"/>
          </p:cNvSpPr>
          <p:nvPr>
            <p:ph idx="1"/>
          </p:nvPr>
        </p:nvSpPr>
        <p:spPr>
          <a:xfrm>
            <a:off x="838200" y="1825625"/>
            <a:ext cx="5095875" cy="4351338"/>
          </a:xfrm>
        </p:spPr>
        <p:txBody>
          <a:bodyPr/>
          <a:lstStyle/>
          <a:p>
            <a:r>
              <a:rPr lang="en-US" dirty="0"/>
              <a:t>Collaboration across bureaus and jurisdictions</a:t>
            </a:r>
          </a:p>
          <a:p>
            <a:r>
              <a:rPr lang="en-US" dirty="0"/>
              <a:t>Right-sized engagement that centers at-risk communities </a:t>
            </a:r>
          </a:p>
          <a:p>
            <a:r>
              <a:rPr lang="en-US" dirty="0"/>
              <a:t>Projects that earn broad support</a:t>
            </a:r>
          </a:p>
        </p:txBody>
      </p:sp>
      <p:pic>
        <p:nvPicPr>
          <p:cNvPr id="4098" name="Picture 2">
            <a:extLst>
              <a:ext uri="{FF2B5EF4-FFF2-40B4-BE49-F238E27FC236}">
                <a16:creationId xmlns:a16="http://schemas.microsoft.com/office/drawing/2014/main" id="{E967D8FE-0C46-4865-A794-DEA8FFC7C4C3}"/>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rot="5400000">
            <a:off x="7009878" y="1625917"/>
            <a:ext cx="4192309" cy="366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927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882D-5F46-47E8-A8E1-F5F1D6FD3409}"/>
              </a:ext>
            </a:extLst>
          </p:cNvPr>
          <p:cNvSpPr>
            <a:spLocks noGrp="1"/>
          </p:cNvSpPr>
          <p:nvPr>
            <p:ph type="title"/>
          </p:nvPr>
        </p:nvSpPr>
        <p:spPr/>
        <p:txBody>
          <a:bodyPr/>
          <a:lstStyle/>
          <a:p>
            <a:r>
              <a:rPr lang="en-US" dirty="0"/>
              <a:t>Steering Committee</a:t>
            </a:r>
          </a:p>
        </p:txBody>
      </p:sp>
      <p:sp>
        <p:nvSpPr>
          <p:cNvPr id="3" name="Content Placeholder 2">
            <a:extLst>
              <a:ext uri="{FF2B5EF4-FFF2-40B4-BE49-F238E27FC236}">
                <a16:creationId xmlns:a16="http://schemas.microsoft.com/office/drawing/2014/main" id="{380EE102-20C0-4D26-BD7D-560ECEC9A3D9}"/>
              </a:ext>
            </a:extLst>
          </p:cNvPr>
          <p:cNvSpPr>
            <a:spLocks noGrp="1"/>
          </p:cNvSpPr>
          <p:nvPr>
            <p:ph idx="1"/>
          </p:nvPr>
        </p:nvSpPr>
        <p:spPr>
          <a:xfrm>
            <a:off x="838200" y="1587500"/>
            <a:ext cx="5257800" cy="4351338"/>
          </a:xfrm>
        </p:spPr>
        <p:txBody>
          <a:bodyPr/>
          <a:lstStyle/>
          <a:p>
            <a:pPr marL="0" indent="0">
              <a:buNone/>
            </a:pPr>
            <a:r>
              <a:rPr lang="en-US" b="1" dirty="0"/>
              <a:t>Bureau of Emergency Management: </a:t>
            </a:r>
            <a:r>
              <a:rPr lang="en-US" dirty="0"/>
              <a:t>Jonna Papaefthimiou, Chief Resilience Officer; Aaron Fox, Operations Specialist</a:t>
            </a:r>
          </a:p>
          <a:p>
            <a:pPr marL="0" indent="0">
              <a:buNone/>
            </a:pPr>
            <a:r>
              <a:rPr lang="en-US" b="1" dirty="0"/>
              <a:t>Bureau of Environmental Services: </a:t>
            </a:r>
            <a:r>
              <a:rPr lang="en-US" dirty="0"/>
              <a:t>Nishant Parulekar, Resilience Team Lead; Kate Carone, Environmental Program Coordinator </a:t>
            </a:r>
          </a:p>
          <a:p>
            <a:pPr marL="0" indent="0">
              <a:buNone/>
            </a:pPr>
            <a:r>
              <a:rPr lang="en-US" b="1" dirty="0"/>
              <a:t>Parks and Recreation: </a:t>
            </a:r>
            <a:r>
              <a:rPr lang="en-US" dirty="0"/>
              <a:t>Chris Silkie, Asset Management Program Manager; Laura Lehman, Senior Environmental Planner</a:t>
            </a:r>
          </a:p>
          <a:p>
            <a:pPr marL="0" indent="0">
              <a:buNone/>
            </a:pPr>
            <a:r>
              <a:rPr lang="en-US" b="1" dirty="0"/>
              <a:t>Bureau of Planning and Sustainability: </a:t>
            </a:r>
            <a:r>
              <a:rPr lang="en-US" dirty="0"/>
              <a:t>Sallie Edmonds, Environmental Planning Manager; Mindy Brooks, Environmental Planner </a:t>
            </a:r>
          </a:p>
          <a:p>
            <a:pPr marL="0" indent="0">
              <a:buNone/>
            </a:pPr>
            <a:r>
              <a:rPr lang="en-US" b="1" dirty="0"/>
              <a:t>Office of Equity and Human Rights: </a:t>
            </a:r>
            <a:r>
              <a:rPr lang="en-US" dirty="0"/>
              <a:t>Nickole Cheron, ADA Title II &amp; Disability Equity Manager </a:t>
            </a:r>
          </a:p>
        </p:txBody>
      </p:sp>
      <p:sp>
        <p:nvSpPr>
          <p:cNvPr id="5" name="TextBox 4">
            <a:extLst>
              <a:ext uri="{FF2B5EF4-FFF2-40B4-BE49-F238E27FC236}">
                <a16:creationId xmlns:a16="http://schemas.microsoft.com/office/drawing/2014/main" id="{148AAE70-6942-4343-9B85-7B06C327335B}"/>
              </a:ext>
            </a:extLst>
          </p:cNvPr>
          <p:cNvSpPr txBox="1"/>
          <p:nvPr/>
        </p:nvSpPr>
        <p:spPr>
          <a:xfrm>
            <a:off x="6238873" y="1587500"/>
            <a:ext cx="5427539" cy="4102662"/>
          </a:xfrm>
          <a:prstGeom prst="rect">
            <a:avLst/>
          </a:prstGeom>
          <a:noFill/>
        </p:spPr>
        <p:txBody>
          <a:bodyPr wrap="square">
            <a:spAutoFit/>
          </a:bodyPr>
          <a:lstStyle/>
          <a:p>
            <a:pPr>
              <a:lnSpc>
                <a:spcPct val="90000"/>
              </a:lnSpc>
              <a:spcBef>
                <a:spcPts val="1000"/>
              </a:spcBef>
            </a:pPr>
            <a:r>
              <a:rPr lang="en-US" sz="1800" b="1" dirty="0"/>
              <a:t>Police Bureau: </a:t>
            </a:r>
            <a:r>
              <a:rPr lang="en-US" sz="1800" dirty="0"/>
              <a:t>Edina Na Songkhla, Operations Specialist</a:t>
            </a:r>
          </a:p>
          <a:p>
            <a:pPr>
              <a:lnSpc>
                <a:spcPct val="90000"/>
              </a:lnSpc>
              <a:spcBef>
                <a:spcPts val="1000"/>
              </a:spcBef>
            </a:pPr>
            <a:r>
              <a:rPr lang="en-US" b="1" dirty="0"/>
              <a:t>Water Bureau: </a:t>
            </a:r>
            <a:r>
              <a:rPr lang="en-US" dirty="0"/>
              <a:t>Kim Anderson, Emergency Manager</a:t>
            </a:r>
          </a:p>
          <a:p>
            <a:pPr>
              <a:lnSpc>
                <a:spcPct val="90000"/>
              </a:lnSpc>
              <a:spcBef>
                <a:spcPts val="1000"/>
              </a:spcBef>
            </a:pPr>
            <a:r>
              <a:rPr lang="en-US" b="1" dirty="0"/>
              <a:t>Bureau of Transportation: </a:t>
            </a:r>
            <a:r>
              <a:rPr lang="en-US" dirty="0"/>
              <a:t>Emily Tritsch, Asset Manager; Courtney Duke, Senior Transportation Planner</a:t>
            </a:r>
          </a:p>
          <a:p>
            <a:pPr>
              <a:lnSpc>
                <a:spcPct val="90000"/>
              </a:lnSpc>
              <a:spcBef>
                <a:spcPts val="1000"/>
              </a:spcBef>
            </a:pPr>
            <a:r>
              <a:rPr lang="en-US" b="1" dirty="0"/>
              <a:t>Bureau of Development Services: </a:t>
            </a:r>
            <a:r>
              <a:rPr lang="en-US" dirty="0"/>
              <a:t>Ericka Koss, Geotechnical Engineer; Anne Castleton, Emergency Management Project Manager </a:t>
            </a:r>
          </a:p>
          <a:p>
            <a:pPr>
              <a:lnSpc>
                <a:spcPct val="90000"/>
              </a:lnSpc>
              <a:spcBef>
                <a:spcPts val="1000"/>
              </a:spcBef>
            </a:pPr>
            <a:r>
              <a:rPr lang="en-US" b="1" dirty="0"/>
              <a:t>Portland Fire: </a:t>
            </a:r>
            <a:r>
              <a:rPr lang="en-US" dirty="0"/>
              <a:t>Kim Kosmas, Senior Public Education Officer;  Louisa Jones, Emergency Management Liaison; Steve Bregman, Emergency Operations Chief </a:t>
            </a:r>
          </a:p>
          <a:p>
            <a:pPr>
              <a:lnSpc>
                <a:spcPct val="90000"/>
              </a:lnSpc>
              <a:spcBef>
                <a:spcPts val="1000"/>
              </a:spcBef>
            </a:pPr>
            <a:r>
              <a:rPr lang="en-US" b="1" dirty="0"/>
              <a:t>Clackamas County: </a:t>
            </a:r>
            <a:r>
              <a:rPr lang="en-US" dirty="0"/>
              <a:t>Jay Wilson, Resilience Coordinator </a:t>
            </a:r>
          </a:p>
          <a:p>
            <a:pPr>
              <a:lnSpc>
                <a:spcPct val="90000"/>
              </a:lnSpc>
              <a:spcBef>
                <a:spcPts val="1000"/>
              </a:spcBef>
            </a:pPr>
            <a:r>
              <a:rPr lang="en-US" b="1" dirty="0"/>
              <a:t>Multnomah County: </a:t>
            </a:r>
            <a:r>
              <a:rPr lang="en-US" dirty="0"/>
              <a:t>David Lentzner, Senior Emergency Management Analyst</a:t>
            </a:r>
          </a:p>
        </p:txBody>
      </p:sp>
    </p:spTree>
    <p:extLst>
      <p:ext uri="{BB962C8B-B14F-4D97-AF65-F5344CB8AC3E}">
        <p14:creationId xmlns:p14="http://schemas.microsoft.com/office/powerpoint/2010/main" val="2402338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757D1-3E55-46CF-85E0-1B3AD97451FC}"/>
              </a:ext>
            </a:extLst>
          </p:cNvPr>
          <p:cNvSpPr>
            <a:spLocks noGrp="1"/>
          </p:cNvSpPr>
          <p:nvPr>
            <p:ph type="title"/>
          </p:nvPr>
        </p:nvSpPr>
        <p:spPr/>
        <p:txBody>
          <a:bodyPr/>
          <a:lstStyle/>
          <a:p>
            <a:r>
              <a:rPr lang="en-US" dirty="0"/>
              <a:t>Questions and next steps</a:t>
            </a:r>
          </a:p>
        </p:txBody>
      </p:sp>
      <p:sp>
        <p:nvSpPr>
          <p:cNvPr id="3" name="Content Placeholder 2">
            <a:extLst>
              <a:ext uri="{FF2B5EF4-FFF2-40B4-BE49-F238E27FC236}">
                <a16:creationId xmlns:a16="http://schemas.microsoft.com/office/drawing/2014/main" id="{6B6FC43C-C5AE-4F02-AF42-E829A139FA09}"/>
              </a:ext>
            </a:extLst>
          </p:cNvPr>
          <p:cNvSpPr>
            <a:spLocks noGrp="1"/>
          </p:cNvSpPr>
          <p:nvPr>
            <p:ph idx="1"/>
          </p:nvPr>
        </p:nvSpPr>
        <p:spPr/>
        <p:txBody>
          <a:bodyPr/>
          <a:lstStyle/>
          <a:p>
            <a:pPr lvl="0"/>
            <a:r>
              <a:rPr lang="en-US" dirty="0"/>
              <a:t>Adopt plan</a:t>
            </a:r>
          </a:p>
          <a:p>
            <a:pPr lvl="0"/>
            <a:r>
              <a:rPr lang="en-US" dirty="0"/>
              <a:t>Apply for BRIC grants</a:t>
            </a:r>
          </a:p>
          <a:p>
            <a:pPr lvl="0"/>
            <a:r>
              <a:rPr lang="en-US" dirty="0"/>
              <a:t>Accept CRS reports</a:t>
            </a:r>
          </a:p>
          <a:p>
            <a:pPr lvl="0"/>
            <a:r>
              <a:rPr lang="en-US" dirty="0"/>
              <a:t>Keep resilience work moving forward</a:t>
            </a:r>
          </a:p>
          <a:p>
            <a:endParaRPr lang="en-US" dirty="0"/>
          </a:p>
        </p:txBody>
      </p:sp>
    </p:spTree>
    <p:extLst>
      <p:ext uri="{BB962C8B-B14F-4D97-AF65-F5344CB8AC3E}">
        <p14:creationId xmlns:p14="http://schemas.microsoft.com/office/powerpoint/2010/main" val="3765808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411C-241A-491D-84D1-23E6DACFE68E}"/>
              </a:ext>
            </a:extLst>
          </p:cNvPr>
          <p:cNvSpPr>
            <a:spLocks noGrp="1"/>
          </p:cNvSpPr>
          <p:nvPr>
            <p:ph type="title"/>
          </p:nvPr>
        </p:nvSpPr>
        <p:spPr/>
        <p:txBody>
          <a:bodyPr/>
          <a:lstStyle/>
          <a:p>
            <a:r>
              <a:rPr lang="en-US"/>
              <a:t>Presentation Overview</a:t>
            </a:r>
            <a:endParaRPr lang="en-US" dirty="0"/>
          </a:p>
        </p:txBody>
      </p:sp>
      <p:sp>
        <p:nvSpPr>
          <p:cNvPr id="3" name="Content Placeholder 2">
            <a:extLst>
              <a:ext uri="{FF2B5EF4-FFF2-40B4-BE49-F238E27FC236}">
                <a16:creationId xmlns:a16="http://schemas.microsoft.com/office/drawing/2014/main" id="{A86C6240-7FBB-4A66-B949-0C5A11B2586B}"/>
              </a:ext>
            </a:extLst>
          </p:cNvPr>
          <p:cNvSpPr>
            <a:spLocks noGrp="1"/>
          </p:cNvSpPr>
          <p:nvPr>
            <p:ph idx="1"/>
          </p:nvPr>
        </p:nvSpPr>
        <p:spPr/>
        <p:txBody>
          <a:bodyPr/>
          <a:lstStyle/>
          <a:p>
            <a:r>
              <a:rPr lang="en-US" dirty="0"/>
              <a:t>Purpose of the plan</a:t>
            </a:r>
          </a:p>
          <a:p>
            <a:r>
              <a:rPr lang="en-US" dirty="0"/>
              <a:t>Hazard summary</a:t>
            </a:r>
          </a:p>
          <a:p>
            <a:r>
              <a:rPr lang="en-US" dirty="0"/>
              <a:t>Planning process </a:t>
            </a:r>
          </a:p>
          <a:p>
            <a:r>
              <a:rPr lang="en-US" dirty="0"/>
              <a:t>Mitigation project highlights</a:t>
            </a:r>
          </a:p>
          <a:p>
            <a:r>
              <a:rPr lang="en-US" dirty="0"/>
              <a:t>Next steps</a:t>
            </a:r>
          </a:p>
        </p:txBody>
      </p:sp>
      <p:pic>
        <p:nvPicPr>
          <p:cNvPr id="5" name="Picture 4" descr="A group of people wearing helmets&#10;&#10;Description automatically generated with medium confidence">
            <a:extLst>
              <a:ext uri="{FF2B5EF4-FFF2-40B4-BE49-F238E27FC236}">
                <a16:creationId xmlns:a16="http://schemas.microsoft.com/office/drawing/2014/main" id="{AEBFA231-3A7E-43EC-9B04-4B0AFCD96D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34609" y="1360417"/>
            <a:ext cx="6230788" cy="4153859"/>
          </a:xfrm>
          <a:prstGeom prst="rect">
            <a:avLst/>
          </a:prstGeom>
        </p:spPr>
      </p:pic>
    </p:spTree>
    <p:extLst>
      <p:ext uri="{BB962C8B-B14F-4D97-AF65-F5344CB8AC3E}">
        <p14:creationId xmlns:p14="http://schemas.microsoft.com/office/powerpoint/2010/main" val="2570581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F2697-873C-4F89-8DD6-1645ED585DE7}"/>
              </a:ext>
            </a:extLst>
          </p:cNvPr>
          <p:cNvSpPr>
            <a:spLocks noGrp="1"/>
          </p:cNvSpPr>
          <p:nvPr>
            <p:ph type="title"/>
          </p:nvPr>
        </p:nvSpPr>
        <p:spPr/>
        <p:txBody>
          <a:bodyPr/>
          <a:lstStyle/>
          <a:p>
            <a:r>
              <a:rPr lang="en-US" dirty="0"/>
              <a:t>Purpose of the plan </a:t>
            </a:r>
          </a:p>
        </p:txBody>
      </p:sp>
      <p:sp>
        <p:nvSpPr>
          <p:cNvPr id="3" name="Content Placeholder 2">
            <a:extLst>
              <a:ext uri="{FF2B5EF4-FFF2-40B4-BE49-F238E27FC236}">
                <a16:creationId xmlns:a16="http://schemas.microsoft.com/office/drawing/2014/main" id="{25A15B37-0F09-44AE-8D08-BBD4A6B6126C}"/>
              </a:ext>
            </a:extLst>
          </p:cNvPr>
          <p:cNvSpPr>
            <a:spLocks noGrp="1"/>
          </p:cNvSpPr>
          <p:nvPr>
            <p:ph idx="1"/>
          </p:nvPr>
        </p:nvSpPr>
        <p:spPr>
          <a:xfrm>
            <a:off x="838200" y="1611174"/>
            <a:ext cx="10515600" cy="4351338"/>
          </a:xfrm>
        </p:spPr>
        <p:txBody>
          <a:bodyPr/>
          <a:lstStyle/>
          <a:p>
            <a:r>
              <a:rPr lang="en-US" dirty="0"/>
              <a:t>Systematic assessment of risk</a:t>
            </a:r>
          </a:p>
          <a:p>
            <a:r>
              <a:rPr lang="en-US" dirty="0"/>
              <a:t>Strategy to reduce exposure </a:t>
            </a:r>
          </a:p>
          <a:p>
            <a:r>
              <a:rPr lang="en-US" dirty="0"/>
              <a:t>Address disparate impacts </a:t>
            </a:r>
          </a:p>
          <a:p>
            <a:r>
              <a:rPr lang="en-US" dirty="0"/>
              <a:t>Get money from FEMA</a:t>
            </a:r>
          </a:p>
        </p:txBody>
      </p:sp>
      <p:pic>
        <p:nvPicPr>
          <p:cNvPr id="11" name="Picture 10">
            <a:extLst>
              <a:ext uri="{FF2B5EF4-FFF2-40B4-BE49-F238E27FC236}">
                <a16:creationId xmlns:a16="http://schemas.microsoft.com/office/drawing/2014/main" id="{3322B207-0BBC-4237-BAF4-77AFDAEF5BE7}"/>
              </a:ext>
            </a:extLst>
          </p:cNvPr>
          <p:cNvPicPr>
            <a:picLocks noChangeAspect="1"/>
          </p:cNvPicPr>
          <p:nvPr/>
        </p:nvPicPr>
        <p:blipFill>
          <a:blip r:embed="rId3"/>
          <a:stretch>
            <a:fillRect/>
          </a:stretch>
        </p:blipFill>
        <p:spPr>
          <a:xfrm>
            <a:off x="5073162" y="1646090"/>
            <a:ext cx="6280638" cy="3565820"/>
          </a:xfrm>
          <a:prstGeom prst="rect">
            <a:avLst/>
          </a:prstGeom>
        </p:spPr>
      </p:pic>
    </p:spTree>
    <p:extLst>
      <p:ext uri="{BB962C8B-B14F-4D97-AF65-F5344CB8AC3E}">
        <p14:creationId xmlns:p14="http://schemas.microsoft.com/office/powerpoint/2010/main" val="288302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855E-581E-4061-AB37-AF00B1338D73}"/>
              </a:ext>
            </a:extLst>
          </p:cNvPr>
          <p:cNvSpPr>
            <a:spLocks noGrp="1"/>
          </p:cNvSpPr>
          <p:nvPr>
            <p:ph type="title"/>
          </p:nvPr>
        </p:nvSpPr>
        <p:spPr/>
        <p:txBody>
          <a:bodyPr/>
          <a:lstStyle/>
          <a:p>
            <a:r>
              <a:rPr lang="en-US" dirty="0"/>
              <a:t>Disparate Impacts of Disasters</a:t>
            </a:r>
          </a:p>
        </p:txBody>
      </p:sp>
      <p:sp>
        <p:nvSpPr>
          <p:cNvPr id="3" name="Content Placeholder 2">
            <a:extLst>
              <a:ext uri="{FF2B5EF4-FFF2-40B4-BE49-F238E27FC236}">
                <a16:creationId xmlns:a16="http://schemas.microsoft.com/office/drawing/2014/main" id="{96F7755D-1EC7-4DA2-98A2-E7D8F83BE33A}"/>
              </a:ext>
            </a:extLst>
          </p:cNvPr>
          <p:cNvSpPr>
            <a:spLocks noGrp="1"/>
          </p:cNvSpPr>
          <p:nvPr>
            <p:ph idx="1"/>
          </p:nvPr>
        </p:nvSpPr>
        <p:spPr/>
        <p:txBody>
          <a:bodyPr/>
          <a:lstStyle/>
          <a:p>
            <a:r>
              <a:rPr lang="en-US" dirty="0"/>
              <a:t>Disasters worsen economic inequalities.</a:t>
            </a:r>
          </a:p>
          <a:p>
            <a:r>
              <a:rPr lang="en-US" dirty="0"/>
              <a:t>Use US Dept. of Health and Human Services Social Vulnerability index (</a:t>
            </a:r>
            <a:r>
              <a:rPr lang="en-US" dirty="0" err="1"/>
              <a:t>SoVI</a:t>
            </a:r>
            <a:r>
              <a:rPr lang="en-US" dirty="0"/>
              <a:t>):</a:t>
            </a:r>
          </a:p>
          <a:p>
            <a:pPr lvl="1"/>
            <a:r>
              <a:rPr lang="en-US" dirty="0"/>
              <a:t>Socioeconomic status (below poverty, unemployed, no high school diploma)</a:t>
            </a:r>
          </a:p>
          <a:p>
            <a:pPr lvl="1"/>
            <a:r>
              <a:rPr lang="en-US" dirty="0"/>
              <a:t>Household composition &amp; disability (aged 65 or older, aged 17 or younger, older than age 5 with a disability, single-parent households)</a:t>
            </a:r>
          </a:p>
          <a:p>
            <a:pPr lvl="1"/>
            <a:r>
              <a:rPr lang="en-US" dirty="0"/>
              <a:t>Minority status &amp; language (minority, speak English “less than well”)</a:t>
            </a:r>
          </a:p>
          <a:p>
            <a:pPr lvl="1"/>
            <a:r>
              <a:rPr lang="en-US" dirty="0"/>
              <a:t>Housing type &amp; transportation (multi-unit structures, mobile homes, crowding, no vehicle, group quarters)</a:t>
            </a:r>
          </a:p>
        </p:txBody>
      </p:sp>
    </p:spTree>
    <p:extLst>
      <p:ext uri="{BB962C8B-B14F-4D97-AF65-F5344CB8AC3E}">
        <p14:creationId xmlns:p14="http://schemas.microsoft.com/office/powerpoint/2010/main" val="2497485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57F13262-E6F4-BF01-5B82-A37AEA251A93}"/>
              </a:ext>
            </a:extLst>
          </p:cNvPr>
          <p:cNvPicPr>
            <a:picLocks noChangeAspect="1"/>
          </p:cNvPicPr>
          <p:nvPr/>
        </p:nvPicPr>
        <p:blipFill rotWithShape="1">
          <a:blip r:embed="rId3" cstate="hqprint">
            <a:clrChange>
              <a:clrFrom>
                <a:srgbClr val="FDFDFD"/>
              </a:clrFrom>
              <a:clrTo>
                <a:srgbClr val="FDFDFD">
                  <a:alpha val="0"/>
                </a:srgbClr>
              </a:clrTo>
            </a:clrChang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9192977" y="609599"/>
            <a:ext cx="2332273" cy="663518"/>
          </a:xfrm>
          <a:prstGeom prst="rect">
            <a:avLst/>
          </a:prstGeom>
        </p:spPr>
      </p:pic>
      <p:sp>
        <p:nvSpPr>
          <p:cNvPr id="2" name="Title 1">
            <a:extLst>
              <a:ext uri="{FF2B5EF4-FFF2-40B4-BE49-F238E27FC236}">
                <a16:creationId xmlns:a16="http://schemas.microsoft.com/office/drawing/2014/main" id="{5947FF34-2C4A-41E6-A704-F2515B499C4C}"/>
              </a:ext>
            </a:extLst>
          </p:cNvPr>
          <p:cNvSpPr>
            <a:spLocks noGrp="1"/>
          </p:cNvSpPr>
          <p:nvPr>
            <p:ph type="title"/>
          </p:nvPr>
        </p:nvSpPr>
        <p:spPr/>
        <p:txBody>
          <a:bodyPr/>
          <a:lstStyle/>
          <a:p>
            <a:r>
              <a:rPr lang="en-US" dirty="0"/>
              <a:t>Portland Social Vulnerability Map</a:t>
            </a:r>
          </a:p>
        </p:txBody>
      </p:sp>
      <p:sp>
        <p:nvSpPr>
          <p:cNvPr id="6" name="Rectangle 5">
            <a:extLst>
              <a:ext uri="{FF2B5EF4-FFF2-40B4-BE49-F238E27FC236}">
                <a16:creationId xmlns:a16="http://schemas.microsoft.com/office/drawing/2014/main" id="{36526DFF-7EEA-49B2-8BC6-3FA0C02F2506}"/>
              </a:ext>
            </a:extLst>
          </p:cNvPr>
          <p:cNvSpPr/>
          <p:nvPr/>
        </p:nvSpPr>
        <p:spPr>
          <a:xfrm>
            <a:off x="1028703" y="3428999"/>
            <a:ext cx="1504947" cy="2809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5C25C080-997F-93F9-2BF1-F5670575BCD5}"/>
              </a:ext>
            </a:extLst>
          </p:cNvPr>
          <p:cNvCxnSpPr/>
          <p:nvPr/>
        </p:nvCxnSpPr>
        <p:spPr>
          <a:xfrm>
            <a:off x="962025" y="1273117"/>
            <a:ext cx="10391775" cy="0"/>
          </a:xfrm>
          <a:prstGeom prst="line">
            <a:avLst/>
          </a:prstGeom>
          <a:ln w="38100"/>
        </p:spPr>
        <p:style>
          <a:lnRef idx="1">
            <a:schemeClr val="dk1"/>
          </a:lnRef>
          <a:fillRef idx="0">
            <a:schemeClr val="dk1"/>
          </a:fillRef>
          <a:effectRef idx="0">
            <a:schemeClr val="dk1"/>
          </a:effectRef>
          <a:fontRef idx="minor">
            <a:schemeClr val="tx1"/>
          </a:fontRef>
        </p:style>
      </p:cxnSp>
      <p:pic>
        <p:nvPicPr>
          <p:cNvPr id="9" name="Content Placeholder 4">
            <a:extLst>
              <a:ext uri="{FF2B5EF4-FFF2-40B4-BE49-F238E27FC236}">
                <a16:creationId xmlns:a16="http://schemas.microsoft.com/office/drawing/2014/main" id="{9A957C43-5441-4DF8-A1EC-13FCD458C1D0}"/>
              </a:ext>
            </a:extLst>
          </p:cNvPr>
          <p:cNvPicPr>
            <a:picLocks noChangeAspect="1"/>
          </p:cNvPicPr>
          <p:nvPr/>
        </p:nvPicPr>
        <p:blipFill rotWithShape="1">
          <a:blip r:embed="rId5" cstate="hqprint">
            <a:clrChange>
              <a:clrFrom>
                <a:srgbClr val="FFFFFF"/>
              </a:clrFrom>
              <a:clrTo>
                <a:srgbClr val="FFFFFF">
                  <a:alpha val="0"/>
                </a:srgbClr>
              </a:clrTo>
            </a:clrChange>
            <a:alphaModFix/>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l="25363" t="25868" r="25747" b="14405"/>
          <a:stretch/>
        </p:blipFill>
        <p:spPr>
          <a:xfrm>
            <a:off x="1028703" y="1371297"/>
            <a:ext cx="7696198" cy="5288706"/>
          </a:xfrm>
          <a:prstGeom prst="rect">
            <a:avLst/>
          </a:prstGeom>
        </p:spPr>
      </p:pic>
      <p:pic>
        <p:nvPicPr>
          <p:cNvPr id="1026" name="Picture 2">
            <a:extLst>
              <a:ext uri="{FF2B5EF4-FFF2-40B4-BE49-F238E27FC236}">
                <a16:creationId xmlns:a16="http://schemas.microsoft.com/office/drawing/2014/main" id="{F4E9C4EC-77B9-4547-A984-475640849AE4}"/>
              </a:ext>
            </a:extLst>
          </p:cNvPr>
          <p:cNvPicPr>
            <a:picLocks noChangeAspect="1" noChangeArrowheads="1"/>
          </p:cNvPicPr>
          <p:nvPr/>
        </p:nvPicPr>
        <p:blipFill>
          <a:blip r:embed="rId7" cstate="hqprint">
            <a:clrChange>
              <a:clrFrom>
                <a:srgbClr val="FFFEFD"/>
              </a:clrFrom>
              <a:clrTo>
                <a:srgbClr val="FFFEFD">
                  <a:alpha val="0"/>
                </a:srgbClr>
              </a:clrTo>
            </a:clrChange>
            <a:extLst>
              <a:ext uri="{28A0092B-C50C-407E-A947-70E740481C1C}">
                <a14:useLocalDpi xmlns:a14="http://schemas.microsoft.com/office/drawing/2010/main"/>
              </a:ext>
            </a:extLst>
          </a:blip>
          <a:srcRect/>
          <a:stretch>
            <a:fillRect/>
          </a:stretch>
        </p:blipFill>
        <p:spPr bwMode="auto">
          <a:xfrm>
            <a:off x="5626969" y="5666771"/>
            <a:ext cx="3055480" cy="127311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263B524-BAED-44C5-A51D-4088EC1248D8}"/>
              </a:ext>
            </a:extLst>
          </p:cNvPr>
          <p:cNvSpPr/>
          <p:nvPr/>
        </p:nvSpPr>
        <p:spPr>
          <a:xfrm>
            <a:off x="1028703" y="3428999"/>
            <a:ext cx="1504947" cy="2415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BF47762-AF62-4592-9371-08F3D047A5E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9276521" y="1286370"/>
            <a:ext cx="2146852" cy="1624271"/>
          </a:xfrm>
          <a:prstGeom prst="rect">
            <a:avLst/>
          </a:prstGeom>
        </p:spPr>
      </p:pic>
    </p:spTree>
    <p:extLst>
      <p:ext uri="{BB962C8B-B14F-4D97-AF65-F5344CB8AC3E}">
        <p14:creationId xmlns:p14="http://schemas.microsoft.com/office/powerpoint/2010/main" val="3148441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3691-E070-4C7A-ADBA-EE783856E27C}"/>
              </a:ext>
            </a:extLst>
          </p:cNvPr>
          <p:cNvSpPr>
            <a:spLocks noGrp="1"/>
          </p:cNvSpPr>
          <p:nvPr>
            <p:ph type="title"/>
          </p:nvPr>
        </p:nvSpPr>
        <p:spPr/>
        <p:txBody>
          <a:bodyPr/>
          <a:lstStyle/>
          <a:p>
            <a:r>
              <a:rPr lang="en-US" dirty="0"/>
              <a:t>Hazard profiles</a:t>
            </a:r>
          </a:p>
        </p:txBody>
      </p:sp>
    </p:spTree>
    <p:extLst>
      <p:ext uri="{BB962C8B-B14F-4D97-AF65-F5344CB8AC3E}">
        <p14:creationId xmlns:p14="http://schemas.microsoft.com/office/powerpoint/2010/main" val="408332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F0431B-9AB2-4132-94F3-E7B31D2E02D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300"/>
          <a:stretch/>
        </p:blipFill>
        <p:spPr>
          <a:xfrm>
            <a:off x="7496170" y="1298017"/>
            <a:ext cx="3857626" cy="4274102"/>
          </a:xfrm>
          <a:prstGeom prst="rect">
            <a:avLst/>
          </a:prstGeom>
        </p:spPr>
      </p:pic>
      <p:sp>
        <p:nvSpPr>
          <p:cNvPr id="6" name="Rectangle 5">
            <a:extLst>
              <a:ext uri="{FF2B5EF4-FFF2-40B4-BE49-F238E27FC236}">
                <a16:creationId xmlns:a16="http://schemas.microsoft.com/office/drawing/2014/main" id="{0E930D37-5460-D061-1330-0004DFDE6103}"/>
              </a:ext>
            </a:extLst>
          </p:cNvPr>
          <p:cNvSpPr/>
          <p:nvPr/>
        </p:nvSpPr>
        <p:spPr>
          <a:xfrm>
            <a:off x="7496175" y="771529"/>
            <a:ext cx="3857624" cy="501588"/>
          </a:xfrm>
          <a:prstGeom prst="rect">
            <a:avLst/>
          </a:prstGeom>
          <a:solidFill>
            <a:srgbClr val="389C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6E4B15-4E29-42DC-A495-2C8CB3410C6F}"/>
              </a:ext>
            </a:extLst>
          </p:cNvPr>
          <p:cNvSpPr>
            <a:spLocks noGrp="1"/>
          </p:cNvSpPr>
          <p:nvPr>
            <p:ph type="title"/>
          </p:nvPr>
        </p:nvSpPr>
        <p:spPr/>
        <p:txBody>
          <a:bodyPr/>
          <a:lstStyle/>
          <a:p>
            <a:r>
              <a:rPr lang="en-US" dirty="0"/>
              <a:t>Earthquake</a:t>
            </a:r>
          </a:p>
        </p:txBody>
      </p:sp>
      <p:sp>
        <p:nvSpPr>
          <p:cNvPr id="3" name="Content Placeholder 2">
            <a:extLst>
              <a:ext uri="{FF2B5EF4-FFF2-40B4-BE49-F238E27FC236}">
                <a16:creationId xmlns:a16="http://schemas.microsoft.com/office/drawing/2014/main" id="{0BDEE8D5-BBEA-4B3B-B329-D96323DDDB63}"/>
              </a:ext>
            </a:extLst>
          </p:cNvPr>
          <p:cNvSpPr>
            <a:spLocks noGrp="1"/>
          </p:cNvSpPr>
          <p:nvPr>
            <p:ph idx="1"/>
          </p:nvPr>
        </p:nvSpPr>
        <p:spPr>
          <a:xfrm>
            <a:off x="838200" y="1825625"/>
            <a:ext cx="5905500" cy="4351338"/>
          </a:xfrm>
        </p:spPr>
        <p:txBody>
          <a:bodyPr/>
          <a:lstStyle/>
          <a:p>
            <a:r>
              <a:rPr lang="en-US" dirty="0"/>
              <a:t>Earthquake &gt; M 8.0 is 16-22% likely in the next 50 years</a:t>
            </a:r>
          </a:p>
          <a:p>
            <a:r>
              <a:rPr lang="en-US" dirty="0"/>
              <a:t>Will severely damage physical environment and economy: </a:t>
            </a:r>
          </a:p>
          <a:p>
            <a:pPr lvl="1"/>
            <a:r>
              <a:rPr lang="en-US" dirty="0"/>
              <a:t>Buildings, transportation systems, and utilities damaged or destroyed</a:t>
            </a:r>
          </a:p>
          <a:p>
            <a:pPr lvl="1"/>
            <a:r>
              <a:rPr lang="en-US" dirty="0"/>
              <a:t>$26 – $39 Trillion in losses</a:t>
            </a:r>
          </a:p>
          <a:p>
            <a:pPr lvl="1"/>
            <a:r>
              <a:rPr lang="en-US" dirty="0"/>
              <a:t>Estimated 2,500 - 15,000 injuries </a:t>
            </a:r>
          </a:p>
          <a:p>
            <a:r>
              <a:rPr lang="en-US" dirty="0"/>
              <a:t>Citywide impacts, with special risks in liquefaction areas.  </a:t>
            </a:r>
          </a:p>
          <a:p>
            <a:r>
              <a:rPr lang="en-US" dirty="0"/>
              <a:t>Mitigation strategies: </a:t>
            </a:r>
          </a:p>
          <a:p>
            <a:pPr lvl="1"/>
            <a:r>
              <a:rPr lang="en-US" dirty="0"/>
              <a:t>Seismic retrofits of buildings and infrastructure</a:t>
            </a:r>
          </a:p>
          <a:p>
            <a:pPr lvl="1"/>
            <a:r>
              <a:rPr lang="en-US" dirty="0"/>
              <a:t>Implement earthquake early warning</a:t>
            </a:r>
          </a:p>
        </p:txBody>
      </p:sp>
      <p:sp>
        <p:nvSpPr>
          <p:cNvPr id="11" name="Rectangle 10">
            <a:extLst>
              <a:ext uri="{FF2B5EF4-FFF2-40B4-BE49-F238E27FC236}">
                <a16:creationId xmlns:a16="http://schemas.microsoft.com/office/drawing/2014/main" id="{706FB82A-C08C-BA69-1D44-7909E90A067B}"/>
              </a:ext>
            </a:extLst>
          </p:cNvPr>
          <p:cNvSpPr/>
          <p:nvPr/>
        </p:nvSpPr>
        <p:spPr>
          <a:xfrm>
            <a:off x="7496173" y="1273117"/>
            <a:ext cx="3857624" cy="4299001"/>
          </a:xfrm>
          <a:prstGeom prst="rect">
            <a:avLst/>
          </a:prstGeom>
          <a:solidFill>
            <a:srgbClr val="389C6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52F7E0EF-6AD5-03BA-020C-052E710D803E}"/>
              </a:ext>
            </a:extLst>
          </p:cNvPr>
          <p:cNvCxnSpPr/>
          <p:nvPr/>
        </p:nvCxnSpPr>
        <p:spPr>
          <a:xfrm>
            <a:off x="962025" y="1273117"/>
            <a:ext cx="10391775"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676955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10803</TotalTime>
  <Words>2423</Words>
  <Application>Microsoft Office PowerPoint</Application>
  <PresentationFormat>Widescreen</PresentationFormat>
  <Paragraphs>249</Paragraphs>
  <Slides>30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Portland Mitigation Action Plan</vt:lpstr>
      <vt:lpstr>PBEM – ISS partnership</vt:lpstr>
      <vt:lpstr>Steering Committee</vt:lpstr>
      <vt:lpstr>Presentation Overview</vt:lpstr>
      <vt:lpstr>Purpose of the plan </vt:lpstr>
      <vt:lpstr>Disparate Impacts of Disasters</vt:lpstr>
      <vt:lpstr>Portland Social Vulnerability Map</vt:lpstr>
      <vt:lpstr>Hazard profiles</vt:lpstr>
      <vt:lpstr>Earthquake</vt:lpstr>
      <vt:lpstr>SoVI + Earthquake Liquefaction Risk</vt:lpstr>
      <vt:lpstr>Flood</vt:lpstr>
      <vt:lpstr>SoVI and 100/500 year floodplains</vt:lpstr>
      <vt:lpstr>Severe Heat</vt:lpstr>
      <vt:lpstr>SoVI and Heat</vt:lpstr>
      <vt:lpstr>Wildfire &amp; Smoke</vt:lpstr>
      <vt:lpstr>Wildfire Hazard</vt:lpstr>
      <vt:lpstr>Landslide</vt:lpstr>
      <vt:lpstr>Landslide Hazard</vt:lpstr>
      <vt:lpstr>Winter Storms</vt:lpstr>
      <vt:lpstr>Drought, Volcanoes &amp; Windstorms</vt:lpstr>
      <vt:lpstr>Planning Process</vt:lpstr>
      <vt:lpstr>Timeline</vt:lpstr>
      <vt:lpstr>Community Engagement</vt:lpstr>
      <vt:lpstr>Community Voice</vt:lpstr>
      <vt:lpstr>Project overview</vt:lpstr>
      <vt:lpstr>115 Projects Total </vt:lpstr>
      <vt:lpstr>Three priority projects: </vt:lpstr>
      <vt:lpstr>Community Rating System (CRS) </vt:lpstr>
      <vt:lpstr>Best resilience work</vt:lpstr>
      <vt:lpstr>Questions and 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Mitigation Action Plan</dc:title>
  <dc:creator>Papaefthimiou, Jonna</dc:creator>
  <cp:lastModifiedBy>Papaefthimiou, Jonna</cp:lastModifiedBy>
  <cp:revision>18</cp:revision>
  <cp:lastPrinted>2022-11-08T09:29:28Z</cp:lastPrinted>
  <dcterms:created xsi:type="dcterms:W3CDTF">2022-10-19T20:58:56Z</dcterms:created>
  <dcterms:modified xsi:type="dcterms:W3CDTF">2022-11-09T16:58:27Z</dcterms:modified>
</cp:coreProperties>
</file>