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336" r:id="rId5"/>
    <p:sldId id="868" r:id="rId6"/>
    <p:sldId id="848" r:id="rId7"/>
    <p:sldId id="846" r:id="rId8"/>
    <p:sldId id="791" r:id="rId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ves, Cassie" initials="GC" lastIdx="1" clrIdx="0">
    <p:extLst>
      <p:ext uri="{19B8F6BF-5375-455C-9EA6-DF929625EA0E}">
        <p15:presenceInfo xmlns:p15="http://schemas.microsoft.com/office/powerpoint/2012/main" userId="S::Cassie.Graves@portlandoregon.gov::bbabf253-30db-4af8-bd46-f78a42547601" providerId="AD"/>
      </p:ext>
    </p:extLst>
  </p:cmAuthor>
  <p:cmAuthor id="2" name="Van Bockel, Dory" initials="VD" lastIdx="2" clrIdx="1">
    <p:extLst>
      <p:ext uri="{19B8F6BF-5375-455C-9EA6-DF929625EA0E}">
        <p15:presenceInfo xmlns:p15="http://schemas.microsoft.com/office/powerpoint/2012/main" userId="S::dory.vanbockel@portlandoregon.gov::d86373d3-591c-449b-ba45-ed9514bf0e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8"/>
    <a:srgbClr val="009900"/>
    <a:srgbClr val="022D41"/>
    <a:srgbClr val="953735"/>
    <a:srgbClr val="6F3E22"/>
    <a:srgbClr val="654E21"/>
    <a:srgbClr val="CDD8DF"/>
    <a:srgbClr val="677186"/>
    <a:srgbClr val="434F69"/>
    <a:srgbClr val="525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13B19-0B73-4794-8BF5-47EE31B82AA4}" v="26" dt="2022-10-25T18:22:29.6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662" autoAdjust="0"/>
    <p:restoredTop sz="62925" autoAdjust="0"/>
  </p:normalViewPr>
  <p:slideViewPr>
    <p:cSldViewPr snapToGrid="0">
      <p:cViewPr varScale="1">
        <p:scale>
          <a:sx n="45" d="100"/>
          <a:sy n="45" d="100"/>
        </p:scale>
        <p:origin x="654"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95FB2A-8F47-4E55-9B38-0758FA9D9054}"/>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1CD017-D34A-4C93-9FCF-DAD2F6D4110E}"/>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03C5EFDA-13C6-46F3-ACB9-B260810DFFE3}" type="datetimeFigureOut">
              <a:rPr lang="en-US" smtClean="0"/>
              <a:t>10/28/2022</a:t>
            </a:fld>
            <a:endParaRPr lang="en-US"/>
          </a:p>
        </p:txBody>
      </p:sp>
      <p:sp>
        <p:nvSpPr>
          <p:cNvPr id="4" name="Footer Placeholder 3">
            <a:extLst>
              <a:ext uri="{FF2B5EF4-FFF2-40B4-BE49-F238E27FC236}">
                <a16:creationId xmlns:a16="http://schemas.microsoft.com/office/drawing/2014/main" id="{163570AF-F0A4-4590-9976-D39ABE55D881}"/>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697A3A-2BE2-4E9B-AED7-59DE5349EE4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DA6F970E-B795-4034-B0A4-2E071A12A581}" type="slidenum">
              <a:rPr lang="en-US" smtClean="0"/>
              <a:t>‹#›</a:t>
            </a:fld>
            <a:endParaRPr lang="en-US"/>
          </a:p>
        </p:txBody>
      </p:sp>
    </p:spTree>
    <p:extLst>
      <p:ext uri="{BB962C8B-B14F-4D97-AF65-F5344CB8AC3E}">
        <p14:creationId xmlns:p14="http://schemas.microsoft.com/office/powerpoint/2010/main" val="3585932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56BA00D-3D28-44A1-8298-D82607B311B2}" type="datetimeFigureOut">
              <a:rPr lang="en-US" smtClean="0"/>
              <a:t>10/28/2022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C1A4831-6F91-4AC6-8784-CCCD00E153B1}" type="slidenum">
              <a:rPr lang="en-US" smtClean="0"/>
              <a:t>‹#›</a:t>
            </a:fld>
            <a:endParaRPr lang="en-US"/>
          </a:p>
        </p:txBody>
      </p:sp>
    </p:spTree>
    <p:extLst>
      <p:ext uri="{BB962C8B-B14F-4D97-AF65-F5344CB8AC3E}">
        <p14:creationId xmlns:p14="http://schemas.microsoft.com/office/powerpoint/2010/main" val="9426588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(Matt, Jennifer)</a:t>
            </a:r>
          </a:p>
          <a:p>
            <a:pPr marL="0" marR="0" lvl="0" indent="0">
              <a:lnSpc>
                <a:spcPct val="105000"/>
              </a:lnSpc>
              <a:spcBef>
                <a:spcPts val="0"/>
              </a:spcBef>
              <a:spcAft>
                <a:spcPts val="0"/>
              </a:spcAft>
              <a:buFont typeface="+mj-lt"/>
              <a:buNone/>
            </a:pPr>
            <a:endParaRPr lang="en-US" sz="1200" dirty="0">
              <a:effectLst/>
              <a:latin typeface="+mn-lt"/>
              <a:ea typeface="+mn-ea"/>
              <a:cs typeface="+mn-cs"/>
            </a:endParaRPr>
          </a:p>
          <a:p>
            <a:pPr marL="0" marR="0" lvl="0" indent="0">
              <a:lnSpc>
                <a:spcPct val="105000"/>
              </a:lnSpc>
              <a:spcBef>
                <a:spcPts val="0"/>
              </a:spcBef>
              <a:spcAft>
                <a:spcPts val="0"/>
              </a:spcAft>
              <a:buFont typeface="+mj-lt"/>
              <a:buNone/>
            </a:pPr>
            <a:r>
              <a:rPr lang="en-US" sz="1200" dirty="0">
                <a:effectLst/>
                <a:latin typeface="+mn-lt"/>
                <a:ea typeface="+mn-ea"/>
                <a:cs typeface="+mn-cs"/>
              </a:rPr>
              <a:t>Good morning, Mayor Wheeler and City Commissioners.</a:t>
            </a:r>
          </a:p>
          <a:p>
            <a:pPr marL="0" marR="0" lvl="0" indent="0">
              <a:lnSpc>
                <a:spcPct val="105000"/>
              </a:lnSpc>
              <a:spcBef>
                <a:spcPts val="0"/>
              </a:spcBef>
              <a:spcAft>
                <a:spcPts val="0"/>
              </a:spcAft>
              <a:buFont typeface="+mj-lt"/>
              <a:buNone/>
            </a:pPr>
            <a:endParaRPr lang="en-US" sz="1200" dirty="0">
              <a:effectLst/>
              <a:latin typeface="+mn-lt"/>
              <a:ea typeface="+mn-ea"/>
              <a:cs typeface="+mn-cs"/>
            </a:endParaRPr>
          </a:p>
          <a:p>
            <a:pPr marL="0" marR="0" lvl="0" indent="0">
              <a:lnSpc>
                <a:spcPct val="105000"/>
              </a:lnSpc>
              <a:spcBef>
                <a:spcPts val="0"/>
              </a:spcBef>
              <a:spcAft>
                <a:spcPts val="0"/>
              </a:spcAft>
              <a:buFont typeface="+mj-lt"/>
              <a:buNone/>
            </a:pPr>
            <a:r>
              <a:rPr lang="en-US" sz="1200" dirty="0">
                <a:effectLst/>
                <a:latin typeface="+mn-lt"/>
                <a:ea typeface="+mn-ea"/>
                <a:cs typeface="+mn-cs"/>
              </a:rPr>
              <a:t>My name is Jennifer Chang (she/her), and I’m the Senior Policy Coordinator at the Portland Housing Bureau. </a:t>
            </a:r>
          </a:p>
          <a:p>
            <a:pPr marL="0" marR="0" lvl="0" indent="0">
              <a:lnSpc>
                <a:spcPct val="105000"/>
              </a:lnSpc>
              <a:spcBef>
                <a:spcPts val="0"/>
              </a:spcBef>
              <a:spcAft>
                <a:spcPts val="0"/>
              </a:spcAft>
              <a:buFont typeface="+mj-lt"/>
              <a:buNone/>
            </a:pPr>
            <a:endParaRPr lang="en-US" sz="1200" dirty="0">
              <a:effectLst/>
              <a:latin typeface="+mn-lt"/>
              <a:ea typeface="+mn-ea"/>
              <a:cs typeface="+mn-cs"/>
            </a:endParaRPr>
          </a:p>
          <a:p>
            <a:pPr marL="0" marR="0" lvl="0" indent="0">
              <a:lnSpc>
                <a:spcPct val="105000"/>
              </a:lnSpc>
              <a:spcBef>
                <a:spcPts val="0"/>
              </a:spcBef>
              <a:spcAft>
                <a:spcPts val="0"/>
              </a:spcAft>
              <a:buFont typeface="+mj-lt"/>
              <a:buNone/>
            </a:pPr>
            <a:r>
              <a:rPr lang="en-US" sz="1200" dirty="0">
                <a:effectLst/>
                <a:latin typeface="+mn-lt"/>
                <a:ea typeface="+mn-ea"/>
                <a:cs typeface="+mn-cs"/>
              </a:rPr>
              <a:t>For the past couple years, I’ve been closely involved in developing and overseeing the City’s COVID emergency rent assistance program. I’m </a:t>
            </a:r>
            <a:r>
              <a:rPr lang="en-US" sz="1800" dirty="0">
                <a:effectLst/>
                <a:latin typeface="Times New Roman" panose="02020603050405020304" pitchFamily="18" charset="0"/>
                <a:ea typeface="Calibri" panose="020F0502020204030204" pitchFamily="34" charset="0"/>
                <a:cs typeface="Calibri" panose="020F0502020204030204" pitchFamily="34" charset="0"/>
              </a:rPr>
              <a:t>pleased to have the opportunity this morning to provide you with an update on progress, as part of the background on the request for today’s Home Forward IGA amendment ordinance.</a:t>
            </a:r>
            <a:endParaRPr lang="en-US" sz="1800" dirty="0">
              <a:effectLst/>
              <a:latin typeface="Calibri" panose="020F0502020204030204" pitchFamily="34" charset="0"/>
              <a:ea typeface="Calibri" panose="020F0502020204030204" pitchFamily="34" charset="0"/>
              <a:cs typeface="+mn-cs"/>
            </a:endParaRPr>
          </a:p>
          <a:p>
            <a:pPr marL="0" marR="0" lvl="0" indent="0">
              <a:lnSpc>
                <a:spcPct val="105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mn-cs"/>
            </a:endParaRPr>
          </a:p>
          <a:p>
            <a:pPr marL="0" marR="0" lvl="0" indent="0">
              <a:lnSpc>
                <a:spcPct val="105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Calibri" panose="020F0502020204030204" pitchFamily="34" charset="0"/>
              </a:rPr>
              <a:t>Since the Summer of 2020, PHB has worked closely with Multnomah County, Home Forward and community partners to make rental assistance available to renters throughout the pandemic.</a:t>
            </a:r>
          </a:p>
          <a:p>
            <a:pPr marL="0" marR="0" lvl="0" indent="0">
              <a:lnSpc>
                <a:spcPct val="105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nSpc>
                <a:spcPct val="105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Calibri" panose="020F0502020204030204" pitchFamily="34" charset="0"/>
              </a:rPr>
              <a:t>We have prioritized the funding, design and implementation of the program to reach and assist BIPOC communities, who historically have been, and continue to be, disproportionately affected by the pandemic and lack of affordable housing.</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5000"/>
              </a:lnSpc>
              <a:spcBef>
                <a:spcPts val="0"/>
              </a:spcBef>
              <a:spcAft>
                <a:spcPts val="0"/>
              </a:spcAft>
              <a:buFont typeface="+mj-lt"/>
              <a:buNone/>
            </a:pPr>
            <a:endParaRPr lang="en-US" sz="1800" dirty="0">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C1A4831-6F91-4AC6-8784-CCCD00E153B1}" type="slidenum">
              <a:rPr lang="en-US" smtClean="0"/>
              <a:t>1</a:t>
            </a:fld>
            <a:endParaRPr lang="en-US"/>
          </a:p>
        </p:txBody>
      </p:sp>
    </p:spTree>
    <p:extLst>
      <p:ext uri="{BB962C8B-B14F-4D97-AF65-F5344CB8AC3E}">
        <p14:creationId xmlns:p14="http://schemas.microsoft.com/office/powerpoint/2010/main" val="133199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September 2022, close to 22,000 households have been assisted through our local program. $98 million has been expended, which represents several funding sources from both the City and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vast majority have been federal funds (CARES, ERAP1 and ERAP2), as well as some local City and County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different fund sources appear as different color shadings on this chart, and for more details we can go to the link of this table on PHB’s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Dark blue (bottom) – CARES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Turquoise (near top) – ERAP2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demographics, over the last fiscal year (21-22):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65% with incomes between 0-30% AMI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78% BIPOC – 36% Black/African American; 20% Latinx, 5% Indigenous, 5% Asian, 3% NH/PI, 8% African, 1% Middle Eastern and Slavic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 - 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54% female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43% 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can link to PHB tableau: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https://public.tableau.com/app/profile/portland.housing.bureau/viz/COVIDEmergencyRentAssistancePrograms/Dashboard1?publish=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C1A4831-6F91-4AC6-8784-CCCD00E153B1}" type="slidenum">
              <a:rPr lang="en-US" smtClean="0"/>
              <a:t>2</a:t>
            </a:fld>
            <a:endParaRPr lang="en-US"/>
          </a:p>
        </p:txBody>
      </p:sp>
    </p:spTree>
    <p:extLst>
      <p:ext uri="{BB962C8B-B14F-4D97-AF65-F5344CB8AC3E}">
        <p14:creationId xmlns:p14="http://schemas.microsoft.com/office/powerpoint/2010/main" val="43057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pPr>
            <a:r>
              <a:rPr lang="en-US" sz="2800" b="1" spc="-5" dirty="0">
                <a:solidFill>
                  <a:srgbClr val="8FD169"/>
                </a:solidFill>
                <a:latin typeface="Arial"/>
                <a:cs typeface="Arial"/>
              </a:rPr>
              <a:t>Several networks of agencies and programs have partnered in getting funding out into communities.</a:t>
            </a:r>
          </a:p>
          <a:p>
            <a:pPr marL="0" marR="0" lvl="0" indent="0">
              <a:lnSpc>
                <a:spcPct val="105000"/>
              </a:lnSpc>
              <a:spcBef>
                <a:spcPts val="0"/>
              </a:spcBef>
              <a:spcAft>
                <a:spcPts val="0"/>
              </a:spcAft>
              <a:buFont typeface="+mj-lt"/>
              <a:buNone/>
            </a:pPr>
            <a:endParaRPr lang="en-US" sz="2800" b="0" spc="-5" dirty="0">
              <a:solidFill>
                <a:srgbClr val="8FD169"/>
              </a:solidFill>
              <a:latin typeface="Arial"/>
              <a:cs typeface="Arial"/>
            </a:endParaRPr>
          </a:p>
          <a:p>
            <a:pPr marL="0" marR="0" lvl="0" indent="0">
              <a:lnSpc>
                <a:spcPct val="105000"/>
              </a:lnSpc>
              <a:spcBef>
                <a:spcPts val="0"/>
              </a:spcBef>
              <a:spcAft>
                <a:spcPts val="0"/>
              </a:spcAft>
              <a:buFont typeface="+mj-lt"/>
              <a:buNone/>
            </a:pPr>
            <a:r>
              <a:rPr lang="en-US" sz="2800" b="0" spc="-5" dirty="0">
                <a:solidFill>
                  <a:srgbClr val="8FD169"/>
                </a:solidFill>
                <a:latin typeface="Arial"/>
                <a:cs typeface="Arial"/>
              </a:rPr>
              <a:t>This includes agencies in the Short-Term Rent Assistance network, which has delivered rent assistance support for many years. We also increased the system’s capacity by adding new partners through the City’s </a:t>
            </a:r>
            <a:r>
              <a:rPr lang="en-US" sz="2800" b="0" dirty="0">
                <a:solidFill>
                  <a:schemeClr val="dk1"/>
                </a:solidFill>
                <a:latin typeface="+mn-lt"/>
                <a:ea typeface="Calibri"/>
                <a:cs typeface="Calibri"/>
                <a:sym typeface="Calibri"/>
              </a:rPr>
              <a:t>Expanded Partners Network – comprised of 18 agencies, mostly culturally specific, who prior to the pandemic had not provided rent assistance support. </a:t>
            </a:r>
          </a:p>
          <a:p>
            <a:pPr marL="0" marR="0" lvl="0" indent="0">
              <a:lnSpc>
                <a:spcPct val="105000"/>
              </a:lnSpc>
              <a:spcBef>
                <a:spcPts val="0"/>
              </a:spcBef>
              <a:spcAft>
                <a:spcPts val="0"/>
              </a:spcAft>
              <a:buFont typeface="+mj-lt"/>
              <a:buNone/>
            </a:pPr>
            <a:endParaRPr lang="en-US" sz="2800" b="0" dirty="0">
              <a:solidFill>
                <a:schemeClr val="dk1"/>
              </a:solidFill>
              <a:latin typeface="+mn-lt"/>
              <a:cs typeface="Calibri"/>
              <a:sym typeface="Calibri"/>
            </a:endParaRPr>
          </a:p>
          <a:p>
            <a:pPr marL="0" marR="0" lvl="0" indent="0">
              <a:lnSpc>
                <a:spcPct val="105000"/>
              </a:lnSpc>
              <a:spcBef>
                <a:spcPts val="0"/>
              </a:spcBef>
              <a:spcAft>
                <a:spcPts val="0"/>
              </a:spcAft>
              <a:buFont typeface="+mj-lt"/>
              <a:buNone/>
            </a:pPr>
            <a:r>
              <a:rPr lang="en-US" sz="2800" b="0" dirty="0">
                <a:solidFill>
                  <a:schemeClr val="dk1"/>
                </a:solidFill>
                <a:latin typeface="+mn-lt"/>
                <a:cs typeface="Calibri"/>
                <a:sym typeface="Calibri"/>
              </a:rPr>
              <a:t>-----------------------------------------------------------------------------------------------------------------------------------------------</a:t>
            </a:r>
            <a:endParaRPr lang="en-US" sz="2800" dirty="0"/>
          </a:p>
          <a:p>
            <a:pPr marL="228600" lvl="0" indent="0" algn="l" rtl="0">
              <a:spcBef>
                <a:spcPts val="0"/>
              </a:spcBef>
              <a:spcAft>
                <a:spcPts val="0"/>
              </a:spcAft>
              <a:buClr>
                <a:schemeClr val="dk1"/>
              </a:buClr>
              <a:buSzPts val="1400"/>
              <a:buFont typeface="Arial"/>
              <a:buNone/>
            </a:pPr>
            <a:r>
              <a:rPr lang="en-US" sz="1400" dirty="0">
                <a:solidFill>
                  <a:schemeClr val="dk1"/>
                </a:solidFill>
                <a:latin typeface="+mn-lt"/>
                <a:ea typeface="Calibri"/>
                <a:cs typeface="Calibri"/>
                <a:sym typeface="Calibri"/>
              </a:rPr>
              <a:t>1.</a:t>
            </a:r>
            <a:r>
              <a:rPr lang="en-US" sz="1800" dirty="0">
                <a:solidFill>
                  <a:schemeClr val="dk1"/>
                </a:solidFill>
                <a:latin typeface="+mn-lt"/>
                <a:ea typeface="Calibri"/>
                <a:cs typeface="Calibri"/>
                <a:sym typeface="Calibri"/>
              </a:rPr>
              <a:t> Short Term Rent Assistance (STRA) network - 19 non-profit organizations engaged in year round, and Covid-19 rent assistance. STRA includes the Domestic Violence continuum. </a:t>
            </a:r>
          </a:p>
          <a:p>
            <a:pPr marL="228600" lvl="0" indent="0" algn="l" rtl="0">
              <a:spcBef>
                <a:spcPts val="0"/>
              </a:spcBef>
              <a:spcAft>
                <a:spcPts val="0"/>
              </a:spcAft>
              <a:buClr>
                <a:schemeClr val="dk1"/>
              </a:buClr>
              <a:buSzPts val="1100"/>
              <a:buFont typeface="Arial"/>
              <a:buNone/>
            </a:pPr>
            <a:r>
              <a:rPr lang="en-US" sz="1800" dirty="0">
                <a:solidFill>
                  <a:schemeClr val="dk1"/>
                </a:solidFill>
                <a:latin typeface="+mn-lt"/>
                <a:ea typeface="Calibri"/>
                <a:cs typeface="Calibri"/>
                <a:sym typeface="Calibri"/>
              </a:rPr>
              <a:t>2. </a:t>
            </a:r>
            <a:r>
              <a:rPr lang="en-US" sz="1800" dirty="0" err="1">
                <a:solidFill>
                  <a:schemeClr val="dk1"/>
                </a:solidFill>
                <a:latin typeface="+mn-lt"/>
                <a:ea typeface="Calibri"/>
                <a:cs typeface="Calibri"/>
                <a:sym typeface="Calibri"/>
              </a:rPr>
              <a:t>Worksystems</a:t>
            </a:r>
            <a:r>
              <a:rPr lang="en-US" sz="1800" dirty="0">
                <a:solidFill>
                  <a:schemeClr val="dk1"/>
                </a:solidFill>
                <a:latin typeface="+mn-lt"/>
                <a:ea typeface="Calibri"/>
                <a:cs typeface="Calibri"/>
                <a:sym typeface="Calibri"/>
              </a:rPr>
              <a:t> Inc network - 14 providers who are part of the WSI workforce development system who provide rent assistance to work force training program participants.</a:t>
            </a:r>
          </a:p>
          <a:p>
            <a:pPr marL="228600" lvl="0" indent="0" algn="l" rtl="0">
              <a:spcBef>
                <a:spcPts val="0"/>
              </a:spcBef>
              <a:spcAft>
                <a:spcPts val="0"/>
              </a:spcAft>
              <a:buClr>
                <a:schemeClr val="dk1"/>
              </a:buClr>
              <a:buSzPts val="1100"/>
              <a:buFont typeface="Arial"/>
              <a:buNone/>
            </a:pPr>
            <a:r>
              <a:rPr lang="en-US" sz="1800" dirty="0">
                <a:solidFill>
                  <a:schemeClr val="dk1"/>
                </a:solidFill>
                <a:latin typeface="+mn-lt"/>
                <a:ea typeface="Calibri"/>
                <a:cs typeface="Calibri"/>
                <a:sym typeface="Calibri"/>
              </a:rPr>
              <a:t>3. Expanded Partners Network - a new network of 16 culturally specific organizations who are supporting the community to receive rent assistance.</a:t>
            </a:r>
          </a:p>
          <a:p>
            <a:pPr marL="228600" lvl="0" indent="0" algn="l" rtl="0">
              <a:spcBef>
                <a:spcPts val="0"/>
              </a:spcBef>
              <a:spcAft>
                <a:spcPts val="0"/>
              </a:spcAft>
              <a:buClr>
                <a:schemeClr val="dk1"/>
              </a:buClr>
              <a:buSzPts val="1400"/>
              <a:buFont typeface="Arial"/>
              <a:buNone/>
            </a:pPr>
            <a:r>
              <a:rPr lang="en-US" sz="1800" dirty="0">
                <a:solidFill>
                  <a:schemeClr val="dk1"/>
                </a:solidFill>
                <a:latin typeface="+mn-lt"/>
                <a:ea typeface="Calibri"/>
                <a:cs typeface="Calibri"/>
                <a:sym typeface="Calibri"/>
              </a:rPr>
              <a:t>4. County Programs - including </a:t>
            </a:r>
            <a:r>
              <a:rPr lang="en-US" sz="1800" dirty="0" err="1">
                <a:solidFill>
                  <a:schemeClr val="dk1"/>
                </a:solidFill>
                <a:latin typeface="+mn-lt"/>
                <a:ea typeface="Calibri"/>
                <a:cs typeface="Calibri"/>
                <a:sym typeface="Calibri"/>
              </a:rPr>
              <a:t>Bienestar</a:t>
            </a:r>
            <a:r>
              <a:rPr lang="en-US" sz="1800" dirty="0">
                <a:solidFill>
                  <a:schemeClr val="dk1"/>
                </a:solidFill>
                <a:latin typeface="+mn-lt"/>
                <a:ea typeface="Calibri"/>
                <a:cs typeface="Calibri"/>
                <a:sym typeface="Calibri"/>
              </a:rPr>
              <a:t> de la Familia, Intellectual and Developmental Disabilities, and Maternal Family Health in the Health Department. </a:t>
            </a:r>
            <a:endParaRPr lang="en-US" sz="2800" dirty="0"/>
          </a:p>
          <a:p>
            <a:endParaRPr lang="en-US" dirty="0"/>
          </a:p>
        </p:txBody>
      </p:sp>
      <p:sp>
        <p:nvSpPr>
          <p:cNvPr id="4" name="Slide Number Placeholder 3"/>
          <p:cNvSpPr>
            <a:spLocks noGrp="1"/>
          </p:cNvSpPr>
          <p:nvPr>
            <p:ph type="sldNum" sz="quarter" idx="5"/>
          </p:nvPr>
        </p:nvSpPr>
        <p:spPr/>
        <p:txBody>
          <a:bodyPr/>
          <a:lstStyle/>
          <a:p>
            <a:fld id="{16BEDA19-CAAF-4900-9F38-CA09408733FB}" type="slidenum">
              <a:rPr lang="en-US" smtClean="0"/>
              <a:t>3</a:t>
            </a:fld>
            <a:endParaRPr lang="en-US"/>
          </a:p>
        </p:txBody>
      </p:sp>
    </p:spTree>
    <p:extLst>
      <p:ext uri="{BB962C8B-B14F-4D97-AF65-F5344CB8AC3E}">
        <p14:creationId xmlns:p14="http://schemas.microsoft.com/office/powerpoint/2010/main" val="212887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This brings us to the main purpose of today’s ordinance. In the last two months, the City through PHB has identified $1.5 million, to add to the emergency rent assistance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The funds are comprised primarily of the first ERAP reallocation ($1.1 million) from U.S. Treasury announced in Aug 2022. It also includes portions of ERAP 1 and 2 interest earnings and CDBG-CV funds ($235k) reflected in PHB’s Fall BMP budget adjustments.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The ordinance, (item #898), is to amend Home Forward’s existing ERAP IGA to add these funds so they can continue their role in processing and making rent assistance payments for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Funding will also be allocated to agencies in the City’s </a:t>
            </a:r>
            <a:r>
              <a:rPr lang="en-US" sz="1200" dirty="0">
                <a:effectLst/>
                <a:latin typeface="Times New Roman" panose="02020603050405020304" pitchFamily="18" charset="0"/>
                <a:ea typeface="Calibri" panose="020F0502020204030204" pitchFamily="34" charset="0"/>
                <a:cs typeface="Calibri" panose="020F0502020204030204" pitchFamily="34" charset="0"/>
              </a:rPr>
              <a:t>Expanded Partners Network to conduct outreach and application assistance, with a continued focus in reaching BIPOC communities. </a:t>
            </a:r>
            <a:endParaRPr lang="en-US" sz="1200" dirty="0">
              <a:effectLst/>
              <a:latin typeface="Calibri" panose="020F0502020204030204" pitchFamily="34" charset="0"/>
              <a:ea typeface="Calibri" panose="020F0502020204030204" pitchFamily="34" charset="0"/>
            </a:endParaRPr>
          </a:p>
          <a:p>
            <a:pPr marL="0" marR="0" lvl="0" indent="0">
              <a:lnSpc>
                <a:spcPct val="105000"/>
              </a:lnSpc>
              <a:spcBef>
                <a:spcPts val="0"/>
              </a:spcBef>
              <a:spcAft>
                <a:spcPts val="800"/>
              </a:spcAft>
              <a:buFont typeface="+mj-lt"/>
              <a:buNone/>
            </a:pPr>
            <a:endParaRPr lang="en-US" sz="1200" b="1" dirty="0">
              <a:effectLst/>
              <a:latin typeface="Times New Roman" panose="02020603050405020304" pitchFamily="18" charset="0"/>
              <a:ea typeface="Calibri" panose="020F0502020204030204" pitchFamily="34" charset="0"/>
            </a:endParaRPr>
          </a:p>
          <a:p>
            <a:pPr marL="0" marR="0" lvl="0" indent="0">
              <a:lnSpc>
                <a:spcPct val="105000"/>
              </a:lnSpc>
              <a:spcBef>
                <a:spcPts val="0"/>
              </a:spcBef>
              <a:spcAft>
                <a:spcPts val="800"/>
              </a:spcAft>
              <a:buFont typeface="+mj-lt"/>
              <a:buNone/>
            </a:pPr>
            <a:r>
              <a:rPr lang="en-US" sz="1200" b="1" dirty="0">
                <a:effectLst/>
                <a:latin typeface="Times New Roman" panose="02020603050405020304" pitchFamily="18" charset="0"/>
                <a:ea typeface="Calibri" panose="020F0502020204030204" pitchFamily="34" charset="0"/>
              </a:rPr>
              <a:t>The funding is intended to be spent by the end of the calendar year and will provide rent assistance to an estimated 350-400 additional households by year’s end.</a:t>
            </a:r>
            <a:endParaRPr lang="en-US" sz="12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Rent Assistance amount: $1.6 million (all federal sources – ERAP and CDBG-CV)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(Total Amount: $2.1 million, remainder to partners for program implementation costs ~$500k)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6BEDA19-CAAF-4900-9F38-CA09408733FB}" type="slidenum">
              <a:rPr lang="en-US" smtClean="0"/>
              <a:t>4</a:t>
            </a:fld>
            <a:endParaRPr lang="en-US"/>
          </a:p>
        </p:txBody>
      </p:sp>
    </p:spTree>
    <p:extLst>
      <p:ext uri="{BB962C8B-B14F-4D97-AF65-F5344CB8AC3E}">
        <p14:creationId xmlns:p14="http://schemas.microsoft.com/office/powerpoint/2010/main" val="170840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A4831-6F91-4AC6-8784-CCCD00E153B1}" type="slidenum">
              <a:rPr lang="en-US" smtClean="0"/>
              <a:t>5</a:t>
            </a:fld>
            <a:endParaRPr lang="en-US"/>
          </a:p>
        </p:txBody>
      </p:sp>
    </p:spTree>
    <p:extLst>
      <p:ext uri="{BB962C8B-B14F-4D97-AF65-F5344CB8AC3E}">
        <p14:creationId xmlns:p14="http://schemas.microsoft.com/office/powerpoint/2010/main" val="25519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7C6D4F9-C769-4F8B-8AB6-940FE6406A7B}" type="datetime1">
              <a:rPr lang="en-US" smtClean="0"/>
              <a:t>10/28/2022</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098E471-40C4-4A89-91C0-A8C8E80C41A5}" type="datetime1">
              <a:rPr lang="en-US" smtClean="0"/>
              <a:t>10/28/2022</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955031D-B28E-4F58-A73F-A42CD10C9DB8}" type="datetime1">
              <a:rPr lang="en-US" smtClean="0"/>
              <a:t>10/28/2022</a:t>
            </a:fld>
            <a:endParaRPr lang="en-US"/>
          </a:p>
        </p:txBody>
      </p:sp>
      <p:sp>
        <p:nvSpPr>
          <p:cNvPr id="7" name="Holder 7"/>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BC2EAA1-792B-4242-9493-1D6C4FB61A42}" type="datetime1">
              <a:rPr lang="en-US" smtClean="0"/>
              <a:t>10/28/2022</a:t>
            </a:fld>
            <a:endParaRPr lang="en-US"/>
          </a:p>
        </p:txBody>
      </p:sp>
      <p:sp>
        <p:nvSpPr>
          <p:cNvPr id="5" name="Holder 5"/>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099D47D-D5EF-404E-8403-3A27A6B3E435}" type="datetime1">
              <a:rPr lang="en-US" smtClean="0"/>
              <a:t>10/28/2022</a:t>
            </a:fld>
            <a:endParaRPr lang="en-US"/>
          </a:p>
        </p:txBody>
      </p:sp>
      <p:sp>
        <p:nvSpPr>
          <p:cNvPr id="4" name="Holder 4"/>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Slide Conten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CF37A12-DC80-4E26-A723-AE26478FB7E6}"/>
              </a:ext>
            </a:extLst>
          </p:cNvPr>
          <p:cNvSpPr/>
          <p:nvPr userDrawn="1"/>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a:solidFill>
                <a:schemeClr val="bg1"/>
              </a:solidFill>
            </a:endParaRPr>
          </a:p>
        </p:txBody>
      </p:sp>
      <p:sp>
        <p:nvSpPr>
          <p:cNvPr id="7" name="object 3">
            <a:extLst>
              <a:ext uri="{FF2B5EF4-FFF2-40B4-BE49-F238E27FC236}">
                <a16:creationId xmlns:a16="http://schemas.microsoft.com/office/drawing/2014/main" id="{F14540DF-FD2B-47F6-8FE6-0CC29AF62BD2}"/>
              </a:ext>
            </a:extLst>
          </p:cNvPr>
          <p:cNvSpPr/>
          <p:nvPr userDrawn="1"/>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8" name="Holder 2">
            <a:extLst>
              <a:ext uri="{FF2B5EF4-FFF2-40B4-BE49-F238E27FC236}">
                <a16:creationId xmlns:a16="http://schemas.microsoft.com/office/drawing/2014/main" id="{D1482E41-1955-4B89-BB00-761D5D33FB74}"/>
              </a:ext>
            </a:extLst>
          </p:cNvPr>
          <p:cNvSpPr>
            <a:spLocks noGrp="1"/>
          </p:cNvSpPr>
          <p:nvPr>
            <p:ph type="ftr" sz="quarter" idx="5"/>
          </p:nvPr>
        </p:nvSpPr>
        <p:spPr>
          <a:xfrm>
            <a:off x="4758090" y="6489863"/>
            <a:ext cx="6101715" cy="179536"/>
          </a:xfrm>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t>Portland Housing Bureau</a:t>
            </a:r>
            <a:endParaRPr lang="en-US" spc="-5" dirty="0"/>
          </a:p>
        </p:txBody>
      </p:sp>
      <p:sp>
        <p:nvSpPr>
          <p:cNvPr id="9" name="Holder 4">
            <a:extLst>
              <a:ext uri="{FF2B5EF4-FFF2-40B4-BE49-F238E27FC236}">
                <a16:creationId xmlns:a16="http://schemas.microsoft.com/office/drawing/2014/main" id="{02883663-A05E-4A66-8C84-4E70790A2796}"/>
              </a:ext>
            </a:extLst>
          </p:cNvPr>
          <p:cNvSpPr>
            <a:spLocks noGrp="1"/>
          </p:cNvSpPr>
          <p:nvPr>
            <p:ph type="sldNum" sz="quarter" idx="7"/>
          </p:nvPr>
        </p:nvSpPr>
        <p:spPr>
          <a:xfrm>
            <a:off x="11335166" y="6478453"/>
            <a:ext cx="323434" cy="184666"/>
          </a:xfrm>
        </p:spPr>
        <p:txBody>
          <a:bodyPr lIns="0" tIns="0" rIns="0" bIns="0"/>
          <a:lstStyle>
            <a:lvl1pPr>
              <a:defRPr sz="1200" b="1" i="0">
                <a:solidFill>
                  <a:schemeClr val="bg1"/>
                </a:solidFill>
                <a:latin typeface="Calibri"/>
                <a:cs typeface="Calibri"/>
              </a:defRPr>
            </a:lvl1pPr>
          </a:lstStyle>
          <a:p>
            <a:pPr marL="25400">
              <a:spcBef>
                <a:spcPts val="40"/>
              </a:spcBef>
            </a:pPr>
            <a:fld id="{81D60167-4931-47E6-BA6A-407CBD079E47}" type="slidenum">
              <a:rPr lang="en-US" smtClean="0"/>
              <a:pPr marL="25400">
                <a:spcBef>
                  <a:spcPts val="40"/>
                </a:spcBef>
              </a:pPr>
              <a:t>‹#›</a:t>
            </a:fld>
            <a:endParaRPr lang="en-US" dirty="0"/>
          </a:p>
        </p:txBody>
      </p:sp>
      <p:sp>
        <p:nvSpPr>
          <p:cNvPr id="10" name="Holder 2">
            <a:extLst>
              <a:ext uri="{FF2B5EF4-FFF2-40B4-BE49-F238E27FC236}">
                <a16:creationId xmlns:a16="http://schemas.microsoft.com/office/drawing/2014/main" id="{4AE4BAA2-714F-45CB-A60F-9F3675A51431}"/>
              </a:ext>
            </a:extLst>
          </p:cNvPr>
          <p:cNvSpPr>
            <a:spLocks noGrp="1"/>
          </p:cNvSpPr>
          <p:nvPr>
            <p:ph type="title"/>
          </p:nvPr>
        </p:nvSpPr>
        <p:spPr>
          <a:xfrm>
            <a:off x="688340" y="582226"/>
            <a:ext cx="10815319" cy="635000"/>
          </a:xfrm>
        </p:spPr>
        <p:txBody>
          <a:bodyPr lIns="0" tIns="0" rIns="0" bIns="0"/>
          <a:lstStyle>
            <a:lvl1pPr>
              <a:defRPr sz="4000" b="1" i="0">
                <a:solidFill>
                  <a:srgbClr val="27829D"/>
                </a:solidFill>
                <a:latin typeface="Arial"/>
                <a:cs typeface="Arial"/>
              </a:defRPr>
            </a:lvl1pPr>
          </a:lstStyle>
          <a:p>
            <a:endParaRPr/>
          </a:p>
        </p:txBody>
      </p:sp>
    </p:spTree>
    <p:extLst>
      <p:ext uri="{BB962C8B-B14F-4D97-AF65-F5344CB8AC3E}">
        <p14:creationId xmlns:p14="http://schemas.microsoft.com/office/powerpoint/2010/main" val="45306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8340" y="582226"/>
            <a:ext cx="10815319" cy="635000"/>
          </a:xfrm>
          <a:prstGeom prst="rect">
            <a:avLst/>
          </a:prstGeom>
        </p:spPr>
        <p:txBody>
          <a:bodyPr wrap="square" lIns="0" tIns="0" rIns="0" bIns="0">
            <a:spAutoFit/>
          </a:bodyPr>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a:xfrm>
            <a:off x="688340" y="1367933"/>
            <a:ext cx="10815319" cy="26924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758090" y="6489863"/>
            <a:ext cx="6101715"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4A479ED-486B-4CC5-BF36-E0D529C6AF42}" type="datetime1">
              <a:rPr lang="en-US" smtClean="0"/>
              <a:t>10/28/2022</a:t>
            </a:fld>
            <a:endParaRPr lang="en-US"/>
          </a:p>
        </p:txBody>
      </p:sp>
      <p:sp>
        <p:nvSpPr>
          <p:cNvPr id="6" name="Holder 6"/>
          <p:cNvSpPr>
            <a:spLocks noGrp="1"/>
          </p:cNvSpPr>
          <p:nvPr>
            <p:ph type="sldNum" sz="quarter" idx="7"/>
          </p:nvPr>
        </p:nvSpPr>
        <p:spPr>
          <a:xfrm>
            <a:off x="11335166" y="6478453"/>
            <a:ext cx="128270" cy="211454"/>
          </a:xfrm>
          <a:prstGeom prst="rect">
            <a:avLst/>
          </a:prstGeom>
        </p:spPr>
        <p:txBody>
          <a:bodyPr wrap="square" lIns="0" tIns="0" rIns="0" bIns="0">
            <a:spAutoFit/>
          </a:bodyPr>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8.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49.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7.png"/><Relationship Id="rId46" Type="http://schemas.openxmlformats.org/officeDocument/2006/relationships/image" Target="../media/image45.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gif"/><Relationship Id="rId29" Type="http://schemas.openxmlformats.org/officeDocument/2006/relationships/image" Target="../media/image29.png"/><Relationship Id="rId41"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6.jpg"/><Relationship Id="rId40" Type="http://schemas.openxmlformats.org/officeDocument/2006/relationships/image" Target="../media/image39.png"/><Relationship Id="rId45" Type="http://schemas.openxmlformats.org/officeDocument/2006/relationships/image" Target="../media/image4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5.png"/><Relationship Id="rId49" Type="http://schemas.openxmlformats.org/officeDocument/2006/relationships/image" Target="../media/image48.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hyperlink" Target="https://www.facebook.com/1814202428634595/photos/1875756522479185/" TargetMode="External"/><Relationship Id="rId43" Type="http://schemas.openxmlformats.org/officeDocument/2006/relationships/image" Target="../media/image42.png"/><Relationship Id="rId48" Type="http://schemas.openxmlformats.org/officeDocument/2006/relationships/image" Target="../media/image47.png"/><Relationship Id="rId8" Type="http://schemas.openxmlformats.org/officeDocument/2006/relationships/image" Target="../media/image8.png"/><Relationship Id="rId51"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D8D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B548F5-2667-47C6-8A17-E7A625AEB89D}"/>
              </a:ext>
            </a:extLst>
          </p:cNvPr>
          <p:cNvSpPr/>
          <p:nvPr/>
        </p:nvSpPr>
        <p:spPr>
          <a:xfrm>
            <a:off x="1371600" y="1613118"/>
            <a:ext cx="10210800" cy="243143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rPr>
              <a:t>Home Forward ERAP IGA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rPr>
              <a:t>Amendment Ordinance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4000" i="1" dirty="0">
                <a:solidFill>
                  <a:srgbClr val="434F69"/>
                </a:solidFill>
                <a:latin typeface="Arial" panose="020B0604020202020204" pitchFamily="34" charset="0"/>
                <a:cs typeface="Arial" panose="020B0604020202020204" pitchFamily="34" charset="0"/>
              </a:rPr>
              <a:t>f</a:t>
            </a:r>
            <a:r>
              <a:rPr kumimoji="0" lang="en-US" sz="4000" b="0" i="1"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rPr>
              <a:t>or Emergency Rent Assistance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434F69"/>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098EC097-9702-48EA-949F-F307EC8EFA6E}"/>
              </a:ext>
            </a:extLst>
          </p:cNvPr>
          <p:cNvGrpSpPr/>
          <p:nvPr/>
        </p:nvGrpSpPr>
        <p:grpSpPr>
          <a:xfrm>
            <a:off x="669291" y="5657918"/>
            <a:ext cx="3799779" cy="914400"/>
            <a:chOff x="669291" y="5657918"/>
            <a:chExt cx="3799779" cy="914400"/>
          </a:xfrm>
        </p:grpSpPr>
        <p:pic>
          <p:nvPicPr>
            <p:cNvPr id="8" name="Picture 7">
              <a:extLst>
                <a:ext uri="{FF2B5EF4-FFF2-40B4-BE49-F238E27FC236}">
                  <a16:creationId xmlns:a16="http://schemas.microsoft.com/office/drawing/2014/main" id="{99699C77-550A-4D13-8DFF-E77C032796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017"/>
            <a:stretch/>
          </p:blipFill>
          <p:spPr>
            <a:xfrm>
              <a:off x="669291" y="5657918"/>
              <a:ext cx="911315" cy="914400"/>
            </a:xfrm>
            <a:prstGeom prst="rect">
              <a:avLst/>
            </a:prstGeom>
          </p:spPr>
        </p:pic>
        <p:pic>
          <p:nvPicPr>
            <p:cNvPr id="9" name="Picture 8">
              <a:extLst>
                <a:ext uri="{FF2B5EF4-FFF2-40B4-BE49-F238E27FC236}">
                  <a16:creationId xmlns:a16="http://schemas.microsoft.com/office/drawing/2014/main" id="{0CEAF233-C531-4281-8A70-C1713B3062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36" b="24471"/>
            <a:stretch/>
          </p:blipFill>
          <p:spPr>
            <a:xfrm>
              <a:off x="1700415" y="5769803"/>
              <a:ext cx="2768655" cy="690630"/>
            </a:xfrm>
            <a:prstGeom prst="rect">
              <a:avLst/>
            </a:prstGeom>
          </p:spPr>
        </p:pic>
      </p:grpSp>
      <p:sp>
        <p:nvSpPr>
          <p:cNvPr id="10" name="object 8">
            <a:extLst>
              <a:ext uri="{FF2B5EF4-FFF2-40B4-BE49-F238E27FC236}">
                <a16:creationId xmlns:a16="http://schemas.microsoft.com/office/drawing/2014/main" id="{0A09EA18-68DF-4AE6-A208-D14A475AABF3}"/>
              </a:ext>
            </a:extLst>
          </p:cNvPr>
          <p:cNvSpPr txBox="1"/>
          <p:nvPr/>
        </p:nvSpPr>
        <p:spPr>
          <a:xfrm>
            <a:off x="5160128" y="5128333"/>
            <a:ext cx="6422272" cy="1182375"/>
          </a:xfrm>
          <a:prstGeom prst="rect">
            <a:avLst/>
          </a:prstGeom>
        </p:spPr>
        <p:txBody>
          <a:bodyPr vert="horz" wrap="square" lIns="0" tIns="12700" rIns="0" bIns="0" rtlCol="0" anchor="t">
            <a:spAutoFit/>
          </a:bodyPr>
          <a:lstStyle/>
          <a:p>
            <a:pPr marL="12700" marR="5080" lvl="0" indent="0" algn="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10" normalizeH="0" baseline="0" noProof="0" dirty="0">
              <a:ln>
                <a:noFill/>
              </a:ln>
              <a:solidFill>
                <a:srgbClr val="1F497D">
                  <a:lumMod val="50000"/>
                </a:srgbClr>
              </a:solidFill>
              <a:effectLst/>
              <a:uLnTx/>
              <a:uFillTx/>
              <a:latin typeface="Arial Narrow" panose="020B0606020202030204" pitchFamily="34" charset="0"/>
              <a:ea typeface="+mn-ea"/>
              <a:cs typeface="Arial"/>
            </a:endParaRPr>
          </a:p>
          <a:p>
            <a:pPr marL="12700" marR="5080" lvl="0" indent="0" algn="r" defTabSz="914400" rtl="0" eaLnBrk="1" fontAlgn="auto" latinLnBrk="0" hangingPunct="1">
              <a:lnSpc>
                <a:spcPct val="100000"/>
              </a:lnSpc>
              <a:spcBef>
                <a:spcPts val="600"/>
              </a:spcBef>
              <a:spcAft>
                <a:spcPts val="0"/>
              </a:spcAft>
              <a:buClrTx/>
              <a:buSzTx/>
              <a:buFontTx/>
              <a:buNone/>
              <a:tabLst/>
              <a:defRPr/>
            </a:pPr>
            <a:endParaRPr kumimoji="0" lang="en-US" sz="2200" b="1" i="0" u="none" strike="noStrike" kern="1200" cap="none" spc="-10" normalizeH="0" baseline="0" noProof="0" dirty="0">
              <a:ln>
                <a:noFill/>
              </a:ln>
              <a:solidFill>
                <a:srgbClr val="1F497D">
                  <a:lumMod val="50000"/>
                </a:srgbClr>
              </a:solidFill>
              <a:effectLst/>
              <a:uLnTx/>
              <a:uFillTx/>
              <a:latin typeface="Arial Narrow" panose="020B0606020202030204" pitchFamily="34" charset="0"/>
              <a:ea typeface="+mn-ea"/>
              <a:cs typeface="Arial"/>
            </a:endParaRPr>
          </a:p>
          <a:p>
            <a:pPr marL="12700" marR="5080" lvl="0" indent="0" algn="r" defTabSz="914400" rtl="0" eaLnBrk="1" fontAlgn="auto" latinLnBrk="0" hangingPunct="1">
              <a:lnSpc>
                <a:spcPct val="100000"/>
              </a:lnSpc>
              <a:spcBef>
                <a:spcPts val="600"/>
              </a:spcBef>
              <a:spcAft>
                <a:spcPts val="0"/>
              </a:spcAft>
              <a:buClrTx/>
              <a:buSzTx/>
              <a:buFontTx/>
              <a:buNone/>
              <a:tabLst/>
              <a:defRPr/>
            </a:pPr>
            <a:r>
              <a:rPr kumimoji="0" lang="en-US" sz="2200" b="1" i="0" u="none" strike="noStrike" kern="1200" cap="none" spc="-10" normalizeH="0" baseline="0" noProof="0" dirty="0">
                <a:ln>
                  <a:noFill/>
                </a:ln>
                <a:solidFill>
                  <a:srgbClr val="1F497D">
                    <a:lumMod val="50000"/>
                  </a:srgbClr>
                </a:solidFill>
                <a:effectLst/>
                <a:uLnTx/>
                <a:uFillTx/>
                <a:latin typeface="Arial Narrow" panose="020B0606020202030204" pitchFamily="34" charset="0"/>
                <a:ea typeface="+mn-ea"/>
                <a:cs typeface="Arial"/>
              </a:rPr>
              <a:t>October 26, 2022</a:t>
            </a:r>
            <a:endParaRPr kumimoji="0" sz="2200" b="0" i="0" u="none" strike="noStrike" kern="1200" cap="none" spc="0" normalizeH="0" baseline="0" noProof="0" dirty="0">
              <a:ln>
                <a:noFill/>
              </a:ln>
              <a:solidFill>
                <a:srgbClr val="1F497D">
                  <a:lumMod val="50000"/>
                </a:srgbClr>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51362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AA5E78-F0E2-4D7C-8852-5828326AED22}"/>
              </a:ext>
            </a:extLst>
          </p:cNvPr>
          <p:cNvSpPr>
            <a:spLocks noGrp="1"/>
          </p:cNvSpPr>
          <p:nvPr>
            <p:ph type="ftr" sz="quarter" idx="5"/>
          </p:nvPr>
        </p:nvSpPr>
        <p:spPr>
          <a:xfrm>
            <a:off x="4758090" y="6489863"/>
            <a:ext cx="6101715" cy="179536"/>
          </a:xfrm>
        </p:spPr>
        <p:txBody>
          <a:bodyPr/>
          <a:lstStyle/>
          <a:p>
            <a:pPr marL="12700" algn="r">
              <a:lnSpc>
                <a:spcPts val="1425"/>
              </a:lnSpc>
              <a:tabLst>
                <a:tab pos="3284220" algn="l"/>
                <a:tab pos="3455035" algn="l"/>
                <a:tab pos="4090035" algn="l"/>
                <a:tab pos="4261485" algn="l"/>
              </a:tabLst>
              <a:defRPr/>
            </a:pPr>
            <a:r>
              <a:rPr lang="en-US" spc="-10" dirty="0">
                <a:solidFill>
                  <a:schemeClr val="accent5">
                    <a:lumMod val="75000"/>
                  </a:schemeClr>
                </a:solidFill>
              </a:rPr>
              <a:t>Portland Housing Bureau – 10/26/22</a:t>
            </a:r>
            <a:endParaRPr lang="en-US" spc="-5" dirty="0">
              <a:solidFill>
                <a:schemeClr val="accent5">
                  <a:lumMod val="75000"/>
                </a:schemeClr>
              </a:solidFill>
            </a:endParaRPr>
          </a:p>
        </p:txBody>
      </p:sp>
      <p:sp>
        <p:nvSpPr>
          <p:cNvPr id="3" name="Slide Number Placeholder 2">
            <a:extLst>
              <a:ext uri="{FF2B5EF4-FFF2-40B4-BE49-F238E27FC236}">
                <a16:creationId xmlns:a16="http://schemas.microsoft.com/office/drawing/2014/main" id="{0F8870F4-2880-43E8-8D20-F27E3D8A2D30}"/>
              </a:ext>
            </a:extLst>
          </p:cNvPr>
          <p:cNvSpPr>
            <a:spLocks noGrp="1"/>
          </p:cNvSpPr>
          <p:nvPr>
            <p:ph type="sldNum" sz="quarter" idx="7"/>
          </p:nvPr>
        </p:nvSpPr>
        <p:spPr/>
        <p:txBody>
          <a:bodyPr/>
          <a:lstStyle/>
          <a:p>
            <a:pPr marL="25400">
              <a:lnSpc>
                <a:spcPct val="100000"/>
              </a:lnSpc>
              <a:spcBef>
                <a:spcPts val="40"/>
              </a:spcBef>
            </a:pPr>
            <a:fld id="{81D60167-4931-47E6-BA6A-407CBD079E47}" type="slidenum">
              <a:rPr lang="en-US" smtClean="0"/>
              <a:t>2</a:t>
            </a:fld>
            <a:endParaRPr lang="en-US"/>
          </a:p>
        </p:txBody>
      </p:sp>
      <p:pic>
        <p:nvPicPr>
          <p:cNvPr id="5" name="slide2" descr="Dashboard 1">
            <a:extLst>
              <a:ext uri="{FF2B5EF4-FFF2-40B4-BE49-F238E27FC236}">
                <a16:creationId xmlns:a16="http://schemas.microsoft.com/office/drawing/2014/main" id="{AC6FF8F1-F32A-4038-962B-9068691885F5}"/>
              </a:ext>
            </a:extLst>
          </p:cNvPr>
          <p:cNvPicPr>
            <a:picLocks noChangeAspect="1"/>
          </p:cNvPicPr>
          <p:nvPr/>
        </p:nvPicPr>
        <p:blipFill rotWithShape="1">
          <a:blip r:embed="rId3">
            <a:extLst>
              <a:ext uri="{28A0092B-C50C-407E-A947-70E740481C1C}">
                <a14:useLocalDpi xmlns:a14="http://schemas.microsoft.com/office/drawing/2010/main" val="0"/>
              </a:ext>
            </a:extLst>
          </a:blip>
          <a:srcRect l="47504" t="10041" b="42065"/>
          <a:stretch/>
        </p:blipFill>
        <p:spPr>
          <a:xfrm>
            <a:off x="5464072" y="957670"/>
            <a:ext cx="5935229" cy="5354710"/>
          </a:xfrm>
          <a:prstGeom prst="rect">
            <a:avLst/>
          </a:prstGeom>
        </p:spPr>
      </p:pic>
      <p:pic>
        <p:nvPicPr>
          <p:cNvPr id="4" name="slide2" descr="Dashboard 1">
            <a:extLst>
              <a:ext uri="{FF2B5EF4-FFF2-40B4-BE49-F238E27FC236}">
                <a16:creationId xmlns:a16="http://schemas.microsoft.com/office/drawing/2014/main" id="{426B96D0-E094-4E93-B4D2-C0CFCF08C0B3}"/>
              </a:ext>
            </a:extLst>
          </p:cNvPr>
          <p:cNvPicPr>
            <a:picLocks noChangeAspect="1"/>
          </p:cNvPicPr>
          <p:nvPr/>
        </p:nvPicPr>
        <p:blipFill rotWithShape="1">
          <a:blip r:embed="rId3">
            <a:extLst>
              <a:ext uri="{28A0092B-C50C-407E-A947-70E740481C1C}">
                <a14:useLocalDpi xmlns:a14="http://schemas.microsoft.com/office/drawing/2010/main" val="0"/>
              </a:ext>
            </a:extLst>
          </a:blip>
          <a:srcRect l="239" b="89604"/>
          <a:stretch/>
        </p:blipFill>
        <p:spPr>
          <a:xfrm>
            <a:off x="685226" y="-13611"/>
            <a:ext cx="10714075" cy="1118461"/>
          </a:xfrm>
          <a:prstGeom prst="rect">
            <a:avLst/>
          </a:prstGeom>
        </p:spPr>
      </p:pic>
      <p:sp>
        <p:nvSpPr>
          <p:cNvPr id="12" name="TextBox 11">
            <a:extLst>
              <a:ext uri="{FF2B5EF4-FFF2-40B4-BE49-F238E27FC236}">
                <a16:creationId xmlns:a16="http://schemas.microsoft.com/office/drawing/2014/main" id="{8C204203-99E4-486F-9DB4-733108E11463}"/>
              </a:ext>
            </a:extLst>
          </p:cNvPr>
          <p:cNvSpPr txBox="1"/>
          <p:nvPr/>
        </p:nvSpPr>
        <p:spPr>
          <a:xfrm>
            <a:off x="685226" y="2165234"/>
            <a:ext cx="4665250" cy="1200329"/>
          </a:xfrm>
          <a:prstGeom prst="rect">
            <a:avLst/>
          </a:prstGeom>
          <a:noFill/>
        </p:spPr>
        <p:txBody>
          <a:bodyPr wrap="square">
            <a:spAutoFit/>
          </a:bodyPr>
          <a:lstStyle/>
          <a:p>
            <a:r>
              <a:rPr lang="en-US" sz="3600" b="1" kern="0" spc="-5" dirty="0">
                <a:solidFill>
                  <a:srgbClr val="27829D"/>
                </a:solidFill>
                <a:latin typeface="Arial"/>
                <a:ea typeface="+mj-ea"/>
                <a:cs typeface="Arial"/>
              </a:rPr>
              <a:t>Households Served:</a:t>
            </a:r>
          </a:p>
          <a:p>
            <a:r>
              <a:rPr lang="en-US" sz="3600" b="1" kern="0" spc="-5" dirty="0">
                <a:solidFill>
                  <a:srgbClr val="27829D"/>
                </a:solidFill>
                <a:latin typeface="Arial"/>
                <a:ea typeface="+mj-ea"/>
                <a:cs typeface="Arial"/>
              </a:rPr>
              <a:t>21, 887</a:t>
            </a:r>
            <a:endParaRPr lang="en-US" dirty="0"/>
          </a:p>
        </p:txBody>
      </p:sp>
      <p:sp>
        <p:nvSpPr>
          <p:cNvPr id="13" name="TextBox 12">
            <a:extLst>
              <a:ext uri="{FF2B5EF4-FFF2-40B4-BE49-F238E27FC236}">
                <a16:creationId xmlns:a16="http://schemas.microsoft.com/office/drawing/2014/main" id="{EB84AD6A-39BC-4F15-8E48-57D1CA869318}"/>
              </a:ext>
            </a:extLst>
          </p:cNvPr>
          <p:cNvSpPr txBox="1"/>
          <p:nvPr/>
        </p:nvSpPr>
        <p:spPr>
          <a:xfrm>
            <a:off x="685226" y="4425947"/>
            <a:ext cx="4665250" cy="1477328"/>
          </a:xfrm>
          <a:prstGeom prst="rect">
            <a:avLst/>
          </a:prstGeom>
          <a:noFill/>
        </p:spPr>
        <p:txBody>
          <a:bodyPr wrap="square">
            <a:spAutoFit/>
          </a:bodyPr>
          <a:lstStyle/>
          <a:p>
            <a:r>
              <a:rPr lang="en-US" sz="3600" b="1" kern="0" spc="-5" dirty="0">
                <a:solidFill>
                  <a:srgbClr val="27829D"/>
                </a:solidFill>
                <a:latin typeface="Arial"/>
                <a:ea typeface="+mj-ea"/>
                <a:cs typeface="Arial"/>
              </a:rPr>
              <a:t>Funding Expended:</a:t>
            </a:r>
          </a:p>
          <a:p>
            <a:r>
              <a:rPr lang="en-US" sz="3600" b="1" kern="0" spc="-5" dirty="0">
                <a:solidFill>
                  <a:srgbClr val="27829D"/>
                </a:solidFill>
                <a:latin typeface="Arial"/>
                <a:ea typeface="+mj-ea"/>
                <a:cs typeface="Arial"/>
              </a:rPr>
              <a:t>$98 million</a:t>
            </a:r>
          </a:p>
          <a:p>
            <a:endParaRPr lang="en-US" dirty="0"/>
          </a:p>
        </p:txBody>
      </p:sp>
    </p:spTree>
    <p:extLst>
      <p:ext uri="{BB962C8B-B14F-4D97-AF65-F5344CB8AC3E}">
        <p14:creationId xmlns:p14="http://schemas.microsoft.com/office/powerpoint/2010/main" val="270233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y be an image of 4 people">
            <a:extLst>
              <a:ext uri="{FF2B5EF4-FFF2-40B4-BE49-F238E27FC236}">
                <a16:creationId xmlns:a16="http://schemas.microsoft.com/office/drawing/2014/main" id="{BB19EEC9-BF26-4E74-B04B-0742C29EBF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37" t="6958" r="13667" b="32442"/>
          <a:stretch/>
        </p:blipFill>
        <p:spPr bwMode="auto">
          <a:xfrm>
            <a:off x="8253962" y="5580573"/>
            <a:ext cx="2046754" cy="69348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F1AF258-B596-4CF2-9A3F-22E9BF90CD96}"/>
              </a:ext>
            </a:extLst>
          </p:cNvPr>
          <p:cNvSpPr>
            <a:spLocks noGrp="1"/>
          </p:cNvSpPr>
          <p:nvPr>
            <p:ph type="ftr" sz="quarter" idx="5"/>
          </p:nvPr>
        </p:nvSpPr>
        <p:spPr/>
        <p:txBody>
          <a:bodyPr/>
          <a:lstStyle/>
          <a:p>
            <a:pPr marL="12700" marR="0" lvl="0" indent="0" algn="r" defTabSz="914400" rtl="0" eaLnBrk="1" fontAlgn="auto" latinLnBrk="0" hangingPunct="1">
              <a:lnSpc>
                <a:spcPts val="1425"/>
              </a:lnSpc>
              <a:spcBef>
                <a:spcPts val="0"/>
              </a:spcBef>
              <a:spcAft>
                <a:spcPts val="0"/>
              </a:spcAft>
              <a:buClrTx/>
              <a:buSzTx/>
              <a:buFontTx/>
              <a:buNone/>
              <a:tabLst>
                <a:tab pos="3284220" algn="l"/>
                <a:tab pos="3455035" algn="l"/>
                <a:tab pos="4090035" algn="l"/>
                <a:tab pos="4261485" algn="l"/>
              </a:tabLst>
              <a:defRPr/>
            </a:pPr>
            <a:r>
              <a:rPr lang="en-US" spc="-10" dirty="0">
                <a:solidFill>
                  <a:prstClr val="white"/>
                </a:solidFill>
              </a:rPr>
              <a:t>Portland Housing Bureau – 10/26/22</a:t>
            </a:r>
            <a:endParaRPr kumimoji="0" lang="en-US" sz="1200" b="1" i="0" u="none" strike="noStrike" kern="1200" cap="none" spc="-5" normalizeH="0" baseline="0" noProof="0" dirty="0">
              <a:ln>
                <a:noFill/>
              </a:ln>
              <a:solidFill>
                <a:prstClr val="white"/>
              </a:solidFill>
              <a:effectLst/>
              <a:uLnTx/>
              <a:uFillTx/>
              <a:latin typeface="Arial"/>
              <a:ea typeface="+mn-ea"/>
              <a:cs typeface="Arial"/>
            </a:endParaRPr>
          </a:p>
        </p:txBody>
      </p:sp>
      <p:sp>
        <p:nvSpPr>
          <p:cNvPr id="5" name="Slide Number Placeholder 4">
            <a:extLst>
              <a:ext uri="{FF2B5EF4-FFF2-40B4-BE49-F238E27FC236}">
                <a16:creationId xmlns:a16="http://schemas.microsoft.com/office/drawing/2014/main" id="{7DEE93CA-2149-458C-BD1A-24702F7E6DCB}"/>
              </a:ext>
            </a:extLst>
          </p:cNvPr>
          <p:cNvSpPr>
            <a:spLocks noGrp="1"/>
          </p:cNvSpPr>
          <p:nvPr>
            <p:ph type="sldNum" sz="quarter" idx="7"/>
          </p:nvPr>
        </p:nvSpPr>
        <p:spPr/>
        <p:txBody>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lang="en-US" sz="1200" b="1" i="0" u="none" strike="noStrike" kern="1200" cap="none" spc="0" normalizeH="0" baseline="0" noProof="0" smtClean="0">
                <a:ln>
                  <a:noFill/>
                </a:ln>
                <a:solidFill>
                  <a:prstClr val="white"/>
                </a:solidFill>
                <a:effectLst/>
                <a:uLnTx/>
                <a:uFillTx/>
                <a:latin typeface="Calibri"/>
                <a:ea typeface="+mn-ea"/>
                <a:cs typeface="Calibri"/>
              </a:rPr>
              <a:pPr marL="25400" marR="0" lvl="0" indent="0" algn="l" defTabSz="914400" rtl="0" eaLnBrk="1" fontAlgn="auto" latinLnBrk="0" hangingPunct="1">
                <a:lnSpc>
                  <a:spcPct val="100000"/>
                </a:lnSpc>
                <a:spcBef>
                  <a:spcPts val="40"/>
                </a:spcBef>
                <a:spcAft>
                  <a:spcPts val="0"/>
                </a:spcAft>
                <a:buClrTx/>
                <a:buSzTx/>
                <a:buFontTx/>
                <a:buNone/>
                <a:tabLst/>
                <a:defRPr/>
              </a:pPr>
              <a:t>3</a:t>
            </a:fld>
            <a:endParaRPr kumimoji="0" lang="en-US" sz="12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79" name="object 7">
            <a:extLst>
              <a:ext uri="{FF2B5EF4-FFF2-40B4-BE49-F238E27FC236}">
                <a16:creationId xmlns:a16="http://schemas.microsoft.com/office/drawing/2014/main" id="{2FF748A8-A253-4EBE-9426-F03D4584F0EF}"/>
              </a:ext>
            </a:extLst>
          </p:cNvPr>
          <p:cNvSpPr txBox="1">
            <a:spLocks noGrp="1"/>
          </p:cNvSpPr>
          <p:nvPr>
            <p:ph type="title"/>
          </p:nvPr>
        </p:nvSpPr>
        <p:spPr>
          <a:xfrm>
            <a:off x="452091" y="302816"/>
            <a:ext cx="7436970" cy="628377"/>
          </a:xfrm>
          <a:prstGeom prst="rect">
            <a:avLst/>
          </a:prstGeom>
        </p:spPr>
        <p:txBody>
          <a:bodyPr vert="horz" wrap="square" lIns="0" tIns="12700" rIns="0" bIns="0" rtlCol="0">
            <a:spAutoFit/>
          </a:bodyPr>
          <a:lstStyle/>
          <a:p>
            <a:pPr marL="12700">
              <a:lnSpc>
                <a:spcPct val="100000"/>
              </a:lnSpc>
              <a:spcBef>
                <a:spcPts val="100"/>
              </a:spcBef>
            </a:pPr>
            <a:r>
              <a:rPr lang="en-US" spc="-5" dirty="0"/>
              <a:t>Rent Assistance Partners</a:t>
            </a:r>
            <a:endParaRPr spc="-5" dirty="0"/>
          </a:p>
        </p:txBody>
      </p:sp>
      <p:pic>
        <p:nvPicPr>
          <p:cNvPr id="80" name="Google Shape;74;p5" descr="A picture containing text  Description automatically generated">
            <a:extLst>
              <a:ext uri="{FF2B5EF4-FFF2-40B4-BE49-F238E27FC236}">
                <a16:creationId xmlns:a16="http://schemas.microsoft.com/office/drawing/2014/main" id="{3E2DD146-BAC9-4D6C-87C8-637D7A307F17}"/>
              </a:ext>
            </a:extLst>
          </p:cNvPr>
          <p:cNvPicPr preferRelativeResize="0"/>
          <p:nvPr/>
        </p:nvPicPr>
        <p:blipFill rotWithShape="1">
          <a:blip r:embed="rId4">
            <a:alphaModFix/>
          </a:blip>
          <a:srcRect r="46395" b="24997"/>
          <a:stretch/>
        </p:blipFill>
        <p:spPr>
          <a:xfrm>
            <a:off x="837931" y="4386221"/>
            <a:ext cx="361496" cy="548640"/>
          </a:xfrm>
          <a:prstGeom prst="rect">
            <a:avLst/>
          </a:prstGeom>
          <a:noFill/>
          <a:ln>
            <a:noFill/>
          </a:ln>
        </p:spPr>
      </p:pic>
      <p:grpSp>
        <p:nvGrpSpPr>
          <p:cNvPr id="81" name="Google Shape;75;p5">
            <a:extLst>
              <a:ext uri="{FF2B5EF4-FFF2-40B4-BE49-F238E27FC236}">
                <a16:creationId xmlns:a16="http://schemas.microsoft.com/office/drawing/2014/main" id="{0C913EFD-B230-4907-BF7D-252543AD83D0}"/>
              </a:ext>
            </a:extLst>
          </p:cNvPr>
          <p:cNvGrpSpPr/>
          <p:nvPr/>
        </p:nvGrpSpPr>
        <p:grpSpPr>
          <a:xfrm>
            <a:off x="320960" y="2115585"/>
            <a:ext cx="3048983" cy="3938659"/>
            <a:chOff x="346736" y="2590641"/>
            <a:chExt cx="2513814" cy="3344198"/>
          </a:xfrm>
        </p:grpSpPr>
        <p:pic>
          <p:nvPicPr>
            <p:cNvPr id="82" name="Google Shape;76;p5" descr="Icon  Description automatically generated">
              <a:extLst>
                <a:ext uri="{FF2B5EF4-FFF2-40B4-BE49-F238E27FC236}">
                  <a16:creationId xmlns:a16="http://schemas.microsoft.com/office/drawing/2014/main" id="{3D35590C-018F-48F4-A6BB-E50AD603C425}"/>
                </a:ext>
              </a:extLst>
            </p:cNvPr>
            <p:cNvPicPr preferRelativeResize="0"/>
            <p:nvPr/>
          </p:nvPicPr>
          <p:blipFill rotWithShape="1">
            <a:blip r:embed="rId5">
              <a:alphaModFix/>
            </a:blip>
            <a:srcRect/>
            <a:stretch/>
          </p:blipFill>
          <p:spPr>
            <a:xfrm>
              <a:off x="346736" y="2590641"/>
              <a:ext cx="676777" cy="228600"/>
            </a:xfrm>
            <a:prstGeom prst="rect">
              <a:avLst/>
            </a:prstGeom>
            <a:noFill/>
            <a:ln>
              <a:noFill/>
            </a:ln>
          </p:spPr>
        </p:pic>
        <p:pic>
          <p:nvPicPr>
            <p:cNvPr id="83" name="Google Shape;77;p5" descr="A picture containing text  Description automatically generated">
              <a:extLst>
                <a:ext uri="{FF2B5EF4-FFF2-40B4-BE49-F238E27FC236}">
                  <a16:creationId xmlns:a16="http://schemas.microsoft.com/office/drawing/2014/main" id="{6ACFA725-AFE9-4E9F-84C2-41B138F00851}"/>
                </a:ext>
              </a:extLst>
            </p:cNvPr>
            <p:cNvPicPr preferRelativeResize="0"/>
            <p:nvPr/>
          </p:nvPicPr>
          <p:blipFill rotWithShape="1">
            <a:blip r:embed="rId6">
              <a:alphaModFix/>
            </a:blip>
            <a:srcRect/>
            <a:stretch/>
          </p:blipFill>
          <p:spPr>
            <a:xfrm>
              <a:off x="1176387" y="2590641"/>
              <a:ext cx="949569" cy="274320"/>
            </a:xfrm>
            <a:prstGeom prst="rect">
              <a:avLst/>
            </a:prstGeom>
            <a:noFill/>
            <a:ln>
              <a:noFill/>
            </a:ln>
          </p:spPr>
        </p:pic>
        <p:pic>
          <p:nvPicPr>
            <p:cNvPr id="84" name="Google Shape;78;p5" descr="A picture containing text, sign  Description automatically generated">
              <a:extLst>
                <a:ext uri="{FF2B5EF4-FFF2-40B4-BE49-F238E27FC236}">
                  <a16:creationId xmlns:a16="http://schemas.microsoft.com/office/drawing/2014/main" id="{7D582350-DCF8-4CAD-90A2-9E628D40A0F0}"/>
                </a:ext>
              </a:extLst>
            </p:cNvPr>
            <p:cNvPicPr preferRelativeResize="0"/>
            <p:nvPr/>
          </p:nvPicPr>
          <p:blipFill rotWithShape="1">
            <a:blip r:embed="rId7">
              <a:alphaModFix/>
            </a:blip>
            <a:srcRect/>
            <a:stretch/>
          </p:blipFill>
          <p:spPr>
            <a:xfrm>
              <a:off x="2267095" y="2592037"/>
              <a:ext cx="564776" cy="548640"/>
            </a:xfrm>
            <a:prstGeom prst="rect">
              <a:avLst/>
            </a:prstGeom>
            <a:noFill/>
            <a:ln>
              <a:noFill/>
            </a:ln>
          </p:spPr>
        </p:pic>
        <p:pic>
          <p:nvPicPr>
            <p:cNvPr id="85" name="Google Shape;79;p5" descr="A picture containing logo  Description automatically generated">
              <a:extLst>
                <a:ext uri="{FF2B5EF4-FFF2-40B4-BE49-F238E27FC236}">
                  <a16:creationId xmlns:a16="http://schemas.microsoft.com/office/drawing/2014/main" id="{1E589172-30AA-47CB-91CD-3B7813B69BC7}"/>
                </a:ext>
              </a:extLst>
            </p:cNvPr>
            <p:cNvPicPr preferRelativeResize="0"/>
            <p:nvPr/>
          </p:nvPicPr>
          <p:blipFill rotWithShape="1">
            <a:blip r:embed="rId8">
              <a:alphaModFix/>
            </a:blip>
            <a:srcRect/>
            <a:stretch/>
          </p:blipFill>
          <p:spPr>
            <a:xfrm>
              <a:off x="403645" y="2971135"/>
              <a:ext cx="560439" cy="731520"/>
            </a:xfrm>
            <a:prstGeom prst="rect">
              <a:avLst/>
            </a:prstGeom>
            <a:noFill/>
            <a:ln>
              <a:noFill/>
            </a:ln>
          </p:spPr>
        </p:pic>
        <p:pic>
          <p:nvPicPr>
            <p:cNvPr id="86" name="Google Shape;80;p5">
              <a:extLst>
                <a:ext uri="{FF2B5EF4-FFF2-40B4-BE49-F238E27FC236}">
                  <a16:creationId xmlns:a16="http://schemas.microsoft.com/office/drawing/2014/main" id="{D012089B-8E6E-4629-BBDA-36B0EA8C416A}"/>
                </a:ext>
              </a:extLst>
            </p:cNvPr>
            <p:cNvPicPr preferRelativeResize="0"/>
            <p:nvPr/>
          </p:nvPicPr>
          <p:blipFill rotWithShape="1">
            <a:blip r:embed="rId9">
              <a:alphaModFix/>
            </a:blip>
            <a:srcRect/>
            <a:stretch/>
          </p:blipFill>
          <p:spPr>
            <a:xfrm>
              <a:off x="1119676" y="2912077"/>
              <a:ext cx="1062990" cy="457200"/>
            </a:xfrm>
            <a:prstGeom prst="rect">
              <a:avLst/>
            </a:prstGeom>
            <a:noFill/>
            <a:ln>
              <a:noFill/>
            </a:ln>
          </p:spPr>
        </p:pic>
        <p:pic>
          <p:nvPicPr>
            <p:cNvPr id="87" name="Google Shape;81;p5" descr="Logo  Description automatically generated">
              <a:extLst>
                <a:ext uri="{FF2B5EF4-FFF2-40B4-BE49-F238E27FC236}">
                  <a16:creationId xmlns:a16="http://schemas.microsoft.com/office/drawing/2014/main" id="{DACBADFF-F9BC-40E8-A553-0D6556380644}"/>
                </a:ext>
              </a:extLst>
            </p:cNvPr>
            <p:cNvPicPr preferRelativeResize="0"/>
            <p:nvPr/>
          </p:nvPicPr>
          <p:blipFill rotWithShape="1">
            <a:blip r:embed="rId10">
              <a:alphaModFix/>
            </a:blip>
            <a:srcRect/>
            <a:stretch/>
          </p:blipFill>
          <p:spPr>
            <a:xfrm>
              <a:off x="1848402" y="3327968"/>
              <a:ext cx="979714" cy="457200"/>
            </a:xfrm>
            <a:prstGeom prst="rect">
              <a:avLst/>
            </a:prstGeom>
            <a:noFill/>
            <a:ln>
              <a:noFill/>
            </a:ln>
          </p:spPr>
        </p:pic>
        <p:pic>
          <p:nvPicPr>
            <p:cNvPr id="88" name="Google Shape;82;p5" descr="Logo  Description automatically generated">
              <a:extLst>
                <a:ext uri="{FF2B5EF4-FFF2-40B4-BE49-F238E27FC236}">
                  <a16:creationId xmlns:a16="http://schemas.microsoft.com/office/drawing/2014/main" id="{5C0252D9-B297-437B-8E5D-B18A10D9770A}"/>
                </a:ext>
              </a:extLst>
            </p:cNvPr>
            <p:cNvPicPr preferRelativeResize="0"/>
            <p:nvPr/>
          </p:nvPicPr>
          <p:blipFill rotWithShape="1">
            <a:blip r:embed="rId11">
              <a:alphaModFix/>
            </a:blip>
            <a:srcRect/>
            <a:stretch/>
          </p:blipFill>
          <p:spPr>
            <a:xfrm>
              <a:off x="1145818" y="3464521"/>
              <a:ext cx="514350" cy="274320"/>
            </a:xfrm>
            <a:prstGeom prst="rect">
              <a:avLst/>
            </a:prstGeom>
            <a:noFill/>
            <a:ln>
              <a:noFill/>
            </a:ln>
          </p:spPr>
        </p:pic>
        <p:pic>
          <p:nvPicPr>
            <p:cNvPr id="89" name="Google Shape;83;p5" descr="Logo, company name  Description automatically generated">
              <a:extLst>
                <a:ext uri="{FF2B5EF4-FFF2-40B4-BE49-F238E27FC236}">
                  <a16:creationId xmlns:a16="http://schemas.microsoft.com/office/drawing/2014/main" id="{BEF6A3DB-6B45-4EC4-AE34-251A905A251B}"/>
                </a:ext>
              </a:extLst>
            </p:cNvPr>
            <p:cNvPicPr preferRelativeResize="0"/>
            <p:nvPr/>
          </p:nvPicPr>
          <p:blipFill rotWithShape="1">
            <a:blip r:embed="rId12">
              <a:alphaModFix/>
            </a:blip>
            <a:srcRect/>
            <a:stretch/>
          </p:blipFill>
          <p:spPr>
            <a:xfrm>
              <a:off x="1167573" y="3924045"/>
              <a:ext cx="685800" cy="914400"/>
            </a:xfrm>
            <a:prstGeom prst="rect">
              <a:avLst/>
            </a:prstGeom>
            <a:noFill/>
            <a:ln>
              <a:noFill/>
            </a:ln>
          </p:spPr>
        </p:pic>
        <p:pic>
          <p:nvPicPr>
            <p:cNvPr id="90" name="Google Shape;84;p5" descr="Icon  Description automatically generated">
              <a:extLst>
                <a:ext uri="{FF2B5EF4-FFF2-40B4-BE49-F238E27FC236}">
                  <a16:creationId xmlns:a16="http://schemas.microsoft.com/office/drawing/2014/main" id="{6BEAB03D-ABF5-4506-95D5-E9154B32681B}"/>
                </a:ext>
              </a:extLst>
            </p:cNvPr>
            <p:cNvPicPr preferRelativeResize="0"/>
            <p:nvPr/>
          </p:nvPicPr>
          <p:blipFill rotWithShape="1">
            <a:blip r:embed="rId13">
              <a:alphaModFix/>
            </a:blip>
            <a:srcRect/>
            <a:stretch/>
          </p:blipFill>
          <p:spPr>
            <a:xfrm>
              <a:off x="346736" y="3854549"/>
              <a:ext cx="720089" cy="274320"/>
            </a:xfrm>
            <a:prstGeom prst="rect">
              <a:avLst/>
            </a:prstGeom>
            <a:noFill/>
            <a:ln>
              <a:noFill/>
            </a:ln>
          </p:spPr>
        </p:pic>
        <p:pic>
          <p:nvPicPr>
            <p:cNvPr id="91" name="Google Shape;85;p5" descr="Logo, company name  Description automatically generated">
              <a:extLst>
                <a:ext uri="{FF2B5EF4-FFF2-40B4-BE49-F238E27FC236}">
                  <a16:creationId xmlns:a16="http://schemas.microsoft.com/office/drawing/2014/main" id="{1C56DD71-F19C-4EEF-A66F-477F7C8341B7}"/>
                </a:ext>
              </a:extLst>
            </p:cNvPr>
            <p:cNvPicPr preferRelativeResize="0"/>
            <p:nvPr/>
          </p:nvPicPr>
          <p:blipFill rotWithShape="1">
            <a:blip r:embed="rId14">
              <a:alphaModFix/>
            </a:blip>
            <a:srcRect/>
            <a:stretch/>
          </p:blipFill>
          <p:spPr>
            <a:xfrm>
              <a:off x="1823571" y="3880474"/>
              <a:ext cx="709448" cy="457200"/>
            </a:xfrm>
            <a:prstGeom prst="rect">
              <a:avLst/>
            </a:prstGeom>
            <a:noFill/>
            <a:ln>
              <a:noFill/>
            </a:ln>
          </p:spPr>
        </p:pic>
        <p:pic>
          <p:nvPicPr>
            <p:cNvPr id="92" name="Google Shape;86;p5" descr="A picture containing graphical user interface  Description automatically generated">
              <a:extLst>
                <a:ext uri="{FF2B5EF4-FFF2-40B4-BE49-F238E27FC236}">
                  <a16:creationId xmlns:a16="http://schemas.microsoft.com/office/drawing/2014/main" id="{CA4616EB-9A8F-4999-B93C-6F437D819752}"/>
                </a:ext>
              </a:extLst>
            </p:cNvPr>
            <p:cNvPicPr preferRelativeResize="0"/>
            <p:nvPr/>
          </p:nvPicPr>
          <p:blipFill rotWithShape="1">
            <a:blip r:embed="rId15">
              <a:alphaModFix/>
            </a:blip>
            <a:srcRect/>
            <a:stretch/>
          </p:blipFill>
          <p:spPr>
            <a:xfrm>
              <a:off x="1150898" y="4989161"/>
              <a:ext cx="792481" cy="274320"/>
            </a:xfrm>
            <a:prstGeom prst="rect">
              <a:avLst/>
            </a:prstGeom>
            <a:noFill/>
            <a:ln>
              <a:noFill/>
            </a:ln>
          </p:spPr>
        </p:pic>
        <p:pic>
          <p:nvPicPr>
            <p:cNvPr id="93" name="Google Shape;87;p5" descr="Logo  Description automatically generated">
              <a:extLst>
                <a:ext uri="{FF2B5EF4-FFF2-40B4-BE49-F238E27FC236}">
                  <a16:creationId xmlns:a16="http://schemas.microsoft.com/office/drawing/2014/main" id="{632D51A0-2DA2-47A3-887F-0A0D7662A18C}"/>
                </a:ext>
              </a:extLst>
            </p:cNvPr>
            <p:cNvPicPr preferRelativeResize="0"/>
            <p:nvPr/>
          </p:nvPicPr>
          <p:blipFill rotWithShape="1">
            <a:blip r:embed="rId16">
              <a:alphaModFix/>
            </a:blip>
            <a:srcRect/>
            <a:stretch/>
          </p:blipFill>
          <p:spPr>
            <a:xfrm>
              <a:off x="1942417" y="4526248"/>
              <a:ext cx="723146" cy="274320"/>
            </a:xfrm>
            <a:prstGeom prst="rect">
              <a:avLst/>
            </a:prstGeom>
            <a:noFill/>
            <a:ln>
              <a:noFill/>
            </a:ln>
          </p:spPr>
        </p:pic>
        <p:pic>
          <p:nvPicPr>
            <p:cNvPr id="94" name="Google Shape;88;p5" descr="Icon  Description automatically generated">
              <a:extLst>
                <a:ext uri="{FF2B5EF4-FFF2-40B4-BE49-F238E27FC236}">
                  <a16:creationId xmlns:a16="http://schemas.microsoft.com/office/drawing/2014/main" id="{A401C9C9-6D40-40B1-BED1-6C873403A630}"/>
                </a:ext>
              </a:extLst>
            </p:cNvPr>
            <p:cNvPicPr preferRelativeResize="0"/>
            <p:nvPr/>
          </p:nvPicPr>
          <p:blipFill rotWithShape="1">
            <a:blip r:embed="rId17">
              <a:alphaModFix/>
            </a:blip>
            <a:srcRect/>
            <a:stretch/>
          </p:blipFill>
          <p:spPr>
            <a:xfrm>
              <a:off x="547333" y="5020439"/>
              <a:ext cx="316523" cy="914400"/>
            </a:xfrm>
            <a:prstGeom prst="rect">
              <a:avLst/>
            </a:prstGeom>
            <a:noFill/>
            <a:ln>
              <a:noFill/>
            </a:ln>
          </p:spPr>
        </p:pic>
        <p:pic>
          <p:nvPicPr>
            <p:cNvPr id="95" name="Google Shape;89;p5">
              <a:extLst>
                <a:ext uri="{FF2B5EF4-FFF2-40B4-BE49-F238E27FC236}">
                  <a16:creationId xmlns:a16="http://schemas.microsoft.com/office/drawing/2014/main" id="{F86CDEFE-2B56-49A5-8D43-43B8EF37429D}"/>
                </a:ext>
              </a:extLst>
            </p:cNvPr>
            <p:cNvPicPr preferRelativeResize="0"/>
            <p:nvPr/>
          </p:nvPicPr>
          <p:blipFill rotWithShape="1">
            <a:blip r:embed="rId18">
              <a:alphaModFix/>
            </a:blip>
            <a:srcRect/>
            <a:stretch/>
          </p:blipFill>
          <p:spPr>
            <a:xfrm>
              <a:off x="1045008" y="5393287"/>
              <a:ext cx="1035781" cy="457200"/>
            </a:xfrm>
            <a:prstGeom prst="rect">
              <a:avLst/>
            </a:prstGeom>
            <a:noFill/>
            <a:ln>
              <a:noFill/>
            </a:ln>
          </p:spPr>
        </p:pic>
        <p:pic>
          <p:nvPicPr>
            <p:cNvPr id="96" name="Google Shape;90;p5">
              <a:extLst>
                <a:ext uri="{FF2B5EF4-FFF2-40B4-BE49-F238E27FC236}">
                  <a16:creationId xmlns:a16="http://schemas.microsoft.com/office/drawing/2014/main" id="{1E397CB2-87A3-45C3-A4B5-DE5523D59DD4}"/>
                </a:ext>
              </a:extLst>
            </p:cNvPr>
            <p:cNvPicPr preferRelativeResize="0"/>
            <p:nvPr/>
          </p:nvPicPr>
          <p:blipFill rotWithShape="1">
            <a:blip r:embed="rId19">
              <a:alphaModFix/>
            </a:blip>
            <a:srcRect/>
            <a:stretch/>
          </p:blipFill>
          <p:spPr>
            <a:xfrm>
              <a:off x="2080795" y="4989152"/>
              <a:ext cx="779755" cy="274320"/>
            </a:xfrm>
            <a:prstGeom prst="rect">
              <a:avLst/>
            </a:prstGeom>
            <a:noFill/>
            <a:ln>
              <a:noFill/>
            </a:ln>
          </p:spPr>
        </p:pic>
      </p:grpSp>
      <p:pic>
        <p:nvPicPr>
          <p:cNvPr id="97" name="Google Shape;91;p5" descr="A picture containing logo  Description automatically generated">
            <a:extLst>
              <a:ext uri="{FF2B5EF4-FFF2-40B4-BE49-F238E27FC236}">
                <a16:creationId xmlns:a16="http://schemas.microsoft.com/office/drawing/2014/main" id="{2BA08E88-83DF-471B-A63D-EFF14EC2D381}"/>
              </a:ext>
            </a:extLst>
          </p:cNvPr>
          <p:cNvPicPr preferRelativeResize="0"/>
          <p:nvPr/>
        </p:nvPicPr>
        <p:blipFill rotWithShape="1">
          <a:blip r:embed="rId20">
            <a:alphaModFix/>
          </a:blip>
          <a:srcRect/>
          <a:stretch/>
        </p:blipFill>
        <p:spPr>
          <a:xfrm>
            <a:off x="361503" y="4018478"/>
            <a:ext cx="405517" cy="548641"/>
          </a:xfrm>
          <a:prstGeom prst="rect">
            <a:avLst/>
          </a:prstGeom>
          <a:noFill/>
          <a:ln>
            <a:noFill/>
          </a:ln>
        </p:spPr>
      </p:pic>
      <p:sp>
        <p:nvSpPr>
          <p:cNvPr id="98" name="Google Shape;92;p5">
            <a:extLst>
              <a:ext uri="{FF2B5EF4-FFF2-40B4-BE49-F238E27FC236}">
                <a16:creationId xmlns:a16="http://schemas.microsoft.com/office/drawing/2014/main" id="{391D4859-1675-440E-9E7F-AAC7A7FB02BC}"/>
              </a:ext>
            </a:extLst>
          </p:cNvPr>
          <p:cNvSpPr txBox="1"/>
          <p:nvPr/>
        </p:nvSpPr>
        <p:spPr>
          <a:xfrm>
            <a:off x="372643" y="1274546"/>
            <a:ext cx="2997300" cy="548700"/>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90000"/>
              </a:lnSpc>
              <a:spcBef>
                <a:spcPts val="0"/>
              </a:spcBef>
              <a:spcAft>
                <a:spcPts val="0"/>
              </a:spcAft>
              <a:buClr>
                <a:srgbClr val="0F243E"/>
              </a:buClr>
              <a:buSzPts val="2400"/>
              <a:buFontTx/>
              <a:buNone/>
              <a:tabLst/>
              <a:defRPr/>
            </a:pPr>
            <a:r>
              <a:rPr kumimoji="0" lang="en-US" sz="2000" b="1" i="0" u="none" strike="noStrike" kern="0" cap="none" spc="0" normalizeH="0" baseline="0" noProof="0" dirty="0">
                <a:ln>
                  <a:noFill/>
                </a:ln>
                <a:solidFill>
                  <a:srgbClr val="434343"/>
                </a:solidFill>
                <a:effectLst/>
                <a:uLnTx/>
                <a:uFillTx/>
                <a:latin typeface="Arial" panose="020B0604020202020204" pitchFamily="34" charset="0"/>
                <a:ea typeface="Arial Narrow"/>
                <a:cs typeface="Arial" panose="020B0604020202020204" pitchFamily="34" charset="0"/>
                <a:sym typeface="Arial Narrow"/>
              </a:rPr>
              <a:t>Short Term Rent Assistance Network</a:t>
            </a:r>
            <a:endParaRPr kumimoji="0" sz="2000" b="0" i="0" u="none" strike="noStrike" kern="0" cap="none" spc="0" normalizeH="0" baseline="0" noProof="0" dirty="0">
              <a:ln>
                <a:noFill/>
              </a:ln>
              <a:solidFill>
                <a:srgbClr val="434343"/>
              </a:solidFill>
              <a:effectLst/>
              <a:uLnTx/>
              <a:uFillTx/>
              <a:latin typeface="Arial" panose="020B0604020202020204" pitchFamily="34" charset="0"/>
              <a:ea typeface="Arial"/>
              <a:cs typeface="Arial" panose="020B0604020202020204" pitchFamily="34" charset="0"/>
              <a:sym typeface="Arial"/>
            </a:endParaRPr>
          </a:p>
        </p:txBody>
      </p:sp>
      <p:sp>
        <p:nvSpPr>
          <p:cNvPr id="99" name="Google Shape;93;p5">
            <a:extLst>
              <a:ext uri="{FF2B5EF4-FFF2-40B4-BE49-F238E27FC236}">
                <a16:creationId xmlns:a16="http://schemas.microsoft.com/office/drawing/2014/main" id="{4F72DDCC-77F5-492D-9D96-58E6F73370DC}"/>
              </a:ext>
            </a:extLst>
          </p:cNvPr>
          <p:cNvSpPr txBox="1"/>
          <p:nvPr/>
        </p:nvSpPr>
        <p:spPr>
          <a:xfrm>
            <a:off x="3948200" y="1303782"/>
            <a:ext cx="2347800" cy="548700"/>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90000"/>
              </a:lnSpc>
              <a:spcBef>
                <a:spcPts val="0"/>
              </a:spcBef>
              <a:spcAft>
                <a:spcPts val="0"/>
              </a:spcAft>
              <a:buClr>
                <a:srgbClr val="0F243E"/>
              </a:buClr>
              <a:buSzPts val="2400"/>
              <a:buFontTx/>
              <a:buNone/>
              <a:tabLst/>
              <a:defRPr/>
            </a:pPr>
            <a:r>
              <a:rPr kumimoji="0" lang="en-US" sz="2000" b="1" i="0" u="none" strike="noStrike" kern="0" cap="none" spc="0" normalizeH="0" baseline="0" noProof="0" dirty="0" err="1">
                <a:ln>
                  <a:noFill/>
                </a:ln>
                <a:solidFill>
                  <a:srgbClr val="434343"/>
                </a:solidFill>
                <a:effectLst/>
                <a:uLnTx/>
                <a:uFillTx/>
                <a:latin typeface="Arial" panose="020B0604020202020204" pitchFamily="34" charset="0"/>
                <a:ea typeface="Arial Narrow"/>
                <a:cs typeface="Arial" panose="020B0604020202020204" pitchFamily="34" charset="0"/>
                <a:sym typeface="Arial Narrow"/>
              </a:rPr>
              <a:t>Worksystems</a:t>
            </a:r>
            <a:r>
              <a:rPr kumimoji="0" lang="en-US" sz="2000" b="1" i="0" u="none" strike="noStrike" kern="0" cap="none" spc="0" normalizeH="0" baseline="0" noProof="0" dirty="0">
                <a:ln>
                  <a:noFill/>
                </a:ln>
                <a:solidFill>
                  <a:srgbClr val="434343"/>
                </a:solidFill>
                <a:effectLst/>
                <a:uLnTx/>
                <a:uFillTx/>
                <a:latin typeface="Arial" panose="020B0604020202020204" pitchFamily="34" charset="0"/>
                <a:ea typeface="Arial Narrow"/>
                <a:cs typeface="Arial" panose="020B0604020202020204" pitchFamily="34" charset="0"/>
                <a:sym typeface="Arial Narrow"/>
              </a:rPr>
              <a:t> Inc. Network</a:t>
            </a:r>
            <a:endParaRPr kumimoji="0" sz="2000" b="0" i="0" u="none" strike="noStrike" kern="0" cap="none" spc="0" normalizeH="0" baseline="0" noProof="0" dirty="0">
              <a:ln>
                <a:noFill/>
              </a:ln>
              <a:solidFill>
                <a:srgbClr val="434343"/>
              </a:solidFill>
              <a:effectLst/>
              <a:uLnTx/>
              <a:uFillTx/>
              <a:latin typeface="Arial" panose="020B0604020202020204" pitchFamily="34" charset="0"/>
              <a:ea typeface="Arial"/>
              <a:cs typeface="Arial" panose="020B0604020202020204" pitchFamily="34" charset="0"/>
              <a:sym typeface="Arial"/>
            </a:endParaRPr>
          </a:p>
        </p:txBody>
      </p:sp>
      <p:grpSp>
        <p:nvGrpSpPr>
          <p:cNvPr id="100" name="Google Shape;94;p5">
            <a:extLst>
              <a:ext uri="{FF2B5EF4-FFF2-40B4-BE49-F238E27FC236}">
                <a16:creationId xmlns:a16="http://schemas.microsoft.com/office/drawing/2014/main" id="{039DD331-4EF5-490C-B1B6-0287C4E62305}"/>
              </a:ext>
            </a:extLst>
          </p:cNvPr>
          <p:cNvGrpSpPr/>
          <p:nvPr/>
        </p:nvGrpSpPr>
        <p:grpSpPr>
          <a:xfrm>
            <a:off x="3797532" y="2134311"/>
            <a:ext cx="2803440" cy="3419907"/>
            <a:chOff x="3344647" y="2681588"/>
            <a:chExt cx="2233746" cy="3253272"/>
          </a:xfrm>
        </p:grpSpPr>
        <p:pic>
          <p:nvPicPr>
            <p:cNvPr id="101" name="Google Shape;95;p5">
              <a:extLst>
                <a:ext uri="{FF2B5EF4-FFF2-40B4-BE49-F238E27FC236}">
                  <a16:creationId xmlns:a16="http://schemas.microsoft.com/office/drawing/2014/main" id="{D6619C2F-49EE-49EC-922F-7538B166E36A}"/>
                </a:ext>
              </a:extLst>
            </p:cNvPr>
            <p:cNvPicPr preferRelativeResize="0"/>
            <p:nvPr/>
          </p:nvPicPr>
          <p:blipFill rotWithShape="1">
            <a:blip r:embed="rId9">
              <a:alphaModFix/>
            </a:blip>
            <a:srcRect/>
            <a:stretch/>
          </p:blipFill>
          <p:spPr>
            <a:xfrm>
              <a:off x="3345467" y="3264233"/>
              <a:ext cx="1062990" cy="457200"/>
            </a:xfrm>
            <a:prstGeom prst="rect">
              <a:avLst/>
            </a:prstGeom>
            <a:noFill/>
            <a:ln>
              <a:noFill/>
            </a:ln>
          </p:spPr>
        </p:pic>
        <p:pic>
          <p:nvPicPr>
            <p:cNvPr id="102" name="Google Shape;96;p5">
              <a:extLst>
                <a:ext uri="{FF2B5EF4-FFF2-40B4-BE49-F238E27FC236}">
                  <a16:creationId xmlns:a16="http://schemas.microsoft.com/office/drawing/2014/main" id="{D5A424C2-19CF-4494-AE88-49B0056AC911}"/>
                </a:ext>
              </a:extLst>
            </p:cNvPr>
            <p:cNvPicPr preferRelativeResize="0"/>
            <p:nvPr/>
          </p:nvPicPr>
          <p:blipFill rotWithShape="1">
            <a:blip r:embed="rId21">
              <a:alphaModFix/>
            </a:blip>
            <a:srcRect t="18375" r="48196" b="17865"/>
            <a:stretch/>
          </p:blipFill>
          <p:spPr>
            <a:xfrm>
              <a:off x="3422403" y="5439315"/>
              <a:ext cx="1028700" cy="457200"/>
            </a:xfrm>
            <a:prstGeom prst="rect">
              <a:avLst/>
            </a:prstGeom>
            <a:noFill/>
            <a:ln>
              <a:noFill/>
            </a:ln>
          </p:spPr>
        </p:pic>
        <p:pic>
          <p:nvPicPr>
            <p:cNvPr id="103" name="Google Shape;97;p5" descr="Logo, company name  Description automatically generated">
              <a:extLst>
                <a:ext uri="{FF2B5EF4-FFF2-40B4-BE49-F238E27FC236}">
                  <a16:creationId xmlns:a16="http://schemas.microsoft.com/office/drawing/2014/main" id="{3BC5FC93-45C7-4E2B-BB65-45A3E01C062E}"/>
                </a:ext>
              </a:extLst>
            </p:cNvPr>
            <p:cNvPicPr preferRelativeResize="0"/>
            <p:nvPr/>
          </p:nvPicPr>
          <p:blipFill rotWithShape="1">
            <a:blip r:embed="rId14">
              <a:alphaModFix/>
            </a:blip>
            <a:srcRect/>
            <a:stretch/>
          </p:blipFill>
          <p:spPr>
            <a:xfrm>
              <a:off x="3661544" y="3600897"/>
              <a:ext cx="709448" cy="457200"/>
            </a:xfrm>
            <a:prstGeom prst="rect">
              <a:avLst/>
            </a:prstGeom>
            <a:noFill/>
            <a:ln>
              <a:noFill/>
            </a:ln>
          </p:spPr>
        </p:pic>
        <p:pic>
          <p:nvPicPr>
            <p:cNvPr id="104" name="Google Shape;98;p5" descr="A picture containing text, sign  Description automatically generated">
              <a:extLst>
                <a:ext uri="{FF2B5EF4-FFF2-40B4-BE49-F238E27FC236}">
                  <a16:creationId xmlns:a16="http://schemas.microsoft.com/office/drawing/2014/main" id="{8A57EC3B-DE84-481C-AAFF-0BC24DB4396A}"/>
                </a:ext>
              </a:extLst>
            </p:cNvPr>
            <p:cNvPicPr preferRelativeResize="0"/>
            <p:nvPr/>
          </p:nvPicPr>
          <p:blipFill rotWithShape="1">
            <a:blip r:embed="rId7">
              <a:alphaModFix/>
            </a:blip>
            <a:srcRect/>
            <a:stretch/>
          </p:blipFill>
          <p:spPr>
            <a:xfrm>
              <a:off x="3594577" y="2681588"/>
              <a:ext cx="564776" cy="548640"/>
            </a:xfrm>
            <a:prstGeom prst="rect">
              <a:avLst/>
            </a:prstGeom>
            <a:noFill/>
            <a:ln>
              <a:noFill/>
            </a:ln>
          </p:spPr>
        </p:pic>
        <p:pic>
          <p:nvPicPr>
            <p:cNvPr id="105" name="Google Shape;99;p5" descr="Logo  Description automatically generated">
              <a:extLst>
                <a:ext uri="{FF2B5EF4-FFF2-40B4-BE49-F238E27FC236}">
                  <a16:creationId xmlns:a16="http://schemas.microsoft.com/office/drawing/2014/main" id="{8B3471EE-705F-4CC5-A4D5-C4E35F189E3F}"/>
                </a:ext>
              </a:extLst>
            </p:cNvPr>
            <p:cNvPicPr preferRelativeResize="0"/>
            <p:nvPr/>
          </p:nvPicPr>
          <p:blipFill rotWithShape="1">
            <a:blip r:embed="rId11">
              <a:alphaModFix/>
            </a:blip>
            <a:srcRect/>
            <a:stretch/>
          </p:blipFill>
          <p:spPr>
            <a:xfrm>
              <a:off x="4481645" y="3582966"/>
              <a:ext cx="514350" cy="274320"/>
            </a:xfrm>
            <a:prstGeom prst="rect">
              <a:avLst/>
            </a:prstGeom>
            <a:noFill/>
            <a:ln>
              <a:noFill/>
            </a:ln>
          </p:spPr>
        </p:pic>
        <p:pic>
          <p:nvPicPr>
            <p:cNvPr id="106" name="Google Shape;100;p5">
              <a:extLst>
                <a:ext uri="{FF2B5EF4-FFF2-40B4-BE49-F238E27FC236}">
                  <a16:creationId xmlns:a16="http://schemas.microsoft.com/office/drawing/2014/main" id="{F7A5DEB2-62DF-4BA9-BB12-8ED33F06F79C}"/>
                </a:ext>
              </a:extLst>
            </p:cNvPr>
            <p:cNvPicPr preferRelativeResize="0"/>
            <p:nvPr/>
          </p:nvPicPr>
          <p:blipFill rotWithShape="1">
            <a:blip r:embed="rId18">
              <a:alphaModFix/>
            </a:blip>
            <a:srcRect/>
            <a:stretch/>
          </p:blipFill>
          <p:spPr>
            <a:xfrm>
              <a:off x="4542612" y="5477660"/>
              <a:ext cx="1035781" cy="457200"/>
            </a:xfrm>
            <a:prstGeom prst="rect">
              <a:avLst/>
            </a:prstGeom>
            <a:noFill/>
            <a:ln>
              <a:noFill/>
            </a:ln>
          </p:spPr>
        </p:pic>
        <p:pic>
          <p:nvPicPr>
            <p:cNvPr id="107" name="Google Shape;101;p5">
              <a:extLst>
                <a:ext uri="{FF2B5EF4-FFF2-40B4-BE49-F238E27FC236}">
                  <a16:creationId xmlns:a16="http://schemas.microsoft.com/office/drawing/2014/main" id="{27B3D65F-F772-4074-8E97-782515C4C1B9}"/>
                </a:ext>
              </a:extLst>
            </p:cNvPr>
            <p:cNvPicPr preferRelativeResize="0"/>
            <p:nvPr/>
          </p:nvPicPr>
          <p:blipFill rotWithShape="1">
            <a:blip r:embed="rId22">
              <a:alphaModFix/>
            </a:blip>
            <a:srcRect/>
            <a:stretch/>
          </p:blipFill>
          <p:spPr>
            <a:xfrm>
              <a:off x="4466378" y="2682737"/>
              <a:ext cx="1097280" cy="324129"/>
            </a:xfrm>
            <a:prstGeom prst="rect">
              <a:avLst/>
            </a:prstGeom>
            <a:noFill/>
            <a:ln>
              <a:noFill/>
            </a:ln>
          </p:spPr>
        </p:pic>
        <p:pic>
          <p:nvPicPr>
            <p:cNvPr id="108" name="Google Shape;102;p5" descr="Icon  Description automatically generated">
              <a:extLst>
                <a:ext uri="{FF2B5EF4-FFF2-40B4-BE49-F238E27FC236}">
                  <a16:creationId xmlns:a16="http://schemas.microsoft.com/office/drawing/2014/main" id="{7A6A018E-0E22-493F-865F-A39982C18985}"/>
                </a:ext>
              </a:extLst>
            </p:cNvPr>
            <p:cNvPicPr preferRelativeResize="0"/>
            <p:nvPr/>
          </p:nvPicPr>
          <p:blipFill rotWithShape="1">
            <a:blip r:embed="rId23">
              <a:alphaModFix/>
            </a:blip>
            <a:srcRect/>
            <a:stretch/>
          </p:blipFill>
          <p:spPr>
            <a:xfrm>
              <a:off x="4497354" y="2989913"/>
              <a:ext cx="759655" cy="548640"/>
            </a:xfrm>
            <a:prstGeom prst="rect">
              <a:avLst/>
            </a:prstGeom>
            <a:noFill/>
            <a:ln>
              <a:noFill/>
            </a:ln>
          </p:spPr>
        </p:pic>
        <p:pic>
          <p:nvPicPr>
            <p:cNvPr id="109" name="Google Shape;103;p5" descr="A picture containing text  Description automatically generated">
              <a:extLst>
                <a:ext uri="{FF2B5EF4-FFF2-40B4-BE49-F238E27FC236}">
                  <a16:creationId xmlns:a16="http://schemas.microsoft.com/office/drawing/2014/main" id="{5AAE69E8-0467-4DCD-8BEC-6B35873FC1DF}"/>
                </a:ext>
              </a:extLst>
            </p:cNvPr>
            <p:cNvPicPr preferRelativeResize="0"/>
            <p:nvPr/>
          </p:nvPicPr>
          <p:blipFill rotWithShape="1">
            <a:blip r:embed="rId24">
              <a:alphaModFix/>
            </a:blip>
            <a:srcRect/>
            <a:stretch/>
          </p:blipFill>
          <p:spPr>
            <a:xfrm>
              <a:off x="3344647" y="4134813"/>
              <a:ext cx="1028700" cy="252663"/>
            </a:xfrm>
            <a:prstGeom prst="rect">
              <a:avLst/>
            </a:prstGeom>
            <a:noFill/>
            <a:ln>
              <a:noFill/>
            </a:ln>
          </p:spPr>
        </p:pic>
        <p:pic>
          <p:nvPicPr>
            <p:cNvPr id="110" name="Google Shape;104;p5" descr="Text  Description automatically generated">
              <a:extLst>
                <a:ext uri="{FF2B5EF4-FFF2-40B4-BE49-F238E27FC236}">
                  <a16:creationId xmlns:a16="http://schemas.microsoft.com/office/drawing/2014/main" id="{6AED8112-8237-47AC-9ACB-7BAACD9D6238}"/>
                </a:ext>
              </a:extLst>
            </p:cNvPr>
            <p:cNvPicPr preferRelativeResize="0"/>
            <p:nvPr/>
          </p:nvPicPr>
          <p:blipFill rotWithShape="1">
            <a:blip r:embed="rId25">
              <a:alphaModFix/>
            </a:blip>
            <a:srcRect/>
            <a:stretch/>
          </p:blipFill>
          <p:spPr>
            <a:xfrm>
              <a:off x="4477899" y="3962591"/>
              <a:ext cx="578644" cy="457200"/>
            </a:xfrm>
            <a:prstGeom prst="rect">
              <a:avLst/>
            </a:prstGeom>
            <a:noFill/>
            <a:ln>
              <a:noFill/>
            </a:ln>
          </p:spPr>
        </p:pic>
        <p:pic>
          <p:nvPicPr>
            <p:cNvPr id="111" name="Google Shape;105;p5">
              <a:extLst>
                <a:ext uri="{FF2B5EF4-FFF2-40B4-BE49-F238E27FC236}">
                  <a16:creationId xmlns:a16="http://schemas.microsoft.com/office/drawing/2014/main" id="{19AEC528-414D-42A1-B587-5A49143F7F33}"/>
                </a:ext>
              </a:extLst>
            </p:cNvPr>
            <p:cNvPicPr preferRelativeResize="0"/>
            <p:nvPr/>
          </p:nvPicPr>
          <p:blipFill rotWithShape="1">
            <a:blip r:embed="rId26">
              <a:alphaModFix/>
            </a:blip>
            <a:srcRect r="17552"/>
            <a:stretch/>
          </p:blipFill>
          <p:spPr>
            <a:xfrm>
              <a:off x="4500668" y="4519838"/>
              <a:ext cx="1028700" cy="244842"/>
            </a:xfrm>
            <a:prstGeom prst="rect">
              <a:avLst/>
            </a:prstGeom>
            <a:noFill/>
            <a:ln>
              <a:noFill/>
            </a:ln>
          </p:spPr>
        </p:pic>
        <p:pic>
          <p:nvPicPr>
            <p:cNvPr id="112" name="Google Shape;106;p5" descr="A picture containing icon  Description automatically generated">
              <a:extLst>
                <a:ext uri="{FF2B5EF4-FFF2-40B4-BE49-F238E27FC236}">
                  <a16:creationId xmlns:a16="http://schemas.microsoft.com/office/drawing/2014/main" id="{31966804-1C91-449B-8008-DED02C4011E8}"/>
                </a:ext>
              </a:extLst>
            </p:cNvPr>
            <p:cNvPicPr preferRelativeResize="0"/>
            <p:nvPr/>
          </p:nvPicPr>
          <p:blipFill rotWithShape="1">
            <a:blip r:embed="rId27">
              <a:alphaModFix/>
            </a:blip>
            <a:srcRect/>
            <a:stretch/>
          </p:blipFill>
          <p:spPr>
            <a:xfrm>
              <a:off x="3344647" y="4535063"/>
              <a:ext cx="1028700" cy="425410"/>
            </a:xfrm>
            <a:prstGeom prst="rect">
              <a:avLst/>
            </a:prstGeom>
            <a:noFill/>
            <a:ln>
              <a:noFill/>
            </a:ln>
          </p:spPr>
        </p:pic>
        <p:pic>
          <p:nvPicPr>
            <p:cNvPr id="113" name="Google Shape;107;p5" descr="A picture containing text, clock, gauge  Description automatically generated">
              <a:extLst>
                <a:ext uri="{FF2B5EF4-FFF2-40B4-BE49-F238E27FC236}">
                  <a16:creationId xmlns:a16="http://schemas.microsoft.com/office/drawing/2014/main" id="{BA215069-9076-409B-886A-384734017171}"/>
                </a:ext>
              </a:extLst>
            </p:cNvPr>
            <p:cNvPicPr preferRelativeResize="0"/>
            <p:nvPr/>
          </p:nvPicPr>
          <p:blipFill rotWithShape="1">
            <a:blip r:embed="rId28">
              <a:alphaModFix/>
            </a:blip>
            <a:srcRect/>
            <a:stretch/>
          </p:blipFill>
          <p:spPr>
            <a:xfrm>
              <a:off x="3379757" y="5164893"/>
              <a:ext cx="1028700" cy="262433"/>
            </a:xfrm>
            <a:prstGeom prst="rect">
              <a:avLst/>
            </a:prstGeom>
            <a:noFill/>
            <a:ln>
              <a:noFill/>
            </a:ln>
          </p:spPr>
        </p:pic>
        <p:pic>
          <p:nvPicPr>
            <p:cNvPr id="114" name="Google Shape;108;p5">
              <a:extLst>
                <a:ext uri="{FF2B5EF4-FFF2-40B4-BE49-F238E27FC236}">
                  <a16:creationId xmlns:a16="http://schemas.microsoft.com/office/drawing/2014/main" id="{C18B6A6B-CEBE-43EB-B3BA-3E8AD54D520A}"/>
                </a:ext>
              </a:extLst>
            </p:cNvPr>
            <p:cNvPicPr preferRelativeResize="0"/>
            <p:nvPr/>
          </p:nvPicPr>
          <p:blipFill rotWithShape="1">
            <a:blip r:embed="rId29">
              <a:alphaModFix/>
            </a:blip>
            <a:srcRect/>
            <a:stretch/>
          </p:blipFill>
          <p:spPr>
            <a:xfrm>
              <a:off x="4550907" y="4868357"/>
              <a:ext cx="635081" cy="457200"/>
            </a:xfrm>
            <a:prstGeom prst="rect">
              <a:avLst/>
            </a:prstGeom>
            <a:noFill/>
            <a:ln>
              <a:noFill/>
            </a:ln>
          </p:spPr>
        </p:pic>
      </p:grpSp>
      <p:sp>
        <p:nvSpPr>
          <p:cNvPr id="115" name="Google Shape;109;p5">
            <a:extLst>
              <a:ext uri="{FF2B5EF4-FFF2-40B4-BE49-F238E27FC236}">
                <a16:creationId xmlns:a16="http://schemas.microsoft.com/office/drawing/2014/main" id="{A41A6015-D307-48AB-B51D-0A9B678BCAEF}"/>
              </a:ext>
            </a:extLst>
          </p:cNvPr>
          <p:cNvSpPr txBox="1"/>
          <p:nvPr/>
        </p:nvSpPr>
        <p:spPr>
          <a:xfrm>
            <a:off x="7202069" y="833026"/>
            <a:ext cx="2325600" cy="643800"/>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90000"/>
              </a:lnSpc>
              <a:spcBef>
                <a:spcPts val="0"/>
              </a:spcBef>
              <a:spcAft>
                <a:spcPts val="0"/>
              </a:spcAft>
              <a:buClr>
                <a:srgbClr val="953734"/>
              </a:buClr>
              <a:buSzPts val="2400"/>
              <a:buFontTx/>
              <a:buNone/>
              <a:tabLst/>
              <a:defRPr/>
            </a:pPr>
            <a:r>
              <a:rPr kumimoji="0" lang="en-US" sz="2000" b="1" i="0" u="none" strike="noStrike" kern="0" cap="none" spc="0" normalizeH="0" baseline="0" noProof="0" dirty="0">
                <a:ln>
                  <a:noFill/>
                </a:ln>
                <a:solidFill>
                  <a:srgbClr val="434343"/>
                </a:solidFill>
                <a:effectLst/>
                <a:uLnTx/>
                <a:uFillTx/>
                <a:latin typeface="Arial" panose="020B0604020202020204" pitchFamily="34" charset="0"/>
                <a:ea typeface="Arial Narrow"/>
                <a:cs typeface="Arial" panose="020B0604020202020204" pitchFamily="34" charset="0"/>
                <a:sym typeface="Arial Narrow"/>
              </a:rPr>
              <a:t>Expanded Partner Network</a:t>
            </a:r>
            <a:endParaRPr kumimoji="0" sz="2000" b="0" i="0" u="none" strike="noStrike" kern="0" cap="none" spc="0" normalizeH="0" baseline="0" noProof="0" dirty="0">
              <a:ln>
                <a:noFill/>
              </a:ln>
              <a:solidFill>
                <a:srgbClr val="434343"/>
              </a:solidFill>
              <a:effectLst/>
              <a:uLnTx/>
              <a:uFillTx/>
              <a:latin typeface="Arial" panose="020B0604020202020204" pitchFamily="34" charset="0"/>
              <a:ea typeface="Arial"/>
              <a:cs typeface="Arial" panose="020B0604020202020204" pitchFamily="34" charset="0"/>
              <a:sym typeface="Arial"/>
            </a:endParaRPr>
          </a:p>
        </p:txBody>
      </p:sp>
      <p:sp>
        <p:nvSpPr>
          <p:cNvPr id="116" name="Google Shape;111;p5">
            <a:extLst>
              <a:ext uri="{FF2B5EF4-FFF2-40B4-BE49-F238E27FC236}">
                <a16:creationId xmlns:a16="http://schemas.microsoft.com/office/drawing/2014/main" id="{16A26CA3-5F25-42FB-8987-3669E90FB70D}"/>
              </a:ext>
            </a:extLst>
          </p:cNvPr>
          <p:cNvSpPr txBox="1"/>
          <p:nvPr/>
        </p:nvSpPr>
        <p:spPr>
          <a:xfrm>
            <a:off x="9880618" y="1223746"/>
            <a:ext cx="2155930" cy="414000"/>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90000"/>
              </a:lnSpc>
              <a:spcBef>
                <a:spcPts val="0"/>
              </a:spcBef>
              <a:spcAft>
                <a:spcPts val="0"/>
              </a:spcAft>
              <a:buClr>
                <a:srgbClr val="0F243E"/>
              </a:buClr>
              <a:buSzPts val="2400"/>
              <a:buFontTx/>
              <a:buNone/>
              <a:tabLst/>
              <a:defRPr/>
            </a:pPr>
            <a:r>
              <a:rPr kumimoji="0" lang="en-US" sz="2000" b="1" i="0" u="none" strike="noStrike" kern="0" cap="none" spc="0" normalizeH="0" baseline="0" noProof="0" dirty="0">
                <a:ln>
                  <a:noFill/>
                </a:ln>
                <a:solidFill>
                  <a:srgbClr val="434343"/>
                </a:solidFill>
                <a:effectLst/>
                <a:uLnTx/>
                <a:uFillTx/>
                <a:latin typeface="Arial" panose="020B0604020202020204" pitchFamily="34" charset="0"/>
                <a:ea typeface="Arial Narrow"/>
                <a:cs typeface="Arial" panose="020B0604020202020204" pitchFamily="34" charset="0"/>
                <a:sym typeface="Arial Narrow"/>
              </a:rPr>
              <a:t>County Programs</a:t>
            </a:r>
            <a:endParaRPr kumimoji="0" sz="2000" b="0" i="0" u="none" strike="noStrike" kern="0" cap="none" spc="0" normalizeH="0" baseline="0" noProof="0" dirty="0">
              <a:ln>
                <a:noFill/>
              </a:ln>
              <a:solidFill>
                <a:srgbClr val="434343"/>
              </a:solidFill>
              <a:effectLst/>
              <a:uLnTx/>
              <a:uFillTx/>
              <a:latin typeface="Arial" panose="020B0604020202020204" pitchFamily="34" charset="0"/>
              <a:ea typeface="Arial"/>
              <a:cs typeface="Arial" panose="020B0604020202020204" pitchFamily="34" charset="0"/>
              <a:sym typeface="Arial"/>
            </a:endParaRPr>
          </a:p>
        </p:txBody>
      </p:sp>
      <p:pic>
        <p:nvPicPr>
          <p:cNvPr id="117" name="Google Shape;113;p5">
            <a:extLst>
              <a:ext uri="{FF2B5EF4-FFF2-40B4-BE49-F238E27FC236}">
                <a16:creationId xmlns:a16="http://schemas.microsoft.com/office/drawing/2014/main" id="{AAD37CAA-2FB1-463E-899F-02B3FAB656E5}"/>
              </a:ext>
            </a:extLst>
          </p:cNvPr>
          <p:cNvPicPr preferRelativeResize="0"/>
          <p:nvPr/>
        </p:nvPicPr>
        <p:blipFill rotWithShape="1">
          <a:blip r:embed="rId30">
            <a:alphaModFix/>
          </a:blip>
          <a:srcRect/>
          <a:stretch/>
        </p:blipFill>
        <p:spPr>
          <a:xfrm>
            <a:off x="10375658" y="2773750"/>
            <a:ext cx="1165850" cy="380075"/>
          </a:xfrm>
          <a:prstGeom prst="rect">
            <a:avLst/>
          </a:prstGeom>
          <a:noFill/>
          <a:ln>
            <a:noFill/>
          </a:ln>
        </p:spPr>
      </p:pic>
      <p:pic>
        <p:nvPicPr>
          <p:cNvPr id="118" name="Google Shape;114;p5">
            <a:extLst>
              <a:ext uri="{FF2B5EF4-FFF2-40B4-BE49-F238E27FC236}">
                <a16:creationId xmlns:a16="http://schemas.microsoft.com/office/drawing/2014/main" id="{94D9D54B-CBBE-4B3E-B085-AAEA5FACC4AE}"/>
              </a:ext>
            </a:extLst>
          </p:cNvPr>
          <p:cNvPicPr preferRelativeResize="0"/>
          <p:nvPr/>
        </p:nvPicPr>
        <p:blipFill rotWithShape="1">
          <a:blip r:embed="rId31">
            <a:alphaModFix/>
          </a:blip>
          <a:srcRect/>
          <a:stretch/>
        </p:blipFill>
        <p:spPr>
          <a:xfrm>
            <a:off x="10522186" y="2041097"/>
            <a:ext cx="822723" cy="576472"/>
          </a:xfrm>
          <a:prstGeom prst="rect">
            <a:avLst/>
          </a:prstGeom>
          <a:noFill/>
          <a:ln>
            <a:noFill/>
          </a:ln>
        </p:spPr>
      </p:pic>
      <p:sp>
        <p:nvSpPr>
          <p:cNvPr id="119" name="Google Shape;115;p5">
            <a:extLst>
              <a:ext uri="{FF2B5EF4-FFF2-40B4-BE49-F238E27FC236}">
                <a16:creationId xmlns:a16="http://schemas.microsoft.com/office/drawing/2014/main" id="{E5F418F2-F7E8-4B91-B389-209365DABB01}"/>
              </a:ext>
            </a:extLst>
          </p:cNvPr>
          <p:cNvSpPr txBox="1"/>
          <p:nvPr/>
        </p:nvSpPr>
        <p:spPr>
          <a:xfrm>
            <a:off x="10179847" y="3239697"/>
            <a:ext cx="1760700" cy="834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Intellectual &amp; Developmental Disabilities</a:t>
            </a: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
              <a:buFontTx/>
              <a:buNone/>
              <a:tabLst/>
              <a:defRPr/>
            </a:pPr>
            <a:endParaRPr kumimoji="0" sz="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Maternal, Child &amp; Family Health Services</a:t>
            </a: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cxnSp>
        <p:nvCxnSpPr>
          <p:cNvPr id="120" name="Google Shape;116;p5">
            <a:extLst>
              <a:ext uri="{FF2B5EF4-FFF2-40B4-BE49-F238E27FC236}">
                <a16:creationId xmlns:a16="http://schemas.microsoft.com/office/drawing/2014/main" id="{6BDD830F-53AD-4AA7-9657-BE16EC9578EB}"/>
              </a:ext>
            </a:extLst>
          </p:cNvPr>
          <p:cNvCxnSpPr>
            <a:cxnSpLocks/>
          </p:cNvCxnSpPr>
          <p:nvPr/>
        </p:nvCxnSpPr>
        <p:spPr>
          <a:xfrm flipV="1">
            <a:off x="609182" y="1844583"/>
            <a:ext cx="2518945" cy="19193"/>
          </a:xfrm>
          <a:prstGeom prst="straightConnector1">
            <a:avLst/>
          </a:prstGeom>
          <a:noFill/>
          <a:ln w="9525" cap="flat" cmpd="sng">
            <a:solidFill>
              <a:srgbClr val="1F497D"/>
            </a:solidFill>
            <a:prstDash val="solid"/>
            <a:round/>
            <a:headEnd type="none" w="sm" len="sm"/>
            <a:tailEnd type="none" w="sm" len="sm"/>
          </a:ln>
        </p:spPr>
      </p:cxnSp>
      <p:cxnSp>
        <p:nvCxnSpPr>
          <p:cNvPr id="121" name="Google Shape;117;p5">
            <a:extLst>
              <a:ext uri="{FF2B5EF4-FFF2-40B4-BE49-F238E27FC236}">
                <a16:creationId xmlns:a16="http://schemas.microsoft.com/office/drawing/2014/main" id="{3A65F0A9-3D3C-4B48-8C4B-63726CDBF05C}"/>
              </a:ext>
            </a:extLst>
          </p:cNvPr>
          <p:cNvCxnSpPr/>
          <p:nvPr/>
        </p:nvCxnSpPr>
        <p:spPr>
          <a:xfrm>
            <a:off x="3802850" y="1881511"/>
            <a:ext cx="2347800" cy="9300"/>
          </a:xfrm>
          <a:prstGeom prst="straightConnector1">
            <a:avLst/>
          </a:prstGeom>
          <a:noFill/>
          <a:ln w="9525" cap="flat" cmpd="sng">
            <a:solidFill>
              <a:srgbClr val="1F497D"/>
            </a:solidFill>
            <a:prstDash val="solid"/>
            <a:round/>
            <a:headEnd type="none" w="sm" len="sm"/>
            <a:tailEnd type="none" w="sm" len="sm"/>
          </a:ln>
        </p:spPr>
      </p:cxnSp>
      <p:cxnSp>
        <p:nvCxnSpPr>
          <p:cNvPr id="122" name="Google Shape;118;p5">
            <a:extLst>
              <a:ext uri="{FF2B5EF4-FFF2-40B4-BE49-F238E27FC236}">
                <a16:creationId xmlns:a16="http://schemas.microsoft.com/office/drawing/2014/main" id="{B7E1D135-9487-4AD5-AAF7-5585E33551B7}"/>
              </a:ext>
            </a:extLst>
          </p:cNvPr>
          <p:cNvCxnSpPr/>
          <p:nvPr/>
        </p:nvCxnSpPr>
        <p:spPr>
          <a:xfrm>
            <a:off x="7148221" y="1549529"/>
            <a:ext cx="2347800" cy="9300"/>
          </a:xfrm>
          <a:prstGeom prst="straightConnector1">
            <a:avLst/>
          </a:prstGeom>
          <a:noFill/>
          <a:ln w="9525" cap="flat" cmpd="sng">
            <a:solidFill>
              <a:srgbClr val="1F497D"/>
            </a:solidFill>
            <a:prstDash val="solid"/>
            <a:round/>
            <a:headEnd type="none" w="sm" len="sm"/>
            <a:tailEnd type="none" w="sm" len="sm"/>
          </a:ln>
        </p:spPr>
      </p:cxnSp>
      <p:grpSp>
        <p:nvGrpSpPr>
          <p:cNvPr id="123" name="Google Shape;120;p5">
            <a:extLst>
              <a:ext uri="{FF2B5EF4-FFF2-40B4-BE49-F238E27FC236}">
                <a16:creationId xmlns:a16="http://schemas.microsoft.com/office/drawing/2014/main" id="{80B184F7-B36D-45D6-B425-B920D9F5D12D}"/>
              </a:ext>
            </a:extLst>
          </p:cNvPr>
          <p:cNvGrpSpPr/>
          <p:nvPr/>
        </p:nvGrpSpPr>
        <p:grpSpPr>
          <a:xfrm>
            <a:off x="6925633" y="1681959"/>
            <a:ext cx="4628146" cy="4274873"/>
            <a:chOff x="6347675" y="993089"/>
            <a:chExt cx="3526932" cy="4274873"/>
          </a:xfrm>
        </p:grpSpPr>
        <p:pic>
          <p:nvPicPr>
            <p:cNvPr id="124" name="Google Shape;121;p5">
              <a:extLst>
                <a:ext uri="{FF2B5EF4-FFF2-40B4-BE49-F238E27FC236}">
                  <a16:creationId xmlns:a16="http://schemas.microsoft.com/office/drawing/2014/main" id="{F906AE04-FBBC-4049-BCC3-CF216B93110F}"/>
                </a:ext>
              </a:extLst>
            </p:cNvPr>
            <p:cNvPicPr preferRelativeResize="0"/>
            <p:nvPr/>
          </p:nvPicPr>
          <p:blipFill rotWithShape="1">
            <a:blip r:embed="rId32">
              <a:alphaModFix/>
            </a:blip>
            <a:srcRect/>
            <a:stretch/>
          </p:blipFill>
          <p:spPr>
            <a:xfrm>
              <a:off x="6347893" y="2255440"/>
              <a:ext cx="1165860" cy="474576"/>
            </a:xfrm>
            <a:prstGeom prst="rect">
              <a:avLst/>
            </a:prstGeom>
            <a:noFill/>
            <a:ln>
              <a:noFill/>
            </a:ln>
          </p:spPr>
        </p:pic>
        <p:pic>
          <p:nvPicPr>
            <p:cNvPr id="125" name="Google Shape;122;p5" descr="A picture containing text  Description automatically generated">
              <a:extLst>
                <a:ext uri="{FF2B5EF4-FFF2-40B4-BE49-F238E27FC236}">
                  <a16:creationId xmlns:a16="http://schemas.microsoft.com/office/drawing/2014/main" id="{72DD840F-5E25-4475-8C11-B7531A38E540}"/>
                </a:ext>
              </a:extLst>
            </p:cNvPr>
            <p:cNvPicPr preferRelativeResize="0"/>
            <p:nvPr/>
          </p:nvPicPr>
          <p:blipFill rotWithShape="1">
            <a:blip r:embed="rId33">
              <a:alphaModFix/>
            </a:blip>
            <a:srcRect/>
            <a:stretch/>
          </p:blipFill>
          <p:spPr>
            <a:xfrm>
              <a:off x="7383075" y="1016900"/>
              <a:ext cx="606475" cy="822950"/>
            </a:xfrm>
            <a:prstGeom prst="rect">
              <a:avLst/>
            </a:prstGeom>
            <a:noFill/>
            <a:ln>
              <a:noFill/>
            </a:ln>
          </p:spPr>
        </p:pic>
        <p:pic>
          <p:nvPicPr>
            <p:cNvPr id="126" name="Google Shape;123;p5" descr="A picture containing text  Description automatically generated">
              <a:extLst>
                <a:ext uri="{FF2B5EF4-FFF2-40B4-BE49-F238E27FC236}">
                  <a16:creationId xmlns:a16="http://schemas.microsoft.com/office/drawing/2014/main" id="{E2C7A391-0633-4E87-BBF7-437B77294EF3}"/>
                </a:ext>
              </a:extLst>
            </p:cNvPr>
            <p:cNvPicPr preferRelativeResize="0"/>
            <p:nvPr/>
          </p:nvPicPr>
          <p:blipFill rotWithShape="1">
            <a:blip r:embed="rId34">
              <a:alphaModFix/>
            </a:blip>
            <a:srcRect/>
            <a:stretch/>
          </p:blipFill>
          <p:spPr>
            <a:xfrm>
              <a:off x="7600652" y="1923501"/>
              <a:ext cx="566776" cy="365760"/>
            </a:xfrm>
            <a:prstGeom prst="rect">
              <a:avLst/>
            </a:prstGeom>
            <a:noFill/>
            <a:ln>
              <a:noFill/>
            </a:ln>
          </p:spPr>
        </p:pic>
        <p:pic>
          <p:nvPicPr>
            <p:cNvPr id="127" name="Google Shape;124;p5">
              <a:hlinkClick r:id="rId35"/>
              <a:extLst>
                <a:ext uri="{FF2B5EF4-FFF2-40B4-BE49-F238E27FC236}">
                  <a16:creationId xmlns:a16="http://schemas.microsoft.com/office/drawing/2014/main" id="{EBFD5CB8-00A3-43EB-B569-D8FC91E1D993}"/>
                </a:ext>
              </a:extLst>
            </p:cNvPr>
            <p:cNvPicPr preferRelativeResize="0"/>
            <p:nvPr/>
          </p:nvPicPr>
          <p:blipFill rotWithShape="1">
            <a:blip r:embed="rId36">
              <a:alphaModFix/>
            </a:blip>
            <a:srcRect/>
            <a:stretch/>
          </p:blipFill>
          <p:spPr>
            <a:xfrm>
              <a:off x="6681793" y="993089"/>
              <a:ext cx="411480" cy="548640"/>
            </a:xfrm>
            <a:prstGeom prst="rect">
              <a:avLst/>
            </a:prstGeom>
            <a:noFill/>
            <a:ln>
              <a:noFill/>
            </a:ln>
          </p:spPr>
        </p:pic>
        <p:pic>
          <p:nvPicPr>
            <p:cNvPr id="128" name="Google Shape;125;p5" descr="Logo, company name  Description automatically generated">
              <a:extLst>
                <a:ext uri="{FF2B5EF4-FFF2-40B4-BE49-F238E27FC236}">
                  <a16:creationId xmlns:a16="http://schemas.microsoft.com/office/drawing/2014/main" id="{61E3C7DD-6BB8-43C1-BAE9-9364DCBAD877}"/>
                </a:ext>
              </a:extLst>
            </p:cNvPr>
            <p:cNvPicPr preferRelativeResize="0"/>
            <p:nvPr/>
          </p:nvPicPr>
          <p:blipFill rotWithShape="1">
            <a:blip r:embed="rId37">
              <a:alphaModFix/>
            </a:blip>
            <a:srcRect/>
            <a:stretch/>
          </p:blipFill>
          <p:spPr>
            <a:xfrm>
              <a:off x="8132243" y="1176246"/>
              <a:ext cx="606490" cy="731520"/>
            </a:xfrm>
            <a:prstGeom prst="rect">
              <a:avLst/>
            </a:prstGeom>
            <a:noFill/>
            <a:ln>
              <a:noFill/>
            </a:ln>
          </p:spPr>
        </p:pic>
        <p:pic>
          <p:nvPicPr>
            <p:cNvPr id="129" name="Google Shape;126;p5">
              <a:extLst>
                <a:ext uri="{FF2B5EF4-FFF2-40B4-BE49-F238E27FC236}">
                  <a16:creationId xmlns:a16="http://schemas.microsoft.com/office/drawing/2014/main" id="{D5676FBC-5B24-45CD-93F1-7C2383199238}"/>
                </a:ext>
              </a:extLst>
            </p:cNvPr>
            <p:cNvPicPr preferRelativeResize="0"/>
            <p:nvPr/>
          </p:nvPicPr>
          <p:blipFill rotWithShape="1">
            <a:blip r:embed="rId38">
              <a:alphaModFix/>
            </a:blip>
            <a:srcRect/>
            <a:stretch/>
          </p:blipFill>
          <p:spPr>
            <a:xfrm>
              <a:off x="7605975" y="2342487"/>
              <a:ext cx="1165860" cy="458053"/>
            </a:xfrm>
            <a:prstGeom prst="rect">
              <a:avLst/>
            </a:prstGeom>
            <a:noFill/>
            <a:ln>
              <a:noFill/>
            </a:ln>
          </p:spPr>
        </p:pic>
        <p:pic>
          <p:nvPicPr>
            <p:cNvPr id="130" name="Google Shape;127;p5">
              <a:extLst>
                <a:ext uri="{FF2B5EF4-FFF2-40B4-BE49-F238E27FC236}">
                  <a16:creationId xmlns:a16="http://schemas.microsoft.com/office/drawing/2014/main" id="{E75DEDC3-C529-45A1-AE58-134F3425228E}"/>
                </a:ext>
              </a:extLst>
            </p:cNvPr>
            <p:cNvPicPr preferRelativeResize="0"/>
            <p:nvPr/>
          </p:nvPicPr>
          <p:blipFill rotWithShape="1">
            <a:blip r:embed="rId39">
              <a:alphaModFix/>
            </a:blip>
            <a:srcRect/>
            <a:stretch/>
          </p:blipFill>
          <p:spPr>
            <a:xfrm>
              <a:off x="6441532" y="2910587"/>
              <a:ext cx="1165860" cy="352187"/>
            </a:xfrm>
            <a:prstGeom prst="rect">
              <a:avLst/>
            </a:prstGeom>
            <a:noFill/>
            <a:ln>
              <a:noFill/>
            </a:ln>
          </p:spPr>
        </p:pic>
        <p:pic>
          <p:nvPicPr>
            <p:cNvPr id="131" name="Google Shape;128;p5" descr="Logo, company name  Description automatically generated">
              <a:extLst>
                <a:ext uri="{FF2B5EF4-FFF2-40B4-BE49-F238E27FC236}">
                  <a16:creationId xmlns:a16="http://schemas.microsoft.com/office/drawing/2014/main" id="{75A92686-A111-4CE6-8474-B052DA5B2FA4}"/>
                </a:ext>
              </a:extLst>
            </p:cNvPr>
            <p:cNvPicPr preferRelativeResize="0"/>
            <p:nvPr/>
          </p:nvPicPr>
          <p:blipFill rotWithShape="1">
            <a:blip r:embed="rId40">
              <a:alphaModFix/>
            </a:blip>
            <a:srcRect/>
            <a:stretch/>
          </p:blipFill>
          <p:spPr>
            <a:xfrm>
              <a:off x="7660675" y="2805958"/>
              <a:ext cx="934603" cy="731520"/>
            </a:xfrm>
            <a:prstGeom prst="rect">
              <a:avLst/>
            </a:prstGeom>
            <a:noFill/>
            <a:ln>
              <a:noFill/>
            </a:ln>
          </p:spPr>
        </p:pic>
        <p:pic>
          <p:nvPicPr>
            <p:cNvPr id="132" name="Google Shape;129;p5" descr="Logo, company name  Description automatically generated">
              <a:extLst>
                <a:ext uri="{FF2B5EF4-FFF2-40B4-BE49-F238E27FC236}">
                  <a16:creationId xmlns:a16="http://schemas.microsoft.com/office/drawing/2014/main" id="{673969BF-CA9C-475D-9024-78A8FB3F8559}"/>
                </a:ext>
              </a:extLst>
            </p:cNvPr>
            <p:cNvPicPr preferRelativeResize="0"/>
            <p:nvPr/>
          </p:nvPicPr>
          <p:blipFill rotWithShape="1">
            <a:blip r:embed="rId41">
              <a:alphaModFix/>
            </a:blip>
            <a:srcRect l="15577" t="10352" r="20421" b="21495"/>
            <a:stretch/>
          </p:blipFill>
          <p:spPr>
            <a:xfrm>
              <a:off x="7657972" y="3611460"/>
              <a:ext cx="515200" cy="731520"/>
            </a:xfrm>
            <a:prstGeom prst="rect">
              <a:avLst/>
            </a:prstGeom>
            <a:noFill/>
            <a:ln>
              <a:noFill/>
            </a:ln>
          </p:spPr>
        </p:pic>
        <p:pic>
          <p:nvPicPr>
            <p:cNvPr id="133" name="Google Shape;130;p5" descr="Logo, company name  Description automatically generated">
              <a:extLst>
                <a:ext uri="{FF2B5EF4-FFF2-40B4-BE49-F238E27FC236}">
                  <a16:creationId xmlns:a16="http://schemas.microsoft.com/office/drawing/2014/main" id="{C2365CD6-5E14-48CB-B486-BD4BBE707074}"/>
                </a:ext>
              </a:extLst>
            </p:cNvPr>
            <p:cNvPicPr preferRelativeResize="0"/>
            <p:nvPr/>
          </p:nvPicPr>
          <p:blipFill rotWithShape="1">
            <a:blip r:embed="rId42">
              <a:alphaModFix/>
            </a:blip>
            <a:srcRect t="32799" b="33856"/>
            <a:stretch/>
          </p:blipFill>
          <p:spPr>
            <a:xfrm>
              <a:off x="6708705" y="3350450"/>
              <a:ext cx="822732" cy="365760"/>
            </a:xfrm>
            <a:prstGeom prst="rect">
              <a:avLst/>
            </a:prstGeom>
            <a:noFill/>
            <a:ln>
              <a:noFill/>
            </a:ln>
          </p:spPr>
        </p:pic>
        <p:pic>
          <p:nvPicPr>
            <p:cNvPr id="134" name="Google Shape;131;p5">
              <a:extLst>
                <a:ext uri="{FF2B5EF4-FFF2-40B4-BE49-F238E27FC236}">
                  <a16:creationId xmlns:a16="http://schemas.microsoft.com/office/drawing/2014/main" id="{99228D99-D566-4DEB-810D-8D58E556D858}"/>
                </a:ext>
              </a:extLst>
            </p:cNvPr>
            <p:cNvPicPr preferRelativeResize="0"/>
            <p:nvPr/>
          </p:nvPicPr>
          <p:blipFill rotWithShape="1">
            <a:blip r:embed="rId43">
              <a:alphaModFix/>
            </a:blip>
            <a:srcRect l="27292" t="19602" r="49305" b="74487"/>
            <a:stretch/>
          </p:blipFill>
          <p:spPr>
            <a:xfrm>
              <a:off x="6544127" y="3825163"/>
              <a:ext cx="1028700" cy="194746"/>
            </a:xfrm>
            <a:prstGeom prst="rect">
              <a:avLst/>
            </a:prstGeom>
            <a:noFill/>
            <a:ln>
              <a:noFill/>
            </a:ln>
          </p:spPr>
        </p:pic>
        <p:pic>
          <p:nvPicPr>
            <p:cNvPr id="135" name="Google Shape;132;p5" descr="Logo, company name  Description automatically generated">
              <a:extLst>
                <a:ext uri="{FF2B5EF4-FFF2-40B4-BE49-F238E27FC236}">
                  <a16:creationId xmlns:a16="http://schemas.microsoft.com/office/drawing/2014/main" id="{8297D2AA-A833-49E1-B42C-56E3AE5696FF}"/>
                </a:ext>
              </a:extLst>
            </p:cNvPr>
            <p:cNvPicPr preferRelativeResize="0"/>
            <p:nvPr/>
          </p:nvPicPr>
          <p:blipFill rotWithShape="1">
            <a:blip r:embed="rId44">
              <a:alphaModFix/>
            </a:blip>
            <a:srcRect/>
            <a:stretch/>
          </p:blipFill>
          <p:spPr>
            <a:xfrm>
              <a:off x="8224991" y="3623123"/>
              <a:ext cx="480060" cy="640080"/>
            </a:xfrm>
            <a:prstGeom prst="rect">
              <a:avLst/>
            </a:prstGeom>
            <a:noFill/>
            <a:ln>
              <a:noFill/>
            </a:ln>
          </p:spPr>
        </p:pic>
        <p:pic>
          <p:nvPicPr>
            <p:cNvPr id="136" name="Google Shape;133;p5" descr="Diagram  Description automatically generated">
              <a:extLst>
                <a:ext uri="{FF2B5EF4-FFF2-40B4-BE49-F238E27FC236}">
                  <a16:creationId xmlns:a16="http://schemas.microsoft.com/office/drawing/2014/main" id="{69D86DF4-BB84-47E5-A662-DD10F6C98E66}"/>
                </a:ext>
              </a:extLst>
            </p:cNvPr>
            <p:cNvPicPr preferRelativeResize="0"/>
            <p:nvPr/>
          </p:nvPicPr>
          <p:blipFill rotWithShape="1">
            <a:blip r:embed="rId45">
              <a:alphaModFix/>
            </a:blip>
            <a:srcRect/>
            <a:stretch/>
          </p:blipFill>
          <p:spPr>
            <a:xfrm>
              <a:off x="7032969" y="4091727"/>
              <a:ext cx="548640" cy="693481"/>
            </a:xfrm>
            <a:prstGeom prst="rect">
              <a:avLst/>
            </a:prstGeom>
            <a:noFill/>
            <a:ln>
              <a:noFill/>
            </a:ln>
          </p:spPr>
        </p:pic>
        <p:pic>
          <p:nvPicPr>
            <p:cNvPr id="137" name="Google Shape;134;p5" descr="Icon  Description automatically generated">
              <a:extLst>
                <a:ext uri="{FF2B5EF4-FFF2-40B4-BE49-F238E27FC236}">
                  <a16:creationId xmlns:a16="http://schemas.microsoft.com/office/drawing/2014/main" id="{12166C7E-D929-4749-A300-6317C40C11F6}"/>
                </a:ext>
              </a:extLst>
            </p:cNvPr>
            <p:cNvPicPr preferRelativeResize="0"/>
            <p:nvPr/>
          </p:nvPicPr>
          <p:blipFill rotWithShape="1">
            <a:blip r:embed="rId46">
              <a:alphaModFix/>
            </a:blip>
            <a:srcRect/>
            <a:stretch/>
          </p:blipFill>
          <p:spPr>
            <a:xfrm>
              <a:off x="7735471" y="4403643"/>
              <a:ext cx="969581" cy="457200"/>
            </a:xfrm>
            <a:prstGeom prst="rect">
              <a:avLst/>
            </a:prstGeom>
            <a:noFill/>
            <a:ln>
              <a:noFill/>
            </a:ln>
          </p:spPr>
        </p:pic>
        <p:pic>
          <p:nvPicPr>
            <p:cNvPr id="138" name="Google Shape;135;p5" descr="Icon  Description automatically generated">
              <a:extLst>
                <a:ext uri="{FF2B5EF4-FFF2-40B4-BE49-F238E27FC236}">
                  <a16:creationId xmlns:a16="http://schemas.microsoft.com/office/drawing/2014/main" id="{8243BA2F-91A9-4986-87BD-10685043E3CA}"/>
                </a:ext>
              </a:extLst>
            </p:cNvPr>
            <p:cNvPicPr preferRelativeResize="0"/>
            <p:nvPr/>
          </p:nvPicPr>
          <p:blipFill rotWithShape="1">
            <a:blip r:embed="rId47">
              <a:alphaModFix/>
            </a:blip>
            <a:srcRect/>
            <a:stretch/>
          </p:blipFill>
          <p:spPr>
            <a:xfrm>
              <a:off x="6653985" y="4810762"/>
              <a:ext cx="918482" cy="457200"/>
            </a:xfrm>
            <a:prstGeom prst="rect">
              <a:avLst/>
            </a:prstGeom>
            <a:noFill/>
            <a:ln>
              <a:noFill/>
            </a:ln>
          </p:spPr>
        </p:pic>
        <p:pic>
          <p:nvPicPr>
            <p:cNvPr id="140" name="Google Shape;137;p5" descr="Logo  Description automatically generated">
              <a:extLst>
                <a:ext uri="{FF2B5EF4-FFF2-40B4-BE49-F238E27FC236}">
                  <a16:creationId xmlns:a16="http://schemas.microsoft.com/office/drawing/2014/main" id="{9C6B379A-5A6A-4BBE-B83E-718D668E7F62}"/>
                </a:ext>
              </a:extLst>
            </p:cNvPr>
            <p:cNvPicPr preferRelativeResize="0"/>
            <p:nvPr/>
          </p:nvPicPr>
          <p:blipFill rotWithShape="1">
            <a:blip r:embed="rId48">
              <a:alphaModFix/>
            </a:blip>
            <a:srcRect t="24917" b="18501"/>
            <a:stretch/>
          </p:blipFill>
          <p:spPr>
            <a:xfrm>
              <a:off x="9325967" y="3712130"/>
              <a:ext cx="548640" cy="413891"/>
            </a:xfrm>
            <a:prstGeom prst="rect">
              <a:avLst/>
            </a:prstGeom>
            <a:noFill/>
            <a:ln>
              <a:noFill/>
            </a:ln>
          </p:spPr>
        </p:pic>
        <p:pic>
          <p:nvPicPr>
            <p:cNvPr id="142" name="Google Shape;139;p5" descr="Logo  Description automatically generated">
              <a:extLst>
                <a:ext uri="{FF2B5EF4-FFF2-40B4-BE49-F238E27FC236}">
                  <a16:creationId xmlns:a16="http://schemas.microsoft.com/office/drawing/2014/main" id="{059415C2-F2ED-47F6-AC48-61DAD6B2B309}"/>
                </a:ext>
              </a:extLst>
            </p:cNvPr>
            <p:cNvPicPr preferRelativeResize="0"/>
            <p:nvPr/>
          </p:nvPicPr>
          <p:blipFill rotWithShape="1">
            <a:blip r:embed="rId49">
              <a:alphaModFix/>
            </a:blip>
            <a:srcRect/>
            <a:stretch/>
          </p:blipFill>
          <p:spPr>
            <a:xfrm>
              <a:off x="6347675" y="4128425"/>
              <a:ext cx="643800" cy="643800"/>
            </a:xfrm>
            <a:prstGeom prst="rect">
              <a:avLst/>
            </a:prstGeom>
            <a:noFill/>
            <a:ln>
              <a:noFill/>
            </a:ln>
          </p:spPr>
        </p:pic>
      </p:grpSp>
      <p:cxnSp>
        <p:nvCxnSpPr>
          <p:cNvPr id="143" name="Google Shape;118;p5">
            <a:extLst>
              <a:ext uri="{FF2B5EF4-FFF2-40B4-BE49-F238E27FC236}">
                <a16:creationId xmlns:a16="http://schemas.microsoft.com/office/drawing/2014/main" id="{D297D002-3277-4434-ACDA-C1FE87089BEC}"/>
              </a:ext>
            </a:extLst>
          </p:cNvPr>
          <p:cNvCxnSpPr>
            <a:cxnSpLocks/>
          </p:cNvCxnSpPr>
          <p:nvPr/>
        </p:nvCxnSpPr>
        <p:spPr>
          <a:xfrm>
            <a:off x="10262579" y="1757310"/>
            <a:ext cx="1682835" cy="0"/>
          </a:xfrm>
          <a:prstGeom prst="straightConnector1">
            <a:avLst/>
          </a:prstGeom>
          <a:noFill/>
          <a:ln w="9525" cap="flat" cmpd="sng">
            <a:solidFill>
              <a:srgbClr val="1F497D"/>
            </a:solidFill>
            <a:prstDash val="solid"/>
            <a:round/>
            <a:headEnd type="none" w="sm" len="sm"/>
            <a:tailEnd type="none" w="sm" len="sm"/>
          </a:ln>
        </p:spPr>
      </p:cxnSp>
      <p:pic>
        <p:nvPicPr>
          <p:cNvPr id="144" name="Picture 143">
            <a:extLst>
              <a:ext uri="{FF2B5EF4-FFF2-40B4-BE49-F238E27FC236}">
                <a16:creationId xmlns:a16="http://schemas.microsoft.com/office/drawing/2014/main" id="{46F25B90-ECE9-4225-A62E-24F4FF5D91B4}"/>
              </a:ext>
            </a:extLst>
          </p:cNvPr>
          <p:cNvPicPr>
            <a:picLocks noChangeAspect="1"/>
          </p:cNvPicPr>
          <p:nvPr/>
        </p:nvPicPr>
        <p:blipFill>
          <a:blip r:embed="rId50"/>
          <a:stretch>
            <a:fillRect/>
          </a:stretch>
        </p:blipFill>
        <p:spPr>
          <a:xfrm>
            <a:off x="2431808" y="5375587"/>
            <a:ext cx="1178685" cy="713415"/>
          </a:xfrm>
          <a:prstGeom prst="rect">
            <a:avLst/>
          </a:prstGeom>
        </p:spPr>
      </p:pic>
      <p:pic>
        <p:nvPicPr>
          <p:cNvPr id="1026" name="Picture 2" descr="Division Midway Alliance">
            <a:extLst>
              <a:ext uri="{FF2B5EF4-FFF2-40B4-BE49-F238E27FC236}">
                <a16:creationId xmlns:a16="http://schemas.microsoft.com/office/drawing/2014/main" id="{1DAC84BC-9151-436E-9EC0-115FE37F934D}"/>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131977" y="2408921"/>
            <a:ext cx="128587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EE93CA-2149-458C-BD1A-24702F7E6DCB}"/>
              </a:ext>
            </a:extLst>
          </p:cNvPr>
          <p:cNvSpPr>
            <a:spLocks noGrp="1"/>
          </p:cNvSpPr>
          <p:nvPr>
            <p:ph type="sldNum" sz="quarter" idx="7"/>
          </p:nvPr>
        </p:nvSpPr>
        <p:spPr/>
        <p:txBody>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lang="en-US" sz="1200" b="1" i="0" u="none" strike="noStrike" kern="1200" cap="none" spc="0" normalizeH="0" baseline="0" noProof="0" smtClean="0">
                <a:ln>
                  <a:noFill/>
                </a:ln>
                <a:solidFill>
                  <a:prstClr val="white"/>
                </a:solidFill>
                <a:effectLst/>
                <a:uLnTx/>
                <a:uFillTx/>
                <a:latin typeface="Calibri"/>
                <a:ea typeface="+mn-ea"/>
                <a:cs typeface="Calibri"/>
              </a:rPr>
              <a:pPr marL="25400" marR="0" lvl="0" indent="0" algn="l" defTabSz="914400" rtl="0" eaLnBrk="1" fontAlgn="auto" latinLnBrk="0" hangingPunct="1">
                <a:lnSpc>
                  <a:spcPct val="100000"/>
                </a:lnSpc>
                <a:spcBef>
                  <a:spcPts val="40"/>
                </a:spcBef>
                <a:spcAft>
                  <a:spcPts val="0"/>
                </a:spcAft>
                <a:buClrTx/>
                <a:buSzTx/>
                <a:buFontTx/>
                <a:buNone/>
                <a:tabLst/>
                <a:defRPr/>
              </a:pPr>
              <a:t>4</a:t>
            </a:fld>
            <a:endParaRPr kumimoji="0" lang="en-US" sz="12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6" name="Title 5">
            <a:extLst>
              <a:ext uri="{FF2B5EF4-FFF2-40B4-BE49-F238E27FC236}">
                <a16:creationId xmlns:a16="http://schemas.microsoft.com/office/drawing/2014/main" id="{08B2CA69-7E38-465E-BAB7-9DF21D0F4274}"/>
              </a:ext>
            </a:extLst>
          </p:cNvPr>
          <p:cNvSpPr>
            <a:spLocks noGrp="1"/>
          </p:cNvSpPr>
          <p:nvPr>
            <p:ph type="title"/>
          </p:nvPr>
        </p:nvSpPr>
        <p:spPr>
          <a:xfrm>
            <a:off x="688340" y="465866"/>
            <a:ext cx="10815319" cy="923330"/>
          </a:xfrm>
        </p:spPr>
        <p:txBody>
          <a:bodyPr/>
          <a:lstStyle/>
          <a:p>
            <a:r>
              <a:rPr kumimoji="0" lang="en-US" sz="4000" b="1" i="0" u="none" strike="noStrike" kern="1200" cap="none" spc="0" normalizeH="0" baseline="0" noProof="0" dirty="0">
                <a:ln>
                  <a:noFill/>
                </a:ln>
                <a:solidFill>
                  <a:schemeClr val="accent5">
                    <a:lumMod val="75000"/>
                  </a:schemeClr>
                </a:solidFill>
                <a:effectLst/>
                <a:uLnTx/>
                <a:uFillTx/>
                <a:latin typeface="Arial" panose="020B0604020202020204" pitchFamily="34" charset="0"/>
                <a:cs typeface="Arial" panose="020B0604020202020204" pitchFamily="34" charset="0"/>
              </a:rPr>
              <a:t>Additional RA </a:t>
            </a:r>
            <a:r>
              <a:rPr lang="en-US" kern="1200" dirty="0">
                <a:solidFill>
                  <a:schemeClr val="accent5">
                    <a:lumMod val="75000"/>
                  </a:schemeClr>
                </a:solidFill>
                <a:latin typeface="Arial" panose="020B0604020202020204" pitchFamily="34" charset="0"/>
                <a:cs typeface="Arial" panose="020B0604020202020204" pitchFamily="34" charset="0"/>
              </a:rPr>
              <a:t>funds</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6000" b="1" dirty="0">
                <a:solidFill>
                  <a:schemeClr val="accent5">
                    <a:lumMod val="75000"/>
                  </a:schemeClr>
                </a:solidFill>
                <a:effectLst/>
                <a:latin typeface="Arial" panose="020B0604020202020204" pitchFamily="34" charset="0"/>
                <a:ea typeface="MS Mincho" panose="02020609040205080304" pitchFamily="49" charset="-128"/>
                <a:cs typeface="Arial" panose="020B0604020202020204" pitchFamily="34" charset="0"/>
              </a:rPr>
              <a:t>$1.5 million</a:t>
            </a:r>
          </a:p>
        </p:txBody>
      </p:sp>
      <p:sp>
        <p:nvSpPr>
          <p:cNvPr id="7" name="object 4">
            <a:extLst>
              <a:ext uri="{FF2B5EF4-FFF2-40B4-BE49-F238E27FC236}">
                <a16:creationId xmlns:a16="http://schemas.microsoft.com/office/drawing/2014/main" id="{08F504CF-8E99-4D93-AED7-DE33BCC60583}"/>
              </a:ext>
            </a:extLst>
          </p:cNvPr>
          <p:cNvSpPr txBox="1"/>
          <p:nvPr/>
        </p:nvSpPr>
        <p:spPr>
          <a:xfrm>
            <a:off x="688340" y="1554654"/>
            <a:ext cx="10544175" cy="4321696"/>
          </a:xfrm>
          <a:prstGeom prst="rect">
            <a:avLst/>
          </a:prstGeom>
        </p:spPr>
        <p:txBody>
          <a:bodyPr vert="horz" wrap="square" lIns="0" tIns="12700" rIns="0" bIns="0" rtlCol="0">
            <a:spAutoFit/>
          </a:bodyPr>
          <a:lstStyle/>
          <a:p>
            <a:pPr>
              <a:defRPr/>
            </a:pPr>
            <a:r>
              <a:rPr lang="en-US" sz="2800" dirty="0">
                <a:solidFill>
                  <a:schemeClr val="tx2"/>
                </a:solidFill>
                <a:latin typeface="Arial" panose="020B0604020202020204" pitchFamily="34" charset="0"/>
                <a:cs typeface="Arial" panose="020B0604020202020204" pitchFamily="34" charset="0"/>
              </a:rPr>
              <a:t>Sources: CDBG-CV, ERAP-1 and ERAP-2 (all federal funds)</a:t>
            </a:r>
          </a:p>
          <a:p>
            <a:pPr>
              <a:defRPr/>
            </a:pPr>
            <a:endParaRPr lang="en-US" sz="28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2"/>
                </a:solidFill>
                <a:latin typeface="Arial" panose="020B0604020202020204" pitchFamily="34" charset="0"/>
                <a:cs typeface="Arial" panose="020B0604020202020204" pitchFamily="34" charset="0"/>
              </a:rPr>
              <a:t>Launch Date: October 1,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2"/>
                </a:solidFill>
                <a:latin typeface="Arial" panose="020B0604020202020204" pitchFamily="34" charset="0"/>
                <a:cs typeface="Arial" panose="020B0604020202020204" pitchFamily="34" charset="0"/>
              </a:rPr>
              <a:t>Spend by: December 9,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2"/>
                </a:solidFill>
                <a:latin typeface="Arial" panose="020B0604020202020204" pitchFamily="34" charset="0"/>
                <a:cs typeface="Arial" panose="020B0604020202020204" pitchFamily="34" charset="0"/>
              </a:rPr>
              <a:t>Funds will be allocated to the Expanded Partner Network and will assist an estimated 350-400 households by year’s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25FA623A-F756-4260-BB24-1FC711BD9BE8}"/>
              </a:ext>
            </a:extLst>
          </p:cNvPr>
          <p:cNvSpPr txBox="1">
            <a:spLocks/>
          </p:cNvSpPr>
          <p:nvPr/>
        </p:nvSpPr>
        <p:spPr>
          <a:xfrm>
            <a:off x="4873420" y="6481018"/>
            <a:ext cx="6101715" cy="17953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lnSpc>
                <a:spcPts val="1425"/>
              </a:lnSpc>
              <a:tabLst>
                <a:tab pos="3284220" algn="l"/>
                <a:tab pos="3455035" algn="l"/>
                <a:tab pos="4090035" algn="l"/>
                <a:tab pos="4261485" algn="l"/>
              </a:tabLst>
              <a:defRPr/>
            </a:pPr>
            <a:r>
              <a:rPr lang="en-US" spc="-10" dirty="0">
                <a:solidFill>
                  <a:prstClr val="white"/>
                </a:solidFill>
              </a:rPr>
              <a:t>Portland Housing Bureau – 10/26/22</a:t>
            </a:r>
            <a:endParaRPr lang="en-US" spc="-5" dirty="0">
              <a:solidFill>
                <a:prstClr val="white"/>
              </a:solidFill>
            </a:endParaRPr>
          </a:p>
        </p:txBody>
      </p:sp>
    </p:spTree>
    <p:extLst>
      <p:ext uri="{BB962C8B-B14F-4D97-AF65-F5344CB8AC3E}">
        <p14:creationId xmlns:p14="http://schemas.microsoft.com/office/powerpoint/2010/main" val="376336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1AB185-DC19-D64A-8815-ADED77B2D617}"/>
              </a:ext>
            </a:extLst>
          </p:cNvPr>
          <p:cNvSpPr>
            <a:spLocks noGrp="1"/>
          </p:cNvSpPr>
          <p:nvPr>
            <p:ph type="sldNum" sz="quarter" idx="7"/>
          </p:nvPr>
        </p:nvSpPr>
        <p:spPr/>
        <p:txBody>
          <a:bodyPr/>
          <a:lstStyle/>
          <a:p>
            <a:pPr marL="25400">
              <a:spcBef>
                <a:spcPts val="40"/>
              </a:spcBef>
            </a:pPr>
            <a:fld id="{81D60167-4931-47E6-BA6A-407CBD079E47}" type="slidenum">
              <a:rPr lang="en-US" smtClean="0"/>
              <a:pPr marL="25400">
                <a:spcBef>
                  <a:spcPts val="40"/>
                </a:spcBef>
              </a:pPr>
              <a:t>5</a:t>
            </a:fld>
            <a:endParaRPr lang="en-US" dirty="0"/>
          </a:p>
        </p:txBody>
      </p:sp>
      <p:pic>
        <p:nvPicPr>
          <p:cNvPr id="6" name="Picture 5">
            <a:extLst>
              <a:ext uri="{FF2B5EF4-FFF2-40B4-BE49-F238E27FC236}">
                <a16:creationId xmlns:a16="http://schemas.microsoft.com/office/drawing/2014/main" id="{F7D223D6-0DD1-724D-9F41-5CBBAC768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449" y="1843279"/>
            <a:ext cx="4229100" cy="3822667"/>
          </a:xfrm>
          <a:prstGeom prst="rect">
            <a:avLst/>
          </a:prstGeom>
        </p:spPr>
      </p:pic>
      <p:sp>
        <p:nvSpPr>
          <p:cNvPr id="5" name="Title 4">
            <a:extLst>
              <a:ext uri="{FF2B5EF4-FFF2-40B4-BE49-F238E27FC236}">
                <a16:creationId xmlns:a16="http://schemas.microsoft.com/office/drawing/2014/main" id="{E1376180-5213-8A4C-B9A1-AE9125BCA707}"/>
              </a:ext>
            </a:extLst>
          </p:cNvPr>
          <p:cNvSpPr>
            <a:spLocks noGrp="1"/>
          </p:cNvSpPr>
          <p:nvPr>
            <p:ph type="title"/>
          </p:nvPr>
        </p:nvSpPr>
        <p:spPr>
          <a:xfrm>
            <a:off x="1362519" y="730091"/>
            <a:ext cx="9466961" cy="923330"/>
          </a:xfrm>
        </p:spPr>
        <p:txBody>
          <a:bodyPr/>
          <a:lstStyle/>
          <a:p>
            <a:r>
              <a:rPr lang="en-US" sz="6000" dirty="0"/>
              <a:t>Questions and Comments</a:t>
            </a:r>
          </a:p>
        </p:txBody>
      </p:sp>
      <p:sp>
        <p:nvSpPr>
          <p:cNvPr id="7" name="Footer Placeholder 3">
            <a:extLst>
              <a:ext uri="{FF2B5EF4-FFF2-40B4-BE49-F238E27FC236}">
                <a16:creationId xmlns:a16="http://schemas.microsoft.com/office/drawing/2014/main" id="{96F8075A-1389-4189-ABE1-8548B29ED150}"/>
              </a:ext>
            </a:extLst>
          </p:cNvPr>
          <p:cNvSpPr txBox="1">
            <a:spLocks/>
          </p:cNvSpPr>
          <p:nvPr/>
        </p:nvSpPr>
        <p:spPr>
          <a:xfrm>
            <a:off x="4873420" y="6481018"/>
            <a:ext cx="6101715" cy="17953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lnSpc>
                <a:spcPts val="1425"/>
              </a:lnSpc>
              <a:tabLst>
                <a:tab pos="3284220" algn="l"/>
                <a:tab pos="3455035" algn="l"/>
                <a:tab pos="4090035" algn="l"/>
                <a:tab pos="4261485" algn="l"/>
              </a:tabLst>
              <a:defRPr/>
            </a:pPr>
            <a:r>
              <a:rPr lang="en-US" spc="-10" dirty="0">
                <a:solidFill>
                  <a:prstClr val="white"/>
                </a:solidFill>
              </a:rPr>
              <a:t>Portland Housing Bureau – 10/26/22</a:t>
            </a:r>
            <a:endParaRPr lang="en-US" spc="-5" dirty="0">
              <a:solidFill>
                <a:prstClr val="white"/>
              </a:solidFill>
            </a:endParaRPr>
          </a:p>
        </p:txBody>
      </p:sp>
    </p:spTree>
    <p:extLst>
      <p:ext uri="{BB962C8B-B14F-4D97-AF65-F5344CB8AC3E}">
        <p14:creationId xmlns:p14="http://schemas.microsoft.com/office/powerpoint/2010/main" val="2887232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ED171E556C14F82E9EE7D6AD6ADC0" ma:contentTypeVersion="11" ma:contentTypeDescription="Create a new document." ma:contentTypeScope="" ma:versionID="738589e01d4748eb528e4b45a42bede9">
  <xsd:schema xmlns:xsd="http://www.w3.org/2001/XMLSchema" xmlns:xs="http://www.w3.org/2001/XMLSchema" xmlns:p="http://schemas.microsoft.com/office/2006/metadata/properties" xmlns:ns2="346db972-0b35-4356-939b-7cf22708d79a" xmlns:ns3="060a82f8-d967-4b12-b40e-d98873453ce7" targetNamespace="http://schemas.microsoft.com/office/2006/metadata/properties" ma:root="true" ma:fieldsID="c71e2c4d2836159335b13c8c07ce5bdf" ns2:_="" ns3:_="">
    <xsd:import namespace="346db972-0b35-4356-939b-7cf22708d79a"/>
    <xsd:import namespace="060a82f8-d967-4b12-b40e-d98873453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ate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db972-0b35-4356-939b-7cf22708d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DateTime" ma:index="16" nillable="true" ma:displayName="Date &amp; Time" ma:format="DateTime" ma:internalName="DateTime">
      <xsd:simpleType>
        <xsd:restriction base="dms:DateTime"/>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a82f8-d967-4b12-b40e-d98873453c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Time xmlns="346db972-0b35-4356-939b-7cf22708d79a" xsi:nil="true"/>
    <SharedWithUsers xmlns="060a82f8-d967-4b12-b40e-d98873453ce7">
      <UserInfo>
        <DisplayName>Van Bockel, Dory</DisplayName>
        <AccountId>17</AccountId>
        <AccountType/>
      </UserInfo>
      <UserInfo>
        <DisplayName>Shook, Anna</DisplayName>
        <AccountId>302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77F0A5-D250-42CE-996D-B2EDD1267848}">
  <ds:schemaRefs>
    <ds:schemaRef ds:uri="060a82f8-d967-4b12-b40e-d98873453ce7"/>
    <ds:schemaRef ds:uri="346db972-0b35-4356-939b-7cf22708d7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420062-EADD-4A75-97E2-1E3002C083D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346db972-0b35-4356-939b-7cf22708d79a"/>
    <ds:schemaRef ds:uri="http://purl.org/dc/elements/1.1/"/>
    <ds:schemaRef ds:uri="http://schemas.microsoft.com/office/2006/metadata/properties"/>
    <ds:schemaRef ds:uri="060a82f8-d967-4b12-b40e-d98873453ce7"/>
    <ds:schemaRef ds:uri="http://www.w3.org/XML/1998/namespace"/>
  </ds:schemaRefs>
</ds:datastoreItem>
</file>

<file path=customXml/itemProps3.xml><?xml version="1.0" encoding="utf-8"?>
<ds:datastoreItem xmlns:ds="http://schemas.openxmlformats.org/officeDocument/2006/customXml" ds:itemID="{A28A72F6-8C61-402B-A9F5-5CB1688E62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2166</TotalTime>
  <Words>911</Words>
  <Application>Microsoft Office PowerPoint</Application>
  <PresentationFormat>Widescreen</PresentationFormat>
  <Paragraphs>99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Calibri</vt:lpstr>
      <vt:lpstr>Times New Roman</vt:lpstr>
      <vt:lpstr>Office Theme</vt:lpstr>
      <vt:lpstr>PowerPoint Presentation</vt:lpstr>
      <vt:lpstr>PowerPoint Presentation</vt:lpstr>
      <vt:lpstr>Rent Assistance Partners</vt:lpstr>
      <vt:lpstr>Additional RA funds: $1.5 million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PHB PPT Twmplate</dc:title>
  <dc:creator>Benoit, Emily</dc:creator>
  <cp:lastModifiedBy>Thomas, Christina</cp:lastModifiedBy>
  <cp:revision>231</cp:revision>
  <dcterms:created xsi:type="dcterms:W3CDTF">2017-10-04T08:00:34Z</dcterms:created>
  <dcterms:modified xsi:type="dcterms:W3CDTF">2022-10-29T01:07:37Z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2017-10-03T00:00:00Z</vt:filetime>
  </property>
  <property fmtid="{D5CDD505-2E9C-101B-9397-08002B2CF9AE}" pid="3" name="Creator">
    <vt:lpwstr>PowerPoint</vt:lpwstr>
  </property>
  <property fmtid="{D5CDD505-2E9C-101B-9397-08002B2CF9AE}" pid="4" name="LastSaved">
    <vt:filetime>2017-10-04T00:00:00Z</vt:filetime>
  </property>
  <property fmtid="{D5CDD505-2E9C-101B-9397-08002B2CF9AE}" pid="5" name="ContentTypeId">
    <vt:lpwstr>0x010100725ED171E556C14F82E9EE7D6AD6ADC0</vt:lpwstr>
  </property>
</Properties>
</file>