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sldIdLst>
    <p:sldId id="297" r:id="rId5"/>
    <p:sldId id="303" r:id="rId6"/>
    <p:sldId id="298" r:id="rId7"/>
    <p:sldId id="300" r:id="rId8"/>
    <p:sldId id="317" r:id="rId9"/>
    <p:sldId id="318" r:id="rId10"/>
    <p:sldId id="290" r:id="rId11"/>
    <p:sldId id="31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5F"/>
    <a:srgbClr val="136143"/>
    <a:srgbClr val="0B3B29"/>
    <a:srgbClr val="8439BD"/>
    <a:srgbClr val="8F2EA2"/>
    <a:srgbClr val="3EDA9F"/>
    <a:srgbClr val="10543A"/>
    <a:srgbClr val="D9A5E3"/>
    <a:srgbClr val="20A472"/>
    <a:srgbClr val="34D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87EEB6-217C-45D8-813C-48B0C9B1F33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9971FB-14F3-4700-BAC9-E43DEFEF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7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7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 userDrawn="1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1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 userDrawn="1">
          <p15:clr>
            <a:srgbClr val="5ACBF0"/>
          </p15:clr>
        </p15:guide>
        <p15:guide id="6" pos="2688" userDrawn="1">
          <p15:clr>
            <a:srgbClr val="5ACBF0"/>
          </p15:clr>
        </p15:guide>
        <p15:guide id="7" pos="2400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0" r:id="rId3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Zimmerman@portlandoregon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78078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ct val="0"/>
              </a:spcBef>
            </a:pPr>
            <a:br>
              <a:rPr lang="en-US" sz="4400" dirty="0"/>
            </a:br>
            <a:r>
              <a:rPr lang="en-US" sz="4400" dirty="0"/>
              <a:t>Expediting Groups</a:t>
            </a:r>
          </a:p>
        </p:txBody>
      </p: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39305DF1-DF8C-42BF-ACB6-38FE6F4C8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795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Expediting Groups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39305DF1-DF8C-42BF-ACB6-38FE6F4C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38" y="2426818"/>
            <a:ext cx="3088174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F89225E2-186D-4FD5-B9D1-4C5C3F7A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040" y="2426818"/>
            <a:ext cx="512516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Central City Expediting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39305DF1-DF8C-42BF-ACB6-38FE6F4C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38" y="2426818"/>
            <a:ext cx="3088174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37C4415-7A30-4E18-A95D-C93AD753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593562"/>
            <a:ext cx="5455917" cy="1664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B2AD7-24A6-404B-9ECB-FBE0BE6CD451}"/>
              </a:ext>
            </a:extLst>
          </p:cNvPr>
          <p:cNvSpPr txBox="1"/>
          <p:nvPr/>
        </p:nvSpPr>
        <p:spPr>
          <a:xfrm>
            <a:off x="6226628" y="6438779"/>
            <a:ext cx="590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1000" dirty="0" err="1"/>
              <a:t>ECONorthwest</a:t>
            </a:r>
            <a:r>
              <a:rPr lang="en-US" sz="1000" dirty="0"/>
              <a:t>/Prosper Portland; </a:t>
            </a:r>
            <a:r>
              <a:rPr lang="en-US" altLang="en-US" sz="1000" dirty="0">
                <a:cs typeface="Gill Sans" panose="020B0502020104020203" pitchFamily="34" charset="-79"/>
              </a:rPr>
              <a:t>Portland Post-Pandemic Performance and Economic Recovery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F0E6E-384F-4245-ABFC-BA8A216E8E05}"/>
              </a:ext>
            </a:extLst>
          </p:cNvPr>
          <p:cNvSpPr txBox="1"/>
          <p:nvPr/>
        </p:nvSpPr>
        <p:spPr>
          <a:xfrm>
            <a:off x="7982077" y="2806559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Difference in Districts</a:t>
            </a:r>
          </a:p>
        </p:txBody>
      </p:sp>
    </p:spTree>
    <p:extLst>
      <p:ext uri="{BB962C8B-B14F-4D97-AF65-F5344CB8AC3E}">
        <p14:creationId xmlns:p14="http://schemas.microsoft.com/office/powerpoint/2010/main" val="212668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Central City Expediting Group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39305DF1-DF8C-42BF-ACB6-38FE6F4C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38" y="2426818"/>
            <a:ext cx="3088174" cy="399763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6E6B44-E706-4EA9-9847-2F8C6CCA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106760"/>
            <a:ext cx="5455917" cy="2637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F6B4D-A72F-47EA-AAEE-B8C52BBF0AB1}"/>
              </a:ext>
            </a:extLst>
          </p:cNvPr>
          <p:cNvSpPr txBox="1"/>
          <p:nvPr/>
        </p:nvSpPr>
        <p:spPr>
          <a:xfrm>
            <a:off x="6226628" y="6438779"/>
            <a:ext cx="590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1000" dirty="0" err="1"/>
              <a:t>ECONorthwest</a:t>
            </a:r>
            <a:r>
              <a:rPr lang="en-US" sz="1000" dirty="0"/>
              <a:t>/Prosper Portland; </a:t>
            </a:r>
            <a:r>
              <a:rPr lang="en-US" altLang="en-US" sz="1000" dirty="0">
                <a:cs typeface="Gill Sans" panose="020B0502020104020203" pitchFamily="34" charset="-79"/>
              </a:rPr>
              <a:t>Portland Post-Pandemic Performance and Economic Recovery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76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Business District Expediting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1B2AD7-24A6-404B-9ECB-FBE0BE6CD451}"/>
              </a:ext>
            </a:extLst>
          </p:cNvPr>
          <p:cNvSpPr txBox="1"/>
          <p:nvPr/>
        </p:nvSpPr>
        <p:spPr>
          <a:xfrm>
            <a:off x="6226628" y="6438779"/>
            <a:ext cx="590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ECONorthwest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/Prosper Portland;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Gill Sans" panose="020B0502020104020203" pitchFamily="34" charset="-79"/>
              </a:rPr>
              <a:t>Portland Post-Pandemic Performance and Economic 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F0E6E-384F-4245-ABFC-BA8A216E8E05}"/>
              </a:ext>
            </a:extLst>
          </p:cNvPr>
          <p:cNvSpPr txBox="1"/>
          <p:nvPr/>
        </p:nvSpPr>
        <p:spPr>
          <a:xfrm>
            <a:off x="7982077" y="2806559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Difference in Districts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92BA-889E-45D7-B56A-E019C693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6" y="2596836"/>
            <a:ext cx="4805069" cy="3982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7DF6F3-7CC8-4206-955D-5680D2F8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80" y="3543262"/>
            <a:ext cx="5588195" cy="16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Business District Expediting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1B2AD7-24A6-404B-9ECB-FBE0BE6CD451}"/>
              </a:ext>
            </a:extLst>
          </p:cNvPr>
          <p:cNvSpPr txBox="1"/>
          <p:nvPr/>
        </p:nvSpPr>
        <p:spPr>
          <a:xfrm>
            <a:off x="6226628" y="6438779"/>
            <a:ext cx="590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*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ECONorthwest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/Prosper Portland;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Gill Sans" panose="020B0502020104020203" pitchFamily="34" charset="-79"/>
              </a:rPr>
              <a:t>Portland Post-Pandemic Performance and Economic 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92BA-889E-45D7-B56A-E019C693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6" y="2596836"/>
            <a:ext cx="4805069" cy="3982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EDE9F-4E35-42DF-8FAC-606C3A09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779" y="2840855"/>
            <a:ext cx="5608896" cy="30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F6E5901D-DDBD-4FA4-B640-4D3FF44A5675}"/>
              </a:ext>
            </a:extLst>
          </p:cNvPr>
          <p:cNvSpPr/>
          <p:nvPr/>
        </p:nvSpPr>
        <p:spPr>
          <a:xfrm>
            <a:off x="745262" y="6375876"/>
            <a:ext cx="10638761" cy="484632"/>
          </a:xfrm>
          <a:prstGeom prst="leftRightArrow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A857CA-69DD-407E-B253-FBCDF41C48EB}"/>
              </a:ext>
            </a:extLst>
          </p:cNvPr>
          <p:cNvSpPr/>
          <p:nvPr/>
        </p:nvSpPr>
        <p:spPr>
          <a:xfrm>
            <a:off x="204881" y="1323893"/>
            <a:ext cx="11746412" cy="1549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F02A22-56A3-42EF-908D-D2912537BFCB}"/>
              </a:ext>
            </a:extLst>
          </p:cNvPr>
          <p:cNvSpPr/>
          <p:nvPr/>
        </p:nvSpPr>
        <p:spPr>
          <a:xfrm>
            <a:off x="409537" y="2854501"/>
            <a:ext cx="826332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NOV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500843-B3EC-400A-ACDA-E2D1492353C4}"/>
              </a:ext>
            </a:extLst>
          </p:cNvPr>
          <p:cNvSpPr/>
          <p:nvPr/>
        </p:nvSpPr>
        <p:spPr>
          <a:xfrm>
            <a:off x="409537" y="398473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OCT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588404-8416-465D-8076-FA0F5968D6E9}"/>
              </a:ext>
            </a:extLst>
          </p:cNvPr>
          <p:cNvSpPr/>
          <p:nvPr/>
        </p:nvSpPr>
        <p:spPr>
          <a:xfrm>
            <a:off x="409537" y="511496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SEP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C88F6D-5AD1-4E30-A2A7-09616FFB96E8}"/>
              </a:ext>
            </a:extLst>
          </p:cNvPr>
          <p:cNvSpPr/>
          <p:nvPr/>
        </p:nvSpPr>
        <p:spPr>
          <a:xfrm>
            <a:off x="409537" y="172427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DEC</a:t>
            </a:r>
          </a:p>
        </p:txBody>
      </p:sp>
      <p:sp>
        <p:nvSpPr>
          <p:cNvPr id="122" name="Freeform: Shape 121" descr="timeline ">
            <a:extLst>
              <a:ext uri="{FF2B5EF4-FFF2-40B4-BE49-F238E27FC236}">
                <a16:creationId xmlns:a16="http://schemas.microsoft.com/office/drawing/2014/main" id="{728E0998-1474-41D6-9145-8BF65D7031C4}"/>
              </a:ext>
            </a:extLst>
          </p:cNvPr>
          <p:cNvSpPr/>
          <p:nvPr/>
        </p:nvSpPr>
        <p:spPr>
          <a:xfrm rot="16200000" flipV="1">
            <a:off x="-1456639" y="324163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3" name="Oval 122" descr="timeline endpoints">
            <a:extLst>
              <a:ext uri="{FF2B5EF4-FFF2-40B4-BE49-F238E27FC236}">
                <a16:creationId xmlns:a16="http://schemas.microsoft.com/office/drawing/2014/main" id="{BFD4FC00-6DDF-4537-8F8F-569E05A2C3D8}"/>
              </a:ext>
            </a:extLst>
          </p:cNvPr>
          <p:cNvSpPr/>
          <p:nvPr/>
        </p:nvSpPr>
        <p:spPr>
          <a:xfrm>
            <a:off x="745262" y="149631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 descr="timeline endpoints">
            <a:extLst>
              <a:ext uri="{FF2B5EF4-FFF2-40B4-BE49-F238E27FC236}">
                <a16:creationId xmlns:a16="http://schemas.microsoft.com/office/drawing/2014/main" id="{5387A8A8-5D57-4087-B02A-3E7747DFDA2D}"/>
              </a:ext>
            </a:extLst>
          </p:cNvPr>
          <p:cNvSpPr/>
          <p:nvPr/>
        </p:nvSpPr>
        <p:spPr>
          <a:xfrm>
            <a:off x="745262" y="603171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73F816-3D0A-4E38-8B67-6C666F8ED42F}"/>
              </a:ext>
            </a:extLst>
          </p:cNvPr>
          <p:cNvSpPr/>
          <p:nvPr/>
        </p:nvSpPr>
        <p:spPr>
          <a:xfrm>
            <a:off x="4504017" y="2854501"/>
            <a:ext cx="833158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NOV</a:t>
            </a:r>
          </a:p>
          <a:p>
            <a:pPr algn="ctr"/>
            <a:r>
              <a:rPr lang="en-US" sz="1400" dirty="0">
                <a:solidFill>
                  <a:schemeClr val="accent5"/>
                </a:solidFill>
              </a:rPr>
              <a:t>OCT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260482C-CC6B-42CA-956C-A7F7C57B9121}"/>
              </a:ext>
            </a:extLst>
          </p:cNvPr>
          <p:cNvSpPr/>
          <p:nvPr/>
        </p:nvSpPr>
        <p:spPr>
          <a:xfrm>
            <a:off x="4504017" y="398473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OCT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SEP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507C1C3-7CC1-4B63-94AA-1FF386315C2E}"/>
              </a:ext>
            </a:extLst>
          </p:cNvPr>
          <p:cNvSpPr/>
          <p:nvPr/>
        </p:nvSpPr>
        <p:spPr>
          <a:xfrm>
            <a:off x="4504017" y="511496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SEP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502D9A-FD9E-4A43-BA18-2C1D0F543AEF}"/>
              </a:ext>
            </a:extLst>
          </p:cNvPr>
          <p:cNvSpPr/>
          <p:nvPr/>
        </p:nvSpPr>
        <p:spPr>
          <a:xfrm>
            <a:off x="4504017" y="172427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DEC</a:t>
            </a:r>
          </a:p>
        </p:txBody>
      </p:sp>
      <p:sp>
        <p:nvSpPr>
          <p:cNvPr id="62" name="Freeform: Shape 61" descr="timeline ">
            <a:extLst>
              <a:ext uri="{FF2B5EF4-FFF2-40B4-BE49-F238E27FC236}">
                <a16:creationId xmlns:a16="http://schemas.microsoft.com/office/drawing/2014/main" id="{76F2E5DE-65D1-46F6-85DD-2B6279C14C2E}"/>
              </a:ext>
            </a:extLst>
          </p:cNvPr>
          <p:cNvSpPr/>
          <p:nvPr/>
        </p:nvSpPr>
        <p:spPr>
          <a:xfrm rot="16200000" flipV="1">
            <a:off x="2637841" y="324163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3" name="Oval 62" descr="timeline endpoints">
            <a:extLst>
              <a:ext uri="{FF2B5EF4-FFF2-40B4-BE49-F238E27FC236}">
                <a16:creationId xmlns:a16="http://schemas.microsoft.com/office/drawing/2014/main" id="{C97A6697-CBD6-47D7-847A-C62AADC26D68}"/>
              </a:ext>
            </a:extLst>
          </p:cNvPr>
          <p:cNvSpPr/>
          <p:nvPr/>
        </p:nvSpPr>
        <p:spPr>
          <a:xfrm>
            <a:off x="4839742" y="149631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 descr="timeline endpoints">
            <a:extLst>
              <a:ext uri="{FF2B5EF4-FFF2-40B4-BE49-F238E27FC236}">
                <a16:creationId xmlns:a16="http://schemas.microsoft.com/office/drawing/2014/main" id="{D6425C0B-B465-4781-9F33-0C9EDB468AB1}"/>
              </a:ext>
            </a:extLst>
          </p:cNvPr>
          <p:cNvSpPr/>
          <p:nvPr/>
        </p:nvSpPr>
        <p:spPr>
          <a:xfrm>
            <a:off x="4839742" y="603171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DC08D0D-2C5D-40D2-A69E-E57508ACF89A}"/>
              </a:ext>
            </a:extLst>
          </p:cNvPr>
          <p:cNvSpPr/>
          <p:nvPr/>
        </p:nvSpPr>
        <p:spPr>
          <a:xfrm>
            <a:off x="8806777" y="2854501"/>
            <a:ext cx="826173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NOV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EC9E2F2-668F-4476-A2DE-C5428F31357E}"/>
              </a:ext>
            </a:extLst>
          </p:cNvPr>
          <p:cNvSpPr/>
          <p:nvPr/>
        </p:nvSpPr>
        <p:spPr>
          <a:xfrm>
            <a:off x="8806777" y="398473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OCT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7392806-F8B3-47BB-9377-97E05CF8A7C4}"/>
              </a:ext>
            </a:extLst>
          </p:cNvPr>
          <p:cNvSpPr/>
          <p:nvPr/>
        </p:nvSpPr>
        <p:spPr>
          <a:xfrm>
            <a:off x="8806777" y="511496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SEP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FC98533-FB86-441D-A3FB-42DB9F92E9E1}"/>
              </a:ext>
            </a:extLst>
          </p:cNvPr>
          <p:cNvSpPr/>
          <p:nvPr/>
        </p:nvSpPr>
        <p:spPr>
          <a:xfrm>
            <a:off x="8806777" y="1724271"/>
            <a:ext cx="808649" cy="8086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DEC</a:t>
            </a:r>
          </a:p>
        </p:txBody>
      </p:sp>
      <p:sp>
        <p:nvSpPr>
          <p:cNvPr id="77" name="Freeform: Shape 76" descr="timeline ">
            <a:extLst>
              <a:ext uri="{FF2B5EF4-FFF2-40B4-BE49-F238E27FC236}">
                <a16:creationId xmlns:a16="http://schemas.microsoft.com/office/drawing/2014/main" id="{6B7C02D2-6A92-42E5-91E4-81B6818EEAA2}"/>
              </a:ext>
            </a:extLst>
          </p:cNvPr>
          <p:cNvSpPr/>
          <p:nvPr/>
        </p:nvSpPr>
        <p:spPr>
          <a:xfrm rot="16200000" flipV="1">
            <a:off x="6940601" y="3241639"/>
            <a:ext cx="4565215" cy="1170522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56000">
                <a:schemeClr val="accent6"/>
              </a:gs>
              <a:gs pos="36000">
                <a:schemeClr val="accent5"/>
              </a:gs>
              <a:gs pos="15000">
                <a:schemeClr val="accent4"/>
              </a:gs>
              <a:gs pos="10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8" name="Oval 77" descr="timeline endpoints">
            <a:extLst>
              <a:ext uri="{FF2B5EF4-FFF2-40B4-BE49-F238E27FC236}">
                <a16:creationId xmlns:a16="http://schemas.microsoft.com/office/drawing/2014/main" id="{5938B080-DD64-4D38-9E3E-5A212CAE0E49}"/>
              </a:ext>
            </a:extLst>
          </p:cNvPr>
          <p:cNvSpPr/>
          <p:nvPr/>
        </p:nvSpPr>
        <p:spPr>
          <a:xfrm>
            <a:off x="9142502" y="1496310"/>
            <a:ext cx="137199" cy="13719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 descr="timeline endpoints">
            <a:extLst>
              <a:ext uri="{FF2B5EF4-FFF2-40B4-BE49-F238E27FC236}">
                <a16:creationId xmlns:a16="http://schemas.microsoft.com/office/drawing/2014/main" id="{C4D17941-D82F-4C0C-B4BF-DA28B521E1DD}"/>
              </a:ext>
            </a:extLst>
          </p:cNvPr>
          <p:cNvSpPr/>
          <p:nvPr/>
        </p:nvSpPr>
        <p:spPr>
          <a:xfrm>
            <a:off x="9142502" y="6031711"/>
            <a:ext cx="137199" cy="13719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8694CB6-8810-4204-95A5-8923D3F12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Steady Wednesday</a:t>
            </a:r>
          </a:p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EF251BE-2210-4018-A5B5-22C7E5B8C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Wednesday is clearly felt as the busiest day in the central city. Pop-up services can predict needs for the new year.</a:t>
            </a:r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C167F-432D-4977-A932-30831D5AF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Holiday Presence</a:t>
            </a:r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FB9229-010F-4B75-A34A-1A024B9D7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Heavy holiday ground floor activation. Limited/zero ongoing window breaks. Wayfinding displays installed.</a:t>
            </a:r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715D29C-523D-4B56-8B88-51546B8E2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7299" y="1776098"/>
            <a:ext cx="2253393" cy="302186"/>
          </a:xfrm>
        </p:spPr>
        <p:txBody>
          <a:bodyPr/>
          <a:lstStyle/>
          <a:p>
            <a:r>
              <a:rPr lang="en-US" dirty="0"/>
              <a:t>Policy Implemented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C02F6A7-1B9C-4603-83CA-A00989013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7300" y="2111375"/>
            <a:ext cx="2179637" cy="706438"/>
          </a:xfrm>
        </p:spPr>
        <p:txBody>
          <a:bodyPr/>
          <a:lstStyle/>
          <a:p>
            <a:r>
              <a:rPr lang="en-US" dirty="0"/>
              <a:t>A seismic upgrade “package” exists for O2H.</a:t>
            </a:r>
          </a:p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217F314-885B-4E79-856F-7870D2DE8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Events &amp; Places</a:t>
            </a:r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F13AF4C-1B15-4E21-9913-7EFB3D2EE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Expand in-person events, Tuesday/Thursday options. Communicate &amp; advertise amenities that are open 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04B6F82-5AE4-4B93-8836-731D40FEC8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Street Tree Lighting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B5001E8-2FFC-4D65-B6AC-966742F4A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Maximize street tree lighting- targeted areas and any others that are “ready”. Align with board &amp; graffiti removal.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4D1AC9D-DCFD-44C8-B37A-4F9B5EF351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77300" y="2914739"/>
            <a:ext cx="2159000" cy="302186"/>
          </a:xfrm>
        </p:spPr>
        <p:txBody>
          <a:bodyPr/>
          <a:lstStyle/>
          <a:p>
            <a:r>
              <a:rPr lang="en-US" dirty="0"/>
              <a:t>Program Roll-out</a:t>
            </a:r>
          </a:p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8E78B09-54C4-4212-9263-67663A369E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77300" y="3254810"/>
            <a:ext cx="2179637" cy="706438"/>
          </a:xfrm>
        </p:spPr>
        <p:txBody>
          <a:bodyPr/>
          <a:lstStyle/>
          <a:p>
            <a:r>
              <a:rPr lang="en-US" dirty="0"/>
              <a:t>Program rules are developed and ready for implementation.</a:t>
            </a:r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3DB2DC1-006D-4480-B974-3013758BC2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“Every Wednesday”</a:t>
            </a:r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4ECB52-1DA3-49B3-8122-7826629574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Critical Mass on Wednesdays. Reduced transit fee? Coffee speakers bureau- networking events.</a:t>
            </a:r>
          </a:p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155A4C6-32D1-4A9A-A4B9-E017E2021F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4539" y="4057987"/>
            <a:ext cx="2755128" cy="302186"/>
          </a:xfrm>
        </p:spPr>
        <p:txBody>
          <a:bodyPr/>
          <a:lstStyle/>
          <a:p>
            <a:r>
              <a:rPr lang="en-US" dirty="0"/>
              <a:t>Plywood/Ground Activation</a:t>
            </a:r>
          </a:p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3EB096E-DD78-4082-8B9A-02CDDE0E6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261445" cy="706438"/>
          </a:xfrm>
        </p:spPr>
        <p:txBody>
          <a:bodyPr/>
          <a:lstStyle/>
          <a:p>
            <a:r>
              <a:rPr lang="en-US" dirty="0"/>
              <a:t>Vendors for pop up window space, expedite window replacement, tree lighting incentive. Expand street cleaners</a:t>
            </a:r>
          </a:p>
          <a:p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BEA309C-D1D3-4CA5-8614-2EB7CE8B2D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77300" y="4057987"/>
            <a:ext cx="2253392" cy="302186"/>
          </a:xfrm>
        </p:spPr>
        <p:txBody>
          <a:bodyPr/>
          <a:lstStyle/>
          <a:p>
            <a:r>
              <a:rPr lang="en-US" dirty="0"/>
              <a:t>Seismic: SDC/Exempt</a:t>
            </a:r>
          </a:p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67FBAD0-3540-4909-943F-4D466B5B29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977300" y="4392591"/>
            <a:ext cx="2179637" cy="706438"/>
          </a:xfrm>
        </p:spPr>
        <p:txBody>
          <a:bodyPr/>
          <a:lstStyle/>
          <a:p>
            <a:r>
              <a:rPr lang="en-US" dirty="0"/>
              <a:t>SDC Waiver and Seismic Exemption are before council for consideration and adoption. </a:t>
            </a:r>
            <a:r>
              <a:rPr lang="en-US" dirty="0" err="1"/>
              <a:t>MultCo</a:t>
            </a:r>
            <a:r>
              <a:rPr lang="en-US" dirty="0"/>
              <a:t> considers.</a:t>
            </a:r>
          </a:p>
          <a:p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964986D-81D9-4212-B292-9ECBDE824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Incentives/Programs</a:t>
            </a:r>
          </a:p>
          <a:p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36A8164-ED3D-4305-A24D-B9365E626A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Gym Membership/In-Building conversion. Pop-up childcare, pet care. Parking/TriMet fee. Afternoon programming; HH, Coffee Break</a:t>
            </a:r>
          </a:p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3C5216B-9CA8-4EEA-B394-543ED047FE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4539" y="5231920"/>
            <a:ext cx="2581693" cy="302186"/>
          </a:xfrm>
        </p:spPr>
        <p:txBody>
          <a:bodyPr/>
          <a:lstStyle/>
          <a:p>
            <a:r>
              <a:rPr lang="en-US" dirty="0"/>
              <a:t>Graffiti/Store Front Audit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58003C06-BDED-469F-BCF4-83E146F9A5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Audit complete. Abatement underway. Regular abatement patrol schedule established. 3/month focus in central.</a:t>
            </a:r>
          </a:p>
          <a:p>
            <a:endParaRPr lang="en-US" dirty="0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79A6772-47BE-433D-8F07-77E4A173FD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977300" y="5231920"/>
            <a:ext cx="2159000" cy="302186"/>
          </a:xfrm>
        </p:spPr>
        <p:txBody>
          <a:bodyPr/>
          <a:lstStyle/>
          <a:p>
            <a:r>
              <a:rPr lang="en-US" dirty="0"/>
              <a:t>Policy Development</a:t>
            </a:r>
          </a:p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575DF51-7C46-4E7C-A7A9-3F556E3AD8C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77300" y="5566524"/>
            <a:ext cx="2179637" cy="706438"/>
          </a:xfrm>
        </p:spPr>
        <p:txBody>
          <a:bodyPr/>
          <a:lstStyle/>
          <a:p>
            <a:r>
              <a:rPr lang="en-US" dirty="0"/>
              <a:t>Gather a market estimate of eligible buildings.</a:t>
            </a:r>
          </a:p>
          <a:p>
            <a:endParaRPr lang="en-US" dirty="0"/>
          </a:p>
        </p:txBody>
      </p:sp>
      <p:sp>
        <p:nvSpPr>
          <p:cNvPr id="51" name="Title 17">
            <a:extLst>
              <a:ext uri="{FF2B5EF4-FFF2-40B4-BE49-F238E27FC236}">
                <a16:creationId xmlns:a16="http://schemas.microsoft.com/office/drawing/2014/main" id="{4A801057-AE16-41C9-854C-89960038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9563"/>
          </a:xfrm>
          <a:solidFill>
            <a:srgbClr val="1B895F"/>
          </a:solidFill>
        </p:spPr>
        <p:txBody>
          <a:bodyPr/>
          <a:lstStyle/>
          <a:p>
            <a:r>
              <a:rPr lang="en-US" dirty="0"/>
              <a:t>Breakout Groups- Brainstorm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A74C7-247E-4B26-B184-E7CF90DF6F3E}"/>
              </a:ext>
            </a:extLst>
          </p:cNvPr>
          <p:cNvSpPr txBox="1"/>
          <p:nvPr/>
        </p:nvSpPr>
        <p:spPr>
          <a:xfrm>
            <a:off x="552503" y="839543"/>
            <a:ext cx="211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Returning Workers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4FAC9-1675-4D92-AA21-48286955EFA0}"/>
              </a:ext>
            </a:extLst>
          </p:cNvPr>
          <p:cNvSpPr txBox="1"/>
          <p:nvPr/>
        </p:nvSpPr>
        <p:spPr>
          <a:xfrm>
            <a:off x="4497366" y="762085"/>
            <a:ext cx="308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Right-of-Way Improvements</a:t>
            </a:r>
          </a:p>
          <a:p>
            <a:r>
              <a:rPr lang="en-US" b="1" dirty="0"/>
              <a:t>	&amp; Activation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3B85-5109-4873-8618-21FF36CB727B}"/>
              </a:ext>
            </a:extLst>
          </p:cNvPr>
          <p:cNvSpPr txBox="1"/>
          <p:nvPr/>
        </p:nvSpPr>
        <p:spPr>
          <a:xfrm>
            <a:off x="9615426" y="865527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Increased Housing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1A44CE0-43B9-41E4-9F0B-BDDF7AE8A9FB}"/>
              </a:ext>
            </a:extLst>
          </p:cNvPr>
          <p:cNvSpPr/>
          <p:nvPr/>
        </p:nvSpPr>
        <p:spPr>
          <a:xfrm rot="10800000">
            <a:off x="3740601" y="2398599"/>
            <a:ext cx="484632" cy="4097111"/>
          </a:xfrm>
          <a:prstGeom prst="downArrow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F517A676-FF0F-45EA-8EC5-C85CBB2C1369}"/>
              </a:ext>
            </a:extLst>
          </p:cNvPr>
          <p:cNvSpPr/>
          <p:nvPr/>
        </p:nvSpPr>
        <p:spPr>
          <a:xfrm rot="10800000">
            <a:off x="8224697" y="2398599"/>
            <a:ext cx="484632" cy="4097110"/>
          </a:xfrm>
          <a:prstGeom prst="downArrow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612A8-84C6-4851-AFB7-6B7EE5576302}"/>
              </a:ext>
            </a:extLst>
          </p:cNvPr>
          <p:cNvSpPr txBox="1"/>
          <p:nvPr/>
        </p:nvSpPr>
        <p:spPr>
          <a:xfrm>
            <a:off x="998376" y="6479040"/>
            <a:ext cx="1008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Public Safety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297033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F788E2-FAB6-4968-820B-85377F7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Expediting Groups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5DF561-73EC-4501-9ED2-EE0DECAD5267}"/>
              </a:ext>
            </a:extLst>
          </p:cNvPr>
          <p:cNvSpPr txBox="1"/>
          <p:nvPr/>
        </p:nvSpPr>
        <p:spPr>
          <a:xfrm>
            <a:off x="6625381" y="3317599"/>
            <a:ext cx="41980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Discussion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Eric Zimmerman</a:t>
            </a:r>
          </a:p>
          <a:p>
            <a:r>
              <a:rPr lang="en-US" b="1" dirty="0">
                <a:hlinkClick r:id="rId2"/>
              </a:rPr>
              <a:t>Eric.Zimmerman@portlandoregon.gov</a:t>
            </a:r>
            <a:endParaRPr lang="en-US" b="1" dirty="0"/>
          </a:p>
          <a:p>
            <a:r>
              <a:rPr lang="en-US" b="1" dirty="0"/>
              <a:t>503-823-8582 –city cell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53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1DAB8B-23BA-4827-9CE8-505DD4A39F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BA265-3C9C-41FF-80C6-61A7F961C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1B2B9-8CE5-4E5A-B70F-6B056FE844E8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55BC56-8FA3-435B-ACDD-0E8E6241E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{591910B1-0BF0-448E-A40A-1ED757BC8515}tf16411242_win32</Template>
  <TotalTime>25406</TotalTime>
  <Words>359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 Light</vt:lpstr>
      <vt:lpstr>Calibri</vt:lpstr>
      <vt:lpstr>Speak Pro</vt:lpstr>
      <vt:lpstr>2_Office Theme</vt:lpstr>
      <vt:lpstr> Expediting Groups</vt:lpstr>
      <vt:lpstr> Expediting Groups</vt:lpstr>
      <vt:lpstr> Central City Expediting Group</vt:lpstr>
      <vt:lpstr> Central City Expediting Group</vt:lpstr>
      <vt:lpstr> Business District Expediting Group</vt:lpstr>
      <vt:lpstr> Business District Expediting Group</vt:lpstr>
      <vt:lpstr>Breakout Groups- Brainstorm</vt:lpstr>
      <vt:lpstr> Expediting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City Expedite Table</dc:title>
  <dc:creator>Zimmerman, Eric</dc:creator>
  <cp:lastModifiedBy>Thomas, Christina</cp:lastModifiedBy>
  <cp:revision>33</cp:revision>
  <cp:lastPrinted>2022-09-22T17:16:54Z</cp:lastPrinted>
  <dcterms:created xsi:type="dcterms:W3CDTF">2022-09-06T01:31:27Z</dcterms:created>
  <dcterms:modified xsi:type="dcterms:W3CDTF">2022-10-29T00:49:48Z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