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1" r:id="rId2"/>
    <p:sldId id="293" r:id="rId3"/>
    <p:sldId id="272"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307" r:id="rId18"/>
    <p:sldId id="301" r:id="rId19"/>
    <p:sldId id="276" r:id="rId20"/>
    <p:sldId id="299" r:id="rId21"/>
    <p:sldId id="296" r:id="rId22"/>
    <p:sldId id="297" r:id="rId23"/>
    <p:sldId id="298" r:id="rId24"/>
    <p:sldId id="260" r:id="rId25"/>
    <p:sldId id="273" r:id="rId26"/>
    <p:sldId id="309" r:id="rId27"/>
    <p:sldId id="305" r:id="rId28"/>
    <p:sldId id="306" r:id="rId29"/>
    <p:sldId id="279"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2" userDrawn="1">
          <p15:clr>
            <a:srgbClr val="A4A3A4"/>
          </p15:clr>
        </p15:guide>
        <p15:guide id="3" pos="7320" userDrawn="1">
          <p15:clr>
            <a:srgbClr val="A4A3A4"/>
          </p15:clr>
        </p15:guide>
        <p15:guide id="4" pos="360" userDrawn="1">
          <p15:clr>
            <a:srgbClr val="A4A3A4"/>
          </p15:clr>
        </p15:guide>
        <p15:guide id="5" pos="3840" userDrawn="1">
          <p15:clr>
            <a:srgbClr val="A4A3A4"/>
          </p15:clr>
        </p15:guide>
        <p15:guide id="6" orient="horz" pos="360" userDrawn="1">
          <p15:clr>
            <a:srgbClr val="A4A3A4"/>
          </p15:clr>
        </p15:guide>
        <p15:guide id="7" orient="horz" pos="3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462"/>
    <a:srgbClr val="00A950"/>
    <a:srgbClr val="050019"/>
    <a:srgbClr val="EEF3EC"/>
    <a:srgbClr val="CCDC3C"/>
    <a:srgbClr val="458B39"/>
    <a:srgbClr val="23471D"/>
    <a:srgbClr val="3FC0C2"/>
    <a:srgbClr val="E9F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96"/>
    <p:restoredTop sz="94698"/>
  </p:normalViewPr>
  <p:slideViewPr>
    <p:cSldViewPr snapToGrid="0" snapToObjects="1" showGuides="1">
      <p:cViewPr varScale="1">
        <p:scale>
          <a:sx n="104" d="100"/>
          <a:sy n="104" d="100"/>
        </p:scale>
        <p:origin x="1116" y="108"/>
      </p:cViewPr>
      <p:guideLst>
        <p:guide orient="horz" pos="1992"/>
        <p:guide pos="7320"/>
        <p:guide pos="360"/>
        <p:guide pos="3840"/>
        <p:guide orient="horz" pos="360"/>
        <p:guide orient="horz" pos="3960"/>
      </p:guideLst>
    </p:cSldViewPr>
  </p:slideViewPr>
  <p:notesTextViewPr>
    <p:cViewPr>
      <p:scale>
        <a:sx n="1" d="1"/>
        <a:sy n="1" d="1"/>
      </p:scale>
      <p:origin x="0" y="0"/>
    </p:cViewPr>
  </p:notesTextViewPr>
  <p:notesViewPr>
    <p:cSldViewPr snapToGrid="0" snapToObjects="1" showGuides="1">
      <p:cViewPr varScale="1">
        <p:scale>
          <a:sx n="109" d="100"/>
          <a:sy n="109" d="100"/>
        </p:scale>
        <p:origin x="336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1D310-D7F3-5241-8519-87D08677091B}"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962E55-C920-3843-BC88-4C6A0B8992BD}" type="slidenum">
              <a:rPr lang="en-US" smtClean="0"/>
              <a:t>‹#›</a:t>
            </a:fld>
            <a:endParaRPr lang="en-US"/>
          </a:p>
        </p:txBody>
      </p:sp>
    </p:spTree>
    <p:extLst>
      <p:ext uri="{BB962C8B-B14F-4D97-AF65-F5344CB8AC3E}">
        <p14:creationId xmlns:p14="http://schemas.microsoft.com/office/powerpoint/2010/main" val="131107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Bullets with image(s) to go with it</a:t>
            </a:r>
          </a:p>
        </p:txBody>
      </p:sp>
      <p:sp>
        <p:nvSpPr>
          <p:cNvPr id="4" name="Slide Number Placeholder 3"/>
          <p:cNvSpPr>
            <a:spLocks noGrp="1"/>
          </p:cNvSpPr>
          <p:nvPr>
            <p:ph type="sldNum" sz="quarter" idx="5"/>
          </p:nvPr>
        </p:nvSpPr>
        <p:spPr/>
        <p:txBody>
          <a:bodyPr/>
          <a:lstStyle/>
          <a:p>
            <a:fld id="{61962E55-C920-3843-BC88-4C6A0B8992BD}" type="slidenum">
              <a:rPr lang="en-US" smtClean="0"/>
              <a:t>2</a:t>
            </a:fld>
            <a:endParaRPr lang="en-US"/>
          </a:p>
        </p:txBody>
      </p:sp>
    </p:spTree>
    <p:extLst>
      <p:ext uri="{BB962C8B-B14F-4D97-AF65-F5344CB8AC3E}">
        <p14:creationId xmlns:p14="http://schemas.microsoft.com/office/powerpoint/2010/main" val="1893091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Slide with bullets</a:t>
            </a:r>
          </a:p>
        </p:txBody>
      </p:sp>
      <p:sp>
        <p:nvSpPr>
          <p:cNvPr id="4" name="Slide Number Placeholder 3"/>
          <p:cNvSpPr>
            <a:spLocks noGrp="1"/>
          </p:cNvSpPr>
          <p:nvPr>
            <p:ph type="sldNum" sz="quarter" idx="5"/>
          </p:nvPr>
        </p:nvSpPr>
        <p:spPr/>
        <p:txBody>
          <a:bodyPr/>
          <a:lstStyle/>
          <a:p>
            <a:fld id="{61962E55-C920-3843-BC88-4C6A0B8992BD}" type="slidenum">
              <a:rPr lang="en-US" smtClean="0"/>
              <a:t>28</a:t>
            </a:fld>
            <a:endParaRPr lang="en-US"/>
          </a:p>
        </p:txBody>
      </p:sp>
    </p:spTree>
    <p:extLst>
      <p:ext uri="{BB962C8B-B14F-4D97-AF65-F5344CB8AC3E}">
        <p14:creationId xmlns:p14="http://schemas.microsoft.com/office/powerpoint/2010/main" val="310180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Slide with bullets</a:t>
            </a:r>
          </a:p>
        </p:txBody>
      </p:sp>
      <p:sp>
        <p:nvSpPr>
          <p:cNvPr id="4" name="Slide Number Placeholder 3"/>
          <p:cNvSpPr>
            <a:spLocks noGrp="1"/>
          </p:cNvSpPr>
          <p:nvPr>
            <p:ph type="sldNum" sz="quarter" idx="5"/>
          </p:nvPr>
        </p:nvSpPr>
        <p:spPr/>
        <p:txBody>
          <a:bodyPr/>
          <a:lstStyle/>
          <a:p>
            <a:fld id="{61962E55-C920-3843-BC88-4C6A0B8992BD}" type="slidenum">
              <a:rPr lang="en-US" smtClean="0"/>
              <a:t>29</a:t>
            </a:fld>
            <a:endParaRPr lang="en-US"/>
          </a:p>
        </p:txBody>
      </p:sp>
    </p:spTree>
    <p:extLst>
      <p:ext uri="{BB962C8B-B14F-4D97-AF65-F5344CB8AC3E}">
        <p14:creationId xmlns:p14="http://schemas.microsoft.com/office/powerpoint/2010/main" val="62415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Slide with bullets</a:t>
            </a:r>
          </a:p>
        </p:txBody>
      </p:sp>
      <p:sp>
        <p:nvSpPr>
          <p:cNvPr id="4" name="Slide Number Placeholder 3"/>
          <p:cNvSpPr>
            <a:spLocks noGrp="1"/>
          </p:cNvSpPr>
          <p:nvPr>
            <p:ph type="sldNum" sz="quarter" idx="5"/>
          </p:nvPr>
        </p:nvSpPr>
        <p:spPr/>
        <p:txBody>
          <a:bodyPr/>
          <a:lstStyle/>
          <a:p>
            <a:fld id="{61962E55-C920-3843-BC88-4C6A0B8992BD}" type="slidenum">
              <a:rPr lang="en-US" smtClean="0"/>
              <a:t>30</a:t>
            </a:fld>
            <a:endParaRPr lang="en-US"/>
          </a:p>
        </p:txBody>
      </p:sp>
    </p:spTree>
    <p:extLst>
      <p:ext uri="{BB962C8B-B14F-4D97-AF65-F5344CB8AC3E}">
        <p14:creationId xmlns:p14="http://schemas.microsoft.com/office/powerpoint/2010/main" val="79962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Slide with bullets</a:t>
            </a:r>
          </a:p>
        </p:txBody>
      </p:sp>
      <p:sp>
        <p:nvSpPr>
          <p:cNvPr id="4" name="Slide Number Placeholder 3"/>
          <p:cNvSpPr>
            <a:spLocks noGrp="1"/>
          </p:cNvSpPr>
          <p:nvPr>
            <p:ph type="sldNum" sz="quarter" idx="5"/>
          </p:nvPr>
        </p:nvSpPr>
        <p:spPr/>
        <p:txBody>
          <a:bodyPr/>
          <a:lstStyle/>
          <a:p>
            <a:fld id="{61962E55-C920-3843-BC88-4C6A0B8992BD}" type="slidenum">
              <a:rPr lang="en-US" smtClean="0"/>
              <a:t>3</a:t>
            </a:fld>
            <a:endParaRPr lang="en-US"/>
          </a:p>
        </p:txBody>
      </p:sp>
    </p:spTree>
    <p:extLst>
      <p:ext uri="{BB962C8B-B14F-4D97-AF65-F5344CB8AC3E}">
        <p14:creationId xmlns:p14="http://schemas.microsoft.com/office/powerpoint/2010/main" val="3092247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Slide with bullets</a:t>
            </a:r>
          </a:p>
        </p:txBody>
      </p:sp>
      <p:sp>
        <p:nvSpPr>
          <p:cNvPr id="4" name="Slide Number Placeholder 3"/>
          <p:cNvSpPr>
            <a:spLocks noGrp="1"/>
          </p:cNvSpPr>
          <p:nvPr>
            <p:ph type="sldNum" sz="quarter" idx="5"/>
          </p:nvPr>
        </p:nvSpPr>
        <p:spPr/>
        <p:txBody>
          <a:bodyPr/>
          <a:lstStyle/>
          <a:p>
            <a:fld id="{61962E55-C920-3843-BC88-4C6A0B8992BD}" type="slidenum">
              <a:rPr lang="en-US" smtClean="0"/>
              <a:t>7</a:t>
            </a:fld>
            <a:endParaRPr lang="en-US"/>
          </a:p>
        </p:txBody>
      </p:sp>
    </p:spTree>
    <p:extLst>
      <p:ext uri="{BB962C8B-B14F-4D97-AF65-F5344CB8AC3E}">
        <p14:creationId xmlns:p14="http://schemas.microsoft.com/office/powerpoint/2010/main" val="25588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Slide with bullets</a:t>
            </a:r>
          </a:p>
        </p:txBody>
      </p:sp>
      <p:sp>
        <p:nvSpPr>
          <p:cNvPr id="4" name="Slide Number Placeholder 3"/>
          <p:cNvSpPr>
            <a:spLocks noGrp="1"/>
          </p:cNvSpPr>
          <p:nvPr>
            <p:ph type="sldNum" sz="quarter" idx="5"/>
          </p:nvPr>
        </p:nvSpPr>
        <p:spPr/>
        <p:txBody>
          <a:bodyPr/>
          <a:lstStyle/>
          <a:p>
            <a:fld id="{61962E55-C920-3843-BC88-4C6A0B8992BD}" type="slidenum">
              <a:rPr lang="en-US" smtClean="0"/>
              <a:t>13</a:t>
            </a:fld>
            <a:endParaRPr lang="en-US"/>
          </a:p>
        </p:txBody>
      </p:sp>
    </p:spTree>
    <p:extLst>
      <p:ext uri="{BB962C8B-B14F-4D97-AF65-F5344CB8AC3E}">
        <p14:creationId xmlns:p14="http://schemas.microsoft.com/office/powerpoint/2010/main" val="410800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Slide with bullets</a:t>
            </a:r>
          </a:p>
        </p:txBody>
      </p:sp>
      <p:sp>
        <p:nvSpPr>
          <p:cNvPr id="4" name="Slide Number Placeholder 3"/>
          <p:cNvSpPr>
            <a:spLocks noGrp="1"/>
          </p:cNvSpPr>
          <p:nvPr>
            <p:ph type="sldNum" sz="quarter" idx="5"/>
          </p:nvPr>
        </p:nvSpPr>
        <p:spPr/>
        <p:txBody>
          <a:bodyPr/>
          <a:lstStyle/>
          <a:p>
            <a:fld id="{61962E55-C920-3843-BC88-4C6A0B8992BD}" type="slidenum">
              <a:rPr lang="en-US" smtClean="0"/>
              <a:t>17</a:t>
            </a:fld>
            <a:endParaRPr lang="en-US"/>
          </a:p>
        </p:txBody>
      </p:sp>
    </p:spTree>
    <p:extLst>
      <p:ext uri="{BB962C8B-B14F-4D97-AF65-F5344CB8AC3E}">
        <p14:creationId xmlns:p14="http://schemas.microsoft.com/office/powerpoint/2010/main" val="385934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Slide with bullets</a:t>
            </a:r>
          </a:p>
        </p:txBody>
      </p:sp>
      <p:sp>
        <p:nvSpPr>
          <p:cNvPr id="4" name="Slide Number Placeholder 3"/>
          <p:cNvSpPr>
            <a:spLocks noGrp="1"/>
          </p:cNvSpPr>
          <p:nvPr>
            <p:ph type="sldNum" sz="quarter" idx="5"/>
          </p:nvPr>
        </p:nvSpPr>
        <p:spPr/>
        <p:txBody>
          <a:bodyPr/>
          <a:lstStyle/>
          <a:p>
            <a:fld id="{61962E55-C920-3843-BC88-4C6A0B8992BD}" type="slidenum">
              <a:rPr lang="en-US" smtClean="0"/>
              <a:t>20</a:t>
            </a:fld>
            <a:endParaRPr lang="en-US"/>
          </a:p>
        </p:txBody>
      </p:sp>
    </p:spTree>
    <p:extLst>
      <p:ext uri="{BB962C8B-B14F-4D97-AF65-F5344CB8AC3E}">
        <p14:creationId xmlns:p14="http://schemas.microsoft.com/office/powerpoint/2010/main" val="3767564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slide</a:t>
            </a:r>
          </a:p>
        </p:txBody>
      </p:sp>
      <p:sp>
        <p:nvSpPr>
          <p:cNvPr id="4" name="Slide Number Placeholder 3"/>
          <p:cNvSpPr>
            <a:spLocks noGrp="1"/>
          </p:cNvSpPr>
          <p:nvPr>
            <p:ph type="sldNum" sz="quarter" idx="5"/>
          </p:nvPr>
        </p:nvSpPr>
        <p:spPr/>
        <p:txBody>
          <a:bodyPr/>
          <a:lstStyle/>
          <a:p>
            <a:fld id="{61962E55-C920-3843-BC88-4C6A0B8992BD}" type="slidenum">
              <a:rPr lang="en-US" smtClean="0"/>
              <a:t>25</a:t>
            </a:fld>
            <a:endParaRPr lang="en-US"/>
          </a:p>
        </p:txBody>
      </p:sp>
    </p:spTree>
    <p:extLst>
      <p:ext uri="{BB962C8B-B14F-4D97-AF65-F5344CB8AC3E}">
        <p14:creationId xmlns:p14="http://schemas.microsoft.com/office/powerpoint/2010/main" val="28702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it</a:t>
            </a:r>
          </a:p>
        </p:txBody>
      </p:sp>
      <p:sp>
        <p:nvSpPr>
          <p:cNvPr id="4" name="Slide Number Placeholder 3"/>
          <p:cNvSpPr>
            <a:spLocks noGrp="1"/>
          </p:cNvSpPr>
          <p:nvPr>
            <p:ph type="sldNum" sz="quarter" idx="5"/>
          </p:nvPr>
        </p:nvSpPr>
        <p:spPr/>
        <p:txBody>
          <a:bodyPr/>
          <a:lstStyle/>
          <a:p>
            <a:fld id="{61962E55-C920-3843-BC88-4C6A0B8992BD}" type="slidenum">
              <a:rPr lang="en-US" smtClean="0"/>
              <a:t>26</a:t>
            </a:fld>
            <a:endParaRPr lang="en-US"/>
          </a:p>
        </p:txBody>
      </p:sp>
    </p:spTree>
    <p:extLst>
      <p:ext uri="{BB962C8B-B14F-4D97-AF65-F5344CB8AC3E}">
        <p14:creationId xmlns:p14="http://schemas.microsoft.com/office/powerpoint/2010/main" val="83088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Slide with bullets</a:t>
            </a:r>
          </a:p>
        </p:txBody>
      </p:sp>
      <p:sp>
        <p:nvSpPr>
          <p:cNvPr id="4" name="Slide Number Placeholder 3"/>
          <p:cNvSpPr>
            <a:spLocks noGrp="1"/>
          </p:cNvSpPr>
          <p:nvPr>
            <p:ph type="sldNum" sz="quarter" idx="5"/>
          </p:nvPr>
        </p:nvSpPr>
        <p:spPr/>
        <p:txBody>
          <a:bodyPr/>
          <a:lstStyle/>
          <a:p>
            <a:fld id="{61962E55-C920-3843-BC88-4C6A0B8992BD}" type="slidenum">
              <a:rPr lang="en-US" smtClean="0"/>
              <a:t>27</a:t>
            </a:fld>
            <a:endParaRPr lang="en-US"/>
          </a:p>
        </p:txBody>
      </p:sp>
    </p:spTree>
    <p:extLst>
      <p:ext uri="{BB962C8B-B14F-4D97-AF65-F5344CB8AC3E}">
        <p14:creationId xmlns:p14="http://schemas.microsoft.com/office/powerpoint/2010/main" val="3821695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3" name="Picture 2" descr="A group of people on a stage&#10;&#10;Description automatically generated with medium confidence">
            <a:extLst>
              <a:ext uri="{FF2B5EF4-FFF2-40B4-BE49-F238E27FC236}">
                <a16:creationId xmlns:a16="http://schemas.microsoft.com/office/drawing/2014/main" id="{AE41AED7-FF78-B848-8110-5B1737A3200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322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M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6BDC2-91F9-402D-9DF2-B138EE7E790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bright="-30000" contrast="-16000"/>
                    </a14:imgEffect>
                  </a14:imgLayer>
                </a14:imgProps>
              </a:ext>
            </a:extLst>
          </a:blip>
          <a:srcRect t="6532" b="9195"/>
          <a:stretch/>
        </p:blipFill>
        <p:spPr>
          <a:xfrm>
            <a:off x="0" y="0"/>
            <a:ext cx="12192000" cy="6858000"/>
          </a:xfrm>
          <a:prstGeom prst="rect">
            <a:avLst/>
          </a:prstGeom>
        </p:spPr>
      </p:pic>
    </p:spTree>
    <p:extLst>
      <p:ext uri="{BB962C8B-B14F-4D97-AF65-F5344CB8AC3E}">
        <p14:creationId xmlns:p14="http://schemas.microsoft.com/office/powerpoint/2010/main" val="416266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45B801F-ACF6-454F-A7C3-C12FB09D0F58}"/>
              </a:ext>
            </a:extLst>
          </p:cNvPr>
          <p:cNvSpPr/>
          <p:nvPr userDrawn="1"/>
        </p:nvSpPr>
        <p:spPr>
          <a:xfrm>
            <a:off x="0" y="6286500"/>
            <a:ext cx="12192000" cy="571500"/>
          </a:xfrm>
          <a:prstGeom prst="rect">
            <a:avLst/>
          </a:prstGeom>
          <a:solidFill>
            <a:srgbClr val="05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A0C8A7-04B8-3843-AE62-51E69AB4CDF2}"/>
              </a:ext>
            </a:extLst>
          </p:cNvPr>
          <p:cNvSpPr/>
          <p:nvPr userDrawn="1"/>
        </p:nvSpPr>
        <p:spPr>
          <a:xfrm>
            <a:off x="11215641" y="6441445"/>
            <a:ext cx="486733" cy="246221"/>
          </a:xfrm>
          <a:prstGeom prst="rect">
            <a:avLst/>
          </a:prstGeom>
        </p:spPr>
        <p:txBody>
          <a:bodyPr wrap="square">
            <a:spAutoFit/>
          </a:bodyPr>
          <a:lstStyle/>
          <a:p>
            <a:pPr algn="r"/>
            <a:fld id="{E12E6B37-3983-6D47-B3AE-BAA994618F6C}" type="slidenum">
              <a:rPr lang="en-US" sz="1000" smtClean="0">
                <a:solidFill>
                  <a:schemeClr val="bg1"/>
                </a:solidFill>
                <a:latin typeface="Calibri" panose="020F0502020204030204" pitchFamily="34" charset="0"/>
                <a:cs typeface="Calibri" panose="020F0502020204030204" pitchFamily="34" charset="0"/>
              </a:rPr>
              <a:t>‹#›</a:t>
            </a:fld>
            <a:endParaRPr lang="en-US" sz="1000" dirty="0">
              <a:solidFill>
                <a:schemeClr val="bg1"/>
              </a:solidFill>
              <a:latin typeface="Calibri" panose="020F0502020204030204" pitchFamily="34" charset="0"/>
              <a:cs typeface="Calibri" panose="020F0502020204030204"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220CC487-32B1-BF88-1F05-5FADF0D4478F}"/>
              </a:ext>
            </a:extLst>
          </p:cNvPr>
          <p:cNvPicPr>
            <a:picLocks noChangeAspect="1"/>
          </p:cNvPicPr>
          <p:nvPr userDrawn="1"/>
        </p:nvPicPr>
        <p:blipFill>
          <a:blip r:embed="rId2"/>
          <a:stretch>
            <a:fillRect/>
          </a:stretch>
        </p:blipFill>
        <p:spPr>
          <a:xfrm>
            <a:off x="489626" y="6403698"/>
            <a:ext cx="1835721" cy="367144"/>
          </a:xfrm>
          <a:prstGeom prst="rect">
            <a:avLst/>
          </a:prstGeom>
        </p:spPr>
      </p:pic>
      <p:sp>
        <p:nvSpPr>
          <p:cNvPr id="6" name="Rectangle 5">
            <a:extLst>
              <a:ext uri="{FF2B5EF4-FFF2-40B4-BE49-F238E27FC236}">
                <a16:creationId xmlns:a16="http://schemas.microsoft.com/office/drawing/2014/main" id="{7F7BD3C0-D1F5-4D79-99A8-B4C6EE7ABD09}"/>
              </a:ext>
            </a:extLst>
          </p:cNvPr>
          <p:cNvSpPr/>
          <p:nvPr userDrawn="1"/>
        </p:nvSpPr>
        <p:spPr>
          <a:xfrm>
            <a:off x="3062535" y="6427504"/>
            <a:ext cx="6589589" cy="276999"/>
          </a:xfrm>
          <a:prstGeom prst="rect">
            <a:avLst/>
          </a:prstGeom>
        </p:spPr>
        <p:txBody>
          <a:bodyPr wrap="square">
            <a:spAutoFit/>
          </a:bodyPr>
          <a:lstStyle/>
          <a:p>
            <a:pPr algn="ctr"/>
            <a:r>
              <a:rPr lang="en-US" sz="1200" b="1" dirty="0">
                <a:solidFill>
                  <a:schemeClr val="bg2">
                    <a:lumMod val="75000"/>
                  </a:schemeClr>
                </a:solidFill>
                <a:latin typeface="Calibri" panose="020F0502020204030204" pitchFamily="34" charset="0"/>
                <a:cs typeface="Calibri" panose="020F0502020204030204" pitchFamily="34" charset="0"/>
              </a:rPr>
              <a:t>PORTLAND.GOV/PARKS/</a:t>
            </a:r>
            <a:r>
              <a:rPr lang="en-US" sz="1200" b="1" dirty="0">
                <a:solidFill>
                  <a:srgbClr val="CCDC3C"/>
                </a:solidFill>
                <a:latin typeface="Calibri" panose="020F0502020204030204" pitchFamily="34" charset="0"/>
                <a:cs typeface="Calibri" panose="020F0502020204030204" pitchFamily="34" charset="0"/>
              </a:rPr>
              <a:t>PARKS-LEVY</a:t>
            </a:r>
            <a:r>
              <a:rPr lang="en-US" sz="1200" b="1" dirty="0">
                <a:solidFill>
                  <a:schemeClr val="bg1"/>
                </a:solidFill>
                <a:latin typeface="Calibri" panose="020F0502020204030204" pitchFamily="34" charset="0"/>
                <a:cs typeface="Calibri" panose="020F0502020204030204" pitchFamily="34" charset="0"/>
              </a:rPr>
              <a:t>  </a:t>
            </a:r>
            <a:r>
              <a:rPr lang="en-US" sz="1200" b="1" dirty="0">
                <a:solidFill>
                  <a:schemeClr val="bg2">
                    <a:lumMod val="75000"/>
                  </a:schemeClr>
                </a:solidFill>
                <a:latin typeface="Calibri" panose="020F0502020204030204" pitchFamily="34" charset="0"/>
                <a:cs typeface="Calibri" panose="020F0502020204030204" pitchFamily="34" charset="0"/>
              </a:rPr>
              <a:t>|  Commissioner Carmen Rubio  |  Director Adena Long</a:t>
            </a:r>
          </a:p>
        </p:txBody>
      </p:sp>
    </p:spTree>
    <p:extLst>
      <p:ext uri="{BB962C8B-B14F-4D97-AF65-F5344CB8AC3E}">
        <p14:creationId xmlns:p14="http://schemas.microsoft.com/office/powerpoint/2010/main" val="3589329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and Box">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B8597E-0DE4-E14F-A70A-FA495FC572E5}"/>
              </a:ext>
            </a:extLst>
          </p:cNvPr>
          <p:cNvSpPr/>
          <p:nvPr userDrawn="1"/>
        </p:nvSpPr>
        <p:spPr>
          <a:xfrm>
            <a:off x="6096000" y="0"/>
            <a:ext cx="6096000" cy="6286500"/>
          </a:xfrm>
          <a:prstGeom prst="rect">
            <a:avLst/>
          </a:prstGeom>
          <a:solidFill>
            <a:srgbClr val="458B3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E908EA9-E4BA-66AF-7999-726FC6981C9C}"/>
              </a:ext>
            </a:extLst>
          </p:cNvPr>
          <p:cNvSpPr/>
          <p:nvPr userDrawn="1"/>
        </p:nvSpPr>
        <p:spPr>
          <a:xfrm>
            <a:off x="0" y="6286500"/>
            <a:ext cx="12192000" cy="571500"/>
          </a:xfrm>
          <a:prstGeom prst="rect">
            <a:avLst/>
          </a:prstGeom>
          <a:solidFill>
            <a:srgbClr val="05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FED24B3-FC1D-E4FC-BD28-06BA981D566F}"/>
              </a:ext>
            </a:extLst>
          </p:cNvPr>
          <p:cNvSpPr/>
          <p:nvPr userDrawn="1"/>
        </p:nvSpPr>
        <p:spPr>
          <a:xfrm>
            <a:off x="11215641" y="6441445"/>
            <a:ext cx="486733" cy="246221"/>
          </a:xfrm>
          <a:prstGeom prst="rect">
            <a:avLst/>
          </a:prstGeom>
        </p:spPr>
        <p:txBody>
          <a:bodyPr wrap="square">
            <a:spAutoFit/>
          </a:bodyPr>
          <a:lstStyle/>
          <a:p>
            <a:pPr algn="r"/>
            <a:fld id="{E12E6B37-3983-6D47-B3AE-BAA994618F6C}" type="slidenum">
              <a:rPr lang="en-US" sz="1000" smtClean="0">
                <a:solidFill>
                  <a:schemeClr val="bg1"/>
                </a:solidFill>
                <a:latin typeface="Calibri" panose="020F0502020204030204" pitchFamily="34" charset="0"/>
                <a:cs typeface="Calibri" panose="020F0502020204030204" pitchFamily="34" charset="0"/>
              </a:rPr>
              <a:t>‹#›</a:t>
            </a:fld>
            <a:endParaRPr lang="en-US" sz="1000" dirty="0">
              <a:solidFill>
                <a:schemeClr val="bg1"/>
              </a:solidFill>
              <a:latin typeface="Calibri" panose="020F0502020204030204" pitchFamily="34" charset="0"/>
              <a:cs typeface="Calibri" panose="020F0502020204030204" pitchFamily="34" charset="0"/>
            </a:endParaRPr>
          </a:p>
        </p:txBody>
      </p:sp>
      <p:pic>
        <p:nvPicPr>
          <p:cNvPr id="5" name="Picture 4" descr="Graphical user interface, text&#10;&#10;Description automatically generated">
            <a:extLst>
              <a:ext uri="{FF2B5EF4-FFF2-40B4-BE49-F238E27FC236}">
                <a16:creationId xmlns:a16="http://schemas.microsoft.com/office/drawing/2014/main" id="{1540A86D-A4A2-0867-FD15-59562C4A7B14}"/>
              </a:ext>
            </a:extLst>
          </p:cNvPr>
          <p:cNvPicPr>
            <a:picLocks noChangeAspect="1"/>
          </p:cNvPicPr>
          <p:nvPr userDrawn="1"/>
        </p:nvPicPr>
        <p:blipFill>
          <a:blip r:embed="rId2"/>
          <a:stretch>
            <a:fillRect/>
          </a:stretch>
        </p:blipFill>
        <p:spPr>
          <a:xfrm>
            <a:off x="489626" y="6403698"/>
            <a:ext cx="1835721" cy="367144"/>
          </a:xfrm>
          <a:prstGeom prst="rect">
            <a:avLst/>
          </a:prstGeom>
        </p:spPr>
      </p:pic>
      <p:sp>
        <p:nvSpPr>
          <p:cNvPr id="7" name="Rectangle 6">
            <a:extLst>
              <a:ext uri="{FF2B5EF4-FFF2-40B4-BE49-F238E27FC236}">
                <a16:creationId xmlns:a16="http://schemas.microsoft.com/office/drawing/2014/main" id="{83DDD8AE-DF8C-4F62-8A68-936657E02DB0}"/>
              </a:ext>
            </a:extLst>
          </p:cNvPr>
          <p:cNvSpPr/>
          <p:nvPr userDrawn="1"/>
        </p:nvSpPr>
        <p:spPr>
          <a:xfrm>
            <a:off x="3062535" y="6427504"/>
            <a:ext cx="6589589" cy="276999"/>
          </a:xfrm>
          <a:prstGeom prst="rect">
            <a:avLst/>
          </a:prstGeom>
        </p:spPr>
        <p:txBody>
          <a:bodyPr wrap="square">
            <a:spAutoFit/>
          </a:bodyPr>
          <a:lstStyle/>
          <a:p>
            <a:pPr algn="ctr"/>
            <a:r>
              <a:rPr lang="en-US" sz="1200" b="1" dirty="0">
                <a:solidFill>
                  <a:schemeClr val="bg2">
                    <a:lumMod val="75000"/>
                  </a:schemeClr>
                </a:solidFill>
                <a:latin typeface="Calibri" panose="020F0502020204030204" pitchFamily="34" charset="0"/>
                <a:cs typeface="Calibri" panose="020F0502020204030204" pitchFamily="34" charset="0"/>
              </a:rPr>
              <a:t>PORTLAND.GOV/PARKS/</a:t>
            </a:r>
            <a:r>
              <a:rPr lang="en-US" sz="1200" b="1" dirty="0">
                <a:solidFill>
                  <a:srgbClr val="CCDC3C"/>
                </a:solidFill>
                <a:latin typeface="Calibri" panose="020F0502020204030204" pitchFamily="34" charset="0"/>
                <a:cs typeface="Calibri" panose="020F0502020204030204" pitchFamily="34" charset="0"/>
              </a:rPr>
              <a:t>PARKS-LEVY</a:t>
            </a:r>
            <a:r>
              <a:rPr lang="en-US" sz="1200" b="1" dirty="0">
                <a:solidFill>
                  <a:schemeClr val="bg1"/>
                </a:solidFill>
                <a:latin typeface="Calibri" panose="020F0502020204030204" pitchFamily="34" charset="0"/>
                <a:cs typeface="Calibri" panose="020F0502020204030204" pitchFamily="34" charset="0"/>
              </a:rPr>
              <a:t>  </a:t>
            </a:r>
            <a:r>
              <a:rPr lang="en-US" sz="1200" b="1" dirty="0">
                <a:solidFill>
                  <a:schemeClr val="bg2">
                    <a:lumMod val="75000"/>
                  </a:schemeClr>
                </a:solidFill>
                <a:latin typeface="Calibri" panose="020F0502020204030204" pitchFamily="34" charset="0"/>
                <a:cs typeface="Calibri" panose="020F0502020204030204" pitchFamily="34" charset="0"/>
              </a:rPr>
              <a:t>|  Commissioner Carmen Rubio  |  Director Adena Long</a:t>
            </a:r>
          </a:p>
        </p:txBody>
      </p:sp>
    </p:spTree>
    <p:extLst>
      <p:ext uri="{BB962C8B-B14F-4D97-AF65-F5344CB8AC3E}">
        <p14:creationId xmlns:p14="http://schemas.microsoft.com/office/powerpoint/2010/main" val="452084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452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ap">
    <p:spTree>
      <p:nvGrpSpPr>
        <p:cNvPr id="1" name=""/>
        <p:cNvGrpSpPr/>
        <p:nvPr/>
      </p:nvGrpSpPr>
      <p:grpSpPr>
        <a:xfrm>
          <a:off x="0" y="0"/>
          <a:ext cx="0" cy="0"/>
          <a:chOff x="0" y="0"/>
          <a:chExt cx="0" cy="0"/>
        </a:xfrm>
      </p:grpSpPr>
      <p:pic>
        <p:nvPicPr>
          <p:cNvPr id="4" name="Picture 3" descr="A person walking in the rain&#10;&#10;Description automatically generated with low confidence">
            <a:extLst>
              <a:ext uri="{FF2B5EF4-FFF2-40B4-BE49-F238E27FC236}">
                <a16:creationId xmlns:a16="http://schemas.microsoft.com/office/drawing/2014/main" id="{720C697D-A7EC-4EC3-A0E5-BC9DD0932EA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3000"/>
                    </a14:imgEffect>
                    <a14:imgEffect>
                      <a14:saturation sat="309000"/>
                    </a14:imgEffect>
                    <a14:imgEffect>
                      <a14:brightnessContrast bright="-37000" contrast="-14000"/>
                    </a14:imgEffect>
                  </a14:imgLayer>
                </a14:imgProps>
              </a:ext>
            </a:extLst>
          </a:blip>
          <a:srcRect t="8605" b="7122"/>
          <a:stretch/>
        </p:blipFill>
        <p:spPr>
          <a:xfrm>
            <a:off x="0" y="0"/>
            <a:ext cx="12192000" cy="6858000"/>
          </a:xfrm>
          <a:prstGeom prst="rect">
            <a:avLst/>
          </a:prstGeom>
        </p:spPr>
      </p:pic>
    </p:spTree>
    <p:extLst>
      <p:ext uri="{BB962C8B-B14F-4D97-AF65-F5344CB8AC3E}">
        <p14:creationId xmlns:p14="http://schemas.microsoft.com/office/powerpoint/2010/main" val="370306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p">
    <p:spTree>
      <p:nvGrpSpPr>
        <p:cNvPr id="1" name=""/>
        <p:cNvGrpSpPr/>
        <p:nvPr/>
      </p:nvGrpSpPr>
      <p:grpSpPr>
        <a:xfrm>
          <a:off x="0" y="0"/>
          <a:ext cx="0" cy="0"/>
          <a:chOff x="0" y="0"/>
          <a:chExt cx="0" cy="0"/>
        </a:xfrm>
      </p:grpSpPr>
      <p:pic>
        <p:nvPicPr>
          <p:cNvPr id="3" name="Picture 2" descr="A group of people walking in a forest&#10;&#10;Description automatically generated with medium confidence">
            <a:extLst>
              <a:ext uri="{FF2B5EF4-FFF2-40B4-BE49-F238E27FC236}">
                <a16:creationId xmlns:a16="http://schemas.microsoft.com/office/drawing/2014/main" id="{52653C73-2745-4381-8D1D-4E8918E96AD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175000"/>
                    </a14:imgEffect>
                    <a14:imgEffect>
                      <a14:brightnessContrast bright="-25000" contrast="-15000"/>
                    </a14:imgEffect>
                  </a14:imgLayer>
                </a14:imgProps>
              </a:ext>
            </a:extLst>
          </a:blip>
          <a:srcRect t="4441" b="11286"/>
          <a:stretch/>
        </p:blipFill>
        <p:spPr>
          <a:xfrm>
            <a:off x="0" y="0"/>
            <a:ext cx="12192000" cy="6858000"/>
          </a:xfrm>
          <a:prstGeom prst="rect">
            <a:avLst/>
          </a:prstGeom>
        </p:spPr>
      </p:pic>
    </p:spTree>
    <p:extLst>
      <p:ext uri="{BB962C8B-B14F-4D97-AF65-F5344CB8AC3E}">
        <p14:creationId xmlns:p14="http://schemas.microsoft.com/office/powerpoint/2010/main" val="3482540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Map">
    <p:spTree>
      <p:nvGrpSpPr>
        <p:cNvPr id="1" name=""/>
        <p:cNvGrpSpPr/>
        <p:nvPr/>
      </p:nvGrpSpPr>
      <p:grpSpPr>
        <a:xfrm>
          <a:off x="0" y="0"/>
          <a:ext cx="0" cy="0"/>
          <a:chOff x="0" y="0"/>
          <a:chExt cx="0" cy="0"/>
        </a:xfrm>
      </p:grpSpPr>
      <p:pic>
        <p:nvPicPr>
          <p:cNvPr id="4" name="Picture 3" descr="A picture containing person, outdoor&#10;&#10;Description automatically generated">
            <a:extLst>
              <a:ext uri="{FF2B5EF4-FFF2-40B4-BE49-F238E27FC236}">
                <a16:creationId xmlns:a16="http://schemas.microsoft.com/office/drawing/2014/main" id="{C204E80B-CA59-4EF0-8DE0-9A0B69B6B6A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175000"/>
                    </a14:imgEffect>
                    <a14:imgEffect>
                      <a14:brightnessContrast bright="-30000" contrast="-15000"/>
                    </a14:imgEffect>
                  </a14:imgLayer>
                </a14:imgProps>
              </a:ext>
            </a:extLst>
          </a:blip>
          <a:srcRect t="7316" b="8411"/>
          <a:stretch/>
        </p:blipFill>
        <p:spPr>
          <a:xfrm>
            <a:off x="0" y="-1"/>
            <a:ext cx="12192000" cy="6858001"/>
          </a:xfrm>
          <a:prstGeom prst="rect">
            <a:avLst/>
          </a:prstGeom>
        </p:spPr>
      </p:pic>
    </p:spTree>
    <p:extLst>
      <p:ext uri="{BB962C8B-B14F-4D97-AF65-F5344CB8AC3E}">
        <p14:creationId xmlns:p14="http://schemas.microsoft.com/office/powerpoint/2010/main" val="46871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Map">
    <p:spTree>
      <p:nvGrpSpPr>
        <p:cNvPr id="1" name=""/>
        <p:cNvGrpSpPr/>
        <p:nvPr/>
      </p:nvGrpSpPr>
      <p:grpSpPr>
        <a:xfrm>
          <a:off x="0" y="0"/>
          <a:ext cx="0" cy="0"/>
          <a:chOff x="0" y="0"/>
          <a:chExt cx="0" cy="0"/>
        </a:xfrm>
      </p:grpSpPr>
      <p:pic>
        <p:nvPicPr>
          <p:cNvPr id="3" name="Picture 2" descr="A person lying on a hammock in a grassy area with people in the background&#10;&#10;Description automatically generated with low confidence">
            <a:extLst>
              <a:ext uri="{FF2B5EF4-FFF2-40B4-BE49-F238E27FC236}">
                <a16:creationId xmlns:a16="http://schemas.microsoft.com/office/drawing/2014/main" id="{B5BC6101-E430-4CD4-B83C-A2127D9EA1B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bright="-30000" contrast="-14000"/>
                    </a14:imgEffect>
                  </a14:imgLayer>
                </a14:imgProps>
              </a:ext>
            </a:extLst>
          </a:blip>
          <a:srcRect t="12543" b="3185"/>
          <a:stretch/>
        </p:blipFill>
        <p:spPr>
          <a:xfrm>
            <a:off x="0" y="-1"/>
            <a:ext cx="12192000" cy="6858001"/>
          </a:xfrm>
          <a:prstGeom prst="rect">
            <a:avLst/>
          </a:prstGeom>
        </p:spPr>
      </p:pic>
    </p:spTree>
    <p:extLst>
      <p:ext uri="{BB962C8B-B14F-4D97-AF65-F5344CB8AC3E}">
        <p14:creationId xmlns:p14="http://schemas.microsoft.com/office/powerpoint/2010/main" val="4043501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Map">
    <p:spTree>
      <p:nvGrpSpPr>
        <p:cNvPr id="1" name=""/>
        <p:cNvGrpSpPr/>
        <p:nvPr/>
      </p:nvGrpSpPr>
      <p:grpSpPr>
        <a:xfrm>
          <a:off x="0" y="0"/>
          <a:ext cx="0" cy="0"/>
          <a:chOff x="0" y="0"/>
          <a:chExt cx="0" cy="0"/>
        </a:xfrm>
      </p:grpSpPr>
      <p:pic>
        <p:nvPicPr>
          <p:cNvPr id="4" name="Picture 3" descr="A group of people sitting at a table under a tent&#10;&#10;Description automatically generated with low confidence">
            <a:extLst>
              <a:ext uri="{FF2B5EF4-FFF2-40B4-BE49-F238E27FC236}">
                <a16:creationId xmlns:a16="http://schemas.microsoft.com/office/drawing/2014/main" id="{8318F1A0-2464-46EE-9CBC-47704F3331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bright="-30000" contrast="-15000"/>
                    </a14:imgEffect>
                  </a14:imgLayer>
                </a14:imgProps>
              </a:ext>
            </a:extLst>
          </a:blip>
          <a:srcRect t="10191" b="5536"/>
          <a:stretch/>
        </p:blipFill>
        <p:spPr>
          <a:xfrm>
            <a:off x="0" y="0"/>
            <a:ext cx="12192000" cy="6858000"/>
          </a:xfrm>
          <a:prstGeom prst="rect">
            <a:avLst/>
          </a:prstGeom>
        </p:spPr>
      </p:pic>
    </p:spTree>
    <p:extLst>
      <p:ext uri="{BB962C8B-B14F-4D97-AF65-F5344CB8AC3E}">
        <p14:creationId xmlns:p14="http://schemas.microsoft.com/office/powerpoint/2010/main" val="3788801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Map">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4853F4-13CE-4F8A-B75D-496421EFD1B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bright="-30000" contrast="-15000"/>
                    </a14:imgEffect>
                  </a14:imgLayer>
                </a14:imgProps>
              </a:ext>
            </a:extLst>
          </a:blip>
          <a:srcRect t="7582" b="8105"/>
          <a:stretch/>
        </p:blipFill>
        <p:spPr>
          <a:xfrm>
            <a:off x="-1" y="0"/>
            <a:ext cx="12185987" cy="6858000"/>
          </a:xfrm>
          <a:prstGeom prst="rect">
            <a:avLst/>
          </a:prstGeom>
        </p:spPr>
      </p:pic>
    </p:spTree>
    <p:extLst>
      <p:ext uri="{BB962C8B-B14F-4D97-AF65-F5344CB8AC3E}">
        <p14:creationId xmlns:p14="http://schemas.microsoft.com/office/powerpoint/2010/main" val="2667405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Map">
    <p:spTree>
      <p:nvGrpSpPr>
        <p:cNvPr id="1" name=""/>
        <p:cNvGrpSpPr/>
        <p:nvPr/>
      </p:nvGrpSpPr>
      <p:grpSpPr>
        <a:xfrm>
          <a:off x="0" y="0"/>
          <a:ext cx="0" cy="0"/>
          <a:chOff x="0" y="0"/>
          <a:chExt cx="0" cy="0"/>
        </a:xfrm>
      </p:grpSpPr>
      <p:pic>
        <p:nvPicPr>
          <p:cNvPr id="5" name="Picture 4" descr="A picture containing outdoor, green&#10;&#10;Description automatically generated">
            <a:extLst>
              <a:ext uri="{FF2B5EF4-FFF2-40B4-BE49-F238E27FC236}">
                <a16:creationId xmlns:a16="http://schemas.microsoft.com/office/drawing/2014/main" id="{12EAF3BF-3539-4639-B712-48011C9F0A3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bright="-30000" contrast="-15000"/>
                    </a14:imgEffect>
                  </a14:imgLayer>
                </a14:imgProps>
              </a:ext>
            </a:extLst>
          </a:blip>
          <a:srcRect l="14318" t="18208" b="9588"/>
          <a:stretch/>
        </p:blipFill>
        <p:spPr>
          <a:xfrm>
            <a:off x="0" y="0"/>
            <a:ext cx="12192000" cy="6858000"/>
          </a:xfrm>
          <a:prstGeom prst="rect">
            <a:avLst/>
          </a:prstGeom>
        </p:spPr>
      </p:pic>
    </p:spTree>
    <p:extLst>
      <p:ext uri="{BB962C8B-B14F-4D97-AF65-F5344CB8AC3E}">
        <p14:creationId xmlns:p14="http://schemas.microsoft.com/office/powerpoint/2010/main" val="20737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Map">
    <p:spTree>
      <p:nvGrpSpPr>
        <p:cNvPr id="1" name=""/>
        <p:cNvGrpSpPr/>
        <p:nvPr/>
      </p:nvGrpSpPr>
      <p:grpSpPr>
        <a:xfrm>
          <a:off x="0" y="0"/>
          <a:ext cx="0" cy="0"/>
          <a:chOff x="0" y="0"/>
          <a:chExt cx="0" cy="0"/>
        </a:xfrm>
      </p:grpSpPr>
      <p:pic>
        <p:nvPicPr>
          <p:cNvPr id="6" name="Picture 5" descr="A picture containing tree, outdoor, plant, conifer&#10;&#10;Description automatically generated">
            <a:extLst>
              <a:ext uri="{FF2B5EF4-FFF2-40B4-BE49-F238E27FC236}">
                <a16:creationId xmlns:a16="http://schemas.microsoft.com/office/drawing/2014/main" id="{EDAA2D74-BA97-4135-BD74-812E187427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bright="-30000" contrast="-15000"/>
                    </a14:imgEffect>
                  </a14:imgLayer>
                </a14:imgProps>
              </a:ext>
            </a:extLst>
          </a:blip>
          <a:srcRect t="10061" b="5667"/>
          <a:stretch/>
        </p:blipFill>
        <p:spPr>
          <a:xfrm>
            <a:off x="0" y="-1"/>
            <a:ext cx="12192000" cy="6858001"/>
          </a:xfrm>
          <a:prstGeom prst="rect">
            <a:avLst/>
          </a:prstGeom>
        </p:spPr>
      </p:pic>
    </p:spTree>
    <p:extLst>
      <p:ext uri="{BB962C8B-B14F-4D97-AF65-F5344CB8AC3E}">
        <p14:creationId xmlns:p14="http://schemas.microsoft.com/office/powerpoint/2010/main" val="3036327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31192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61" r:id="rId11"/>
    <p:sldLayoutId id="2147483660" r:id="rId12"/>
    <p:sldLayoutId id="21474836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27.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9.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0019"/>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A00C5AD-F33D-ED46-8658-8E10D2484AAE}"/>
              </a:ext>
            </a:extLst>
          </p:cNvPr>
          <p:cNvSpPr txBox="1"/>
          <p:nvPr/>
        </p:nvSpPr>
        <p:spPr>
          <a:xfrm>
            <a:off x="420914" y="2740268"/>
            <a:ext cx="11199586"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2021-22 Parks Levy Annual Report</a:t>
            </a:r>
          </a:p>
        </p:txBody>
      </p:sp>
      <p:sp>
        <p:nvSpPr>
          <p:cNvPr id="9" name="TextBox 8">
            <a:extLst>
              <a:ext uri="{FF2B5EF4-FFF2-40B4-BE49-F238E27FC236}">
                <a16:creationId xmlns:a16="http://schemas.microsoft.com/office/drawing/2014/main" id="{77C014F2-5495-3548-9499-3ED8E1483CCD}"/>
              </a:ext>
            </a:extLst>
          </p:cNvPr>
          <p:cNvSpPr txBox="1"/>
          <p:nvPr/>
        </p:nvSpPr>
        <p:spPr>
          <a:xfrm>
            <a:off x="491542" y="5930839"/>
            <a:ext cx="3097047" cy="523220"/>
          </a:xfrm>
          <a:prstGeom prst="rect">
            <a:avLst/>
          </a:prstGeom>
          <a:noFill/>
        </p:spPr>
        <p:txBody>
          <a:bodyPr wrap="square" rtlCol="0">
            <a:spAutoFit/>
          </a:bodyPr>
          <a:lstStyle/>
          <a:p>
            <a:endParaRPr lang="en-US" sz="1400" b="1" dirty="0">
              <a:solidFill>
                <a:schemeClr val="bg1"/>
              </a:solidFill>
              <a:latin typeface="Calibri" panose="020F0502020204030204" pitchFamily="34" charset="0"/>
              <a:cs typeface="Calibri" panose="020F0502020204030204" pitchFamily="34" charset="0"/>
            </a:endParaRPr>
          </a:p>
          <a:p>
            <a:r>
              <a:rPr lang="en-US" sz="1400" b="1" dirty="0">
                <a:solidFill>
                  <a:schemeClr val="bg1"/>
                </a:solidFill>
                <a:latin typeface="Calibri" panose="020F0502020204030204" pitchFamily="34" charset="0"/>
                <a:cs typeface="Calibri" panose="020F0502020204030204" pitchFamily="34" charset="0"/>
              </a:rPr>
              <a:t>October 26, 2022</a:t>
            </a:r>
          </a:p>
        </p:txBody>
      </p:sp>
      <p:pic>
        <p:nvPicPr>
          <p:cNvPr id="6" name="Picture 5" descr="Logo, company name&#10;&#10;Description automatically generated">
            <a:extLst>
              <a:ext uri="{FF2B5EF4-FFF2-40B4-BE49-F238E27FC236}">
                <a16:creationId xmlns:a16="http://schemas.microsoft.com/office/drawing/2014/main" id="{CB2321B4-28E0-C883-D12B-419C59E6684F}"/>
              </a:ext>
            </a:extLst>
          </p:cNvPr>
          <p:cNvPicPr>
            <a:picLocks noChangeAspect="1"/>
          </p:cNvPicPr>
          <p:nvPr/>
        </p:nvPicPr>
        <p:blipFill>
          <a:blip r:embed="rId2"/>
          <a:stretch>
            <a:fillRect/>
          </a:stretch>
        </p:blipFill>
        <p:spPr>
          <a:xfrm>
            <a:off x="491542" y="1640490"/>
            <a:ext cx="1634455" cy="980673"/>
          </a:xfrm>
          <a:prstGeom prst="rect">
            <a:avLst/>
          </a:prstGeom>
        </p:spPr>
      </p:pic>
    </p:spTree>
    <p:extLst>
      <p:ext uri="{BB962C8B-B14F-4D97-AF65-F5344CB8AC3E}">
        <p14:creationId xmlns:p14="http://schemas.microsoft.com/office/powerpoint/2010/main" val="24196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B3D5C5D6-2ACB-42CA-A96F-0FD62B536F24}"/>
              </a:ext>
            </a:extLst>
          </p:cNvPr>
          <p:cNvPicPr>
            <a:picLocks noChangeAspect="1"/>
          </p:cNvPicPr>
          <p:nvPr/>
        </p:nvPicPr>
        <p:blipFill>
          <a:blip r:embed="rId2"/>
          <a:stretch>
            <a:fillRect/>
          </a:stretch>
        </p:blipFill>
        <p:spPr>
          <a:xfrm>
            <a:off x="242557" y="1228907"/>
            <a:ext cx="814719" cy="814719"/>
          </a:xfrm>
          <a:prstGeom prst="rect">
            <a:avLst/>
          </a:prstGeom>
        </p:spPr>
      </p:pic>
      <p:sp>
        <p:nvSpPr>
          <p:cNvPr id="4" name="Rectangle 3">
            <a:extLst>
              <a:ext uri="{FF2B5EF4-FFF2-40B4-BE49-F238E27FC236}">
                <a16:creationId xmlns:a16="http://schemas.microsoft.com/office/drawing/2014/main" id="{8F0403B5-B9C4-E03A-9EE5-5452FBDA053A}"/>
              </a:ext>
            </a:extLst>
          </p:cNvPr>
          <p:cNvSpPr/>
          <p:nvPr/>
        </p:nvSpPr>
        <p:spPr>
          <a:xfrm>
            <a:off x="1104900" y="1265823"/>
            <a:ext cx="10753725" cy="1631216"/>
          </a:xfrm>
          <a:prstGeom prst="rect">
            <a:avLst/>
          </a:prstGeom>
        </p:spPr>
        <p:txBody>
          <a:bodyPr wrap="square">
            <a:spAutoFit/>
          </a:bodyPr>
          <a:lstStyle/>
          <a:p>
            <a:r>
              <a:rPr lang="en-US" sz="2000" dirty="0">
                <a:solidFill>
                  <a:srgbClr val="050019"/>
                </a:solidFill>
                <a:latin typeface="Calibri" panose="020F0502020204030204" pitchFamily="34" charset="0"/>
                <a:cs typeface="Calibri" panose="020F0502020204030204" pitchFamily="34" charset="0"/>
              </a:rPr>
              <a:t>Enhance park maintenance to keep parks clean and safe, including litter and hazardous waste removal, restroom cleaning, and playground safety. </a:t>
            </a:r>
            <a:r>
              <a:rPr lang="en-US" sz="2000" b="1" i="1" dirty="0">
                <a:solidFill>
                  <a:srgbClr val="050019"/>
                </a:solidFill>
                <a:latin typeface="Calibri" panose="020F0502020204030204" pitchFamily="34" charset="0"/>
                <a:cs typeface="Calibri" panose="020F0502020204030204" pitchFamily="34" charset="0"/>
              </a:rPr>
              <a:t>and</a:t>
            </a:r>
            <a:br>
              <a:rPr lang="en-US" sz="2000" dirty="0">
                <a:solidFill>
                  <a:srgbClr val="050019"/>
                </a:solidFill>
                <a:latin typeface="Calibri" panose="020F0502020204030204" pitchFamily="34" charset="0"/>
                <a:cs typeface="Calibri" panose="020F0502020204030204" pitchFamily="34" charset="0"/>
              </a:rPr>
            </a:br>
            <a:r>
              <a:rPr lang="en-US" sz="2000" dirty="0">
                <a:solidFill>
                  <a:srgbClr val="050019"/>
                </a:solidFill>
                <a:latin typeface="Calibri" panose="020F0502020204030204" pitchFamily="34" charset="0"/>
                <a:cs typeface="Calibri" panose="020F0502020204030204" pitchFamily="34" charset="0"/>
              </a:rPr>
              <a:t>Clean litter and hazardous waste in parks and natural areas, maintain grounds and landscaping, provide safety checks on play equipment, improve preventative and traditional maintenance (D4). </a:t>
            </a:r>
            <a:r>
              <a:rPr lang="en-US" sz="2000" b="1" i="1" dirty="0">
                <a:solidFill>
                  <a:srgbClr val="050019"/>
                </a:solidFill>
                <a:latin typeface="Calibri" panose="020F0502020204030204" pitchFamily="34" charset="0"/>
                <a:cs typeface="Calibri" panose="020F0502020204030204" pitchFamily="34" charset="0"/>
              </a:rPr>
              <a:t>and</a:t>
            </a:r>
            <a:br>
              <a:rPr lang="en-US" sz="2000" dirty="0">
                <a:solidFill>
                  <a:srgbClr val="050019"/>
                </a:solidFill>
                <a:latin typeface="Calibri" panose="020F0502020204030204" pitchFamily="34" charset="0"/>
                <a:cs typeface="Calibri" panose="020F0502020204030204" pitchFamily="34" charset="0"/>
              </a:rPr>
            </a:br>
            <a:r>
              <a:rPr lang="en-US" sz="2000" dirty="0">
                <a:solidFill>
                  <a:srgbClr val="050019"/>
                </a:solidFill>
                <a:latin typeface="Calibri" panose="020F0502020204030204" pitchFamily="34" charset="0"/>
                <a:cs typeface="Calibri" panose="020F0502020204030204" pitchFamily="34" charset="0"/>
              </a:rPr>
              <a:t>Keep public restrooms open and cleaner.</a:t>
            </a:r>
          </a:p>
        </p:txBody>
      </p:sp>
      <p:sp>
        <p:nvSpPr>
          <p:cNvPr id="5" name="Rectangle 4">
            <a:extLst>
              <a:ext uri="{FF2B5EF4-FFF2-40B4-BE49-F238E27FC236}">
                <a16:creationId xmlns:a16="http://schemas.microsoft.com/office/drawing/2014/main" id="{5C696348-0F53-D2AE-E18D-FCA2AB96AF31}"/>
              </a:ext>
            </a:extLst>
          </p:cNvPr>
          <p:cNvSpPr/>
          <p:nvPr/>
        </p:nvSpPr>
        <p:spPr>
          <a:xfrm>
            <a:off x="766430" y="3312822"/>
            <a:ext cx="5653420" cy="1672253"/>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$8.40 million of Parks Levy funding spent on these commitments (a portion of the total $26.5 million expenses for park and operational maintenance)</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68 new positions approved with Parks Levy funding that will assist with maintenance (both park and natural area) as of FY 2021-22</a:t>
            </a:r>
          </a:p>
        </p:txBody>
      </p:sp>
      <p:graphicFrame>
        <p:nvGraphicFramePr>
          <p:cNvPr id="8" name="Table 10">
            <a:extLst>
              <a:ext uri="{FF2B5EF4-FFF2-40B4-BE49-F238E27FC236}">
                <a16:creationId xmlns:a16="http://schemas.microsoft.com/office/drawing/2014/main" id="{D860B7C6-4840-4E57-B183-5C726C7D561E}"/>
              </a:ext>
            </a:extLst>
          </p:cNvPr>
          <p:cNvGraphicFramePr>
            <a:graphicFrameLocks noGrp="1"/>
          </p:cNvGraphicFramePr>
          <p:nvPr>
            <p:extLst>
              <p:ext uri="{D42A27DB-BD31-4B8C-83A1-F6EECF244321}">
                <p14:modId xmlns:p14="http://schemas.microsoft.com/office/powerpoint/2010/main" val="1248948790"/>
              </p:ext>
            </p:extLst>
          </p:nvPr>
        </p:nvGraphicFramePr>
        <p:xfrm>
          <a:off x="6553199" y="3148697"/>
          <a:ext cx="5305425" cy="2016760"/>
        </p:xfrm>
        <a:graphic>
          <a:graphicData uri="http://schemas.openxmlformats.org/drawingml/2006/table">
            <a:tbl>
              <a:tblPr firstRow="1" bandRow="1">
                <a:tableStyleId>{5C22544A-7EE6-4342-B048-85BDC9FD1C3A}</a:tableStyleId>
              </a:tblPr>
              <a:tblGrid>
                <a:gridCol w="3819994">
                  <a:extLst>
                    <a:ext uri="{9D8B030D-6E8A-4147-A177-3AD203B41FA5}">
                      <a16:colId xmlns:a16="http://schemas.microsoft.com/office/drawing/2014/main" val="3013623322"/>
                    </a:ext>
                  </a:extLst>
                </a:gridCol>
                <a:gridCol w="1485431">
                  <a:extLst>
                    <a:ext uri="{9D8B030D-6E8A-4147-A177-3AD203B41FA5}">
                      <a16:colId xmlns:a16="http://schemas.microsoft.com/office/drawing/2014/main" val="1932209017"/>
                    </a:ext>
                  </a:extLst>
                </a:gridCol>
              </a:tblGrid>
              <a:tr h="370840">
                <a:tc>
                  <a:txBody>
                    <a:bodyPr/>
                    <a:lstStyle/>
                    <a:p>
                      <a:r>
                        <a:rPr lang="en-US" sz="1400" dirty="0">
                          <a:latin typeface="Calibri" panose="020F0502020204030204" pitchFamily="34" charset="0"/>
                          <a:cs typeface="Calibri" panose="020F0502020204030204" pitchFamily="34" charset="0"/>
                        </a:rPr>
                        <a:t>Performance Measures</a:t>
                      </a:r>
                    </a:p>
                  </a:txBody>
                  <a:tcPr anchor="ctr">
                    <a:solidFill>
                      <a:srgbClr val="00A950"/>
                    </a:solidFill>
                  </a:tcPr>
                </a:tc>
                <a:tc>
                  <a:txBody>
                    <a:bodyPr/>
                    <a:lstStyle/>
                    <a:p>
                      <a:r>
                        <a:rPr lang="en-US" sz="1400" dirty="0">
                          <a:latin typeface="Calibri" panose="020F0502020204030204" pitchFamily="34" charset="0"/>
                          <a:cs typeface="Calibri" panose="020F0502020204030204" pitchFamily="34" charset="0"/>
                        </a:rPr>
                        <a:t>FY 2021—22 </a:t>
                      </a:r>
                    </a:p>
                  </a:txBody>
                  <a:tcPr anchor="ctr">
                    <a:solidFill>
                      <a:srgbClr val="00A950"/>
                    </a:solidFill>
                  </a:tcPr>
                </a:tc>
                <a:extLst>
                  <a:ext uri="{0D108BD9-81ED-4DB2-BD59-A6C34878D82A}">
                    <a16:rowId xmlns:a16="http://schemas.microsoft.com/office/drawing/2014/main" val="2833184678"/>
                  </a:ext>
                </a:extLst>
              </a:tr>
              <a:tr h="29935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Percentage of work orders that are preventative</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12%</a:t>
                      </a:r>
                    </a:p>
                  </a:txBody>
                  <a:tcPr>
                    <a:solidFill>
                      <a:srgbClr val="EEF3EC"/>
                    </a:solidFill>
                  </a:tcPr>
                </a:tc>
                <a:extLst>
                  <a:ext uri="{0D108BD9-81ED-4DB2-BD59-A6C34878D82A}">
                    <a16:rowId xmlns:a16="http://schemas.microsoft.com/office/drawing/2014/main" val="76236621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Percentage of built assets rated in good or very good condition</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7%</a:t>
                      </a:r>
                    </a:p>
                  </a:txBody>
                  <a:tcPr>
                    <a:solidFill>
                      <a:srgbClr val="EEF3EC"/>
                    </a:solidFill>
                  </a:tcPr>
                </a:tc>
                <a:extLst>
                  <a:ext uri="{0D108BD9-81ED-4DB2-BD59-A6C34878D82A}">
                    <a16:rowId xmlns:a16="http://schemas.microsoft.com/office/drawing/2014/main" val="1542147525"/>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Percentage of open restrooms visited for daily cleaning</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82%</a:t>
                      </a:r>
                    </a:p>
                  </a:txBody>
                  <a:tcPr>
                    <a:solidFill>
                      <a:srgbClr val="EEF3EC"/>
                    </a:solidFill>
                  </a:tcPr>
                </a:tc>
                <a:extLst>
                  <a:ext uri="{0D108BD9-81ED-4DB2-BD59-A6C34878D82A}">
                    <a16:rowId xmlns:a16="http://schemas.microsoft.com/office/drawing/2014/main" val="1320143617"/>
                  </a:ext>
                </a:extLst>
              </a:tr>
              <a:tr h="28575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Pounds of trash collected</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3,107,384</a:t>
                      </a:r>
                    </a:p>
                  </a:txBody>
                  <a:tcPr>
                    <a:solidFill>
                      <a:srgbClr val="EEF3EC"/>
                    </a:solidFill>
                  </a:tcPr>
                </a:tc>
                <a:extLst>
                  <a:ext uri="{0D108BD9-81ED-4DB2-BD59-A6C34878D82A}">
                    <a16:rowId xmlns:a16="http://schemas.microsoft.com/office/drawing/2014/main" val="1369835173"/>
                  </a:ext>
                </a:extLst>
              </a:tr>
            </a:tbl>
          </a:graphicData>
        </a:graphic>
      </p:graphicFrame>
      <p:sp>
        <p:nvSpPr>
          <p:cNvPr id="10" name="Rectangle 9">
            <a:extLst>
              <a:ext uri="{FF2B5EF4-FFF2-40B4-BE49-F238E27FC236}">
                <a16:creationId xmlns:a16="http://schemas.microsoft.com/office/drawing/2014/main" id="{C990ACBF-9848-4ED9-A04A-54C2CD94E0A6}"/>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38799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B3D5C5D6-2ACB-42CA-A96F-0FD62B536F24}"/>
              </a:ext>
            </a:extLst>
          </p:cNvPr>
          <p:cNvPicPr>
            <a:picLocks noChangeAspect="1"/>
          </p:cNvPicPr>
          <p:nvPr/>
        </p:nvPicPr>
        <p:blipFill>
          <a:blip r:embed="rId2"/>
          <a:stretch>
            <a:fillRect/>
          </a:stretch>
        </p:blipFill>
        <p:spPr>
          <a:xfrm>
            <a:off x="242557" y="1228907"/>
            <a:ext cx="814719" cy="814719"/>
          </a:xfrm>
          <a:prstGeom prst="rect">
            <a:avLst/>
          </a:prstGeom>
        </p:spPr>
      </p:pic>
      <p:sp>
        <p:nvSpPr>
          <p:cNvPr id="4" name="Rectangle 3">
            <a:extLst>
              <a:ext uri="{FF2B5EF4-FFF2-40B4-BE49-F238E27FC236}">
                <a16:creationId xmlns:a16="http://schemas.microsoft.com/office/drawing/2014/main" id="{8F0403B5-B9C4-E03A-9EE5-5452FBDA053A}"/>
              </a:ext>
            </a:extLst>
          </p:cNvPr>
          <p:cNvSpPr/>
          <p:nvPr/>
        </p:nvSpPr>
        <p:spPr>
          <a:xfrm>
            <a:off x="1104900" y="1265823"/>
            <a:ext cx="10753725" cy="1323439"/>
          </a:xfrm>
          <a:prstGeom prst="rect">
            <a:avLst/>
          </a:prstGeom>
        </p:spPr>
        <p:txBody>
          <a:bodyPr wrap="square">
            <a:spAutoFit/>
          </a:bodyPr>
          <a:lstStyle/>
          <a:p>
            <a:r>
              <a:rPr lang="en-US" sz="2000" dirty="0">
                <a:solidFill>
                  <a:srgbClr val="050019"/>
                </a:solidFill>
                <a:latin typeface="Calibri" panose="020F0502020204030204" pitchFamily="34" charset="0"/>
                <a:cs typeface="Calibri" panose="020F0502020204030204" pitchFamily="34" charset="0"/>
              </a:rPr>
              <a:t>Plant new trees in communities where today canopy coverage is lower, to improve air and water quality, diminish the impacts of climate change, and provide wildlife habitat. </a:t>
            </a:r>
            <a:r>
              <a:rPr lang="en-US" sz="2000" b="1" i="1" dirty="0">
                <a:solidFill>
                  <a:srgbClr val="050019"/>
                </a:solidFill>
                <a:latin typeface="Calibri" panose="020F0502020204030204" pitchFamily="34" charset="0"/>
                <a:cs typeface="Calibri" panose="020F0502020204030204" pitchFamily="34" charset="0"/>
              </a:rPr>
              <a:t>and</a:t>
            </a:r>
            <a:br>
              <a:rPr lang="en-US" sz="2000" dirty="0">
                <a:solidFill>
                  <a:srgbClr val="050019"/>
                </a:solidFill>
                <a:latin typeface="Calibri" panose="020F0502020204030204" pitchFamily="34" charset="0"/>
                <a:cs typeface="Calibri" panose="020F0502020204030204" pitchFamily="34" charset="0"/>
              </a:rPr>
            </a:br>
            <a:r>
              <a:rPr lang="en-US" sz="2000" dirty="0">
                <a:solidFill>
                  <a:srgbClr val="050019"/>
                </a:solidFill>
                <a:latin typeface="Calibri" panose="020F0502020204030204" pitchFamily="34" charset="0"/>
                <a:cs typeface="Calibri" panose="020F0502020204030204" pitchFamily="34" charset="0"/>
              </a:rPr>
              <a:t>Protect Portland’s 1.2 million park trees by performing proactive maintenance, safety checks, hazard removal, and replacement of damaged trees in parks and natural areas.</a:t>
            </a:r>
          </a:p>
        </p:txBody>
      </p:sp>
      <p:sp>
        <p:nvSpPr>
          <p:cNvPr id="5" name="Rectangle 4">
            <a:extLst>
              <a:ext uri="{FF2B5EF4-FFF2-40B4-BE49-F238E27FC236}">
                <a16:creationId xmlns:a16="http://schemas.microsoft.com/office/drawing/2014/main" id="{5C696348-0F53-D2AE-E18D-FCA2AB96AF31}"/>
              </a:ext>
            </a:extLst>
          </p:cNvPr>
          <p:cNvSpPr/>
          <p:nvPr/>
        </p:nvSpPr>
        <p:spPr>
          <a:xfrm>
            <a:off x="766430" y="3312822"/>
            <a:ext cx="5889203" cy="1179810"/>
          </a:xfrm>
          <a:prstGeom prst="rect">
            <a:avLst/>
          </a:prstGeom>
        </p:spPr>
        <p:txBody>
          <a:bodyPr wrap="square">
            <a:spAutoFit/>
          </a:bodyPr>
          <a:lstStyle/>
          <a:p>
            <a:pPr marL="342900" indent="-342900">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$1.81 million of Parks Levy funding on these commitments </a:t>
            </a:r>
          </a:p>
          <a:p>
            <a:pPr marL="344488">
              <a:spcAft>
                <a:spcPts val="800"/>
              </a:spcAft>
            </a:pPr>
            <a:r>
              <a:rPr lang="en-US" sz="1600" dirty="0">
                <a:solidFill>
                  <a:srgbClr val="050019"/>
                </a:solidFill>
                <a:latin typeface="Calibri" panose="020F0502020204030204" pitchFamily="34" charset="0"/>
                <a:cs typeface="Calibri" panose="020F0502020204030204" pitchFamily="34" charset="0"/>
              </a:rPr>
              <a:t>(a portion of $6.41 million in tree-related expenses)</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12 arborists positions approved to assist with proactive maintenance and establish proactive maintenance for park trees</a:t>
            </a:r>
          </a:p>
        </p:txBody>
      </p:sp>
      <p:graphicFrame>
        <p:nvGraphicFramePr>
          <p:cNvPr id="10" name="Table 10">
            <a:extLst>
              <a:ext uri="{FF2B5EF4-FFF2-40B4-BE49-F238E27FC236}">
                <a16:creationId xmlns:a16="http://schemas.microsoft.com/office/drawing/2014/main" id="{44D8C28F-C7CE-4570-BA6B-2358D1DA921B}"/>
              </a:ext>
            </a:extLst>
          </p:cNvPr>
          <p:cNvGraphicFramePr>
            <a:graphicFrameLocks noGrp="1"/>
          </p:cNvGraphicFramePr>
          <p:nvPr>
            <p:extLst>
              <p:ext uri="{D42A27DB-BD31-4B8C-83A1-F6EECF244321}">
                <p14:modId xmlns:p14="http://schemas.microsoft.com/office/powerpoint/2010/main" val="533635678"/>
              </p:ext>
            </p:extLst>
          </p:nvPr>
        </p:nvGraphicFramePr>
        <p:xfrm>
          <a:off x="6835514" y="3082657"/>
          <a:ext cx="4901783" cy="2237641"/>
        </p:xfrm>
        <a:graphic>
          <a:graphicData uri="http://schemas.openxmlformats.org/drawingml/2006/table">
            <a:tbl>
              <a:tblPr firstRow="1" bandRow="1">
                <a:tableStyleId>{5C22544A-7EE6-4342-B048-85BDC9FD1C3A}</a:tableStyleId>
              </a:tblPr>
              <a:tblGrid>
                <a:gridCol w="3484246">
                  <a:extLst>
                    <a:ext uri="{9D8B030D-6E8A-4147-A177-3AD203B41FA5}">
                      <a16:colId xmlns:a16="http://schemas.microsoft.com/office/drawing/2014/main" val="3013623322"/>
                    </a:ext>
                  </a:extLst>
                </a:gridCol>
                <a:gridCol w="1417537">
                  <a:extLst>
                    <a:ext uri="{9D8B030D-6E8A-4147-A177-3AD203B41FA5}">
                      <a16:colId xmlns:a16="http://schemas.microsoft.com/office/drawing/2014/main" val="1932209017"/>
                    </a:ext>
                  </a:extLst>
                </a:gridCol>
              </a:tblGrid>
              <a:tr h="370840">
                <a:tc>
                  <a:txBody>
                    <a:bodyPr/>
                    <a:lstStyle/>
                    <a:p>
                      <a:r>
                        <a:rPr lang="en-US" sz="1400" dirty="0">
                          <a:latin typeface="Calibri" panose="020F0502020204030204" pitchFamily="34" charset="0"/>
                          <a:cs typeface="Calibri" panose="020F0502020204030204" pitchFamily="34" charset="0"/>
                        </a:rPr>
                        <a:t>Performance Measures</a:t>
                      </a:r>
                    </a:p>
                  </a:txBody>
                  <a:tcPr anchor="ctr">
                    <a:solidFill>
                      <a:srgbClr val="00A950"/>
                    </a:solidFill>
                  </a:tcPr>
                </a:tc>
                <a:tc>
                  <a:txBody>
                    <a:bodyPr/>
                    <a:lstStyle/>
                    <a:p>
                      <a:r>
                        <a:rPr lang="en-US" sz="1400" dirty="0">
                          <a:latin typeface="Calibri" panose="020F0502020204030204" pitchFamily="34" charset="0"/>
                          <a:cs typeface="Calibri" panose="020F0502020204030204" pitchFamily="34" charset="0"/>
                        </a:rPr>
                        <a:t>FY 2021—22 </a:t>
                      </a:r>
                    </a:p>
                  </a:txBody>
                  <a:tcPr anchor="ctr">
                    <a:solidFill>
                      <a:srgbClr val="00A950"/>
                    </a:solidFill>
                  </a:tcPr>
                </a:tc>
                <a:extLst>
                  <a:ext uri="{0D108BD9-81ED-4DB2-BD59-A6C34878D82A}">
                    <a16:rowId xmlns:a16="http://schemas.microsoft.com/office/drawing/2014/main" val="283318467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Annual trees planted in Planting Priority neighborhoods</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1,467</a:t>
                      </a:r>
                    </a:p>
                  </a:txBody>
                  <a:tcPr>
                    <a:solidFill>
                      <a:srgbClr val="EEF3EC"/>
                    </a:solidFill>
                  </a:tcPr>
                </a:tc>
                <a:extLst>
                  <a:ext uri="{0D108BD9-81ED-4DB2-BD59-A6C34878D82A}">
                    <a16:rowId xmlns:a16="http://schemas.microsoft.com/office/drawing/2014/main" val="762366218"/>
                  </a:ext>
                </a:extLst>
              </a:tr>
              <a:tr h="30824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Arborist hours dedicated to park trees</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7,842</a:t>
                      </a:r>
                    </a:p>
                  </a:txBody>
                  <a:tcPr>
                    <a:solidFill>
                      <a:srgbClr val="EEF3EC"/>
                    </a:solidFill>
                  </a:tcPr>
                </a:tc>
                <a:extLst>
                  <a:ext uri="{0D108BD9-81ED-4DB2-BD59-A6C34878D82A}">
                    <a16:rowId xmlns:a16="http://schemas.microsoft.com/office/drawing/2014/main" val="1542147525"/>
                  </a:ext>
                </a:extLst>
              </a:tr>
              <a:tr h="30887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City-wide canopy cover</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29.8% (2020)</a:t>
                      </a:r>
                    </a:p>
                  </a:txBody>
                  <a:tcPr>
                    <a:solidFill>
                      <a:srgbClr val="EEF3EC"/>
                    </a:solidFill>
                  </a:tcPr>
                </a:tc>
                <a:extLst>
                  <a:ext uri="{0D108BD9-81ED-4DB2-BD59-A6C34878D82A}">
                    <a16:rowId xmlns:a16="http://schemas.microsoft.com/office/drawing/2014/main" val="132014361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Percentage of trees planted by the Urban Forestry Tree Planting Program that are medium or large form</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95%</a:t>
                      </a:r>
                    </a:p>
                  </a:txBody>
                  <a:tcPr>
                    <a:solidFill>
                      <a:srgbClr val="EEF3EC"/>
                    </a:solidFill>
                  </a:tcPr>
                </a:tc>
                <a:extLst>
                  <a:ext uri="{0D108BD9-81ED-4DB2-BD59-A6C34878D82A}">
                    <a16:rowId xmlns:a16="http://schemas.microsoft.com/office/drawing/2014/main" val="1369835173"/>
                  </a:ext>
                </a:extLst>
              </a:tr>
            </a:tbl>
          </a:graphicData>
        </a:graphic>
      </p:graphicFrame>
      <p:sp>
        <p:nvSpPr>
          <p:cNvPr id="8" name="Rectangle 7">
            <a:extLst>
              <a:ext uri="{FF2B5EF4-FFF2-40B4-BE49-F238E27FC236}">
                <a16:creationId xmlns:a16="http://schemas.microsoft.com/office/drawing/2014/main" id="{239451BC-D0EC-4BF5-9C47-74D596EFFB8A}"/>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196500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a16="http://schemas.microsoft.com/office/drawing/2014/main" id="{9F1BA2A5-62D3-4289-B1BB-DBC1A09C64EA}"/>
              </a:ext>
            </a:extLst>
          </p:cNvPr>
          <p:cNvPicPr>
            <a:picLocks noChangeAspect="1"/>
          </p:cNvPicPr>
          <p:nvPr/>
        </p:nvPicPr>
        <p:blipFill>
          <a:blip r:embed="rId2"/>
          <a:stretch>
            <a:fillRect/>
          </a:stretch>
        </p:blipFill>
        <p:spPr>
          <a:xfrm>
            <a:off x="242557" y="1228907"/>
            <a:ext cx="814719" cy="814719"/>
          </a:xfrm>
          <a:prstGeom prst="rect">
            <a:avLst/>
          </a:prstGeom>
        </p:spPr>
      </p:pic>
      <p:sp>
        <p:nvSpPr>
          <p:cNvPr id="4" name="Rectangle 3">
            <a:extLst>
              <a:ext uri="{FF2B5EF4-FFF2-40B4-BE49-F238E27FC236}">
                <a16:creationId xmlns:a16="http://schemas.microsoft.com/office/drawing/2014/main" id="{8F0403B5-B9C4-E03A-9EE5-5452FBDA053A}"/>
              </a:ext>
            </a:extLst>
          </p:cNvPr>
          <p:cNvSpPr/>
          <p:nvPr/>
        </p:nvSpPr>
        <p:spPr>
          <a:xfrm>
            <a:off x="1104901" y="1265823"/>
            <a:ext cx="4905375" cy="646331"/>
          </a:xfrm>
          <a:prstGeom prst="rect">
            <a:avLst/>
          </a:prstGeom>
        </p:spPr>
        <p:txBody>
          <a:bodyPr wrap="square">
            <a:spAutoFit/>
          </a:bodyPr>
          <a:lstStyle/>
          <a:p>
            <a:r>
              <a:rPr lang="en-US" dirty="0">
                <a:solidFill>
                  <a:srgbClr val="050019"/>
                </a:solidFill>
                <a:latin typeface="Calibri" panose="020F0502020204030204" pitchFamily="34" charset="0"/>
                <a:cs typeface="Calibri" panose="020F0502020204030204" pitchFamily="34" charset="0"/>
              </a:rPr>
              <a:t>Modernize data systems to improve internal efficiency.</a:t>
            </a:r>
          </a:p>
        </p:txBody>
      </p:sp>
      <p:sp>
        <p:nvSpPr>
          <p:cNvPr id="5" name="Rectangle 4">
            <a:extLst>
              <a:ext uri="{FF2B5EF4-FFF2-40B4-BE49-F238E27FC236}">
                <a16:creationId xmlns:a16="http://schemas.microsoft.com/office/drawing/2014/main" id="{5C696348-0F53-D2AE-E18D-FCA2AB96AF31}"/>
              </a:ext>
            </a:extLst>
          </p:cNvPr>
          <p:cNvSpPr/>
          <p:nvPr/>
        </p:nvSpPr>
        <p:spPr>
          <a:xfrm>
            <a:off x="771525" y="2436114"/>
            <a:ext cx="4669905" cy="1179810"/>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Purchased new volunteer management software in FY 2021-22</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Allocated $5 million to upgrade PP&amp;R’s maintenance work order system</a:t>
            </a:r>
          </a:p>
        </p:txBody>
      </p:sp>
      <p:pic>
        <p:nvPicPr>
          <p:cNvPr id="3" name="Picture 2" descr="A person walking down the sidewalk&#10;&#10;Description automatically generated with low confidence">
            <a:extLst>
              <a:ext uri="{FF2B5EF4-FFF2-40B4-BE49-F238E27FC236}">
                <a16:creationId xmlns:a16="http://schemas.microsoft.com/office/drawing/2014/main" id="{8EF11FA4-D4C2-40D2-BA3D-DCC100CB7F05}"/>
              </a:ext>
            </a:extLst>
          </p:cNvPr>
          <p:cNvPicPr>
            <a:picLocks noChangeAspect="1"/>
          </p:cNvPicPr>
          <p:nvPr/>
        </p:nvPicPr>
        <p:blipFill rotWithShape="1">
          <a:blip r:embed="rId3"/>
          <a:srcRect l="499" r="266"/>
          <a:stretch/>
        </p:blipFill>
        <p:spPr>
          <a:xfrm>
            <a:off x="6605043" y="1516847"/>
            <a:ext cx="5101660" cy="3429000"/>
          </a:xfrm>
          <a:prstGeom prst="rect">
            <a:avLst/>
          </a:prstGeom>
        </p:spPr>
      </p:pic>
      <p:sp>
        <p:nvSpPr>
          <p:cNvPr id="7" name="Rectangle 6">
            <a:extLst>
              <a:ext uri="{FF2B5EF4-FFF2-40B4-BE49-F238E27FC236}">
                <a16:creationId xmlns:a16="http://schemas.microsoft.com/office/drawing/2014/main" id="{37BE7AA6-E77E-4271-BE8F-F91AA0183504}"/>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227808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016062-2B65-4802-B584-CE8F9C4A8B94}"/>
              </a:ext>
            </a:extLst>
          </p:cNvPr>
          <p:cNvPicPr>
            <a:picLocks noChangeAspect="1"/>
          </p:cNvPicPr>
          <p:nvPr/>
        </p:nvPicPr>
        <p:blipFill>
          <a:blip r:embed="rId3"/>
          <a:srcRect/>
          <a:stretch/>
        </p:blipFill>
        <p:spPr>
          <a:xfrm>
            <a:off x="2270126" y="1837179"/>
            <a:ext cx="1555750" cy="1555750"/>
          </a:xfrm>
          <a:prstGeom prst="rect">
            <a:avLst/>
          </a:prstGeom>
        </p:spPr>
      </p:pic>
      <p:sp>
        <p:nvSpPr>
          <p:cNvPr id="13" name="Rectangle 12">
            <a:extLst>
              <a:ext uri="{FF2B5EF4-FFF2-40B4-BE49-F238E27FC236}">
                <a16:creationId xmlns:a16="http://schemas.microsoft.com/office/drawing/2014/main" id="{D094A1E1-A33E-B849-92AE-0543CC5B7AB2}"/>
              </a:ext>
            </a:extLst>
          </p:cNvPr>
          <p:cNvSpPr/>
          <p:nvPr/>
        </p:nvSpPr>
        <p:spPr>
          <a:xfrm>
            <a:off x="6410967" y="1679107"/>
            <a:ext cx="5466065" cy="2985433"/>
          </a:xfrm>
          <a:prstGeom prst="rect">
            <a:avLst/>
          </a:prstGeom>
        </p:spPr>
        <p:txBody>
          <a:bodyPr wrap="square" anchor="ctr">
            <a:spAutoFit/>
          </a:bodyPr>
          <a:lstStyle/>
          <a:p>
            <a:pPr marL="285750" indent="-285750">
              <a:spcAft>
                <a:spcPts val="1200"/>
              </a:spcAft>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A community oversight committee will be appointed to review Parks Levy expenditures and to report annually to City Council. The Measure also directs the Bureau to provide for a performance audit to ensure that services funded by the levy are consistent with voter intent.</a:t>
            </a:r>
          </a:p>
          <a:p>
            <a:pPr marL="285750" indent="-285750">
              <a:spcAft>
                <a:spcPts val="1200"/>
              </a:spcAft>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Prioritize services for communities of color and households experiencing poverty, including equity-centered engagement and outreach, community partnership grants, and increased engagement with volunteer and partner groups.</a:t>
            </a:r>
          </a:p>
          <a:p>
            <a:pPr marL="285750" indent="-285750">
              <a:spcAft>
                <a:spcPts val="1200"/>
              </a:spcAft>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Provide park and recreation services to diverse populations including communities of color, seniors, teens, households experiencing poverty, immigrants and refugees, and people living with disabilities.</a:t>
            </a:r>
          </a:p>
        </p:txBody>
      </p:sp>
      <p:sp>
        <p:nvSpPr>
          <p:cNvPr id="2" name="Rectangle 1">
            <a:extLst>
              <a:ext uri="{FF2B5EF4-FFF2-40B4-BE49-F238E27FC236}">
                <a16:creationId xmlns:a16="http://schemas.microsoft.com/office/drawing/2014/main" id="{038AB6D2-358C-919C-EFBB-B7C118D92BAE}"/>
              </a:ext>
            </a:extLst>
          </p:cNvPr>
          <p:cNvSpPr/>
          <p:nvPr/>
        </p:nvSpPr>
        <p:spPr>
          <a:xfrm>
            <a:off x="314969" y="3429000"/>
            <a:ext cx="5466065" cy="677108"/>
          </a:xfrm>
          <a:prstGeom prst="rect">
            <a:avLst/>
          </a:prstGeom>
        </p:spPr>
        <p:txBody>
          <a:bodyPr wrap="square" anchor="ctr">
            <a:spAutoFit/>
          </a:bodyPr>
          <a:lstStyle/>
          <a:p>
            <a:pPr algn="ctr"/>
            <a:r>
              <a:rPr lang="en-US" sz="3800" dirty="0">
                <a:solidFill>
                  <a:srgbClr val="050019"/>
                </a:solidFill>
                <a:latin typeface="Calibri" panose="020F0502020204030204" pitchFamily="34" charset="0"/>
                <a:cs typeface="Calibri" panose="020F0502020204030204" pitchFamily="34" charset="0"/>
              </a:rPr>
              <a:t>Community Partnerships</a:t>
            </a:r>
          </a:p>
        </p:txBody>
      </p:sp>
      <p:sp>
        <p:nvSpPr>
          <p:cNvPr id="7" name="Rectangle 6">
            <a:extLst>
              <a:ext uri="{FF2B5EF4-FFF2-40B4-BE49-F238E27FC236}">
                <a16:creationId xmlns:a16="http://schemas.microsoft.com/office/drawing/2014/main" id="{C5CD201B-132D-4CD0-B875-8BBE788872C8}"/>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356427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403B5-B9C4-E03A-9EE5-5452FBDA053A}"/>
              </a:ext>
            </a:extLst>
          </p:cNvPr>
          <p:cNvSpPr/>
          <p:nvPr/>
        </p:nvSpPr>
        <p:spPr>
          <a:xfrm>
            <a:off x="1104901" y="1265823"/>
            <a:ext cx="5333204" cy="1477328"/>
          </a:xfrm>
          <a:prstGeom prst="rect">
            <a:avLst/>
          </a:prstGeom>
        </p:spPr>
        <p:txBody>
          <a:bodyPr wrap="square">
            <a:spAutoFit/>
          </a:bodyPr>
          <a:lstStyle/>
          <a:p>
            <a:r>
              <a:rPr lang="en-US" dirty="0">
                <a:solidFill>
                  <a:srgbClr val="050019"/>
                </a:solidFill>
                <a:latin typeface="Calibri" panose="020F0502020204030204" pitchFamily="34" charset="0"/>
                <a:cs typeface="Calibri" panose="020F0502020204030204" pitchFamily="34" charset="0"/>
              </a:rPr>
              <a:t>A community oversight committee will be appointed to review Parks Levy expenditures and to report annually to City Council. The Measure also directs the Bureau to provide for a performance audit to ensure that services funded by the levy are consistent with voter intent.</a:t>
            </a:r>
          </a:p>
        </p:txBody>
      </p:sp>
      <p:sp>
        <p:nvSpPr>
          <p:cNvPr id="5" name="Rectangle 4">
            <a:extLst>
              <a:ext uri="{FF2B5EF4-FFF2-40B4-BE49-F238E27FC236}">
                <a16:creationId xmlns:a16="http://schemas.microsoft.com/office/drawing/2014/main" id="{5C696348-0F53-D2AE-E18D-FCA2AB96AF31}"/>
              </a:ext>
            </a:extLst>
          </p:cNvPr>
          <p:cNvSpPr/>
          <p:nvPr/>
        </p:nvSpPr>
        <p:spPr>
          <a:xfrm>
            <a:off x="771525" y="3084723"/>
            <a:ext cx="5837822" cy="2267287"/>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Parks Levy Oversight Committee (PLOC) established in July 2021</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$100,879 of Parks Levy funding spent on this commitment and related transparency and accountability efforts (a portion of the $293,443 in total expenses, including those for the oversight committee, Parks Levy communications and graphics, annual report, calculation of compression actuals, and other Sustainable Future Program initiatives)</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Performance audit planned to be conducted following Year 3</a:t>
            </a:r>
          </a:p>
        </p:txBody>
      </p:sp>
      <p:pic>
        <p:nvPicPr>
          <p:cNvPr id="3" name="Picture 2" descr="A group of people in a room&#10;&#10;Description automatically generated with low confidence">
            <a:extLst>
              <a:ext uri="{FF2B5EF4-FFF2-40B4-BE49-F238E27FC236}">
                <a16:creationId xmlns:a16="http://schemas.microsoft.com/office/drawing/2014/main" id="{0FE1B4BC-F348-485F-B1DD-FC34551CAEA9}"/>
              </a:ext>
            </a:extLst>
          </p:cNvPr>
          <p:cNvPicPr>
            <a:picLocks noChangeAspect="1"/>
          </p:cNvPicPr>
          <p:nvPr/>
        </p:nvPicPr>
        <p:blipFill rotWithShape="1">
          <a:blip r:embed="rId2"/>
          <a:srcRect l="22195" r="22396"/>
          <a:stretch/>
        </p:blipFill>
        <p:spPr>
          <a:xfrm>
            <a:off x="6972299" y="0"/>
            <a:ext cx="5219701" cy="6286500"/>
          </a:xfrm>
          <a:prstGeom prst="rect">
            <a:avLst/>
          </a:prstGeom>
        </p:spPr>
      </p:pic>
      <p:pic>
        <p:nvPicPr>
          <p:cNvPr id="10" name="Picture 9" descr="A picture containing text, clock, gauge, watch&#10;&#10;Description automatically generated">
            <a:extLst>
              <a:ext uri="{FF2B5EF4-FFF2-40B4-BE49-F238E27FC236}">
                <a16:creationId xmlns:a16="http://schemas.microsoft.com/office/drawing/2014/main" id="{A29C8127-0E82-47C6-91BE-627F77CB9F85}"/>
              </a:ext>
            </a:extLst>
          </p:cNvPr>
          <p:cNvPicPr>
            <a:picLocks noChangeAspect="1"/>
          </p:cNvPicPr>
          <p:nvPr/>
        </p:nvPicPr>
        <p:blipFill>
          <a:blip r:embed="rId3"/>
          <a:stretch>
            <a:fillRect/>
          </a:stretch>
        </p:blipFill>
        <p:spPr>
          <a:xfrm>
            <a:off x="242073" y="1228908"/>
            <a:ext cx="781020" cy="781020"/>
          </a:xfrm>
          <a:prstGeom prst="rect">
            <a:avLst/>
          </a:prstGeom>
        </p:spPr>
      </p:pic>
      <p:sp>
        <p:nvSpPr>
          <p:cNvPr id="7" name="Rectangle 6">
            <a:extLst>
              <a:ext uri="{FF2B5EF4-FFF2-40B4-BE49-F238E27FC236}">
                <a16:creationId xmlns:a16="http://schemas.microsoft.com/office/drawing/2014/main" id="{8B79F719-F62C-4B15-96CA-85FEA5F2AC75}"/>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83175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403B5-B9C4-E03A-9EE5-5452FBDA053A}"/>
              </a:ext>
            </a:extLst>
          </p:cNvPr>
          <p:cNvSpPr/>
          <p:nvPr/>
        </p:nvSpPr>
        <p:spPr>
          <a:xfrm>
            <a:off x="1104901" y="1265823"/>
            <a:ext cx="6468208" cy="1323439"/>
          </a:xfrm>
          <a:prstGeom prst="rect">
            <a:avLst/>
          </a:prstGeom>
        </p:spPr>
        <p:txBody>
          <a:bodyPr wrap="square">
            <a:spAutoFit/>
          </a:bodyPr>
          <a:lstStyle/>
          <a:p>
            <a:r>
              <a:rPr lang="en-US" sz="2000" dirty="0">
                <a:solidFill>
                  <a:srgbClr val="050019"/>
                </a:solidFill>
                <a:latin typeface="Calibri" panose="020F0502020204030204" pitchFamily="34" charset="0"/>
                <a:cs typeface="Calibri" panose="020F0502020204030204" pitchFamily="34" charset="0"/>
              </a:rPr>
              <a:t>Prioritize services for communities of color and households experiencing poverty, including equity-centered engagement and outreach, community partnership grants, and increased engagement with volunteer and partner groups.</a:t>
            </a:r>
          </a:p>
        </p:txBody>
      </p:sp>
      <p:sp>
        <p:nvSpPr>
          <p:cNvPr id="5" name="Rectangle 4">
            <a:extLst>
              <a:ext uri="{FF2B5EF4-FFF2-40B4-BE49-F238E27FC236}">
                <a16:creationId xmlns:a16="http://schemas.microsoft.com/office/drawing/2014/main" id="{5C696348-0F53-D2AE-E18D-FCA2AB96AF31}"/>
              </a:ext>
            </a:extLst>
          </p:cNvPr>
          <p:cNvSpPr/>
          <p:nvPr/>
        </p:nvSpPr>
        <p:spPr>
          <a:xfrm>
            <a:off x="766430" y="2843305"/>
            <a:ext cx="6468208" cy="1774845"/>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$2.10 million of Parks Levy funding spent on this commitment (a portion of the approximately $6.44 million in community engagement and equity services expenses)</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Used the Racial Equity Lens in the budget Decision  Support Tool</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Established a new Community Partnership Program for grants to partner organizations</a:t>
            </a:r>
          </a:p>
        </p:txBody>
      </p:sp>
      <p:graphicFrame>
        <p:nvGraphicFramePr>
          <p:cNvPr id="11" name="Table 10">
            <a:extLst>
              <a:ext uri="{FF2B5EF4-FFF2-40B4-BE49-F238E27FC236}">
                <a16:creationId xmlns:a16="http://schemas.microsoft.com/office/drawing/2014/main" id="{710A9448-053D-4921-BD05-DD2650E9FAFF}"/>
              </a:ext>
            </a:extLst>
          </p:cNvPr>
          <p:cNvGraphicFramePr>
            <a:graphicFrameLocks noGrp="1"/>
          </p:cNvGraphicFramePr>
          <p:nvPr>
            <p:extLst>
              <p:ext uri="{D42A27DB-BD31-4B8C-83A1-F6EECF244321}">
                <p14:modId xmlns:p14="http://schemas.microsoft.com/office/powerpoint/2010/main" val="625229594"/>
              </p:ext>
            </p:extLst>
          </p:nvPr>
        </p:nvGraphicFramePr>
        <p:xfrm>
          <a:off x="1104900" y="4988646"/>
          <a:ext cx="4564026" cy="747632"/>
        </p:xfrm>
        <a:graphic>
          <a:graphicData uri="http://schemas.openxmlformats.org/drawingml/2006/table">
            <a:tbl>
              <a:tblPr firstRow="1" bandRow="1">
                <a:tableStyleId>{5C22544A-7EE6-4342-B048-85BDC9FD1C3A}</a:tableStyleId>
              </a:tblPr>
              <a:tblGrid>
                <a:gridCol w="3075468">
                  <a:extLst>
                    <a:ext uri="{9D8B030D-6E8A-4147-A177-3AD203B41FA5}">
                      <a16:colId xmlns:a16="http://schemas.microsoft.com/office/drawing/2014/main" val="3013623322"/>
                    </a:ext>
                  </a:extLst>
                </a:gridCol>
                <a:gridCol w="1488558">
                  <a:extLst>
                    <a:ext uri="{9D8B030D-6E8A-4147-A177-3AD203B41FA5}">
                      <a16:colId xmlns:a16="http://schemas.microsoft.com/office/drawing/2014/main" val="1932209017"/>
                    </a:ext>
                  </a:extLst>
                </a:gridCol>
              </a:tblGrid>
              <a:tr h="370840">
                <a:tc>
                  <a:txBody>
                    <a:bodyPr/>
                    <a:lstStyle/>
                    <a:p>
                      <a:r>
                        <a:rPr lang="en-US" sz="1400" dirty="0">
                          <a:latin typeface="Calibri" panose="020F0502020204030204" pitchFamily="34" charset="0"/>
                          <a:cs typeface="Calibri" panose="020F0502020204030204" pitchFamily="34" charset="0"/>
                        </a:rPr>
                        <a:t>Performance Measures</a:t>
                      </a:r>
                    </a:p>
                  </a:txBody>
                  <a:tcPr anchor="ctr">
                    <a:solidFill>
                      <a:srgbClr val="00A950"/>
                    </a:solidFill>
                  </a:tcPr>
                </a:tc>
                <a:tc>
                  <a:txBody>
                    <a:bodyPr/>
                    <a:lstStyle/>
                    <a:p>
                      <a:r>
                        <a:rPr lang="en-US" sz="1400" dirty="0">
                          <a:latin typeface="Calibri" panose="020F0502020204030204" pitchFamily="34" charset="0"/>
                          <a:cs typeface="Calibri" panose="020F0502020204030204" pitchFamily="34" charset="0"/>
                        </a:rPr>
                        <a:t>FY 2021—22 </a:t>
                      </a:r>
                    </a:p>
                  </a:txBody>
                  <a:tcPr anchor="ctr">
                    <a:solidFill>
                      <a:srgbClr val="00A950"/>
                    </a:solidFill>
                  </a:tcPr>
                </a:tc>
                <a:extLst>
                  <a:ext uri="{0D108BD9-81ED-4DB2-BD59-A6C34878D82A}">
                    <a16:rowId xmlns:a16="http://schemas.microsoft.com/office/drawing/2014/main" val="2833184678"/>
                  </a:ext>
                </a:extLst>
              </a:tr>
              <a:tr h="37679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Total volunteer hours</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328,181</a:t>
                      </a:r>
                    </a:p>
                  </a:txBody>
                  <a:tcPr>
                    <a:solidFill>
                      <a:srgbClr val="EEF3EC"/>
                    </a:solidFill>
                  </a:tcPr>
                </a:tc>
                <a:extLst>
                  <a:ext uri="{0D108BD9-81ED-4DB2-BD59-A6C34878D82A}">
                    <a16:rowId xmlns:a16="http://schemas.microsoft.com/office/drawing/2014/main" val="762366218"/>
                  </a:ext>
                </a:extLst>
              </a:tr>
            </a:tbl>
          </a:graphicData>
        </a:graphic>
      </p:graphicFrame>
      <p:pic>
        <p:nvPicPr>
          <p:cNvPr id="12" name="Picture 11" descr="A picture containing text, clock, gauge, watch&#10;&#10;Description automatically generated">
            <a:extLst>
              <a:ext uri="{FF2B5EF4-FFF2-40B4-BE49-F238E27FC236}">
                <a16:creationId xmlns:a16="http://schemas.microsoft.com/office/drawing/2014/main" id="{05703A7F-E697-430C-AFF3-CBE807023B94}"/>
              </a:ext>
            </a:extLst>
          </p:cNvPr>
          <p:cNvPicPr>
            <a:picLocks noChangeAspect="1"/>
          </p:cNvPicPr>
          <p:nvPr/>
        </p:nvPicPr>
        <p:blipFill>
          <a:blip r:embed="rId2"/>
          <a:stretch>
            <a:fillRect/>
          </a:stretch>
        </p:blipFill>
        <p:spPr>
          <a:xfrm>
            <a:off x="242073" y="1228908"/>
            <a:ext cx="781020" cy="781020"/>
          </a:xfrm>
          <a:prstGeom prst="rect">
            <a:avLst/>
          </a:prstGeom>
        </p:spPr>
      </p:pic>
      <p:sp>
        <p:nvSpPr>
          <p:cNvPr id="7" name="Rectangle 6">
            <a:extLst>
              <a:ext uri="{FF2B5EF4-FFF2-40B4-BE49-F238E27FC236}">
                <a16:creationId xmlns:a16="http://schemas.microsoft.com/office/drawing/2014/main" id="{ACF3A2D8-52A1-4D33-BE0C-BB6BA7C1D995}"/>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pic>
        <p:nvPicPr>
          <p:cNvPr id="8" name="Picture 7">
            <a:extLst>
              <a:ext uri="{FF2B5EF4-FFF2-40B4-BE49-F238E27FC236}">
                <a16:creationId xmlns:a16="http://schemas.microsoft.com/office/drawing/2014/main" id="{3764247B-763D-436D-B3DE-1EA641A8C860}"/>
              </a:ext>
            </a:extLst>
          </p:cNvPr>
          <p:cNvPicPr>
            <a:picLocks noChangeAspect="1"/>
          </p:cNvPicPr>
          <p:nvPr/>
        </p:nvPicPr>
        <p:blipFill>
          <a:blip r:embed="rId3"/>
          <a:stretch>
            <a:fillRect/>
          </a:stretch>
        </p:blipFill>
        <p:spPr>
          <a:xfrm>
            <a:off x="8008538" y="0"/>
            <a:ext cx="4183462" cy="6286500"/>
          </a:xfrm>
          <a:prstGeom prst="rect">
            <a:avLst/>
          </a:prstGeom>
        </p:spPr>
      </p:pic>
      <p:grpSp>
        <p:nvGrpSpPr>
          <p:cNvPr id="9" name="Group 8">
            <a:extLst>
              <a:ext uri="{FF2B5EF4-FFF2-40B4-BE49-F238E27FC236}">
                <a16:creationId xmlns:a16="http://schemas.microsoft.com/office/drawing/2014/main" id="{DA376946-5971-45B2-81CB-B0480DB8E7B9}"/>
              </a:ext>
            </a:extLst>
          </p:cNvPr>
          <p:cNvGrpSpPr/>
          <p:nvPr/>
        </p:nvGrpSpPr>
        <p:grpSpPr>
          <a:xfrm>
            <a:off x="8829675" y="4586108"/>
            <a:ext cx="3281387" cy="1552709"/>
            <a:chOff x="8579231" y="2705099"/>
            <a:chExt cx="3281387" cy="1552709"/>
          </a:xfrm>
        </p:grpSpPr>
        <p:sp>
          <p:nvSpPr>
            <p:cNvPr id="10" name="Rectangle: Rounded Corners 9">
              <a:extLst>
                <a:ext uri="{FF2B5EF4-FFF2-40B4-BE49-F238E27FC236}">
                  <a16:creationId xmlns:a16="http://schemas.microsoft.com/office/drawing/2014/main" id="{F3E6820B-9AE5-46AA-91ED-6921FC8B4A1E}"/>
                </a:ext>
              </a:extLst>
            </p:cNvPr>
            <p:cNvSpPr/>
            <p:nvPr/>
          </p:nvSpPr>
          <p:spPr bwMode="auto">
            <a:xfrm>
              <a:off x="8579231" y="2705099"/>
              <a:ext cx="3281387" cy="1552709"/>
            </a:xfrm>
            <a:prstGeom prst="roundRect">
              <a:avLst/>
            </a:prstGeom>
            <a:solidFill>
              <a:srgbClr val="00A9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5EA0A8B3-021F-479C-8E0F-119924549AC0}"/>
                </a:ext>
              </a:extLst>
            </p:cNvPr>
            <p:cNvSpPr txBox="1"/>
            <p:nvPr/>
          </p:nvSpPr>
          <p:spPr>
            <a:xfrm>
              <a:off x="8656735" y="2786550"/>
              <a:ext cx="3203883" cy="1400383"/>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“Making space for our families where they can share their true experiences and offering culturally-specific programming and events is great.”</a:t>
              </a:r>
            </a:p>
            <a:p>
              <a:endParaRPr lang="en-US" sz="500" dirty="0">
                <a:solidFill>
                  <a:schemeClr val="bg1"/>
                </a:solidFill>
                <a:latin typeface="Calibri" panose="020F0502020204030204" pitchFamily="34" charset="0"/>
                <a:cs typeface="Calibri" panose="020F0502020204030204" pitchFamily="34" charset="0"/>
              </a:endParaRPr>
            </a:p>
            <a:p>
              <a:pPr marL="914400" indent="-115888"/>
              <a:r>
                <a:rPr lang="en-US" sz="1200" i="1" dirty="0">
                  <a:solidFill>
                    <a:schemeClr val="bg1"/>
                  </a:solidFill>
                  <a:latin typeface="Calibri" panose="020F0502020204030204" pitchFamily="34" charset="0"/>
                  <a:cs typeface="Calibri" panose="020F0502020204030204" pitchFamily="34" charset="0"/>
                </a:rPr>
                <a:t>– Leigh Bohannon</a:t>
              </a:r>
            </a:p>
            <a:p>
              <a:pPr marL="1031875" indent="-115888"/>
              <a:r>
                <a:rPr lang="en-US" sz="1200" i="1" dirty="0">
                  <a:solidFill>
                    <a:schemeClr val="bg1"/>
                  </a:solidFill>
                  <a:latin typeface="Calibri" panose="020F0502020204030204" pitchFamily="34" charset="0"/>
                  <a:cs typeface="Calibri" panose="020F0502020204030204" pitchFamily="34" charset="0"/>
                </a:rPr>
                <a:t>Black Parent Initiative</a:t>
              </a:r>
            </a:p>
          </p:txBody>
        </p:sp>
      </p:grpSp>
    </p:spTree>
    <p:extLst>
      <p:ext uri="{BB962C8B-B14F-4D97-AF65-F5344CB8AC3E}">
        <p14:creationId xmlns:p14="http://schemas.microsoft.com/office/powerpoint/2010/main" val="299610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403B5-B9C4-E03A-9EE5-5452FBDA053A}"/>
              </a:ext>
            </a:extLst>
          </p:cNvPr>
          <p:cNvSpPr/>
          <p:nvPr/>
        </p:nvSpPr>
        <p:spPr>
          <a:xfrm>
            <a:off x="1104901" y="1265823"/>
            <a:ext cx="6181724" cy="1200329"/>
          </a:xfrm>
          <a:prstGeom prst="rect">
            <a:avLst/>
          </a:prstGeom>
        </p:spPr>
        <p:txBody>
          <a:bodyPr wrap="square">
            <a:spAutoFit/>
          </a:bodyPr>
          <a:lstStyle/>
          <a:p>
            <a:r>
              <a:rPr lang="en-US" dirty="0">
                <a:solidFill>
                  <a:srgbClr val="050019"/>
                </a:solidFill>
                <a:latin typeface="Calibri" panose="020F0502020204030204" pitchFamily="34" charset="0"/>
                <a:cs typeface="Calibri" panose="020F0502020204030204" pitchFamily="34" charset="0"/>
              </a:rPr>
              <a:t>Provide park and recreation services to diverse populations including communities of color, seniors, teens, households experiencing poverty, immigrants and refugees, and people living with disabilities.</a:t>
            </a:r>
          </a:p>
        </p:txBody>
      </p:sp>
      <p:sp>
        <p:nvSpPr>
          <p:cNvPr id="5" name="Rectangle 4">
            <a:extLst>
              <a:ext uri="{FF2B5EF4-FFF2-40B4-BE49-F238E27FC236}">
                <a16:creationId xmlns:a16="http://schemas.microsoft.com/office/drawing/2014/main" id="{5C696348-0F53-D2AE-E18D-FCA2AB96AF31}"/>
              </a:ext>
            </a:extLst>
          </p:cNvPr>
          <p:cNvSpPr/>
          <p:nvPr/>
        </p:nvSpPr>
        <p:spPr>
          <a:xfrm>
            <a:off x="771525" y="3212039"/>
            <a:ext cx="6334125" cy="1569660"/>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In FY 2021–22 PP&amp;R successfully delivered park and recreation services to a wide variety of users and implemented initiatives such as early registration, Community Partnership Program grants, and work order prioritization to directly serve communities of color, seniors, teens, households experiencing poverty, immigrants and refugees, and people living with disabilities.</a:t>
            </a:r>
          </a:p>
        </p:txBody>
      </p:sp>
      <p:sp>
        <p:nvSpPr>
          <p:cNvPr id="9" name="Rectangle 8">
            <a:extLst>
              <a:ext uri="{FF2B5EF4-FFF2-40B4-BE49-F238E27FC236}">
                <a16:creationId xmlns:a16="http://schemas.microsoft.com/office/drawing/2014/main" id="{7E7E63FC-4E44-492A-ACD9-BB98A03F6FEB}"/>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PP&amp;R YEAR 1 PARKS LEVY DRAFT REPORT</a:t>
            </a:r>
          </a:p>
        </p:txBody>
      </p:sp>
      <p:pic>
        <p:nvPicPr>
          <p:cNvPr id="12" name="Picture 11" descr="A picture containing text, clock, gauge, watch&#10;&#10;Description automatically generated">
            <a:extLst>
              <a:ext uri="{FF2B5EF4-FFF2-40B4-BE49-F238E27FC236}">
                <a16:creationId xmlns:a16="http://schemas.microsoft.com/office/drawing/2014/main" id="{836EA1B7-28C8-4A9F-A2A7-95A62CCA65BF}"/>
              </a:ext>
            </a:extLst>
          </p:cNvPr>
          <p:cNvPicPr>
            <a:picLocks noChangeAspect="1"/>
          </p:cNvPicPr>
          <p:nvPr/>
        </p:nvPicPr>
        <p:blipFill>
          <a:blip r:embed="rId2"/>
          <a:stretch>
            <a:fillRect/>
          </a:stretch>
        </p:blipFill>
        <p:spPr>
          <a:xfrm>
            <a:off x="242073" y="1228908"/>
            <a:ext cx="781020" cy="781020"/>
          </a:xfrm>
          <a:prstGeom prst="rect">
            <a:avLst/>
          </a:prstGeom>
        </p:spPr>
      </p:pic>
      <p:pic>
        <p:nvPicPr>
          <p:cNvPr id="13" name="Picture 12" descr="A person wearing a pink hat&#10;&#10;Description automatically generated with medium confidence">
            <a:extLst>
              <a:ext uri="{FF2B5EF4-FFF2-40B4-BE49-F238E27FC236}">
                <a16:creationId xmlns:a16="http://schemas.microsoft.com/office/drawing/2014/main" id="{E73CBABD-F3A0-4DB4-A6B6-590675E40B09}"/>
              </a:ext>
            </a:extLst>
          </p:cNvPr>
          <p:cNvPicPr>
            <a:picLocks noChangeAspect="1"/>
          </p:cNvPicPr>
          <p:nvPr/>
        </p:nvPicPr>
        <p:blipFill rotWithShape="1">
          <a:blip r:embed="rId3">
            <a:extLst>
              <a:ext uri="{28A0092B-C50C-407E-A947-70E740481C1C}">
                <a14:useLocalDpi xmlns:a14="http://schemas.microsoft.com/office/drawing/2010/main" val="0"/>
              </a:ext>
            </a:extLst>
          </a:blip>
          <a:srcRect l="35782" t="10312" r="21701"/>
          <a:stretch/>
        </p:blipFill>
        <p:spPr>
          <a:xfrm>
            <a:off x="7697475" y="0"/>
            <a:ext cx="4494524" cy="6305550"/>
          </a:xfrm>
          <a:prstGeom prst="rect">
            <a:avLst/>
          </a:prstGeom>
        </p:spPr>
      </p:pic>
      <p:grpSp>
        <p:nvGrpSpPr>
          <p:cNvPr id="14" name="Group 13">
            <a:extLst>
              <a:ext uri="{FF2B5EF4-FFF2-40B4-BE49-F238E27FC236}">
                <a16:creationId xmlns:a16="http://schemas.microsoft.com/office/drawing/2014/main" id="{DAB5709B-7F70-4902-B08C-4C6C96262FDA}"/>
              </a:ext>
            </a:extLst>
          </p:cNvPr>
          <p:cNvGrpSpPr/>
          <p:nvPr/>
        </p:nvGrpSpPr>
        <p:grpSpPr>
          <a:xfrm>
            <a:off x="8683975" y="4671878"/>
            <a:ext cx="3379255" cy="1519372"/>
            <a:chOff x="8481363" y="2705099"/>
            <a:chExt cx="3379255" cy="1519372"/>
          </a:xfrm>
        </p:grpSpPr>
        <p:sp>
          <p:nvSpPr>
            <p:cNvPr id="15" name="Rectangle: Rounded Corners 14">
              <a:extLst>
                <a:ext uri="{FF2B5EF4-FFF2-40B4-BE49-F238E27FC236}">
                  <a16:creationId xmlns:a16="http://schemas.microsoft.com/office/drawing/2014/main" id="{F7240075-8413-467A-908A-5A599E6C2971}"/>
                </a:ext>
              </a:extLst>
            </p:cNvPr>
            <p:cNvSpPr/>
            <p:nvPr/>
          </p:nvSpPr>
          <p:spPr bwMode="auto">
            <a:xfrm>
              <a:off x="8481363" y="2705099"/>
              <a:ext cx="3379255" cy="1519372"/>
            </a:xfrm>
            <a:prstGeom prst="roundRect">
              <a:avLst/>
            </a:prstGeom>
            <a:solidFill>
              <a:srgbClr val="00A9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EAD8B6A0-0D0A-4FD5-A4F6-81F6409CF459}"/>
                </a:ext>
              </a:extLst>
            </p:cNvPr>
            <p:cNvSpPr txBox="1"/>
            <p:nvPr/>
          </p:nvSpPr>
          <p:spPr>
            <a:xfrm>
              <a:off x="8608609" y="2811737"/>
              <a:ext cx="3203883" cy="1323439"/>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“The Lifelong Recreation staff has been so wonderful. They connected me with the TV exercise and a lot of other park and recreation programs.”</a:t>
              </a:r>
              <a:endParaRPr lang="en-US" sz="500" dirty="0">
                <a:solidFill>
                  <a:schemeClr val="bg1"/>
                </a:solidFill>
                <a:latin typeface="Calibri" panose="020F0502020204030204" pitchFamily="34" charset="0"/>
                <a:cs typeface="Calibri" panose="020F0502020204030204" pitchFamily="34" charset="0"/>
              </a:endParaRPr>
            </a:p>
            <a:p>
              <a:pPr marL="914400" indent="-115888"/>
              <a:r>
                <a:rPr lang="en-US" sz="1200" i="1" dirty="0">
                  <a:solidFill>
                    <a:schemeClr val="bg1"/>
                  </a:solidFill>
                  <a:latin typeface="Calibri" panose="020F0502020204030204" pitchFamily="34" charset="0"/>
                  <a:cs typeface="Calibri" panose="020F0502020204030204" pitchFamily="34" charset="0"/>
                </a:rPr>
                <a:t>– </a:t>
              </a:r>
              <a:r>
                <a:rPr lang="en-US" sz="1200" i="1" dirty="0" err="1">
                  <a:solidFill>
                    <a:schemeClr val="bg1"/>
                  </a:solidFill>
                  <a:latin typeface="Calibri" panose="020F0502020204030204" pitchFamily="34" charset="0"/>
                  <a:cs typeface="Calibri" panose="020F0502020204030204" pitchFamily="34" charset="0"/>
                </a:rPr>
                <a:t>Dharini</a:t>
              </a:r>
              <a:r>
                <a:rPr lang="en-US" sz="1200" i="1" dirty="0">
                  <a:solidFill>
                    <a:schemeClr val="bg1"/>
                  </a:solidFill>
                  <a:latin typeface="Calibri" panose="020F0502020204030204" pitchFamily="34" charset="0"/>
                  <a:cs typeface="Calibri" panose="020F0502020204030204" pitchFamily="34" charset="0"/>
                </a:rPr>
                <a:t> “Tammy” </a:t>
              </a:r>
              <a:r>
                <a:rPr lang="en-US" sz="1200" i="1" dirty="0" err="1">
                  <a:solidFill>
                    <a:schemeClr val="bg1"/>
                  </a:solidFill>
                  <a:latin typeface="Calibri" panose="020F0502020204030204" pitchFamily="34" charset="0"/>
                  <a:cs typeface="Calibri" panose="020F0502020204030204" pitchFamily="34" charset="0"/>
                </a:rPr>
                <a:t>Balajee</a:t>
              </a:r>
              <a:endParaRPr lang="en-US" sz="1200" i="1" dirty="0">
                <a:solidFill>
                  <a:schemeClr val="bg1"/>
                </a:solidFill>
                <a:latin typeface="Calibri" panose="020F0502020204030204" pitchFamily="34" charset="0"/>
                <a:cs typeface="Calibri" panose="020F0502020204030204" pitchFamily="34" charset="0"/>
              </a:endParaRPr>
            </a:p>
            <a:p>
              <a:pPr marL="1031875" indent="-115888"/>
              <a:r>
                <a:rPr lang="en-US" sz="1200" i="1" dirty="0">
                  <a:solidFill>
                    <a:schemeClr val="bg1"/>
                  </a:solidFill>
                  <a:latin typeface="Calibri" panose="020F0502020204030204" pitchFamily="34" charset="0"/>
                  <a:cs typeface="Calibri" panose="020F0502020204030204" pitchFamily="34" charset="0"/>
                </a:rPr>
                <a:t>Lifelong Recreation Participant</a:t>
              </a:r>
            </a:p>
          </p:txBody>
        </p:sp>
      </p:grpSp>
    </p:spTree>
    <p:extLst>
      <p:ext uri="{BB962C8B-B14F-4D97-AF65-F5344CB8AC3E}">
        <p14:creationId xmlns:p14="http://schemas.microsoft.com/office/powerpoint/2010/main" val="333153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D952F1-26F9-4B49-96E4-5F584092ED1F}"/>
              </a:ext>
            </a:extLst>
          </p:cNvPr>
          <p:cNvSpPr/>
          <p:nvPr/>
        </p:nvSpPr>
        <p:spPr>
          <a:xfrm>
            <a:off x="433054" y="2696976"/>
            <a:ext cx="5466065" cy="892552"/>
          </a:xfrm>
          <a:prstGeom prst="rect">
            <a:avLst/>
          </a:prstGeom>
        </p:spPr>
        <p:txBody>
          <a:bodyPr wrap="square" anchor="ctr">
            <a:spAutoFit/>
          </a:bodyPr>
          <a:lstStyle/>
          <a:p>
            <a:r>
              <a:rPr lang="en-US" sz="3200" dirty="0">
                <a:solidFill>
                  <a:srgbClr val="050019"/>
                </a:solidFill>
                <a:latin typeface="Calibri" panose="020F0502020204030204" pitchFamily="34" charset="0"/>
                <a:cs typeface="Calibri" panose="020F0502020204030204" pitchFamily="34" charset="0"/>
              </a:rPr>
              <a:t>Financial Actuals</a:t>
            </a:r>
          </a:p>
          <a:p>
            <a:r>
              <a:rPr lang="en-US" sz="2000" dirty="0">
                <a:solidFill>
                  <a:srgbClr val="050019"/>
                </a:solidFill>
                <a:latin typeface="Calibri" panose="020F0502020204030204" pitchFamily="34" charset="0"/>
                <a:cs typeface="Calibri" panose="020F0502020204030204" pitchFamily="34" charset="0"/>
              </a:rPr>
              <a:t>(JULY 2021 THROUGH JUNE 2022)</a:t>
            </a:r>
            <a:endParaRPr lang="en-US" sz="3200" dirty="0">
              <a:solidFill>
                <a:srgbClr val="050019"/>
              </a:solidFill>
              <a:latin typeface="Calibri" panose="020F0502020204030204" pitchFamily="34" charset="0"/>
              <a:cs typeface="Calibri" panose="020F0502020204030204" pitchFamily="34" charset="0"/>
            </a:endParaRPr>
          </a:p>
        </p:txBody>
      </p:sp>
      <p:graphicFrame>
        <p:nvGraphicFramePr>
          <p:cNvPr id="6" name="Table 10">
            <a:extLst>
              <a:ext uri="{FF2B5EF4-FFF2-40B4-BE49-F238E27FC236}">
                <a16:creationId xmlns:a16="http://schemas.microsoft.com/office/drawing/2014/main" id="{9E3D6A9E-605A-4321-8622-6E63B5FD4EF2}"/>
              </a:ext>
            </a:extLst>
          </p:cNvPr>
          <p:cNvGraphicFramePr>
            <a:graphicFrameLocks noGrp="1"/>
          </p:cNvGraphicFramePr>
          <p:nvPr>
            <p:extLst>
              <p:ext uri="{D42A27DB-BD31-4B8C-83A1-F6EECF244321}">
                <p14:modId xmlns:p14="http://schemas.microsoft.com/office/powerpoint/2010/main" val="3939955953"/>
              </p:ext>
            </p:extLst>
          </p:nvPr>
        </p:nvGraphicFramePr>
        <p:xfrm>
          <a:off x="6196083" y="1402245"/>
          <a:ext cx="5868537" cy="3128290"/>
        </p:xfrm>
        <a:graphic>
          <a:graphicData uri="http://schemas.openxmlformats.org/drawingml/2006/table">
            <a:tbl>
              <a:tblPr firstRow="1" bandRow="1">
                <a:tableStyleId>{5C22544A-7EE6-4342-B048-85BDC9FD1C3A}</a:tableStyleId>
              </a:tblPr>
              <a:tblGrid>
                <a:gridCol w="225475">
                  <a:extLst>
                    <a:ext uri="{9D8B030D-6E8A-4147-A177-3AD203B41FA5}">
                      <a16:colId xmlns:a16="http://schemas.microsoft.com/office/drawing/2014/main" val="2579593060"/>
                    </a:ext>
                  </a:extLst>
                </a:gridCol>
                <a:gridCol w="2504078">
                  <a:extLst>
                    <a:ext uri="{9D8B030D-6E8A-4147-A177-3AD203B41FA5}">
                      <a16:colId xmlns:a16="http://schemas.microsoft.com/office/drawing/2014/main" val="3013623322"/>
                    </a:ext>
                  </a:extLst>
                </a:gridCol>
                <a:gridCol w="1473958">
                  <a:extLst>
                    <a:ext uri="{9D8B030D-6E8A-4147-A177-3AD203B41FA5}">
                      <a16:colId xmlns:a16="http://schemas.microsoft.com/office/drawing/2014/main" val="1932209017"/>
                    </a:ext>
                  </a:extLst>
                </a:gridCol>
                <a:gridCol w="1665026">
                  <a:extLst>
                    <a:ext uri="{9D8B030D-6E8A-4147-A177-3AD203B41FA5}">
                      <a16:colId xmlns:a16="http://schemas.microsoft.com/office/drawing/2014/main" val="26224839"/>
                    </a:ext>
                  </a:extLst>
                </a:gridCol>
              </a:tblGrid>
              <a:tr h="370840">
                <a:tc gridSpan="2">
                  <a:txBody>
                    <a:bodyPr/>
                    <a:lstStyle/>
                    <a:p>
                      <a:r>
                        <a:rPr lang="en-US" sz="1600" dirty="0">
                          <a:latin typeface="Calibri" panose="020F0502020204030204" pitchFamily="34" charset="0"/>
                          <a:cs typeface="Calibri" panose="020F0502020204030204" pitchFamily="34" charset="0"/>
                        </a:rPr>
                        <a:t>Parks Levy Commitment</a:t>
                      </a:r>
                    </a:p>
                  </a:txBody>
                  <a:tcPr anchor="b">
                    <a:solidFill>
                      <a:srgbClr val="00A950"/>
                    </a:solidFill>
                  </a:tcPr>
                </a:tc>
                <a:tc hMerge="1">
                  <a:txBody>
                    <a:bodyPr/>
                    <a:lstStyle/>
                    <a:p>
                      <a:endParaRPr lang="en-US" sz="1600" dirty="0">
                        <a:latin typeface="Calibri" panose="020F0502020204030204" pitchFamily="34" charset="0"/>
                        <a:cs typeface="Calibri" panose="020F0502020204030204" pitchFamily="34" charset="0"/>
                      </a:endParaRPr>
                    </a:p>
                  </a:txBody>
                  <a:tcPr anchor="b">
                    <a:solidFill>
                      <a:srgbClr val="00A950"/>
                    </a:solidFill>
                  </a:tcPr>
                </a:tc>
                <a:tc>
                  <a:txBody>
                    <a:bodyPr/>
                    <a:lstStyle/>
                    <a:p>
                      <a:r>
                        <a:rPr lang="en-US" sz="1400" dirty="0">
                          <a:latin typeface="Calibri" panose="020F0502020204030204" pitchFamily="34" charset="0"/>
                          <a:cs typeface="Calibri" panose="020F0502020204030204" pitchFamily="34" charset="0"/>
                        </a:rPr>
                        <a:t>Sum of Total Expense*</a:t>
                      </a:r>
                    </a:p>
                  </a:txBody>
                  <a:tcPr anchor="b">
                    <a:solidFill>
                      <a:srgbClr val="00A950"/>
                    </a:solidFill>
                  </a:tcPr>
                </a:tc>
                <a:tc>
                  <a:txBody>
                    <a:bodyPr/>
                    <a:lstStyle/>
                    <a:p>
                      <a:r>
                        <a:rPr lang="en-US" sz="1400" dirty="0">
                          <a:latin typeface="Calibri" panose="020F0502020204030204" pitchFamily="34" charset="0"/>
                          <a:cs typeface="Calibri" panose="020F0502020204030204" pitchFamily="34" charset="0"/>
                        </a:rPr>
                        <a:t>Parks Levy Portion of Total</a:t>
                      </a:r>
                    </a:p>
                  </a:txBody>
                  <a:tcPr anchor="b">
                    <a:solidFill>
                      <a:srgbClr val="00A950"/>
                    </a:solidFill>
                  </a:tcPr>
                </a:tc>
                <a:extLst>
                  <a:ext uri="{0D108BD9-81ED-4DB2-BD59-A6C34878D82A}">
                    <a16:rowId xmlns:a16="http://schemas.microsoft.com/office/drawing/2014/main" val="2833184678"/>
                  </a:ext>
                </a:extLst>
              </a:tr>
              <a:tr h="553390">
                <a:tc gridSpan="2">
                  <a:txBody>
                    <a:bodyPr/>
                    <a:lstStyle/>
                    <a:p>
                      <a:r>
                        <a:rPr lang="en-US" sz="1600" dirty="0">
                          <a:latin typeface="Calibri" panose="020F0502020204030204" pitchFamily="34" charset="0"/>
                          <a:cs typeface="Calibri" panose="020F0502020204030204" pitchFamily="34" charset="0"/>
                        </a:rPr>
                        <a:t>          Recreation for All</a:t>
                      </a:r>
                    </a:p>
                  </a:txBody>
                  <a:tcPr anchor="ctr">
                    <a:solidFill>
                      <a:schemeClr val="bg1"/>
                    </a:solidFill>
                  </a:tcPr>
                </a:tc>
                <a:tc hMerge="1">
                  <a:txBody>
                    <a:bodyPr/>
                    <a:lstStyle/>
                    <a:p>
                      <a:endParaRPr lang="en-US" sz="1600" dirty="0">
                        <a:latin typeface="Calibri" panose="020F0502020204030204" pitchFamily="34" charset="0"/>
                        <a:cs typeface="Calibri" panose="020F0502020204030204" pitchFamily="34" charset="0"/>
                      </a:endParaRPr>
                    </a:p>
                  </a:txBody>
                  <a:tcPr anchor="ctr">
                    <a:solidFill>
                      <a:schemeClr val="bg1"/>
                    </a:solidFill>
                  </a:tcPr>
                </a:tc>
                <a:tc>
                  <a:txBody>
                    <a:bodyPr/>
                    <a:lstStyle/>
                    <a:p>
                      <a:pPr algn="r"/>
                      <a:r>
                        <a:rPr lang="en-US" sz="1400" b="1" dirty="0">
                          <a:latin typeface="Calibri" panose="020F0502020204030204" pitchFamily="34" charset="0"/>
                          <a:cs typeface="Calibri" panose="020F0502020204030204" pitchFamily="34" charset="0"/>
                        </a:rPr>
                        <a:t>$17,079,992.47</a:t>
                      </a:r>
                    </a:p>
                  </a:txBody>
                  <a:tcPr anchor="ctr">
                    <a:solidFill>
                      <a:schemeClr val="bg1"/>
                    </a:solidFill>
                  </a:tcPr>
                </a:tc>
                <a:tc>
                  <a:txBody>
                    <a:bodyPr/>
                    <a:lstStyle/>
                    <a:p>
                      <a:pPr algn="r"/>
                      <a:r>
                        <a:rPr lang="en-US" sz="1400" b="1" dirty="0">
                          <a:latin typeface="Calibri" panose="020F0502020204030204" pitchFamily="34" charset="0"/>
                          <a:cs typeface="Calibri" panose="020F0502020204030204" pitchFamily="34" charset="0"/>
                        </a:rPr>
                        <a:t>$5,050,567.00</a:t>
                      </a:r>
                    </a:p>
                  </a:txBody>
                  <a:tcPr anchor="ctr">
                    <a:solidFill>
                      <a:schemeClr val="bg1"/>
                    </a:solidFill>
                  </a:tcPr>
                </a:tc>
                <a:extLst>
                  <a:ext uri="{0D108BD9-81ED-4DB2-BD59-A6C34878D82A}">
                    <a16:rowId xmlns:a16="http://schemas.microsoft.com/office/drawing/2014/main" val="1959401314"/>
                  </a:ext>
                </a:extLst>
              </a:tr>
              <a:tr h="553390">
                <a:tc gridSpan="2">
                  <a:txBody>
                    <a:bodyPr/>
                    <a:lstStyle/>
                    <a:p>
                      <a:pPr marL="463550" indent="0"/>
                      <a:r>
                        <a:rPr lang="en-US" sz="1600" dirty="0">
                          <a:latin typeface="Calibri" panose="020F0502020204030204" pitchFamily="34" charset="0"/>
                          <a:cs typeface="Calibri" panose="020F0502020204030204" pitchFamily="34" charset="0"/>
                        </a:rPr>
                        <a:t>Protect and Grow Nature</a:t>
                      </a:r>
                    </a:p>
                  </a:txBody>
                  <a:tcPr anchor="ctr">
                    <a:solidFill>
                      <a:schemeClr val="bg1"/>
                    </a:solidFill>
                  </a:tcPr>
                </a:tc>
                <a:tc hMerge="1">
                  <a:txBody>
                    <a:bodyPr/>
                    <a:lstStyle/>
                    <a:p>
                      <a:pPr marL="463550" indent="0"/>
                      <a:endParaRPr lang="en-US" sz="1600" dirty="0">
                        <a:latin typeface="Calibri" panose="020F0502020204030204" pitchFamily="34" charset="0"/>
                        <a:cs typeface="Calibri" panose="020F0502020204030204" pitchFamily="34" charset="0"/>
                      </a:endParaRPr>
                    </a:p>
                  </a:txBody>
                  <a:tcPr anchor="ctr">
                    <a:solidFill>
                      <a:schemeClr val="bg1"/>
                    </a:solidFill>
                  </a:tcPr>
                </a:tc>
                <a:tc>
                  <a:txBody>
                    <a:bodyPr/>
                    <a:lstStyle/>
                    <a:p>
                      <a:pPr algn="r"/>
                      <a:r>
                        <a:rPr lang="en-US" sz="1400" b="1" dirty="0">
                          <a:latin typeface="Calibri" panose="020F0502020204030204" pitchFamily="34" charset="0"/>
                          <a:cs typeface="Calibri" panose="020F0502020204030204" pitchFamily="34" charset="0"/>
                        </a:rPr>
                        <a:t>$36,757,914.29</a:t>
                      </a:r>
                    </a:p>
                  </a:txBody>
                  <a:tcPr anchor="ctr">
                    <a:solidFill>
                      <a:schemeClr val="bg1"/>
                    </a:solidFill>
                  </a:tcPr>
                </a:tc>
                <a:tc>
                  <a:txBody>
                    <a:bodyPr/>
                    <a:lstStyle/>
                    <a:p>
                      <a:pPr algn="r"/>
                      <a:r>
                        <a:rPr lang="en-US" sz="1400" b="1" dirty="0">
                          <a:latin typeface="Calibri" panose="020F0502020204030204" pitchFamily="34" charset="0"/>
                          <a:cs typeface="Calibri" panose="020F0502020204030204" pitchFamily="34" charset="0"/>
                        </a:rPr>
                        <a:t>$11,470,915.00</a:t>
                      </a:r>
                    </a:p>
                  </a:txBody>
                  <a:tcPr anchor="ctr">
                    <a:solidFill>
                      <a:schemeClr val="bg1"/>
                    </a:solidFill>
                  </a:tcPr>
                </a:tc>
                <a:extLst>
                  <a:ext uri="{0D108BD9-81ED-4DB2-BD59-A6C34878D82A}">
                    <a16:rowId xmlns:a16="http://schemas.microsoft.com/office/drawing/2014/main" val="776018404"/>
                  </a:ext>
                </a:extLst>
              </a:tr>
              <a:tr h="553390">
                <a:tc gridSpan="2">
                  <a:txBody>
                    <a:bodyPr/>
                    <a:lstStyle/>
                    <a:p>
                      <a:pPr marL="463550" indent="0"/>
                      <a:r>
                        <a:rPr lang="en-US" sz="1600" dirty="0">
                          <a:latin typeface="Calibri" panose="020F0502020204030204" pitchFamily="34" charset="0"/>
                          <a:cs typeface="Calibri" panose="020F0502020204030204" pitchFamily="34" charset="0"/>
                        </a:rPr>
                        <a:t>Community Partnerships</a:t>
                      </a:r>
                    </a:p>
                  </a:txBody>
                  <a:tcPr anchor="ctr">
                    <a:solidFill>
                      <a:schemeClr val="bg1"/>
                    </a:solidFill>
                  </a:tcPr>
                </a:tc>
                <a:tc hMerge="1">
                  <a:txBody>
                    <a:bodyPr/>
                    <a:lstStyle/>
                    <a:p>
                      <a:pPr marL="463550" indent="0"/>
                      <a:endParaRPr lang="en-US" sz="1600" dirty="0">
                        <a:latin typeface="Calibri" panose="020F0502020204030204" pitchFamily="34" charset="0"/>
                        <a:cs typeface="Calibri" panose="020F0502020204030204" pitchFamily="34" charset="0"/>
                      </a:endParaRPr>
                    </a:p>
                  </a:txBody>
                  <a:tcPr anchor="ctr">
                    <a:solidFill>
                      <a:schemeClr val="bg1"/>
                    </a:solidFill>
                  </a:tcPr>
                </a:tc>
                <a:tc>
                  <a:txBody>
                    <a:bodyPr/>
                    <a:lstStyle/>
                    <a:p>
                      <a:pPr algn="r"/>
                      <a:r>
                        <a:rPr lang="en-US" sz="1400" b="1" dirty="0">
                          <a:latin typeface="Calibri" panose="020F0502020204030204" pitchFamily="34" charset="0"/>
                          <a:cs typeface="Calibri" panose="020F0502020204030204" pitchFamily="34" charset="0"/>
                        </a:rPr>
                        <a:t>$6,731,752.92</a:t>
                      </a:r>
                    </a:p>
                  </a:txBody>
                  <a:tcPr anchor="ctr">
                    <a:solidFill>
                      <a:schemeClr val="bg1"/>
                    </a:solidFill>
                  </a:tcPr>
                </a:tc>
                <a:tc>
                  <a:txBody>
                    <a:bodyPr/>
                    <a:lstStyle/>
                    <a:p>
                      <a:pPr algn="r"/>
                      <a:r>
                        <a:rPr lang="en-US" sz="1400" b="1" dirty="0">
                          <a:latin typeface="Calibri" panose="020F0502020204030204" pitchFamily="34" charset="0"/>
                          <a:cs typeface="Calibri" panose="020F0502020204030204" pitchFamily="34" charset="0"/>
                        </a:rPr>
                        <a:t>$2,203,565.00</a:t>
                      </a:r>
                    </a:p>
                  </a:txBody>
                  <a:tcPr anchor="ctr">
                    <a:solidFill>
                      <a:schemeClr val="bg1"/>
                    </a:solidFill>
                  </a:tcPr>
                </a:tc>
                <a:extLst>
                  <a:ext uri="{0D108BD9-81ED-4DB2-BD59-A6C34878D82A}">
                    <a16:rowId xmlns:a16="http://schemas.microsoft.com/office/drawing/2014/main" val="1959417716"/>
                  </a:ext>
                </a:extLst>
              </a:tr>
              <a:tr h="370840">
                <a:tc>
                  <a:txBody>
                    <a:bodyPr/>
                    <a:lstStyle/>
                    <a:p>
                      <a:endParaRPr lang="en-US" sz="1200" dirty="0">
                        <a:latin typeface="Calibri" panose="020F0502020204030204" pitchFamily="34" charset="0"/>
                        <a:cs typeface="Calibri" panose="020F0502020204030204" pitchFamily="34" charset="0"/>
                      </a:endParaRPr>
                    </a:p>
                  </a:txBody>
                  <a:tcPr>
                    <a:solidFill>
                      <a:schemeClr val="bg1"/>
                    </a:solidFill>
                  </a:tcPr>
                </a:tc>
                <a:tc>
                  <a:txBody>
                    <a:bodyPr/>
                    <a:lstStyle/>
                    <a:p>
                      <a:endParaRPr lang="en-US" sz="1200" dirty="0">
                        <a:latin typeface="Calibri" panose="020F0502020204030204" pitchFamily="34" charset="0"/>
                        <a:cs typeface="Calibri" panose="020F0502020204030204" pitchFamily="34" charset="0"/>
                      </a:endParaRPr>
                    </a:p>
                  </a:txBody>
                  <a:tcPr>
                    <a:solidFill>
                      <a:schemeClr val="bg1"/>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Calibri" panose="020F0502020204030204" pitchFamily="34" charset="0"/>
                        <a:ea typeface="+mn-ea"/>
                        <a:cs typeface="Calibri" panose="020F0502020204030204" pitchFamily="34" charset="0"/>
                      </a:endParaRPr>
                    </a:p>
                  </a:txBody>
                  <a:tcPr>
                    <a:solidFill>
                      <a:schemeClr val="bg1"/>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Calibri" panose="020F0502020204030204" pitchFamily="34" charset="0"/>
                        <a:ea typeface="+mn-ea"/>
                        <a:cs typeface="Calibri" panose="020F0502020204030204" pitchFamily="34" charset="0"/>
                      </a:endParaRPr>
                    </a:p>
                  </a:txBody>
                  <a:tcPr>
                    <a:solidFill>
                      <a:schemeClr val="bg1"/>
                    </a:solidFill>
                  </a:tcPr>
                </a:tc>
                <a:extLst>
                  <a:ext uri="{0D108BD9-81ED-4DB2-BD59-A6C34878D82A}">
                    <a16:rowId xmlns:a16="http://schemas.microsoft.com/office/drawing/2014/main" val="2928840715"/>
                  </a:ext>
                </a:extLst>
              </a:tr>
              <a:tr h="370840">
                <a:tc>
                  <a:txBody>
                    <a:bodyPr/>
                    <a:lstStyle/>
                    <a:p>
                      <a:endParaRPr lang="en-US" sz="1200" dirty="0">
                        <a:latin typeface="Calibri" panose="020F0502020204030204" pitchFamily="34" charset="0"/>
                        <a:cs typeface="Calibri" panose="020F0502020204030204" pitchFamily="34" charset="0"/>
                      </a:endParaRPr>
                    </a:p>
                  </a:txBody>
                  <a:tcPr>
                    <a:solidFill>
                      <a:schemeClr val="bg1"/>
                    </a:solidFill>
                  </a:tcPr>
                </a:tc>
                <a:tc>
                  <a:txBody>
                    <a:bodyPr/>
                    <a:lstStyle/>
                    <a:p>
                      <a:r>
                        <a:rPr lang="en-US" sz="1600" i="1" dirty="0">
                          <a:solidFill>
                            <a:schemeClr val="bg1">
                              <a:lumMod val="65000"/>
                            </a:schemeClr>
                          </a:solidFill>
                          <a:latin typeface="Calibri" panose="020F0502020204030204" pitchFamily="34" charset="0"/>
                          <a:cs typeface="Calibri" panose="020F0502020204030204" pitchFamily="34" charset="0"/>
                        </a:rPr>
                        <a:t>Total (PP&amp;R Program and Service Expenses)</a:t>
                      </a:r>
                    </a:p>
                  </a:txBody>
                  <a:tcPr>
                    <a:solidFill>
                      <a:schemeClr val="bg1"/>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1" u="none" strike="noStrike" kern="1200" baseline="0" dirty="0">
                          <a:solidFill>
                            <a:schemeClr val="bg1">
                              <a:lumMod val="65000"/>
                            </a:schemeClr>
                          </a:solidFill>
                          <a:latin typeface="Calibri" panose="020F0502020204030204" pitchFamily="34" charset="0"/>
                          <a:ea typeface="+mn-ea"/>
                          <a:cs typeface="Calibri" panose="020F0502020204030204" pitchFamily="34" charset="0"/>
                        </a:rPr>
                        <a:t>$60,569,659.68</a:t>
                      </a:r>
                    </a:p>
                  </a:txBody>
                  <a:tcPr>
                    <a:solidFill>
                      <a:schemeClr val="bg1"/>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1" u="none" strike="noStrike" kern="1200" baseline="0" dirty="0">
                          <a:solidFill>
                            <a:schemeClr val="bg1">
                              <a:lumMod val="65000"/>
                            </a:schemeClr>
                          </a:solidFill>
                          <a:latin typeface="Calibri" panose="020F0502020204030204" pitchFamily="34" charset="0"/>
                          <a:ea typeface="+mn-ea"/>
                          <a:cs typeface="Calibri" panose="020F0502020204030204" pitchFamily="34" charset="0"/>
                        </a:rPr>
                        <a:t>$18,725,047.00</a:t>
                      </a:r>
                    </a:p>
                  </a:txBody>
                  <a:tcPr>
                    <a:solidFill>
                      <a:schemeClr val="bg1"/>
                    </a:solidFill>
                  </a:tcPr>
                </a:tc>
                <a:extLst>
                  <a:ext uri="{0D108BD9-81ED-4DB2-BD59-A6C34878D82A}">
                    <a16:rowId xmlns:a16="http://schemas.microsoft.com/office/drawing/2014/main" val="3735520165"/>
                  </a:ext>
                </a:extLst>
              </a:tr>
            </a:tbl>
          </a:graphicData>
        </a:graphic>
      </p:graphicFrame>
      <p:sp>
        <p:nvSpPr>
          <p:cNvPr id="7" name="TextBox 6">
            <a:extLst>
              <a:ext uri="{FF2B5EF4-FFF2-40B4-BE49-F238E27FC236}">
                <a16:creationId xmlns:a16="http://schemas.microsoft.com/office/drawing/2014/main" id="{1E97D9B7-EB59-4661-8F24-741D887198A1}"/>
              </a:ext>
            </a:extLst>
          </p:cNvPr>
          <p:cNvSpPr txBox="1"/>
          <p:nvPr/>
        </p:nvSpPr>
        <p:spPr>
          <a:xfrm>
            <a:off x="6411650" y="4644092"/>
            <a:ext cx="5652970" cy="369332"/>
          </a:xfrm>
          <a:prstGeom prst="rect">
            <a:avLst/>
          </a:prstGeom>
          <a:noFill/>
        </p:spPr>
        <p:txBody>
          <a:bodyPr wrap="square" rtlCol="0">
            <a:spAutoFit/>
          </a:bodyPr>
          <a:lstStyle/>
          <a:p>
            <a:r>
              <a:rPr lang="en-US" sz="1400" dirty="0"/>
              <a:t>Children’s Levy Compression	             </a:t>
            </a:r>
            <a:r>
              <a:rPr lang="en-US" dirty="0"/>
              <a:t>	</a:t>
            </a:r>
            <a:r>
              <a:rPr lang="en-US" sz="1400" dirty="0"/>
              <a:t>              </a:t>
            </a:r>
            <a:r>
              <a:rPr lang="en-US" sz="1400" u="sng" dirty="0"/>
              <a:t>+      $</a:t>
            </a:r>
            <a:r>
              <a:rPr lang="en-US" sz="1400" u="sng" dirty="0">
                <a:effectLst/>
                <a:latin typeface="Calibri" panose="020F0502020204030204" pitchFamily="34" charset="0"/>
                <a:ea typeface="Calibri" panose="020F0502020204030204" pitchFamily="34" charset="0"/>
              </a:rPr>
              <a:t>379,962.00</a:t>
            </a:r>
            <a:r>
              <a:rPr lang="en-US" sz="1400" u="sng" dirty="0"/>
              <a:t> </a:t>
            </a:r>
            <a:endParaRPr lang="en-US" u="sng" dirty="0"/>
          </a:p>
        </p:txBody>
      </p:sp>
      <p:sp>
        <p:nvSpPr>
          <p:cNvPr id="8" name="TextBox 7">
            <a:extLst>
              <a:ext uri="{FF2B5EF4-FFF2-40B4-BE49-F238E27FC236}">
                <a16:creationId xmlns:a16="http://schemas.microsoft.com/office/drawing/2014/main" id="{F7E766D4-49C4-4323-945E-9B1168B884FE}"/>
              </a:ext>
            </a:extLst>
          </p:cNvPr>
          <p:cNvSpPr txBox="1"/>
          <p:nvPr/>
        </p:nvSpPr>
        <p:spPr>
          <a:xfrm>
            <a:off x="6411648" y="5436464"/>
            <a:ext cx="5652971" cy="338554"/>
          </a:xfrm>
          <a:prstGeom prst="rect">
            <a:avLst/>
          </a:prstGeom>
          <a:noFill/>
        </p:spPr>
        <p:txBody>
          <a:bodyPr wrap="square" rtlCol="0">
            <a:spAutoFit/>
          </a:bodyPr>
          <a:lstStyle/>
          <a:p>
            <a:r>
              <a:rPr lang="en-US" sz="1600" b="1" dirty="0">
                <a:solidFill>
                  <a:srgbClr val="00A950"/>
                </a:solidFill>
              </a:rPr>
              <a:t>Grand Total (All Parks Levy Expenditures)               $</a:t>
            </a:r>
            <a:r>
              <a:rPr lang="en-US" sz="1600" b="1" dirty="0">
                <a:solidFill>
                  <a:srgbClr val="00A950"/>
                </a:solidFill>
                <a:effectLst/>
                <a:latin typeface="Calibri" panose="020F0502020204030204" pitchFamily="34" charset="0"/>
                <a:ea typeface="Calibri" panose="020F0502020204030204" pitchFamily="34" charset="0"/>
              </a:rPr>
              <a:t>19,105,009.00</a:t>
            </a:r>
            <a:endParaRPr lang="en-US" sz="1600" b="1" dirty="0">
              <a:solidFill>
                <a:srgbClr val="00A950"/>
              </a:solidFill>
            </a:endParaRPr>
          </a:p>
        </p:txBody>
      </p:sp>
      <p:pic>
        <p:nvPicPr>
          <p:cNvPr id="10" name="Picture 9">
            <a:extLst>
              <a:ext uri="{FF2B5EF4-FFF2-40B4-BE49-F238E27FC236}">
                <a16:creationId xmlns:a16="http://schemas.microsoft.com/office/drawing/2014/main" id="{999F4668-89BA-4213-9FD3-9B64719B18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8244" y1="32596" x2="35261" y2="54066"/>
                        <a14:foregroundMark x1="35261" y1="54066" x2="55532" y2="35378"/>
                        <a14:foregroundMark x1="58958" y1="62696" x2="64383" y2="51712"/>
                      </a14:backgroundRemoval>
                    </a14:imgEffect>
                  </a14:imgLayer>
                </a14:imgProps>
              </a:ext>
            </a:extLst>
          </a:blip>
          <a:srcRect/>
          <a:stretch/>
        </p:blipFill>
        <p:spPr>
          <a:xfrm>
            <a:off x="6196083" y="3040888"/>
            <a:ext cx="548640" cy="548640"/>
          </a:xfrm>
          <a:prstGeom prst="rect">
            <a:avLst/>
          </a:prstGeom>
        </p:spPr>
      </p:pic>
      <p:pic>
        <p:nvPicPr>
          <p:cNvPr id="11" name="Picture 10" descr="Icon&#10;&#10;Description automatically generated">
            <a:extLst>
              <a:ext uri="{FF2B5EF4-FFF2-40B4-BE49-F238E27FC236}">
                <a16:creationId xmlns:a16="http://schemas.microsoft.com/office/drawing/2014/main" id="{BE6E074C-3580-49EA-8A33-7040FDB12E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2882" y1="66120" x2="69686" y2="64337"/>
                        <a14:foregroundMark x1="69686" y1="64337" x2="43866" y2="44080"/>
                        <a14:foregroundMark x1="43866" y1="44080" x2="32882" y2="57917"/>
                        <a14:foregroundMark x1="50713" y1="33310" x2="60913" y2="44223"/>
                        <a14:foregroundMark x1="54779" y1="28531" x2="52068" y2="46291"/>
                        <a14:foregroundMark x1="67760" y1="57204" x2="69116" y2="58559"/>
                        <a14:foregroundMark x1="54779" y1="76320" x2="68902" y2="44936"/>
                        <a14:foregroundMark x1="68902" y1="44936" x2="69116" y2="42867"/>
                        <a14:foregroundMark x1="32882" y1="63338" x2="37019" y2="64765"/>
                        <a14:foregroundMark x1="30884" y1="49001" x2="34950" y2="66120"/>
                        <a14:foregroundMark x1="43153" y1="74322" x2="45221" y2="68830"/>
                      </a14:backgroundRemoval>
                    </a14:imgEffect>
                  </a14:imgLayer>
                </a14:imgProps>
              </a:ext>
            </a:extLst>
          </a:blip>
          <a:stretch>
            <a:fillRect/>
          </a:stretch>
        </p:blipFill>
        <p:spPr>
          <a:xfrm>
            <a:off x="6196083" y="2492248"/>
            <a:ext cx="548640" cy="548640"/>
          </a:xfrm>
          <a:prstGeom prst="rect">
            <a:avLst/>
          </a:prstGeom>
        </p:spPr>
      </p:pic>
      <p:pic>
        <p:nvPicPr>
          <p:cNvPr id="12" name="Picture 11" descr="Icon&#10;&#10;Description automatically generated">
            <a:extLst>
              <a:ext uri="{FF2B5EF4-FFF2-40B4-BE49-F238E27FC236}">
                <a16:creationId xmlns:a16="http://schemas.microsoft.com/office/drawing/2014/main" id="{4466D5B0-4255-4EDD-9FBF-22C97D216F3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5140" y1="48676" x2="38276" y2="49320"/>
                        <a14:foregroundMark x1="65709" y1="45240" x2="31025" y2="47817"/>
                        <a14:foregroundMark x1="31025" y1="47817" x2="55127" y2="35004"/>
                        <a14:foregroundMark x1="61986" y1="58196" x2="71979" y2="62992"/>
                      </a14:backgroundRemoval>
                    </a14:imgEffect>
                  </a14:imgLayer>
                </a14:imgProps>
              </a:ext>
            </a:extLst>
          </a:blip>
          <a:stretch>
            <a:fillRect/>
          </a:stretch>
        </p:blipFill>
        <p:spPr>
          <a:xfrm>
            <a:off x="6182435" y="1918764"/>
            <a:ext cx="609224" cy="556104"/>
          </a:xfrm>
          <a:prstGeom prst="rect">
            <a:avLst/>
          </a:prstGeom>
        </p:spPr>
      </p:pic>
      <p:sp>
        <p:nvSpPr>
          <p:cNvPr id="13" name="Rectangle 12">
            <a:extLst>
              <a:ext uri="{FF2B5EF4-FFF2-40B4-BE49-F238E27FC236}">
                <a16:creationId xmlns:a16="http://schemas.microsoft.com/office/drawing/2014/main" id="{2567CC92-353D-4AAF-849B-0EA510C83DAC}"/>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352202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tree, outdoor, grass&#10;&#10;Description automatically generated">
            <a:extLst>
              <a:ext uri="{FF2B5EF4-FFF2-40B4-BE49-F238E27FC236}">
                <a16:creationId xmlns:a16="http://schemas.microsoft.com/office/drawing/2014/main" id="{00969CA1-33E2-4B66-8BB7-74C2567078DD}"/>
              </a:ext>
            </a:extLst>
          </p:cNvPr>
          <p:cNvPicPr>
            <a:picLocks noChangeAspect="1"/>
          </p:cNvPicPr>
          <p:nvPr/>
        </p:nvPicPr>
        <p:blipFill rotWithShape="1">
          <a:blip r:embed="rId2"/>
          <a:srcRect l="369" r="444"/>
          <a:stretch/>
        </p:blipFill>
        <p:spPr>
          <a:xfrm>
            <a:off x="6534857" y="1558210"/>
            <a:ext cx="5225847" cy="3523456"/>
          </a:xfrm>
          <a:prstGeom prst="rect">
            <a:avLst/>
          </a:prstGeom>
        </p:spPr>
      </p:pic>
      <p:sp>
        <p:nvSpPr>
          <p:cNvPr id="4" name="Rectangle 3">
            <a:extLst>
              <a:ext uri="{FF2B5EF4-FFF2-40B4-BE49-F238E27FC236}">
                <a16:creationId xmlns:a16="http://schemas.microsoft.com/office/drawing/2014/main" id="{8F0403B5-B9C4-E03A-9EE5-5452FBDA053A}"/>
              </a:ext>
            </a:extLst>
          </p:cNvPr>
          <p:cNvSpPr/>
          <p:nvPr/>
        </p:nvSpPr>
        <p:spPr>
          <a:xfrm>
            <a:off x="499730" y="1265823"/>
            <a:ext cx="5039833" cy="584775"/>
          </a:xfrm>
          <a:prstGeom prst="rect">
            <a:avLst/>
          </a:prstGeom>
        </p:spPr>
        <p:txBody>
          <a:bodyPr wrap="square">
            <a:spAutoFit/>
          </a:bodyPr>
          <a:lstStyle/>
          <a:p>
            <a:r>
              <a:rPr lang="en-US" sz="3200" dirty="0">
                <a:solidFill>
                  <a:srgbClr val="050019"/>
                </a:solidFill>
                <a:latin typeface="Calibri" panose="020F0502020204030204" pitchFamily="34" charset="0"/>
                <a:cs typeface="Calibri" panose="020F0502020204030204" pitchFamily="34" charset="0"/>
              </a:rPr>
              <a:t>Translations and Accessibility</a:t>
            </a:r>
          </a:p>
        </p:txBody>
      </p:sp>
      <p:sp>
        <p:nvSpPr>
          <p:cNvPr id="5" name="Rectangle 4">
            <a:extLst>
              <a:ext uri="{FF2B5EF4-FFF2-40B4-BE49-F238E27FC236}">
                <a16:creationId xmlns:a16="http://schemas.microsoft.com/office/drawing/2014/main" id="{5C696348-0F53-D2AE-E18D-FCA2AB96AF31}"/>
              </a:ext>
            </a:extLst>
          </p:cNvPr>
          <p:cNvSpPr/>
          <p:nvPr/>
        </p:nvSpPr>
        <p:spPr>
          <a:xfrm>
            <a:off x="499729" y="1912154"/>
            <a:ext cx="5234321" cy="2821285"/>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Web versions available in plain text </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PP&amp;R Year 1 Parks Levy Report</a:t>
            </a:r>
          </a:p>
          <a:p>
            <a:pPr marL="800100" lvl="1" indent="-342900">
              <a:spcAft>
                <a:spcPts val="800"/>
              </a:spcAft>
              <a:buFont typeface="Courier New" panose="02070309020205020404" pitchFamily="49" charset="0"/>
              <a:buChar char="o"/>
            </a:pPr>
            <a:r>
              <a:rPr lang="en-US" sz="1600" dirty="0">
                <a:solidFill>
                  <a:srgbClr val="050019"/>
                </a:solidFill>
                <a:latin typeface="Calibri" panose="020F0502020204030204" pitchFamily="34" charset="0"/>
                <a:cs typeface="Calibri" panose="020F0502020204030204" pitchFamily="34" charset="0"/>
              </a:rPr>
              <a:t>Full report available in English</a:t>
            </a:r>
          </a:p>
          <a:p>
            <a:pPr marL="800100" lvl="1" indent="-342900">
              <a:spcAft>
                <a:spcPts val="800"/>
              </a:spcAft>
              <a:buFont typeface="Courier New" panose="02070309020205020404" pitchFamily="49" charset="0"/>
              <a:buChar char="o"/>
            </a:pPr>
            <a:r>
              <a:rPr lang="en-US" sz="1600" dirty="0">
                <a:solidFill>
                  <a:srgbClr val="050019"/>
                </a:solidFill>
                <a:latin typeface="Calibri" panose="020F0502020204030204" pitchFamily="34" charset="0"/>
                <a:cs typeface="Calibri" panose="020F0502020204030204" pitchFamily="34" charset="0"/>
              </a:rPr>
              <a:t>Executive Summary available in four most common languages in Portland (Spanish, Vietnamese, Chinese, Russian)</a:t>
            </a:r>
          </a:p>
          <a:p>
            <a:pPr marL="342900" lvl="1"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PLOC Annual Report</a:t>
            </a:r>
          </a:p>
          <a:p>
            <a:pPr marL="800100" lvl="2" indent="-342900">
              <a:spcAft>
                <a:spcPts val="800"/>
              </a:spcAft>
              <a:buFont typeface="Courier New" panose="02070309020205020404" pitchFamily="49" charset="0"/>
              <a:buChar char="o"/>
            </a:pPr>
            <a:r>
              <a:rPr lang="en-US" sz="1600" dirty="0">
                <a:solidFill>
                  <a:srgbClr val="050019"/>
                </a:solidFill>
                <a:latin typeface="Calibri" panose="020F0502020204030204" pitchFamily="34" charset="0"/>
                <a:cs typeface="Calibri" panose="020F0502020204030204" pitchFamily="34" charset="0"/>
              </a:rPr>
              <a:t>Full report available in English and Portland’s four most common languages</a:t>
            </a:r>
          </a:p>
        </p:txBody>
      </p:sp>
      <p:sp>
        <p:nvSpPr>
          <p:cNvPr id="8" name="Rectangle 7">
            <a:extLst>
              <a:ext uri="{FF2B5EF4-FFF2-40B4-BE49-F238E27FC236}">
                <a16:creationId xmlns:a16="http://schemas.microsoft.com/office/drawing/2014/main" id="{A07E91BF-BAB6-4269-A23F-529408CA86DA}"/>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262331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0A6E9E-21E1-F445-8114-FF595679A8A2}"/>
              </a:ext>
            </a:extLst>
          </p:cNvPr>
          <p:cNvSpPr/>
          <p:nvPr/>
        </p:nvSpPr>
        <p:spPr>
          <a:xfrm>
            <a:off x="3128978" y="2415237"/>
            <a:ext cx="5934043" cy="369332"/>
          </a:xfrm>
          <a:prstGeom prst="rect">
            <a:avLst/>
          </a:prstGeom>
        </p:spPr>
        <p:txBody>
          <a:bodyPr wrap="square">
            <a:spAutoFit/>
          </a:bodyPr>
          <a:lstStyle/>
          <a:p>
            <a:pPr algn="ctr"/>
            <a:r>
              <a:rPr lang="en-US" b="1" dirty="0">
                <a:solidFill>
                  <a:srgbClr val="CCDC3C"/>
                </a:solidFill>
                <a:cs typeface="Arial" panose="020B0604020202020204" pitchFamily="34" charset="0"/>
              </a:rPr>
              <a:t>PARKS LOCAL OPTION LEVY – FY21-22 ANNUAL REPORTS</a:t>
            </a:r>
            <a:endParaRPr lang="en-US" b="1" dirty="0">
              <a:solidFill>
                <a:srgbClr val="CCDC3C"/>
              </a:solidFill>
            </a:endParaRPr>
          </a:p>
        </p:txBody>
      </p:sp>
      <p:sp>
        <p:nvSpPr>
          <p:cNvPr id="7" name="Rectangle 6">
            <a:extLst>
              <a:ext uri="{FF2B5EF4-FFF2-40B4-BE49-F238E27FC236}">
                <a16:creationId xmlns:a16="http://schemas.microsoft.com/office/drawing/2014/main" id="{24261205-63EB-3846-83A2-8CCD918668B7}"/>
              </a:ext>
            </a:extLst>
          </p:cNvPr>
          <p:cNvSpPr/>
          <p:nvPr/>
        </p:nvSpPr>
        <p:spPr>
          <a:xfrm>
            <a:off x="721242" y="2752968"/>
            <a:ext cx="10749516" cy="1938992"/>
          </a:xfrm>
          <a:prstGeom prst="rect">
            <a:avLst/>
          </a:prstGeom>
        </p:spPr>
        <p:txBody>
          <a:bodyPr wrap="square">
            <a:spAutoFit/>
          </a:bodyPr>
          <a:lstStyle/>
          <a:p>
            <a:pPr algn="ctr"/>
            <a:r>
              <a:rPr lang="en-US" sz="6000" dirty="0">
                <a:solidFill>
                  <a:schemeClr val="bg1"/>
                </a:solidFill>
                <a:latin typeface="Calibri" panose="020F0502020204030204" pitchFamily="34" charset="0"/>
                <a:cs typeface="Calibri" panose="020F0502020204030204" pitchFamily="34" charset="0"/>
              </a:rPr>
              <a:t>Parks Levy Oversight Committee Annual Report</a:t>
            </a:r>
          </a:p>
        </p:txBody>
      </p:sp>
    </p:spTree>
    <p:extLst>
      <p:ext uri="{BB962C8B-B14F-4D97-AF65-F5344CB8AC3E}">
        <p14:creationId xmlns:p14="http://schemas.microsoft.com/office/powerpoint/2010/main" val="130174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FF1FF5-F15D-F20A-B311-AC45DABF5315}"/>
              </a:ext>
            </a:extLst>
          </p:cNvPr>
          <p:cNvSpPr/>
          <p:nvPr/>
        </p:nvSpPr>
        <p:spPr>
          <a:xfrm>
            <a:off x="499730" y="1265823"/>
            <a:ext cx="5091445" cy="584775"/>
          </a:xfrm>
          <a:prstGeom prst="rect">
            <a:avLst/>
          </a:prstGeom>
        </p:spPr>
        <p:txBody>
          <a:bodyPr wrap="square">
            <a:spAutoFit/>
          </a:bodyPr>
          <a:lstStyle/>
          <a:p>
            <a:r>
              <a:rPr lang="en-US" sz="3200" dirty="0">
                <a:solidFill>
                  <a:srgbClr val="050019"/>
                </a:solidFill>
                <a:latin typeface="Calibri" panose="020F0502020204030204" pitchFamily="34" charset="0"/>
                <a:cs typeface="Calibri" panose="020F0502020204030204" pitchFamily="34" charset="0"/>
              </a:rPr>
              <a:t>Key Themes</a:t>
            </a:r>
          </a:p>
        </p:txBody>
      </p:sp>
      <p:sp>
        <p:nvSpPr>
          <p:cNvPr id="7" name="Rectangle 6">
            <a:extLst>
              <a:ext uri="{FF2B5EF4-FFF2-40B4-BE49-F238E27FC236}">
                <a16:creationId xmlns:a16="http://schemas.microsoft.com/office/drawing/2014/main" id="{82C58D03-A8F4-41D4-ACEA-BF6BB54ABFDC}"/>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
        <p:nvSpPr>
          <p:cNvPr id="6" name="Rectangle 5">
            <a:extLst>
              <a:ext uri="{FF2B5EF4-FFF2-40B4-BE49-F238E27FC236}">
                <a16:creationId xmlns:a16="http://schemas.microsoft.com/office/drawing/2014/main" id="{73FE60D0-5283-46CB-BFA1-C9D5C9053428}"/>
              </a:ext>
            </a:extLst>
          </p:cNvPr>
          <p:cNvSpPr/>
          <p:nvPr/>
        </p:nvSpPr>
        <p:spPr>
          <a:xfrm>
            <a:off x="495405" y="2279397"/>
            <a:ext cx="5470680" cy="1938992"/>
          </a:xfrm>
          <a:prstGeom prst="rect">
            <a:avLst/>
          </a:prstGeom>
        </p:spPr>
        <p:txBody>
          <a:bodyPr wrap="square">
            <a:spAutoFit/>
          </a:bodyPr>
          <a:lstStyle/>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15 commitments from the voter pamphlet</a:t>
            </a:r>
          </a:p>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Centering equity</a:t>
            </a:r>
          </a:p>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Year 1 as planting the seeds</a:t>
            </a:r>
          </a:p>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Maximizing the Parks Levy – leveraged funding and report outcomes</a:t>
            </a:r>
          </a:p>
        </p:txBody>
      </p:sp>
      <p:pic>
        <p:nvPicPr>
          <p:cNvPr id="8" name="Picture 7" descr="Graphical user interface&#10;&#10;Description automatically generated with low confidence">
            <a:extLst>
              <a:ext uri="{FF2B5EF4-FFF2-40B4-BE49-F238E27FC236}">
                <a16:creationId xmlns:a16="http://schemas.microsoft.com/office/drawing/2014/main" id="{51EA24CE-5378-451D-82FB-DF48F79AA00E}"/>
              </a:ext>
            </a:extLst>
          </p:cNvPr>
          <p:cNvPicPr>
            <a:picLocks noChangeAspect="1"/>
          </p:cNvPicPr>
          <p:nvPr/>
        </p:nvPicPr>
        <p:blipFill rotWithShape="1">
          <a:blip r:embed="rId3">
            <a:extLst>
              <a:ext uri="{28A0092B-C50C-407E-A947-70E740481C1C}">
                <a14:useLocalDpi xmlns:a14="http://schemas.microsoft.com/office/drawing/2010/main" val="0"/>
              </a:ext>
            </a:extLst>
          </a:blip>
          <a:srcRect l="9442" t="10306" r="9316" b="19096"/>
          <a:stretch/>
        </p:blipFill>
        <p:spPr>
          <a:xfrm>
            <a:off x="6601621" y="0"/>
            <a:ext cx="5590380" cy="6286796"/>
          </a:xfrm>
          <a:prstGeom prst="rect">
            <a:avLst/>
          </a:prstGeom>
          <a:ln>
            <a:noFill/>
          </a:ln>
          <a:effectLst/>
        </p:spPr>
      </p:pic>
    </p:spTree>
    <p:extLst>
      <p:ext uri="{BB962C8B-B14F-4D97-AF65-F5344CB8AC3E}">
        <p14:creationId xmlns:p14="http://schemas.microsoft.com/office/powerpoint/2010/main" val="58880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DC4F2C-FD3C-461E-877C-671F8740EA6C}"/>
              </a:ext>
            </a:extLst>
          </p:cNvPr>
          <p:cNvSpPr/>
          <p:nvPr/>
        </p:nvSpPr>
        <p:spPr>
          <a:xfrm>
            <a:off x="499729" y="480708"/>
            <a:ext cx="5399389"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PARKS LEVY OVERSIGHT COMMITTEE ANNUAL REPORT</a:t>
            </a:r>
          </a:p>
        </p:txBody>
      </p:sp>
      <p:pic>
        <p:nvPicPr>
          <p:cNvPr id="4" name="Picture 3">
            <a:extLst>
              <a:ext uri="{FF2B5EF4-FFF2-40B4-BE49-F238E27FC236}">
                <a16:creationId xmlns:a16="http://schemas.microsoft.com/office/drawing/2014/main" id="{D6575F08-7025-4E30-994D-BFBFCE066352}"/>
              </a:ext>
            </a:extLst>
          </p:cNvPr>
          <p:cNvPicPr>
            <a:picLocks noChangeAspect="1"/>
          </p:cNvPicPr>
          <p:nvPr/>
        </p:nvPicPr>
        <p:blipFill rotWithShape="1">
          <a:blip r:embed="rId3"/>
          <a:srcRect l="5555"/>
          <a:stretch/>
        </p:blipFill>
        <p:spPr>
          <a:xfrm>
            <a:off x="1768839" y="1219626"/>
            <a:ext cx="1930182" cy="1933731"/>
          </a:xfrm>
          <a:prstGeom prst="rect">
            <a:avLst/>
          </a:prstGeom>
        </p:spPr>
      </p:pic>
      <p:pic>
        <p:nvPicPr>
          <p:cNvPr id="8" name="Picture 7">
            <a:extLst>
              <a:ext uri="{FF2B5EF4-FFF2-40B4-BE49-F238E27FC236}">
                <a16:creationId xmlns:a16="http://schemas.microsoft.com/office/drawing/2014/main" id="{5BC83288-0752-4A34-8723-70AD3F007145}"/>
              </a:ext>
            </a:extLst>
          </p:cNvPr>
          <p:cNvPicPr>
            <a:picLocks noChangeAspect="1"/>
          </p:cNvPicPr>
          <p:nvPr/>
        </p:nvPicPr>
        <p:blipFill rotWithShape="1">
          <a:blip r:embed="rId4"/>
          <a:srcRect l="3349"/>
          <a:stretch/>
        </p:blipFill>
        <p:spPr>
          <a:xfrm>
            <a:off x="3464235" y="3672843"/>
            <a:ext cx="1930183" cy="1923365"/>
          </a:xfrm>
          <a:prstGeom prst="rect">
            <a:avLst/>
          </a:prstGeom>
        </p:spPr>
      </p:pic>
      <p:pic>
        <p:nvPicPr>
          <p:cNvPr id="11" name="Picture 10">
            <a:extLst>
              <a:ext uri="{FF2B5EF4-FFF2-40B4-BE49-F238E27FC236}">
                <a16:creationId xmlns:a16="http://schemas.microsoft.com/office/drawing/2014/main" id="{3649A3AC-684E-4797-92A2-E1D6410BD2F5}"/>
              </a:ext>
            </a:extLst>
          </p:cNvPr>
          <p:cNvPicPr>
            <a:picLocks noChangeAspect="1"/>
          </p:cNvPicPr>
          <p:nvPr/>
        </p:nvPicPr>
        <p:blipFill rotWithShape="1">
          <a:blip r:embed="rId5"/>
          <a:srcRect l="2573"/>
          <a:stretch/>
        </p:blipFill>
        <p:spPr>
          <a:xfrm>
            <a:off x="5117509" y="1224808"/>
            <a:ext cx="1956981" cy="1933732"/>
          </a:xfrm>
          <a:prstGeom prst="rect">
            <a:avLst/>
          </a:prstGeom>
        </p:spPr>
      </p:pic>
      <p:pic>
        <p:nvPicPr>
          <p:cNvPr id="13" name="Picture 12">
            <a:extLst>
              <a:ext uri="{FF2B5EF4-FFF2-40B4-BE49-F238E27FC236}">
                <a16:creationId xmlns:a16="http://schemas.microsoft.com/office/drawing/2014/main" id="{C80BB585-5832-4C3E-BC57-197D9308114A}"/>
              </a:ext>
            </a:extLst>
          </p:cNvPr>
          <p:cNvPicPr>
            <a:picLocks noChangeAspect="1"/>
          </p:cNvPicPr>
          <p:nvPr/>
        </p:nvPicPr>
        <p:blipFill rotWithShape="1">
          <a:blip r:embed="rId6"/>
          <a:srcRect l="3788"/>
          <a:stretch/>
        </p:blipFill>
        <p:spPr>
          <a:xfrm>
            <a:off x="6797584" y="3667659"/>
            <a:ext cx="1924657" cy="1923365"/>
          </a:xfrm>
          <a:prstGeom prst="rect">
            <a:avLst/>
          </a:prstGeom>
        </p:spPr>
      </p:pic>
      <p:pic>
        <p:nvPicPr>
          <p:cNvPr id="15" name="Picture 14">
            <a:extLst>
              <a:ext uri="{FF2B5EF4-FFF2-40B4-BE49-F238E27FC236}">
                <a16:creationId xmlns:a16="http://schemas.microsoft.com/office/drawing/2014/main" id="{801DD5CD-1F89-4856-A094-A6F066B75194}"/>
              </a:ext>
            </a:extLst>
          </p:cNvPr>
          <p:cNvPicPr>
            <a:picLocks noChangeAspect="1"/>
          </p:cNvPicPr>
          <p:nvPr/>
        </p:nvPicPr>
        <p:blipFill rotWithShape="1">
          <a:blip r:embed="rId7"/>
          <a:srcRect l="2769" t="1390"/>
          <a:stretch/>
        </p:blipFill>
        <p:spPr>
          <a:xfrm>
            <a:off x="8492978" y="1219626"/>
            <a:ext cx="1913510" cy="1923365"/>
          </a:xfrm>
          <a:prstGeom prst="rect">
            <a:avLst/>
          </a:prstGeom>
        </p:spPr>
      </p:pic>
      <p:sp>
        <p:nvSpPr>
          <p:cNvPr id="16" name="TextBox 15">
            <a:extLst>
              <a:ext uri="{FF2B5EF4-FFF2-40B4-BE49-F238E27FC236}">
                <a16:creationId xmlns:a16="http://schemas.microsoft.com/office/drawing/2014/main" id="{EB992022-AD40-46D2-91EB-42083963B39F}"/>
              </a:ext>
            </a:extLst>
          </p:cNvPr>
          <p:cNvSpPr txBox="1"/>
          <p:nvPr/>
        </p:nvSpPr>
        <p:spPr>
          <a:xfrm>
            <a:off x="1946946" y="3142991"/>
            <a:ext cx="1573968" cy="369332"/>
          </a:xfrm>
          <a:prstGeom prst="rect">
            <a:avLst/>
          </a:prstGeom>
          <a:noFill/>
        </p:spPr>
        <p:txBody>
          <a:bodyPr wrap="square" rtlCol="0">
            <a:spAutoFit/>
          </a:bodyPr>
          <a:lstStyle/>
          <a:p>
            <a:pPr algn="ctr"/>
            <a:r>
              <a:rPr lang="en-US" dirty="0"/>
              <a:t>Alescia Blakely</a:t>
            </a:r>
          </a:p>
        </p:txBody>
      </p:sp>
      <p:sp>
        <p:nvSpPr>
          <p:cNvPr id="17" name="TextBox 16">
            <a:extLst>
              <a:ext uri="{FF2B5EF4-FFF2-40B4-BE49-F238E27FC236}">
                <a16:creationId xmlns:a16="http://schemas.microsoft.com/office/drawing/2014/main" id="{A24DE85A-AA42-488A-8127-F6C347039EBC}"/>
              </a:ext>
            </a:extLst>
          </p:cNvPr>
          <p:cNvSpPr txBox="1"/>
          <p:nvPr/>
        </p:nvSpPr>
        <p:spPr>
          <a:xfrm>
            <a:off x="5315064" y="3142991"/>
            <a:ext cx="1573968" cy="369332"/>
          </a:xfrm>
          <a:prstGeom prst="rect">
            <a:avLst/>
          </a:prstGeom>
          <a:noFill/>
        </p:spPr>
        <p:txBody>
          <a:bodyPr wrap="square" rtlCol="0">
            <a:spAutoFit/>
          </a:bodyPr>
          <a:lstStyle/>
          <a:p>
            <a:pPr algn="ctr"/>
            <a:r>
              <a:rPr lang="en-US" dirty="0"/>
              <a:t>Maria Velez</a:t>
            </a:r>
          </a:p>
        </p:txBody>
      </p:sp>
      <p:sp>
        <p:nvSpPr>
          <p:cNvPr id="18" name="TextBox 17">
            <a:extLst>
              <a:ext uri="{FF2B5EF4-FFF2-40B4-BE49-F238E27FC236}">
                <a16:creationId xmlns:a16="http://schemas.microsoft.com/office/drawing/2014/main" id="{BFEB9A6C-E3A3-4BE2-A337-EDCB17D6E1AA}"/>
              </a:ext>
            </a:extLst>
          </p:cNvPr>
          <p:cNvSpPr txBox="1"/>
          <p:nvPr/>
        </p:nvSpPr>
        <p:spPr>
          <a:xfrm>
            <a:off x="8577863" y="3158540"/>
            <a:ext cx="1743739" cy="369332"/>
          </a:xfrm>
          <a:prstGeom prst="rect">
            <a:avLst/>
          </a:prstGeom>
          <a:noFill/>
        </p:spPr>
        <p:txBody>
          <a:bodyPr wrap="square" rtlCol="0">
            <a:spAutoFit/>
          </a:bodyPr>
          <a:lstStyle/>
          <a:p>
            <a:pPr algn="ctr"/>
            <a:r>
              <a:rPr lang="en-US" dirty="0"/>
              <a:t>Silas Sanderson</a:t>
            </a:r>
          </a:p>
        </p:txBody>
      </p:sp>
      <p:sp>
        <p:nvSpPr>
          <p:cNvPr id="19" name="TextBox 18">
            <a:extLst>
              <a:ext uri="{FF2B5EF4-FFF2-40B4-BE49-F238E27FC236}">
                <a16:creationId xmlns:a16="http://schemas.microsoft.com/office/drawing/2014/main" id="{D7FAF047-5F68-4A92-A462-4193C0068D5A}"/>
              </a:ext>
            </a:extLst>
          </p:cNvPr>
          <p:cNvSpPr txBox="1"/>
          <p:nvPr/>
        </p:nvSpPr>
        <p:spPr>
          <a:xfrm>
            <a:off x="3155162" y="5586093"/>
            <a:ext cx="2548328" cy="369332"/>
          </a:xfrm>
          <a:prstGeom prst="rect">
            <a:avLst/>
          </a:prstGeom>
          <a:noFill/>
        </p:spPr>
        <p:txBody>
          <a:bodyPr wrap="square" rtlCol="0">
            <a:spAutoFit/>
          </a:bodyPr>
          <a:lstStyle/>
          <a:p>
            <a:pPr algn="ctr"/>
            <a:r>
              <a:rPr lang="en-US" dirty="0"/>
              <a:t>Judy </a:t>
            </a:r>
            <a:r>
              <a:rPr lang="en-US" dirty="0" err="1"/>
              <a:t>BlueHorse</a:t>
            </a:r>
            <a:r>
              <a:rPr lang="en-US" dirty="0"/>
              <a:t> Skelton</a:t>
            </a:r>
          </a:p>
        </p:txBody>
      </p:sp>
      <p:sp>
        <p:nvSpPr>
          <p:cNvPr id="20" name="TextBox 19">
            <a:extLst>
              <a:ext uri="{FF2B5EF4-FFF2-40B4-BE49-F238E27FC236}">
                <a16:creationId xmlns:a16="http://schemas.microsoft.com/office/drawing/2014/main" id="{6E02900A-EFDA-4422-8651-F8FCB1ECF3C3}"/>
              </a:ext>
            </a:extLst>
          </p:cNvPr>
          <p:cNvSpPr txBox="1"/>
          <p:nvPr/>
        </p:nvSpPr>
        <p:spPr>
          <a:xfrm>
            <a:off x="6485748" y="5591024"/>
            <a:ext cx="2548328" cy="369332"/>
          </a:xfrm>
          <a:prstGeom prst="rect">
            <a:avLst/>
          </a:prstGeom>
          <a:noFill/>
        </p:spPr>
        <p:txBody>
          <a:bodyPr wrap="square" rtlCol="0">
            <a:spAutoFit/>
          </a:bodyPr>
          <a:lstStyle/>
          <a:p>
            <a:pPr algn="ctr"/>
            <a:r>
              <a:rPr lang="en-US" dirty="0"/>
              <a:t>Paul Agrimis</a:t>
            </a:r>
          </a:p>
        </p:txBody>
      </p:sp>
    </p:spTree>
    <p:extLst>
      <p:ext uri="{BB962C8B-B14F-4D97-AF65-F5344CB8AC3E}">
        <p14:creationId xmlns:p14="http://schemas.microsoft.com/office/powerpoint/2010/main" val="104144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403B5-B9C4-E03A-9EE5-5452FBDA053A}"/>
              </a:ext>
            </a:extLst>
          </p:cNvPr>
          <p:cNvSpPr/>
          <p:nvPr/>
        </p:nvSpPr>
        <p:spPr>
          <a:xfrm>
            <a:off x="499730" y="1265823"/>
            <a:ext cx="5596270" cy="584775"/>
          </a:xfrm>
          <a:prstGeom prst="rect">
            <a:avLst/>
          </a:prstGeom>
        </p:spPr>
        <p:txBody>
          <a:bodyPr wrap="square">
            <a:spAutoFit/>
          </a:bodyPr>
          <a:lstStyle/>
          <a:p>
            <a:r>
              <a:rPr lang="en-US" sz="3200" dirty="0">
                <a:solidFill>
                  <a:srgbClr val="050019"/>
                </a:solidFill>
                <a:latin typeface="Calibri" panose="020F0502020204030204" pitchFamily="34" charset="0"/>
                <a:cs typeface="Calibri" panose="020F0502020204030204" pitchFamily="34" charset="0"/>
              </a:rPr>
              <a:t>Adherence to Ballot Language</a:t>
            </a:r>
          </a:p>
        </p:txBody>
      </p:sp>
      <p:sp>
        <p:nvSpPr>
          <p:cNvPr id="5" name="Rectangle 4">
            <a:extLst>
              <a:ext uri="{FF2B5EF4-FFF2-40B4-BE49-F238E27FC236}">
                <a16:creationId xmlns:a16="http://schemas.microsoft.com/office/drawing/2014/main" id="{5C696348-0F53-D2AE-E18D-FCA2AB96AF31}"/>
              </a:ext>
            </a:extLst>
          </p:cNvPr>
          <p:cNvSpPr/>
          <p:nvPr/>
        </p:nvSpPr>
        <p:spPr>
          <a:xfrm>
            <a:off x="499729" y="1912154"/>
            <a:ext cx="5399389" cy="3477875"/>
          </a:xfrm>
          <a:prstGeom prst="rect">
            <a:avLst/>
          </a:prstGeom>
        </p:spPr>
        <p:txBody>
          <a:bodyPr wrap="square">
            <a:spAutoFit/>
          </a:bodyPr>
          <a:lstStyle/>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Use of 15 commitments from ballot to track progress, program decisions and actions</a:t>
            </a:r>
          </a:p>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Creation of systems and tracking mechanisms directly related to ballot language</a:t>
            </a:r>
          </a:p>
          <a:p>
            <a:pPr marL="342900" indent="-342900">
              <a:spcAft>
                <a:spcPts val="800"/>
              </a:spcAft>
              <a:buFont typeface="Arial" panose="020B0604020202020204" pitchFamily="34" charset="0"/>
              <a:buChar char="•"/>
            </a:pPr>
            <a:endParaRPr lang="en-US" sz="2000" dirty="0">
              <a:solidFill>
                <a:srgbClr val="050019"/>
              </a:solidFill>
              <a:latin typeface="Calibri" panose="020F0502020204030204" pitchFamily="34" charset="0"/>
              <a:cs typeface="Calibri" panose="020F0502020204030204" pitchFamily="34" charset="0"/>
            </a:endParaRPr>
          </a:p>
          <a:p>
            <a:pPr>
              <a:spcAft>
                <a:spcPts val="800"/>
              </a:spcAft>
            </a:pPr>
            <a:r>
              <a:rPr lang="en-US" sz="2000" b="1" dirty="0">
                <a:solidFill>
                  <a:srgbClr val="00B462"/>
                </a:solidFill>
                <a:latin typeface="Calibri" panose="020F0502020204030204" pitchFamily="34" charset="0"/>
                <a:cs typeface="Calibri" panose="020F0502020204030204" pitchFamily="34" charset="0"/>
              </a:rPr>
              <a:t>Recommendation: Use Equity and Anti-Racism Lens, existing community engagement, and feedback cycles to hear from the community how PP&amp;R can build on voter commitments to best serve the community.</a:t>
            </a:r>
          </a:p>
        </p:txBody>
      </p:sp>
      <p:pic>
        <p:nvPicPr>
          <p:cNvPr id="3" name="Picture 2" descr="A child climbing a tree&#10;&#10;Description automatically generated with medium confidence">
            <a:extLst>
              <a:ext uri="{FF2B5EF4-FFF2-40B4-BE49-F238E27FC236}">
                <a16:creationId xmlns:a16="http://schemas.microsoft.com/office/drawing/2014/main" id="{F7F09013-1790-4E65-BAB7-8A2C2C516604}"/>
              </a:ext>
            </a:extLst>
          </p:cNvPr>
          <p:cNvPicPr>
            <a:picLocks noChangeAspect="1"/>
          </p:cNvPicPr>
          <p:nvPr/>
        </p:nvPicPr>
        <p:blipFill rotWithShape="1">
          <a:blip r:embed="rId2"/>
          <a:srcRect l="25195" t="502" r="20331" b="7832"/>
          <a:stretch/>
        </p:blipFill>
        <p:spPr>
          <a:xfrm>
            <a:off x="6595730" y="0"/>
            <a:ext cx="5596270" cy="6286500"/>
          </a:xfrm>
          <a:prstGeom prst="rect">
            <a:avLst/>
          </a:prstGeom>
        </p:spPr>
      </p:pic>
      <p:sp>
        <p:nvSpPr>
          <p:cNvPr id="6" name="Rectangle 5">
            <a:extLst>
              <a:ext uri="{FF2B5EF4-FFF2-40B4-BE49-F238E27FC236}">
                <a16:creationId xmlns:a16="http://schemas.microsoft.com/office/drawing/2014/main" id="{546565F6-D6E5-4688-97FB-0839F6699351}"/>
              </a:ext>
            </a:extLst>
          </p:cNvPr>
          <p:cNvSpPr/>
          <p:nvPr/>
        </p:nvSpPr>
        <p:spPr>
          <a:xfrm>
            <a:off x="499729" y="480708"/>
            <a:ext cx="5399389"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PARKS LEVY OVERSIGHT COMMITTEE ANNUAL REPORT</a:t>
            </a:r>
          </a:p>
        </p:txBody>
      </p:sp>
    </p:spTree>
    <p:extLst>
      <p:ext uri="{BB962C8B-B14F-4D97-AF65-F5344CB8AC3E}">
        <p14:creationId xmlns:p14="http://schemas.microsoft.com/office/powerpoint/2010/main" val="239256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jumping into a pool&#10;&#10;Description automatically generated with low confidence">
            <a:extLst>
              <a:ext uri="{FF2B5EF4-FFF2-40B4-BE49-F238E27FC236}">
                <a16:creationId xmlns:a16="http://schemas.microsoft.com/office/drawing/2014/main" id="{8F0CA63F-610A-4571-A427-7D2329EDB20C}"/>
              </a:ext>
            </a:extLst>
          </p:cNvPr>
          <p:cNvPicPr>
            <a:picLocks noChangeAspect="1"/>
          </p:cNvPicPr>
          <p:nvPr/>
        </p:nvPicPr>
        <p:blipFill rotWithShape="1">
          <a:blip r:embed="rId2"/>
          <a:srcRect l="6" r="-263"/>
          <a:stretch/>
        </p:blipFill>
        <p:spPr>
          <a:xfrm>
            <a:off x="6656763" y="1497173"/>
            <a:ext cx="4950321" cy="3296876"/>
          </a:xfrm>
          <a:prstGeom prst="rect">
            <a:avLst/>
          </a:prstGeom>
        </p:spPr>
      </p:pic>
      <p:sp>
        <p:nvSpPr>
          <p:cNvPr id="4" name="Rectangle 3">
            <a:extLst>
              <a:ext uri="{FF2B5EF4-FFF2-40B4-BE49-F238E27FC236}">
                <a16:creationId xmlns:a16="http://schemas.microsoft.com/office/drawing/2014/main" id="{8F0403B5-B9C4-E03A-9EE5-5452FBDA053A}"/>
              </a:ext>
            </a:extLst>
          </p:cNvPr>
          <p:cNvSpPr/>
          <p:nvPr/>
        </p:nvSpPr>
        <p:spPr>
          <a:xfrm>
            <a:off x="499730" y="1265823"/>
            <a:ext cx="5596270" cy="584775"/>
          </a:xfrm>
          <a:prstGeom prst="rect">
            <a:avLst/>
          </a:prstGeom>
        </p:spPr>
        <p:txBody>
          <a:bodyPr wrap="square">
            <a:spAutoFit/>
          </a:bodyPr>
          <a:lstStyle/>
          <a:p>
            <a:r>
              <a:rPr lang="en-US" sz="3200" dirty="0">
                <a:solidFill>
                  <a:srgbClr val="050019"/>
                </a:solidFill>
                <a:latin typeface="Calibri" panose="020F0502020204030204" pitchFamily="34" charset="0"/>
                <a:cs typeface="Calibri" panose="020F0502020204030204" pitchFamily="34" charset="0"/>
              </a:rPr>
              <a:t>Fiscal Accountability</a:t>
            </a:r>
          </a:p>
        </p:txBody>
      </p:sp>
      <p:sp>
        <p:nvSpPr>
          <p:cNvPr id="6" name="Rectangle 5">
            <a:extLst>
              <a:ext uri="{FF2B5EF4-FFF2-40B4-BE49-F238E27FC236}">
                <a16:creationId xmlns:a16="http://schemas.microsoft.com/office/drawing/2014/main" id="{77CE154B-3D60-4695-8F2A-AE77E4A3FB5F}"/>
              </a:ext>
            </a:extLst>
          </p:cNvPr>
          <p:cNvSpPr/>
          <p:nvPr/>
        </p:nvSpPr>
        <p:spPr>
          <a:xfrm>
            <a:off x="499729" y="480708"/>
            <a:ext cx="5399389"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PARKS LEVY OVERSIGHT COMMITTEE ANNUAL REPORT</a:t>
            </a:r>
          </a:p>
        </p:txBody>
      </p:sp>
      <p:sp>
        <p:nvSpPr>
          <p:cNvPr id="7" name="Rectangle 6">
            <a:extLst>
              <a:ext uri="{FF2B5EF4-FFF2-40B4-BE49-F238E27FC236}">
                <a16:creationId xmlns:a16="http://schemas.microsoft.com/office/drawing/2014/main" id="{0928BEC5-A77A-49C8-8317-4559C77C1737}"/>
              </a:ext>
            </a:extLst>
          </p:cNvPr>
          <p:cNvSpPr/>
          <p:nvPr/>
        </p:nvSpPr>
        <p:spPr>
          <a:xfrm>
            <a:off x="499729" y="1912154"/>
            <a:ext cx="5035509" cy="3888244"/>
          </a:xfrm>
          <a:prstGeom prst="rect">
            <a:avLst/>
          </a:prstGeom>
        </p:spPr>
        <p:txBody>
          <a:bodyPr wrap="square">
            <a:spAutoFit/>
          </a:bodyPr>
          <a:lstStyle/>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Presented various financial decision points and information to oversight committee throughout the year</a:t>
            </a:r>
          </a:p>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Use of the Leveraged Funding Model to maximize Parks Levy funding</a:t>
            </a:r>
          </a:p>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Current mechanisms are transparent, auditable, and effective</a:t>
            </a:r>
          </a:p>
          <a:p>
            <a:pPr marL="342900" indent="-342900">
              <a:spcAft>
                <a:spcPts val="800"/>
              </a:spcAft>
              <a:buFont typeface="Arial" panose="020B0604020202020204" pitchFamily="34" charset="0"/>
              <a:buChar char="•"/>
            </a:pPr>
            <a:endParaRPr lang="en-US" sz="2000" dirty="0">
              <a:solidFill>
                <a:srgbClr val="050019"/>
              </a:solidFill>
              <a:latin typeface="Calibri" panose="020F0502020204030204" pitchFamily="34" charset="0"/>
              <a:cs typeface="Calibri" panose="020F0502020204030204" pitchFamily="34" charset="0"/>
            </a:endParaRPr>
          </a:p>
          <a:p>
            <a:pPr>
              <a:spcAft>
                <a:spcPts val="800"/>
              </a:spcAft>
            </a:pPr>
            <a:r>
              <a:rPr lang="en-US" sz="2000" b="1" dirty="0">
                <a:solidFill>
                  <a:srgbClr val="00B462"/>
                </a:solidFill>
                <a:latin typeface="Calibri" panose="020F0502020204030204" pitchFamily="34" charset="0"/>
                <a:cs typeface="Calibri" panose="020F0502020204030204" pitchFamily="34" charset="0"/>
              </a:rPr>
              <a:t>Recommendation: Continue use of the Leveraged Funding Model in the implementation of Parks Levy Funding</a:t>
            </a:r>
          </a:p>
        </p:txBody>
      </p:sp>
    </p:spTree>
    <p:extLst>
      <p:ext uri="{BB962C8B-B14F-4D97-AF65-F5344CB8AC3E}">
        <p14:creationId xmlns:p14="http://schemas.microsoft.com/office/powerpoint/2010/main" val="5810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403B5-B9C4-E03A-9EE5-5452FBDA053A}"/>
              </a:ext>
            </a:extLst>
          </p:cNvPr>
          <p:cNvSpPr/>
          <p:nvPr/>
        </p:nvSpPr>
        <p:spPr>
          <a:xfrm>
            <a:off x="499730" y="1265823"/>
            <a:ext cx="5596270" cy="584775"/>
          </a:xfrm>
          <a:prstGeom prst="rect">
            <a:avLst/>
          </a:prstGeom>
        </p:spPr>
        <p:txBody>
          <a:bodyPr wrap="square">
            <a:spAutoFit/>
          </a:bodyPr>
          <a:lstStyle/>
          <a:p>
            <a:r>
              <a:rPr lang="en-US" sz="3200" dirty="0">
                <a:solidFill>
                  <a:srgbClr val="050019"/>
                </a:solidFill>
                <a:latin typeface="Calibri" panose="020F0502020204030204" pitchFamily="34" charset="0"/>
                <a:cs typeface="Calibri" panose="020F0502020204030204" pitchFamily="34" charset="0"/>
              </a:rPr>
              <a:t>Transparency</a:t>
            </a:r>
          </a:p>
        </p:txBody>
      </p:sp>
      <p:pic>
        <p:nvPicPr>
          <p:cNvPr id="3" name="Picture 2" descr="A picture containing person, outdoor, ground&#10;&#10;Description automatically generated">
            <a:extLst>
              <a:ext uri="{FF2B5EF4-FFF2-40B4-BE49-F238E27FC236}">
                <a16:creationId xmlns:a16="http://schemas.microsoft.com/office/drawing/2014/main" id="{F772BBE6-4990-4B19-B4EA-33719A6450ED}"/>
              </a:ext>
            </a:extLst>
          </p:cNvPr>
          <p:cNvPicPr>
            <a:picLocks noChangeAspect="1"/>
          </p:cNvPicPr>
          <p:nvPr/>
        </p:nvPicPr>
        <p:blipFill rotWithShape="1">
          <a:blip r:embed="rId2"/>
          <a:srcRect l="27939" t="4167" r="17804" b="4167"/>
          <a:stretch/>
        </p:blipFill>
        <p:spPr>
          <a:xfrm>
            <a:off x="6595730" y="0"/>
            <a:ext cx="5596270" cy="6286500"/>
          </a:xfrm>
          <a:prstGeom prst="rect">
            <a:avLst/>
          </a:prstGeom>
        </p:spPr>
      </p:pic>
      <p:sp>
        <p:nvSpPr>
          <p:cNvPr id="6" name="Rectangle 5">
            <a:extLst>
              <a:ext uri="{FF2B5EF4-FFF2-40B4-BE49-F238E27FC236}">
                <a16:creationId xmlns:a16="http://schemas.microsoft.com/office/drawing/2014/main" id="{D36E9694-D44C-46EE-B146-39FDF6867417}"/>
              </a:ext>
            </a:extLst>
          </p:cNvPr>
          <p:cNvSpPr/>
          <p:nvPr/>
        </p:nvSpPr>
        <p:spPr>
          <a:xfrm>
            <a:off x="499729" y="480708"/>
            <a:ext cx="5399389"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PARKS LEVY OVERSIGHT COMMITTEE ANNUAL REPORT</a:t>
            </a:r>
          </a:p>
        </p:txBody>
      </p:sp>
      <p:sp>
        <p:nvSpPr>
          <p:cNvPr id="7" name="Rectangle 6">
            <a:extLst>
              <a:ext uri="{FF2B5EF4-FFF2-40B4-BE49-F238E27FC236}">
                <a16:creationId xmlns:a16="http://schemas.microsoft.com/office/drawing/2014/main" id="{450C27DD-15EF-4102-8A9C-88C81C55EA92}"/>
              </a:ext>
            </a:extLst>
          </p:cNvPr>
          <p:cNvSpPr/>
          <p:nvPr/>
        </p:nvSpPr>
        <p:spPr>
          <a:xfrm>
            <a:off x="499729" y="1912154"/>
            <a:ext cx="5596271" cy="3888244"/>
          </a:xfrm>
          <a:prstGeom prst="rect">
            <a:avLst/>
          </a:prstGeom>
        </p:spPr>
        <p:txBody>
          <a:bodyPr wrap="square">
            <a:spAutoFit/>
          </a:bodyPr>
          <a:lstStyle/>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Oversight committee meetings are open to the public and meeting materials are posted to the web</a:t>
            </a:r>
          </a:p>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Responsive to committee’s topical interests</a:t>
            </a:r>
          </a:p>
          <a:p>
            <a:pPr marL="342900" indent="-342900">
              <a:spcAft>
                <a:spcPts val="800"/>
              </a:spcAft>
              <a:buFont typeface="Arial" panose="020B0604020202020204" pitchFamily="34" charset="0"/>
              <a:buChar char="•"/>
            </a:pPr>
            <a:r>
              <a:rPr lang="en-US" sz="2000" dirty="0">
                <a:solidFill>
                  <a:srgbClr val="050019"/>
                </a:solidFill>
                <a:latin typeface="Calibri" panose="020F0502020204030204" pitchFamily="34" charset="0"/>
                <a:cs typeface="Calibri" panose="020F0502020204030204" pitchFamily="34" charset="0"/>
              </a:rPr>
              <a:t>Expansion of community engagement and outreach around planning and decision-making</a:t>
            </a:r>
          </a:p>
          <a:p>
            <a:pPr marL="342900" indent="-342900">
              <a:spcAft>
                <a:spcPts val="800"/>
              </a:spcAft>
              <a:buFont typeface="Arial" panose="020B0604020202020204" pitchFamily="34" charset="0"/>
              <a:buChar char="•"/>
            </a:pPr>
            <a:endParaRPr lang="en-US" sz="2000" dirty="0">
              <a:solidFill>
                <a:srgbClr val="050019"/>
              </a:solidFill>
              <a:latin typeface="Calibri" panose="020F0502020204030204" pitchFamily="34" charset="0"/>
              <a:cs typeface="Calibri" panose="020F0502020204030204" pitchFamily="34" charset="0"/>
            </a:endParaRPr>
          </a:p>
          <a:p>
            <a:pPr>
              <a:spcAft>
                <a:spcPts val="800"/>
              </a:spcAft>
            </a:pPr>
            <a:r>
              <a:rPr lang="en-US" sz="2000" b="1" dirty="0">
                <a:solidFill>
                  <a:srgbClr val="00B462"/>
                </a:solidFill>
                <a:latin typeface="Calibri" panose="020F0502020204030204" pitchFamily="34" charset="0"/>
                <a:cs typeface="Calibri" panose="020F0502020204030204" pitchFamily="34" charset="0"/>
              </a:rPr>
              <a:t>Recommendation: Continue to share meeting materials with the general public and meaningfully engage community partners and individuals through community engagement processes</a:t>
            </a:r>
          </a:p>
        </p:txBody>
      </p:sp>
    </p:spTree>
    <p:extLst>
      <p:ext uri="{BB962C8B-B14F-4D97-AF65-F5344CB8AC3E}">
        <p14:creationId xmlns:p14="http://schemas.microsoft.com/office/powerpoint/2010/main" val="132732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5001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2D3C5-3195-C4B3-3CB3-91D86758C23B}"/>
              </a:ext>
            </a:extLst>
          </p:cNvPr>
          <p:cNvPicPr>
            <a:picLocks noChangeAspect="1"/>
          </p:cNvPicPr>
          <p:nvPr/>
        </p:nvPicPr>
        <p:blipFill>
          <a:blip r:embed="rId2"/>
          <a:stretch>
            <a:fillRect/>
          </a:stretch>
        </p:blipFill>
        <p:spPr>
          <a:xfrm>
            <a:off x="3232878" y="2031165"/>
            <a:ext cx="5486400" cy="2286000"/>
          </a:xfrm>
          <a:prstGeom prst="rect">
            <a:avLst/>
          </a:prstGeom>
        </p:spPr>
      </p:pic>
    </p:spTree>
    <p:extLst>
      <p:ext uri="{BB962C8B-B14F-4D97-AF65-F5344CB8AC3E}">
        <p14:creationId xmlns:p14="http://schemas.microsoft.com/office/powerpoint/2010/main" val="29303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8AD16839-1D60-FE11-9C38-6757C2821B2E}"/>
              </a:ext>
            </a:extLst>
          </p:cNvPr>
          <p:cNvPicPr>
            <a:picLocks noChangeAspect="1"/>
          </p:cNvPicPr>
          <p:nvPr/>
        </p:nvPicPr>
        <p:blipFill>
          <a:blip r:embed="rId3"/>
          <a:stretch>
            <a:fillRect/>
          </a:stretch>
        </p:blipFill>
        <p:spPr>
          <a:xfrm>
            <a:off x="5481969" y="3926073"/>
            <a:ext cx="1228060" cy="1228060"/>
          </a:xfrm>
          <a:prstGeom prst="rect">
            <a:avLst/>
          </a:prstGeom>
        </p:spPr>
      </p:pic>
      <p:pic>
        <p:nvPicPr>
          <p:cNvPr id="5" name="Picture 4" descr="Logo, icon&#10;&#10;Description automatically generated">
            <a:extLst>
              <a:ext uri="{FF2B5EF4-FFF2-40B4-BE49-F238E27FC236}">
                <a16:creationId xmlns:a16="http://schemas.microsoft.com/office/drawing/2014/main" id="{45B492B9-F260-58F0-1BE6-2BB621162B68}"/>
              </a:ext>
            </a:extLst>
          </p:cNvPr>
          <p:cNvPicPr>
            <a:picLocks noChangeAspect="1"/>
          </p:cNvPicPr>
          <p:nvPr/>
        </p:nvPicPr>
        <p:blipFill>
          <a:blip r:embed="rId4"/>
          <a:stretch>
            <a:fillRect/>
          </a:stretch>
        </p:blipFill>
        <p:spPr>
          <a:xfrm>
            <a:off x="9086407" y="3934048"/>
            <a:ext cx="1233377" cy="1233377"/>
          </a:xfrm>
          <a:prstGeom prst="rect">
            <a:avLst/>
          </a:prstGeom>
        </p:spPr>
      </p:pic>
      <p:pic>
        <p:nvPicPr>
          <p:cNvPr id="14" name="Picture 13" descr="Icon&#10;&#10;Description automatically generated">
            <a:extLst>
              <a:ext uri="{FF2B5EF4-FFF2-40B4-BE49-F238E27FC236}">
                <a16:creationId xmlns:a16="http://schemas.microsoft.com/office/drawing/2014/main" id="{07E5325E-51F8-C261-3C92-7F9790F47CD3}"/>
              </a:ext>
            </a:extLst>
          </p:cNvPr>
          <p:cNvPicPr>
            <a:picLocks noChangeAspect="1"/>
          </p:cNvPicPr>
          <p:nvPr/>
        </p:nvPicPr>
        <p:blipFill>
          <a:blip r:embed="rId5"/>
          <a:stretch>
            <a:fillRect/>
          </a:stretch>
        </p:blipFill>
        <p:spPr>
          <a:xfrm>
            <a:off x="1677731" y="3934048"/>
            <a:ext cx="1228060" cy="1228060"/>
          </a:xfrm>
          <a:prstGeom prst="rect">
            <a:avLst/>
          </a:prstGeom>
        </p:spPr>
      </p:pic>
      <p:pic>
        <p:nvPicPr>
          <p:cNvPr id="15" name="Picture 14" descr="Icon&#10;&#10;Description automatically generated">
            <a:extLst>
              <a:ext uri="{FF2B5EF4-FFF2-40B4-BE49-F238E27FC236}">
                <a16:creationId xmlns:a16="http://schemas.microsoft.com/office/drawing/2014/main" id="{C7D6596A-664D-2CC1-9C57-8B2FC728DFAD}"/>
              </a:ext>
            </a:extLst>
          </p:cNvPr>
          <p:cNvPicPr>
            <a:picLocks noChangeAspect="1"/>
          </p:cNvPicPr>
          <p:nvPr/>
        </p:nvPicPr>
        <p:blipFill>
          <a:blip r:embed="rId6"/>
          <a:stretch>
            <a:fillRect/>
          </a:stretch>
        </p:blipFill>
        <p:spPr>
          <a:xfrm>
            <a:off x="1291416" y="1041991"/>
            <a:ext cx="2000690" cy="2000690"/>
          </a:xfrm>
          <a:prstGeom prst="rect">
            <a:avLst/>
          </a:prstGeom>
        </p:spPr>
      </p:pic>
      <p:pic>
        <p:nvPicPr>
          <p:cNvPr id="16" name="Picture 15" descr="Icon&#10;&#10;Description automatically generated">
            <a:extLst>
              <a:ext uri="{FF2B5EF4-FFF2-40B4-BE49-F238E27FC236}">
                <a16:creationId xmlns:a16="http://schemas.microsoft.com/office/drawing/2014/main" id="{23AC52D9-CDA1-1A6D-4375-08D00F53DF69}"/>
              </a:ext>
            </a:extLst>
          </p:cNvPr>
          <p:cNvPicPr>
            <a:picLocks noChangeAspect="1"/>
          </p:cNvPicPr>
          <p:nvPr/>
        </p:nvPicPr>
        <p:blipFill>
          <a:blip r:embed="rId7"/>
          <a:stretch>
            <a:fillRect/>
          </a:stretch>
        </p:blipFill>
        <p:spPr>
          <a:xfrm>
            <a:off x="5095654" y="1034016"/>
            <a:ext cx="2000691" cy="2000691"/>
          </a:xfrm>
          <a:prstGeom prst="rect">
            <a:avLst/>
          </a:prstGeom>
        </p:spPr>
      </p:pic>
      <p:pic>
        <p:nvPicPr>
          <p:cNvPr id="17" name="Picture 16" descr="A picture containing text, clock, gauge, watch&#10;&#10;Description automatically generated">
            <a:extLst>
              <a:ext uri="{FF2B5EF4-FFF2-40B4-BE49-F238E27FC236}">
                <a16:creationId xmlns:a16="http://schemas.microsoft.com/office/drawing/2014/main" id="{64BBE3CE-9B44-04BF-3186-A7EBFF938C3B}"/>
              </a:ext>
            </a:extLst>
          </p:cNvPr>
          <p:cNvPicPr>
            <a:picLocks noChangeAspect="1"/>
          </p:cNvPicPr>
          <p:nvPr/>
        </p:nvPicPr>
        <p:blipFill>
          <a:blip r:embed="rId8"/>
          <a:stretch>
            <a:fillRect/>
          </a:stretch>
        </p:blipFill>
        <p:spPr>
          <a:xfrm>
            <a:off x="8702751" y="1034016"/>
            <a:ext cx="2000691" cy="2000691"/>
          </a:xfrm>
          <a:prstGeom prst="rect">
            <a:avLst/>
          </a:prstGeom>
        </p:spPr>
      </p:pic>
    </p:spTree>
    <p:extLst>
      <p:ext uri="{BB962C8B-B14F-4D97-AF65-F5344CB8AC3E}">
        <p14:creationId xmlns:p14="http://schemas.microsoft.com/office/powerpoint/2010/main" val="180867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E7E7CE-7A78-43FB-9793-DE055258D540}"/>
              </a:ext>
            </a:extLst>
          </p:cNvPr>
          <p:cNvGrpSpPr/>
          <p:nvPr/>
        </p:nvGrpSpPr>
        <p:grpSpPr>
          <a:xfrm>
            <a:off x="499730" y="831796"/>
            <a:ext cx="11384159" cy="5166373"/>
            <a:chOff x="158485" y="510786"/>
            <a:chExt cx="11384159" cy="5166373"/>
          </a:xfrm>
        </p:grpSpPr>
        <p:pic>
          <p:nvPicPr>
            <p:cNvPr id="5" name="Picture 4" descr="Diagram&#10;&#10;Description automatically generated">
              <a:extLst>
                <a:ext uri="{FF2B5EF4-FFF2-40B4-BE49-F238E27FC236}">
                  <a16:creationId xmlns:a16="http://schemas.microsoft.com/office/drawing/2014/main" id="{3879B3CD-AAEE-41FF-A74D-5CD2D3BC01BD}"/>
                </a:ext>
              </a:extLst>
            </p:cNvPr>
            <p:cNvPicPr>
              <a:picLocks noChangeAspect="1"/>
            </p:cNvPicPr>
            <p:nvPr/>
          </p:nvPicPr>
          <p:blipFill>
            <a:blip r:embed="rId3"/>
            <a:stretch>
              <a:fillRect/>
            </a:stretch>
          </p:blipFill>
          <p:spPr>
            <a:xfrm>
              <a:off x="2811909" y="510786"/>
              <a:ext cx="6095392" cy="5166373"/>
            </a:xfrm>
            <a:prstGeom prst="rect">
              <a:avLst/>
            </a:prstGeom>
          </p:spPr>
        </p:pic>
        <p:sp>
          <p:nvSpPr>
            <p:cNvPr id="6" name="TextBox 5">
              <a:extLst>
                <a:ext uri="{FF2B5EF4-FFF2-40B4-BE49-F238E27FC236}">
                  <a16:creationId xmlns:a16="http://schemas.microsoft.com/office/drawing/2014/main" id="{B8934E7E-CEEA-4EAC-873C-47B6D1724B1B}"/>
                </a:ext>
              </a:extLst>
            </p:cNvPr>
            <p:cNvSpPr txBox="1"/>
            <p:nvPr/>
          </p:nvSpPr>
          <p:spPr>
            <a:xfrm>
              <a:off x="158485" y="1718910"/>
              <a:ext cx="2186810" cy="815480"/>
            </a:xfrm>
            <a:prstGeom prst="rect">
              <a:avLst/>
            </a:prstGeom>
            <a:noFill/>
          </p:spPr>
          <p:txBody>
            <a:bodyPr wrap="square" rtlCol="0">
              <a:spAutoFit/>
            </a:bodyPr>
            <a:lstStyle/>
            <a:p>
              <a:pPr>
                <a:lnSpc>
                  <a:spcPts val="2760"/>
                </a:lnSpc>
              </a:pPr>
              <a:r>
                <a:rPr lang="en-US" sz="2800" b="1" dirty="0">
                  <a:latin typeface="Calibri" panose="020F0502020204030204" pitchFamily="34" charset="0"/>
                  <a:cs typeface="Calibri" panose="020F0502020204030204" pitchFamily="34" charset="0"/>
                </a:rPr>
                <a:t>What is the Parks Levy?</a:t>
              </a:r>
            </a:p>
          </p:txBody>
        </p:sp>
        <p:sp>
          <p:nvSpPr>
            <p:cNvPr id="7" name="TextBox 6">
              <a:extLst>
                <a:ext uri="{FF2B5EF4-FFF2-40B4-BE49-F238E27FC236}">
                  <a16:creationId xmlns:a16="http://schemas.microsoft.com/office/drawing/2014/main" id="{CF25B3A4-2D7B-4E6E-85A1-67DD2BF48101}"/>
                </a:ext>
              </a:extLst>
            </p:cNvPr>
            <p:cNvSpPr txBox="1"/>
            <p:nvPr/>
          </p:nvSpPr>
          <p:spPr>
            <a:xfrm>
              <a:off x="158485" y="2668326"/>
              <a:ext cx="2596519" cy="1127168"/>
            </a:xfrm>
            <a:prstGeom prst="rect">
              <a:avLst/>
            </a:prstGeom>
            <a:noFill/>
          </p:spPr>
          <p:txBody>
            <a:bodyPr wrap="square" rtlCol="0">
              <a:spAutoFit/>
            </a:bodyPr>
            <a:lstStyle/>
            <a:p>
              <a:pPr>
                <a:lnSpc>
                  <a:spcPts val="2760"/>
                </a:lnSpc>
              </a:pPr>
              <a:r>
                <a:rPr lang="en-US" sz="1400" b="1" spc="250" dirty="0">
                  <a:latin typeface="Calibri" panose="020F0502020204030204" pitchFamily="34" charset="0"/>
                  <a:cs typeface="Calibri" panose="020F0502020204030204" pitchFamily="34" charset="0"/>
                </a:rPr>
                <a:t>A FIVE-YEAR, ANNUAL PROPERTY TAX FOR PP&amp;R OPERATIONS</a:t>
              </a:r>
            </a:p>
          </p:txBody>
        </p:sp>
        <p:sp>
          <p:nvSpPr>
            <p:cNvPr id="8" name="TextBox 7">
              <a:extLst>
                <a:ext uri="{FF2B5EF4-FFF2-40B4-BE49-F238E27FC236}">
                  <a16:creationId xmlns:a16="http://schemas.microsoft.com/office/drawing/2014/main" id="{9AC91D52-96E7-4488-8CD8-EA025974635B}"/>
                </a:ext>
              </a:extLst>
            </p:cNvPr>
            <p:cNvSpPr txBox="1"/>
            <p:nvPr/>
          </p:nvSpPr>
          <p:spPr>
            <a:xfrm>
              <a:off x="9156070" y="1676409"/>
              <a:ext cx="1996830" cy="738664"/>
            </a:xfrm>
            <a:prstGeom prst="rect">
              <a:avLst/>
            </a:prstGeom>
            <a:noFill/>
          </p:spPr>
          <p:txBody>
            <a:bodyPr wrap="square" rtlCol="0">
              <a:spAutoFit/>
            </a:bodyPr>
            <a:lstStyle/>
            <a:p>
              <a:r>
                <a:rPr lang="en-US" sz="1400" dirty="0">
                  <a:solidFill>
                    <a:schemeClr val="tx1">
                      <a:lumMod val="50000"/>
                      <a:lumOff val="50000"/>
                    </a:schemeClr>
                  </a:solidFill>
                  <a:latin typeface="Calibri Light" panose="020F0302020204030204" pitchFamily="34" charset="0"/>
                  <a:cs typeface="Calibri Light" panose="020F0302020204030204" pitchFamily="34" charset="0"/>
                </a:rPr>
                <a:t>Funding to support Portland Parks &amp; Recreation operations</a:t>
              </a:r>
            </a:p>
          </p:txBody>
        </p:sp>
        <p:sp>
          <p:nvSpPr>
            <p:cNvPr id="9" name="TextBox 8">
              <a:extLst>
                <a:ext uri="{FF2B5EF4-FFF2-40B4-BE49-F238E27FC236}">
                  <a16:creationId xmlns:a16="http://schemas.microsoft.com/office/drawing/2014/main" id="{45030022-5E3F-49BD-B3BF-C2C05FEF2EC3}"/>
                </a:ext>
              </a:extLst>
            </p:cNvPr>
            <p:cNvSpPr txBox="1"/>
            <p:nvPr/>
          </p:nvSpPr>
          <p:spPr>
            <a:xfrm>
              <a:off x="9156070" y="3398519"/>
              <a:ext cx="1861918" cy="523220"/>
            </a:xfrm>
            <a:prstGeom prst="rect">
              <a:avLst/>
            </a:prstGeom>
            <a:noFill/>
          </p:spPr>
          <p:txBody>
            <a:bodyPr wrap="square" rtlCol="0">
              <a:spAutoFit/>
            </a:bodyPr>
            <a:lstStyle/>
            <a:p>
              <a:r>
                <a:rPr lang="en-US" sz="1400" dirty="0">
                  <a:solidFill>
                    <a:schemeClr val="tx1">
                      <a:lumMod val="50000"/>
                      <a:lumOff val="50000"/>
                    </a:schemeClr>
                  </a:solidFill>
                  <a:latin typeface="Calibri Light" panose="020F0302020204030204" pitchFamily="34" charset="0"/>
                  <a:cs typeface="Calibri Light" panose="020F0302020204030204" pitchFamily="34" charset="0"/>
                </a:rPr>
                <a:t>Expected to raise about $48M per year</a:t>
              </a:r>
            </a:p>
          </p:txBody>
        </p:sp>
        <p:sp>
          <p:nvSpPr>
            <p:cNvPr id="10" name="TextBox 9">
              <a:extLst>
                <a:ext uri="{FF2B5EF4-FFF2-40B4-BE49-F238E27FC236}">
                  <a16:creationId xmlns:a16="http://schemas.microsoft.com/office/drawing/2014/main" id="{48587E47-F752-4789-A413-285D55E4892A}"/>
                </a:ext>
              </a:extLst>
            </p:cNvPr>
            <p:cNvSpPr txBox="1"/>
            <p:nvPr/>
          </p:nvSpPr>
          <p:spPr>
            <a:xfrm>
              <a:off x="9156070" y="4584857"/>
              <a:ext cx="2386574" cy="954107"/>
            </a:xfrm>
            <a:prstGeom prst="rect">
              <a:avLst/>
            </a:prstGeom>
            <a:noFill/>
          </p:spPr>
          <p:txBody>
            <a:bodyPr wrap="square" rtlCol="0">
              <a:spAutoFit/>
            </a:bodyPr>
            <a:lstStyle/>
            <a:p>
              <a:r>
                <a:rPr lang="en-US" sz="1400" dirty="0">
                  <a:solidFill>
                    <a:schemeClr val="tx1">
                      <a:lumMod val="50000"/>
                      <a:lumOff val="50000"/>
                    </a:schemeClr>
                  </a:solidFill>
                  <a:latin typeface="Calibri Light" panose="020F0302020204030204" pitchFamily="34" charset="0"/>
                  <a:cs typeface="Calibri Light" panose="020F0302020204030204" pitchFamily="34" charset="0"/>
                </a:rPr>
                <a:t>$0.80 per $1,000 assessed value. Median residential homeowner will pay about $13/month.</a:t>
              </a:r>
            </a:p>
          </p:txBody>
        </p:sp>
        <p:cxnSp>
          <p:nvCxnSpPr>
            <p:cNvPr id="11" name="Straight Connector 10">
              <a:extLst>
                <a:ext uri="{FF2B5EF4-FFF2-40B4-BE49-F238E27FC236}">
                  <a16:creationId xmlns:a16="http://schemas.microsoft.com/office/drawing/2014/main" id="{97BE7B17-A907-47A5-A1C6-E5264FA3B53B}"/>
                </a:ext>
              </a:extLst>
            </p:cNvPr>
            <p:cNvCxnSpPr/>
            <p:nvPr/>
          </p:nvCxnSpPr>
          <p:spPr>
            <a:xfrm flipH="1">
              <a:off x="8673470" y="1953408"/>
              <a:ext cx="406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37BD49-2DF5-47C5-A275-55F9CC760B98}"/>
                </a:ext>
              </a:extLst>
            </p:cNvPr>
            <p:cNvCxnSpPr/>
            <p:nvPr/>
          </p:nvCxnSpPr>
          <p:spPr>
            <a:xfrm flipH="1">
              <a:off x="8692520" y="3598574"/>
              <a:ext cx="406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631E16-8F58-49C8-B93A-DC3C5174F368}"/>
                </a:ext>
              </a:extLst>
            </p:cNvPr>
            <p:cNvCxnSpPr/>
            <p:nvPr/>
          </p:nvCxnSpPr>
          <p:spPr>
            <a:xfrm flipH="1">
              <a:off x="8692520" y="4926037"/>
              <a:ext cx="4064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B310002E-F26E-4785-A537-D68285273BA8}"/>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2869054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e 10">
            <a:extLst>
              <a:ext uri="{FF2B5EF4-FFF2-40B4-BE49-F238E27FC236}">
                <a16:creationId xmlns:a16="http://schemas.microsoft.com/office/drawing/2014/main" id="{BEA1526A-17C5-42DA-BA96-2B927DFD2DC2}"/>
              </a:ext>
            </a:extLst>
          </p:cNvPr>
          <p:cNvGraphicFramePr>
            <a:graphicFrameLocks noGrp="1"/>
          </p:cNvGraphicFramePr>
          <p:nvPr>
            <p:extLst>
              <p:ext uri="{D42A27DB-BD31-4B8C-83A1-F6EECF244321}">
                <p14:modId xmlns:p14="http://schemas.microsoft.com/office/powerpoint/2010/main" val="3436082437"/>
              </p:ext>
            </p:extLst>
          </p:nvPr>
        </p:nvGraphicFramePr>
        <p:xfrm>
          <a:off x="471155" y="1499519"/>
          <a:ext cx="11339573" cy="3529178"/>
        </p:xfrm>
        <a:graphic>
          <a:graphicData uri="http://schemas.openxmlformats.org/drawingml/2006/table">
            <a:tbl>
              <a:tblPr firstRow="1" bandRow="1">
                <a:tableStyleId>{5C22544A-7EE6-4342-B048-85BDC9FD1C3A}</a:tableStyleId>
              </a:tblPr>
              <a:tblGrid>
                <a:gridCol w="458718">
                  <a:extLst>
                    <a:ext uri="{9D8B030D-6E8A-4147-A177-3AD203B41FA5}">
                      <a16:colId xmlns:a16="http://schemas.microsoft.com/office/drawing/2014/main" val="2579593060"/>
                    </a:ext>
                  </a:extLst>
                </a:gridCol>
                <a:gridCol w="7644501">
                  <a:extLst>
                    <a:ext uri="{9D8B030D-6E8A-4147-A177-3AD203B41FA5}">
                      <a16:colId xmlns:a16="http://schemas.microsoft.com/office/drawing/2014/main" val="3013623322"/>
                    </a:ext>
                  </a:extLst>
                </a:gridCol>
                <a:gridCol w="1693888">
                  <a:extLst>
                    <a:ext uri="{9D8B030D-6E8A-4147-A177-3AD203B41FA5}">
                      <a16:colId xmlns:a16="http://schemas.microsoft.com/office/drawing/2014/main" val="1932209017"/>
                    </a:ext>
                  </a:extLst>
                </a:gridCol>
                <a:gridCol w="1542466">
                  <a:extLst>
                    <a:ext uri="{9D8B030D-6E8A-4147-A177-3AD203B41FA5}">
                      <a16:colId xmlns:a16="http://schemas.microsoft.com/office/drawing/2014/main" val="26224839"/>
                    </a:ext>
                  </a:extLst>
                </a:gridCol>
              </a:tblGrid>
              <a:tr h="426566">
                <a:tc gridSpan="2">
                  <a:txBody>
                    <a:bodyPr/>
                    <a:lstStyle/>
                    <a:p>
                      <a:r>
                        <a:rPr lang="en-US" sz="1600" dirty="0">
                          <a:latin typeface="Calibri" panose="020F0502020204030204" pitchFamily="34" charset="0"/>
                          <a:cs typeface="Calibri" panose="020F0502020204030204" pitchFamily="34" charset="0"/>
                        </a:rPr>
                        <a:t>Parks Levy Commitment</a:t>
                      </a:r>
                    </a:p>
                  </a:txBody>
                  <a:tcPr anchor="b">
                    <a:solidFill>
                      <a:srgbClr val="00A950"/>
                    </a:solidFill>
                  </a:tcPr>
                </a:tc>
                <a:tc hMerge="1">
                  <a:txBody>
                    <a:bodyPr/>
                    <a:lstStyle/>
                    <a:p>
                      <a:r>
                        <a:rPr lang="en-US" sz="1600" dirty="0">
                          <a:latin typeface="Calibri" panose="020F0502020204030204" pitchFamily="34" charset="0"/>
                          <a:cs typeface="Calibri" panose="020F0502020204030204" pitchFamily="34" charset="0"/>
                        </a:rPr>
                        <a:t>Parks Levy Commitment</a:t>
                      </a:r>
                    </a:p>
                  </a:txBody>
                  <a:tcPr>
                    <a:solidFill>
                      <a:srgbClr val="00A950"/>
                    </a:solidFill>
                  </a:tcPr>
                </a:tc>
                <a:tc>
                  <a:txBody>
                    <a:bodyPr/>
                    <a:lstStyle/>
                    <a:p>
                      <a:r>
                        <a:rPr lang="en-US" sz="1600" dirty="0">
                          <a:latin typeface="Calibri" panose="020F0502020204030204" pitchFamily="34" charset="0"/>
                          <a:cs typeface="Calibri" panose="020F0502020204030204" pitchFamily="34" charset="0"/>
                        </a:rPr>
                        <a:t>Sum of Total Expense*</a:t>
                      </a:r>
                    </a:p>
                  </a:txBody>
                  <a:tcPr anchor="b">
                    <a:solidFill>
                      <a:srgbClr val="00A950"/>
                    </a:solidFill>
                  </a:tcPr>
                </a:tc>
                <a:tc>
                  <a:txBody>
                    <a:bodyPr/>
                    <a:lstStyle/>
                    <a:p>
                      <a:r>
                        <a:rPr lang="en-US" sz="1600" dirty="0">
                          <a:latin typeface="Calibri" panose="020F0502020204030204" pitchFamily="34" charset="0"/>
                          <a:cs typeface="Calibri" panose="020F0502020204030204" pitchFamily="34" charset="0"/>
                        </a:rPr>
                        <a:t>Parks Levy Portion of Total</a:t>
                      </a:r>
                    </a:p>
                  </a:txBody>
                  <a:tcPr anchor="b">
                    <a:solidFill>
                      <a:srgbClr val="00A950"/>
                    </a:solidFill>
                  </a:tcPr>
                </a:tc>
                <a:extLst>
                  <a:ext uri="{0D108BD9-81ED-4DB2-BD59-A6C34878D82A}">
                    <a16:rowId xmlns:a16="http://schemas.microsoft.com/office/drawing/2014/main" val="2833184678"/>
                  </a:ext>
                </a:extLst>
              </a:tr>
              <a:tr h="535137">
                <a:tc gridSpan="2">
                  <a:txBody>
                    <a:bodyPr/>
                    <a:lstStyle/>
                    <a:p>
                      <a:r>
                        <a:rPr lang="en-US" sz="20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Recreation for All</a:t>
                      </a:r>
                      <a:endParaRPr lang="en-US" sz="2000" dirty="0">
                        <a:latin typeface="Calibri" panose="020F0502020204030204" pitchFamily="34" charset="0"/>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tc>
                <a:tc>
                  <a:txBody>
                    <a:bodyPr/>
                    <a:lstStyle/>
                    <a:p>
                      <a:pPr algn="r"/>
                      <a:r>
                        <a:rPr lang="en-US" sz="1600" b="1" dirty="0">
                          <a:latin typeface="Calibri" panose="020F0502020204030204" pitchFamily="34" charset="0"/>
                          <a:cs typeface="Calibri" panose="020F0502020204030204" pitchFamily="34" charset="0"/>
                        </a:rPr>
                        <a:t>$17,079,992.47</a:t>
                      </a:r>
                    </a:p>
                  </a:txBody>
                  <a:tcPr anchor="ctr">
                    <a:solidFill>
                      <a:schemeClr val="bg1"/>
                    </a:solidFill>
                  </a:tcPr>
                </a:tc>
                <a:tc>
                  <a:txBody>
                    <a:bodyPr/>
                    <a:lstStyle/>
                    <a:p>
                      <a:pPr algn="r"/>
                      <a:r>
                        <a:rPr lang="en-US" sz="1600" b="1" dirty="0">
                          <a:latin typeface="Calibri" panose="020F0502020204030204" pitchFamily="34" charset="0"/>
                          <a:cs typeface="Calibri" panose="020F0502020204030204" pitchFamily="34" charset="0"/>
                        </a:rPr>
                        <a:t>$5,050,567.00</a:t>
                      </a:r>
                    </a:p>
                  </a:txBody>
                  <a:tcPr anchor="ctr">
                    <a:solidFill>
                      <a:schemeClr val="bg1"/>
                    </a:solidFill>
                  </a:tcPr>
                </a:tc>
                <a:extLst>
                  <a:ext uri="{0D108BD9-81ED-4DB2-BD59-A6C34878D82A}">
                    <a16:rowId xmlns:a16="http://schemas.microsoft.com/office/drawing/2014/main" val="1959401314"/>
                  </a:ext>
                </a:extLst>
              </a:tr>
              <a:tr h="372761">
                <a:tc>
                  <a:txBody>
                    <a:bodyPr/>
                    <a:lstStyle/>
                    <a:p>
                      <a:pPr marL="287338" marR="0" lvl="0" indent="-287338" algn="l" defTabSz="914377"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C4</a:t>
                      </a:r>
                      <a:endParaRPr lang="en-US" sz="1600" b="0" i="0" u="none" strike="noStrike" kern="1200" baseline="0" dirty="0">
                        <a:solidFill>
                          <a:schemeClr val="dk1"/>
                        </a:solidFill>
                        <a:latin typeface="Calibri" panose="020F0502020204030204" pitchFamily="34" charset="0"/>
                        <a:ea typeface="+mn-ea"/>
                        <a:cs typeface="Calibri" panose="020F0502020204030204" pitchFamily="34" charset="0"/>
                      </a:endParaRPr>
                    </a:p>
                  </a:txBody>
                  <a:tcPr>
                    <a:solidFill>
                      <a:srgbClr val="EEF3EC"/>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Prevent cuts to recreation programs, closures of community centers and pools. </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$6,393,906.90</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$2,153,676.00</a:t>
                      </a:r>
                    </a:p>
                  </a:txBody>
                  <a:tcPr>
                    <a:solidFill>
                      <a:srgbClr val="EEF3EC"/>
                    </a:solidFill>
                  </a:tcPr>
                </a:tc>
                <a:extLst>
                  <a:ext uri="{0D108BD9-81ED-4DB2-BD59-A6C34878D82A}">
                    <a16:rowId xmlns:a16="http://schemas.microsoft.com/office/drawing/2014/main" val="762366218"/>
                  </a:ext>
                </a:extLst>
              </a:tr>
              <a:tr h="705208">
                <a:tc>
                  <a:txBody>
                    <a:bodyPr/>
                    <a:lstStyle/>
                    <a:p>
                      <a:r>
                        <a:rPr lang="en-US" sz="1600" dirty="0">
                          <a:latin typeface="Calibri" panose="020F0502020204030204" pitchFamily="34" charset="0"/>
                          <a:cs typeface="Calibri" panose="020F0502020204030204" pitchFamily="34" charset="0"/>
                        </a:rPr>
                        <a:t>D2</a:t>
                      </a:r>
                    </a:p>
                  </a:txBody>
                  <a:tcPr>
                    <a:solidFill>
                      <a:srgbClr val="EEF3EC"/>
                    </a:solidFill>
                  </a:tcPr>
                </a:tc>
                <a:tc>
                  <a:txBody>
                    <a:bodyPr/>
                    <a:lstStyle/>
                    <a:p>
                      <a:r>
                        <a:rPr lang="en-US" sz="1600" dirty="0">
                          <a:latin typeface="Calibri" panose="020F0502020204030204" pitchFamily="34" charset="0"/>
                          <a:cs typeface="Calibri" panose="020F0502020204030204" pitchFamily="34" charset="0"/>
                        </a:rPr>
                        <a:t>Deliver recreational programs, including, but not limited to, environmental education and access to nature for youth, summer camps, family-friendly movies and concerts, fitness and arts classes, teen- and senior-focused programs, lifesaving swim lessons, and a summer playground program serving free lunches to children experiencing hunger.</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$10,686,085.57</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$2,896,891.00</a:t>
                      </a:r>
                    </a:p>
                  </a:txBody>
                  <a:tcPr>
                    <a:solidFill>
                      <a:srgbClr val="EEF3EC"/>
                    </a:solidFill>
                  </a:tcPr>
                </a:tc>
                <a:extLst>
                  <a:ext uri="{0D108BD9-81ED-4DB2-BD59-A6C34878D82A}">
                    <a16:rowId xmlns:a16="http://schemas.microsoft.com/office/drawing/2014/main" val="786418546"/>
                  </a:ext>
                </a:extLst>
              </a:tr>
              <a:tr h="950074">
                <a:tc>
                  <a:txBody>
                    <a:bodyPr/>
                    <a:lstStyle/>
                    <a:p>
                      <a:r>
                        <a:rPr lang="en-US" sz="1600" dirty="0">
                          <a:latin typeface="Calibri" panose="020F0502020204030204" pitchFamily="34" charset="0"/>
                          <a:cs typeface="Calibri" panose="020F0502020204030204" pitchFamily="34" charset="0"/>
                        </a:rPr>
                        <a:t>D3</a:t>
                      </a:r>
                    </a:p>
                  </a:txBody>
                  <a:tcPr>
                    <a:solidFill>
                      <a:srgbClr val="EEF3EC"/>
                    </a:solidFill>
                  </a:tcPr>
                </a:tc>
                <a:tc>
                  <a:txBody>
                    <a:bodyPr/>
                    <a:lstStyle/>
                    <a:p>
                      <a:r>
                        <a:rPr lang="en-US" sz="1600" dirty="0">
                          <a:latin typeface="Calibri" panose="020F0502020204030204" pitchFamily="34" charset="0"/>
                          <a:cs typeface="Calibri" panose="020F0502020204030204" pitchFamily="34" charset="0"/>
                        </a:rPr>
                        <a:t>Remove financial barriers for low-income households by ending current dependence on recreation fee revenues, allowing an equity-focused delivery of community events and programs and reducing the likelihood of further cuts to recreation offerings.</a:t>
                      </a: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N/A </a:t>
                      </a:r>
                    </a:p>
                    <a:p>
                      <a:pPr algn="r"/>
                      <a:r>
                        <a:rPr lang="en-US" sz="1400" dirty="0">
                          <a:latin typeface="Calibri" panose="020F0502020204030204" pitchFamily="34" charset="0"/>
                          <a:cs typeface="Calibri" panose="020F0502020204030204" pitchFamily="34" charset="0"/>
                        </a:rPr>
                        <a:t>(included in net expenses for other commitments)</a:t>
                      </a:r>
                      <a:endParaRPr lang="en-US" sz="1600" dirty="0">
                        <a:latin typeface="Calibri" panose="020F0502020204030204" pitchFamily="34" charset="0"/>
                        <a:cs typeface="Calibri" panose="020F0502020204030204" pitchFamily="34" charset="0"/>
                      </a:endParaRP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N/A</a:t>
                      </a:r>
                    </a:p>
                  </a:txBody>
                  <a:tcPr>
                    <a:solidFill>
                      <a:srgbClr val="EEF3EC"/>
                    </a:solidFill>
                  </a:tcPr>
                </a:tc>
                <a:extLst>
                  <a:ext uri="{0D108BD9-81ED-4DB2-BD59-A6C34878D82A}">
                    <a16:rowId xmlns:a16="http://schemas.microsoft.com/office/drawing/2014/main" val="2299822942"/>
                  </a:ext>
                </a:extLst>
              </a:tr>
            </a:tbl>
          </a:graphicData>
        </a:graphic>
      </p:graphicFrame>
      <p:pic>
        <p:nvPicPr>
          <p:cNvPr id="7" name="Picture 6" descr="Icon&#10;&#10;Description automatically generated">
            <a:extLst>
              <a:ext uri="{FF2B5EF4-FFF2-40B4-BE49-F238E27FC236}">
                <a16:creationId xmlns:a16="http://schemas.microsoft.com/office/drawing/2014/main" id="{EB634616-4AEF-4CAA-9D97-2612CAD5D4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5140" y1="48676" x2="38276" y2="49320"/>
                        <a14:foregroundMark x1="65709" y1="45240" x2="31025" y2="47817"/>
                        <a14:foregroundMark x1="31025" y1="47817" x2="55127" y2="35004"/>
                        <a14:foregroundMark x1="61986" y1="58196" x2="71979" y2="62992"/>
                      </a14:backgroundRemoval>
                    </a14:imgEffect>
                  </a14:imgLayer>
                </a14:imgProps>
              </a:ext>
            </a:extLst>
          </a:blip>
          <a:stretch>
            <a:fillRect/>
          </a:stretch>
        </p:blipFill>
        <p:spPr>
          <a:xfrm>
            <a:off x="471155" y="2048984"/>
            <a:ext cx="609224" cy="556104"/>
          </a:xfrm>
          <a:prstGeom prst="rect">
            <a:avLst/>
          </a:prstGeom>
        </p:spPr>
      </p:pic>
      <p:sp>
        <p:nvSpPr>
          <p:cNvPr id="8" name="Rectangle 7">
            <a:extLst>
              <a:ext uri="{FF2B5EF4-FFF2-40B4-BE49-F238E27FC236}">
                <a16:creationId xmlns:a16="http://schemas.microsoft.com/office/drawing/2014/main" id="{250E2F4A-619F-4221-8511-2ACA948D343F}"/>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142071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le 10">
            <a:extLst>
              <a:ext uri="{FF2B5EF4-FFF2-40B4-BE49-F238E27FC236}">
                <a16:creationId xmlns:a16="http://schemas.microsoft.com/office/drawing/2014/main" id="{682CC4F2-58A1-493B-AC76-6C9F1F2F85E0}"/>
              </a:ext>
            </a:extLst>
          </p:cNvPr>
          <p:cNvGraphicFramePr>
            <a:graphicFrameLocks noGrp="1"/>
          </p:cNvGraphicFramePr>
          <p:nvPr>
            <p:extLst>
              <p:ext uri="{D42A27DB-BD31-4B8C-83A1-F6EECF244321}">
                <p14:modId xmlns:p14="http://schemas.microsoft.com/office/powerpoint/2010/main" val="2391992143"/>
              </p:ext>
            </p:extLst>
          </p:nvPr>
        </p:nvGraphicFramePr>
        <p:xfrm>
          <a:off x="224852" y="978481"/>
          <a:ext cx="11797259" cy="5084750"/>
        </p:xfrm>
        <a:graphic>
          <a:graphicData uri="http://schemas.openxmlformats.org/drawingml/2006/table">
            <a:tbl>
              <a:tblPr firstRow="1" bandRow="1">
                <a:tableStyleId>{5C22544A-7EE6-4342-B048-85BDC9FD1C3A}</a:tableStyleId>
              </a:tblPr>
              <a:tblGrid>
                <a:gridCol w="449705">
                  <a:extLst>
                    <a:ext uri="{9D8B030D-6E8A-4147-A177-3AD203B41FA5}">
                      <a16:colId xmlns:a16="http://schemas.microsoft.com/office/drawing/2014/main" val="2579593060"/>
                    </a:ext>
                  </a:extLst>
                </a:gridCol>
                <a:gridCol w="8349522">
                  <a:extLst>
                    <a:ext uri="{9D8B030D-6E8A-4147-A177-3AD203B41FA5}">
                      <a16:colId xmlns:a16="http://schemas.microsoft.com/office/drawing/2014/main" val="3013623322"/>
                    </a:ext>
                  </a:extLst>
                </a:gridCol>
                <a:gridCol w="1499016">
                  <a:extLst>
                    <a:ext uri="{9D8B030D-6E8A-4147-A177-3AD203B41FA5}">
                      <a16:colId xmlns:a16="http://schemas.microsoft.com/office/drawing/2014/main" val="1932209017"/>
                    </a:ext>
                  </a:extLst>
                </a:gridCol>
                <a:gridCol w="1499016">
                  <a:extLst>
                    <a:ext uri="{9D8B030D-6E8A-4147-A177-3AD203B41FA5}">
                      <a16:colId xmlns:a16="http://schemas.microsoft.com/office/drawing/2014/main" val="26224839"/>
                    </a:ext>
                  </a:extLst>
                </a:gridCol>
              </a:tblGrid>
              <a:tr h="370840">
                <a:tc gridSpan="2">
                  <a:txBody>
                    <a:bodyPr/>
                    <a:lstStyle/>
                    <a:p>
                      <a:r>
                        <a:rPr lang="en-US" sz="1600" dirty="0">
                          <a:latin typeface="Calibri" panose="020F0502020204030204" pitchFamily="34" charset="0"/>
                          <a:cs typeface="Calibri" panose="020F0502020204030204" pitchFamily="34" charset="0"/>
                        </a:rPr>
                        <a:t>Parks Levy Commitment</a:t>
                      </a:r>
                    </a:p>
                  </a:txBody>
                  <a:tcPr anchor="b">
                    <a:solidFill>
                      <a:srgbClr val="00A950"/>
                    </a:solidFill>
                  </a:tcPr>
                </a:tc>
                <a:tc hMerge="1">
                  <a:txBody>
                    <a:bodyPr/>
                    <a:lstStyle/>
                    <a:p>
                      <a:r>
                        <a:rPr lang="en-US" sz="1600" dirty="0">
                          <a:latin typeface="Calibri" panose="020F0502020204030204" pitchFamily="34" charset="0"/>
                          <a:cs typeface="Calibri" panose="020F0502020204030204" pitchFamily="34" charset="0"/>
                        </a:rPr>
                        <a:t>Parks Levy Commitment</a:t>
                      </a:r>
                    </a:p>
                  </a:txBody>
                  <a:tcPr>
                    <a:solidFill>
                      <a:srgbClr val="00A950"/>
                    </a:solidFill>
                  </a:tcPr>
                </a:tc>
                <a:tc>
                  <a:txBody>
                    <a:bodyPr/>
                    <a:lstStyle/>
                    <a:p>
                      <a:r>
                        <a:rPr lang="en-US" sz="1600" dirty="0">
                          <a:latin typeface="Calibri" panose="020F0502020204030204" pitchFamily="34" charset="0"/>
                          <a:cs typeface="Calibri" panose="020F0502020204030204" pitchFamily="34" charset="0"/>
                        </a:rPr>
                        <a:t>Sum of Total Expense*</a:t>
                      </a:r>
                    </a:p>
                  </a:txBody>
                  <a:tcPr anchor="b">
                    <a:solidFill>
                      <a:srgbClr val="00A950"/>
                    </a:solidFill>
                  </a:tcPr>
                </a:tc>
                <a:tc>
                  <a:txBody>
                    <a:bodyPr/>
                    <a:lstStyle/>
                    <a:p>
                      <a:r>
                        <a:rPr lang="en-US" sz="1600" dirty="0">
                          <a:latin typeface="Calibri" panose="020F0502020204030204" pitchFamily="34" charset="0"/>
                          <a:cs typeface="Calibri" panose="020F0502020204030204" pitchFamily="34" charset="0"/>
                        </a:rPr>
                        <a:t>Parks Levy Portion of Total</a:t>
                      </a:r>
                    </a:p>
                  </a:txBody>
                  <a:tcPr anchor="b">
                    <a:solidFill>
                      <a:srgbClr val="00A950"/>
                    </a:solidFill>
                  </a:tcPr>
                </a:tc>
                <a:extLst>
                  <a:ext uri="{0D108BD9-81ED-4DB2-BD59-A6C34878D82A}">
                    <a16:rowId xmlns:a16="http://schemas.microsoft.com/office/drawing/2014/main" val="2833184678"/>
                  </a:ext>
                </a:extLst>
              </a:tr>
              <a:tr h="553390">
                <a:tc gridSpan="2">
                  <a:txBody>
                    <a:bodyPr/>
                    <a:lstStyle/>
                    <a:p>
                      <a:r>
                        <a:rPr lang="en-US" sz="20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Protect and Grow Nature</a:t>
                      </a:r>
                      <a:endParaRPr lang="en-US" sz="2000" dirty="0">
                        <a:latin typeface="Calibri" panose="020F0502020204030204" pitchFamily="34" charset="0"/>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tc>
                <a:tc>
                  <a:txBody>
                    <a:bodyPr/>
                    <a:lstStyle/>
                    <a:p>
                      <a:pPr algn="r"/>
                      <a:r>
                        <a:rPr lang="en-US" sz="1600" b="1" dirty="0">
                          <a:latin typeface="Calibri" panose="020F0502020204030204" pitchFamily="34" charset="0"/>
                          <a:cs typeface="Calibri" panose="020F0502020204030204" pitchFamily="34" charset="0"/>
                        </a:rPr>
                        <a:t>$36,757,914.29</a:t>
                      </a:r>
                    </a:p>
                  </a:txBody>
                  <a:tcPr anchor="ctr">
                    <a:solidFill>
                      <a:schemeClr val="bg1"/>
                    </a:solidFill>
                  </a:tcPr>
                </a:tc>
                <a:tc>
                  <a:txBody>
                    <a:bodyPr/>
                    <a:lstStyle/>
                    <a:p>
                      <a:pPr algn="r"/>
                      <a:r>
                        <a:rPr lang="en-US" sz="1600" b="1" dirty="0">
                          <a:latin typeface="Calibri" panose="020F0502020204030204" pitchFamily="34" charset="0"/>
                          <a:cs typeface="Calibri" panose="020F0502020204030204" pitchFamily="34" charset="0"/>
                        </a:rPr>
                        <a:t>$11,470,915.00</a:t>
                      </a:r>
                    </a:p>
                  </a:txBody>
                  <a:tcPr anchor="ctr">
                    <a:solidFill>
                      <a:schemeClr val="bg1"/>
                    </a:solidFill>
                  </a:tcPr>
                </a:tc>
                <a:extLst>
                  <a:ext uri="{0D108BD9-81ED-4DB2-BD59-A6C34878D82A}">
                    <a16:rowId xmlns:a16="http://schemas.microsoft.com/office/drawing/2014/main" val="1959401314"/>
                  </a:ext>
                </a:extLst>
              </a:tr>
              <a:tr h="370840">
                <a:tc>
                  <a:txBody>
                    <a:bodyPr/>
                    <a:lstStyle/>
                    <a:p>
                      <a:pPr marL="287338" marR="0" lvl="0" indent="-287338" algn="l" defTabSz="914377" rtl="0" eaLnBrk="1" fontAlgn="auto" latinLnBrk="0" hangingPunct="1">
                        <a:lnSpc>
                          <a:spcPct val="100000"/>
                        </a:lnSpc>
                        <a:spcBef>
                          <a:spcPts val="0"/>
                        </a:spcBef>
                        <a:spcAft>
                          <a:spcPts val="0"/>
                        </a:spcAft>
                        <a:buClrTx/>
                        <a:buSzTx/>
                        <a:buFontTx/>
                        <a:buNone/>
                        <a:tabLst/>
                        <a:defRPr/>
                      </a:pPr>
                      <a:r>
                        <a:rPr lang="en-US" sz="1500" dirty="0">
                          <a:latin typeface="Calibri" panose="020F0502020204030204" pitchFamily="34" charset="0"/>
                          <a:cs typeface="Calibri" panose="020F0502020204030204" pitchFamily="34" charset="0"/>
                        </a:rPr>
                        <a:t>C3</a:t>
                      </a:r>
                      <a:endParaRPr lang="en-US" sz="1500" b="0" i="0" u="none" strike="noStrike" kern="1200" baseline="0" dirty="0">
                        <a:solidFill>
                          <a:schemeClr val="dk1"/>
                        </a:solidFill>
                        <a:latin typeface="Calibri" panose="020F0502020204030204" pitchFamily="34" charset="0"/>
                        <a:ea typeface="+mn-ea"/>
                        <a:cs typeface="Calibri" panose="020F0502020204030204" pitchFamily="34" charset="0"/>
                      </a:endParaRPr>
                    </a:p>
                  </a:txBody>
                  <a:tcPr>
                    <a:solidFill>
                      <a:srgbClr val="EEF3EC"/>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500" b="0" i="0" u="none" strike="noStrike" kern="1200" baseline="0" dirty="0">
                          <a:solidFill>
                            <a:schemeClr val="dk1"/>
                          </a:solidFill>
                          <a:latin typeface="Calibri" panose="020F0502020204030204" pitchFamily="34" charset="0"/>
                          <a:ea typeface="+mn-ea"/>
                          <a:cs typeface="Calibri" panose="020F0502020204030204" pitchFamily="34" charset="0"/>
                        </a:rPr>
                        <a:t>Increase opportunities for communities of color and children experiencing poverty to connect w/ nature.</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$6,393,906.90</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$2,153,676.00</a:t>
                      </a:r>
                    </a:p>
                  </a:txBody>
                  <a:tcPr>
                    <a:solidFill>
                      <a:srgbClr val="EEF3EC"/>
                    </a:solidFill>
                  </a:tcPr>
                </a:tc>
                <a:extLst>
                  <a:ext uri="{0D108BD9-81ED-4DB2-BD59-A6C34878D82A}">
                    <a16:rowId xmlns:a16="http://schemas.microsoft.com/office/drawing/2014/main" val="762366218"/>
                  </a:ext>
                </a:extLst>
              </a:tr>
              <a:tr h="370840">
                <a:tc>
                  <a:txBody>
                    <a:bodyPr/>
                    <a:lstStyle/>
                    <a:p>
                      <a:r>
                        <a:rPr lang="en-US" sz="1500" dirty="0">
                          <a:latin typeface="Calibri" panose="020F0502020204030204" pitchFamily="34" charset="0"/>
                          <a:cs typeface="Calibri" panose="020F0502020204030204" pitchFamily="34" charset="0"/>
                        </a:rPr>
                        <a:t>C1</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D1</a:t>
                      </a:r>
                    </a:p>
                  </a:txBody>
                  <a:tcPr>
                    <a:solidFill>
                      <a:srgbClr val="EEF3EC"/>
                    </a:solidFill>
                  </a:tcPr>
                </a:tc>
                <a:tc>
                  <a:txBody>
                    <a:bodyPr/>
                    <a:lstStyle/>
                    <a:p>
                      <a:r>
                        <a:rPr lang="en-US" sz="1500" dirty="0">
                          <a:latin typeface="Calibri" panose="020F0502020204030204" pitchFamily="34" charset="0"/>
                          <a:cs typeface="Calibri" panose="020F0502020204030204" pitchFamily="34" charset="0"/>
                        </a:rPr>
                        <a:t>Enhance and preserve parks, rivers, wetlands, trees, and other important natural features in urban areas for the benefit of all Portlanders and wildlife</a:t>
                      </a:r>
                    </a:p>
                    <a:p>
                      <a:r>
                        <a:rPr lang="en-US" sz="1500" dirty="0">
                          <a:latin typeface="Calibri" panose="020F0502020204030204" pitchFamily="34" charset="0"/>
                          <a:cs typeface="Calibri" panose="020F0502020204030204" pitchFamily="34" charset="0"/>
                        </a:rPr>
                        <a:t>Protect water quality and wildlife habitat, control erosion, remove invasive species in 8,000 acres of natural area.</a:t>
                      </a: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$2,379,899.05</a:t>
                      </a: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$817,194.00</a:t>
                      </a:r>
                    </a:p>
                  </a:txBody>
                  <a:tcPr>
                    <a:solidFill>
                      <a:srgbClr val="EEF3EC"/>
                    </a:solidFill>
                  </a:tcPr>
                </a:tc>
                <a:extLst>
                  <a:ext uri="{0D108BD9-81ED-4DB2-BD59-A6C34878D82A}">
                    <a16:rowId xmlns:a16="http://schemas.microsoft.com/office/drawing/2014/main" val="2221133208"/>
                  </a:ext>
                </a:extLst>
              </a:tr>
              <a:tr h="370840">
                <a:tc>
                  <a:txBody>
                    <a:bodyPr/>
                    <a:lstStyle/>
                    <a:p>
                      <a:r>
                        <a:rPr lang="en-US" sz="1500" dirty="0">
                          <a:latin typeface="Calibri" panose="020F0502020204030204" pitchFamily="34" charset="0"/>
                          <a:cs typeface="Calibri" panose="020F0502020204030204" pitchFamily="34" charset="0"/>
                        </a:rPr>
                        <a:t>C5</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D4</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D5</a:t>
                      </a:r>
                    </a:p>
                  </a:txBody>
                  <a:tcPr>
                    <a:solidFill>
                      <a:srgbClr val="EEF3EC"/>
                    </a:solidFill>
                  </a:tcPr>
                </a:tc>
                <a:tc>
                  <a:txBody>
                    <a:bodyPr/>
                    <a:lstStyle/>
                    <a:p>
                      <a:r>
                        <a:rPr lang="en-US" sz="1500" dirty="0">
                          <a:latin typeface="Calibri" panose="020F0502020204030204" pitchFamily="34" charset="0"/>
                          <a:cs typeface="Calibri" panose="020F0502020204030204" pitchFamily="34" charset="0"/>
                        </a:rPr>
                        <a:t>Enhance park maintenance to keep parks clean and safe, including litter and hazardous waste removal, restroom cleaning, and playground safety.</a:t>
                      </a:r>
                    </a:p>
                    <a:p>
                      <a:r>
                        <a:rPr lang="en-US" sz="1500" dirty="0">
                          <a:latin typeface="Calibri" panose="020F0502020204030204" pitchFamily="34" charset="0"/>
                          <a:cs typeface="Calibri" panose="020F0502020204030204" pitchFamily="34" charset="0"/>
                        </a:rPr>
                        <a:t>Clean litter and hazardous waste in parks and natural areas, maintain grounds and landscaping, provide safety checks on play equipment, improve preventative and traditional maintenance.</a:t>
                      </a:r>
                    </a:p>
                    <a:p>
                      <a:r>
                        <a:rPr lang="en-US" sz="1500" dirty="0">
                          <a:latin typeface="Calibri" panose="020F0502020204030204" pitchFamily="34" charset="0"/>
                          <a:cs typeface="Calibri" panose="020F0502020204030204" pitchFamily="34" charset="0"/>
                        </a:rPr>
                        <a:t>Keep public restrooms open and cleaner.</a:t>
                      </a: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$26,559,594.77</a:t>
                      </a: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$8,397,281.00</a:t>
                      </a:r>
                    </a:p>
                  </a:txBody>
                  <a:tcPr>
                    <a:solidFill>
                      <a:srgbClr val="EEF3EC"/>
                    </a:solidFill>
                  </a:tcPr>
                </a:tc>
                <a:extLst>
                  <a:ext uri="{0D108BD9-81ED-4DB2-BD59-A6C34878D82A}">
                    <a16:rowId xmlns:a16="http://schemas.microsoft.com/office/drawing/2014/main" val="2299822942"/>
                  </a:ext>
                </a:extLst>
              </a:tr>
              <a:tr h="370840">
                <a:tc>
                  <a:txBody>
                    <a:bodyPr/>
                    <a:lstStyle/>
                    <a:p>
                      <a:r>
                        <a:rPr lang="en-US" sz="1500" dirty="0">
                          <a:latin typeface="Calibri" panose="020F0502020204030204" pitchFamily="34" charset="0"/>
                          <a:cs typeface="Calibri" panose="020F0502020204030204" pitchFamily="34" charset="0"/>
                        </a:rPr>
                        <a:t>D6</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D7</a:t>
                      </a:r>
                    </a:p>
                  </a:txBody>
                  <a:tcPr>
                    <a:solidFill>
                      <a:srgbClr val="EEF3EC"/>
                    </a:solidFill>
                  </a:tcPr>
                </a:tc>
                <a:tc>
                  <a:txBody>
                    <a:bodyPr/>
                    <a:lstStyle/>
                    <a:p>
                      <a:r>
                        <a:rPr lang="en-US" sz="1500" dirty="0">
                          <a:latin typeface="Calibri" panose="020F0502020204030204" pitchFamily="34" charset="0"/>
                          <a:cs typeface="Calibri" panose="020F0502020204030204" pitchFamily="34" charset="0"/>
                        </a:rPr>
                        <a:t>Plant new trees in communities where today canopy coverage is lower, to improve air and water quality, diminish the impacts of climate change, and provide wildlife habitat.</a:t>
                      </a:r>
                    </a:p>
                    <a:p>
                      <a:r>
                        <a:rPr lang="en-US" sz="1500" dirty="0">
                          <a:latin typeface="Calibri" panose="020F0502020204030204" pitchFamily="34" charset="0"/>
                          <a:cs typeface="Calibri" panose="020F0502020204030204" pitchFamily="34" charset="0"/>
                        </a:rPr>
                        <a:t>Protect Portland’s 1.2 million park trees by performing proactive maintenance, safety checks, hazard removal, and replacement of damaged trees in parks and natural areas.</a:t>
                      </a: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$6,409,925.50</a:t>
                      </a: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$1,810,574.00</a:t>
                      </a:r>
                    </a:p>
                  </a:txBody>
                  <a:tcPr>
                    <a:solidFill>
                      <a:srgbClr val="EEF3EC"/>
                    </a:solidFill>
                  </a:tcPr>
                </a:tc>
                <a:extLst>
                  <a:ext uri="{0D108BD9-81ED-4DB2-BD59-A6C34878D82A}">
                    <a16:rowId xmlns:a16="http://schemas.microsoft.com/office/drawing/2014/main" val="3721067350"/>
                  </a:ext>
                </a:extLst>
              </a:tr>
              <a:tr h="206905">
                <a:tc>
                  <a:txBody>
                    <a:bodyPr/>
                    <a:lstStyle/>
                    <a:p>
                      <a:r>
                        <a:rPr lang="en-US" sz="1500" dirty="0">
                          <a:latin typeface="Calibri" panose="020F0502020204030204" pitchFamily="34" charset="0"/>
                          <a:cs typeface="Calibri" panose="020F0502020204030204" pitchFamily="34" charset="0"/>
                        </a:rPr>
                        <a:t>D8</a:t>
                      </a:r>
                    </a:p>
                  </a:txBody>
                  <a:tcPr>
                    <a:solidFill>
                      <a:srgbClr val="EEF3EC"/>
                    </a:solidFill>
                  </a:tcPr>
                </a:tc>
                <a:tc>
                  <a:txBody>
                    <a:bodyPr/>
                    <a:lstStyle/>
                    <a:p>
                      <a:r>
                        <a:rPr lang="en-US" sz="1500" dirty="0">
                          <a:latin typeface="Calibri" panose="020F0502020204030204" pitchFamily="34" charset="0"/>
                          <a:cs typeface="Calibri" panose="020F0502020204030204" pitchFamily="34" charset="0"/>
                        </a:rPr>
                        <a:t>Modernize data systems to improve internal efficiency.</a:t>
                      </a: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N/A </a:t>
                      </a:r>
                      <a:r>
                        <a:rPr lang="en-US" sz="1200" dirty="0">
                          <a:latin typeface="Calibri" panose="020F0502020204030204" pitchFamily="34" charset="0"/>
                          <a:cs typeface="Calibri" panose="020F0502020204030204" pitchFamily="34" charset="0"/>
                        </a:rPr>
                        <a:t>(project-level)</a:t>
                      </a:r>
                    </a:p>
                  </a:txBody>
                  <a:tcPr>
                    <a:solidFill>
                      <a:srgbClr val="EEF3EC"/>
                    </a:solidFill>
                  </a:tcPr>
                </a:tc>
                <a:tc>
                  <a:txBody>
                    <a:bodyPr/>
                    <a:lstStyle/>
                    <a:p>
                      <a:pPr algn="r"/>
                      <a:r>
                        <a:rPr lang="en-US" sz="1600" dirty="0">
                          <a:latin typeface="Calibri" panose="020F0502020204030204" pitchFamily="34" charset="0"/>
                          <a:cs typeface="Calibri" panose="020F0502020204030204" pitchFamily="34" charset="0"/>
                        </a:rPr>
                        <a:t>N/A</a:t>
                      </a:r>
                    </a:p>
                  </a:txBody>
                  <a:tcPr>
                    <a:solidFill>
                      <a:srgbClr val="EEF3EC"/>
                    </a:solidFill>
                  </a:tcPr>
                </a:tc>
                <a:extLst>
                  <a:ext uri="{0D108BD9-81ED-4DB2-BD59-A6C34878D82A}">
                    <a16:rowId xmlns:a16="http://schemas.microsoft.com/office/drawing/2014/main" val="3784109878"/>
                  </a:ext>
                </a:extLst>
              </a:tr>
            </a:tbl>
          </a:graphicData>
        </a:graphic>
      </p:graphicFrame>
      <p:pic>
        <p:nvPicPr>
          <p:cNvPr id="10" name="Picture 9" descr="Icon&#10;&#10;Description automatically generated">
            <a:extLst>
              <a:ext uri="{FF2B5EF4-FFF2-40B4-BE49-F238E27FC236}">
                <a16:creationId xmlns:a16="http://schemas.microsoft.com/office/drawing/2014/main" id="{CFEC7A2A-7A4B-4664-B983-2FB23E9E57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2882" y1="66120" x2="69686" y2="64337"/>
                        <a14:foregroundMark x1="69686" y1="64337" x2="43866" y2="44080"/>
                        <a14:foregroundMark x1="43866" y1="44080" x2="32882" y2="57917"/>
                        <a14:foregroundMark x1="50713" y1="33310" x2="60913" y2="44223"/>
                        <a14:foregroundMark x1="54779" y1="28531" x2="52068" y2="46291"/>
                        <a14:foregroundMark x1="67760" y1="57204" x2="69116" y2="58559"/>
                        <a14:foregroundMark x1="54779" y1="76320" x2="68902" y2="44936"/>
                        <a14:foregroundMark x1="68902" y1="44936" x2="69116" y2="42867"/>
                        <a14:foregroundMark x1="32882" y1="63338" x2="37019" y2="64765"/>
                        <a14:foregroundMark x1="30884" y1="49001" x2="34950" y2="66120"/>
                        <a14:foregroundMark x1="43153" y1="74322" x2="45221" y2="68830"/>
                      </a14:backgroundRemoval>
                    </a14:imgEffect>
                  </a14:imgLayer>
                </a14:imgProps>
              </a:ext>
            </a:extLst>
          </a:blip>
          <a:stretch>
            <a:fillRect/>
          </a:stretch>
        </p:blipFill>
        <p:spPr>
          <a:xfrm>
            <a:off x="240400" y="1538289"/>
            <a:ext cx="548640" cy="548640"/>
          </a:xfrm>
          <a:prstGeom prst="rect">
            <a:avLst/>
          </a:prstGeom>
        </p:spPr>
      </p:pic>
      <p:sp>
        <p:nvSpPr>
          <p:cNvPr id="7" name="Rectangle 6">
            <a:extLst>
              <a:ext uri="{FF2B5EF4-FFF2-40B4-BE49-F238E27FC236}">
                <a16:creationId xmlns:a16="http://schemas.microsoft.com/office/drawing/2014/main" id="{93BE9E6B-D2CA-4AF6-8590-CA93D4F68B16}"/>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176654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0C1EB0-B77D-48C2-B85F-C999CA5DFAB9}"/>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PP&amp;R YEAR 1 PARKS LEVY DRAFT REPORT</a:t>
            </a:r>
          </a:p>
        </p:txBody>
      </p:sp>
      <p:graphicFrame>
        <p:nvGraphicFramePr>
          <p:cNvPr id="6" name="Table 10">
            <a:extLst>
              <a:ext uri="{FF2B5EF4-FFF2-40B4-BE49-F238E27FC236}">
                <a16:creationId xmlns:a16="http://schemas.microsoft.com/office/drawing/2014/main" id="{78B0F100-892A-4315-89D1-966B552183B5}"/>
              </a:ext>
            </a:extLst>
          </p:cNvPr>
          <p:cNvGraphicFramePr>
            <a:graphicFrameLocks noGrp="1"/>
          </p:cNvGraphicFramePr>
          <p:nvPr>
            <p:extLst>
              <p:ext uri="{D42A27DB-BD31-4B8C-83A1-F6EECF244321}">
                <p14:modId xmlns:p14="http://schemas.microsoft.com/office/powerpoint/2010/main" val="4127414397"/>
              </p:ext>
            </p:extLst>
          </p:nvPr>
        </p:nvGraphicFramePr>
        <p:xfrm>
          <a:off x="159917" y="1412405"/>
          <a:ext cx="11872166" cy="4033190"/>
        </p:xfrm>
        <a:graphic>
          <a:graphicData uri="http://schemas.openxmlformats.org/drawingml/2006/table">
            <a:tbl>
              <a:tblPr firstRow="1" bandRow="1">
                <a:tableStyleId>{5C22544A-7EE6-4342-B048-85BDC9FD1C3A}</a:tableStyleId>
              </a:tblPr>
              <a:tblGrid>
                <a:gridCol w="457518">
                  <a:extLst>
                    <a:ext uri="{9D8B030D-6E8A-4147-A177-3AD203B41FA5}">
                      <a16:colId xmlns:a16="http://schemas.microsoft.com/office/drawing/2014/main" val="2579593060"/>
                    </a:ext>
                  </a:extLst>
                </a:gridCol>
                <a:gridCol w="8506556">
                  <a:extLst>
                    <a:ext uri="{9D8B030D-6E8A-4147-A177-3AD203B41FA5}">
                      <a16:colId xmlns:a16="http://schemas.microsoft.com/office/drawing/2014/main" val="3013623322"/>
                    </a:ext>
                  </a:extLst>
                </a:gridCol>
                <a:gridCol w="1409075">
                  <a:extLst>
                    <a:ext uri="{9D8B030D-6E8A-4147-A177-3AD203B41FA5}">
                      <a16:colId xmlns:a16="http://schemas.microsoft.com/office/drawing/2014/main" val="1932209017"/>
                    </a:ext>
                  </a:extLst>
                </a:gridCol>
                <a:gridCol w="1499017">
                  <a:extLst>
                    <a:ext uri="{9D8B030D-6E8A-4147-A177-3AD203B41FA5}">
                      <a16:colId xmlns:a16="http://schemas.microsoft.com/office/drawing/2014/main" val="26224839"/>
                    </a:ext>
                  </a:extLst>
                </a:gridCol>
              </a:tblGrid>
              <a:tr h="370840">
                <a:tc gridSpan="2">
                  <a:txBody>
                    <a:bodyPr/>
                    <a:lstStyle/>
                    <a:p>
                      <a:r>
                        <a:rPr lang="en-US" sz="1600" dirty="0">
                          <a:latin typeface="Calibri" panose="020F0502020204030204" pitchFamily="34" charset="0"/>
                          <a:cs typeface="Calibri" panose="020F0502020204030204" pitchFamily="34" charset="0"/>
                        </a:rPr>
                        <a:t>Parks Levy Commitment</a:t>
                      </a:r>
                    </a:p>
                  </a:txBody>
                  <a:tcPr anchor="b">
                    <a:solidFill>
                      <a:srgbClr val="00A950"/>
                    </a:solidFill>
                  </a:tcPr>
                </a:tc>
                <a:tc hMerge="1">
                  <a:txBody>
                    <a:bodyPr/>
                    <a:lstStyle/>
                    <a:p>
                      <a:r>
                        <a:rPr lang="en-US" sz="1600" dirty="0">
                          <a:latin typeface="Calibri" panose="020F0502020204030204" pitchFamily="34" charset="0"/>
                          <a:cs typeface="Calibri" panose="020F0502020204030204" pitchFamily="34" charset="0"/>
                        </a:rPr>
                        <a:t>Parks Levy Commitment</a:t>
                      </a:r>
                    </a:p>
                  </a:txBody>
                  <a:tcPr>
                    <a:solidFill>
                      <a:srgbClr val="00A950"/>
                    </a:solidFill>
                  </a:tcPr>
                </a:tc>
                <a:tc>
                  <a:txBody>
                    <a:bodyPr/>
                    <a:lstStyle/>
                    <a:p>
                      <a:r>
                        <a:rPr lang="en-US" sz="1600" dirty="0">
                          <a:latin typeface="Calibri" panose="020F0502020204030204" pitchFamily="34" charset="0"/>
                          <a:cs typeface="Calibri" panose="020F0502020204030204" pitchFamily="34" charset="0"/>
                        </a:rPr>
                        <a:t>Sum of Total Expense*</a:t>
                      </a:r>
                    </a:p>
                  </a:txBody>
                  <a:tcPr anchor="b">
                    <a:solidFill>
                      <a:srgbClr val="00A950"/>
                    </a:solidFill>
                  </a:tcPr>
                </a:tc>
                <a:tc>
                  <a:txBody>
                    <a:bodyPr/>
                    <a:lstStyle/>
                    <a:p>
                      <a:r>
                        <a:rPr lang="en-US" sz="1600" dirty="0">
                          <a:latin typeface="Calibri" panose="020F0502020204030204" pitchFamily="34" charset="0"/>
                          <a:cs typeface="Calibri" panose="020F0502020204030204" pitchFamily="34" charset="0"/>
                        </a:rPr>
                        <a:t>Parks Levy Portion of Total</a:t>
                      </a:r>
                    </a:p>
                  </a:txBody>
                  <a:tcPr anchor="b">
                    <a:solidFill>
                      <a:srgbClr val="00A950"/>
                    </a:solidFill>
                  </a:tcPr>
                </a:tc>
                <a:extLst>
                  <a:ext uri="{0D108BD9-81ED-4DB2-BD59-A6C34878D82A}">
                    <a16:rowId xmlns:a16="http://schemas.microsoft.com/office/drawing/2014/main" val="2833184678"/>
                  </a:ext>
                </a:extLst>
              </a:tr>
              <a:tr h="553390">
                <a:tc gridSpan="2">
                  <a:txBody>
                    <a:bodyPr/>
                    <a:lstStyle/>
                    <a:p>
                      <a:r>
                        <a:rPr lang="en-US" sz="20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Community Partnerships</a:t>
                      </a:r>
                      <a:endParaRPr lang="en-US" sz="2000" dirty="0">
                        <a:latin typeface="Calibri" panose="020F0502020204030204" pitchFamily="34" charset="0"/>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tc>
                <a:tc>
                  <a:txBody>
                    <a:bodyPr/>
                    <a:lstStyle/>
                    <a:p>
                      <a:pPr algn="r"/>
                      <a:r>
                        <a:rPr lang="en-US" sz="1600" b="1" dirty="0">
                          <a:latin typeface="Calibri" panose="020F0502020204030204" pitchFamily="34" charset="0"/>
                          <a:cs typeface="Calibri" panose="020F0502020204030204" pitchFamily="34" charset="0"/>
                        </a:rPr>
                        <a:t>$6,731,752.92</a:t>
                      </a:r>
                    </a:p>
                  </a:txBody>
                  <a:tcPr anchor="ctr">
                    <a:solidFill>
                      <a:schemeClr val="bg1"/>
                    </a:solidFill>
                  </a:tcPr>
                </a:tc>
                <a:tc>
                  <a:txBody>
                    <a:bodyPr/>
                    <a:lstStyle/>
                    <a:p>
                      <a:pPr algn="r"/>
                      <a:r>
                        <a:rPr lang="en-US" sz="1600" b="1" dirty="0">
                          <a:latin typeface="Calibri" panose="020F0502020204030204" pitchFamily="34" charset="0"/>
                          <a:cs typeface="Calibri" panose="020F0502020204030204" pitchFamily="34" charset="0"/>
                        </a:rPr>
                        <a:t>$2,203,565.00</a:t>
                      </a:r>
                    </a:p>
                  </a:txBody>
                  <a:tcPr anchor="ctr">
                    <a:solidFill>
                      <a:schemeClr val="bg1"/>
                    </a:solidFill>
                  </a:tcPr>
                </a:tc>
                <a:extLst>
                  <a:ext uri="{0D108BD9-81ED-4DB2-BD59-A6C34878D82A}">
                    <a16:rowId xmlns:a16="http://schemas.microsoft.com/office/drawing/2014/main" val="1959401314"/>
                  </a:ext>
                </a:extLst>
              </a:tr>
              <a:tr h="370840">
                <a:tc>
                  <a:txBody>
                    <a:bodyPr/>
                    <a:lstStyle/>
                    <a:p>
                      <a:r>
                        <a:rPr lang="en-US" sz="1600" dirty="0">
                          <a:latin typeface="Calibri" panose="020F0502020204030204" pitchFamily="34" charset="0"/>
                          <a:cs typeface="Calibri" panose="020F0502020204030204" pitchFamily="34" charset="0"/>
                        </a:rPr>
                        <a:t>D</a:t>
                      </a:r>
                    </a:p>
                  </a:txBody>
                  <a:tcPr>
                    <a:solidFill>
                      <a:srgbClr val="EEF3EC"/>
                    </a:solidFill>
                  </a:tcPr>
                </a:tc>
                <a:tc>
                  <a:txBody>
                    <a:bodyPr/>
                    <a:lstStyle/>
                    <a:p>
                      <a:r>
                        <a:rPr lang="en-US" sz="1600" dirty="0">
                          <a:latin typeface="Calibri" panose="020F0502020204030204" pitchFamily="34" charset="0"/>
                          <a:cs typeface="Calibri" panose="020F0502020204030204" pitchFamily="34" charset="0"/>
                        </a:rPr>
                        <a:t>A community oversight committee will be appointed to review Parks Levy expenditures and to report annually to City Council. The Measure also directs the Bureau to provide for a performance audit to ensure that services funded by the Parks Levy are consistent with voter intent.</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$293,443.02</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$100,879.00</a:t>
                      </a:r>
                    </a:p>
                  </a:txBody>
                  <a:tcPr>
                    <a:solidFill>
                      <a:srgbClr val="EEF3EC"/>
                    </a:solidFill>
                  </a:tcPr>
                </a:tc>
                <a:extLst>
                  <a:ext uri="{0D108BD9-81ED-4DB2-BD59-A6C34878D82A}">
                    <a16:rowId xmlns:a16="http://schemas.microsoft.com/office/drawing/2014/main" val="1376906789"/>
                  </a:ext>
                </a:extLst>
              </a:tr>
              <a:tr h="370840">
                <a:tc>
                  <a:txBody>
                    <a:bodyPr/>
                    <a:lstStyle/>
                    <a:p>
                      <a:pPr marL="287338" marR="0" lvl="0" indent="-287338" algn="l" defTabSz="914377"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C2</a:t>
                      </a:r>
                      <a:endParaRPr lang="en-US" sz="1600" b="0" i="0" u="none" strike="noStrike" kern="1200" baseline="0" dirty="0">
                        <a:solidFill>
                          <a:schemeClr val="dk1"/>
                        </a:solidFill>
                        <a:latin typeface="Calibri" panose="020F0502020204030204" pitchFamily="34" charset="0"/>
                        <a:ea typeface="+mn-ea"/>
                        <a:cs typeface="Calibri" panose="020F0502020204030204" pitchFamily="34" charset="0"/>
                      </a:endParaRPr>
                    </a:p>
                  </a:txBody>
                  <a:tcPr>
                    <a:solidFill>
                      <a:srgbClr val="EEF3EC"/>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Provide park and recreation services to diverse populations including communities of color, seniors, teens, households experiencing poverty, immigrants and refugees, and people living with disabilities.</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N/A </a:t>
                      </a:r>
                    </a:p>
                    <a:p>
                      <a:pPr marL="0" marR="0" lvl="0" indent="0" algn="r" defTabSz="914377"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Calibri" panose="020F0502020204030204" pitchFamily="34" charset="0"/>
                          <a:ea typeface="+mn-ea"/>
                          <a:cs typeface="Calibri" panose="020F0502020204030204" pitchFamily="34" charset="0"/>
                        </a:rPr>
                        <a:t>(included in net expenses for other commitments)</a:t>
                      </a:r>
                      <a:endParaRPr lang="en-US" sz="1600" b="0" i="0" u="none" strike="noStrike" kern="1200" baseline="0" dirty="0">
                        <a:solidFill>
                          <a:schemeClr val="dk1"/>
                        </a:solidFill>
                        <a:latin typeface="Calibri" panose="020F0502020204030204" pitchFamily="34" charset="0"/>
                        <a:ea typeface="+mn-ea"/>
                        <a:cs typeface="Calibri" panose="020F0502020204030204" pitchFamily="34" charset="0"/>
                      </a:endParaRP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N/A</a:t>
                      </a:r>
                    </a:p>
                  </a:txBody>
                  <a:tcPr>
                    <a:solidFill>
                      <a:srgbClr val="EEF3EC"/>
                    </a:solidFill>
                  </a:tcPr>
                </a:tc>
                <a:extLst>
                  <a:ext uri="{0D108BD9-81ED-4DB2-BD59-A6C34878D82A}">
                    <a16:rowId xmlns:a16="http://schemas.microsoft.com/office/drawing/2014/main" val="762366218"/>
                  </a:ext>
                </a:extLst>
              </a:tr>
              <a:tr h="370840">
                <a:tc>
                  <a:txBody>
                    <a:bodyPr/>
                    <a:lstStyle/>
                    <a:p>
                      <a:pPr marL="287338" marR="0" lvl="0" indent="-287338" algn="l"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D9</a:t>
                      </a:r>
                    </a:p>
                  </a:txBody>
                  <a:tcPr>
                    <a:solidFill>
                      <a:srgbClr val="EEF3EC"/>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Prioritize services for communities of color and households experiencing poverty, including equity-centered engagement and outreach, community partnership grants, and increased engagement with volunteer and partner groups.</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$6,438,309.90</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libri" panose="020F0502020204030204" pitchFamily="34" charset="0"/>
                          <a:ea typeface="+mn-ea"/>
                          <a:cs typeface="Calibri" panose="020F0502020204030204" pitchFamily="34" charset="0"/>
                        </a:rPr>
                        <a:t>$2,102,686.00</a:t>
                      </a:r>
                    </a:p>
                  </a:txBody>
                  <a:tcPr>
                    <a:solidFill>
                      <a:srgbClr val="EEF3EC"/>
                    </a:solidFill>
                  </a:tcPr>
                </a:tc>
                <a:extLst>
                  <a:ext uri="{0D108BD9-81ED-4DB2-BD59-A6C34878D82A}">
                    <a16:rowId xmlns:a16="http://schemas.microsoft.com/office/drawing/2014/main" val="2946783481"/>
                  </a:ext>
                </a:extLst>
              </a:tr>
              <a:tr h="370840">
                <a:tc>
                  <a:txBody>
                    <a:bodyPr/>
                    <a:lstStyle/>
                    <a:p>
                      <a:endParaRPr lang="en-US" sz="1200" dirty="0">
                        <a:latin typeface="Calibri" panose="020F0502020204030204" pitchFamily="34" charset="0"/>
                        <a:cs typeface="Calibri" panose="020F0502020204030204" pitchFamily="34" charset="0"/>
                      </a:endParaRPr>
                    </a:p>
                  </a:txBody>
                  <a:tcPr>
                    <a:solidFill>
                      <a:schemeClr val="bg1"/>
                    </a:solidFill>
                  </a:tcPr>
                </a:tc>
                <a:tc>
                  <a:txBody>
                    <a:bodyPr/>
                    <a:lstStyle/>
                    <a:p>
                      <a:endParaRPr lang="en-US" sz="1200" dirty="0">
                        <a:latin typeface="Calibri" panose="020F0502020204030204" pitchFamily="34" charset="0"/>
                        <a:cs typeface="Calibri" panose="020F0502020204030204" pitchFamily="34" charset="0"/>
                      </a:endParaRPr>
                    </a:p>
                  </a:txBody>
                  <a:tcPr>
                    <a:solidFill>
                      <a:schemeClr val="bg1"/>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Calibri" panose="020F0502020204030204" pitchFamily="34" charset="0"/>
                        <a:ea typeface="+mn-ea"/>
                        <a:cs typeface="Calibri" panose="020F0502020204030204" pitchFamily="34" charset="0"/>
                      </a:endParaRPr>
                    </a:p>
                  </a:txBody>
                  <a:tcPr>
                    <a:solidFill>
                      <a:schemeClr val="bg1"/>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Calibri" panose="020F0502020204030204" pitchFamily="34" charset="0"/>
                        <a:ea typeface="+mn-ea"/>
                        <a:cs typeface="Calibri" panose="020F0502020204030204" pitchFamily="34" charset="0"/>
                      </a:endParaRPr>
                    </a:p>
                  </a:txBody>
                  <a:tcPr>
                    <a:solidFill>
                      <a:schemeClr val="bg1"/>
                    </a:solidFill>
                  </a:tcPr>
                </a:tc>
                <a:extLst>
                  <a:ext uri="{0D108BD9-81ED-4DB2-BD59-A6C34878D82A}">
                    <a16:rowId xmlns:a16="http://schemas.microsoft.com/office/drawing/2014/main" val="2928840715"/>
                  </a:ext>
                </a:extLst>
              </a:tr>
            </a:tbl>
          </a:graphicData>
        </a:graphic>
      </p:graphicFrame>
      <p:pic>
        <p:nvPicPr>
          <p:cNvPr id="7" name="Picture 6">
            <a:extLst>
              <a:ext uri="{FF2B5EF4-FFF2-40B4-BE49-F238E27FC236}">
                <a16:creationId xmlns:a16="http://schemas.microsoft.com/office/drawing/2014/main" id="{DE8893CF-BCB9-442B-BF08-80494D6A35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8244" y1="32596" x2="35261" y2="54066"/>
                        <a14:foregroundMark x1="35261" y1="54066" x2="55532" y2="35378"/>
                        <a14:foregroundMark x1="58958" y1="62696" x2="64383" y2="51712"/>
                      </a14:backgroundRemoval>
                    </a14:imgEffect>
                  </a14:imgLayer>
                </a14:imgProps>
              </a:ext>
            </a:extLst>
          </a:blip>
          <a:srcRect/>
          <a:stretch/>
        </p:blipFill>
        <p:spPr>
          <a:xfrm>
            <a:off x="189897" y="1971754"/>
            <a:ext cx="548640" cy="548640"/>
          </a:xfrm>
          <a:prstGeom prst="rect">
            <a:avLst/>
          </a:prstGeom>
        </p:spPr>
      </p:pic>
    </p:spTree>
    <p:extLst>
      <p:ext uri="{BB962C8B-B14F-4D97-AF65-F5344CB8AC3E}">
        <p14:creationId xmlns:p14="http://schemas.microsoft.com/office/powerpoint/2010/main" val="218608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94A1E1-A33E-B849-92AE-0543CC5B7AB2}"/>
              </a:ext>
            </a:extLst>
          </p:cNvPr>
          <p:cNvSpPr/>
          <p:nvPr/>
        </p:nvSpPr>
        <p:spPr>
          <a:xfrm>
            <a:off x="6410967" y="1936283"/>
            <a:ext cx="5466065" cy="2985433"/>
          </a:xfrm>
          <a:prstGeom prst="rect">
            <a:avLst/>
          </a:prstGeom>
        </p:spPr>
        <p:txBody>
          <a:bodyPr wrap="square" anchor="ctr">
            <a:spAutoFit/>
          </a:bodyPr>
          <a:lstStyle/>
          <a:p>
            <a:pPr marL="285750" indent="-285750">
              <a:spcAft>
                <a:spcPts val="1200"/>
              </a:spcAft>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Prevent cuts to recreation programs, closures of community centers and pools. </a:t>
            </a:r>
          </a:p>
          <a:p>
            <a:pPr marL="285750" indent="-285750">
              <a:spcAft>
                <a:spcPts val="1200"/>
              </a:spcAft>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Deliver recreational programs, including, but not limited to, environmental education and access to nature for youth, summer camps, family-friendly movies and concerts, fitness and arts classes, teen- and senior focused programs, life-saving swim lessons, and a summer playground program serving free lunches to children experiencing hunger.</a:t>
            </a:r>
          </a:p>
          <a:p>
            <a:pPr marL="285750" indent="-285750">
              <a:spcAft>
                <a:spcPts val="1200"/>
              </a:spcAft>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Remove financial barriers for low-income households by ending current dependence on recreation fee revenues, allowing an equity-focused delivery of community events and programs and reducing the likelihood of further cuts to recreation offerings.</a:t>
            </a:r>
          </a:p>
        </p:txBody>
      </p:sp>
      <p:sp>
        <p:nvSpPr>
          <p:cNvPr id="2" name="Rectangle 1">
            <a:extLst>
              <a:ext uri="{FF2B5EF4-FFF2-40B4-BE49-F238E27FC236}">
                <a16:creationId xmlns:a16="http://schemas.microsoft.com/office/drawing/2014/main" id="{038AB6D2-358C-919C-EFBB-B7C118D92BAE}"/>
              </a:ext>
            </a:extLst>
          </p:cNvPr>
          <p:cNvSpPr/>
          <p:nvPr/>
        </p:nvSpPr>
        <p:spPr>
          <a:xfrm>
            <a:off x="775586" y="3524761"/>
            <a:ext cx="4561367" cy="707886"/>
          </a:xfrm>
          <a:prstGeom prst="rect">
            <a:avLst/>
          </a:prstGeom>
        </p:spPr>
        <p:txBody>
          <a:bodyPr wrap="square" anchor="ctr">
            <a:spAutoFit/>
          </a:bodyPr>
          <a:lstStyle/>
          <a:p>
            <a:pPr algn="ctr"/>
            <a:r>
              <a:rPr lang="en-US" sz="4000" dirty="0">
                <a:solidFill>
                  <a:srgbClr val="050019"/>
                </a:solidFill>
                <a:latin typeface="Calibri" panose="020F0502020204030204" pitchFamily="34" charset="0"/>
                <a:cs typeface="Calibri" panose="020F0502020204030204" pitchFamily="34" charset="0"/>
              </a:rPr>
              <a:t>Recreation for All</a:t>
            </a:r>
          </a:p>
        </p:txBody>
      </p:sp>
      <p:pic>
        <p:nvPicPr>
          <p:cNvPr id="5" name="Picture 4" descr="Icon&#10;&#10;Description automatically generated">
            <a:extLst>
              <a:ext uri="{FF2B5EF4-FFF2-40B4-BE49-F238E27FC236}">
                <a16:creationId xmlns:a16="http://schemas.microsoft.com/office/drawing/2014/main" id="{1364ECF6-8D9D-4437-94DD-6DC830E10529}"/>
              </a:ext>
            </a:extLst>
          </p:cNvPr>
          <p:cNvPicPr>
            <a:picLocks noChangeAspect="1"/>
          </p:cNvPicPr>
          <p:nvPr/>
        </p:nvPicPr>
        <p:blipFill>
          <a:blip r:embed="rId3"/>
          <a:stretch>
            <a:fillRect/>
          </a:stretch>
        </p:blipFill>
        <p:spPr>
          <a:xfrm>
            <a:off x="2204090" y="1873248"/>
            <a:ext cx="1704360" cy="1555751"/>
          </a:xfrm>
          <a:prstGeom prst="rect">
            <a:avLst/>
          </a:prstGeom>
        </p:spPr>
      </p:pic>
      <p:sp>
        <p:nvSpPr>
          <p:cNvPr id="7" name="Rectangle 6">
            <a:extLst>
              <a:ext uri="{FF2B5EF4-FFF2-40B4-BE49-F238E27FC236}">
                <a16:creationId xmlns:a16="http://schemas.microsoft.com/office/drawing/2014/main" id="{F88D1D36-58DB-4173-B1FD-6E78018106A1}"/>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414700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D952F1-26F9-4B49-96E4-5F584092ED1F}"/>
              </a:ext>
            </a:extLst>
          </p:cNvPr>
          <p:cNvSpPr/>
          <p:nvPr/>
        </p:nvSpPr>
        <p:spPr>
          <a:xfrm>
            <a:off x="433054" y="2850865"/>
            <a:ext cx="5466065" cy="584775"/>
          </a:xfrm>
          <a:prstGeom prst="rect">
            <a:avLst/>
          </a:prstGeom>
        </p:spPr>
        <p:txBody>
          <a:bodyPr wrap="square" anchor="ctr">
            <a:spAutoFit/>
          </a:bodyPr>
          <a:lstStyle/>
          <a:p>
            <a:r>
              <a:rPr lang="en-US" sz="3200" dirty="0">
                <a:solidFill>
                  <a:srgbClr val="050019"/>
                </a:solidFill>
                <a:latin typeface="Calibri" panose="020F0502020204030204" pitchFamily="34" charset="0"/>
                <a:cs typeface="Calibri" panose="020F0502020204030204" pitchFamily="34" charset="0"/>
              </a:rPr>
              <a:t>Accountability to PLOC Review</a:t>
            </a:r>
          </a:p>
        </p:txBody>
      </p:sp>
      <p:sp>
        <p:nvSpPr>
          <p:cNvPr id="13" name="Rectangle 12">
            <a:extLst>
              <a:ext uri="{FF2B5EF4-FFF2-40B4-BE49-F238E27FC236}">
                <a16:creationId xmlns:a16="http://schemas.microsoft.com/office/drawing/2014/main" id="{D094A1E1-A33E-B849-92AE-0543CC5B7AB2}"/>
              </a:ext>
            </a:extLst>
          </p:cNvPr>
          <p:cNvSpPr/>
          <p:nvPr/>
        </p:nvSpPr>
        <p:spPr>
          <a:xfrm>
            <a:off x="6410967" y="1659285"/>
            <a:ext cx="5466065" cy="3539430"/>
          </a:xfrm>
          <a:prstGeom prst="rect">
            <a:avLst/>
          </a:prstGeom>
        </p:spPr>
        <p:txBody>
          <a:bodyPr wrap="square" anchor="ctr">
            <a:spAutoFit/>
          </a:bodyPr>
          <a:lstStyle/>
          <a:p>
            <a:r>
              <a:rPr lang="en-US" sz="1400" b="1" dirty="0">
                <a:solidFill>
                  <a:srgbClr val="00B462"/>
                </a:solidFill>
                <a:latin typeface="Calibri" panose="020F0502020204030204" pitchFamily="34" charset="0"/>
                <a:cs typeface="Calibri" panose="020F0502020204030204" pitchFamily="34" charset="0"/>
              </a:rPr>
              <a:t>Adherence to Ballot Language</a:t>
            </a:r>
          </a:p>
          <a:p>
            <a:pPr marL="285750" indent="-285750">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Organized the Year 1 report by the 15 commitments in the voter pamphlet to show progress on each commitment</a:t>
            </a:r>
          </a:p>
          <a:p>
            <a:pPr marL="285750" indent="-285750">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Key actions, Parks Levy funding, and relevant performance measures are listed for each commitment</a:t>
            </a:r>
          </a:p>
          <a:p>
            <a:endParaRPr lang="en-US" sz="1400" dirty="0">
              <a:solidFill>
                <a:srgbClr val="050019"/>
              </a:solidFill>
              <a:latin typeface="Calibri" panose="020F0502020204030204" pitchFamily="34" charset="0"/>
              <a:cs typeface="Calibri" panose="020F0502020204030204" pitchFamily="34" charset="0"/>
            </a:endParaRPr>
          </a:p>
          <a:p>
            <a:r>
              <a:rPr lang="en-US" sz="1400" b="1" dirty="0">
                <a:solidFill>
                  <a:srgbClr val="00B462"/>
                </a:solidFill>
                <a:latin typeface="Calibri" panose="020F0502020204030204" pitchFamily="34" charset="0"/>
                <a:cs typeface="Calibri" panose="020F0502020204030204" pitchFamily="34" charset="0"/>
              </a:rPr>
              <a:t>Fiscal Accountability</a:t>
            </a:r>
          </a:p>
          <a:p>
            <a:pPr marL="285750" indent="-285750">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Overview and clarity on Leveraged Funding Model</a:t>
            </a:r>
          </a:p>
          <a:p>
            <a:pPr marL="285750" indent="-285750">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Parks Levy funds are only spent on service areas that are legally eligible and aligned with the voter commitments </a:t>
            </a:r>
          </a:p>
          <a:p>
            <a:pPr marL="285750" indent="-285750">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Appendix D has full list of expenses by service area and work group</a:t>
            </a:r>
          </a:p>
          <a:p>
            <a:endParaRPr lang="en-US" sz="1400" dirty="0">
              <a:solidFill>
                <a:srgbClr val="050019"/>
              </a:solidFill>
              <a:latin typeface="Calibri" panose="020F0502020204030204" pitchFamily="34" charset="0"/>
              <a:cs typeface="Calibri" panose="020F0502020204030204" pitchFamily="34" charset="0"/>
            </a:endParaRPr>
          </a:p>
          <a:p>
            <a:r>
              <a:rPr lang="en-US" sz="1400" b="1" dirty="0">
                <a:solidFill>
                  <a:srgbClr val="00B462"/>
                </a:solidFill>
                <a:latin typeface="Calibri" panose="020F0502020204030204" pitchFamily="34" charset="0"/>
                <a:cs typeface="Calibri" panose="020F0502020204030204" pitchFamily="34" charset="0"/>
              </a:rPr>
              <a:t>Transparency</a:t>
            </a:r>
          </a:p>
          <a:p>
            <a:pPr marL="285750" indent="-285750">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Draft report shared with PLOC for feedback</a:t>
            </a:r>
          </a:p>
          <a:p>
            <a:pPr marL="285750" indent="-285750">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Many elements of the report were shared with the PLOC throughout                  FY 2021-22</a:t>
            </a:r>
          </a:p>
        </p:txBody>
      </p:sp>
      <p:sp>
        <p:nvSpPr>
          <p:cNvPr id="6" name="Rectangle 5">
            <a:extLst>
              <a:ext uri="{FF2B5EF4-FFF2-40B4-BE49-F238E27FC236}">
                <a16:creationId xmlns:a16="http://schemas.microsoft.com/office/drawing/2014/main" id="{E9B81934-4908-470E-8714-E62B870A0620}"/>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199162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403B5-B9C4-E03A-9EE5-5452FBDA053A}"/>
              </a:ext>
            </a:extLst>
          </p:cNvPr>
          <p:cNvSpPr/>
          <p:nvPr/>
        </p:nvSpPr>
        <p:spPr>
          <a:xfrm>
            <a:off x="1104901" y="1265823"/>
            <a:ext cx="6448424" cy="707886"/>
          </a:xfrm>
          <a:prstGeom prst="rect">
            <a:avLst/>
          </a:prstGeom>
        </p:spPr>
        <p:txBody>
          <a:bodyPr wrap="square">
            <a:spAutoFit/>
          </a:bodyPr>
          <a:lstStyle/>
          <a:p>
            <a:r>
              <a:rPr lang="en-US" sz="2000" dirty="0">
                <a:solidFill>
                  <a:srgbClr val="050019"/>
                </a:solidFill>
                <a:latin typeface="Calibri" panose="020F0502020204030204" pitchFamily="34" charset="0"/>
                <a:cs typeface="Calibri" panose="020F0502020204030204" pitchFamily="34" charset="0"/>
              </a:rPr>
              <a:t>Prevent cuts to recreation programs, closures of community centers and pools. </a:t>
            </a:r>
          </a:p>
        </p:txBody>
      </p:sp>
      <p:sp>
        <p:nvSpPr>
          <p:cNvPr id="5" name="Rectangle 4">
            <a:extLst>
              <a:ext uri="{FF2B5EF4-FFF2-40B4-BE49-F238E27FC236}">
                <a16:creationId xmlns:a16="http://schemas.microsoft.com/office/drawing/2014/main" id="{5C696348-0F53-D2AE-E18D-FCA2AB96AF31}"/>
              </a:ext>
            </a:extLst>
          </p:cNvPr>
          <p:cNvSpPr/>
          <p:nvPr/>
        </p:nvSpPr>
        <p:spPr>
          <a:xfrm>
            <a:off x="771525" y="2389491"/>
            <a:ext cx="6781800" cy="2862322"/>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Successful in preventing cuts and closures to recreation programs and facilities in FY 2021-22</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$2.15 million of Parks Levy funding spent on this commitment (a portion of the $6.39 million in total expenses focused on recreation facility operations)</a:t>
            </a:r>
          </a:p>
          <a:p>
            <a:pPr marL="342900" indent="-342900">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Delivered on the promise of restoration of summer programs in 2021:</a:t>
            </a:r>
          </a:p>
          <a:p>
            <a:pPr marL="914400" lvl="1" indent="-228600">
              <a:buFont typeface="Courier New" panose="02070309020205020404" pitchFamily="49" charset="0"/>
              <a:buChar char="o"/>
            </a:pPr>
            <a:r>
              <a:rPr lang="en-US" sz="1600" dirty="0">
                <a:solidFill>
                  <a:srgbClr val="050019"/>
                </a:solidFill>
                <a:latin typeface="Calibri" panose="020F0502020204030204" pitchFamily="34" charset="0"/>
                <a:cs typeface="Calibri" panose="020F0502020204030204" pitchFamily="34" charset="0"/>
              </a:rPr>
              <a:t>More than 15,000 swim lessons</a:t>
            </a:r>
          </a:p>
          <a:p>
            <a:pPr marL="914400" lvl="1" indent="-228600">
              <a:buFont typeface="Courier New" panose="02070309020205020404" pitchFamily="49" charset="0"/>
              <a:buChar char="o"/>
            </a:pPr>
            <a:r>
              <a:rPr lang="en-US" sz="1600" dirty="0">
                <a:solidFill>
                  <a:srgbClr val="050019"/>
                </a:solidFill>
                <a:latin typeface="Calibri" panose="020F0502020204030204" pitchFamily="34" charset="0"/>
                <a:cs typeface="Calibri" panose="020F0502020204030204" pitchFamily="34" charset="0"/>
              </a:rPr>
              <a:t>Summer camps for more than 7,500 kids</a:t>
            </a:r>
          </a:p>
          <a:p>
            <a:pPr marL="914400" lvl="1" indent="-228600">
              <a:buFont typeface="Courier New" panose="02070309020205020404" pitchFamily="49" charset="0"/>
              <a:buChar char="o"/>
            </a:pPr>
            <a:r>
              <a:rPr lang="en-US" sz="1600" dirty="0">
                <a:solidFill>
                  <a:srgbClr val="050019"/>
                </a:solidFill>
                <a:latin typeface="Calibri" panose="020F0502020204030204" pitchFamily="34" charset="0"/>
                <a:cs typeface="Calibri" panose="020F0502020204030204" pitchFamily="34" charset="0"/>
              </a:rPr>
              <a:t>100,000+ nutritious meals served in the summer at over 30 sites</a:t>
            </a:r>
          </a:p>
          <a:p>
            <a:pPr marL="914400" lvl="1" indent="-228600">
              <a:spcAft>
                <a:spcPts val="800"/>
              </a:spcAft>
              <a:buFont typeface="Courier New" panose="02070309020205020404" pitchFamily="49" charset="0"/>
              <a:buChar char="o"/>
            </a:pPr>
            <a:r>
              <a:rPr lang="en-US" sz="1600" dirty="0">
                <a:solidFill>
                  <a:srgbClr val="050019"/>
                </a:solidFill>
                <a:latin typeface="Calibri" panose="020F0502020204030204" pitchFamily="34" charset="0"/>
                <a:cs typeface="Calibri" panose="020F0502020204030204" pitchFamily="34" charset="0"/>
              </a:rPr>
              <a:t>Fitness in the Park classes for more than 2,000 people</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Provided Recreation Services with revenue stabilization</a:t>
            </a:r>
          </a:p>
        </p:txBody>
      </p:sp>
      <p:pic>
        <p:nvPicPr>
          <p:cNvPr id="6" name="Picture 5" descr="A person standing by a pool&#10;&#10;Description automatically generated with medium confidence">
            <a:extLst>
              <a:ext uri="{FF2B5EF4-FFF2-40B4-BE49-F238E27FC236}">
                <a16:creationId xmlns:a16="http://schemas.microsoft.com/office/drawing/2014/main" id="{5D3A8982-C34B-42F2-8AD3-E36973A4C2DA}"/>
              </a:ext>
            </a:extLst>
          </p:cNvPr>
          <p:cNvPicPr>
            <a:picLocks noChangeAspect="1"/>
          </p:cNvPicPr>
          <p:nvPr/>
        </p:nvPicPr>
        <p:blipFill rotWithShape="1">
          <a:blip r:embed="rId2">
            <a:extLst>
              <a:ext uri="{28A0092B-C50C-407E-A947-70E740481C1C}">
                <a14:useLocalDpi xmlns:a14="http://schemas.microsoft.com/office/drawing/2010/main" val="0"/>
              </a:ext>
            </a:extLst>
          </a:blip>
          <a:srcRect l="26171" r="29148"/>
          <a:stretch/>
        </p:blipFill>
        <p:spPr>
          <a:xfrm>
            <a:off x="7978683" y="0"/>
            <a:ext cx="4213317" cy="6286500"/>
          </a:xfrm>
          <a:prstGeom prst="rect">
            <a:avLst/>
          </a:prstGeom>
        </p:spPr>
      </p:pic>
      <p:pic>
        <p:nvPicPr>
          <p:cNvPr id="10" name="Picture 9" descr="Icon&#10;&#10;Description automatically generated">
            <a:extLst>
              <a:ext uri="{FF2B5EF4-FFF2-40B4-BE49-F238E27FC236}">
                <a16:creationId xmlns:a16="http://schemas.microsoft.com/office/drawing/2014/main" id="{98CD1DA9-91D4-4B68-8DA6-4BDF5044A8DB}"/>
              </a:ext>
            </a:extLst>
          </p:cNvPr>
          <p:cNvPicPr>
            <a:picLocks noChangeAspect="1"/>
          </p:cNvPicPr>
          <p:nvPr/>
        </p:nvPicPr>
        <p:blipFill>
          <a:blip r:embed="rId3"/>
          <a:stretch>
            <a:fillRect/>
          </a:stretch>
        </p:blipFill>
        <p:spPr>
          <a:xfrm>
            <a:off x="213981" y="1168177"/>
            <a:ext cx="890920" cy="813237"/>
          </a:xfrm>
          <a:prstGeom prst="rect">
            <a:avLst/>
          </a:prstGeom>
        </p:spPr>
      </p:pic>
      <p:grpSp>
        <p:nvGrpSpPr>
          <p:cNvPr id="11" name="Group 10">
            <a:extLst>
              <a:ext uri="{FF2B5EF4-FFF2-40B4-BE49-F238E27FC236}">
                <a16:creationId xmlns:a16="http://schemas.microsoft.com/office/drawing/2014/main" id="{4F331DDB-D09C-448B-8C28-FB16DB46F51F}"/>
              </a:ext>
            </a:extLst>
          </p:cNvPr>
          <p:cNvGrpSpPr/>
          <p:nvPr/>
        </p:nvGrpSpPr>
        <p:grpSpPr>
          <a:xfrm>
            <a:off x="9765962" y="4842271"/>
            <a:ext cx="2326050" cy="1310880"/>
            <a:chOff x="9534568" y="1924106"/>
            <a:chExt cx="2326050" cy="1310880"/>
          </a:xfrm>
        </p:grpSpPr>
        <p:sp>
          <p:nvSpPr>
            <p:cNvPr id="12" name="Rectangle: Rounded Corners 11">
              <a:extLst>
                <a:ext uri="{FF2B5EF4-FFF2-40B4-BE49-F238E27FC236}">
                  <a16:creationId xmlns:a16="http://schemas.microsoft.com/office/drawing/2014/main" id="{84C83C7C-DF1D-4A7A-874D-BFB8C7CE531B}"/>
                </a:ext>
              </a:extLst>
            </p:cNvPr>
            <p:cNvSpPr/>
            <p:nvPr/>
          </p:nvSpPr>
          <p:spPr bwMode="auto">
            <a:xfrm>
              <a:off x="9534568" y="1924106"/>
              <a:ext cx="2326050" cy="1310880"/>
            </a:xfrm>
            <a:prstGeom prst="roundRect">
              <a:avLst/>
            </a:prstGeom>
            <a:solidFill>
              <a:srgbClr val="00A9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F82C575E-38BB-49E3-BC5E-E1D733FCA08B}"/>
                </a:ext>
              </a:extLst>
            </p:cNvPr>
            <p:cNvSpPr txBox="1"/>
            <p:nvPr/>
          </p:nvSpPr>
          <p:spPr>
            <a:xfrm>
              <a:off x="9637941" y="1982906"/>
              <a:ext cx="2222677" cy="1184940"/>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“I knew that as soon as the pools opened back up, I wanted to come back.”</a:t>
              </a:r>
              <a:endParaRPr lang="en-US" sz="500" dirty="0">
                <a:solidFill>
                  <a:schemeClr val="bg1"/>
                </a:solidFill>
                <a:latin typeface="Calibri" panose="020F0502020204030204" pitchFamily="34" charset="0"/>
                <a:cs typeface="Calibri" panose="020F0502020204030204" pitchFamily="34" charset="0"/>
              </a:endParaRPr>
            </a:p>
            <a:p>
              <a:endParaRPr lang="en-US" sz="400" i="1" dirty="0">
                <a:solidFill>
                  <a:schemeClr val="bg1"/>
                </a:solidFill>
                <a:latin typeface="Calibri" panose="020F0502020204030204" pitchFamily="34" charset="0"/>
                <a:cs typeface="Calibri" panose="020F0502020204030204" pitchFamily="34" charset="0"/>
              </a:endParaRPr>
            </a:p>
            <a:p>
              <a:r>
                <a:rPr lang="en-US" sz="1200" i="1" dirty="0">
                  <a:solidFill>
                    <a:schemeClr val="bg1"/>
                  </a:solidFill>
                  <a:latin typeface="Calibri" panose="020F0502020204030204" pitchFamily="34" charset="0"/>
                  <a:cs typeface="Calibri" panose="020F0502020204030204" pitchFamily="34" charset="0"/>
                </a:rPr>
                <a:t>– Corryn Pettingill</a:t>
              </a:r>
            </a:p>
            <a:p>
              <a:pPr indent="117475"/>
              <a:r>
                <a:rPr lang="en-US" sz="1100" i="1" dirty="0">
                  <a:solidFill>
                    <a:schemeClr val="bg1"/>
                  </a:solidFill>
                  <a:latin typeface="Calibri" panose="020F0502020204030204" pitchFamily="34" charset="0"/>
                  <a:cs typeface="Calibri" panose="020F0502020204030204" pitchFamily="34" charset="0"/>
                </a:rPr>
                <a:t>Assistant Manager, Pier Pool</a:t>
              </a:r>
            </a:p>
          </p:txBody>
        </p:sp>
      </p:grpSp>
      <p:sp>
        <p:nvSpPr>
          <p:cNvPr id="14" name="Rectangle 13">
            <a:extLst>
              <a:ext uri="{FF2B5EF4-FFF2-40B4-BE49-F238E27FC236}">
                <a16:creationId xmlns:a16="http://schemas.microsoft.com/office/drawing/2014/main" id="{4A0BA0BA-DDB4-4679-8310-EABDC2689C4B}"/>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320902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403B5-B9C4-E03A-9EE5-5452FBDA053A}"/>
              </a:ext>
            </a:extLst>
          </p:cNvPr>
          <p:cNvSpPr/>
          <p:nvPr/>
        </p:nvSpPr>
        <p:spPr>
          <a:xfrm>
            <a:off x="1104900" y="1265823"/>
            <a:ext cx="10458449" cy="1323439"/>
          </a:xfrm>
          <a:prstGeom prst="rect">
            <a:avLst/>
          </a:prstGeom>
        </p:spPr>
        <p:txBody>
          <a:bodyPr wrap="square">
            <a:spAutoFit/>
          </a:bodyPr>
          <a:lstStyle/>
          <a:p>
            <a:r>
              <a:rPr lang="en-US" sz="2000" dirty="0">
                <a:solidFill>
                  <a:srgbClr val="050019"/>
                </a:solidFill>
                <a:latin typeface="Calibri" panose="020F0502020204030204" pitchFamily="34" charset="0"/>
                <a:cs typeface="Calibri" panose="020F0502020204030204" pitchFamily="34" charset="0"/>
              </a:rPr>
              <a:t>Deliver recreational programs, including, but not limited to, environmental education and access to nature for youth, summer camps, family-friendly movies and concerts, fitness and arts classes, teen- and senior focused programs, life-saving swim lessons, and a summer playground program serving free lunches to children experiencing hunger.</a:t>
            </a:r>
          </a:p>
        </p:txBody>
      </p:sp>
      <p:sp>
        <p:nvSpPr>
          <p:cNvPr id="5" name="Rectangle 4">
            <a:extLst>
              <a:ext uri="{FF2B5EF4-FFF2-40B4-BE49-F238E27FC236}">
                <a16:creationId xmlns:a16="http://schemas.microsoft.com/office/drawing/2014/main" id="{5C696348-0F53-D2AE-E18D-FCA2AB96AF31}"/>
              </a:ext>
            </a:extLst>
          </p:cNvPr>
          <p:cNvSpPr/>
          <p:nvPr/>
        </p:nvSpPr>
        <p:spPr>
          <a:xfrm>
            <a:off x="766430" y="3137577"/>
            <a:ext cx="5653420" cy="2021066"/>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Succeeded in delivering recreational programs in FY 2021-22</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$2.90 million of Parks Levy funding spent on this commitment (a portion of the $10.69 million in total expenses for providing services associated with this commitment)</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Numbers limited by COVID restrictions in first half of FY    2021-22, and by difficulty in hiring staff to provide registered activities</a:t>
            </a:r>
          </a:p>
        </p:txBody>
      </p:sp>
      <p:pic>
        <p:nvPicPr>
          <p:cNvPr id="10" name="Picture 9" descr="Icon&#10;&#10;Description automatically generated">
            <a:extLst>
              <a:ext uri="{FF2B5EF4-FFF2-40B4-BE49-F238E27FC236}">
                <a16:creationId xmlns:a16="http://schemas.microsoft.com/office/drawing/2014/main" id="{98CD1DA9-91D4-4B68-8DA6-4BDF5044A8DB}"/>
              </a:ext>
            </a:extLst>
          </p:cNvPr>
          <p:cNvPicPr>
            <a:picLocks noChangeAspect="1"/>
          </p:cNvPicPr>
          <p:nvPr/>
        </p:nvPicPr>
        <p:blipFill>
          <a:blip r:embed="rId2"/>
          <a:stretch>
            <a:fillRect/>
          </a:stretch>
        </p:blipFill>
        <p:spPr>
          <a:xfrm>
            <a:off x="213981" y="1213147"/>
            <a:ext cx="890920" cy="813237"/>
          </a:xfrm>
          <a:prstGeom prst="rect">
            <a:avLst/>
          </a:prstGeom>
        </p:spPr>
      </p:pic>
      <p:graphicFrame>
        <p:nvGraphicFramePr>
          <p:cNvPr id="14" name="Table 10">
            <a:extLst>
              <a:ext uri="{FF2B5EF4-FFF2-40B4-BE49-F238E27FC236}">
                <a16:creationId xmlns:a16="http://schemas.microsoft.com/office/drawing/2014/main" id="{AF9D2DA2-DD01-4BFC-BD6F-EC6BC9A29A23}"/>
              </a:ext>
            </a:extLst>
          </p:cNvPr>
          <p:cNvGraphicFramePr>
            <a:graphicFrameLocks noGrp="1"/>
          </p:cNvGraphicFramePr>
          <p:nvPr>
            <p:extLst>
              <p:ext uri="{D42A27DB-BD31-4B8C-83A1-F6EECF244321}">
                <p14:modId xmlns:p14="http://schemas.microsoft.com/office/powerpoint/2010/main" val="1010272412"/>
              </p:ext>
            </p:extLst>
          </p:nvPr>
        </p:nvGraphicFramePr>
        <p:xfrm>
          <a:off x="6999323" y="3157123"/>
          <a:ext cx="4564026" cy="1854200"/>
        </p:xfrm>
        <a:graphic>
          <a:graphicData uri="http://schemas.openxmlformats.org/drawingml/2006/table">
            <a:tbl>
              <a:tblPr firstRow="1" bandRow="1">
                <a:tableStyleId>{5C22544A-7EE6-4342-B048-85BDC9FD1C3A}</a:tableStyleId>
              </a:tblPr>
              <a:tblGrid>
                <a:gridCol w="3075468">
                  <a:extLst>
                    <a:ext uri="{9D8B030D-6E8A-4147-A177-3AD203B41FA5}">
                      <a16:colId xmlns:a16="http://schemas.microsoft.com/office/drawing/2014/main" val="3013623322"/>
                    </a:ext>
                  </a:extLst>
                </a:gridCol>
                <a:gridCol w="1488558">
                  <a:extLst>
                    <a:ext uri="{9D8B030D-6E8A-4147-A177-3AD203B41FA5}">
                      <a16:colId xmlns:a16="http://schemas.microsoft.com/office/drawing/2014/main" val="1932209017"/>
                    </a:ext>
                  </a:extLst>
                </a:gridCol>
              </a:tblGrid>
              <a:tr h="370840">
                <a:tc>
                  <a:txBody>
                    <a:bodyPr/>
                    <a:lstStyle/>
                    <a:p>
                      <a:r>
                        <a:rPr lang="en-US" sz="1400" dirty="0">
                          <a:latin typeface="Calibri" panose="020F0502020204030204" pitchFamily="34" charset="0"/>
                          <a:cs typeface="Calibri" panose="020F0502020204030204" pitchFamily="34" charset="0"/>
                        </a:rPr>
                        <a:t>Performance Measures</a:t>
                      </a:r>
                    </a:p>
                  </a:txBody>
                  <a:tcPr anchor="ctr">
                    <a:solidFill>
                      <a:srgbClr val="00A950"/>
                    </a:solidFill>
                  </a:tcPr>
                </a:tc>
                <a:tc>
                  <a:txBody>
                    <a:bodyPr/>
                    <a:lstStyle/>
                    <a:p>
                      <a:r>
                        <a:rPr lang="en-US" sz="1400" dirty="0">
                          <a:latin typeface="Calibri" panose="020F0502020204030204" pitchFamily="34" charset="0"/>
                          <a:cs typeface="Calibri" panose="020F0502020204030204" pitchFamily="34" charset="0"/>
                        </a:rPr>
                        <a:t>FY 2021—22 </a:t>
                      </a:r>
                    </a:p>
                  </a:txBody>
                  <a:tcPr anchor="ctr">
                    <a:solidFill>
                      <a:srgbClr val="00A950"/>
                    </a:solidFill>
                  </a:tcPr>
                </a:tc>
                <a:extLst>
                  <a:ext uri="{0D108BD9-81ED-4DB2-BD59-A6C34878D82A}">
                    <a16:rowId xmlns:a16="http://schemas.microsoft.com/office/drawing/2014/main" val="283318467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Free meals served</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173,190</a:t>
                      </a:r>
                    </a:p>
                  </a:txBody>
                  <a:tcPr>
                    <a:solidFill>
                      <a:srgbClr val="EEF3EC"/>
                    </a:solidFill>
                  </a:tcPr>
                </a:tc>
                <a:extLst>
                  <a:ext uri="{0D108BD9-81ED-4DB2-BD59-A6C34878D82A}">
                    <a16:rowId xmlns:a16="http://schemas.microsoft.com/office/drawing/2014/main" val="76236621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Annual scans for </a:t>
                      </a:r>
                      <a:r>
                        <a:rPr lang="en-US" sz="1400" b="0" i="0" u="none" strike="noStrike" kern="1200" baseline="0" dirty="0" err="1">
                          <a:solidFill>
                            <a:schemeClr val="dk1"/>
                          </a:solidFill>
                          <a:latin typeface="Calibri" panose="020F0502020204030204" pitchFamily="34" charset="0"/>
                          <a:ea typeface="+mn-ea"/>
                          <a:cs typeface="Calibri" panose="020F0502020204030204" pitchFamily="34" charset="0"/>
                        </a:rPr>
                        <a:t>TeenForce</a:t>
                      </a: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 Passes</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22,788</a:t>
                      </a:r>
                    </a:p>
                  </a:txBody>
                  <a:tcPr>
                    <a:solidFill>
                      <a:srgbClr val="EEF3EC"/>
                    </a:solidFill>
                  </a:tcPr>
                </a:tc>
                <a:extLst>
                  <a:ext uri="{0D108BD9-81ED-4DB2-BD59-A6C34878D82A}">
                    <a16:rowId xmlns:a16="http://schemas.microsoft.com/office/drawing/2014/main" val="2946783481"/>
                  </a:ext>
                </a:extLst>
              </a:tr>
              <a:tr h="370840">
                <a:tc>
                  <a:txBody>
                    <a:bodyPr/>
                    <a:lstStyle/>
                    <a:p>
                      <a:r>
                        <a:rPr lang="en-US" sz="1400" dirty="0">
                          <a:latin typeface="Calibri" panose="020F0502020204030204" pitchFamily="34" charset="0"/>
                          <a:cs typeface="Calibri" panose="020F0502020204030204" pitchFamily="34" charset="0"/>
                        </a:rPr>
                        <a:t>Total estimated attendance</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874,780</a:t>
                      </a:r>
                    </a:p>
                  </a:txBody>
                  <a:tcPr>
                    <a:solidFill>
                      <a:srgbClr val="EEF3EC"/>
                    </a:solidFill>
                  </a:tcPr>
                </a:tc>
                <a:extLst>
                  <a:ext uri="{0D108BD9-81ED-4DB2-BD59-A6C34878D82A}">
                    <a16:rowId xmlns:a16="http://schemas.microsoft.com/office/drawing/2014/main" val="786418546"/>
                  </a:ext>
                </a:extLst>
              </a:tr>
              <a:tr h="370840">
                <a:tc>
                  <a:txBody>
                    <a:bodyPr/>
                    <a:lstStyle/>
                    <a:p>
                      <a:r>
                        <a:rPr lang="en-US" sz="1400" dirty="0">
                          <a:latin typeface="Calibri" panose="020F0502020204030204" pitchFamily="34" charset="0"/>
                          <a:cs typeface="Calibri" panose="020F0502020204030204" pitchFamily="34" charset="0"/>
                        </a:rPr>
                        <a:t>Total volunteer hours (Recreation)</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174,596</a:t>
                      </a:r>
                    </a:p>
                  </a:txBody>
                  <a:tcPr>
                    <a:solidFill>
                      <a:srgbClr val="EEF3EC"/>
                    </a:solidFill>
                  </a:tcPr>
                </a:tc>
                <a:extLst>
                  <a:ext uri="{0D108BD9-81ED-4DB2-BD59-A6C34878D82A}">
                    <a16:rowId xmlns:a16="http://schemas.microsoft.com/office/drawing/2014/main" val="1102587971"/>
                  </a:ext>
                </a:extLst>
              </a:tr>
            </a:tbl>
          </a:graphicData>
        </a:graphic>
      </p:graphicFrame>
      <p:sp>
        <p:nvSpPr>
          <p:cNvPr id="7" name="Rectangle 6">
            <a:extLst>
              <a:ext uri="{FF2B5EF4-FFF2-40B4-BE49-F238E27FC236}">
                <a16:creationId xmlns:a16="http://schemas.microsoft.com/office/drawing/2014/main" id="{4387970F-7279-487F-9088-799142970C0D}"/>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29815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403B5-B9C4-E03A-9EE5-5452FBDA053A}"/>
              </a:ext>
            </a:extLst>
          </p:cNvPr>
          <p:cNvSpPr/>
          <p:nvPr/>
        </p:nvSpPr>
        <p:spPr>
          <a:xfrm>
            <a:off x="1104900" y="1265823"/>
            <a:ext cx="10477500" cy="1015663"/>
          </a:xfrm>
          <a:prstGeom prst="rect">
            <a:avLst/>
          </a:prstGeom>
        </p:spPr>
        <p:txBody>
          <a:bodyPr wrap="square">
            <a:spAutoFit/>
          </a:bodyPr>
          <a:lstStyle/>
          <a:p>
            <a:r>
              <a:rPr lang="en-US" sz="2000" dirty="0">
                <a:solidFill>
                  <a:srgbClr val="050019"/>
                </a:solidFill>
                <a:latin typeface="Calibri" panose="020F0502020204030204" pitchFamily="34" charset="0"/>
                <a:cs typeface="Calibri" panose="020F0502020204030204" pitchFamily="34" charset="0"/>
              </a:rPr>
              <a:t>Remove financial barriers for low-income households by ending current dependence on recreation fee revenues, allowing an equity-focused delivery of community events and programs and reducing the likelihood of further cuts to recreation offerings.</a:t>
            </a:r>
          </a:p>
        </p:txBody>
      </p:sp>
      <p:sp>
        <p:nvSpPr>
          <p:cNvPr id="5" name="Rectangle 4">
            <a:extLst>
              <a:ext uri="{FF2B5EF4-FFF2-40B4-BE49-F238E27FC236}">
                <a16:creationId xmlns:a16="http://schemas.microsoft.com/office/drawing/2014/main" id="{5C696348-0F53-D2AE-E18D-FCA2AB96AF31}"/>
              </a:ext>
            </a:extLst>
          </p:cNvPr>
          <p:cNvSpPr/>
          <p:nvPr/>
        </p:nvSpPr>
        <p:spPr>
          <a:xfrm>
            <a:off x="795004" y="3047891"/>
            <a:ext cx="10130904" cy="1528624"/>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Provided more financial assistance through two pilot initiatives (Pay What You Can and the Access Discount) in                 FY 2021-22 than previously provided under the scholarship model</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Total financial assistance provided in FY 2021-22 was </a:t>
            </a:r>
            <a:r>
              <a:rPr lang="en-US" sz="1600" b="1" dirty="0">
                <a:solidFill>
                  <a:srgbClr val="00A950"/>
                </a:solidFill>
                <a:latin typeface="Calibri" panose="020F0502020204030204" pitchFamily="34" charset="0"/>
                <a:cs typeface="Calibri" panose="020F0502020204030204" pitchFamily="34" charset="0"/>
              </a:rPr>
              <a:t>$1.11 million to 7,948 unique people</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PP&amp;R continues to provide free programming such as Summer Free for All, SUN Community School programming, and teen programming</a:t>
            </a:r>
          </a:p>
        </p:txBody>
      </p:sp>
      <p:pic>
        <p:nvPicPr>
          <p:cNvPr id="10" name="Picture 9" descr="Icon&#10;&#10;Description automatically generated">
            <a:extLst>
              <a:ext uri="{FF2B5EF4-FFF2-40B4-BE49-F238E27FC236}">
                <a16:creationId xmlns:a16="http://schemas.microsoft.com/office/drawing/2014/main" id="{98CD1DA9-91D4-4B68-8DA6-4BDF5044A8DB}"/>
              </a:ext>
            </a:extLst>
          </p:cNvPr>
          <p:cNvPicPr>
            <a:picLocks noChangeAspect="1"/>
          </p:cNvPicPr>
          <p:nvPr/>
        </p:nvPicPr>
        <p:blipFill>
          <a:blip r:embed="rId2"/>
          <a:stretch>
            <a:fillRect/>
          </a:stretch>
        </p:blipFill>
        <p:spPr>
          <a:xfrm>
            <a:off x="213981" y="1213147"/>
            <a:ext cx="890920" cy="813237"/>
          </a:xfrm>
          <a:prstGeom prst="rect">
            <a:avLst/>
          </a:prstGeom>
        </p:spPr>
      </p:pic>
      <p:sp>
        <p:nvSpPr>
          <p:cNvPr id="11" name="Rectangle 10">
            <a:extLst>
              <a:ext uri="{FF2B5EF4-FFF2-40B4-BE49-F238E27FC236}">
                <a16:creationId xmlns:a16="http://schemas.microsoft.com/office/drawing/2014/main" id="{A19A7281-A1C4-4767-87DE-8CD49C3F6230}"/>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75348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94A1E1-A33E-B849-92AE-0543CC5B7AB2}"/>
              </a:ext>
            </a:extLst>
          </p:cNvPr>
          <p:cNvSpPr/>
          <p:nvPr/>
        </p:nvSpPr>
        <p:spPr>
          <a:xfrm>
            <a:off x="6410967" y="555723"/>
            <a:ext cx="5466065" cy="5232202"/>
          </a:xfrm>
          <a:prstGeom prst="rect">
            <a:avLst/>
          </a:prstGeom>
        </p:spPr>
        <p:txBody>
          <a:bodyPr wrap="square" anchor="ctr">
            <a:spAutoFit/>
          </a:bodyPr>
          <a:lstStyle/>
          <a:p>
            <a:pPr marL="285750" indent="-285750">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Enhance and preserve parks, rivers, wetlands, trees, and other important natural features in urban areas for the benefit of all Portlanders and wildlife. </a:t>
            </a:r>
            <a:r>
              <a:rPr lang="en-US" sz="1400" b="1" i="1" dirty="0">
                <a:solidFill>
                  <a:srgbClr val="050019"/>
                </a:solidFill>
                <a:latin typeface="Calibri" panose="020F0502020204030204" pitchFamily="34" charset="0"/>
                <a:cs typeface="Calibri" panose="020F0502020204030204" pitchFamily="34" charset="0"/>
              </a:rPr>
              <a:t>and</a:t>
            </a:r>
            <a:r>
              <a:rPr lang="en-US" sz="1400" dirty="0">
                <a:solidFill>
                  <a:srgbClr val="050019"/>
                </a:solidFill>
                <a:latin typeface="Calibri" panose="020F0502020204030204" pitchFamily="34" charset="0"/>
                <a:cs typeface="Calibri" panose="020F0502020204030204" pitchFamily="34" charset="0"/>
              </a:rPr>
              <a:t> </a:t>
            </a:r>
          </a:p>
          <a:p>
            <a:pPr marL="285750">
              <a:spcAft>
                <a:spcPts val="1200"/>
              </a:spcAft>
              <a:buClr>
                <a:srgbClr val="050019"/>
              </a:buClr>
            </a:pPr>
            <a:r>
              <a:rPr lang="en-US" sz="1400" dirty="0">
                <a:solidFill>
                  <a:srgbClr val="050019"/>
                </a:solidFill>
                <a:latin typeface="Calibri" panose="020F0502020204030204" pitchFamily="34" charset="0"/>
                <a:cs typeface="Calibri" panose="020F0502020204030204" pitchFamily="34" charset="0"/>
              </a:rPr>
              <a:t>Protect water quality and wildlife habitat, control erosion, remove invasive species in 8,000 acres of natural area.</a:t>
            </a:r>
          </a:p>
          <a:p>
            <a:pPr marL="285750" indent="-285750">
              <a:spcAft>
                <a:spcPts val="1200"/>
              </a:spcAft>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Increase opportunities for communities of color and children experiencing poverty to connect with nature.</a:t>
            </a:r>
          </a:p>
          <a:p>
            <a:pPr marL="285750" indent="-285750">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Enhance park maintenance to keep parks clean and safe, including litter and hazardous waste removal, restroom cleaning, and playground safety. </a:t>
            </a:r>
            <a:r>
              <a:rPr lang="en-US" sz="1400" b="1" i="1" dirty="0">
                <a:solidFill>
                  <a:srgbClr val="050019"/>
                </a:solidFill>
                <a:latin typeface="Calibri" panose="020F0502020204030204" pitchFamily="34" charset="0"/>
                <a:cs typeface="Calibri" panose="020F0502020204030204" pitchFamily="34" charset="0"/>
              </a:rPr>
              <a:t>and</a:t>
            </a:r>
          </a:p>
          <a:p>
            <a:pPr marL="285750">
              <a:buClr>
                <a:srgbClr val="050019"/>
              </a:buClr>
            </a:pPr>
            <a:r>
              <a:rPr lang="en-US" sz="1400" dirty="0">
                <a:solidFill>
                  <a:srgbClr val="050019"/>
                </a:solidFill>
                <a:latin typeface="Calibri" panose="020F0502020204030204" pitchFamily="34" charset="0"/>
                <a:cs typeface="Calibri" panose="020F0502020204030204" pitchFamily="34" charset="0"/>
              </a:rPr>
              <a:t>Clean litter and hazardous waste in parks and natural areas, maintain grounds and landscaping, provide safety checks on play equipment, improve preventative and traditional maintenance. </a:t>
            </a:r>
            <a:r>
              <a:rPr lang="en-US" sz="1400" b="1" i="1" dirty="0">
                <a:solidFill>
                  <a:srgbClr val="050019"/>
                </a:solidFill>
                <a:latin typeface="Calibri" panose="020F0502020204030204" pitchFamily="34" charset="0"/>
                <a:cs typeface="Calibri" panose="020F0502020204030204" pitchFamily="34" charset="0"/>
              </a:rPr>
              <a:t>and</a:t>
            </a:r>
          </a:p>
          <a:p>
            <a:pPr marL="280988">
              <a:spcAft>
                <a:spcPts val="1200"/>
              </a:spcAft>
              <a:buClr>
                <a:srgbClr val="050019"/>
              </a:buClr>
            </a:pPr>
            <a:r>
              <a:rPr lang="en-US" sz="1400" dirty="0">
                <a:solidFill>
                  <a:srgbClr val="050019"/>
                </a:solidFill>
                <a:latin typeface="Calibri" panose="020F0502020204030204" pitchFamily="34" charset="0"/>
                <a:cs typeface="Calibri" panose="020F0502020204030204" pitchFamily="34" charset="0"/>
              </a:rPr>
              <a:t>Keep public restrooms open and cleaner.</a:t>
            </a:r>
          </a:p>
          <a:p>
            <a:pPr marL="285750" indent="-285750">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Plant new trees in communities where today canopy coverage is lower, to improve air and water quality, diminish the impacts of climate change, and provide wildlife habitat. </a:t>
            </a:r>
            <a:r>
              <a:rPr lang="en-US" sz="1400" b="1" i="1" dirty="0">
                <a:solidFill>
                  <a:srgbClr val="050019"/>
                </a:solidFill>
                <a:latin typeface="Calibri" panose="020F0502020204030204" pitchFamily="34" charset="0"/>
                <a:cs typeface="Calibri" panose="020F0502020204030204" pitchFamily="34" charset="0"/>
              </a:rPr>
              <a:t>and</a:t>
            </a:r>
          </a:p>
          <a:p>
            <a:pPr marL="285750">
              <a:spcAft>
                <a:spcPts val="1200"/>
              </a:spcAft>
              <a:buClr>
                <a:srgbClr val="050019"/>
              </a:buClr>
            </a:pPr>
            <a:r>
              <a:rPr lang="en-US" sz="1400" dirty="0">
                <a:solidFill>
                  <a:srgbClr val="050019"/>
                </a:solidFill>
                <a:latin typeface="Calibri" panose="020F0502020204030204" pitchFamily="34" charset="0"/>
                <a:cs typeface="Calibri" panose="020F0502020204030204" pitchFamily="34" charset="0"/>
              </a:rPr>
              <a:t>Protect Portland’s 1.2 million park trees by performing proactive maintenance, safety checks, hazard removal, and replacement of damaged trees in parks and natural areas.</a:t>
            </a:r>
          </a:p>
          <a:p>
            <a:pPr marL="285750" indent="-285750">
              <a:spcAft>
                <a:spcPts val="1200"/>
              </a:spcAft>
              <a:buClr>
                <a:srgbClr val="050019"/>
              </a:buClr>
              <a:buFont typeface="Arial" panose="020B0604020202020204" pitchFamily="34" charset="0"/>
              <a:buChar char="•"/>
            </a:pPr>
            <a:r>
              <a:rPr lang="en-US" sz="1400" dirty="0">
                <a:solidFill>
                  <a:srgbClr val="050019"/>
                </a:solidFill>
                <a:latin typeface="Calibri" panose="020F0502020204030204" pitchFamily="34" charset="0"/>
                <a:cs typeface="Calibri" panose="020F0502020204030204" pitchFamily="34" charset="0"/>
              </a:rPr>
              <a:t>Modernize data systems to improve internal efficiency.</a:t>
            </a:r>
          </a:p>
        </p:txBody>
      </p:sp>
      <p:sp>
        <p:nvSpPr>
          <p:cNvPr id="2" name="Rectangle 1">
            <a:extLst>
              <a:ext uri="{FF2B5EF4-FFF2-40B4-BE49-F238E27FC236}">
                <a16:creationId xmlns:a16="http://schemas.microsoft.com/office/drawing/2014/main" id="{038AB6D2-358C-919C-EFBB-B7C118D92BAE}"/>
              </a:ext>
            </a:extLst>
          </p:cNvPr>
          <p:cNvSpPr/>
          <p:nvPr/>
        </p:nvSpPr>
        <p:spPr>
          <a:xfrm>
            <a:off x="386926" y="3429000"/>
            <a:ext cx="5466065" cy="677108"/>
          </a:xfrm>
          <a:prstGeom prst="rect">
            <a:avLst/>
          </a:prstGeom>
        </p:spPr>
        <p:txBody>
          <a:bodyPr wrap="square" anchor="ctr">
            <a:spAutoFit/>
          </a:bodyPr>
          <a:lstStyle/>
          <a:p>
            <a:pPr algn="ctr"/>
            <a:r>
              <a:rPr lang="en-US" sz="3800" dirty="0">
                <a:solidFill>
                  <a:srgbClr val="050019"/>
                </a:solidFill>
                <a:latin typeface="Calibri" panose="020F0502020204030204" pitchFamily="34" charset="0"/>
                <a:cs typeface="Calibri" panose="020F0502020204030204" pitchFamily="34" charset="0"/>
              </a:rPr>
              <a:t>Protect and Grow Nature</a:t>
            </a:r>
          </a:p>
        </p:txBody>
      </p:sp>
      <p:pic>
        <p:nvPicPr>
          <p:cNvPr id="7" name="Picture 6" descr="Icon&#10;&#10;Description automatically generated">
            <a:extLst>
              <a:ext uri="{FF2B5EF4-FFF2-40B4-BE49-F238E27FC236}">
                <a16:creationId xmlns:a16="http://schemas.microsoft.com/office/drawing/2014/main" id="{E034C44B-9CAD-4589-ADCD-B52DDC6D9EC2}"/>
              </a:ext>
            </a:extLst>
          </p:cNvPr>
          <p:cNvPicPr>
            <a:picLocks noChangeAspect="1"/>
          </p:cNvPicPr>
          <p:nvPr/>
        </p:nvPicPr>
        <p:blipFill>
          <a:blip r:embed="rId3"/>
          <a:stretch>
            <a:fillRect/>
          </a:stretch>
        </p:blipFill>
        <p:spPr>
          <a:xfrm>
            <a:off x="2342083" y="1873250"/>
            <a:ext cx="1555750" cy="1555750"/>
          </a:xfrm>
          <a:prstGeom prst="rect">
            <a:avLst/>
          </a:prstGeom>
        </p:spPr>
      </p:pic>
      <p:sp>
        <p:nvSpPr>
          <p:cNvPr id="8" name="Rectangle 7">
            <a:extLst>
              <a:ext uri="{FF2B5EF4-FFF2-40B4-BE49-F238E27FC236}">
                <a16:creationId xmlns:a16="http://schemas.microsoft.com/office/drawing/2014/main" id="{23094F2D-5C82-4B14-9E6E-20E0BA9D6048}"/>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25154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a16="http://schemas.microsoft.com/office/drawing/2014/main" id="{9F1BA2A5-62D3-4289-B1BB-DBC1A09C64EA}"/>
              </a:ext>
            </a:extLst>
          </p:cNvPr>
          <p:cNvPicPr>
            <a:picLocks noChangeAspect="1"/>
          </p:cNvPicPr>
          <p:nvPr/>
        </p:nvPicPr>
        <p:blipFill>
          <a:blip r:embed="rId2"/>
          <a:stretch>
            <a:fillRect/>
          </a:stretch>
        </p:blipFill>
        <p:spPr>
          <a:xfrm>
            <a:off x="242557" y="1228907"/>
            <a:ext cx="814719" cy="814719"/>
          </a:xfrm>
          <a:prstGeom prst="rect">
            <a:avLst/>
          </a:prstGeom>
        </p:spPr>
      </p:pic>
      <p:sp>
        <p:nvSpPr>
          <p:cNvPr id="4" name="Rectangle 3">
            <a:extLst>
              <a:ext uri="{FF2B5EF4-FFF2-40B4-BE49-F238E27FC236}">
                <a16:creationId xmlns:a16="http://schemas.microsoft.com/office/drawing/2014/main" id="{8F0403B5-B9C4-E03A-9EE5-5452FBDA053A}"/>
              </a:ext>
            </a:extLst>
          </p:cNvPr>
          <p:cNvSpPr/>
          <p:nvPr/>
        </p:nvSpPr>
        <p:spPr>
          <a:xfrm>
            <a:off x="1104901" y="1265823"/>
            <a:ext cx="6181724" cy="1477328"/>
          </a:xfrm>
          <a:prstGeom prst="rect">
            <a:avLst/>
          </a:prstGeom>
        </p:spPr>
        <p:txBody>
          <a:bodyPr wrap="square">
            <a:spAutoFit/>
          </a:bodyPr>
          <a:lstStyle/>
          <a:p>
            <a:r>
              <a:rPr lang="en-US" dirty="0">
                <a:solidFill>
                  <a:srgbClr val="050019"/>
                </a:solidFill>
                <a:latin typeface="Calibri" panose="020F0502020204030204" pitchFamily="34" charset="0"/>
                <a:cs typeface="Calibri" panose="020F0502020204030204" pitchFamily="34" charset="0"/>
              </a:rPr>
              <a:t>Enhance and preserve parks, rivers, wetlands, trees, and other important natural features in urban areas for the benefit of all Portlanders and wildlife. </a:t>
            </a:r>
            <a:r>
              <a:rPr lang="en-US" b="1" i="1" dirty="0">
                <a:solidFill>
                  <a:srgbClr val="050019"/>
                </a:solidFill>
                <a:latin typeface="Calibri" panose="020F0502020204030204" pitchFamily="34" charset="0"/>
                <a:cs typeface="Calibri" panose="020F0502020204030204" pitchFamily="34" charset="0"/>
              </a:rPr>
              <a:t>and</a:t>
            </a:r>
            <a:r>
              <a:rPr lang="en-US" dirty="0">
                <a:solidFill>
                  <a:srgbClr val="050019"/>
                </a:solidFill>
                <a:latin typeface="Calibri" panose="020F0502020204030204" pitchFamily="34" charset="0"/>
                <a:cs typeface="Calibri" panose="020F0502020204030204" pitchFamily="34" charset="0"/>
              </a:rPr>
              <a:t> </a:t>
            </a:r>
            <a:br>
              <a:rPr lang="en-US" dirty="0">
                <a:solidFill>
                  <a:srgbClr val="050019"/>
                </a:solidFill>
                <a:latin typeface="Calibri" panose="020F0502020204030204" pitchFamily="34" charset="0"/>
                <a:cs typeface="Calibri" panose="020F0502020204030204" pitchFamily="34" charset="0"/>
              </a:rPr>
            </a:br>
            <a:r>
              <a:rPr lang="en-US" dirty="0">
                <a:solidFill>
                  <a:srgbClr val="050019"/>
                </a:solidFill>
                <a:latin typeface="Calibri" panose="020F0502020204030204" pitchFamily="34" charset="0"/>
                <a:cs typeface="Calibri" panose="020F0502020204030204" pitchFamily="34" charset="0"/>
              </a:rPr>
              <a:t>Protect water quality and wildlife habitat, control erosion, remove invasive species in 8,000 acres of natural area.</a:t>
            </a:r>
          </a:p>
        </p:txBody>
      </p:sp>
      <p:sp>
        <p:nvSpPr>
          <p:cNvPr id="5" name="Rectangle 4">
            <a:extLst>
              <a:ext uri="{FF2B5EF4-FFF2-40B4-BE49-F238E27FC236}">
                <a16:creationId xmlns:a16="http://schemas.microsoft.com/office/drawing/2014/main" id="{5C696348-0F53-D2AE-E18D-FCA2AB96AF31}"/>
              </a:ext>
            </a:extLst>
          </p:cNvPr>
          <p:cNvSpPr/>
          <p:nvPr/>
        </p:nvSpPr>
        <p:spPr>
          <a:xfrm>
            <a:off x="771525" y="3045280"/>
            <a:ext cx="6515100" cy="1179810"/>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$817,194 of Parks Levy funding spent on these commitments (a portion of the $2.38 million expenses focused on natural area maintenance).</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Hired 23 of 68 approved new positions focused on maintenance, including natural features and natural areas</a:t>
            </a:r>
          </a:p>
        </p:txBody>
      </p:sp>
      <p:graphicFrame>
        <p:nvGraphicFramePr>
          <p:cNvPr id="14" name="Table 10">
            <a:extLst>
              <a:ext uri="{FF2B5EF4-FFF2-40B4-BE49-F238E27FC236}">
                <a16:creationId xmlns:a16="http://schemas.microsoft.com/office/drawing/2014/main" id="{C888CC26-B8ED-4642-BD24-92589A060F27}"/>
              </a:ext>
            </a:extLst>
          </p:cNvPr>
          <p:cNvGraphicFramePr>
            <a:graphicFrameLocks noGrp="1"/>
          </p:cNvGraphicFramePr>
          <p:nvPr>
            <p:extLst>
              <p:ext uri="{D42A27DB-BD31-4B8C-83A1-F6EECF244321}">
                <p14:modId xmlns:p14="http://schemas.microsoft.com/office/powerpoint/2010/main" val="3082412960"/>
              </p:ext>
            </p:extLst>
          </p:nvPr>
        </p:nvGraphicFramePr>
        <p:xfrm>
          <a:off x="1104901" y="4545697"/>
          <a:ext cx="5655663" cy="1046480"/>
        </p:xfrm>
        <a:graphic>
          <a:graphicData uri="http://schemas.openxmlformats.org/drawingml/2006/table">
            <a:tbl>
              <a:tblPr firstRow="1" bandRow="1">
                <a:tableStyleId>{5C22544A-7EE6-4342-B048-85BDC9FD1C3A}</a:tableStyleId>
              </a:tblPr>
              <a:tblGrid>
                <a:gridCol w="4051715">
                  <a:extLst>
                    <a:ext uri="{9D8B030D-6E8A-4147-A177-3AD203B41FA5}">
                      <a16:colId xmlns:a16="http://schemas.microsoft.com/office/drawing/2014/main" val="3013623322"/>
                    </a:ext>
                  </a:extLst>
                </a:gridCol>
                <a:gridCol w="1603948">
                  <a:extLst>
                    <a:ext uri="{9D8B030D-6E8A-4147-A177-3AD203B41FA5}">
                      <a16:colId xmlns:a16="http://schemas.microsoft.com/office/drawing/2014/main" val="1932209017"/>
                    </a:ext>
                  </a:extLst>
                </a:gridCol>
              </a:tblGrid>
              <a:tr h="254278">
                <a:tc>
                  <a:txBody>
                    <a:bodyPr/>
                    <a:lstStyle/>
                    <a:p>
                      <a:r>
                        <a:rPr lang="en-US" sz="1400" dirty="0">
                          <a:latin typeface="Calibri" panose="020F0502020204030204" pitchFamily="34" charset="0"/>
                          <a:cs typeface="Calibri" panose="020F0502020204030204" pitchFamily="34" charset="0"/>
                        </a:rPr>
                        <a:t>Performance Measures</a:t>
                      </a:r>
                    </a:p>
                  </a:txBody>
                  <a:tcPr anchor="ctr">
                    <a:solidFill>
                      <a:srgbClr val="00A950"/>
                    </a:solidFill>
                  </a:tcPr>
                </a:tc>
                <a:tc>
                  <a:txBody>
                    <a:bodyPr/>
                    <a:lstStyle/>
                    <a:p>
                      <a:r>
                        <a:rPr lang="en-US" sz="1400" dirty="0">
                          <a:latin typeface="Calibri" panose="020F0502020204030204" pitchFamily="34" charset="0"/>
                          <a:cs typeface="Calibri" panose="020F0502020204030204" pitchFamily="34" charset="0"/>
                        </a:rPr>
                        <a:t>FY 2021—22 </a:t>
                      </a:r>
                    </a:p>
                  </a:txBody>
                  <a:tcPr>
                    <a:solidFill>
                      <a:srgbClr val="00A950"/>
                    </a:solidFill>
                  </a:tcPr>
                </a:tc>
                <a:extLst>
                  <a:ext uri="{0D108BD9-81ED-4DB2-BD59-A6C34878D82A}">
                    <a16:rowId xmlns:a16="http://schemas.microsoft.com/office/drawing/2014/main" val="283318467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Number of acres of invasive weeds treated annually</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874.55</a:t>
                      </a:r>
                    </a:p>
                  </a:txBody>
                  <a:tcPr anchor="ctr">
                    <a:solidFill>
                      <a:srgbClr val="EEF3EC"/>
                    </a:solidFill>
                  </a:tcPr>
                </a:tc>
                <a:extLst>
                  <a:ext uri="{0D108BD9-81ED-4DB2-BD59-A6C34878D82A}">
                    <a16:rowId xmlns:a16="http://schemas.microsoft.com/office/drawing/2014/main" val="762366218"/>
                  </a:ext>
                </a:extLst>
              </a:tr>
              <a:tr h="370840">
                <a:tc>
                  <a:txBody>
                    <a:bodyPr/>
                    <a:lstStyle/>
                    <a:p>
                      <a:r>
                        <a:rPr lang="en-US" sz="1400" dirty="0">
                          <a:latin typeface="Calibri" panose="020F0502020204030204" pitchFamily="34" charset="0"/>
                          <a:cs typeface="Calibri" panose="020F0502020204030204" pitchFamily="34" charset="0"/>
                        </a:rPr>
                        <a:t>Total volunteer hours (Nature)</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Calibri" panose="020F0502020204030204" pitchFamily="34" charset="0"/>
                          <a:ea typeface="+mn-ea"/>
                          <a:cs typeface="Calibri" panose="020F0502020204030204" pitchFamily="34" charset="0"/>
                        </a:rPr>
                        <a:t>150,411</a:t>
                      </a:r>
                    </a:p>
                  </a:txBody>
                  <a:tcPr>
                    <a:solidFill>
                      <a:srgbClr val="EEF3EC"/>
                    </a:solidFill>
                  </a:tcPr>
                </a:tc>
                <a:extLst>
                  <a:ext uri="{0D108BD9-81ED-4DB2-BD59-A6C34878D82A}">
                    <a16:rowId xmlns:a16="http://schemas.microsoft.com/office/drawing/2014/main" val="1102587971"/>
                  </a:ext>
                </a:extLst>
              </a:tr>
            </a:tbl>
          </a:graphicData>
        </a:graphic>
      </p:graphicFrame>
      <p:pic>
        <p:nvPicPr>
          <p:cNvPr id="15" name="Picture 14">
            <a:extLst>
              <a:ext uri="{FF2B5EF4-FFF2-40B4-BE49-F238E27FC236}">
                <a16:creationId xmlns:a16="http://schemas.microsoft.com/office/drawing/2014/main" id="{E924E0E6-D94C-4649-876C-2B924D384010}"/>
              </a:ext>
            </a:extLst>
          </p:cNvPr>
          <p:cNvPicPr>
            <a:picLocks noChangeAspect="1"/>
          </p:cNvPicPr>
          <p:nvPr/>
        </p:nvPicPr>
        <p:blipFill rotWithShape="1">
          <a:blip r:embed="rId3"/>
          <a:srcRect l="24157" r="19468"/>
          <a:stretch/>
        </p:blipFill>
        <p:spPr>
          <a:xfrm>
            <a:off x="7747441" y="0"/>
            <a:ext cx="4444560" cy="6289095"/>
          </a:xfrm>
          <a:prstGeom prst="rect">
            <a:avLst/>
          </a:prstGeom>
        </p:spPr>
      </p:pic>
      <p:grpSp>
        <p:nvGrpSpPr>
          <p:cNvPr id="16" name="Group 15">
            <a:extLst>
              <a:ext uri="{FF2B5EF4-FFF2-40B4-BE49-F238E27FC236}">
                <a16:creationId xmlns:a16="http://schemas.microsoft.com/office/drawing/2014/main" id="{CF6EAE53-89FB-4513-8692-DCBB9D49B4C2}"/>
              </a:ext>
            </a:extLst>
          </p:cNvPr>
          <p:cNvGrpSpPr/>
          <p:nvPr/>
        </p:nvGrpSpPr>
        <p:grpSpPr>
          <a:xfrm>
            <a:off x="8684182" y="4314691"/>
            <a:ext cx="3379255" cy="1867034"/>
            <a:chOff x="8481363" y="2705099"/>
            <a:chExt cx="3379255" cy="1867034"/>
          </a:xfrm>
        </p:grpSpPr>
        <p:sp>
          <p:nvSpPr>
            <p:cNvPr id="17" name="Rectangle: Rounded Corners 16">
              <a:extLst>
                <a:ext uri="{FF2B5EF4-FFF2-40B4-BE49-F238E27FC236}">
                  <a16:creationId xmlns:a16="http://schemas.microsoft.com/office/drawing/2014/main" id="{E35879DE-EE5D-4C55-AD67-6EF7430237AC}"/>
                </a:ext>
              </a:extLst>
            </p:cNvPr>
            <p:cNvSpPr/>
            <p:nvPr/>
          </p:nvSpPr>
          <p:spPr bwMode="auto">
            <a:xfrm>
              <a:off x="8481363" y="2705099"/>
              <a:ext cx="3379255" cy="1867034"/>
            </a:xfrm>
            <a:prstGeom prst="roundRect">
              <a:avLst/>
            </a:prstGeom>
            <a:solidFill>
              <a:srgbClr val="00A9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4664A9F8-5716-4259-AB61-4D01ECC8D328}"/>
                </a:ext>
              </a:extLst>
            </p:cNvPr>
            <p:cNvSpPr txBox="1"/>
            <p:nvPr/>
          </p:nvSpPr>
          <p:spPr>
            <a:xfrm>
              <a:off x="8656735" y="2823008"/>
              <a:ext cx="3203883" cy="1631216"/>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“As we're going through these harder weather events, additional capacity just makes us able to help some of these plants deal with the extreme stressors we're currently experiencing.”</a:t>
              </a:r>
            </a:p>
            <a:p>
              <a:endParaRPr lang="en-US" sz="600" dirty="0">
                <a:solidFill>
                  <a:schemeClr val="bg1"/>
                </a:solidFill>
                <a:latin typeface="Calibri" panose="020F0502020204030204" pitchFamily="34" charset="0"/>
                <a:cs typeface="Calibri" panose="020F0502020204030204" pitchFamily="34" charset="0"/>
              </a:endParaRPr>
            </a:p>
            <a:p>
              <a:pPr marL="914400" indent="-115888"/>
              <a:r>
                <a:rPr lang="en-US" sz="1200" i="1" dirty="0">
                  <a:solidFill>
                    <a:schemeClr val="bg1"/>
                  </a:solidFill>
                  <a:latin typeface="Calibri" panose="020F0502020204030204" pitchFamily="34" charset="0"/>
                  <a:cs typeface="Calibri" panose="020F0502020204030204" pitchFamily="34" charset="0"/>
                </a:rPr>
                <a:t>– Heather Humphrey</a:t>
              </a:r>
            </a:p>
            <a:p>
              <a:pPr marL="1031875" indent="-115888"/>
              <a:r>
                <a:rPr lang="en-US" sz="1200" i="1" dirty="0">
                  <a:solidFill>
                    <a:schemeClr val="bg1"/>
                  </a:solidFill>
                  <a:latin typeface="Calibri" panose="020F0502020204030204" pitchFamily="34" charset="0"/>
                  <a:cs typeface="Calibri" panose="020F0502020204030204" pitchFamily="34" charset="0"/>
                </a:rPr>
                <a:t>North Zone Horticulturalist</a:t>
              </a:r>
            </a:p>
          </p:txBody>
        </p:sp>
      </p:grpSp>
      <p:sp>
        <p:nvSpPr>
          <p:cNvPr id="11" name="Rectangle 10">
            <a:extLst>
              <a:ext uri="{FF2B5EF4-FFF2-40B4-BE49-F238E27FC236}">
                <a16:creationId xmlns:a16="http://schemas.microsoft.com/office/drawing/2014/main" id="{68024A99-43FA-4620-BABC-A9DDAD5D476F}"/>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205497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in a blue shirt&#10;&#10;Description automatically generated with low confidence">
            <a:extLst>
              <a:ext uri="{FF2B5EF4-FFF2-40B4-BE49-F238E27FC236}">
                <a16:creationId xmlns:a16="http://schemas.microsoft.com/office/drawing/2014/main" id="{DC48BAC0-149E-45E7-B6E9-0EAEEB2469EB}"/>
              </a:ext>
            </a:extLst>
          </p:cNvPr>
          <p:cNvPicPr>
            <a:picLocks noChangeAspect="1"/>
          </p:cNvPicPr>
          <p:nvPr/>
        </p:nvPicPr>
        <p:blipFill rotWithShape="1">
          <a:blip r:embed="rId2">
            <a:extLst>
              <a:ext uri="{28A0092B-C50C-407E-A947-70E740481C1C}">
                <a14:useLocalDpi xmlns:a14="http://schemas.microsoft.com/office/drawing/2010/main" val="0"/>
              </a:ext>
            </a:extLst>
          </a:blip>
          <a:srcRect l="8197" t="3423" r="1183"/>
          <a:stretch/>
        </p:blipFill>
        <p:spPr>
          <a:xfrm rot="16200000">
            <a:off x="6819234" y="916326"/>
            <a:ext cx="6289096" cy="4456439"/>
          </a:xfrm>
          <a:prstGeom prst="rect">
            <a:avLst/>
          </a:prstGeom>
        </p:spPr>
      </p:pic>
      <p:pic>
        <p:nvPicPr>
          <p:cNvPr id="19" name="Picture 18" descr="Icon&#10;&#10;Description automatically generated">
            <a:extLst>
              <a:ext uri="{FF2B5EF4-FFF2-40B4-BE49-F238E27FC236}">
                <a16:creationId xmlns:a16="http://schemas.microsoft.com/office/drawing/2014/main" id="{9F1BA2A5-62D3-4289-B1BB-DBC1A09C64EA}"/>
              </a:ext>
            </a:extLst>
          </p:cNvPr>
          <p:cNvPicPr>
            <a:picLocks noChangeAspect="1"/>
          </p:cNvPicPr>
          <p:nvPr/>
        </p:nvPicPr>
        <p:blipFill>
          <a:blip r:embed="rId3"/>
          <a:stretch>
            <a:fillRect/>
          </a:stretch>
        </p:blipFill>
        <p:spPr>
          <a:xfrm>
            <a:off x="242557" y="1228907"/>
            <a:ext cx="814719" cy="814719"/>
          </a:xfrm>
          <a:prstGeom prst="rect">
            <a:avLst/>
          </a:prstGeom>
        </p:spPr>
      </p:pic>
      <p:sp>
        <p:nvSpPr>
          <p:cNvPr id="4" name="Rectangle 3">
            <a:extLst>
              <a:ext uri="{FF2B5EF4-FFF2-40B4-BE49-F238E27FC236}">
                <a16:creationId xmlns:a16="http://schemas.microsoft.com/office/drawing/2014/main" id="{8F0403B5-B9C4-E03A-9EE5-5452FBDA053A}"/>
              </a:ext>
            </a:extLst>
          </p:cNvPr>
          <p:cNvSpPr/>
          <p:nvPr/>
        </p:nvSpPr>
        <p:spPr>
          <a:xfrm>
            <a:off x="1104901" y="1265823"/>
            <a:ext cx="6181724" cy="646331"/>
          </a:xfrm>
          <a:prstGeom prst="rect">
            <a:avLst/>
          </a:prstGeom>
        </p:spPr>
        <p:txBody>
          <a:bodyPr wrap="square">
            <a:spAutoFit/>
          </a:bodyPr>
          <a:lstStyle/>
          <a:p>
            <a:r>
              <a:rPr lang="en-US" dirty="0">
                <a:solidFill>
                  <a:srgbClr val="050019"/>
                </a:solidFill>
                <a:latin typeface="Calibri" panose="020F0502020204030204" pitchFamily="34" charset="0"/>
                <a:cs typeface="Calibri" panose="020F0502020204030204" pitchFamily="34" charset="0"/>
              </a:rPr>
              <a:t>Increase opportunities for communities of color and children experiencing poverty to connect with nature.</a:t>
            </a:r>
          </a:p>
        </p:txBody>
      </p:sp>
      <p:sp>
        <p:nvSpPr>
          <p:cNvPr id="5" name="Rectangle 4">
            <a:extLst>
              <a:ext uri="{FF2B5EF4-FFF2-40B4-BE49-F238E27FC236}">
                <a16:creationId xmlns:a16="http://schemas.microsoft.com/office/drawing/2014/main" id="{5C696348-0F53-D2AE-E18D-FCA2AB96AF31}"/>
              </a:ext>
            </a:extLst>
          </p:cNvPr>
          <p:cNvSpPr/>
          <p:nvPr/>
        </p:nvSpPr>
        <p:spPr>
          <a:xfrm>
            <a:off x="771525" y="2436114"/>
            <a:ext cx="6515100" cy="1179810"/>
          </a:xfrm>
          <a:prstGeom prst="rect">
            <a:avLst/>
          </a:prstGeom>
        </p:spPr>
        <p:txBody>
          <a:bodyPr wrap="square">
            <a:spAutoFit/>
          </a:bodyPr>
          <a:lstStyle/>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Increased the number of Environmental Education (EE) participants in  FY 2021-22</a:t>
            </a:r>
          </a:p>
          <a:p>
            <a:pPr marL="342900" indent="-342900">
              <a:spcAft>
                <a:spcPts val="800"/>
              </a:spcAft>
              <a:buFont typeface="Arial" panose="020B0604020202020204" pitchFamily="34" charset="0"/>
              <a:buChar char="•"/>
            </a:pPr>
            <a:r>
              <a:rPr lang="en-US" sz="1600" dirty="0">
                <a:solidFill>
                  <a:srgbClr val="050019"/>
                </a:solidFill>
                <a:latin typeface="Calibri" panose="020F0502020204030204" pitchFamily="34" charset="0"/>
                <a:cs typeface="Calibri" panose="020F0502020204030204" pitchFamily="34" charset="0"/>
              </a:rPr>
              <a:t>$445,866 of Parks Levy funding spent on this commitment—a portion of the $1.41 million EE expenses.</a:t>
            </a:r>
          </a:p>
        </p:txBody>
      </p:sp>
      <p:graphicFrame>
        <p:nvGraphicFramePr>
          <p:cNvPr id="11" name="Table 10">
            <a:extLst>
              <a:ext uri="{FF2B5EF4-FFF2-40B4-BE49-F238E27FC236}">
                <a16:creationId xmlns:a16="http://schemas.microsoft.com/office/drawing/2014/main" id="{612DEC93-E6E8-48CF-A3AF-73F800506154}"/>
              </a:ext>
            </a:extLst>
          </p:cNvPr>
          <p:cNvGraphicFramePr>
            <a:graphicFrameLocks noGrp="1"/>
          </p:cNvGraphicFramePr>
          <p:nvPr>
            <p:extLst>
              <p:ext uri="{D42A27DB-BD31-4B8C-83A1-F6EECF244321}">
                <p14:modId xmlns:p14="http://schemas.microsoft.com/office/powerpoint/2010/main" val="1518045403"/>
              </p:ext>
            </p:extLst>
          </p:nvPr>
        </p:nvGraphicFramePr>
        <p:xfrm>
          <a:off x="1201947" y="4009658"/>
          <a:ext cx="4564026" cy="741680"/>
        </p:xfrm>
        <a:graphic>
          <a:graphicData uri="http://schemas.openxmlformats.org/drawingml/2006/table">
            <a:tbl>
              <a:tblPr firstRow="1" bandRow="1">
                <a:tableStyleId>{5C22544A-7EE6-4342-B048-85BDC9FD1C3A}</a:tableStyleId>
              </a:tblPr>
              <a:tblGrid>
                <a:gridCol w="3075468">
                  <a:extLst>
                    <a:ext uri="{9D8B030D-6E8A-4147-A177-3AD203B41FA5}">
                      <a16:colId xmlns:a16="http://schemas.microsoft.com/office/drawing/2014/main" val="3013623322"/>
                    </a:ext>
                  </a:extLst>
                </a:gridCol>
                <a:gridCol w="1488558">
                  <a:extLst>
                    <a:ext uri="{9D8B030D-6E8A-4147-A177-3AD203B41FA5}">
                      <a16:colId xmlns:a16="http://schemas.microsoft.com/office/drawing/2014/main" val="1932209017"/>
                    </a:ext>
                  </a:extLst>
                </a:gridCol>
              </a:tblGrid>
              <a:tr h="370840">
                <a:tc>
                  <a:txBody>
                    <a:bodyPr/>
                    <a:lstStyle/>
                    <a:p>
                      <a:r>
                        <a:rPr lang="en-US" sz="1400" dirty="0">
                          <a:latin typeface="Calibri" panose="020F0502020204030204" pitchFamily="34" charset="0"/>
                          <a:cs typeface="Calibri" panose="020F0502020204030204" pitchFamily="34" charset="0"/>
                        </a:rPr>
                        <a:t>Performance Measures</a:t>
                      </a:r>
                    </a:p>
                  </a:txBody>
                  <a:tcPr anchor="ctr">
                    <a:solidFill>
                      <a:srgbClr val="00A950"/>
                    </a:solidFill>
                  </a:tcPr>
                </a:tc>
                <a:tc>
                  <a:txBody>
                    <a:bodyPr/>
                    <a:lstStyle/>
                    <a:p>
                      <a:r>
                        <a:rPr lang="en-US" sz="1400" dirty="0">
                          <a:latin typeface="Calibri" panose="020F0502020204030204" pitchFamily="34" charset="0"/>
                          <a:cs typeface="Calibri" panose="020F0502020204030204" pitchFamily="34" charset="0"/>
                        </a:rPr>
                        <a:t>FY 2021—22 </a:t>
                      </a:r>
                    </a:p>
                  </a:txBody>
                  <a:tcPr anchor="ctr">
                    <a:solidFill>
                      <a:srgbClr val="00A950"/>
                    </a:solidFill>
                  </a:tcPr>
                </a:tc>
                <a:extLst>
                  <a:ext uri="{0D108BD9-81ED-4DB2-BD59-A6C34878D82A}">
                    <a16:rowId xmlns:a16="http://schemas.microsoft.com/office/drawing/2014/main" val="283318467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Calibri" panose="020F0502020204030204" pitchFamily="34" charset="0"/>
                          <a:ea typeface="+mn-ea"/>
                          <a:cs typeface="Calibri" panose="020F0502020204030204" pitchFamily="34" charset="0"/>
                        </a:rPr>
                        <a:t>Total participants in EE programming</a:t>
                      </a:r>
                    </a:p>
                  </a:txBody>
                  <a:tcPr>
                    <a:solidFill>
                      <a:srgbClr val="EEF3EC"/>
                    </a:solid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rgbClr val="050019"/>
                          </a:solidFill>
                          <a:latin typeface="Calibri" panose="020F0502020204030204" pitchFamily="34" charset="0"/>
                          <a:ea typeface="+mn-ea"/>
                          <a:cs typeface="Calibri" panose="020F0502020204030204" pitchFamily="34" charset="0"/>
                        </a:rPr>
                        <a:t>2,667</a:t>
                      </a:r>
                    </a:p>
                  </a:txBody>
                  <a:tcPr>
                    <a:solidFill>
                      <a:srgbClr val="EEF3EC"/>
                    </a:solidFill>
                  </a:tcPr>
                </a:tc>
                <a:extLst>
                  <a:ext uri="{0D108BD9-81ED-4DB2-BD59-A6C34878D82A}">
                    <a16:rowId xmlns:a16="http://schemas.microsoft.com/office/drawing/2014/main" val="762366218"/>
                  </a:ext>
                </a:extLst>
              </a:tr>
            </a:tbl>
          </a:graphicData>
        </a:graphic>
      </p:graphicFrame>
      <p:grpSp>
        <p:nvGrpSpPr>
          <p:cNvPr id="23" name="Group 22">
            <a:extLst>
              <a:ext uri="{FF2B5EF4-FFF2-40B4-BE49-F238E27FC236}">
                <a16:creationId xmlns:a16="http://schemas.microsoft.com/office/drawing/2014/main" id="{0B12292D-8C21-4F97-BED4-6342C16E5C62}"/>
              </a:ext>
            </a:extLst>
          </p:cNvPr>
          <p:cNvGrpSpPr/>
          <p:nvPr/>
        </p:nvGrpSpPr>
        <p:grpSpPr>
          <a:xfrm>
            <a:off x="9467850" y="128722"/>
            <a:ext cx="2613768" cy="1528629"/>
            <a:chOff x="9246850" y="1924105"/>
            <a:chExt cx="2613768" cy="1555780"/>
          </a:xfrm>
        </p:grpSpPr>
        <p:sp>
          <p:nvSpPr>
            <p:cNvPr id="24" name="Rectangle: Rounded Corners 23">
              <a:extLst>
                <a:ext uri="{FF2B5EF4-FFF2-40B4-BE49-F238E27FC236}">
                  <a16:creationId xmlns:a16="http://schemas.microsoft.com/office/drawing/2014/main" id="{79B34063-0D7D-49BE-8F54-E9E5FF4654C4}"/>
                </a:ext>
              </a:extLst>
            </p:cNvPr>
            <p:cNvSpPr/>
            <p:nvPr/>
          </p:nvSpPr>
          <p:spPr bwMode="auto">
            <a:xfrm>
              <a:off x="9246850" y="1924105"/>
              <a:ext cx="2613768" cy="1555780"/>
            </a:xfrm>
            <a:prstGeom prst="roundRect">
              <a:avLst/>
            </a:prstGeom>
            <a:solidFill>
              <a:srgbClr val="00A9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5" name="TextBox 24">
              <a:extLst>
                <a:ext uri="{FF2B5EF4-FFF2-40B4-BE49-F238E27FC236}">
                  <a16:creationId xmlns:a16="http://schemas.microsoft.com/office/drawing/2014/main" id="{C0304C98-AE20-4083-A090-CED97A4393A3}"/>
                </a:ext>
              </a:extLst>
            </p:cNvPr>
            <p:cNvSpPr txBox="1"/>
            <p:nvPr/>
          </p:nvSpPr>
          <p:spPr>
            <a:xfrm>
              <a:off x="9361150" y="1982906"/>
              <a:ext cx="2428008" cy="142525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“With the Parks Levy, we're giving children the opportunity to come to parks and get to know them.”</a:t>
              </a:r>
            </a:p>
            <a:p>
              <a:endParaRPr lang="en-US" sz="600" dirty="0">
                <a:solidFill>
                  <a:schemeClr val="bg1"/>
                </a:solidFill>
                <a:latin typeface="Calibri" panose="020F0502020204030204" pitchFamily="34" charset="0"/>
                <a:cs typeface="Calibri" panose="020F0502020204030204" pitchFamily="34" charset="0"/>
              </a:endParaRPr>
            </a:p>
            <a:p>
              <a:r>
                <a:rPr lang="en-US" sz="1200" i="1" dirty="0">
                  <a:solidFill>
                    <a:schemeClr val="bg1"/>
                  </a:solidFill>
                  <a:latin typeface="Calibri" panose="020F0502020204030204" pitchFamily="34" charset="0"/>
                  <a:cs typeface="Calibri" panose="020F0502020204030204" pitchFamily="34" charset="0"/>
                </a:rPr>
                <a:t>– Rose Ramirez</a:t>
              </a:r>
            </a:p>
            <a:p>
              <a:pPr indent="117475"/>
              <a:r>
                <a:rPr lang="en-US" sz="1100" i="1" dirty="0">
                  <a:solidFill>
                    <a:schemeClr val="bg1"/>
                  </a:solidFill>
                  <a:latin typeface="Calibri" panose="020F0502020204030204" pitchFamily="34" charset="0"/>
                  <a:cs typeface="Calibri" panose="020F0502020204030204" pitchFamily="34" charset="0"/>
                </a:rPr>
                <a:t>EE Camps &amp; Classes Coordinator</a:t>
              </a:r>
            </a:p>
          </p:txBody>
        </p:sp>
      </p:grpSp>
      <p:sp>
        <p:nvSpPr>
          <p:cNvPr id="12" name="Rectangle 11">
            <a:extLst>
              <a:ext uri="{FF2B5EF4-FFF2-40B4-BE49-F238E27FC236}">
                <a16:creationId xmlns:a16="http://schemas.microsoft.com/office/drawing/2014/main" id="{9D830B69-D4F3-420A-A180-C1258E365B1C}"/>
              </a:ext>
            </a:extLst>
          </p:cNvPr>
          <p:cNvSpPr/>
          <p:nvPr/>
        </p:nvSpPr>
        <p:spPr>
          <a:xfrm>
            <a:off x="499730" y="480708"/>
            <a:ext cx="4795284" cy="369332"/>
          </a:xfrm>
          <a:prstGeom prst="rect">
            <a:avLst/>
          </a:prstGeom>
        </p:spPr>
        <p:txBody>
          <a:bodyPr wrap="square">
            <a:spAutoFit/>
          </a:bodyPr>
          <a:lstStyle/>
          <a:p>
            <a:r>
              <a:rPr lang="en-US" b="1" dirty="0">
                <a:solidFill>
                  <a:srgbClr val="00B462"/>
                </a:solidFill>
                <a:latin typeface="Calibri" panose="020F0502020204030204" pitchFamily="34" charset="0"/>
                <a:cs typeface="Calibri" panose="020F0502020204030204" pitchFamily="34" charset="0"/>
              </a:rPr>
              <a:t>2021-22 PARKS LEVY ANNUAL REPORT</a:t>
            </a:r>
          </a:p>
        </p:txBody>
      </p:sp>
    </p:spTree>
    <p:extLst>
      <p:ext uri="{BB962C8B-B14F-4D97-AF65-F5344CB8AC3E}">
        <p14:creationId xmlns:p14="http://schemas.microsoft.com/office/powerpoint/2010/main" val="231247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11818</TotalTime>
  <Words>2996</Words>
  <Application>Microsoft Office PowerPoint</Application>
  <PresentationFormat>Widescreen</PresentationFormat>
  <Paragraphs>326</Paragraphs>
  <Slides>30</Slides>
  <Notes>12</Notes>
  <HiddenSlides>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Sullivan</dc:creator>
  <cp:lastModifiedBy>Flynn, Claire</cp:lastModifiedBy>
  <cp:revision>111</cp:revision>
  <dcterms:created xsi:type="dcterms:W3CDTF">2021-07-19T21:12:32Z</dcterms:created>
  <dcterms:modified xsi:type="dcterms:W3CDTF">2022-10-14T20:20:42Z</dcterms:modified>
</cp:coreProperties>
</file>