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
  </p:notesMasterIdLst>
  <p:handoutMasterIdLst>
    <p:handoutMasterId r:id="rId9"/>
  </p:handoutMasterIdLst>
  <p:sldIdLst>
    <p:sldId id="766" r:id="rId2"/>
    <p:sldId id="768" r:id="rId3"/>
    <p:sldId id="779" r:id="rId4"/>
    <p:sldId id="775" r:id="rId5"/>
    <p:sldId id="778" r:id="rId6"/>
    <p:sldId id="777" r:id="rId7"/>
  </p:sldIdLst>
  <p:sldSz cx="9144000" cy="6858000" type="screen4x3"/>
  <p:notesSz cx="7010400" cy="92964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B45B6D8-62DF-6549-8FC7-D033C3B5C85B}">
          <p14:sldIdLst/>
        </p14:section>
        <p14:section name="CCIM Intro" id="{14F4A1B0-D3CA-461F-B110-BFB39E30EC69}">
          <p14:sldIdLst>
            <p14:sldId id="766"/>
            <p14:sldId id="768"/>
            <p14:sldId id="779"/>
            <p14:sldId id="775"/>
            <p14:sldId id="778"/>
            <p14:sldId id="77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sen, Sarah" initials="P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9FA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361" autoAdjust="0"/>
    <p:restoredTop sz="91753" autoAdjust="0"/>
  </p:normalViewPr>
  <p:slideViewPr>
    <p:cSldViewPr snapToGrid="0">
      <p:cViewPr varScale="1">
        <p:scale>
          <a:sx n="59" d="100"/>
          <a:sy n="59" d="100"/>
        </p:scale>
        <p:origin x="52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7DC5E27-A296-F44B-84B0-AC952D0BE94C}" type="datetimeFigureOut">
              <a:rPr lang="en-US" smtClean="0"/>
              <a:t>10/10/2022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52E4944-764F-5B40-8338-5CA4132B518B}" type="slidenum">
              <a:rPr lang="en-US" smtClean="0"/>
              <a:t>‹#›</a:t>
            </a:fld>
            <a:endParaRPr lang="en-US"/>
          </a:p>
        </p:txBody>
      </p:sp>
    </p:spTree>
    <p:extLst>
      <p:ext uri="{BB962C8B-B14F-4D97-AF65-F5344CB8AC3E}">
        <p14:creationId xmlns:p14="http://schemas.microsoft.com/office/powerpoint/2010/main" val="453389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0158D72-C327-EF43-A0EF-8BF1F3816E5F}" type="datetimeFigureOut">
              <a:rPr lang="en-US" smtClean="0"/>
              <a:t>10/10/2022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C2A989-EC45-0845-9225-6BBE81AD33E9}" type="slidenum">
              <a:rPr lang="en-US" smtClean="0"/>
              <a:t>‹#›</a:t>
            </a:fld>
            <a:endParaRPr lang="en-US"/>
          </a:p>
        </p:txBody>
      </p:sp>
    </p:spTree>
    <p:extLst>
      <p:ext uri="{BB962C8B-B14F-4D97-AF65-F5344CB8AC3E}">
        <p14:creationId xmlns:p14="http://schemas.microsoft.com/office/powerpoint/2010/main" val="9908346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A4A4A"/>
                </a:solidFill>
                <a:effectLst/>
                <a:latin typeface="Garamond" panose="02020404030301010803" pitchFamily="18" charset="0"/>
              </a:rPr>
              <a:t>A 1932 photo from the City Archives, taken at present-day SE Martin Luther King Jr. Blvd (formerly Union Ave) and Washington Street. The men in the middle of the intersection are repairing the sewer. In the background you can see “H. Smith Produce,” and “Whitely and Clark Co.” stores.</a:t>
            </a:r>
          </a:p>
        </p:txBody>
      </p:sp>
      <p:sp>
        <p:nvSpPr>
          <p:cNvPr id="4" name="Slide Number Placeholder 3"/>
          <p:cNvSpPr>
            <a:spLocks noGrp="1"/>
          </p:cNvSpPr>
          <p:nvPr>
            <p:ph type="sldNum" sz="quarter" idx="10"/>
          </p:nvPr>
        </p:nvSpPr>
        <p:spPr/>
        <p:txBody>
          <a:bodyPr/>
          <a:lstStyle/>
          <a:p>
            <a:fld id="{F9C2A989-EC45-0845-9225-6BBE81AD33E9}" type="slidenum">
              <a:rPr lang="en-US" smtClean="0"/>
              <a:t>1</a:t>
            </a:fld>
            <a:endParaRPr lang="en-US"/>
          </a:p>
        </p:txBody>
      </p:sp>
    </p:spTree>
    <p:extLst>
      <p:ext uri="{BB962C8B-B14F-4D97-AF65-F5344CB8AC3E}">
        <p14:creationId xmlns:p14="http://schemas.microsoft.com/office/powerpoint/2010/main" val="3996164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Adds full signal (currently all way stop)</a:t>
            </a:r>
          </a:p>
          <a:p>
            <a:r>
              <a:rPr lang="en-US" dirty="0"/>
              <a:t>Makes all curb ramps ADA compliant</a:t>
            </a:r>
          </a:p>
          <a:p>
            <a:r>
              <a:rPr lang="en-US" dirty="0"/>
              <a:t>Adds curb extensions on south side of the street</a:t>
            </a:r>
          </a:p>
          <a:p>
            <a:r>
              <a:rPr lang="en-US" dirty="0"/>
              <a:t>Adds ped crossing along north side of the intersection</a:t>
            </a:r>
          </a:p>
          <a:p>
            <a:r>
              <a:rPr lang="en-US" dirty="0"/>
              <a:t>Adds green skip striping and bike boxes </a:t>
            </a:r>
          </a:p>
        </p:txBody>
      </p:sp>
      <p:sp>
        <p:nvSpPr>
          <p:cNvPr id="4" name="Slide Number Placeholder 3"/>
          <p:cNvSpPr>
            <a:spLocks noGrp="1"/>
          </p:cNvSpPr>
          <p:nvPr>
            <p:ph type="sldNum" sz="quarter" idx="5"/>
          </p:nvPr>
        </p:nvSpPr>
        <p:spPr/>
        <p:txBody>
          <a:bodyPr/>
          <a:lstStyle/>
          <a:p>
            <a:fld id="{F9C2A989-EC45-0845-9225-6BBE81AD33E9}" type="slidenum">
              <a:rPr lang="en-US" smtClean="0"/>
              <a:t>2</a:t>
            </a:fld>
            <a:endParaRPr lang="en-US"/>
          </a:p>
        </p:txBody>
      </p:sp>
    </p:spTree>
    <p:extLst>
      <p:ext uri="{BB962C8B-B14F-4D97-AF65-F5344CB8AC3E}">
        <p14:creationId xmlns:p14="http://schemas.microsoft.com/office/powerpoint/2010/main" val="2880456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C2A989-EC45-0845-9225-6BBE81AD33E9}" type="slidenum">
              <a:rPr lang="en-US" smtClean="0"/>
              <a:t>4</a:t>
            </a:fld>
            <a:endParaRPr lang="en-US"/>
          </a:p>
        </p:txBody>
      </p:sp>
    </p:spTree>
    <p:extLst>
      <p:ext uri="{BB962C8B-B14F-4D97-AF65-F5344CB8AC3E}">
        <p14:creationId xmlns:p14="http://schemas.microsoft.com/office/powerpoint/2010/main" val="315848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C2A989-EC45-0845-9225-6BBE81AD33E9}" type="slidenum">
              <a:rPr lang="en-US" smtClean="0"/>
              <a:t>5</a:t>
            </a:fld>
            <a:endParaRPr lang="en-US"/>
          </a:p>
        </p:txBody>
      </p:sp>
    </p:spTree>
    <p:extLst>
      <p:ext uri="{BB962C8B-B14F-4D97-AF65-F5344CB8AC3E}">
        <p14:creationId xmlns:p14="http://schemas.microsoft.com/office/powerpoint/2010/main" val="4294718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C2A989-EC45-0845-9225-6BBE81AD33E9}" type="slidenum">
              <a:rPr lang="en-US" smtClean="0"/>
              <a:t>6</a:t>
            </a:fld>
            <a:endParaRPr lang="en-US"/>
          </a:p>
        </p:txBody>
      </p:sp>
    </p:spTree>
    <p:extLst>
      <p:ext uri="{BB962C8B-B14F-4D97-AF65-F5344CB8AC3E}">
        <p14:creationId xmlns:p14="http://schemas.microsoft.com/office/powerpoint/2010/main" val="543258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537542" y="5377443"/>
            <a:ext cx="519004" cy="519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56546" y="5317210"/>
            <a:ext cx="1729314" cy="63947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Portlandoregon.gov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Portlandoregon.gov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pic>
        <p:nvPicPr>
          <p:cNvPr id="10"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12" name="TextBox 11"/>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13" name="Straight Connector 12"/>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8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0" y="6306206"/>
            <a:ext cx="9144000" cy="619175"/>
          </a:xfrm>
          <a:prstGeom prst="rect">
            <a:avLst/>
          </a:prstGeom>
          <a:solidFill>
            <a:srgbClr val="98CB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a:p>
        </p:txBody>
      </p:sp>
    </p:spTree>
    <p:extLst>
      <p:ext uri="{BB962C8B-B14F-4D97-AF65-F5344CB8AC3E}">
        <p14:creationId xmlns:p14="http://schemas.microsoft.com/office/powerpoint/2010/main" val="267763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537542" y="5377443"/>
            <a:ext cx="519004" cy="519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56546" y="5317210"/>
            <a:ext cx="1729314" cy="63947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Portlandoregon.gov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Portlandoregon.gov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Portlandoregon.gov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p:nvPr>
        </p:nvSpPr>
        <p:spPr>
          <a:xfrm>
            <a:off x="238651" y="273686"/>
            <a:ext cx="8623296" cy="58585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Portlandoregon.gov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Box 3"/>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5" name="Straight Connector 4"/>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Portlandoregon.gov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pic>
        <p:nvPicPr>
          <p:cNvPr id="8"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1"/>
          <p:cNvSpPr>
            <a:spLocks noGrp="1"/>
          </p:cNvSpPr>
          <p:nvPr>
            <p:ph type="title" hasCustomPrompt="1"/>
          </p:nvPr>
        </p:nvSpPr>
        <p:spPr/>
        <p:txBody>
          <a:bodyPr/>
          <a:lstStyle/>
          <a:p>
            <a:r>
              <a:rPr lang="en-US">
                <a:solidFill>
                  <a:schemeClr val="bg2">
                    <a:lumMod val="50000"/>
                  </a:schemeClr>
                </a:solidFill>
                <a:latin typeface="Trebuchet MS" charset="0"/>
                <a:ea typeface="Trebuchet MS" charset="0"/>
                <a:cs typeface="Trebuchet MS" charset="0"/>
              </a:rPr>
              <a:t>CATEGORY HERE</a:t>
            </a:r>
          </a:p>
        </p:txBody>
      </p:sp>
      <p:sp>
        <p:nvSpPr>
          <p:cNvPr id="3" name="Content Placeholder 2"/>
          <p:cNvSpPr>
            <a:spLocks noGrp="1"/>
          </p:cNvSpPr>
          <p:nvPr>
            <p:ph idx="1"/>
          </p:nvPr>
        </p:nvSpPr>
        <p:spPr>
          <a:xfrm>
            <a:off x="256939" y="1234440"/>
            <a:ext cx="3638405" cy="4942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Portlandoregon.gov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pic>
        <p:nvPicPr>
          <p:cNvPr id="6"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
        <p:nvSpPr>
          <p:cNvPr id="8" name="TextBox 7"/>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9" name="Straight Connector 8"/>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gif"/><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103620"/>
            <a:ext cx="9144000" cy="754380"/>
          </a:xfrm>
          <a:prstGeom prst="rect">
            <a:avLst/>
          </a:prstGeom>
        </p:spPr>
      </p:pic>
      <p:sp>
        <p:nvSpPr>
          <p:cNvPr id="2" name="Title Placeholder 1"/>
          <p:cNvSpPr>
            <a:spLocks noGrp="1"/>
          </p:cNvSpPr>
          <p:nvPr>
            <p:ph type="title"/>
          </p:nvPr>
        </p:nvSpPr>
        <p:spPr>
          <a:xfrm>
            <a:off x="238651" y="273686"/>
            <a:ext cx="8258412" cy="5401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6939" y="1426464"/>
            <a:ext cx="3638405" cy="47504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256938" y="6447515"/>
            <a:ext cx="3241963" cy="430887"/>
          </a:xfrm>
          <a:prstGeom prst="rect">
            <a:avLst/>
          </a:prstGeom>
          <a:noFill/>
        </p:spPr>
        <p:txBody>
          <a:bodyPr wrap="square" rtlCol="0">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0" i="0" err="1">
                <a:solidFill>
                  <a:schemeClr val="bg1"/>
                </a:solidFill>
                <a:latin typeface="Trebuchet MS" charset="0"/>
                <a:ea typeface="Trebuchet MS" charset="0"/>
                <a:cs typeface="Trebuchet MS" charset="0"/>
              </a:rPr>
              <a:t>Portlandoregon.gov</a:t>
            </a:r>
            <a:r>
              <a:rPr lang="en-US" sz="1100" b="0" i="0">
                <a:solidFill>
                  <a:schemeClr val="bg1"/>
                </a:solidFill>
                <a:latin typeface="Trebuchet MS" charset="0"/>
                <a:ea typeface="Trebuchet MS" charset="0"/>
                <a:cs typeface="Trebuchet MS" charset="0"/>
              </a:rPr>
              <a:t>/transportation</a:t>
            </a:r>
          </a:p>
          <a:p>
            <a:endParaRPr lang="en-US" sz="1100" b="0" i="0">
              <a:solidFill>
                <a:schemeClr val="bg1"/>
              </a:solidFill>
              <a:latin typeface="Trebuchet MS" charset="0"/>
              <a:ea typeface="Trebuchet MS" charset="0"/>
              <a:cs typeface="Trebuchet MS" charset="0"/>
            </a:endParaRPr>
          </a:p>
        </p:txBody>
      </p:sp>
      <p:sp>
        <p:nvSpPr>
          <p:cNvPr id="10" name="TextBox 9"/>
          <p:cNvSpPr txBox="1"/>
          <p:nvPr userDrawn="1"/>
        </p:nvSpPr>
        <p:spPr>
          <a:xfrm>
            <a:off x="8522148" y="6447515"/>
            <a:ext cx="476093" cy="276999"/>
          </a:xfrm>
          <a:prstGeom prst="rect">
            <a:avLst/>
          </a:prstGeom>
          <a:noFill/>
        </p:spPr>
        <p:txBody>
          <a:bodyPr wrap="square" rtlCol="0">
            <a:spAutoFit/>
          </a:bodyPr>
          <a:lstStyle/>
          <a:p>
            <a:pPr algn="ctr"/>
            <a:fld id="{25E89EDE-4549-E941-9D1C-AC8ACD1FD004}" type="slidenum">
              <a:rPr lang="en-US" sz="1200" smtClean="0">
                <a:solidFill>
                  <a:schemeClr val="bg1"/>
                </a:solidFill>
              </a:rPr>
              <a:pPr algn="ctr"/>
              <a:t>‹#›</a:t>
            </a:fld>
            <a:endParaRPr lang="en-US" sz="1200">
              <a:solidFill>
                <a:schemeClr val="bg1"/>
              </a:solidFill>
            </a:endParaRPr>
          </a:p>
        </p:txBody>
      </p:sp>
      <p:cxnSp>
        <p:nvCxnSpPr>
          <p:cNvPr id="12" name="Straight Connector 11"/>
          <p:cNvCxnSpPr/>
          <p:nvPr userDrawn="1"/>
        </p:nvCxnSpPr>
        <p:spPr>
          <a:xfrm>
            <a:off x="8660712" y="6686977"/>
            <a:ext cx="2012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bwMode="auto">
          <a:xfrm>
            <a:off x="6695681" y="6292713"/>
            <a:ext cx="458642" cy="4586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162050" y="6252612"/>
            <a:ext cx="1465602" cy="541954"/>
          </a:xfrm>
          <a:prstGeom prst="rect">
            <a:avLst/>
          </a:prstGeom>
        </p:spPr>
      </p:pic>
    </p:spTree>
    <p:extLst>
      <p:ext uri="{BB962C8B-B14F-4D97-AF65-F5344CB8AC3E}">
        <p14:creationId xmlns:p14="http://schemas.microsoft.com/office/powerpoint/2010/main" val="1694203398"/>
      </p:ext>
    </p:extLst>
  </p:cSld>
  <p:clrMap bg1="lt1" tx1="dk1" bg2="lt2" tx2="dk2" accent1="accent1" accent2="accent2" accent3="accent3" accent4="accent4" accent5="accent5" accent6="accent6" hlink="hlink" folHlink="folHlink"/>
  <p:sldLayoutIdLst>
    <p:sldLayoutId id="2147483678" r:id="rId1"/>
    <p:sldLayoutId id="2147483688" r:id="rId2"/>
    <p:sldLayoutId id="2147483674"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79" r:id="rId12"/>
    <p:sldLayoutId id="2147483689" r:id="rId13"/>
  </p:sldLayoutIdLst>
  <p:hf hdr="0" ftr="0" dt="0"/>
  <p:txStyles>
    <p:titleStyle>
      <a:lvl1pPr algn="l" defTabSz="914400" rtl="0" eaLnBrk="1" latinLnBrk="0" hangingPunct="1">
        <a:lnSpc>
          <a:spcPct val="90000"/>
        </a:lnSpc>
        <a:spcBef>
          <a:spcPct val="0"/>
        </a:spcBef>
        <a:buNone/>
        <a:defRPr sz="2400" b="1" i="0" kern="1200">
          <a:solidFill>
            <a:schemeClr val="bg2">
              <a:lumMod val="25000"/>
            </a:schemeClr>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Clr>
          <a:schemeClr val="bg2">
            <a:lumMod val="50000"/>
          </a:schemeClr>
        </a:buClr>
        <a:buFont typeface="Arial" panose="020B0604020202020204" pitchFamily="34" charset="0"/>
        <a:buChar char="•"/>
        <a:defRPr sz="1600" b="0" i="0" kern="1200">
          <a:solidFill>
            <a:schemeClr val="bg2">
              <a:lumMod val="25000"/>
            </a:schemeClr>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ass, ground, dirt&#10;&#10;Description automatically generated">
            <a:extLst>
              <a:ext uri="{FF2B5EF4-FFF2-40B4-BE49-F238E27FC236}">
                <a16:creationId xmlns:a16="http://schemas.microsoft.com/office/drawing/2014/main" id="{FDC2AF5A-E3BB-4890-99C3-20AD12000ECE}"/>
              </a:ext>
            </a:extLst>
          </p:cNvPr>
          <p:cNvPicPr>
            <a:picLocks noChangeAspect="1"/>
          </p:cNvPicPr>
          <p:nvPr/>
        </p:nvPicPr>
        <p:blipFill>
          <a:blip r:embed="rId3"/>
          <a:stretch>
            <a:fillRect/>
          </a:stretch>
        </p:blipFill>
        <p:spPr>
          <a:xfrm>
            <a:off x="1828800" y="1162384"/>
            <a:ext cx="5486399" cy="4883285"/>
          </a:xfrm>
          <a:prstGeom prst="rect">
            <a:avLst/>
          </a:prstGeom>
        </p:spPr>
      </p:pic>
      <p:sp>
        <p:nvSpPr>
          <p:cNvPr id="7" name="TextBox 6">
            <a:extLst>
              <a:ext uri="{FF2B5EF4-FFF2-40B4-BE49-F238E27FC236}">
                <a16:creationId xmlns:a16="http://schemas.microsoft.com/office/drawing/2014/main" id="{6660B73C-F2AB-4B77-8A14-2FBD238A8233}"/>
              </a:ext>
            </a:extLst>
          </p:cNvPr>
          <p:cNvSpPr txBox="1"/>
          <p:nvPr/>
        </p:nvSpPr>
        <p:spPr>
          <a:xfrm>
            <a:off x="278132" y="208277"/>
            <a:ext cx="8229054" cy="954107"/>
          </a:xfrm>
          <a:prstGeom prst="rect">
            <a:avLst/>
          </a:prstGeom>
          <a:solidFill>
            <a:schemeClr val="bg1"/>
          </a:solidFill>
        </p:spPr>
        <p:txBody>
          <a:bodyPr wrap="square" rtlCol="0">
            <a:spAutoFit/>
          </a:bodyPr>
          <a:lstStyle/>
          <a:p>
            <a:pPr algn="ctr"/>
            <a:r>
              <a:rPr lang="en-US" sz="2800" b="1" dirty="0">
                <a:latin typeface="Open Sans Extrabold" panose="020B0606030504020204" pitchFamily="34" charset="0"/>
                <a:ea typeface="Open Sans Extrabold" panose="020B0606030504020204" pitchFamily="34" charset="0"/>
                <a:cs typeface="Open Sans Extrabold" panose="020B0606030504020204" pitchFamily="34" charset="0"/>
              </a:rPr>
              <a:t>Brentwood Darlington Transportation Improvements </a:t>
            </a:r>
          </a:p>
        </p:txBody>
      </p:sp>
      <p:sp>
        <p:nvSpPr>
          <p:cNvPr id="2" name="TextBox 1">
            <a:extLst>
              <a:ext uri="{FF2B5EF4-FFF2-40B4-BE49-F238E27FC236}">
                <a16:creationId xmlns:a16="http://schemas.microsoft.com/office/drawing/2014/main" id="{18EA8367-7D74-4744-8168-B2337B558D8B}"/>
              </a:ext>
            </a:extLst>
          </p:cNvPr>
          <p:cNvSpPr txBox="1"/>
          <p:nvPr/>
        </p:nvSpPr>
        <p:spPr>
          <a:xfrm>
            <a:off x="7315199" y="5326284"/>
            <a:ext cx="1828801" cy="738664"/>
          </a:xfrm>
          <a:prstGeom prst="rect">
            <a:avLst/>
          </a:prstGeom>
          <a:noFill/>
        </p:spPr>
        <p:txBody>
          <a:bodyPr wrap="square" rtlCol="0">
            <a:spAutoFit/>
          </a:bodyPr>
          <a:lstStyle/>
          <a:p>
            <a:r>
              <a:rPr lang="en-US" sz="1400" b="1" dirty="0">
                <a:latin typeface="Open Sans Extrabold" panose="020B0606030504020204" pitchFamily="34" charset="0"/>
                <a:ea typeface="Open Sans Extrabold" panose="020B0606030504020204" pitchFamily="34" charset="0"/>
                <a:cs typeface="Open Sans Extrabold" panose="020B0606030504020204" pitchFamily="34" charset="0"/>
              </a:rPr>
              <a:t>Portland City Council </a:t>
            </a:r>
          </a:p>
          <a:p>
            <a:r>
              <a:rPr lang="en-US" sz="1400" b="1" dirty="0">
                <a:latin typeface="Open Sans Extrabold" panose="020B0606030504020204" pitchFamily="34" charset="0"/>
                <a:ea typeface="Open Sans Extrabold" panose="020B0606030504020204" pitchFamily="34" charset="0"/>
                <a:cs typeface="Open Sans Extrabold" panose="020B0606030504020204" pitchFamily="34" charset="0"/>
              </a:rPr>
              <a:t>October 12, 2022</a:t>
            </a:r>
          </a:p>
        </p:txBody>
      </p:sp>
    </p:spTree>
    <p:extLst>
      <p:ext uri="{BB962C8B-B14F-4D97-AF65-F5344CB8AC3E}">
        <p14:creationId xmlns:p14="http://schemas.microsoft.com/office/powerpoint/2010/main" val="1827324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CD0FA1-9575-47E1-94D8-4199BE3214FA}"/>
              </a:ext>
            </a:extLst>
          </p:cNvPr>
          <p:cNvSpPr txBox="1"/>
          <p:nvPr/>
        </p:nvSpPr>
        <p:spPr>
          <a:xfrm>
            <a:off x="278132" y="214573"/>
            <a:ext cx="7074853" cy="523220"/>
          </a:xfrm>
          <a:prstGeom prst="rect">
            <a:avLst/>
          </a:prstGeom>
          <a:solidFill>
            <a:schemeClr val="bg1"/>
          </a:solidFill>
        </p:spPr>
        <p:txBody>
          <a:bodyPr wrap="square" rtlCol="0">
            <a:spAutoFit/>
          </a:bodyPr>
          <a:lstStyle/>
          <a:p>
            <a:pPr algn="ctr"/>
            <a:r>
              <a:rPr lang="en-US" sz="2800" b="1" dirty="0">
                <a:latin typeface="Open Sans Extrabold" panose="020B0606030504020204" pitchFamily="34" charset="0"/>
                <a:ea typeface="Open Sans Extrabold" panose="020B0606030504020204" pitchFamily="34" charset="0"/>
                <a:cs typeface="Open Sans Extrabold" panose="020B0606030504020204" pitchFamily="34" charset="0"/>
              </a:rPr>
              <a:t>Project Scope </a:t>
            </a:r>
          </a:p>
        </p:txBody>
      </p:sp>
      <p:pic>
        <p:nvPicPr>
          <p:cNvPr id="3" name="Picture 2" descr="A picture containing outdoor, concrete, cement, stone&#10;&#10;Description automatically generated">
            <a:extLst>
              <a:ext uri="{FF2B5EF4-FFF2-40B4-BE49-F238E27FC236}">
                <a16:creationId xmlns:a16="http://schemas.microsoft.com/office/drawing/2014/main" id="{8C83BF9C-1FEE-4235-A006-DC4EB2E5DB85}"/>
              </a:ext>
            </a:extLst>
          </p:cNvPr>
          <p:cNvPicPr>
            <a:picLocks noChangeAspect="1"/>
          </p:cNvPicPr>
          <p:nvPr/>
        </p:nvPicPr>
        <p:blipFill>
          <a:blip r:embed="rId3"/>
          <a:stretch>
            <a:fillRect/>
          </a:stretch>
        </p:blipFill>
        <p:spPr>
          <a:xfrm rot="5400000">
            <a:off x="4680220" y="1787458"/>
            <a:ext cx="4727643" cy="3545732"/>
          </a:xfrm>
          <a:prstGeom prst="rect">
            <a:avLst/>
          </a:prstGeom>
        </p:spPr>
      </p:pic>
      <p:sp>
        <p:nvSpPr>
          <p:cNvPr id="5" name="TextBox 4">
            <a:extLst>
              <a:ext uri="{FF2B5EF4-FFF2-40B4-BE49-F238E27FC236}">
                <a16:creationId xmlns:a16="http://schemas.microsoft.com/office/drawing/2014/main" id="{F7B130EF-EC04-4003-9F96-72805DF94654}"/>
              </a:ext>
            </a:extLst>
          </p:cNvPr>
          <p:cNvSpPr txBox="1"/>
          <p:nvPr/>
        </p:nvSpPr>
        <p:spPr>
          <a:xfrm>
            <a:off x="13786" y="1582828"/>
            <a:ext cx="7388159" cy="3354765"/>
          </a:xfrm>
          <a:prstGeom prst="rect">
            <a:avLst/>
          </a:prstGeom>
          <a:noFill/>
        </p:spPr>
        <p:txBody>
          <a:bodyPr wrap="square" lIns="91440" tIns="45720" rIns="91440" bIns="45720" rtlCol="0" anchor="t">
            <a:spAutoFit/>
          </a:bodyPr>
          <a:lstStyle/>
          <a:p>
            <a:pPr marL="457200" indent="-457200">
              <a:buFont typeface="Wingdings" panose="05000000000000000000" pitchFamily="2" charset="2"/>
              <a:buChar char="v"/>
            </a:pPr>
            <a:r>
              <a:rPr lang="en-US" sz="2800" b="0" i="0" u="none" strike="noStrike" baseline="0" dirty="0">
                <a:solidFill>
                  <a:srgbClr val="4C4C4E"/>
                </a:solidFill>
                <a:latin typeface="Open Sans" panose="020B0606030504020204" pitchFamily="34" charset="0"/>
              </a:rPr>
              <a:t>Provide Missing Sidewalks:</a:t>
            </a:r>
            <a:endParaRPr lang="en-US" sz="2800" dirty="0">
              <a:solidFill>
                <a:srgbClr val="4C4C4E"/>
              </a:solidFill>
              <a:latin typeface="Open Sans" panose="020B0606030504020204" pitchFamily="34" charset="0"/>
            </a:endParaRPr>
          </a:p>
          <a:p>
            <a:pPr marL="800100" lvl="1" indent="-457200">
              <a:buFont typeface="Arial" panose="020B0604020202020204" pitchFamily="34" charset="0"/>
              <a:buChar char="•"/>
            </a:pPr>
            <a:r>
              <a:rPr lang="en-US" sz="2800" dirty="0">
                <a:solidFill>
                  <a:srgbClr val="4C4C4E"/>
                </a:solidFill>
                <a:latin typeface="Open Sans" panose="020B0606030504020204" pitchFamily="34" charset="0"/>
              </a:rPr>
              <a:t>SE </a:t>
            </a:r>
            <a:r>
              <a:rPr lang="en-US" sz="2800" dirty="0" err="1">
                <a:solidFill>
                  <a:srgbClr val="4C4C4E"/>
                </a:solidFill>
                <a:latin typeface="Open Sans" panose="020B0606030504020204" pitchFamily="34" charset="0"/>
              </a:rPr>
              <a:t>Flavel</a:t>
            </a:r>
            <a:r>
              <a:rPr lang="en-US" sz="2800" dirty="0">
                <a:solidFill>
                  <a:srgbClr val="4C4C4E"/>
                </a:solidFill>
                <a:latin typeface="Open Sans" panose="020B0606030504020204" pitchFamily="34" charset="0"/>
              </a:rPr>
              <a:t> and SE Duke</a:t>
            </a:r>
          </a:p>
          <a:p>
            <a:r>
              <a:rPr lang="en-US" sz="2800" dirty="0">
                <a:solidFill>
                  <a:srgbClr val="4C4C4E"/>
                </a:solidFill>
                <a:latin typeface="Open Sans" panose="020B0606030504020204" pitchFamily="34" charset="0"/>
              </a:rPr>
              <a:t>	(52</a:t>
            </a:r>
            <a:r>
              <a:rPr lang="en-US" sz="2800" baseline="30000" dirty="0">
                <a:solidFill>
                  <a:srgbClr val="4C4C4E"/>
                </a:solidFill>
                <a:latin typeface="Open Sans" panose="020B0606030504020204" pitchFamily="34" charset="0"/>
              </a:rPr>
              <a:t>nd</a:t>
            </a:r>
            <a:r>
              <a:rPr lang="en-US" sz="2800" dirty="0">
                <a:solidFill>
                  <a:srgbClr val="4C4C4E"/>
                </a:solidFill>
                <a:latin typeface="Open Sans" panose="020B0606030504020204" pitchFamily="34" charset="0"/>
              </a:rPr>
              <a:t> to 82</a:t>
            </a:r>
            <a:r>
              <a:rPr lang="en-US" sz="2800" baseline="30000" dirty="0">
                <a:solidFill>
                  <a:srgbClr val="4C4C4E"/>
                </a:solidFill>
                <a:latin typeface="Open Sans" panose="020B0606030504020204" pitchFamily="34" charset="0"/>
              </a:rPr>
              <a:t>nd</a:t>
            </a:r>
            <a:r>
              <a:rPr lang="en-US" sz="2800" dirty="0">
                <a:solidFill>
                  <a:srgbClr val="4C4C4E"/>
                </a:solidFill>
                <a:latin typeface="Open Sans" panose="020B0606030504020204" pitchFamily="34" charset="0"/>
              </a:rPr>
              <a:t>)</a:t>
            </a:r>
          </a:p>
          <a:p>
            <a:r>
              <a:rPr lang="en-US" sz="2800" b="0" i="0" u="none" strike="noStrike" baseline="0" dirty="0">
                <a:solidFill>
                  <a:srgbClr val="4C4C4E"/>
                </a:solidFill>
                <a:latin typeface="Open Sans" panose="020B0606030504020204" pitchFamily="34" charset="0"/>
              </a:rPr>
              <a:t>	</a:t>
            </a:r>
          </a:p>
          <a:p>
            <a:pPr marL="457200" indent="-457200">
              <a:buFont typeface="Wingdings" panose="05000000000000000000" pitchFamily="2" charset="2"/>
              <a:buChar char="v"/>
            </a:pPr>
            <a:r>
              <a:rPr lang="en-US" sz="2800" dirty="0">
                <a:solidFill>
                  <a:srgbClr val="4C4C4E"/>
                </a:solidFill>
                <a:latin typeface="Open Sans" panose="020B0606030504020204" pitchFamily="34" charset="0"/>
              </a:rPr>
              <a:t>Intersection Improvements: </a:t>
            </a:r>
          </a:p>
          <a:p>
            <a:pPr marL="800100" lvl="1" indent="-457200">
              <a:buFont typeface="Arial" panose="020B0604020202020204" pitchFamily="34" charset="0"/>
              <a:buChar char="•"/>
            </a:pPr>
            <a:r>
              <a:rPr lang="en-US" sz="2800" b="0" i="0" u="none" strike="noStrike" baseline="0" dirty="0">
                <a:solidFill>
                  <a:srgbClr val="4C4C4E"/>
                </a:solidFill>
                <a:latin typeface="Open Sans" panose="020B0606030504020204" pitchFamily="34" charset="0"/>
              </a:rPr>
              <a:t>SE 52</a:t>
            </a:r>
            <a:r>
              <a:rPr lang="en-US" sz="2800" b="0" i="0" u="none" strike="noStrike" baseline="30000" dirty="0">
                <a:solidFill>
                  <a:srgbClr val="4C4C4E"/>
                </a:solidFill>
                <a:latin typeface="Open Sans" panose="020B0606030504020204" pitchFamily="34" charset="0"/>
              </a:rPr>
              <a:t>nd</a:t>
            </a:r>
            <a:r>
              <a:rPr lang="en-US" sz="2800" b="0" i="0" u="none" strike="noStrike" baseline="0" dirty="0">
                <a:solidFill>
                  <a:srgbClr val="4C4C4E"/>
                </a:solidFill>
                <a:latin typeface="Open Sans" panose="020B0606030504020204" pitchFamily="34" charset="0"/>
              </a:rPr>
              <a:t> and SE Knapp</a:t>
            </a:r>
          </a:p>
          <a:p>
            <a:pPr marL="800100" lvl="1" indent="-457200">
              <a:buFont typeface="Arial" panose="020B0604020202020204" pitchFamily="34" charset="0"/>
              <a:buChar char="•"/>
            </a:pPr>
            <a:r>
              <a:rPr lang="en-US" sz="2800" dirty="0">
                <a:solidFill>
                  <a:srgbClr val="4C4C4E"/>
                </a:solidFill>
                <a:latin typeface="Open Sans" panose="020B0606030504020204" pitchFamily="34" charset="0"/>
              </a:rPr>
              <a:t>SE 72</a:t>
            </a:r>
            <a:r>
              <a:rPr lang="en-US" sz="2800" baseline="30000" dirty="0">
                <a:solidFill>
                  <a:srgbClr val="4C4C4E"/>
                </a:solidFill>
                <a:latin typeface="Open Sans" panose="020B0606030504020204" pitchFamily="34" charset="0"/>
              </a:rPr>
              <a:t>nd</a:t>
            </a:r>
            <a:r>
              <a:rPr lang="en-US" sz="2800" dirty="0">
                <a:solidFill>
                  <a:srgbClr val="4C4C4E"/>
                </a:solidFill>
                <a:latin typeface="Open Sans" panose="020B0606030504020204" pitchFamily="34" charset="0"/>
              </a:rPr>
              <a:t> and Ogden St</a:t>
            </a:r>
          </a:p>
          <a:p>
            <a:endParaRPr lang="en-US" sz="1600" dirty="0">
              <a:cs typeface="Calibri"/>
            </a:endParaRPr>
          </a:p>
        </p:txBody>
      </p:sp>
    </p:spTree>
    <p:extLst>
      <p:ext uri="{BB962C8B-B14F-4D97-AF65-F5344CB8AC3E}">
        <p14:creationId xmlns:p14="http://schemas.microsoft.com/office/powerpoint/2010/main" val="2510405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8F1F65-D17B-4E22-AB81-71F9554E605F}"/>
              </a:ext>
            </a:extLst>
          </p:cNvPr>
          <p:cNvSpPr txBox="1"/>
          <p:nvPr/>
        </p:nvSpPr>
        <p:spPr>
          <a:xfrm>
            <a:off x="238125" y="1659285"/>
            <a:ext cx="4743328" cy="3539430"/>
          </a:xfrm>
          <a:prstGeom prst="rect">
            <a:avLst/>
          </a:prstGeom>
          <a:noFill/>
        </p:spPr>
        <p:txBody>
          <a:bodyPr wrap="square">
            <a:spAutoFit/>
          </a:bodyPr>
          <a:lstStyle/>
          <a:p>
            <a:pPr marL="457200" indent="-457200">
              <a:buFont typeface="Wingdings" panose="05000000000000000000" pitchFamily="2" charset="2"/>
              <a:buChar char="v"/>
            </a:pPr>
            <a:r>
              <a:rPr lang="en-US" sz="2800" dirty="0">
                <a:solidFill>
                  <a:srgbClr val="4C4C4E"/>
                </a:solidFill>
                <a:latin typeface="Open Sans" panose="020B0606030504020204" pitchFamily="34" charset="0"/>
              </a:rPr>
              <a:t>New Signalized Pedestrian Crossing:</a:t>
            </a:r>
          </a:p>
          <a:p>
            <a:pPr marL="800100" lvl="1" indent="-457200">
              <a:buFont typeface="Arial" panose="020B0604020202020204" pitchFamily="34" charset="0"/>
              <a:buChar char="•"/>
            </a:pPr>
            <a:r>
              <a:rPr lang="en-US" sz="2800" b="0" i="0" u="none" strike="noStrike" baseline="0" dirty="0">
                <a:solidFill>
                  <a:srgbClr val="4C4C4E"/>
                </a:solidFill>
                <a:latin typeface="Open Sans" panose="020B0606030504020204" pitchFamily="34" charset="0"/>
              </a:rPr>
              <a:t>SE 82</a:t>
            </a:r>
            <a:r>
              <a:rPr lang="en-US" sz="2800" b="0" i="0" u="none" strike="noStrike" baseline="30000" dirty="0">
                <a:solidFill>
                  <a:srgbClr val="4C4C4E"/>
                </a:solidFill>
                <a:latin typeface="Open Sans" panose="020B0606030504020204" pitchFamily="34" charset="0"/>
              </a:rPr>
              <a:t>nd</a:t>
            </a:r>
            <a:r>
              <a:rPr lang="en-US" sz="2800" b="0" i="0" u="none" strike="noStrike" baseline="0" dirty="0">
                <a:solidFill>
                  <a:srgbClr val="4C4C4E"/>
                </a:solidFill>
                <a:latin typeface="Open Sans" panose="020B0606030504020204" pitchFamily="34" charset="0"/>
              </a:rPr>
              <a:t> and SE </a:t>
            </a:r>
            <a:r>
              <a:rPr lang="en-US" sz="2800" dirty="0">
                <a:solidFill>
                  <a:srgbClr val="4C4C4E"/>
                </a:solidFill>
                <a:latin typeface="Open Sans" panose="020B0606030504020204" pitchFamily="34" charset="0"/>
              </a:rPr>
              <a:t>Ogden/Knapp St.</a:t>
            </a:r>
          </a:p>
          <a:p>
            <a:pPr lvl="1"/>
            <a:endParaRPr lang="en-US" sz="2800" dirty="0">
              <a:solidFill>
                <a:srgbClr val="4C4C4E"/>
              </a:solidFill>
              <a:latin typeface="Open Sans" panose="020B0606030504020204" pitchFamily="34" charset="0"/>
            </a:endParaRPr>
          </a:p>
          <a:p>
            <a:pPr marL="457200" indent="-457200">
              <a:buFont typeface="Wingdings" panose="05000000000000000000" pitchFamily="2" charset="2"/>
              <a:buChar char="v"/>
            </a:pPr>
            <a:r>
              <a:rPr lang="en-US" sz="2800" dirty="0">
                <a:solidFill>
                  <a:srgbClr val="4C4C4E"/>
                </a:solidFill>
                <a:latin typeface="Open Sans" panose="020B0606030504020204" pitchFamily="34" charset="0"/>
              </a:rPr>
              <a:t>Upgrade curb ramps to meet ADA at over 60 locations </a:t>
            </a:r>
            <a:endParaRPr lang="en-US" sz="2800" b="0" i="0" u="none" strike="noStrike" baseline="0" dirty="0">
              <a:solidFill>
                <a:srgbClr val="4C4C4E"/>
              </a:solidFill>
              <a:latin typeface="Open Sans" panose="020B0606030504020204" pitchFamily="34" charset="0"/>
            </a:endParaRPr>
          </a:p>
        </p:txBody>
      </p:sp>
      <p:sp>
        <p:nvSpPr>
          <p:cNvPr id="8" name="Title 7">
            <a:extLst>
              <a:ext uri="{FF2B5EF4-FFF2-40B4-BE49-F238E27FC236}">
                <a16:creationId xmlns:a16="http://schemas.microsoft.com/office/drawing/2014/main" id="{59226703-1BF6-452C-B7A0-E6401D708C61}"/>
              </a:ext>
            </a:extLst>
          </p:cNvPr>
          <p:cNvSpPr txBox="1">
            <a:spLocks noGrp="1"/>
          </p:cNvSpPr>
          <p:nvPr>
            <p:ph type="title"/>
          </p:nvPr>
        </p:nvSpPr>
        <p:spPr>
          <a:xfrm>
            <a:off x="238125" y="303653"/>
            <a:ext cx="8258175" cy="480131"/>
          </a:xfrm>
          <a:prstGeom prst="rect">
            <a:avLst/>
          </a:prstGeom>
          <a:solidFill>
            <a:schemeClr val="bg1"/>
          </a:solidFill>
        </p:spPr>
        <p:txBody>
          <a:bodyPr wrap="square" rtlCol="0">
            <a:spAutoFit/>
          </a:bodyPr>
          <a:lstStyle/>
          <a:p>
            <a:pPr algn="ctr"/>
            <a:r>
              <a:rPr lang="en-US" sz="2800" b="1" dirty="0">
                <a:latin typeface="Open Sans Extrabold" panose="020B0606030504020204" pitchFamily="34" charset="0"/>
                <a:ea typeface="Open Sans Extrabold" panose="020B0606030504020204" pitchFamily="34" charset="0"/>
                <a:cs typeface="Open Sans Extrabold" panose="020B0606030504020204" pitchFamily="34" charset="0"/>
              </a:rPr>
              <a:t>Project Scope  cont.</a:t>
            </a:r>
          </a:p>
        </p:txBody>
      </p:sp>
      <p:pic>
        <p:nvPicPr>
          <p:cNvPr id="10" name="Picture 9">
            <a:extLst>
              <a:ext uri="{FF2B5EF4-FFF2-40B4-BE49-F238E27FC236}">
                <a16:creationId xmlns:a16="http://schemas.microsoft.com/office/drawing/2014/main" id="{7717C84B-8570-4C59-BA14-6550246078B4}"/>
              </a:ext>
            </a:extLst>
          </p:cNvPr>
          <p:cNvPicPr>
            <a:picLocks noChangeAspect="1"/>
          </p:cNvPicPr>
          <p:nvPr/>
        </p:nvPicPr>
        <p:blipFill>
          <a:blip r:embed="rId2"/>
          <a:stretch>
            <a:fillRect/>
          </a:stretch>
        </p:blipFill>
        <p:spPr>
          <a:xfrm>
            <a:off x="5323917" y="1567555"/>
            <a:ext cx="3599525" cy="3993875"/>
          </a:xfrm>
          <a:prstGeom prst="rect">
            <a:avLst/>
          </a:prstGeom>
        </p:spPr>
      </p:pic>
    </p:spTree>
    <p:extLst>
      <p:ext uri="{BB962C8B-B14F-4D97-AF65-F5344CB8AC3E}">
        <p14:creationId xmlns:p14="http://schemas.microsoft.com/office/powerpoint/2010/main" val="917168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CD0FA1-9575-47E1-94D8-4199BE3214FA}"/>
              </a:ext>
            </a:extLst>
          </p:cNvPr>
          <p:cNvSpPr txBox="1"/>
          <p:nvPr/>
        </p:nvSpPr>
        <p:spPr>
          <a:xfrm>
            <a:off x="278132" y="214573"/>
            <a:ext cx="7074853" cy="523220"/>
          </a:xfrm>
          <a:prstGeom prst="rect">
            <a:avLst/>
          </a:prstGeom>
          <a:solidFill>
            <a:schemeClr val="bg1"/>
          </a:solidFill>
        </p:spPr>
        <p:txBody>
          <a:bodyPr wrap="square" rtlCol="0">
            <a:spAutoFit/>
          </a:bodyPr>
          <a:lstStyle/>
          <a:p>
            <a:r>
              <a:rPr lang="en-US" sz="2800" b="1" dirty="0">
                <a:latin typeface="Open Sans Extrabold" panose="020B0606030504020204" pitchFamily="34" charset="0"/>
                <a:ea typeface="Open Sans Extrabold" panose="020B0606030504020204" pitchFamily="34" charset="0"/>
                <a:cs typeface="Open Sans Extrabold" panose="020B0606030504020204" pitchFamily="34" charset="0"/>
              </a:rPr>
              <a:t>Public Involvement Overview</a:t>
            </a:r>
          </a:p>
        </p:txBody>
      </p:sp>
      <p:sp>
        <p:nvSpPr>
          <p:cNvPr id="5" name="TextBox 5">
            <a:extLst>
              <a:ext uri="{FF2B5EF4-FFF2-40B4-BE49-F238E27FC236}">
                <a16:creationId xmlns:a16="http://schemas.microsoft.com/office/drawing/2014/main" id="{2CAF69F8-27C6-453C-8B83-5895E158F8DA}"/>
              </a:ext>
            </a:extLst>
          </p:cNvPr>
          <p:cNvSpPr txBox="1">
            <a:spLocks noChangeArrowheads="1"/>
          </p:cNvSpPr>
          <p:nvPr/>
        </p:nvSpPr>
        <p:spPr bwMode="auto">
          <a:xfrm>
            <a:off x="278132" y="1194911"/>
            <a:ext cx="8418396"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nchor="t">
            <a:spAutoFit/>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a:buFont typeface="Wingdings" panose="05000000000000000000" pitchFamily="2" charset="2"/>
              <a:buChar char="v"/>
              <a:defRPr/>
            </a:pPr>
            <a:r>
              <a:rPr lang="en-US" sz="2000" dirty="0">
                <a:effectLst/>
                <a:latin typeface="Calibri" panose="020F0502020204030204" pitchFamily="34" charset="0"/>
                <a:ea typeface="Calibri" panose="020F0502020204030204" pitchFamily="34" charset="0"/>
                <a:cs typeface="Times New Roman" panose="02020603050405020304" pitchFamily="18" charset="0"/>
              </a:rPr>
              <a:t>PBOT led planning processes in the Brentwood Darlington area in 2018 which resulted in grant application for federal funding.  </a:t>
            </a:r>
          </a:p>
          <a:p>
            <a:pPr marL="0" indent="0">
              <a:defRPr/>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v"/>
              <a:defRPr/>
            </a:pPr>
            <a:r>
              <a:rPr lang="en-US" sz="2000" dirty="0">
                <a:latin typeface="Calibri" panose="020F0502020204030204" pitchFamily="34" charset="0"/>
                <a:ea typeface="Calibri" panose="020F0502020204030204" pitchFamily="34" charset="0"/>
                <a:cs typeface="Times New Roman" panose="02020603050405020304" pitchFamily="18" charset="0"/>
              </a:rPr>
              <a:t>The grant was originally not approved but an outpouring of community support reversed that decision. </a:t>
            </a:r>
          </a:p>
          <a:p>
            <a:pPr marL="0" indent="0">
              <a:defRPr/>
            </a:pPr>
            <a:endParaRPr lang="en-US" sz="2000" dirty="0"/>
          </a:p>
          <a:p>
            <a:pPr>
              <a:buFont typeface="Wingdings" panose="05000000000000000000" pitchFamily="2" charset="2"/>
              <a:buChar char="v"/>
              <a:defRPr/>
            </a:pPr>
            <a:r>
              <a:rPr lang="en-US" sz="2000" dirty="0"/>
              <a:t>PBOT has provided regular project updates during the design phase and will provide regular updates in construction. </a:t>
            </a:r>
            <a:endParaRPr lang="en-US" sz="2000" dirty="0">
              <a:latin typeface="+mn-lt"/>
              <a:ea typeface="Open Sans"/>
              <a:cs typeface="Open Sans"/>
            </a:endParaRPr>
          </a:p>
        </p:txBody>
      </p:sp>
    </p:spTree>
    <p:extLst>
      <p:ext uri="{BB962C8B-B14F-4D97-AF65-F5344CB8AC3E}">
        <p14:creationId xmlns:p14="http://schemas.microsoft.com/office/powerpoint/2010/main" val="3373685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7A52-9D9A-4E74-8EED-EFC9632D40C3}"/>
              </a:ext>
            </a:extLst>
          </p:cNvPr>
          <p:cNvSpPr>
            <a:spLocks noGrp="1"/>
          </p:cNvSpPr>
          <p:nvPr>
            <p:ph type="title"/>
          </p:nvPr>
        </p:nvSpPr>
        <p:spPr/>
        <p:txBody>
          <a:bodyPr>
            <a:normAutofit/>
          </a:bodyPr>
          <a:lstStyle/>
          <a:p>
            <a:r>
              <a:rPr lang="en-US" sz="2800" dirty="0">
                <a:solidFill>
                  <a:schemeClr val="tx1"/>
                </a:solidFill>
                <a:latin typeface="Open Sans Extrabold"/>
              </a:rPr>
              <a:t>Right of Way</a:t>
            </a:r>
            <a:endParaRPr lang="en-US" dirty="0">
              <a:solidFill>
                <a:schemeClr val="tx1"/>
              </a:solidFill>
            </a:endParaRPr>
          </a:p>
        </p:txBody>
      </p:sp>
      <p:sp>
        <p:nvSpPr>
          <p:cNvPr id="3" name="Content Placeholder 2">
            <a:extLst>
              <a:ext uri="{FF2B5EF4-FFF2-40B4-BE49-F238E27FC236}">
                <a16:creationId xmlns:a16="http://schemas.microsoft.com/office/drawing/2014/main" id="{CE500704-09D5-451B-B545-3D8CE65ADB1D}"/>
              </a:ext>
            </a:extLst>
          </p:cNvPr>
          <p:cNvSpPr>
            <a:spLocks noGrp="1"/>
          </p:cNvSpPr>
          <p:nvPr>
            <p:ph idx="1"/>
          </p:nvPr>
        </p:nvSpPr>
        <p:spPr>
          <a:xfrm>
            <a:off x="285694" y="1162553"/>
            <a:ext cx="7965989" cy="4942523"/>
          </a:xfrm>
        </p:spPr>
        <p:txBody>
          <a:bodyPr vert="horz" lIns="91440" tIns="45720" rIns="91440" bIns="45720" rtlCol="0" anchor="t">
            <a:normAutofit/>
          </a:bodyPr>
          <a:lstStyle/>
          <a:p>
            <a:pPr>
              <a:lnSpc>
                <a:spcPct val="100000"/>
              </a:lnSpc>
              <a:spcAft>
                <a:spcPts val="1000"/>
              </a:spcAft>
              <a:buFont typeface="Wingdings" panose="05000000000000000000" pitchFamily="2" charset="2"/>
              <a:buChar char="v"/>
            </a:pPr>
            <a:r>
              <a:rPr lang="en-US" sz="2000" dirty="0">
                <a:solidFill>
                  <a:schemeClr val="tx1"/>
                </a:solidFill>
                <a:latin typeface="Open Sans"/>
              </a:rPr>
              <a:t>Authority is given to compensate property owners for necessary easements and, if needed, to condemn.</a:t>
            </a:r>
            <a:endParaRPr lang="en-US" dirty="0">
              <a:solidFill>
                <a:schemeClr val="tx1"/>
              </a:solidFill>
            </a:endParaRPr>
          </a:p>
          <a:p>
            <a:pPr>
              <a:lnSpc>
                <a:spcPct val="100000"/>
              </a:lnSpc>
              <a:spcAft>
                <a:spcPts val="1000"/>
              </a:spcAft>
              <a:buClr>
                <a:srgbClr val="767171"/>
              </a:buClr>
              <a:buFont typeface="Wingdings" panose="05000000000000000000" pitchFamily="2" charset="2"/>
              <a:buChar char="v"/>
            </a:pPr>
            <a:r>
              <a:rPr lang="en-US" sz="2000" dirty="0">
                <a:solidFill>
                  <a:schemeClr val="tx1"/>
                </a:solidFill>
                <a:latin typeface="Open Sans"/>
              </a:rPr>
              <a:t>Permanent ROW and Temporary Construction Easements are needed from eighty-two property owners.</a:t>
            </a:r>
          </a:p>
          <a:p>
            <a:pPr>
              <a:lnSpc>
                <a:spcPct val="100000"/>
              </a:lnSpc>
              <a:spcAft>
                <a:spcPts val="1000"/>
              </a:spcAft>
              <a:buClr>
                <a:srgbClr val="767171"/>
              </a:buClr>
              <a:buFont typeface="Wingdings" panose="05000000000000000000" pitchFamily="2" charset="2"/>
              <a:buChar char="v"/>
            </a:pPr>
            <a:r>
              <a:rPr lang="en-US" sz="2000" dirty="0">
                <a:solidFill>
                  <a:schemeClr val="tx1"/>
                </a:solidFill>
                <a:latin typeface="Open Sans"/>
              </a:rPr>
              <a:t>Permanent ROW is needed for construction of the ADA ramps and sidewalk facilities.</a:t>
            </a:r>
          </a:p>
          <a:p>
            <a:pPr>
              <a:lnSpc>
                <a:spcPct val="100000"/>
              </a:lnSpc>
              <a:spcAft>
                <a:spcPts val="1000"/>
              </a:spcAft>
              <a:buClr>
                <a:srgbClr val="767171"/>
              </a:buClr>
              <a:buFont typeface="Wingdings" panose="05000000000000000000" pitchFamily="2" charset="2"/>
              <a:buChar char="v"/>
            </a:pPr>
            <a:r>
              <a:rPr lang="en-US" sz="2000" dirty="0">
                <a:solidFill>
                  <a:schemeClr val="tx1"/>
                </a:solidFill>
                <a:latin typeface="Open Sans"/>
              </a:rPr>
              <a:t>Temporary Construction Easements are needed for construction support.</a:t>
            </a:r>
          </a:p>
          <a:p>
            <a:pPr>
              <a:lnSpc>
                <a:spcPct val="100000"/>
              </a:lnSpc>
              <a:spcAft>
                <a:spcPts val="1000"/>
              </a:spcAft>
              <a:buClr>
                <a:srgbClr val="767171"/>
              </a:buClr>
              <a:buFont typeface="Wingdings" panose="05000000000000000000" pitchFamily="2" charset="2"/>
              <a:buChar char="v"/>
            </a:pPr>
            <a:r>
              <a:rPr lang="en-US" sz="2000" dirty="0">
                <a:solidFill>
                  <a:schemeClr val="tx1"/>
                </a:solidFill>
                <a:latin typeface="Open Sans"/>
              </a:rPr>
              <a:t>Affected property owners have been informed of the project needs.  </a:t>
            </a:r>
          </a:p>
          <a:p>
            <a:pPr>
              <a:lnSpc>
                <a:spcPct val="100000"/>
              </a:lnSpc>
              <a:spcAft>
                <a:spcPts val="1000"/>
              </a:spcAft>
              <a:buClr>
                <a:srgbClr val="767171"/>
              </a:buClr>
            </a:pPr>
            <a:endParaRPr lang="en-US" sz="2000" dirty="0">
              <a:solidFill>
                <a:schemeClr val="tx1"/>
              </a:solidFill>
              <a:latin typeface="Open Sans"/>
            </a:endParaRPr>
          </a:p>
          <a:p>
            <a:pPr>
              <a:lnSpc>
                <a:spcPct val="100000"/>
              </a:lnSpc>
              <a:spcAft>
                <a:spcPts val="1000"/>
              </a:spcAft>
              <a:buClr>
                <a:srgbClr val="767171"/>
              </a:buClr>
            </a:pPr>
            <a:endParaRPr lang="en-US" sz="2000" dirty="0">
              <a:solidFill>
                <a:schemeClr val="tx1"/>
              </a:solidFill>
              <a:latin typeface="Open Sans"/>
            </a:endParaRPr>
          </a:p>
          <a:p>
            <a:pPr>
              <a:lnSpc>
                <a:spcPct val="100000"/>
              </a:lnSpc>
              <a:spcAft>
                <a:spcPts val="1000"/>
              </a:spcAft>
              <a:buClr>
                <a:srgbClr val="767171"/>
              </a:buClr>
            </a:pPr>
            <a:endParaRPr lang="en-US" sz="2000" dirty="0">
              <a:solidFill>
                <a:schemeClr val="tx1"/>
              </a:solidFill>
              <a:latin typeface="Open Sans"/>
            </a:endParaRPr>
          </a:p>
          <a:p>
            <a:pPr>
              <a:lnSpc>
                <a:spcPct val="100000"/>
              </a:lnSpc>
              <a:spcAft>
                <a:spcPts val="1000"/>
              </a:spcAft>
              <a:buClr>
                <a:srgbClr val="767171"/>
              </a:buClr>
            </a:pPr>
            <a:endParaRPr lang="en-US" sz="2000" dirty="0">
              <a:solidFill>
                <a:schemeClr val="tx1"/>
              </a:solidFill>
              <a:latin typeface="Open Sans"/>
            </a:endParaRPr>
          </a:p>
        </p:txBody>
      </p:sp>
    </p:spTree>
    <p:extLst>
      <p:ext uri="{BB962C8B-B14F-4D97-AF65-F5344CB8AC3E}">
        <p14:creationId xmlns:p14="http://schemas.microsoft.com/office/powerpoint/2010/main" val="2074695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1CD0FA1-9575-47E1-94D8-4199BE3214FA}"/>
              </a:ext>
            </a:extLst>
          </p:cNvPr>
          <p:cNvSpPr txBox="1"/>
          <p:nvPr/>
        </p:nvSpPr>
        <p:spPr>
          <a:xfrm>
            <a:off x="789761" y="2827145"/>
            <a:ext cx="7074853" cy="523220"/>
          </a:xfrm>
          <a:prstGeom prst="rect">
            <a:avLst/>
          </a:prstGeom>
          <a:solidFill>
            <a:schemeClr val="bg1"/>
          </a:solidFill>
        </p:spPr>
        <p:txBody>
          <a:bodyPr wrap="square" rtlCol="0">
            <a:spAutoFit/>
          </a:bodyPr>
          <a:lstStyle/>
          <a:p>
            <a:r>
              <a:rPr lang="en-US" sz="2800" b="1" dirty="0">
                <a:latin typeface="Open Sans Extrabold" panose="020B0606030504020204" pitchFamily="34" charset="0"/>
                <a:ea typeface="Open Sans Extrabold" panose="020B0606030504020204" pitchFamily="34" charset="0"/>
                <a:cs typeface="Open Sans Extrabold" panose="020B0606030504020204" pitchFamily="34" charset="0"/>
              </a:rPr>
              <a:t>Thank You!</a:t>
            </a:r>
          </a:p>
        </p:txBody>
      </p:sp>
    </p:spTree>
    <p:extLst>
      <p:ext uri="{BB962C8B-B14F-4D97-AF65-F5344CB8AC3E}">
        <p14:creationId xmlns:p14="http://schemas.microsoft.com/office/powerpoint/2010/main" val="24435991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811</TotalTime>
  <Words>304</Words>
  <Application>Microsoft Office PowerPoint</Application>
  <PresentationFormat>On-screen Show (4:3)</PresentationFormat>
  <Paragraphs>42</Paragraphs>
  <Slides>6</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Arial</vt:lpstr>
      <vt:lpstr>Calibri</vt:lpstr>
      <vt:lpstr>Garamond</vt:lpstr>
      <vt:lpstr>Open Sans</vt:lpstr>
      <vt:lpstr>Open Sans Extrabold</vt:lpstr>
      <vt:lpstr>Trebuchet MS</vt:lpstr>
      <vt:lpstr>Wingdings</vt:lpstr>
      <vt:lpstr>Office Theme</vt:lpstr>
      <vt:lpstr>PowerPoint Presentation</vt:lpstr>
      <vt:lpstr>PowerPoint Presentation</vt:lpstr>
      <vt:lpstr>Project Scope  cont.</vt:lpstr>
      <vt:lpstr>PowerPoint Presentation</vt:lpstr>
      <vt:lpstr>Right of Way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Petersen, Sarah</dc:creator>
  <cp:lastModifiedBy>McLay, Ashley</cp:lastModifiedBy>
  <cp:revision>19</cp:revision>
  <cp:lastPrinted>2018-11-15T18:15:21Z</cp:lastPrinted>
  <dcterms:created xsi:type="dcterms:W3CDTF">2017-03-28T20:10:46Z</dcterms:created>
  <dcterms:modified xsi:type="dcterms:W3CDTF">2022-10-11T00:36:01Z</dcterms:modified>
</cp:coreProperties>
</file>