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256" r:id="rId2"/>
    <p:sldId id="500" r:id="rId3"/>
    <p:sldId id="502" r:id="rId4"/>
    <p:sldId id="496" r:id="rId5"/>
    <p:sldId id="503" r:id="rId6"/>
    <p:sldId id="501" r:id="rId7"/>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jaso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7FAC00"/>
    <a:srgbClr val="99CC00"/>
    <a:srgbClr val="85B400"/>
    <a:srgbClr val="DDFF7D"/>
    <a:srgbClr val="608200"/>
    <a:srgbClr val="C0C0C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60281" autoAdjust="0"/>
  </p:normalViewPr>
  <p:slideViewPr>
    <p:cSldViewPr snapToGrid="0" showGuides="1">
      <p:cViewPr varScale="1">
        <p:scale>
          <a:sx n="65" d="100"/>
          <a:sy n="65" d="100"/>
        </p:scale>
        <p:origin x="2340" y="66"/>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50" d="100"/>
        <a:sy n="150" d="100"/>
      </p:scale>
      <p:origin x="0" y="0"/>
    </p:cViewPr>
  </p:sorterViewPr>
  <p:notesViewPr>
    <p:cSldViewPr snapToGrid="0" showGuides="1">
      <p:cViewPr>
        <p:scale>
          <a:sx n="130" d="100"/>
          <a:sy n="130" d="100"/>
        </p:scale>
        <p:origin x="2004" y="-1254"/>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052D0B61-C9EB-4B70-B931-C1ED18832AFA}"/>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239619" name="Rectangle 3">
            <a:extLst>
              <a:ext uri="{FF2B5EF4-FFF2-40B4-BE49-F238E27FC236}">
                <a16:creationId xmlns:a16="http://schemas.microsoft.com/office/drawing/2014/main" id="{DFE169C5-4132-4FB6-886B-C4B198F42DCD}"/>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239620" name="Rectangle 4">
            <a:extLst>
              <a:ext uri="{FF2B5EF4-FFF2-40B4-BE49-F238E27FC236}">
                <a16:creationId xmlns:a16="http://schemas.microsoft.com/office/drawing/2014/main" id="{DEA8C069-C759-4730-B4BF-B0BDEE20C2EB}"/>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239621" name="Rectangle 5">
            <a:extLst>
              <a:ext uri="{FF2B5EF4-FFF2-40B4-BE49-F238E27FC236}">
                <a16:creationId xmlns:a16="http://schemas.microsoft.com/office/drawing/2014/main" id="{174427A1-DAC9-42C1-8DC4-A7FD52B7780C}"/>
              </a:ext>
            </a:extLst>
          </p:cNvPr>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E19F3C7-B827-46B8-9B67-A3F03BEEEE8A}"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995FE094-78CB-446E-A1ED-CBA852F86A0B}"/>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163843" name="Rectangle 3">
            <a:extLst>
              <a:ext uri="{FF2B5EF4-FFF2-40B4-BE49-F238E27FC236}">
                <a16:creationId xmlns:a16="http://schemas.microsoft.com/office/drawing/2014/main" id="{48296457-AE8E-4C74-B7C3-14CDFC31A26A}"/>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2052" name="Rectangle 4">
            <a:extLst>
              <a:ext uri="{FF2B5EF4-FFF2-40B4-BE49-F238E27FC236}">
                <a16:creationId xmlns:a16="http://schemas.microsoft.com/office/drawing/2014/main" id="{13CE38E4-8B98-4B33-AD8D-3B61294DDFFC}"/>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5" name="Rectangle 5">
            <a:extLst>
              <a:ext uri="{FF2B5EF4-FFF2-40B4-BE49-F238E27FC236}">
                <a16:creationId xmlns:a16="http://schemas.microsoft.com/office/drawing/2014/main" id="{CAAA668B-F7D7-4C89-94EC-5C55C556D90D}"/>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46" name="Rectangle 6">
            <a:extLst>
              <a:ext uri="{FF2B5EF4-FFF2-40B4-BE49-F238E27FC236}">
                <a16:creationId xmlns:a16="http://schemas.microsoft.com/office/drawing/2014/main" id="{BB79CC2F-9B42-415A-840F-23A75F85B879}"/>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dirty="0"/>
          </a:p>
        </p:txBody>
      </p:sp>
      <p:sp>
        <p:nvSpPr>
          <p:cNvPr id="163847" name="Rectangle 7">
            <a:extLst>
              <a:ext uri="{FF2B5EF4-FFF2-40B4-BE49-F238E27FC236}">
                <a16:creationId xmlns:a16="http://schemas.microsoft.com/office/drawing/2014/main" id="{A94B9C04-C6B1-4356-996A-BD25E8A3D7F6}"/>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C86BB05-3F3A-41E4-9EDF-21716F83EAE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E213601F-F12C-4556-BF7C-AECFA91641B5}"/>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DFF435E9-192E-4318-81D8-876A5463E3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6321" indent="-296321" defTabSz="948507" eaLnBrk="1" hangingPunct="1">
              <a:spcBef>
                <a:spcPts val="0"/>
              </a:spcBef>
              <a:buFont typeface="Arial" panose="020B0604020202020204" pitchFamily="34" charset="0"/>
              <a:buChar char="•"/>
              <a:defRPr/>
            </a:pPr>
            <a:r>
              <a:rPr lang="en-US" altLang="en-US" dirty="0">
                <a:latin typeface="+mn-lt"/>
              </a:rPr>
              <a:t>Hello Mayor Wheeler and members of Council.  My name is Travis Ruybal, I am a Capital Project Manager and Landscape Architect with Portland Parks &amp; Recreation</a:t>
            </a:r>
          </a:p>
          <a:p>
            <a:pPr marL="296321" indent="-296321" defTabSz="948507" eaLnBrk="1" hangingPunct="1">
              <a:spcBef>
                <a:spcPts val="0"/>
              </a:spcBef>
              <a:buFont typeface="Arial" panose="020B0604020202020204" pitchFamily="34" charset="0"/>
              <a:buChar char="•"/>
              <a:defRPr/>
            </a:pPr>
            <a:r>
              <a:rPr lang="en-US" altLang="en-US" dirty="0">
                <a:latin typeface="+mn-lt"/>
              </a:rPr>
              <a:t>I am here today to request Council authorization </a:t>
            </a:r>
            <a:r>
              <a:rPr lang="en-US" dirty="0">
                <a:latin typeface="+mn-lt"/>
              </a:rPr>
              <a:t>for a competitive bid solicitation and contracting with the lowest responsible bidder for construction of the Washington Park South Entry Project.</a:t>
            </a:r>
          </a:p>
          <a:p>
            <a:endParaRPr lang="en-US" altLang="en-US" dirty="0">
              <a:latin typeface="Arial" panose="020B0604020202020204" pitchFamily="34" charset="0"/>
            </a:endParaRPr>
          </a:p>
          <a:p>
            <a:pPr marL="90488" indent="-90488" eaLnBrk="1" hangingPunct="1"/>
            <a:endParaRPr lang="en-US" altLang="en-US" dirty="0">
              <a:latin typeface="Arial" panose="020B0604020202020204" pitchFamily="34" charset="0"/>
            </a:endParaRPr>
          </a:p>
        </p:txBody>
      </p:sp>
      <p:sp>
        <p:nvSpPr>
          <p:cNvPr id="5124" name="Slide Number Placeholder 3">
            <a:extLst>
              <a:ext uri="{FF2B5EF4-FFF2-40B4-BE49-F238E27FC236}">
                <a16:creationId xmlns:a16="http://schemas.microsoft.com/office/drawing/2014/main" id="{0F4D7F0D-E71A-4BD7-B457-33BE294E3E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6BEE8E-BB8E-491D-877C-DD6A384607CA}" type="slidenum">
              <a:rPr lang="en-US" altLang="en-US" smtClean="0"/>
              <a:pPr/>
              <a:t>1</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CC0E466-798F-4741-852E-063D9D9332FC}"/>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F4F032C5-5ED1-4F87-A175-455EE2AF46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Calibri" panose="020F0502020204030204" pitchFamily="34" charset="0"/>
                <a:cs typeface="Times New Roman" panose="02020603050405020304" pitchFamily="18" charset="0"/>
              </a:rPr>
              <a:t>Washington Park is a 410-acre park located in SW Portland in the </a:t>
            </a:r>
            <a:r>
              <a:rPr lang="en-US" sz="1200" dirty="0">
                <a:effectLst/>
                <a:latin typeface="Arial" panose="020B0604020202020204" pitchFamily="34" charset="0"/>
                <a:ea typeface="Times New Roman" panose="02020603050405020304" pitchFamily="18" charset="0"/>
              </a:rPr>
              <a:t>Arlington Heights/Sylvan Highlands neighborhood.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The park is </a:t>
            </a:r>
            <a:r>
              <a:rPr lang="en-US" sz="1800" dirty="0">
                <a:effectLst/>
                <a:latin typeface="Arial" panose="020B0604020202020204" pitchFamily="34" charset="0"/>
                <a:ea typeface="Times New Roman" panose="02020603050405020304" pitchFamily="18" charset="0"/>
              </a:rPr>
              <a:t>home to the Oregon Zoo, World Forestry Center, the former Portland Children’s Museum building, Hoyt Arboretum, International Rose Test Garden, the Portland Japanese Garden, and several memorials including the Oregon Holocaust Memorial and the Vietnam Veterans of Oregon Memorial, serving as a regional attraction </a:t>
            </a:r>
            <a:r>
              <a:rPr lang="en-US" sz="1800" b="1" dirty="0">
                <a:effectLst/>
                <a:latin typeface="Arial" panose="020B0604020202020204" pitchFamily="34" charset="0"/>
                <a:ea typeface="Times New Roman" panose="02020603050405020304" pitchFamily="18" charset="0"/>
              </a:rPr>
              <a:t>that brings in 3.5 million visitors annually.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Times New Roman" panose="02020603050405020304" pitchFamily="18" charset="0"/>
              </a:rPr>
              <a:t>In March 2018, City Council unanimously approved the Washington Park Master Plan to strategically guide the future development of the park.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Times New Roman" panose="02020603050405020304" pitchFamily="18" charset="0"/>
              </a:rPr>
              <a:t>In 2019, this project began working with the community on achieving the first step towards that vision, the South Entry Project, collaborating with key stakeholders and park cultural institutions. This project marks the 1</a:t>
            </a:r>
            <a:r>
              <a:rPr lang="en-US" sz="1800" baseline="30000" dirty="0">
                <a:effectLst/>
                <a:latin typeface="Arial" panose="020B0604020202020204" pitchFamily="34" charset="0"/>
                <a:ea typeface="Times New Roman" panose="02020603050405020304" pitchFamily="18" charset="0"/>
              </a:rPr>
              <a:t>st</a:t>
            </a:r>
            <a:r>
              <a:rPr lang="en-US" sz="1800" dirty="0">
                <a:effectLst/>
                <a:latin typeface="Arial" panose="020B0604020202020204" pitchFamily="34" charset="0"/>
                <a:ea typeface="Times New Roman" panose="02020603050405020304" pitchFamily="18" charset="0"/>
              </a:rPr>
              <a:t> project to be implemented out of the Washington Park Master Plan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rial" panose="020B0604020202020204" pitchFamily="34" charset="0"/>
              <a:ea typeface="Times New Roman" panose="02020603050405020304" pitchFamily="18" charset="0"/>
            </a:endParaRPr>
          </a:p>
          <a:p>
            <a:endParaRPr lang="en-US" altLang="en-US" dirty="0">
              <a:latin typeface="Arial" panose="020B0604020202020204" pitchFamily="34" charset="0"/>
            </a:endParaRPr>
          </a:p>
        </p:txBody>
      </p:sp>
      <p:sp>
        <p:nvSpPr>
          <p:cNvPr id="7172" name="Slide Number Placeholder 3">
            <a:extLst>
              <a:ext uri="{FF2B5EF4-FFF2-40B4-BE49-F238E27FC236}">
                <a16:creationId xmlns:a16="http://schemas.microsoft.com/office/drawing/2014/main" id="{28CD8FE3-174B-49E4-BF71-4D27746975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410789-86CD-493E-A99F-47E1E58E93A3}" type="slidenum">
              <a:rPr lang="en-US" altLang="en-US" smtClean="0"/>
              <a:pPr/>
              <a:t>2</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CC0E466-798F-4741-852E-063D9D9332FC}"/>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F4F032C5-5ED1-4F87-A175-455EE2AF46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ts val="0"/>
              </a:spcBef>
              <a:spcAft>
                <a:spcPts val="0"/>
              </a:spcAft>
              <a:buFont typeface="Arial" panose="020B0604020202020204" pitchFamily="34" charset="0"/>
              <a:buChar char="•"/>
              <a:defRPr/>
            </a:pPr>
            <a:r>
              <a:rPr lang="en-US" altLang="en-US" dirty="0">
                <a:latin typeface="+mn-lt"/>
                <a:cs typeface="Times New Roman" panose="02020603050405020304" pitchFamily="18" charset="0"/>
              </a:rPr>
              <a:t>The current South Entry drive is densely forested with a mix of deciduous and evergreen trees, framing the road and giving a sense of park arrival.</a:t>
            </a:r>
          </a:p>
          <a:p>
            <a:pPr marL="171450" indent="-171450">
              <a:spcBef>
                <a:spcPts val="0"/>
              </a:spcBef>
              <a:spcAft>
                <a:spcPts val="0"/>
              </a:spcAft>
              <a:buFont typeface="Arial" panose="020B0604020202020204" pitchFamily="34" charset="0"/>
              <a:buChar char="•"/>
              <a:defRPr/>
            </a:pPr>
            <a:r>
              <a:rPr lang="en-US" altLang="en-US" dirty="0">
                <a:latin typeface="+mn-lt"/>
                <a:cs typeface="Times New Roman" panose="02020603050405020304" pitchFamily="18" charset="0"/>
              </a:rPr>
              <a:t>There are multiple decision points, road configurations, and minimal signage at the entry to welcome visitors or provide key wayfinding </a:t>
            </a:r>
            <a:r>
              <a:rPr lang="en-US" altLang="en-US" dirty="0">
                <a:solidFill>
                  <a:srgbClr val="FF0000"/>
                </a:solidFill>
                <a:latin typeface="+mn-lt"/>
                <a:cs typeface="Times New Roman" panose="02020603050405020304" pitchFamily="18" charset="0"/>
              </a:rPr>
              <a:t>moments.</a:t>
            </a:r>
          </a:p>
          <a:p>
            <a:pPr marL="171450" indent="-171450">
              <a:spcBef>
                <a:spcPts val="0"/>
              </a:spcBef>
              <a:spcAft>
                <a:spcPts val="0"/>
              </a:spcAft>
              <a:buFont typeface="Arial" panose="020B0604020202020204" pitchFamily="34" charset="0"/>
              <a:buChar char="•"/>
              <a:defRPr/>
            </a:pPr>
            <a:r>
              <a:rPr lang="en-US" altLang="en-US" dirty="0">
                <a:latin typeface="+mn-lt"/>
                <a:cs typeface="Times New Roman" panose="02020603050405020304" pitchFamily="18" charset="0"/>
              </a:rPr>
              <a:t>The result leads to traffic back-ups; negative interactions between pedestrians, bikes, and cars; and general confusion.</a:t>
            </a:r>
          </a:p>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dirty="0">
                <a:latin typeface="+mn-lt"/>
                <a:cs typeface="Times New Roman" panose="02020603050405020304" pitchFamily="18" charset="0"/>
              </a:rPr>
              <a:t>Slopes are very steep on the northwest side of Knights Boulevard, and the only sidewalk, located on the south side of Knights Boulevard, is narrow.</a:t>
            </a:r>
          </a:p>
          <a:p>
            <a:pPr marL="171450" indent="-171450">
              <a:spcBef>
                <a:spcPts val="0"/>
              </a:spcBef>
              <a:spcAft>
                <a:spcPts val="0"/>
              </a:spcAft>
              <a:buFont typeface="Arial" panose="020B0604020202020204" pitchFamily="34" charset="0"/>
              <a:buChar char="•"/>
              <a:defRPr/>
            </a:pPr>
            <a:r>
              <a:rPr lang="en-US" altLang="en-US" dirty="0">
                <a:latin typeface="+mn-lt"/>
                <a:cs typeface="Times New Roman" panose="02020603050405020304" pitchFamily="18" charset="0"/>
              </a:rPr>
              <a:t>Further down the drive, the road splits at several different locations and there is very minimal directional wayfinding to help visitors navigate their destination.</a:t>
            </a:r>
          </a:p>
          <a:p>
            <a:pPr marL="0" indent="0">
              <a:spcBef>
                <a:spcPts val="0"/>
              </a:spcBef>
              <a:spcAft>
                <a:spcPts val="0"/>
              </a:spcAft>
              <a:buFont typeface="Arial" panose="020B0604020202020204" pitchFamily="34" charset="0"/>
              <a:buNone/>
              <a:defRPr/>
            </a:pPr>
            <a:endParaRPr lang="en-US" altLang="en-US" dirty="0">
              <a:latin typeface="+mn-lt"/>
              <a:cs typeface="Times New Roman" panose="02020603050405020304" pitchFamily="18" charset="0"/>
            </a:endParaRPr>
          </a:p>
          <a:p>
            <a:endParaRPr lang="en-US" altLang="en-US" dirty="0">
              <a:latin typeface="Arial" panose="020B0604020202020204" pitchFamily="34" charset="0"/>
            </a:endParaRPr>
          </a:p>
        </p:txBody>
      </p:sp>
      <p:sp>
        <p:nvSpPr>
          <p:cNvPr id="7172" name="Slide Number Placeholder 3">
            <a:extLst>
              <a:ext uri="{FF2B5EF4-FFF2-40B4-BE49-F238E27FC236}">
                <a16:creationId xmlns:a16="http://schemas.microsoft.com/office/drawing/2014/main" id="{28CD8FE3-174B-49E4-BF71-4D27746975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410789-86CD-493E-A99F-47E1E58E93A3}" type="slidenum">
              <a:rPr lang="en-US" altLang="en-US" smtClean="0"/>
              <a:pPr/>
              <a:t>3</a:t>
            </a:fld>
            <a:endParaRPr lang="en-US" altLang="en-US" dirty="0"/>
          </a:p>
        </p:txBody>
      </p:sp>
    </p:spTree>
    <p:extLst>
      <p:ext uri="{BB962C8B-B14F-4D97-AF65-F5344CB8AC3E}">
        <p14:creationId xmlns:p14="http://schemas.microsoft.com/office/powerpoint/2010/main" val="84369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 project identified three primary goals: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b="1" dirty="0">
                <a:effectLst/>
                <a:latin typeface="Calibri" panose="020F0502020204030204" pitchFamily="34" charset="0"/>
                <a:ea typeface="Times New Roman" panose="02020603050405020304" pitchFamily="18" charset="0"/>
              </a:rPr>
              <a:t>Creation of a Grand Entry to the Park </a:t>
            </a:r>
            <a:r>
              <a:rPr lang="en-US" sz="1200" dirty="0">
                <a:effectLst/>
                <a:latin typeface="Calibri" panose="020F0502020204030204" pitchFamily="34" charset="0"/>
                <a:ea typeface="Times New Roman" panose="02020603050405020304" pitchFamily="18" charset="0"/>
              </a:rPr>
              <a:t>– inspired by community visioning to deliver a long-desired iconic entry to the multiple regional cultural and recreational amenities.</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b="1" dirty="0">
                <a:effectLst/>
                <a:latin typeface="Calibri" panose="020F0502020204030204" pitchFamily="34" charset="0"/>
                <a:ea typeface="Times New Roman" panose="02020603050405020304" pitchFamily="18" charset="0"/>
              </a:rPr>
              <a:t>Improved Pedestrian, Bicycle, and Vehicular Access / Circulation </a:t>
            </a:r>
            <a:r>
              <a:rPr lang="en-US" sz="1200" b="0" dirty="0">
                <a:effectLst/>
                <a:latin typeface="Calibri" panose="020F0502020204030204" pitchFamily="34" charset="0"/>
                <a:ea typeface="Times New Roman" panose="02020603050405020304" pitchFamily="18" charset="0"/>
              </a:rPr>
              <a:t>– increasing safety and access to the variety of park users and modes.</a:t>
            </a:r>
          </a:p>
          <a:p>
            <a:pPr marL="342900" marR="0" lvl="0" indent="-342900" algn="l" defTabSz="914400" rtl="0" eaLnBrk="0" fontAlgn="base" latinLnBrk="0" hangingPunct="0">
              <a:lnSpc>
                <a:spcPct val="100000"/>
              </a:lnSpc>
              <a:spcBef>
                <a:spcPts val="0"/>
              </a:spcBef>
              <a:spcAft>
                <a:spcPts val="0"/>
              </a:spcAft>
              <a:buClrTx/>
              <a:buSzTx/>
              <a:buFont typeface="+mj-lt"/>
              <a:buAutoNum type="arabicPeriod"/>
              <a:tabLst>
                <a:tab pos="457200" algn="l"/>
              </a:tabLst>
              <a:defRPr/>
            </a:pPr>
            <a:r>
              <a:rPr lang="en-US" sz="1200" b="1" dirty="0">
                <a:effectLst/>
                <a:latin typeface="Calibri" panose="020F0502020204030204" pitchFamily="34" charset="0"/>
                <a:ea typeface="Times New Roman" panose="02020603050405020304" pitchFamily="18" charset="0"/>
              </a:rPr>
              <a:t>Stormwater Management </a:t>
            </a:r>
            <a:r>
              <a:rPr lang="en-US" sz="1200" dirty="0">
                <a:effectLst/>
                <a:latin typeface="Calibri" panose="020F0502020204030204" pitchFamily="34" charset="0"/>
                <a:ea typeface="Times New Roman" panose="02020603050405020304" pitchFamily="18" charset="0"/>
              </a:rPr>
              <a:t>– fulfilling land use requirements resulting from </a:t>
            </a:r>
            <a:r>
              <a:rPr lang="en-US" sz="1200" dirty="0">
                <a:effectLst/>
                <a:latin typeface="Arial" panose="020B0604020202020204" pitchFamily="34" charset="0"/>
                <a:ea typeface="Times New Roman" panose="02020603050405020304" pitchFamily="18" charset="0"/>
              </a:rPr>
              <a:t>the construction of parking located west of the Children’s Museum</a:t>
            </a:r>
            <a:r>
              <a:rPr lang="en-US" sz="1200" b="0" dirty="0">
                <a:effectLst/>
                <a:latin typeface="Times New Roman" panose="02020603050405020304" pitchFamily="18" charset="0"/>
                <a:ea typeface="Times New Roman" panose="02020603050405020304" pitchFamily="18" charset="0"/>
              </a:rPr>
              <a:t>.</a:t>
            </a:r>
          </a:p>
          <a:p>
            <a:pPr marL="342900" indent="-342900">
              <a:spcBef>
                <a:spcPts val="0"/>
              </a:spcBef>
              <a:spcAft>
                <a:spcPts val="0"/>
              </a:spcAft>
              <a:buFont typeface="Symbol" panose="05050102010706020507" pitchFamily="18" charset="2"/>
              <a:buChar char=""/>
              <a:defRPr/>
            </a:pPr>
            <a:endParaRPr lang="en-US" dirty="0">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86BB05-3F3A-41E4-9EDF-21716F83EAE5}" type="slidenum">
              <a:rPr lang="en-US" altLang="en-US" smtClean="0"/>
              <a:pPr>
                <a:defRPr/>
              </a:pPr>
              <a:t>4</a:t>
            </a:fld>
            <a:endParaRPr lang="en-US" altLang="en-US" dirty="0"/>
          </a:p>
        </p:txBody>
      </p:sp>
    </p:spTree>
    <p:extLst>
      <p:ext uri="{BB962C8B-B14F-4D97-AF65-F5344CB8AC3E}">
        <p14:creationId xmlns:p14="http://schemas.microsoft.com/office/powerpoint/2010/main" val="167056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Font typeface="Symbol" panose="05050102010706020507" pitchFamily="18" charset="2"/>
              <a:buNone/>
              <a:defRPr/>
            </a:pPr>
            <a:r>
              <a:rPr lang="en-US" dirty="0">
                <a:latin typeface="+mn-lt"/>
                <a:ea typeface="Times New Roman" panose="02020603050405020304" pitchFamily="18" charset="0"/>
              </a:rPr>
              <a:t>The construction cost estimate is $5.2 Million, paid for </a:t>
            </a:r>
            <a:r>
              <a:rPr lang="en-US" dirty="0">
                <a:solidFill>
                  <a:srgbClr val="FF0000"/>
                </a:solidFill>
                <a:latin typeface="+mn-lt"/>
                <a:ea typeface="Times New Roman" panose="02020603050405020304" pitchFamily="18" charset="0"/>
              </a:rPr>
              <a:t>with SDC funding, WA. Park – Parking Meter Funding, ADA transition plan funding and % for Green Grant Funding ($763,328)</a:t>
            </a:r>
            <a:r>
              <a:rPr lang="en-US" dirty="0">
                <a:latin typeface="+mn-lt"/>
                <a:ea typeface="Times New Roman" panose="02020603050405020304" pitchFamily="18" charset="0"/>
              </a:rPr>
              <a:t>.   Operations and Maintenance budget is anticipated to be approximately $204K per year which will be paid for by levy funding with the expectation that PP&amp;R, through its</a:t>
            </a:r>
            <a:r>
              <a:rPr lang="en-US" dirty="0">
                <a:latin typeface="+mn-lt"/>
              </a:rPr>
              <a:t> Sustainable Future efforts, will work with City Council to identify a successor resource to address this ongoing cost post Levy.</a:t>
            </a:r>
          </a:p>
        </p:txBody>
      </p:sp>
      <p:sp>
        <p:nvSpPr>
          <p:cNvPr id="4" name="Slide Number Placeholder 3"/>
          <p:cNvSpPr>
            <a:spLocks noGrp="1"/>
          </p:cNvSpPr>
          <p:nvPr>
            <p:ph type="sldNum" sz="quarter" idx="5"/>
          </p:nvPr>
        </p:nvSpPr>
        <p:spPr/>
        <p:txBody>
          <a:bodyPr/>
          <a:lstStyle/>
          <a:p>
            <a:pPr>
              <a:defRPr/>
            </a:pPr>
            <a:fld id="{8C86BB05-3F3A-41E4-9EDF-21716F83EAE5}" type="slidenum">
              <a:rPr lang="en-US" altLang="en-US" smtClean="0"/>
              <a:pPr>
                <a:defRPr/>
              </a:pPr>
              <a:t>5</a:t>
            </a:fld>
            <a:endParaRPr lang="en-US" altLang="en-US" dirty="0"/>
          </a:p>
        </p:txBody>
      </p:sp>
    </p:spTree>
    <p:extLst>
      <p:ext uri="{BB962C8B-B14F-4D97-AF65-F5344CB8AC3E}">
        <p14:creationId xmlns:p14="http://schemas.microsoft.com/office/powerpoint/2010/main" val="1120715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A4024979-0B5A-4D4B-A3A8-ED843A6449A4}"/>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905140E-0259-4532-ADEF-0118908925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r>
              <a:rPr lang="en-US" altLang="en-US" dirty="0">
                <a:latin typeface="+mn-lt"/>
              </a:rPr>
              <a:t>We are here to request that Council</a:t>
            </a:r>
            <a:r>
              <a:rPr lang="en-US" altLang="en-US" i="1" dirty="0">
                <a:latin typeface="+mn-lt"/>
              </a:rPr>
              <a:t> Authorize competitive bid solicitation and contract with the lowest responsible bidder for construction of the Washington Park South Entry Project.</a:t>
            </a:r>
          </a:p>
          <a:p>
            <a:pPr>
              <a:spcBef>
                <a:spcPct val="0"/>
              </a:spcBef>
              <a:defRPr/>
            </a:pPr>
            <a:endParaRPr lang="en-US" altLang="en-US" dirty="0">
              <a:latin typeface="+mn-lt"/>
            </a:endParaRPr>
          </a:p>
          <a:p>
            <a:pPr>
              <a:spcBef>
                <a:spcPct val="0"/>
              </a:spcBef>
              <a:defRPr/>
            </a:pPr>
            <a:r>
              <a:rPr lang="en-US" altLang="en-US" dirty="0">
                <a:latin typeface="+mn-lt"/>
              </a:rPr>
              <a:t>With the acceptance of this authority to bid by Council, we will proceed with bid advertisement as soon as possible.  The Parks team, in partnership</a:t>
            </a:r>
            <a:r>
              <a:rPr lang="en-US" altLang="en-US" dirty="0">
                <a:latin typeface="+mn-lt"/>
                <a:cs typeface="Times New Roman" panose="02020603050405020304" pitchFamily="18" charset="0"/>
              </a:rPr>
              <a:t> with </a:t>
            </a: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Procurement services will utilize the standard Subcontractor Equity Program specification which requires 20% of the hard construction costs be subcontracted to certified firms. Of that 20% there is a 14% goal for Disadvantaged, Minority and Women utilization. Procurement’s Inclusive Contracting Manager (Theresa Green) will assist in outreach specifically to minority contractors. </a:t>
            </a:r>
            <a:endParaRPr lang="en-US" altLang="en-US" dirty="0">
              <a:latin typeface="+mn-lt"/>
              <a:cs typeface="Times New Roman" panose="02020603050405020304" pitchFamily="18" charset="0"/>
            </a:endParaRPr>
          </a:p>
          <a:p>
            <a:pPr>
              <a:spcBef>
                <a:spcPct val="0"/>
              </a:spcBef>
              <a:defRPr/>
            </a:pPr>
            <a:endParaRPr lang="en-US" altLang="en-US" dirty="0">
              <a:latin typeface="+mn-lt"/>
            </a:endParaRPr>
          </a:p>
          <a:p>
            <a:pPr>
              <a:spcBef>
                <a:spcPct val="0"/>
              </a:spcBef>
              <a:defRPr/>
            </a:pPr>
            <a:r>
              <a:rPr lang="en-US" altLang="en-US" dirty="0">
                <a:latin typeface="+mn-lt"/>
              </a:rPr>
              <a:t>We anticipate construction to start in January 2023, with a completion date by May 2024.</a:t>
            </a:r>
          </a:p>
          <a:p>
            <a:pPr>
              <a:spcBef>
                <a:spcPct val="0"/>
              </a:spcBef>
              <a:defRPr/>
            </a:pPr>
            <a:endParaRPr lang="en-US" altLang="en-US" dirty="0">
              <a:latin typeface="+mn-lt"/>
            </a:endParaRPr>
          </a:p>
          <a:p>
            <a:pPr>
              <a:spcBef>
                <a:spcPct val="0"/>
              </a:spcBef>
              <a:defRPr/>
            </a:pPr>
            <a:r>
              <a:rPr lang="en-US" altLang="en-US" dirty="0">
                <a:latin typeface="+mn-lt"/>
              </a:rPr>
              <a:t>I am happy to answer any questions you might have at this time. </a:t>
            </a:r>
          </a:p>
          <a:p>
            <a:endParaRPr lang="en-US" altLang="en-US" dirty="0">
              <a:latin typeface="Arial" panose="020B0604020202020204" pitchFamily="34" charset="0"/>
            </a:endParaRPr>
          </a:p>
        </p:txBody>
      </p:sp>
      <p:sp>
        <p:nvSpPr>
          <p:cNvPr id="11268" name="Slide Number Placeholder 3">
            <a:extLst>
              <a:ext uri="{FF2B5EF4-FFF2-40B4-BE49-F238E27FC236}">
                <a16:creationId xmlns:a16="http://schemas.microsoft.com/office/drawing/2014/main" id="{5567F721-C3CA-43DD-9B67-EB8534F43F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E8D6B4-9EB7-421D-9653-00D369DB7AD9}" type="slidenum">
              <a:rPr lang="en-US" altLang="en-US" smtClean="0"/>
              <a:pPr/>
              <a:t>6</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09600" y="1371600"/>
            <a:ext cx="10972800" cy="685800"/>
          </a:xfrm>
          <a:prstGeom prst="rect">
            <a:avLst/>
          </a:prstGeom>
        </p:spPr>
        <p:txBody>
          <a:bodyPr/>
          <a:lstStyle>
            <a:lvl1pPr algn="l">
              <a:defRPr sz="3200" b="1">
                <a:solidFill>
                  <a:schemeClr val="tx1">
                    <a:lumMod val="65000"/>
                    <a:lumOff val="35000"/>
                  </a:schemeClr>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Content Placeholder 2"/>
          <p:cNvSpPr>
            <a:spLocks noGrp="1"/>
          </p:cNvSpPr>
          <p:nvPr>
            <p:ph idx="1"/>
          </p:nvPr>
        </p:nvSpPr>
        <p:spPr>
          <a:xfrm>
            <a:off x="609600" y="2286000"/>
            <a:ext cx="10972800" cy="3886200"/>
          </a:xfrm>
          <a:prstGeom prst="rect">
            <a:avLst/>
          </a:prstGeo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400" b="1">
                <a:solidFill>
                  <a:schemeClr val="tx1">
                    <a:lumMod val="65000"/>
                    <a:lumOff val="35000"/>
                  </a:schemeClr>
                </a:solidFill>
                <a:latin typeface="Calibri" panose="020F0502020204030204" pitchFamily="34" charset="0"/>
                <a:cs typeface="Calibri" panose="020F0502020204030204" pitchFamily="34" charset="0"/>
              </a:defRPr>
            </a:lvl1pPr>
            <a:lvl2pPr marL="457188" indent="0">
              <a:buNone/>
              <a:defRPr sz="2000">
                <a:solidFill>
                  <a:schemeClr val="tx1">
                    <a:lumMod val="65000"/>
                    <a:lumOff val="35000"/>
                  </a:schemeClr>
                </a:solidFill>
                <a:latin typeface="Calibi"/>
              </a:defRPr>
            </a:lvl2pPr>
            <a:lvl3pPr marL="914377" indent="0">
              <a:buNone/>
              <a:defRPr sz="1800">
                <a:solidFill>
                  <a:schemeClr val="tx1">
                    <a:lumMod val="65000"/>
                    <a:lumOff val="35000"/>
                  </a:schemeClr>
                </a:solidFill>
                <a:latin typeface="Calibi"/>
              </a:defRPr>
            </a:lvl3pPr>
            <a:lvl4pPr marL="1371566" indent="0">
              <a:buNone/>
              <a:defRPr sz="1600">
                <a:solidFill>
                  <a:schemeClr val="tx1">
                    <a:lumMod val="65000"/>
                    <a:lumOff val="35000"/>
                  </a:schemeClr>
                </a:solidFill>
                <a:latin typeface="Calibi"/>
              </a:defRPr>
            </a:lvl4pPr>
            <a:lvl5pPr marL="1828755" indent="0">
              <a:buNone/>
              <a:defRPr sz="1600">
                <a:solidFill>
                  <a:schemeClr val="tx1">
                    <a:lumMod val="65000"/>
                    <a:lumOff val="35000"/>
                  </a:schemeClr>
                </a:solidFill>
                <a:latin typeface="Calibi"/>
              </a:defRPr>
            </a:lvl5pPr>
          </a:lstStyle>
          <a:p>
            <a:pPr lvl="0"/>
            <a:r>
              <a:rPr lang="en-US" dirty="0"/>
              <a:t>Click to edit Master text styles</a:t>
            </a:r>
          </a:p>
        </p:txBody>
      </p:sp>
    </p:spTree>
    <p:extLst>
      <p:ext uri="{BB962C8B-B14F-4D97-AF65-F5344CB8AC3E}">
        <p14:creationId xmlns:p14="http://schemas.microsoft.com/office/powerpoint/2010/main" val="2716658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609600" y="1371600"/>
            <a:ext cx="10972800" cy="685800"/>
          </a:xfrm>
          <a:prstGeom prst="rect">
            <a:avLst/>
          </a:prstGeom>
        </p:spPr>
        <p:txBody>
          <a:bodyPr/>
          <a:lstStyle>
            <a:lvl1pPr algn="l">
              <a:defRPr sz="3200" b="1">
                <a:solidFill>
                  <a:schemeClr val="tx1">
                    <a:lumMod val="65000"/>
                    <a:lumOff val="35000"/>
                  </a:schemeClr>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Content Placeholder 2"/>
          <p:cNvSpPr>
            <a:spLocks noGrp="1"/>
          </p:cNvSpPr>
          <p:nvPr>
            <p:ph idx="1"/>
          </p:nvPr>
        </p:nvSpPr>
        <p:spPr>
          <a:xfrm>
            <a:off x="609600" y="2277374"/>
            <a:ext cx="10972800" cy="3886200"/>
          </a:xfrm>
          <a:prstGeom prst="rect">
            <a:avLst/>
          </a:prstGeom>
        </p:spPr>
        <p:txBody>
          <a:bodyPr/>
          <a:lstStyle>
            <a:lvl1pPr>
              <a:defRPr sz="2400">
                <a:solidFill>
                  <a:schemeClr val="tx1">
                    <a:lumMod val="65000"/>
                    <a:lumOff val="35000"/>
                  </a:schemeClr>
                </a:solidFill>
                <a:latin typeface="Calibri" panose="020F0502020204030204" pitchFamily="34" charset="0"/>
                <a:cs typeface="Calibri" panose="020F0502020204030204" pitchFamily="34" charset="0"/>
              </a:defRPr>
            </a:lvl1pPr>
            <a:lvl2pPr>
              <a:defRPr sz="2000">
                <a:solidFill>
                  <a:schemeClr val="tx1">
                    <a:lumMod val="65000"/>
                    <a:lumOff val="35000"/>
                  </a:schemeClr>
                </a:solidFill>
                <a:latin typeface="Calibri" panose="020F0502020204030204" pitchFamily="34" charset="0"/>
                <a:cs typeface="Calibri" panose="020F0502020204030204" pitchFamily="34" charset="0"/>
              </a:defRPr>
            </a:lvl2pPr>
            <a:lvl3pPr>
              <a:defRPr sz="1800">
                <a:solidFill>
                  <a:schemeClr val="tx1">
                    <a:lumMod val="65000"/>
                    <a:lumOff val="35000"/>
                  </a:schemeClr>
                </a:solidFill>
                <a:latin typeface="Calibri" panose="020F0502020204030204" pitchFamily="34" charset="0"/>
                <a:cs typeface="Calibri" panose="020F0502020204030204" pitchFamily="34" charset="0"/>
              </a:defRPr>
            </a:lvl3pPr>
            <a:lvl4pPr>
              <a:defRPr sz="1600">
                <a:solidFill>
                  <a:schemeClr val="tx1">
                    <a:lumMod val="65000"/>
                    <a:lumOff val="35000"/>
                  </a:schemeClr>
                </a:solidFill>
                <a:latin typeface="Calibri" panose="020F0502020204030204" pitchFamily="34" charset="0"/>
                <a:cs typeface="Calibri" panose="020F0502020204030204" pitchFamily="34" charset="0"/>
              </a:defRPr>
            </a:lvl4pPr>
            <a:lvl5pPr>
              <a:defRPr sz="1600">
                <a:solidFill>
                  <a:schemeClr val="tx1">
                    <a:lumMod val="65000"/>
                    <a:lumOff val="35000"/>
                  </a:schemeClr>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187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8771"/>
            <a:ext cx="5257800" cy="3886200"/>
          </a:xfrm>
          <a:prstGeom prst="rect">
            <a:avLst/>
          </a:prstGeom>
        </p:spPr>
        <p:txBody>
          <a:bodyPr/>
          <a:lstStyle>
            <a:lvl1pPr>
              <a:defRPr sz="2400">
                <a:solidFill>
                  <a:schemeClr val="tx1">
                    <a:lumMod val="65000"/>
                    <a:lumOff val="35000"/>
                  </a:schemeClr>
                </a:solidFill>
                <a:latin typeface="Calibri" panose="020F0502020204030204" pitchFamily="34" charset="0"/>
                <a:cs typeface="Calibri" panose="020F0502020204030204" pitchFamily="34" charset="0"/>
              </a:defRPr>
            </a:lvl1pPr>
            <a:lvl2pPr>
              <a:defRPr sz="2000">
                <a:solidFill>
                  <a:schemeClr val="tx1">
                    <a:lumMod val="65000"/>
                    <a:lumOff val="35000"/>
                  </a:schemeClr>
                </a:solidFill>
                <a:latin typeface="Calibri" panose="020F0502020204030204" pitchFamily="34" charset="0"/>
                <a:cs typeface="Calibri" panose="020F0502020204030204" pitchFamily="34" charset="0"/>
              </a:defRPr>
            </a:lvl2pPr>
            <a:lvl3pPr>
              <a:defRPr sz="1800">
                <a:solidFill>
                  <a:schemeClr val="tx1">
                    <a:lumMod val="65000"/>
                    <a:lumOff val="35000"/>
                  </a:schemeClr>
                </a:solidFill>
                <a:latin typeface="Calibri" panose="020F0502020204030204" pitchFamily="34" charset="0"/>
                <a:cs typeface="Calibri" panose="020F0502020204030204" pitchFamily="34" charset="0"/>
              </a:defRPr>
            </a:lvl3pPr>
            <a:lvl4pPr>
              <a:defRPr sz="1600">
                <a:solidFill>
                  <a:schemeClr val="tx1">
                    <a:lumMod val="65000"/>
                    <a:lumOff val="35000"/>
                  </a:schemeClr>
                </a:solidFill>
                <a:latin typeface="Calibri" panose="020F0502020204030204" pitchFamily="34" charset="0"/>
                <a:cs typeface="Calibri" panose="020F0502020204030204" pitchFamily="34" charset="0"/>
              </a:defRPr>
            </a:lvl4pPr>
            <a:lvl5pPr>
              <a:defRPr sz="1600">
                <a:solidFill>
                  <a:schemeClr val="tx1">
                    <a:lumMod val="65000"/>
                    <a:lumOff val="35000"/>
                  </a:schemeClr>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609600" y="1371600"/>
            <a:ext cx="10972800" cy="685800"/>
          </a:xfrm>
          <a:prstGeom prst="rect">
            <a:avLst/>
          </a:prstGeom>
        </p:spPr>
        <p:txBody>
          <a:bodyPr/>
          <a:lstStyle>
            <a:lvl1pPr algn="l">
              <a:defRPr sz="3200" b="1">
                <a:solidFill>
                  <a:schemeClr val="tx1">
                    <a:lumMod val="65000"/>
                    <a:lumOff val="35000"/>
                  </a:schemeClr>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Content Placeholder 2"/>
          <p:cNvSpPr>
            <a:spLocks noGrp="1"/>
          </p:cNvSpPr>
          <p:nvPr>
            <p:ph idx="10"/>
          </p:nvPr>
        </p:nvSpPr>
        <p:spPr>
          <a:xfrm>
            <a:off x="6324602" y="2288771"/>
            <a:ext cx="5257800" cy="3886200"/>
          </a:xfrm>
          <a:prstGeom prst="rect">
            <a:avLst/>
          </a:prstGeom>
        </p:spPr>
        <p:txBody>
          <a:bodyPr/>
          <a:lstStyle>
            <a:lvl1pPr>
              <a:defRPr sz="2400">
                <a:solidFill>
                  <a:schemeClr val="tx1">
                    <a:lumMod val="65000"/>
                    <a:lumOff val="35000"/>
                  </a:schemeClr>
                </a:solidFill>
                <a:latin typeface="Calibri" panose="020F0502020204030204" pitchFamily="34" charset="0"/>
                <a:cs typeface="Calibri" panose="020F0502020204030204" pitchFamily="34" charset="0"/>
              </a:defRPr>
            </a:lvl1pPr>
            <a:lvl2pPr>
              <a:defRPr sz="2000">
                <a:solidFill>
                  <a:schemeClr val="tx1">
                    <a:lumMod val="65000"/>
                    <a:lumOff val="35000"/>
                  </a:schemeClr>
                </a:solidFill>
                <a:latin typeface="Calibri" panose="020F0502020204030204" pitchFamily="34" charset="0"/>
                <a:cs typeface="Calibri" panose="020F0502020204030204" pitchFamily="34" charset="0"/>
              </a:defRPr>
            </a:lvl2pPr>
            <a:lvl3pPr>
              <a:defRPr sz="1800">
                <a:solidFill>
                  <a:schemeClr val="tx1">
                    <a:lumMod val="65000"/>
                    <a:lumOff val="35000"/>
                  </a:schemeClr>
                </a:solidFill>
                <a:latin typeface="Calibri" panose="020F0502020204030204" pitchFamily="34" charset="0"/>
                <a:cs typeface="Calibri" panose="020F0502020204030204" pitchFamily="34" charset="0"/>
              </a:defRPr>
            </a:lvl3pPr>
            <a:lvl4pPr>
              <a:defRPr sz="1600">
                <a:solidFill>
                  <a:schemeClr val="tx1">
                    <a:lumMod val="65000"/>
                    <a:lumOff val="35000"/>
                  </a:schemeClr>
                </a:solidFill>
                <a:latin typeface="Calibri" panose="020F0502020204030204" pitchFamily="34" charset="0"/>
                <a:cs typeface="Calibri" panose="020F0502020204030204" pitchFamily="34" charset="0"/>
              </a:defRPr>
            </a:lvl4pPr>
            <a:lvl5pPr>
              <a:defRPr sz="1600">
                <a:solidFill>
                  <a:schemeClr val="tx1">
                    <a:lumMod val="65000"/>
                    <a:lumOff val="35000"/>
                  </a:schemeClr>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94821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9">
            <a:extLst>
              <a:ext uri="{FF2B5EF4-FFF2-40B4-BE49-F238E27FC236}">
                <a16:creationId xmlns:a16="http://schemas.microsoft.com/office/drawing/2014/main" id="{E83E7ED0-531E-447F-BE6D-99F4598AC7BD}"/>
              </a:ext>
            </a:extLst>
          </p:cNvPr>
          <p:cNvGrpSpPr>
            <a:grpSpLocks/>
          </p:cNvGrpSpPr>
          <p:nvPr userDrawn="1"/>
        </p:nvGrpSpPr>
        <p:grpSpPr bwMode="auto">
          <a:xfrm>
            <a:off x="0" y="180975"/>
            <a:ext cx="12192000" cy="6677025"/>
            <a:chOff x="0" y="180919"/>
            <a:chExt cx="12192000" cy="6677081"/>
          </a:xfrm>
        </p:grpSpPr>
        <p:sp>
          <p:nvSpPr>
            <p:cNvPr id="7" name="Rectangle 23">
              <a:extLst>
                <a:ext uri="{FF2B5EF4-FFF2-40B4-BE49-F238E27FC236}">
                  <a16:creationId xmlns:a16="http://schemas.microsoft.com/office/drawing/2014/main" id="{944756AC-5393-4288-8EC1-59B88E80EBB2}"/>
                </a:ext>
              </a:extLst>
            </p:cNvPr>
            <p:cNvSpPr>
              <a:spLocks noChangeArrowheads="1"/>
            </p:cNvSpPr>
            <p:nvPr userDrawn="1"/>
          </p:nvSpPr>
          <p:spPr bwMode="auto">
            <a:xfrm>
              <a:off x="0" y="6400796"/>
              <a:ext cx="12192000" cy="457204"/>
            </a:xfrm>
            <a:prstGeom prst="rect">
              <a:avLst/>
            </a:prstGeom>
            <a:solidFill>
              <a:srgbClr val="7FAC00"/>
            </a:solidFill>
            <a:ln>
              <a:noFill/>
            </a:ln>
            <a:effectLst/>
          </p:spPr>
          <p:txBody>
            <a:bodyPr wrap="none" lIns="0" tIns="0" rIns="0" bIns="0" anchor="ct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a:noFill/>
              </a:endParaRPr>
            </a:p>
          </p:txBody>
        </p:sp>
        <p:sp>
          <p:nvSpPr>
            <p:cNvPr id="6" name="Text Box 14">
              <a:extLst>
                <a:ext uri="{FF2B5EF4-FFF2-40B4-BE49-F238E27FC236}">
                  <a16:creationId xmlns:a16="http://schemas.microsoft.com/office/drawing/2014/main" id="{4969F278-8022-4A61-B0F5-C5FB36D1E90C}"/>
                </a:ext>
              </a:extLst>
            </p:cNvPr>
            <p:cNvSpPr txBox="1">
              <a:spLocks noChangeArrowheads="1"/>
            </p:cNvSpPr>
            <p:nvPr userDrawn="1"/>
          </p:nvSpPr>
          <p:spPr bwMode="auto">
            <a:xfrm>
              <a:off x="2438400" y="6492872"/>
              <a:ext cx="7315200" cy="254002"/>
            </a:xfrm>
            <a:prstGeom prst="rect">
              <a:avLst/>
            </a:prstGeom>
            <a:noFill/>
            <a:ln>
              <a:noFill/>
            </a:ln>
            <a:effec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spcBef>
                  <a:spcPct val="50000"/>
                </a:spcBef>
                <a:defRPr/>
              </a:pPr>
              <a:r>
                <a:rPr lang="en-US" altLang="en-US" sz="1051" b="1" dirty="0">
                  <a:solidFill>
                    <a:schemeClr val="bg1"/>
                  </a:solidFill>
                  <a:latin typeface="Calibi"/>
                </a:rPr>
                <a:t>PORTLANDPARKS.ORG    </a:t>
              </a:r>
              <a:r>
                <a:rPr lang="en-US" altLang="en-US" sz="1051" dirty="0">
                  <a:solidFill>
                    <a:schemeClr val="bg1"/>
                  </a:solidFill>
                  <a:latin typeface="Calibi"/>
                </a:rPr>
                <a:t>|   Commissioner Carmen Rubio   |   Director Adena Long</a:t>
              </a:r>
              <a:endParaRPr lang="en-US" altLang="en-US" sz="2800" dirty="0">
                <a:solidFill>
                  <a:schemeClr val="bg1"/>
                </a:solidFill>
                <a:latin typeface="Calibi"/>
              </a:endParaRPr>
            </a:p>
          </p:txBody>
        </p:sp>
        <p:pic>
          <p:nvPicPr>
            <p:cNvPr id="1029" name="Picture 2">
              <a:extLst>
                <a:ext uri="{FF2B5EF4-FFF2-40B4-BE49-F238E27FC236}">
                  <a16:creationId xmlns:a16="http://schemas.microsoft.com/office/drawing/2014/main" id="{0FAFDE46-7C76-46AC-88B7-D68E3E6B087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t="1788" b="-1788"/>
            <a:stretch>
              <a:fillRect/>
            </a:stretch>
          </p:blipFill>
          <p:spPr bwMode="auto">
            <a:xfrm>
              <a:off x="9143834" y="228600"/>
              <a:ext cx="3048166" cy="26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4" descr="A picture containing drawing&#10;&#10;Description automatically generated">
              <a:extLst>
                <a:ext uri="{FF2B5EF4-FFF2-40B4-BE49-F238E27FC236}">
                  <a16:creationId xmlns:a16="http://schemas.microsoft.com/office/drawing/2014/main" id="{762F379E-1EE2-49EB-A6BC-249C3957CFD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74362" y="180919"/>
              <a:ext cx="4128075" cy="82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196A9-CF6E-4540-BE63-C8BFEDA52E2B}"/>
              </a:ext>
            </a:extLst>
          </p:cNvPr>
          <p:cNvSpPr txBox="1">
            <a:spLocks/>
          </p:cNvSpPr>
          <p:nvPr/>
        </p:nvSpPr>
        <p:spPr>
          <a:xfrm>
            <a:off x="1981200" y="5313363"/>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1400" b="0" i="1" kern="0" dirty="0">
                <a:solidFill>
                  <a:schemeClr val="bg1"/>
                </a:solidFill>
              </a:rPr>
              <a:t>Click to update the date or subtitle – January 1, 2018</a:t>
            </a:r>
          </a:p>
        </p:txBody>
      </p:sp>
      <p:sp>
        <p:nvSpPr>
          <p:cNvPr id="8" name="Title 1">
            <a:extLst>
              <a:ext uri="{FF2B5EF4-FFF2-40B4-BE49-F238E27FC236}">
                <a16:creationId xmlns:a16="http://schemas.microsoft.com/office/drawing/2014/main" id="{B8ACFEC0-4965-4EF7-AA7F-000E0F4C0B42}"/>
              </a:ext>
            </a:extLst>
          </p:cNvPr>
          <p:cNvSpPr txBox="1">
            <a:spLocks/>
          </p:cNvSpPr>
          <p:nvPr/>
        </p:nvSpPr>
        <p:spPr>
          <a:xfrm>
            <a:off x="1981200" y="5710238"/>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1400" i="1" kern="0" dirty="0">
                <a:solidFill>
                  <a:schemeClr val="bg1"/>
                </a:solidFill>
              </a:rPr>
              <a:t>Presenter Name</a:t>
            </a:r>
            <a:r>
              <a:rPr lang="en-US" sz="1400" b="0" i="1" kern="0" dirty="0">
                <a:solidFill>
                  <a:schemeClr val="bg1"/>
                </a:solidFill>
              </a:rPr>
              <a:t>, Title </a:t>
            </a:r>
          </a:p>
        </p:txBody>
      </p:sp>
      <p:sp>
        <p:nvSpPr>
          <p:cNvPr id="12" name="Title 1">
            <a:extLst>
              <a:ext uri="{FF2B5EF4-FFF2-40B4-BE49-F238E27FC236}">
                <a16:creationId xmlns:a16="http://schemas.microsoft.com/office/drawing/2014/main" id="{D6AF96AD-C21A-4E94-8335-34C37216BF34}"/>
              </a:ext>
            </a:extLst>
          </p:cNvPr>
          <p:cNvSpPr txBox="1">
            <a:spLocks/>
          </p:cNvSpPr>
          <p:nvPr/>
        </p:nvSpPr>
        <p:spPr>
          <a:xfrm>
            <a:off x="1981200" y="5313363"/>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1400" b="0" i="1" kern="0" dirty="0">
                <a:solidFill>
                  <a:schemeClr val="bg1"/>
                </a:solidFill>
              </a:rPr>
              <a:t>Click to update the date or subtitle – January 1, 2018</a:t>
            </a:r>
          </a:p>
        </p:txBody>
      </p:sp>
      <p:sp>
        <p:nvSpPr>
          <p:cNvPr id="13" name="Title 1">
            <a:extLst>
              <a:ext uri="{FF2B5EF4-FFF2-40B4-BE49-F238E27FC236}">
                <a16:creationId xmlns:a16="http://schemas.microsoft.com/office/drawing/2014/main" id="{0069DF10-B137-4D5C-99DC-90F4A51E0155}"/>
              </a:ext>
            </a:extLst>
          </p:cNvPr>
          <p:cNvSpPr txBox="1">
            <a:spLocks/>
          </p:cNvSpPr>
          <p:nvPr/>
        </p:nvSpPr>
        <p:spPr>
          <a:xfrm>
            <a:off x="1981200" y="5710238"/>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1400" i="1" kern="0" dirty="0">
                <a:solidFill>
                  <a:schemeClr val="bg1"/>
                </a:solidFill>
              </a:rPr>
              <a:t>Presenter Name</a:t>
            </a:r>
            <a:r>
              <a:rPr lang="en-US" sz="1400" b="0" i="1" kern="0" dirty="0">
                <a:solidFill>
                  <a:schemeClr val="bg1"/>
                </a:solidFill>
              </a:rPr>
              <a:t>, Title </a:t>
            </a:r>
          </a:p>
        </p:txBody>
      </p:sp>
      <p:sp>
        <p:nvSpPr>
          <p:cNvPr id="16" name="Title 1">
            <a:extLst>
              <a:ext uri="{FF2B5EF4-FFF2-40B4-BE49-F238E27FC236}">
                <a16:creationId xmlns:a16="http://schemas.microsoft.com/office/drawing/2014/main" id="{0FC1E5A9-CD99-4AD1-BE56-B8CB7FF8E25F}"/>
              </a:ext>
            </a:extLst>
          </p:cNvPr>
          <p:cNvSpPr txBox="1">
            <a:spLocks/>
          </p:cNvSpPr>
          <p:nvPr/>
        </p:nvSpPr>
        <p:spPr>
          <a:xfrm>
            <a:off x="1981200" y="5313363"/>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1400" b="0" i="1" kern="0" dirty="0">
                <a:solidFill>
                  <a:schemeClr val="bg1"/>
                </a:solidFill>
              </a:rPr>
              <a:t>Click to update the date or subtitle – January 1, 2018</a:t>
            </a:r>
          </a:p>
        </p:txBody>
      </p:sp>
      <p:sp>
        <p:nvSpPr>
          <p:cNvPr id="17" name="Title 1">
            <a:extLst>
              <a:ext uri="{FF2B5EF4-FFF2-40B4-BE49-F238E27FC236}">
                <a16:creationId xmlns:a16="http://schemas.microsoft.com/office/drawing/2014/main" id="{9E0CDB8B-DFDA-4640-8DD0-C2F786FACAE7}"/>
              </a:ext>
            </a:extLst>
          </p:cNvPr>
          <p:cNvSpPr txBox="1">
            <a:spLocks/>
          </p:cNvSpPr>
          <p:nvPr/>
        </p:nvSpPr>
        <p:spPr>
          <a:xfrm>
            <a:off x="1981200" y="5710238"/>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1400" i="1" kern="0" dirty="0">
                <a:solidFill>
                  <a:schemeClr val="bg1"/>
                </a:solidFill>
              </a:rPr>
              <a:t>Presenter Name</a:t>
            </a:r>
            <a:r>
              <a:rPr lang="en-US" sz="1400" b="0" i="1" kern="0" dirty="0">
                <a:solidFill>
                  <a:schemeClr val="bg1"/>
                </a:solidFill>
              </a:rPr>
              <a:t>, Title </a:t>
            </a:r>
          </a:p>
        </p:txBody>
      </p:sp>
      <p:sp>
        <p:nvSpPr>
          <p:cNvPr id="3" name="Title 2">
            <a:extLst>
              <a:ext uri="{FF2B5EF4-FFF2-40B4-BE49-F238E27FC236}">
                <a16:creationId xmlns:a16="http://schemas.microsoft.com/office/drawing/2014/main" id="{759B82F3-EE78-4944-B522-C91575CC697B}"/>
              </a:ext>
            </a:extLst>
          </p:cNvPr>
          <p:cNvSpPr>
            <a:spLocks noGrp="1"/>
          </p:cNvSpPr>
          <p:nvPr>
            <p:ph type="title"/>
          </p:nvPr>
        </p:nvSpPr>
        <p:spPr/>
        <p:txBody>
          <a:bodyPr/>
          <a:lstStyle/>
          <a:p>
            <a:pPr>
              <a:defRPr/>
            </a:pPr>
            <a:r>
              <a:rPr lang="en-US" dirty="0"/>
              <a:t>Washington Park South Entry Project</a:t>
            </a:r>
          </a:p>
        </p:txBody>
      </p:sp>
      <p:pic>
        <p:nvPicPr>
          <p:cNvPr id="14" name="Picture 13" descr="A high angle view of a road&#10;&#10;Description automatically generated with low confidence">
            <a:extLst>
              <a:ext uri="{FF2B5EF4-FFF2-40B4-BE49-F238E27FC236}">
                <a16:creationId xmlns:a16="http://schemas.microsoft.com/office/drawing/2014/main" id="{7EA2ECA1-7E0D-4424-81BC-794834F6CBF5}"/>
              </a:ext>
            </a:extLst>
          </p:cNvPr>
          <p:cNvPicPr>
            <a:picLocks noChangeAspect="1"/>
          </p:cNvPicPr>
          <p:nvPr/>
        </p:nvPicPr>
        <p:blipFill rotWithShape="1">
          <a:blip r:embed="rId3">
            <a:extLst>
              <a:ext uri="{28A0092B-C50C-407E-A947-70E740481C1C}">
                <a14:useLocalDpi xmlns:a14="http://schemas.microsoft.com/office/drawing/2010/main" val="0"/>
              </a:ext>
            </a:extLst>
          </a:blip>
          <a:srcRect t="14984" b="19743"/>
          <a:stretch/>
        </p:blipFill>
        <p:spPr>
          <a:xfrm>
            <a:off x="0" y="1924334"/>
            <a:ext cx="12192000" cy="447646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FD242B0-540A-4A45-9B17-760752AF4245}"/>
              </a:ext>
            </a:extLst>
          </p:cNvPr>
          <p:cNvSpPr txBox="1">
            <a:spLocks/>
          </p:cNvSpPr>
          <p:nvPr/>
        </p:nvSpPr>
        <p:spPr>
          <a:xfrm>
            <a:off x="1981200" y="5313363"/>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1400" b="0" i="1" kern="0" dirty="0">
              <a:solidFill>
                <a:schemeClr val="bg1"/>
              </a:solidFill>
            </a:endParaRPr>
          </a:p>
        </p:txBody>
      </p:sp>
      <p:sp>
        <p:nvSpPr>
          <p:cNvPr id="12" name="Title 1">
            <a:extLst>
              <a:ext uri="{FF2B5EF4-FFF2-40B4-BE49-F238E27FC236}">
                <a16:creationId xmlns:a16="http://schemas.microsoft.com/office/drawing/2014/main" id="{84ECC8E5-68D3-4DCD-972B-2887E27CB209}"/>
              </a:ext>
            </a:extLst>
          </p:cNvPr>
          <p:cNvSpPr txBox="1">
            <a:spLocks/>
          </p:cNvSpPr>
          <p:nvPr/>
        </p:nvSpPr>
        <p:spPr>
          <a:xfrm>
            <a:off x="1981200" y="5710238"/>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1400" b="0" i="1" kern="0" dirty="0">
              <a:solidFill>
                <a:schemeClr val="bg1"/>
              </a:solidFill>
            </a:endParaRPr>
          </a:p>
        </p:txBody>
      </p:sp>
      <p:sp>
        <p:nvSpPr>
          <p:cNvPr id="4" name="Title 3">
            <a:extLst>
              <a:ext uri="{FF2B5EF4-FFF2-40B4-BE49-F238E27FC236}">
                <a16:creationId xmlns:a16="http://schemas.microsoft.com/office/drawing/2014/main" id="{EBF9B443-7C31-48E0-9365-E026E50AA4B9}"/>
              </a:ext>
            </a:extLst>
          </p:cNvPr>
          <p:cNvSpPr>
            <a:spLocks noGrp="1"/>
          </p:cNvSpPr>
          <p:nvPr>
            <p:ph type="title"/>
          </p:nvPr>
        </p:nvSpPr>
        <p:spPr/>
        <p:txBody>
          <a:bodyPr/>
          <a:lstStyle/>
          <a:p>
            <a:pPr>
              <a:defRPr/>
            </a:pPr>
            <a:r>
              <a:rPr lang="en-US" dirty="0"/>
              <a:t>Project Location / Context</a:t>
            </a:r>
          </a:p>
        </p:txBody>
      </p:sp>
      <p:pic>
        <p:nvPicPr>
          <p:cNvPr id="5" name="Picture 4">
            <a:extLst>
              <a:ext uri="{FF2B5EF4-FFF2-40B4-BE49-F238E27FC236}">
                <a16:creationId xmlns:a16="http://schemas.microsoft.com/office/drawing/2014/main" id="{B5B7A78A-E060-494E-97F1-BC4E13E21FD9}"/>
              </a:ext>
            </a:extLst>
          </p:cNvPr>
          <p:cNvPicPr>
            <a:picLocks noChangeAspect="1"/>
          </p:cNvPicPr>
          <p:nvPr/>
        </p:nvPicPr>
        <p:blipFill rotWithShape="1">
          <a:blip r:embed="rId3"/>
          <a:srcRect r="22569"/>
          <a:stretch/>
        </p:blipFill>
        <p:spPr>
          <a:xfrm>
            <a:off x="419098" y="2057400"/>
            <a:ext cx="6372227" cy="4141441"/>
          </a:xfrm>
          <a:prstGeom prst="rect">
            <a:avLst/>
          </a:prstGeom>
        </p:spPr>
      </p:pic>
      <p:sp>
        <p:nvSpPr>
          <p:cNvPr id="6" name="Star: 5 Points 5">
            <a:extLst>
              <a:ext uri="{FF2B5EF4-FFF2-40B4-BE49-F238E27FC236}">
                <a16:creationId xmlns:a16="http://schemas.microsoft.com/office/drawing/2014/main" id="{7D0EA406-82D7-4EAC-BD37-8C47A1FA8A82}"/>
              </a:ext>
            </a:extLst>
          </p:cNvPr>
          <p:cNvSpPr/>
          <p:nvPr/>
        </p:nvSpPr>
        <p:spPr bwMode="auto">
          <a:xfrm>
            <a:off x="1000125" y="4848225"/>
            <a:ext cx="304800" cy="304800"/>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884182CD-B96B-4696-95AC-B05049E02124}"/>
              </a:ext>
            </a:extLst>
          </p:cNvPr>
          <p:cNvSpPr txBox="1"/>
          <p:nvPr/>
        </p:nvSpPr>
        <p:spPr>
          <a:xfrm>
            <a:off x="933450" y="4280253"/>
            <a:ext cx="2095500" cy="646331"/>
          </a:xfrm>
          <a:prstGeom prst="rect">
            <a:avLst/>
          </a:prstGeom>
          <a:noFill/>
        </p:spPr>
        <p:txBody>
          <a:bodyPr wrap="square" rtlCol="0">
            <a:spAutoFit/>
          </a:bodyPr>
          <a:lstStyle/>
          <a:p>
            <a:r>
              <a:rPr lang="en-US" dirty="0"/>
              <a:t>Washington Park South Entry</a:t>
            </a:r>
          </a:p>
        </p:txBody>
      </p:sp>
      <p:pic>
        <p:nvPicPr>
          <p:cNvPr id="9" name="Picture 8">
            <a:extLst>
              <a:ext uri="{FF2B5EF4-FFF2-40B4-BE49-F238E27FC236}">
                <a16:creationId xmlns:a16="http://schemas.microsoft.com/office/drawing/2014/main" id="{7E055BE2-7B19-4DBF-8170-9AF4D7B2CAF7}"/>
              </a:ext>
            </a:extLst>
          </p:cNvPr>
          <p:cNvPicPr>
            <a:picLocks noChangeAspect="1"/>
          </p:cNvPicPr>
          <p:nvPr/>
        </p:nvPicPr>
        <p:blipFill>
          <a:blip r:embed="rId4"/>
          <a:stretch>
            <a:fillRect/>
          </a:stretch>
        </p:blipFill>
        <p:spPr>
          <a:xfrm>
            <a:off x="5490496" y="690562"/>
            <a:ext cx="6372227" cy="48924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FD242B0-540A-4A45-9B17-760752AF4245}"/>
              </a:ext>
            </a:extLst>
          </p:cNvPr>
          <p:cNvSpPr txBox="1">
            <a:spLocks/>
          </p:cNvSpPr>
          <p:nvPr/>
        </p:nvSpPr>
        <p:spPr>
          <a:xfrm>
            <a:off x="1981200" y="5313363"/>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1400" b="0" i="1" kern="0" dirty="0">
              <a:solidFill>
                <a:schemeClr val="bg1"/>
              </a:solidFill>
            </a:endParaRPr>
          </a:p>
        </p:txBody>
      </p:sp>
      <p:sp>
        <p:nvSpPr>
          <p:cNvPr id="12" name="Title 1">
            <a:extLst>
              <a:ext uri="{FF2B5EF4-FFF2-40B4-BE49-F238E27FC236}">
                <a16:creationId xmlns:a16="http://schemas.microsoft.com/office/drawing/2014/main" id="{84ECC8E5-68D3-4DCD-972B-2887E27CB209}"/>
              </a:ext>
            </a:extLst>
          </p:cNvPr>
          <p:cNvSpPr txBox="1">
            <a:spLocks/>
          </p:cNvSpPr>
          <p:nvPr/>
        </p:nvSpPr>
        <p:spPr>
          <a:xfrm>
            <a:off x="1981200" y="5710238"/>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1400" b="0" i="1" kern="0" dirty="0">
              <a:solidFill>
                <a:schemeClr val="bg1"/>
              </a:solidFill>
            </a:endParaRPr>
          </a:p>
        </p:txBody>
      </p:sp>
      <p:sp>
        <p:nvSpPr>
          <p:cNvPr id="4" name="Title 3">
            <a:extLst>
              <a:ext uri="{FF2B5EF4-FFF2-40B4-BE49-F238E27FC236}">
                <a16:creationId xmlns:a16="http://schemas.microsoft.com/office/drawing/2014/main" id="{EBF9B443-7C31-48E0-9365-E026E50AA4B9}"/>
              </a:ext>
            </a:extLst>
          </p:cNvPr>
          <p:cNvSpPr>
            <a:spLocks noGrp="1"/>
          </p:cNvSpPr>
          <p:nvPr>
            <p:ph type="title"/>
          </p:nvPr>
        </p:nvSpPr>
        <p:spPr/>
        <p:txBody>
          <a:bodyPr/>
          <a:lstStyle/>
          <a:p>
            <a:pPr>
              <a:defRPr/>
            </a:pPr>
            <a:r>
              <a:rPr lang="en-US" dirty="0"/>
              <a:t>Site Photos / Existing Conditions</a:t>
            </a:r>
          </a:p>
        </p:txBody>
      </p:sp>
      <p:pic>
        <p:nvPicPr>
          <p:cNvPr id="9" name="Picture 8">
            <a:extLst>
              <a:ext uri="{FF2B5EF4-FFF2-40B4-BE49-F238E27FC236}">
                <a16:creationId xmlns:a16="http://schemas.microsoft.com/office/drawing/2014/main" id="{CC2A8D4E-67B4-40C8-AC8B-93A43CC78039}"/>
              </a:ext>
            </a:extLst>
          </p:cNvPr>
          <p:cNvPicPr>
            <a:picLocks noChangeAspect="1"/>
          </p:cNvPicPr>
          <p:nvPr/>
        </p:nvPicPr>
        <p:blipFill rotWithShape="1">
          <a:blip r:embed="rId3"/>
          <a:srcRect t="12452"/>
          <a:stretch/>
        </p:blipFill>
        <p:spPr>
          <a:xfrm>
            <a:off x="0" y="1883391"/>
            <a:ext cx="12192000" cy="4540587"/>
          </a:xfrm>
          <a:prstGeom prst="rect">
            <a:avLst/>
          </a:prstGeom>
        </p:spPr>
      </p:pic>
      <p:pic>
        <p:nvPicPr>
          <p:cNvPr id="3" name="Picture 2">
            <a:extLst>
              <a:ext uri="{FF2B5EF4-FFF2-40B4-BE49-F238E27FC236}">
                <a16:creationId xmlns:a16="http://schemas.microsoft.com/office/drawing/2014/main" id="{43AD7898-A23D-4539-91D4-8A5E5837CC0E}"/>
              </a:ext>
            </a:extLst>
          </p:cNvPr>
          <p:cNvPicPr>
            <a:picLocks noChangeAspect="1"/>
          </p:cNvPicPr>
          <p:nvPr/>
        </p:nvPicPr>
        <p:blipFill rotWithShape="1">
          <a:blip r:embed="rId4"/>
          <a:srcRect t="-883" r="15923" b="883"/>
          <a:stretch/>
        </p:blipFill>
        <p:spPr>
          <a:xfrm>
            <a:off x="6705930" y="0"/>
            <a:ext cx="5486070" cy="2655432"/>
          </a:xfrm>
          <a:prstGeom prst="rect">
            <a:avLst/>
          </a:prstGeom>
          <a:ln>
            <a:solidFill>
              <a:schemeClr val="bg1"/>
            </a:solidFill>
          </a:ln>
        </p:spPr>
      </p:pic>
    </p:spTree>
    <p:extLst>
      <p:ext uri="{BB962C8B-B14F-4D97-AF65-F5344CB8AC3E}">
        <p14:creationId xmlns:p14="http://schemas.microsoft.com/office/powerpoint/2010/main" val="1139816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7A3F8C-9F2A-4258-93BD-22E6FCB8D10F}"/>
              </a:ext>
            </a:extLst>
          </p:cNvPr>
          <p:cNvSpPr>
            <a:spLocks noGrp="1"/>
          </p:cNvSpPr>
          <p:nvPr>
            <p:ph idx="1"/>
          </p:nvPr>
        </p:nvSpPr>
        <p:spPr>
          <a:xfrm>
            <a:off x="609601" y="2289175"/>
            <a:ext cx="2256430" cy="3886200"/>
          </a:xfrm>
        </p:spPr>
        <p:txBody>
          <a:bodyPr/>
          <a:lstStyle/>
          <a:p>
            <a:pPr marL="342900" marR="0" lvl="0" indent="-342900">
              <a:spcBef>
                <a:spcPts val="0"/>
              </a:spcBef>
              <a:spcAft>
                <a:spcPts val="0"/>
              </a:spcAft>
              <a:buFont typeface="+mj-lt"/>
              <a:buAutoNum type="arabicPeriod"/>
              <a:tabLst>
                <a:tab pos="457200" algn="l"/>
              </a:tabLst>
            </a:pPr>
            <a:r>
              <a:rPr lang="en-US" sz="2400" b="1" dirty="0">
                <a:effectLst/>
                <a:latin typeface="Calibri" panose="020F0502020204030204" pitchFamily="34" charset="0"/>
                <a:ea typeface="Times New Roman" panose="02020603050405020304" pitchFamily="18" charset="0"/>
              </a:rPr>
              <a:t>Stormwater Management </a:t>
            </a:r>
          </a:p>
          <a:p>
            <a:pPr marL="342900" marR="0" lvl="0" indent="-342900">
              <a:spcBef>
                <a:spcPts val="0"/>
              </a:spcBef>
              <a:spcAft>
                <a:spcPts val="0"/>
              </a:spcAft>
              <a:buFont typeface="+mj-lt"/>
              <a:buAutoNum type="arabicPeriod"/>
              <a:tabLst>
                <a:tab pos="457200" algn="l"/>
              </a:tabLst>
            </a:pPr>
            <a:r>
              <a:rPr lang="en-US" sz="2400" b="1" dirty="0">
                <a:effectLst/>
                <a:latin typeface="Calibri" panose="020F0502020204030204" pitchFamily="34" charset="0"/>
                <a:ea typeface="Times New Roman" panose="02020603050405020304" pitchFamily="18" charset="0"/>
              </a:rPr>
              <a:t>Grand Entry to the Park </a:t>
            </a:r>
          </a:p>
          <a:p>
            <a:pPr marL="342900" marR="0" lvl="0" indent="-342900">
              <a:spcBef>
                <a:spcPts val="0"/>
              </a:spcBef>
              <a:spcAft>
                <a:spcPts val="0"/>
              </a:spcAft>
              <a:buFont typeface="+mj-lt"/>
              <a:buAutoNum type="arabicPeriod"/>
              <a:tabLst>
                <a:tab pos="457200" algn="l"/>
              </a:tabLst>
            </a:pPr>
            <a:r>
              <a:rPr lang="en-US" sz="2400" b="1" dirty="0">
                <a:effectLst/>
                <a:latin typeface="Calibri" panose="020F0502020204030204" pitchFamily="34" charset="0"/>
                <a:ea typeface="Times New Roman" panose="02020603050405020304" pitchFamily="18" charset="0"/>
              </a:rPr>
              <a:t>Improved Circulation</a:t>
            </a:r>
            <a:endParaRPr lang="en-US" sz="2400" b="0" dirty="0">
              <a:effectLst/>
              <a:latin typeface="Times New Roman" panose="02020603050405020304" pitchFamily="18" charset="0"/>
              <a:ea typeface="Times New Roman" panose="02020603050405020304" pitchFamily="18" charset="0"/>
            </a:endParaRPr>
          </a:p>
        </p:txBody>
      </p:sp>
      <p:sp>
        <p:nvSpPr>
          <p:cNvPr id="5" name="Title 2">
            <a:extLst>
              <a:ext uri="{FF2B5EF4-FFF2-40B4-BE49-F238E27FC236}">
                <a16:creationId xmlns:a16="http://schemas.microsoft.com/office/drawing/2014/main" id="{E714A14E-F3B1-4316-8988-BB874A448E62}"/>
              </a:ext>
            </a:extLst>
          </p:cNvPr>
          <p:cNvSpPr>
            <a:spLocks noGrp="1"/>
          </p:cNvSpPr>
          <p:nvPr>
            <p:ph type="title"/>
          </p:nvPr>
        </p:nvSpPr>
        <p:spPr/>
        <p:txBody>
          <a:bodyPr/>
          <a:lstStyle/>
          <a:p>
            <a:pPr>
              <a:defRPr/>
            </a:pPr>
            <a:r>
              <a:rPr lang="en-US" dirty="0"/>
              <a:t>South Entry Proposed Improvements</a:t>
            </a:r>
          </a:p>
        </p:txBody>
      </p:sp>
      <p:pic>
        <p:nvPicPr>
          <p:cNvPr id="18" name="Picture 17" descr="A picture containing text, way, scene, road&#10;&#10;Description automatically generated">
            <a:extLst>
              <a:ext uri="{FF2B5EF4-FFF2-40B4-BE49-F238E27FC236}">
                <a16:creationId xmlns:a16="http://schemas.microsoft.com/office/drawing/2014/main" id="{5C991E67-DFE1-4697-8C27-0C5DB95C528C}"/>
              </a:ext>
            </a:extLst>
          </p:cNvPr>
          <p:cNvPicPr>
            <a:picLocks noChangeAspect="1"/>
          </p:cNvPicPr>
          <p:nvPr/>
        </p:nvPicPr>
        <p:blipFill rotWithShape="1">
          <a:blip r:embed="rId3">
            <a:extLst>
              <a:ext uri="{28A0092B-C50C-407E-A947-70E740481C1C}">
                <a14:useLocalDpi xmlns:a14="http://schemas.microsoft.com/office/drawing/2010/main" val="0"/>
              </a:ext>
            </a:extLst>
          </a:blip>
          <a:srcRect l="32463" t="23233" b="13432"/>
          <a:stretch/>
        </p:blipFill>
        <p:spPr>
          <a:xfrm>
            <a:off x="3957850" y="2057400"/>
            <a:ext cx="8234149" cy="4343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7A3F8C-9F2A-4258-93BD-22E6FCB8D10F}"/>
              </a:ext>
            </a:extLst>
          </p:cNvPr>
          <p:cNvSpPr>
            <a:spLocks noGrp="1"/>
          </p:cNvSpPr>
          <p:nvPr>
            <p:ph idx="1"/>
          </p:nvPr>
        </p:nvSpPr>
        <p:spPr>
          <a:xfrm>
            <a:off x="609601" y="2289175"/>
            <a:ext cx="3621740" cy="3886200"/>
          </a:xfrm>
        </p:spPr>
        <p:txBody>
          <a:bodyPr/>
          <a:lstStyle/>
          <a:p>
            <a:pPr marR="0" lvl="0">
              <a:spcBef>
                <a:spcPts val="0"/>
              </a:spcBef>
              <a:spcAft>
                <a:spcPts val="0"/>
              </a:spcAft>
              <a:buFont typeface="Arial" panose="020B0604020202020204" pitchFamily="34" charset="0"/>
              <a:buChar char="•"/>
              <a:tabLst>
                <a:tab pos="457200" algn="l"/>
              </a:tabLst>
            </a:pPr>
            <a:r>
              <a:rPr lang="en-US" b="1" dirty="0">
                <a:ea typeface="Times New Roman" panose="02020603050405020304" pitchFamily="18" charset="0"/>
              </a:rPr>
              <a:t>$5.2 M Construction Costs</a:t>
            </a:r>
            <a:r>
              <a:rPr lang="en-US" sz="2400" b="1" dirty="0">
                <a:effectLst/>
                <a:latin typeface="Calibri" panose="020F0502020204030204" pitchFamily="34" charset="0"/>
                <a:ea typeface="Times New Roman" panose="02020603050405020304" pitchFamily="18" charset="0"/>
              </a:rPr>
              <a:t> </a:t>
            </a:r>
          </a:p>
          <a:p>
            <a:pPr marR="0" lvl="0">
              <a:spcBef>
                <a:spcPts val="0"/>
              </a:spcBef>
              <a:spcAft>
                <a:spcPts val="0"/>
              </a:spcAft>
              <a:buFont typeface="Arial" panose="020B0604020202020204" pitchFamily="34" charset="0"/>
              <a:buChar char="•"/>
              <a:tabLst>
                <a:tab pos="457200" algn="l"/>
              </a:tabLst>
            </a:pPr>
            <a:r>
              <a:rPr lang="en-US" b="1" dirty="0">
                <a:ea typeface="Times New Roman" panose="02020603050405020304" pitchFamily="18" charset="0"/>
              </a:rPr>
              <a:t>Funding Sources</a:t>
            </a:r>
          </a:p>
          <a:p>
            <a:pPr lvl="1">
              <a:spcBef>
                <a:spcPts val="0"/>
              </a:spcBef>
              <a:spcAft>
                <a:spcPts val="0"/>
              </a:spcAft>
              <a:buFont typeface="Arial" panose="020B0604020202020204" pitchFamily="34" charset="0"/>
              <a:buChar char="•"/>
              <a:tabLst>
                <a:tab pos="457200" algn="l"/>
              </a:tabLst>
            </a:pPr>
            <a:r>
              <a:rPr lang="en-US" b="1" dirty="0">
                <a:ea typeface="Times New Roman" panose="02020603050405020304" pitchFamily="18" charset="0"/>
              </a:rPr>
              <a:t>SDC</a:t>
            </a:r>
            <a:r>
              <a:rPr lang="en-US" b="1" dirty="0">
                <a:effectLst/>
                <a:latin typeface="Calibri" panose="020F0502020204030204" pitchFamily="34" charset="0"/>
                <a:ea typeface="Times New Roman" panose="02020603050405020304" pitchFamily="18" charset="0"/>
              </a:rPr>
              <a:t> </a:t>
            </a:r>
          </a:p>
          <a:p>
            <a:pPr lvl="1">
              <a:spcBef>
                <a:spcPts val="0"/>
              </a:spcBef>
              <a:spcAft>
                <a:spcPts val="0"/>
              </a:spcAft>
              <a:buFont typeface="Arial" panose="020B0604020202020204" pitchFamily="34" charset="0"/>
              <a:buChar char="•"/>
              <a:tabLst>
                <a:tab pos="457200" algn="l"/>
              </a:tabLst>
            </a:pPr>
            <a:r>
              <a:rPr lang="en-US" b="1" dirty="0">
                <a:ea typeface="Times New Roman" panose="02020603050405020304" pitchFamily="18" charset="0"/>
              </a:rPr>
              <a:t>WA Park Parking</a:t>
            </a:r>
          </a:p>
          <a:p>
            <a:pPr lvl="1">
              <a:spcBef>
                <a:spcPts val="0"/>
              </a:spcBef>
              <a:spcAft>
                <a:spcPts val="0"/>
              </a:spcAft>
              <a:buFont typeface="Arial" panose="020B0604020202020204" pitchFamily="34" charset="0"/>
              <a:buChar char="•"/>
              <a:tabLst>
                <a:tab pos="457200" algn="l"/>
              </a:tabLst>
            </a:pPr>
            <a:r>
              <a:rPr lang="en-US" b="1" dirty="0">
                <a:effectLst/>
                <a:latin typeface="Calibri" panose="020F0502020204030204" pitchFamily="34" charset="0"/>
                <a:ea typeface="Times New Roman" panose="02020603050405020304" pitchFamily="18" charset="0"/>
              </a:rPr>
              <a:t>ADA Transition Plan</a:t>
            </a:r>
          </a:p>
          <a:p>
            <a:pPr lvl="1">
              <a:spcBef>
                <a:spcPts val="0"/>
              </a:spcBef>
              <a:spcAft>
                <a:spcPts val="0"/>
              </a:spcAft>
              <a:buFont typeface="Arial" panose="020B0604020202020204" pitchFamily="34" charset="0"/>
              <a:buChar char="•"/>
              <a:tabLst>
                <a:tab pos="457200" algn="l"/>
              </a:tabLst>
            </a:pPr>
            <a:r>
              <a:rPr lang="en-US" b="1" dirty="0">
                <a:ea typeface="Times New Roman" panose="02020603050405020304" pitchFamily="18" charset="0"/>
              </a:rPr>
              <a:t>% for Green Funding</a:t>
            </a:r>
            <a:endParaRPr lang="en-US" b="1"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tabLst>
                <a:tab pos="457200" algn="l"/>
              </a:tabLst>
            </a:pPr>
            <a:endParaRPr lang="en-US" sz="2400" b="0" dirty="0">
              <a:effectLst/>
              <a:latin typeface="Times New Roman" panose="02020603050405020304" pitchFamily="18" charset="0"/>
              <a:ea typeface="Times New Roman" panose="02020603050405020304" pitchFamily="18" charset="0"/>
            </a:endParaRPr>
          </a:p>
        </p:txBody>
      </p:sp>
      <p:sp>
        <p:nvSpPr>
          <p:cNvPr id="5" name="Title 2">
            <a:extLst>
              <a:ext uri="{FF2B5EF4-FFF2-40B4-BE49-F238E27FC236}">
                <a16:creationId xmlns:a16="http://schemas.microsoft.com/office/drawing/2014/main" id="{E714A14E-F3B1-4316-8988-BB874A448E62}"/>
              </a:ext>
            </a:extLst>
          </p:cNvPr>
          <p:cNvSpPr>
            <a:spLocks noGrp="1"/>
          </p:cNvSpPr>
          <p:nvPr>
            <p:ph type="title"/>
          </p:nvPr>
        </p:nvSpPr>
        <p:spPr/>
        <p:txBody>
          <a:bodyPr/>
          <a:lstStyle/>
          <a:p>
            <a:pPr>
              <a:defRPr/>
            </a:pPr>
            <a:r>
              <a:rPr lang="en-US" dirty="0"/>
              <a:t>South Entry Proposed Improvements</a:t>
            </a:r>
          </a:p>
        </p:txBody>
      </p:sp>
      <p:pic>
        <p:nvPicPr>
          <p:cNvPr id="7" name="Picture 6" descr="A person walking a dog on a road&#10;&#10;Description automatically generated with low confidence">
            <a:extLst>
              <a:ext uri="{FF2B5EF4-FFF2-40B4-BE49-F238E27FC236}">
                <a16:creationId xmlns:a16="http://schemas.microsoft.com/office/drawing/2014/main" id="{473808DB-55BC-4E7E-A66D-2D9B852D1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942" y="2105165"/>
            <a:ext cx="7563058" cy="4254219"/>
          </a:xfrm>
          <a:prstGeom prst="rect">
            <a:avLst/>
          </a:prstGeom>
          <a:ln>
            <a:solidFill>
              <a:schemeClr val="bg1"/>
            </a:solidFill>
          </a:ln>
        </p:spPr>
      </p:pic>
    </p:spTree>
    <p:extLst>
      <p:ext uri="{BB962C8B-B14F-4D97-AF65-F5344CB8AC3E}">
        <p14:creationId xmlns:p14="http://schemas.microsoft.com/office/powerpoint/2010/main" val="410751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30CDC0-024B-44DC-B418-EF50F53E6287}"/>
              </a:ext>
            </a:extLst>
          </p:cNvPr>
          <p:cNvSpPr>
            <a:spLocks noGrp="1"/>
          </p:cNvSpPr>
          <p:nvPr>
            <p:ph type="title"/>
          </p:nvPr>
        </p:nvSpPr>
        <p:spPr>
          <a:xfrm>
            <a:off x="427038" y="936625"/>
            <a:ext cx="10972800" cy="685800"/>
          </a:xfrm>
        </p:spPr>
        <p:txBody>
          <a:bodyPr/>
          <a:lstStyle/>
          <a:p>
            <a:pPr>
              <a:defRPr/>
            </a:pPr>
            <a:r>
              <a:rPr lang="en-US" dirty="0"/>
              <a:t>Requested Council Action:</a:t>
            </a:r>
          </a:p>
        </p:txBody>
      </p:sp>
      <p:sp>
        <p:nvSpPr>
          <p:cNvPr id="7" name="Content Placeholder 1">
            <a:extLst>
              <a:ext uri="{FF2B5EF4-FFF2-40B4-BE49-F238E27FC236}">
                <a16:creationId xmlns:a16="http://schemas.microsoft.com/office/drawing/2014/main" id="{4B34802F-7439-459B-AA05-782AE5B142A1}"/>
              </a:ext>
            </a:extLst>
          </p:cNvPr>
          <p:cNvSpPr>
            <a:spLocks noGrp="1"/>
          </p:cNvSpPr>
          <p:nvPr>
            <p:ph idx="1"/>
          </p:nvPr>
        </p:nvSpPr>
        <p:spPr>
          <a:xfrm>
            <a:off x="427038" y="1438275"/>
            <a:ext cx="11764962" cy="3333750"/>
          </a:xfrm>
        </p:spPr>
        <p:txBody>
          <a:bodyPr/>
          <a:lstStyle/>
          <a:p>
            <a:pPr>
              <a:defRPr/>
            </a:pPr>
            <a:r>
              <a:rPr lang="en-US" sz="2800" dirty="0">
                <a:solidFill>
                  <a:schemeClr val="tx1"/>
                </a:solidFill>
              </a:rPr>
              <a:t>Authorize competitive bid solicitation and contract with the lowest responsible bidder for construction of the South Entry Project (Ordinance)</a:t>
            </a:r>
          </a:p>
          <a:p>
            <a:pPr>
              <a:defRPr/>
            </a:pPr>
            <a:endParaRPr lang="en-US" sz="2800" dirty="0">
              <a:solidFill>
                <a:schemeClr val="tx1"/>
              </a:solidFill>
            </a:endParaRPr>
          </a:p>
          <a:p>
            <a:pPr>
              <a:defRPr/>
            </a:pPr>
            <a:endParaRPr lang="en-US" sz="2800" dirty="0"/>
          </a:p>
        </p:txBody>
      </p:sp>
      <p:pic>
        <p:nvPicPr>
          <p:cNvPr id="10" name="Picture 9" descr="A road with cars and trees on the side&#10;&#10;Description automatically generated with low confidence">
            <a:extLst>
              <a:ext uri="{FF2B5EF4-FFF2-40B4-BE49-F238E27FC236}">
                <a16:creationId xmlns:a16="http://schemas.microsoft.com/office/drawing/2014/main" id="{127AA74E-23CB-4698-A28A-B1647BAE038C}"/>
              </a:ext>
            </a:extLst>
          </p:cNvPr>
          <p:cNvPicPr>
            <a:picLocks noChangeAspect="1"/>
          </p:cNvPicPr>
          <p:nvPr/>
        </p:nvPicPr>
        <p:blipFill rotWithShape="1">
          <a:blip r:embed="rId3">
            <a:extLst>
              <a:ext uri="{28A0092B-C50C-407E-A947-70E740481C1C}">
                <a14:useLocalDpi xmlns:a14="http://schemas.microsoft.com/office/drawing/2010/main" val="0"/>
              </a:ext>
            </a:extLst>
          </a:blip>
          <a:srcRect t="7530" b="33565"/>
          <a:stretch/>
        </p:blipFill>
        <p:spPr>
          <a:xfrm>
            <a:off x="427037" y="2644056"/>
            <a:ext cx="11337926" cy="3756744"/>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R_PPT_Template_version3.potx" id="{57225DD1-FF4C-4B07-857E-E6E187E3438B}" vid="{B7B452E6-2BF0-4FBE-BAAC-713047983F1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7645</TotalTime>
  <Words>787</Words>
  <Application>Microsoft Office PowerPoint</Application>
  <PresentationFormat>Widescreen</PresentationFormat>
  <Paragraphs>55</Paragraphs>
  <Slides>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Calibi</vt:lpstr>
      <vt:lpstr>Calibri</vt:lpstr>
      <vt:lpstr>Helvetica</vt:lpstr>
      <vt:lpstr>Symbol</vt:lpstr>
      <vt:lpstr>Times New Roman</vt:lpstr>
      <vt:lpstr>Default Design</vt:lpstr>
      <vt:lpstr>Washington Park South Entry Project</vt:lpstr>
      <vt:lpstr>Project Location / Context</vt:lpstr>
      <vt:lpstr>Site Photos / Existing Conditions</vt:lpstr>
      <vt:lpstr>South Entry Proposed Improvements</vt:lpstr>
      <vt:lpstr>South Entry Proposed Improvements</vt:lpstr>
      <vt:lpstr>Requested Council Action:</vt:lpstr>
    </vt:vector>
  </TitlesOfParts>
  <Company>GreenWorks,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liesll</dc:creator>
  <cp:lastModifiedBy>Lehman, Megan</cp:lastModifiedBy>
  <cp:revision>528</cp:revision>
  <cp:lastPrinted>2013-02-20T04:28:25Z</cp:lastPrinted>
  <dcterms:created xsi:type="dcterms:W3CDTF">2013-02-20T04:27:19Z</dcterms:created>
  <dcterms:modified xsi:type="dcterms:W3CDTF">2022-09-23T21:22:59Z</dcterms:modified>
</cp:coreProperties>
</file>