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4"/>
  </p:notesMasterIdLst>
  <p:handoutMasterIdLst>
    <p:handoutMasterId r:id="rId15"/>
  </p:handoutMasterIdLst>
  <p:sldIdLst>
    <p:sldId id="273" r:id="rId5"/>
    <p:sldId id="634" r:id="rId6"/>
    <p:sldId id="627" r:id="rId7"/>
    <p:sldId id="666" r:id="rId8"/>
    <p:sldId id="346" r:id="rId9"/>
    <p:sldId id="605" r:id="rId10"/>
    <p:sldId id="667" r:id="rId11"/>
    <p:sldId id="656" r:id="rId12"/>
    <p:sldId id="625" r:id="rId13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FB45B6D8-62DF-6549-8FC7-D033C3B5C85B}">
          <p14:sldIdLst>
            <p14:sldId id="273"/>
            <p14:sldId id="634"/>
            <p14:sldId id="627"/>
            <p14:sldId id="666"/>
            <p14:sldId id="346"/>
            <p14:sldId id="605"/>
            <p14:sldId id="667"/>
            <p14:sldId id="656"/>
            <p14:sldId id="6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erritella, Michael" initials="SM" lastIdx="8" clrIdx="6">
    <p:extLst>
      <p:ext uri="{19B8F6BF-5375-455C-9EA6-DF929625EA0E}">
        <p15:presenceInfo xmlns:p15="http://schemas.microsoft.com/office/powerpoint/2012/main" userId="S::mike.serritella@portlandoregon.gov::6877ffdd-c65b-458f-96ab-c9ca1b9fad80" providerId="AD"/>
      </p:ext>
    </p:extLst>
  </p:cmAuthor>
  <p:cmAuthor id="1" name="Petersen, Sarah" initials="PS" lastIdx="0" clrIdx="0"/>
  <p:cmAuthor id="8" name="Serrano, Wendy" initials="SW" lastIdx="6" clrIdx="7">
    <p:extLst>
      <p:ext uri="{19B8F6BF-5375-455C-9EA6-DF929625EA0E}">
        <p15:presenceInfo xmlns:p15="http://schemas.microsoft.com/office/powerpoint/2012/main" userId="S::wendy.serrano@portlandoregon.gov::b92d1cfa-4722-43cd-b6e3-0569650f7e61" providerId="AD"/>
      </p:ext>
    </p:extLst>
  </p:cmAuthor>
  <p:cmAuthor id="2" name="Brady, John" initials="BJ" lastIdx="11" clrIdx="1">
    <p:extLst>
      <p:ext uri="{19B8F6BF-5375-455C-9EA6-DF929625EA0E}">
        <p15:presenceInfo xmlns:p15="http://schemas.microsoft.com/office/powerpoint/2012/main" userId="S::john.brady@portlandoregon.gov::39b80225-b74c-4d3d-a3f0-1fe368a44709" providerId="AD"/>
      </p:ext>
    </p:extLst>
  </p:cmAuthor>
  <p:cmAuthor id="9" name="Stacy Brewster" initials="SB" lastIdx="1" clrIdx="8">
    <p:extLst>
      <p:ext uri="{19B8F6BF-5375-455C-9EA6-DF929625EA0E}">
        <p15:presenceInfo xmlns:p15="http://schemas.microsoft.com/office/powerpoint/2012/main" userId="Stacy Brewster" providerId="None"/>
      </p:ext>
    </p:extLst>
  </p:cmAuthor>
  <p:cmAuthor id="3" name="Derk, Maggie" initials="DM" lastIdx="81" clrIdx="2">
    <p:extLst>
      <p:ext uri="{19B8F6BF-5375-455C-9EA6-DF929625EA0E}">
        <p15:presenceInfo xmlns:p15="http://schemas.microsoft.com/office/powerpoint/2012/main" userId="S::Maggie.Derk@portlandoregon.gov::e239ceda-97a3-46c4-9544-1108bef10b2c" providerId="AD"/>
      </p:ext>
    </p:extLst>
  </p:cmAuthor>
  <p:cmAuthor id="10" name="Orr, Briana" initials="OB" lastIdx="1" clrIdx="9">
    <p:extLst>
      <p:ext uri="{19B8F6BF-5375-455C-9EA6-DF929625EA0E}">
        <p15:presenceInfo xmlns:p15="http://schemas.microsoft.com/office/powerpoint/2012/main" userId="S::briana.orr@portlandoregon.gov::5c8e57b0-206f-49ae-99bb-6466c4e7eacf" providerId="AD"/>
      </p:ext>
    </p:extLst>
  </p:cmAuthor>
  <p:cmAuthor id="4" name="Reed, Julia" initials="RJ" lastIdx="41" clrIdx="3">
    <p:extLst>
      <p:ext uri="{19B8F6BF-5375-455C-9EA6-DF929625EA0E}">
        <p15:presenceInfo xmlns:p15="http://schemas.microsoft.com/office/powerpoint/2012/main" userId="S::Julia.Reed@portlandoregon.gov::545e4ae6-25dc-4007-8dd7-8b851c11fc1c" providerId="AD"/>
      </p:ext>
    </p:extLst>
  </p:cmAuthor>
  <p:cmAuthor id="11" name="Gandy, Sarah" initials="GS" lastIdx="1" clrIdx="10">
    <p:extLst>
      <p:ext uri="{19B8F6BF-5375-455C-9EA6-DF929625EA0E}">
        <p15:presenceInfo xmlns:p15="http://schemas.microsoft.com/office/powerpoint/2012/main" userId="S::sarah.petersen@portlandoregon.gov::ef7d753b-85a8-4916-8943-749e17d3ec09" providerId="AD"/>
      </p:ext>
    </p:extLst>
  </p:cmAuthor>
  <p:cmAuthor id="5" name="Hull, Kristin" initials="HK" lastIdx="2" clrIdx="4">
    <p:extLst>
      <p:ext uri="{19B8F6BF-5375-455C-9EA6-DF929625EA0E}">
        <p15:presenceInfo xmlns:p15="http://schemas.microsoft.com/office/powerpoint/2012/main" userId="S::kristin.hull@portlandoregon.gov::fd365fbf-9634-4ab2-a5e0-941c921bc96a" providerId="AD"/>
      </p:ext>
    </p:extLst>
  </p:cmAuthor>
  <p:cmAuthor id="6" name="Wagner, Zef" initials="WZ" lastIdx="68" clrIdx="5">
    <p:extLst>
      <p:ext uri="{19B8F6BF-5375-455C-9EA6-DF929625EA0E}">
        <p15:presenceInfo xmlns:p15="http://schemas.microsoft.com/office/powerpoint/2012/main" userId="S::Zef.Wagner@portlandoregon.gov::8aaa6d51-48e0-49db-98f4-30cdbf7d58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E7E7EA"/>
    <a:srgbClr val="66AE83"/>
    <a:srgbClr val="FFFFFF"/>
    <a:srgbClr val="7741B7"/>
    <a:srgbClr val="EED8AE"/>
    <a:srgbClr val="E3D0AA"/>
    <a:srgbClr val="005CB9"/>
    <a:srgbClr val="00A0AE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BBCAF-F2B3-4743-A994-8CFF3079F192}" v="7" dt="2022-08-31T20:55:48.139"/>
    <p1510:client id="{CA1A7CE9-3FA4-3F58-CD1B-E467E2605940}" v="47" dt="2022-09-07T17:53:34.094"/>
    <p1510:client id="{CB579638-F6E6-4655-962A-F41038AAE1C3}" v="35" dt="2022-08-31T22:13:50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5E27-A296-F44B-84B0-AC952D0BE94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4944-764F-5B40-8338-5CA4132B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8D72-C327-EF43-A0EF-8BF1F3816E5F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A989-EC45-0845-9225-6BBE81AD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900" b="0" kern="1200">
              <a:solidFill>
                <a:srgbClr val="4D4D4F"/>
              </a:solidFill>
              <a:effectLst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900" b="0" kern="1200">
              <a:solidFill>
                <a:srgbClr val="4D4D4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Visit project website, sign up for updates on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2A989-EC45-0845-9225-6BBE81AD33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C03D504D-7F6E-909E-1D12-F9B9415EB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50AF4-F58F-3E40-B3C8-B926AC4D5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12746-4996-9667-E57F-AF0157793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43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6234-789B-79EA-0592-291D4263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81782-6409-F0F7-AF94-90584FAF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401E4B-3D1D-8A95-1FC1-A9F936B93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534"/>
          <a:stretch/>
        </p:blipFill>
        <p:spPr>
          <a:xfrm>
            <a:off x="0" y="0"/>
            <a:ext cx="6640496" cy="68580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7A560E-6074-CEF3-CB6F-8D93A1CEABD7}"/>
              </a:ext>
            </a:extLst>
          </p:cNvPr>
          <p:cNvSpPr/>
          <p:nvPr userDrawn="1"/>
        </p:nvSpPr>
        <p:spPr>
          <a:xfrm>
            <a:off x="1148079" y="0"/>
            <a:ext cx="549241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4487334" cy="1325563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C7E21A-E2F0-04A6-4CAB-64DCAC07617E}"/>
              </a:ext>
            </a:extLst>
          </p:cNvPr>
          <p:cNvSpPr txBox="1">
            <a:spLocks/>
          </p:cNvSpPr>
          <p:nvPr userDrawn="1"/>
        </p:nvSpPr>
        <p:spPr>
          <a:xfrm>
            <a:off x="7196664" y="365126"/>
            <a:ext cx="4487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401E4B-3D1D-8A95-1FC1-A9F936B93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0739"/>
          <a:stretch/>
        </p:blipFill>
        <p:spPr>
          <a:xfrm>
            <a:off x="0" y="0"/>
            <a:ext cx="1129085" cy="685800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CE63F1A-1BB0-7621-651D-62ABBA99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283" y="365126"/>
            <a:ext cx="9930517" cy="67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13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F0140E-B372-28CB-D753-BF05047CD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0658" b="16819"/>
          <a:stretch/>
        </p:blipFill>
        <p:spPr>
          <a:xfrm>
            <a:off x="-15114" y="0"/>
            <a:ext cx="13693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EC3363-E4EF-3F4F-9C6C-57AB713DF99E}"/>
              </a:ext>
            </a:extLst>
          </p:cNvPr>
          <p:cNvSpPr/>
          <p:nvPr userDrawn="1"/>
        </p:nvSpPr>
        <p:spPr>
          <a:xfrm>
            <a:off x="1354238" y="7143"/>
            <a:ext cx="10837761" cy="6858001"/>
          </a:xfrm>
          <a:prstGeom prst="rect">
            <a:avLst/>
          </a:prstGeom>
          <a:solidFill>
            <a:srgbClr val="005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EA38972-030F-34D9-54A2-FCEA0C445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3906" y="876441"/>
            <a:ext cx="4787984" cy="10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A2F7EF-70B0-E443-CE13-176F97F5BF5F}"/>
              </a:ext>
            </a:extLst>
          </p:cNvPr>
          <p:cNvSpPr/>
          <p:nvPr userDrawn="1"/>
        </p:nvSpPr>
        <p:spPr>
          <a:xfrm>
            <a:off x="0" y="2198451"/>
            <a:ext cx="12192000" cy="4659549"/>
          </a:xfrm>
          <a:prstGeom prst="rect">
            <a:avLst/>
          </a:prstGeom>
          <a:solidFill>
            <a:srgbClr val="00A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8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3F60C-EA37-A90A-822C-5C8000C915C4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3F60C-EA37-A90A-822C-5C8000C915C4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2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A3F60C-EA37-A90A-822C-5C8000C915C4}"/>
              </a:ext>
            </a:extLst>
          </p:cNvPr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21570933-E87C-BFBE-21D5-2CF1CCB1AB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8115" y="1466381"/>
            <a:ext cx="7956010" cy="48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8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D805-EB06-F4F3-7DC9-08523C2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B860-D8BA-DEBB-22B0-EB6E6479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5F6C5-F041-F339-C8B7-F2B366D1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F61AC-EEC5-E13B-1FAB-797B58C4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A494-163A-6FCA-E111-DA8D69AB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6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89B9-3CB0-2986-8197-EBEA9B90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82FE3-7602-294C-4D2A-EE890D4B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25BEA-829B-7E72-B253-6D709DBE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91A16-EF7D-C94F-D78D-CC9BEE19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27E8-22CC-7613-494B-0A5295D5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4D7DFAB-8D8B-BE06-A188-ECFE5E5A5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30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1FFD82-FA4E-B60F-BB86-1256D5ECC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850" y="284816"/>
            <a:ext cx="2091524" cy="644574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3B743EC-72DA-BEBD-3DDE-7F8F300D92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55644" y="318344"/>
            <a:ext cx="1745506" cy="6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94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3DAA-F552-32A8-5708-F0967AB6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167E-6D2E-7F75-A405-08900F740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8DF1-A43C-A1D7-CF32-2821AC152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64EFB-A9F1-32BC-5622-7146A670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B7A61-13EA-522F-7CEE-7187AE81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012A4-B1FB-1AB9-420F-21D8ED45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CF32-58F4-BD7D-65E8-26171F18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74D7D-0780-8CFE-04AB-123C8742A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0136A-816F-DBCC-40FF-D421364A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C587F-86C0-D839-863B-CA97BA020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C380D-807E-8291-96DC-3112404F7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861FA-D3E9-B4AF-1784-128E5946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A87D-BFF0-60EE-B766-305FABD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EC44E-64C6-5BD9-76DB-3189EF3E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BC13-3031-0B42-DE7D-AE01F77A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1FA5-3294-06AC-5D59-DC1F2DE6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96E15-89F4-5DA9-8C6A-E0BC9E731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04BA8-C544-426D-A7AB-68DD587C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F14BA-9A99-D1BF-F651-90ABE49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1891B-5C10-750E-563B-DE1F87A5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739-7E0D-27D3-9ED3-97DAE6CB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29D64-AB3E-D7E1-3985-68537DC3D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C0784-578B-9D63-5E07-7D28BE86A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955A0-25F0-EB8E-01F0-7EF74AD0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8E705-2CE0-EA01-AAE4-2A06AAD0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3A00A-3B46-62B1-71AB-B94AF2CC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BB6F-3349-84AD-0375-6DF02717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DBF34-0064-6BB0-56F9-26FFF95BC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1D11-29C4-1EF2-1D5F-943AA1E3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D643A-6894-5C8A-AD2F-726CD79A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C45D-6860-8235-C126-60624C93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5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0CEE8-F1D3-5529-6A4C-81DD5D3A3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686CE-4FF1-2A4B-23F3-F80065832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B9D12-7739-9F25-75A6-A2987191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885E-57D0-6CCC-F0C9-CEFB700C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7F32F-D963-9C95-32D9-6D7BE9FD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0CC018EB-3894-A509-7913-E4411B0E8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30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1FFD82-FA4E-B60F-BB86-1256D5ECC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850" y="284816"/>
            <a:ext cx="2091524" cy="644574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3B743EC-72DA-BEBD-3DDE-7F8F300D92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55644" y="318344"/>
            <a:ext cx="1745506" cy="6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1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20F51AC6-3393-AC3A-410B-6090BFB3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30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1FFD82-FA4E-B60F-BB86-1256D5ECC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850" y="284816"/>
            <a:ext cx="2091524" cy="644574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3B743EC-72DA-BEBD-3DDE-7F8F300D92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55644" y="318344"/>
            <a:ext cx="1745506" cy="6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1F5BA53-660E-15C2-D13F-9F1899523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4AF82-CAFC-B36B-F640-35CFE09B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980" y="5078027"/>
            <a:ext cx="3049958" cy="17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2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1F5BA53-660E-15C2-D13F-9F1899523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64AF82-CAFC-B36B-F640-35CFE09B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980" y="5078027"/>
            <a:ext cx="3049958" cy="17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95DC8C-50B2-6ADB-D9E5-056BC0BBE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7160"/>
          <a:stretch/>
        </p:blipFill>
        <p:spPr>
          <a:xfrm>
            <a:off x="0" y="5977466"/>
            <a:ext cx="12192000" cy="88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95DC8C-50B2-6ADB-D9E5-056BC0BBE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7160"/>
          <a:stretch/>
        </p:blipFill>
        <p:spPr>
          <a:xfrm>
            <a:off x="0" y="5977466"/>
            <a:ext cx="12192000" cy="88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90A2-E3AE-D74A-9129-50190F2A7E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B0E7530-138C-624C-EC84-857DB2D00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831" y="6216354"/>
            <a:ext cx="9887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D969-1864-C8AF-9164-E226F38A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EB2B9-C578-E20F-C977-EB6CB3C1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9F23-BE81-2D4D-A8BF-C059AD46A1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72B9-7507-4575-F959-C04BBAB9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447AB-942A-BC79-2B5F-D52CEEB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291D86-E6C6-911C-0707-BA1364C08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0694"/>
          <a:stretch/>
        </p:blipFill>
        <p:spPr>
          <a:xfrm>
            <a:off x="0" y="0"/>
            <a:ext cx="1134533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18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0F600-A90B-0AA1-4A04-9C6467E3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365126"/>
            <a:ext cx="10786533" cy="67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72598-C8E1-83AF-83A7-B15CCF0A2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267" y="1825625"/>
            <a:ext cx="10786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052C-9734-002A-8319-5E3B734FB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43" y="6356351"/>
            <a:ext cx="342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FEE9F23-BE81-2D4D-A8BF-C059AD46A192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B378-DFDC-4041-8F85-95FC574B8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97DD-459C-7214-5664-6BC7A7FA9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1"/>
            <a:ext cx="3423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9890A2-E3AE-D74A-9129-50190F2A7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5" r:id="rId2"/>
    <p:sldLayoutId id="2147483716" r:id="rId3"/>
    <p:sldLayoutId id="2147483717" r:id="rId4"/>
    <p:sldLayoutId id="2147483696" r:id="rId5"/>
    <p:sldLayoutId id="2147483729" r:id="rId6"/>
    <p:sldLayoutId id="2147483718" r:id="rId7"/>
    <p:sldLayoutId id="2147483726" r:id="rId8"/>
    <p:sldLayoutId id="2147483720" r:id="rId9"/>
    <p:sldLayoutId id="2147483721" r:id="rId10"/>
    <p:sldLayoutId id="2147483728" r:id="rId11"/>
    <p:sldLayoutId id="2147483719" r:id="rId12"/>
    <p:sldLayoutId id="2147483722" r:id="rId13"/>
    <p:sldLayoutId id="2147483723" r:id="rId14"/>
    <p:sldLayoutId id="2147483724" r:id="rId15"/>
    <p:sldLayoutId id="2147483727" r:id="rId16"/>
    <p:sldLayoutId id="2147483725" r:id="rId17"/>
    <p:sldLayoutId id="2147483692" r:id="rId18"/>
    <p:sldLayoutId id="2147483693" r:id="rId19"/>
    <p:sldLayoutId id="2147483694" r:id="rId20"/>
    <p:sldLayoutId id="2147483695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land.gov/82nd-aven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93519" y="491066"/>
            <a:ext cx="9711267" cy="2152749"/>
          </a:xfrm>
        </p:spPr>
        <p:txBody>
          <a:bodyPr>
            <a:normAutofit/>
          </a:bodyPr>
          <a:lstStyle/>
          <a:p>
            <a:r>
              <a:rPr lang="en-US" sz="7200">
                <a:latin typeface="+mn-lt"/>
              </a:rPr>
              <a:t>82ND AVENUE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9387CE-1B8F-BCE8-58C5-FD470337F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2528183"/>
            <a:ext cx="9474200" cy="1655762"/>
          </a:xfrm>
        </p:spPr>
        <p:txBody>
          <a:bodyPr>
            <a:normAutofit/>
          </a:bodyPr>
          <a:lstStyle/>
          <a:p>
            <a:r>
              <a:rPr lang="en-US" sz="4400" i="1"/>
              <a:t>Authorization to obtain ROW</a:t>
            </a:r>
          </a:p>
          <a:p>
            <a:endParaRPr lang="en-US" sz="4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CB5DF-D582-4278-B6E9-AD67DA20CBF7}"/>
              </a:ext>
            </a:extLst>
          </p:cNvPr>
          <p:cNvSpPr txBox="1">
            <a:spLocks/>
          </p:cNvSpPr>
          <p:nvPr/>
        </p:nvSpPr>
        <p:spPr>
          <a:xfrm>
            <a:off x="3830753" y="6096869"/>
            <a:ext cx="5167620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sz="2200">
                <a:solidFill>
                  <a:schemeClr val="tx1"/>
                </a:solidFill>
                <a:latin typeface="Calibri"/>
              </a:rPr>
              <a:t>Portland City Council: September 14, 2022</a:t>
            </a:r>
          </a:p>
        </p:txBody>
      </p:sp>
    </p:spTree>
    <p:extLst>
      <p:ext uri="{BB962C8B-B14F-4D97-AF65-F5344CB8AC3E}">
        <p14:creationId xmlns:p14="http://schemas.microsoft.com/office/powerpoint/2010/main" val="131086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7D0C-2C75-4E54-BD7E-A1026F25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365126"/>
            <a:ext cx="10786533" cy="878726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Today’s Requested Council Action: </a:t>
            </a:r>
            <a:br>
              <a:rPr lang="en-US"/>
            </a:br>
            <a:endParaRPr lang="en-US" b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DFC1-D5C8-42AF-AEE9-EAC433150D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0268" y="1676400"/>
            <a:ext cx="9838266" cy="3505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endParaRPr lang="en-US" sz="3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endParaRPr lang="en-US" sz="3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endParaRPr lang="en-US" sz="3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67E8BC6-31A1-B1F3-95FE-F50AA677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1"/>
            <a:ext cx="3423558" cy="365125"/>
          </a:xfrm>
        </p:spPr>
        <p:txBody>
          <a:bodyPr/>
          <a:lstStyle/>
          <a:p>
            <a:fld id="{799890A2-E3AE-D74A-9129-50190F2A7E4E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64626-ED68-431B-947A-C8DEE72EA820}"/>
              </a:ext>
            </a:extLst>
          </p:cNvPr>
          <p:cNvSpPr txBox="1"/>
          <p:nvPr/>
        </p:nvSpPr>
        <p:spPr>
          <a:xfrm>
            <a:off x="1414585" y="2111872"/>
            <a:ext cx="79951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Authorize the Bureau of Transportation to acquire certain permanent and temporary rights necessary for construction of the 82nd Avenue Crossings: Klickitat-Lambert, NE/SE Project through the exercise of the City’s Eminent Domain Authority </a:t>
            </a:r>
          </a:p>
        </p:txBody>
      </p:sp>
    </p:spTree>
    <p:extLst>
      <p:ext uri="{BB962C8B-B14F-4D97-AF65-F5344CB8AC3E}">
        <p14:creationId xmlns:p14="http://schemas.microsoft.com/office/powerpoint/2010/main" val="172693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8F5E-FD3A-68C9-05D6-FB34C9D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1894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Near-term Critical Fixes</a:t>
            </a:r>
            <a:endParaRPr lang="en-US" sz="5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20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31CC65-888E-48BC-9ADE-584A5F8A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751" y="365126"/>
            <a:ext cx="9481260" cy="676495"/>
          </a:xfrm>
        </p:spPr>
        <p:txBody>
          <a:bodyPr>
            <a:normAutofit fontScale="90000"/>
          </a:bodyPr>
          <a:lstStyle/>
          <a:p>
            <a:r>
              <a:rPr lang="en-US" sz="4400" b="1">
                <a:latin typeface="Calibri" panose="020F0502020204030204" pitchFamily="34" charset="0"/>
                <a:cs typeface="Arial" panose="020B0604020202020204" pitchFamily="34" charset="0"/>
              </a:rPr>
              <a:t>Critical fixes for 82</a:t>
            </a:r>
            <a:r>
              <a:rPr lang="en-US" sz="4400" b="1" baseline="30000">
                <a:latin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4400" b="1">
                <a:latin typeface="Calibri" panose="020F0502020204030204" pitchFamily="34" charset="0"/>
                <a:cs typeface="Arial" panose="020B0604020202020204" pitchFamily="34" charset="0"/>
              </a:rPr>
              <a:t> Avenue:	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493105-BF7B-4201-B9C2-7BC5347946D5}"/>
              </a:ext>
            </a:extLst>
          </p:cNvPr>
          <p:cNvSpPr txBox="1">
            <a:spLocks/>
          </p:cNvSpPr>
          <p:nvPr/>
        </p:nvSpPr>
        <p:spPr>
          <a:xfrm>
            <a:off x="1134194" y="1160652"/>
            <a:ext cx="11228493" cy="3063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32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32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559971-2323-4235-872B-E23AC581CE86}"/>
              </a:ext>
            </a:extLst>
          </p:cNvPr>
          <p:cNvSpPr txBox="1">
            <a:spLocks/>
          </p:cNvSpPr>
          <p:nvPr/>
        </p:nvSpPr>
        <p:spPr>
          <a:xfrm>
            <a:off x="768543" y="1327999"/>
            <a:ext cx="9808315" cy="1894263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Crossings</a:t>
            </a:r>
          </a:p>
          <a:p>
            <a:pPr lvl="2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Lighting</a:t>
            </a:r>
          </a:p>
          <a:p>
            <a:pPr lvl="2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Paving </a:t>
            </a:r>
          </a:p>
          <a:p>
            <a:pPr marL="914400" lvl="2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Corridor safety</a:t>
            </a:r>
          </a:p>
          <a:p>
            <a:pPr lvl="2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Signals</a:t>
            </a:r>
          </a:p>
          <a:p>
            <a:pPr lvl="2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>
                <a:latin typeface="Calibri" panose="020F0502020204030204" pitchFamily="34" charset="0"/>
                <a:cs typeface="Arial" panose="020B0604020202020204" pitchFamily="34" charset="0"/>
              </a:rPr>
              <a:t>Accessible curb ramps</a:t>
            </a:r>
          </a:p>
          <a:p>
            <a:pPr marL="914400" lvl="2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 descr="A road sign on the street&#10;&#10;Description automatically generated with low confidence">
            <a:extLst>
              <a:ext uri="{FF2B5EF4-FFF2-40B4-BE49-F238E27FC236}">
                <a16:creationId xmlns:a16="http://schemas.microsoft.com/office/drawing/2014/main" id="{4E65DEEF-D77A-4544-8B65-A5C2D8400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2"/>
          <a:stretch/>
        </p:blipFill>
        <p:spPr>
          <a:xfrm>
            <a:off x="1380266" y="3810171"/>
            <a:ext cx="4194810" cy="289652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9F3BE-4CE2-4A49-9B02-D8A835BAC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 contrast="12000"/>
                    </a14:imgEffect>
                  </a14:imgLayer>
                </a14:imgProps>
              </a:ext>
            </a:extLst>
          </a:blip>
          <a:srcRect l="291" r="25024" b="2"/>
          <a:stretch/>
        </p:blipFill>
        <p:spPr>
          <a:xfrm>
            <a:off x="8657759" y="3768599"/>
            <a:ext cx="2945457" cy="293810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755E8-72C1-4F74-8B83-5DA96F182C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27011" t="12497" r="13998" b="-800"/>
          <a:stretch/>
        </p:blipFill>
        <p:spPr>
          <a:xfrm>
            <a:off x="5672701" y="3784194"/>
            <a:ext cx="2887433" cy="292250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FF9167-1157-47EB-BF4B-1EEECFCEA11E}"/>
              </a:ext>
            </a:extLst>
          </p:cNvPr>
          <p:cNvSpPr/>
          <p:nvPr/>
        </p:nvSpPr>
        <p:spPr>
          <a:xfrm>
            <a:off x="1571751" y="1314219"/>
            <a:ext cx="2322332" cy="630621"/>
          </a:xfrm>
          <a:prstGeom prst="ellipse">
            <a:avLst/>
          </a:prstGeom>
          <a:noFill/>
          <a:ln w="508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CD87D3A4-DF22-4AAA-A64F-76BC01DC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57102"/>
              </p:ext>
            </p:extLst>
          </p:nvPr>
        </p:nvGraphicFramePr>
        <p:xfrm>
          <a:off x="2853267" y="1227421"/>
          <a:ext cx="6553389" cy="4988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65919">
                  <a:extLst>
                    <a:ext uri="{9D8B030D-6E8A-4147-A177-3AD203B41FA5}">
                      <a16:colId xmlns:a16="http://schemas.microsoft.com/office/drawing/2014/main" val="2873400695"/>
                    </a:ext>
                  </a:extLst>
                </a:gridCol>
                <a:gridCol w="2687470">
                  <a:extLst>
                    <a:ext uri="{9D8B030D-6E8A-4147-A177-3AD203B41FA5}">
                      <a16:colId xmlns:a16="http://schemas.microsoft.com/office/drawing/2014/main" val="1673850610"/>
                    </a:ext>
                  </a:extLst>
                </a:gridCol>
              </a:tblGrid>
              <a:tr h="386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1" kern="1200">
                          <a:solidFill>
                            <a:srgbClr val="4D4D4F"/>
                          </a:solidFill>
                          <a:effectLst/>
                        </a:rPr>
                        <a:t>Category</a:t>
                      </a:r>
                      <a:endParaRPr lang="en-US" sz="1600" b="1" kern="1200">
                        <a:solidFill>
                          <a:srgbClr val="4D4D4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>
                          <a:solidFill>
                            <a:srgbClr val="4D4D4F"/>
                          </a:solidFill>
                          <a:effectLst/>
                        </a:rPr>
                        <a:t>Budget</a:t>
                      </a:r>
                      <a:endParaRPr lang="en-US" sz="1600" b="1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23377"/>
                  </a:ext>
                </a:extLst>
              </a:tr>
              <a:tr h="796178">
                <a:tc>
                  <a:txBody>
                    <a:bodyPr/>
                    <a:lstStyle/>
                    <a:p>
                      <a:pPr marL="682625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   Lighting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$2 - 5 million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66532"/>
                  </a:ext>
                </a:extLst>
              </a:tr>
              <a:tr h="784860">
                <a:tc>
                  <a:txBody>
                    <a:bodyPr/>
                    <a:lstStyle/>
                    <a:p>
                      <a:pPr marL="682625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   Crossings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$12 – 15 million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82347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682625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   Corridor Safety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$12 – 15 million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327218"/>
                  </a:ext>
                </a:extLst>
              </a:tr>
              <a:tr h="1785257">
                <a:tc>
                  <a:txBody>
                    <a:bodyPr/>
                    <a:lstStyle/>
                    <a:p>
                      <a:pPr marL="682625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   Major Maintenance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T="9144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4D4D4F"/>
                          </a:solidFill>
                          <a:effectLst/>
                        </a:rPr>
                        <a:t>$50+ million</a:t>
                      </a:r>
                      <a:endParaRPr lang="en-US" sz="1800" b="0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823226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>
                          <a:solidFill>
                            <a:srgbClr val="4D4D4F"/>
                          </a:solidFill>
                          <a:effectLst/>
                        </a:rPr>
                        <a:t>TOTAL Funding</a:t>
                      </a:r>
                      <a:endParaRPr lang="en-US" sz="1800" b="1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4D4D4F"/>
                          </a:solidFill>
                          <a:effectLst/>
                        </a:rPr>
                        <a:t>$80 million</a:t>
                      </a:r>
                      <a:endParaRPr lang="en-US" sz="1800" b="1" kern="1200">
                        <a:solidFill>
                          <a:srgbClr val="4D4D4F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65053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07400A8-DC24-4D0C-ABB7-F7E5D71E0544}"/>
              </a:ext>
            </a:extLst>
          </p:cNvPr>
          <p:cNvGrpSpPr/>
          <p:nvPr/>
        </p:nvGrpSpPr>
        <p:grpSpPr>
          <a:xfrm>
            <a:off x="2925999" y="1703314"/>
            <a:ext cx="646126" cy="646126"/>
            <a:chOff x="462562" y="2061638"/>
            <a:chExt cx="1845426" cy="18454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81F3AC-73B0-4097-A4F4-F5C47E5FC16D}"/>
                </a:ext>
              </a:extLst>
            </p:cNvPr>
            <p:cNvSpPr/>
            <p:nvPr/>
          </p:nvSpPr>
          <p:spPr>
            <a:xfrm>
              <a:off x="462562" y="2061638"/>
              <a:ext cx="1845426" cy="1845426"/>
            </a:xfrm>
            <a:prstGeom prst="ellipse">
              <a:avLst/>
            </a:prstGeom>
            <a:solidFill>
              <a:srgbClr val="FCB043"/>
            </a:solidFill>
            <a:ln w="28575">
              <a:solidFill>
                <a:srgbClr val="FCB04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5FFC06-73EA-423F-B240-BA0EF39F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97" y="2076213"/>
              <a:ext cx="1767391" cy="17673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45B52-F72D-4CBE-9C60-E5A4A3041A72}"/>
              </a:ext>
            </a:extLst>
          </p:cNvPr>
          <p:cNvGrpSpPr/>
          <p:nvPr/>
        </p:nvGrpSpPr>
        <p:grpSpPr>
          <a:xfrm>
            <a:off x="2958548" y="2510849"/>
            <a:ext cx="578816" cy="578816"/>
            <a:chOff x="2548095" y="2086784"/>
            <a:chExt cx="1845426" cy="18454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F942F4-FE14-4F11-8BD4-BF725F5388FF}"/>
                </a:ext>
              </a:extLst>
            </p:cNvPr>
            <p:cNvSpPr/>
            <p:nvPr/>
          </p:nvSpPr>
          <p:spPr>
            <a:xfrm>
              <a:off x="2548095" y="2086784"/>
              <a:ext cx="1845426" cy="1845426"/>
            </a:xfrm>
            <a:prstGeom prst="ellipse">
              <a:avLst/>
            </a:prstGeom>
            <a:solidFill>
              <a:srgbClr val="00A0AE"/>
            </a:solidFill>
            <a:ln w="28575">
              <a:solidFill>
                <a:srgbClr val="00A0A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911589-7F30-4661-8D1D-EB8475D82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6386" y="2125098"/>
              <a:ext cx="1718506" cy="171850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C0929F-BF39-4461-A26A-E7C569A2DC4F}"/>
              </a:ext>
            </a:extLst>
          </p:cNvPr>
          <p:cNvGrpSpPr/>
          <p:nvPr/>
        </p:nvGrpSpPr>
        <p:grpSpPr>
          <a:xfrm>
            <a:off x="2925999" y="3275465"/>
            <a:ext cx="612177" cy="612177"/>
            <a:chOff x="1281145" y="3484422"/>
            <a:chExt cx="907948" cy="9079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679FE0-E8B2-4FFF-B6C3-3D3404AA9FA9}"/>
                </a:ext>
              </a:extLst>
            </p:cNvPr>
            <p:cNvSpPr/>
            <p:nvPr/>
          </p:nvSpPr>
          <p:spPr>
            <a:xfrm>
              <a:off x="1281145" y="3484422"/>
              <a:ext cx="907948" cy="907948"/>
            </a:xfrm>
            <a:prstGeom prst="ellipse">
              <a:avLst/>
            </a:prstGeom>
            <a:solidFill>
              <a:srgbClr val="F58220"/>
            </a:solidFill>
            <a:ln w="28575">
              <a:solidFill>
                <a:srgbClr val="F582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606FBFDC-6400-4516-A29A-EF2D80A2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1367" y="3549185"/>
              <a:ext cx="798362" cy="798362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7B46540-7788-452F-A26E-3124E8FB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Near Term Critical Fixes (2023-2026)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AADB5-C4B0-42C5-9FE2-60354D6AAE89}"/>
              </a:ext>
            </a:extLst>
          </p:cNvPr>
          <p:cNvSpPr txBox="1"/>
          <p:nvPr/>
        </p:nvSpPr>
        <p:spPr>
          <a:xfrm>
            <a:off x="3713514" y="4460608"/>
            <a:ext cx="233388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/>
            <a:r>
              <a:rPr lang="en-US" sz="1600" i="1">
                <a:solidFill>
                  <a:srgbClr val="4D4D4F"/>
                </a:solidFill>
                <a:latin typeface="Open Sans"/>
                <a:ea typeface="Open Sans"/>
                <a:cs typeface="Open Sans"/>
              </a:rPr>
              <a:t>Paving, Curb Ramps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33797-A762-4F64-B32A-58FA2B986E4D}"/>
              </a:ext>
            </a:extLst>
          </p:cNvPr>
          <p:cNvSpPr txBox="1"/>
          <p:nvPr/>
        </p:nvSpPr>
        <p:spPr>
          <a:xfrm>
            <a:off x="3713514" y="5168757"/>
            <a:ext cx="2333886" cy="33855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0" lvl="2"/>
            <a:r>
              <a:rPr lang="en-US" sz="1600" i="1">
                <a:solidFill>
                  <a:srgbClr val="4D4D4F"/>
                </a:solidFill>
                <a:latin typeface="Open Sans"/>
                <a:ea typeface="Open Sans"/>
                <a:cs typeface="Open Sans"/>
              </a:rPr>
              <a:t>Traffic Signals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95AB8-9322-4C1F-9D49-543E96B1972F}"/>
              </a:ext>
            </a:extLst>
          </p:cNvPr>
          <p:cNvGrpSpPr/>
          <p:nvPr/>
        </p:nvGrpSpPr>
        <p:grpSpPr>
          <a:xfrm>
            <a:off x="2943739" y="4122959"/>
            <a:ext cx="661609" cy="643915"/>
            <a:chOff x="1215611" y="3926754"/>
            <a:chExt cx="696589" cy="67795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5DA819-3DCC-4C29-9CF0-9C20B0BF292B}"/>
                </a:ext>
              </a:extLst>
            </p:cNvPr>
            <p:cNvSpPr/>
            <p:nvPr/>
          </p:nvSpPr>
          <p:spPr>
            <a:xfrm>
              <a:off x="1215611" y="3926754"/>
              <a:ext cx="661609" cy="661610"/>
            </a:xfrm>
            <a:prstGeom prst="ellipse">
              <a:avLst/>
            </a:prstGeom>
            <a:solidFill>
              <a:srgbClr val="7741B7"/>
            </a:solidFill>
            <a:ln w="28575">
              <a:solidFill>
                <a:srgbClr val="7741B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18DFA4-C071-414B-AF81-8104A71FD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4241" y="3926754"/>
              <a:ext cx="677959" cy="67795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71AF83-CCC7-423B-8DA9-3133E9DA164D}"/>
              </a:ext>
            </a:extLst>
          </p:cNvPr>
          <p:cNvGrpSpPr/>
          <p:nvPr/>
        </p:nvGrpSpPr>
        <p:grpSpPr>
          <a:xfrm>
            <a:off x="2954429" y="4986663"/>
            <a:ext cx="628386" cy="628387"/>
            <a:chOff x="1208315" y="4648198"/>
            <a:chExt cx="661609" cy="6616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7F0FD9-ED1B-4230-BB05-A760E0490465}"/>
                </a:ext>
              </a:extLst>
            </p:cNvPr>
            <p:cNvSpPr/>
            <p:nvPr/>
          </p:nvSpPr>
          <p:spPr>
            <a:xfrm>
              <a:off x="1208315" y="4648198"/>
              <a:ext cx="661609" cy="661610"/>
            </a:xfrm>
            <a:prstGeom prst="ellipse">
              <a:avLst/>
            </a:prstGeom>
            <a:solidFill>
              <a:srgbClr val="FF6666"/>
            </a:solidFill>
            <a:ln w="28575">
              <a:solidFill>
                <a:srgbClr val="FF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F71323-B033-441E-ABF1-AE38BA0B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5611" y="4648198"/>
              <a:ext cx="651031" cy="651031"/>
            </a:xfrm>
            <a:prstGeom prst="rect">
              <a:avLst/>
            </a:prstGeom>
          </p:spPr>
        </p:pic>
      </p:grp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3A877B40-778E-481C-DCC6-CAD98A52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1"/>
            <a:ext cx="3423558" cy="365125"/>
          </a:xfrm>
        </p:spPr>
        <p:txBody>
          <a:bodyPr/>
          <a:lstStyle/>
          <a:p>
            <a:fld id="{799890A2-E3AE-D74A-9129-50190F2A7E4E}" type="slidenum">
              <a:rPr lang="en-US" smtClean="0"/>
              <a:t>5</a:t>
            </a:fld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BC224F-2C10-48DC-8D24-9EF2148C0555}"/>
              </a:ext>
            </a:extLst>
          </p:cNvPr>
          <p:cNvSpPr/>
          <p:nvPr/>
        </p:nvSpPr>
        <p:spPr>
          <a:xfrm>
            <a:off x="3572125" y="2403724"/>
            <a:ext cx="5504472" cy="792058"/>
          </a:xfrm>
          <a:prstGeom prst="ellipse">
            <a:avLst/>
          </a:prstGeom>
          <a:noFill/>
          <a:ln w="508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D5C973C-054A-40FC-939D-438BDE980F80}"/>
              </a:ext>
            </a:extLst>
          </p:cNvPr>
          <p:cNvGrpSpPr/>
          <p:nvPr/>
        </p:nvGrpSpPr>
        <p:grpSpPr>
          <a:xfrm>
            <a:off x="1462178" y="1655402"/>
            <a:ext cx="902238" cy="902238"/>
            <a:chOff x="2548095" y="2086784"/>
            <a:chExt cx="1845426" cy="184542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DB485EB-8C47-4C4B-A187-C3E9EA0DA9C8}"/>
                </a:ext>
              </a:extLst>
            </p:cNvPr>
            <p:cNvSpPr/>
            <p:nvPr/>
          </p:nvSpPr>
          <p:spPr>
            <a:xfrm>
              <a:off x="2548095" y="2086784"/>
              <a:ext cx="1845426" cy="1845426"/>
            </a:xfrm>
            <a:prstGeom prst="ellipse">
              <a:avLst/>
            </a:prstGeom>
            <a:solidFill>
              <a:srgbClr val="00A0AE"/>
            </a:solidFill>
            <a:ln w="28575">
              <a:solidFill>
                <a:srgbClr val="00A0A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83995D8-186C-47FA-9668-5DE9356C5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6386" y="2125098"/>
              <a:ext cx="1718506" cy="1718506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93B5184-A12A-49CB-BFEE-E3B25938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Critical Fixes on 82</a:t>
            </a:r>
            <a:r>
              <a:rPr lang="en-US" baseline="30000"/>
              <a:t>nd</a:t>
            </a:r>
            <a:r>
              <a:rPr lang="en-US"/>
              <a:t> Ave</a:t>
            </a:r>
          </a:p>
        </p:txBody>
      </p:sp>
      <p:sp>
        <p:nvSpPr>
          <p:cNvPr id="36" name="Content Placeholder 54">
            <a:extLst>
              <a:ext uri="{FF2B5EF4-FFF2-40B4-BE49-F238E27FC236}">
                <a16:creationId xmlns:a16="http://schemas.microsoft.com/office/drawing/2014/main" id="{7D865DCE-B0A0-489F-8D6B-EE65926B8C12}"/>
              </a:ext>
            </a:extLst>
          </p:cNvPr>
          <p:cNvSpPr txBox="1">
            <a:spLocks/>
          </p:cNvSpPr>
          <p:nvPr/>
        </p:nvSpPr>
        <p:spPr>
          <a:xfrm>
            <a:off x="1423283" y="970440"/>
            <a:ext cx="5112476" cy="54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 b="1" i="1"/>
              <a:t>Crossings</a:t>
            </a:r>
          </a:p>
        </p:txBody>
      </p:sp>
      <p:sp>
        <p:nvSpPr>
          <p:cNvPr id="20" name="Content Placeholder 54">
            <a:extLst>
              <a:ext uri="{FF2B5EF4-FFF2-40B4-BE49-F238E27FC236}">
                <a16:creationId xmlns:a16="http://schemas.microsoft.com/office/drawing/2014/main" id="{FAF586FA-B9EA-4F81-9F38-0489A3C2D188}"/>
              </a:ext>
            </a:extLst>
          </p:cNvPr>
          <p:cNvSpPr txBox="1">
            <a:spLocks/>
          </p:cNvSpPr>
          <p:nvPr/>
        </p:nvSpPr>
        <p:spPr>
          <a:xfrm>
            <a:off x="2482705" y="1773210"/>
            <a:ext cx="5330189" cy="3159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400" b="1">
                <a:latin typeface="Open Sans"/>
                <a:ea typeface="Open Sans"/>
                <a:cs typeface="Open Sans"/>
              </a:rPr>
              <a:t>Four New Crossings:</a:t>
            </a:r>
          </a:p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b="1">
                <a:latin typeface="Open Sans"/>
                <a:ea typeface="Open Sans"/>
                <a:cs typeface="Open Sans"/>
              </a:rPr>
              <a:t>NE Klickitat Street</a:t>
            </a:r>
          </a:p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b="1">
                <a:latin typeface="Open Sans"/>
                <a:ea typeface="Open Sans"/>
                <a:cs typeface="Open Sans"/>
              </a:rPr>
              <a:t>NE Schuyler Street</a:t>
            </a:r>
          </a:p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b="1">
                <a:latin typeface="Open Sans"/>
                <a:ea typeface="Open Sans"/>
                <a:cs typeface="Open Sans"/>
              </a:rPr>
              <a:t>SE Clinton Street</a:t>
            </a:r>
          </a:p>
          <a:p>
            <a:pPr defTabSz="6858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b="1">
                <a:latin typeface="Open Sans"/>
                <a:ea typeface="Open Sans"/>
                <a:cs typeface="Open Sans"/>
              </a:rPr>
              <a:t>SE Schiller Street</a:t>
            </a:r>
            <a:br>
              <a:rPr lang="en-US" sz="1800" b="1">
                <a:latin typeface="Open Sans"/>
                <a:ea typeface="Open Sans"/>
                <a:cs typeface="Open Sans"/>
              </a:rPr>
            </a:b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9DE234B-8885-44F2-8081-60083E7AB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077" r="12191"/>
          <a:stretch/>
        </p:blipFill>
        <p:spPr>
          <a:xfrm>
            <a:off x="5900468" y="4612104"/>
            <a:ext cx="2655935" cy="21034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E5731B-E26C-4BE3-9E16-9561086B6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740"/>
          <a:stretch/>
        </p:blipFill>
        <p:spPr>
          <a:xfrm>
            <a:off x="8702346" y="1"/>
            <a:ext cx="34896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E93B5184-A12A-49CB-BFEE-E3B25938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of Way</a:t>
            </a:r>
            <a:endParaRPr lang="en-US" dirty="0">
              <a:cs typeface="Calibri"/>
            </a:endParaRPr>
          </a:p>
        </p:txBody>
      </p:sp>
      <p:sp>
        <p:nvSpPr>
          <p:cNvPr id="20" name="Content Placeholder 54">
            <a:extLst>
              <a:ext uri="{FF2B5EF4-FFF2-40B4-BE49-F238E27FC236}">
                <a16:creationId xmlns:a16="http://schemas.microsoft.com/office/drawing/2014/main" id="{FAF586FA-B9EA-4F81-9F38-0489A3C2D188}"/>
              </a:ext>
            </a:extLst>
          </p:cNvPr>
          <p:cNvSpPr txBox="1">
            <a:spLocks/>
          </p:cNvSpPr>
          <p:nvPr/>
        </p:nvSpPr>
        <p:spPr>
          <a:xfrm>
            <a:off x="1850101" y="1183740"/>
            <a:ext cx="8507584" cy="54450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buNone/>
              <a:defRPr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•Authority is given to compensate property owners for necessary easements and, if needed, to condemn.</a:t>
            </a:r>
            <a:endParaRPr lang="en-US" sz="2600"/>
          </a:p>
          <a:p>
            <a:pPr marL="0" indent="0" defTabSz="685800">
              <a:lnSpc>
                <a:spcPct val="110000"/>
              </a:lnSpc>
              <a:buNone/>
              <a:defRPr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•Permanent ROW and Temporary Construction Easements are needed from fourteen property owners.</a:t>
            </a:r>
            <a:endParaRPr lang="en-US" sz="2600"/>
          </a:p>
          <a:p>
            <a:pPr marL="0" indent="0" defTabSz="685800">
              <a:lnSpc>
                <a:spcPct val="110000"/>
              </a:lnSpc>
              <a:buNone/>
              <a:defRPr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•Permanent ROW is needed for construction of the ADA ramps.</a:t>
            </a:r>
            <a:endParaRPr lang="en-US" sz="2600" dirty="0"/>
          </a:p>
          <a:p>
            <a:pPr marL="0" indent="0" defTabSz="685800">
              <a:lnSpc>
                <a:spcPct val="110000"/>
              </a:lnSpc>
              <a:buNone/>
              <a:defRPr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•Temporary Construction Easements are needed for construction support.</a:t>
            </a:r>
            <a:endParaRPr lang="en-US" sz="2600"/>
          </a:p>
          <a:p>
            <a:pPr marL="0" indent="0" defTabSz="685800">
              <a:lnSpc>
                <a:spcPct val="110000"/>
              </a:lnSpc>
              <a:buNone/>
              <a:defRPr/>
            </a:pPr>
            <a:r>
              <a:rPr lang="en-US" sz="2600" b="1" dirty="0">
                <a:latin typeface="Open Sans"/>
                <a:ea typeface="Open Sans"/>
                <a:cs typeface="Open Sans"/>
              </a:rPr>
              <a:t>•Affected property owners have been informed of the project needs.  </a:t>
            </a:r>
            <a:endParaRPr lang="en-US" sz="2600" dirty="0"/>
          </a:p>
          <a:p>
            <a:pPr marL="0" indent="0" defTabSz="6858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br>
              <a:rPr lang="en-US" sz="1800" b="1" dirty="0">
                <a:latin typeface="Open Sans"/>
                <a:ea typeface="Open Sans"/>
                <a:cs typeface="Open Sans"/>
              </a:rPr>
            </a:b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25848F-DAE3-4128-B003-C916505D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9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Learn More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635D3-1932-4C42-B899-DCF955D8133C}"/>
              </a:ext>
            </a:extLst>
          </p:cNvPr>
          <p:cNvSpPr/>
          <p:nvPr/>
        </p:nvSpPr>
        <p:spPr>
          <a:xfrm>
            <a:off x="557107" y="2838464"/>
            <a:ext cx="10947400" cy="153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website: </a:t>
            </a:r>
            <a:r>
              <a:rPr lang="en-US" sz="360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portland.gov/82nd-avenue</a:t>
            </a:r>
            <a:endParaRPr lang="en-US" sz="360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2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3D4523-1EF6-AE93-4879-D6140348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6" y="3083458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16647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82ND AVE COLORS">
      <a:dk1>
        <a:srgbClr val="000000"/>
      </a:dk1>
      <a:lt1>
        <a:srgbClr val="FFFFFF"/>
      </a:lt1>
      <a:dk2>
        <a:srgbClr val="44546A"/>
      </a:dk2>
      <a:lt2>
        <a:srgbClr val="E7E8EA"/>
      </a:lt2>
      <a:accent1>
        <a:srgbClr val="4472C4"/>
      </a:accent1>
      <a:accent2>
        <a:srgbClr val="FCB040"/>
      </a:accent2>
      <a:accent3>
        <a:srgbClr val="00A0AE"/>
      </a:accent3>
      <a:accent4>
        <a:srgbClr val="FF6666"/>
      </a:accent4>
      <a:accent5>
        <a:srgbClr val="99CCCC"/>
      </a:accent5>
      <a:accent6>
        <a:srgbClr val="FFD193"/>
      </a:accent6>
      <a:hlink>
        <a:srgbClr val="005CB9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c3feaad-e15f-4709-9f23-e5eb5c4fb10c">
      <UserInfo>
        <DisplayName>Warner, Chris</DisplayName>
        <AccountId>50</AccountId>
        <AccountType/>
      </UserInfo>
      <UserInfo>
        <DisplayName>Stringfield, Sierra</DisplayName>
        <AccountId>45</AccountId>
        <AccountType/>
      </UserInfo>
      <UserInfo>
        <DisplayName>Priest, Laurel</DisplayName>
        <AccountId>303</AccountId>
        <AccountType/>
      </UserInfo>
      <UserInfo>
        <DisplayName>McLay, Ashley</DisplayName>
        <AccountId>202</AccountId>
        <AccountType/>
      </UserInfo>
      <UserInfo>
        <DisplayName>Peirce, Nicole</DisplayName>
        <AccountId>24</AccountId>
        <AccountType/>
      </UserInfo>
    </SharedWithUsers>
    <lcf76f155ced4ddcb4097134ff3c332f xmlns="efab889d-39ea-492f-8a51-ad7c4754fdf3">
      <Terms xmlns="http://schemas.microsoft.com/office/infopath/2007/PartnerControls"/>
    </lcf76f155ced4ddcb4097134ff3c332f>
    <TaxCatchAll xmlns="4c3feaad-e15f-4709-9f23-e5eb5c4fb1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A81AECEA2A7459EEFB3E6D640E3FF" ma:contentTypeVersion="13" ma:contentTypeDescription="Create a new document." ma:contentTypeScope="" ma:versionID="bb3a2bc5445bf6adaf88c612a2a19f89">
  <xsd:schema xmlns:xsd="http://www.w3.org/2001/XMLSchema" xmlns:xs="http://www.w3.org/2001/XMLSchema" xmlns:p="http://schemas.microsoft.com/office/2006/metadata/properties" xmlns:ns2="efab889d-39ea-492f-8a51-ad7c4754fdf3" xmlns:ns3="4c3feaad-e15f-4709-9f23-e5eb5c4fb10c" targetNamespace="http://schemas.microsoft.com/office/2006/metadata/properties" ma:root="true" ma:fieldsID="443f52c1bba6c7bcbdf67c3e3b7b556d" ns2:_="" ns3:_="">
    <xsd:import namespace="efab889d-39ea-492f-8a51-ad7c4754fdf3"/>
    <xsd:import namespace="4c3feaad-e15f-4709-9f23-e5eb5c4fb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b889d-39ea-492f-8a51-ad7c4754fd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feaad-e15f-4709-9f23-e5eb5c4fb1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df54ea9-aa40-42fa-bd95-a2dee2aeef65}" ma:internalName="TaxCatchAll" ma:showField="CatchAllData" ma:web="4c3feaad-e15f-4709-9f23-e5eb5c4fb1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9D4B66-386B-46D5-8C1C-CF58C3E901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954D1-B498-46C4-92A9-BAC6155ABB14}">
  <ds:schemaRefs>
    <ds:schemaRef ds:uri="4c3feaad-e15f-4709-9f23-e5eb5c4fb10c"/>
    <ds:schemaRef ds:uri="efab889d-39ea-492f-8a51-ad7c4754f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1FD05A-31B6-4ECB-8074-C720745E41E2}">
  <ds:schemaRefs>
    <ds:schemaRef ds:uri="4c3feaad-e15f-4709-9f23-e5eb5c4fb10c"/>
    <ds:schemaRef ds:uri="efab889d-39ea-492f-8a51-ad7c4754fd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Widescreen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Trebuchet MS</vt:lpstr>
      <vt:lpstr>Custom Design</vt:lpstr>
      <vt:lpstr>82ND AVENUE</vt:lpstr>
      <vt:lpstr>Today’s Requested Council Action:  </vt:lpstr>
      <vt:lpstr>Near-term Critical Fixes</vt:lpstr>
      <vt:lpstr>Critical fixes for 82nd Avenue: </vt:lpstr>
      <vt:lpstr>Near Term Critical Fixes (2023-2026)</vt:lpstr>
      <vt:lpstr>Critical Fixes on 82nd Ave</vt:lpstr>
      <vt:lpstr>Right of Way</vt:lpstr>
      <vt:lpstr>Learn More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Petersen, Sarah</dc:creator>
  <cp:lastModifiedBy>Lehman, Megan</cp:lastModifiedBy>
  <cp:revision>26</cp:revision>
  <dcterms:created xsi:type="dcterms:W3CDTF">2017-03-28T20:10:46Z</dcterms:created>
  <dcterms:modified xsi:type="dcterms:W3CDTF">2022-09-12T22:45:43Z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0x010100557A81AECEA2A7459EEFB3E6D640E3FF</vt:lpwstr>
  </property>
  <property fmtid="{D5CDD505-2E9C-101B-9397-08002B2CF9AE}" pid="3" name="MediaServiceImageTags">
    <vt:lpwstr/>
  </property>
</Properties>
</file>