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264" r:id="rId5"/>
    <p:sldId id="280" r:id="rId6"/>
    <p:sldId id="286" r:id="rId7"/>
    <p:sldId id="270" r:id="rId8"/>
    <p:sldId id="284" r:id="rId9"/>
    <p:sldId id="268" r:id="rId10"/>
    <p:sldId id="273" r:id="rId11"/>
    <p:sldId id="281" r:id="rId12"/>
    <p:sldId id="266" r:id="rId13"/>
    <p:sldId id="453" r:id="rId14"/>
    <p:sldId id="510" r:id="rId15"/>
    <p:sldId id="421" r:id="rId16"/>
    <p:sldId id="514" r:id="rId17"/>
    <p:sldId id="274" r:id="rId18"/>
    <p:sldId id="426" r:id="rId19"/>
    <p:sldId id="515" r:id="rId20"/>
    <p:sldId id="516" r:id="rId21"/>
    <p:sldId id="517" r:id="rId22"/>
    <p:sldId id="521" r:id="rId23"/>
    <p:sldId id="518" r:id="rId24"/>
    <p:sldId id="519" r:id="rId25"/>
    <p:sldId id="277"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DB6"/>
    <a:srgbClr val="5E5E5E"/>
    <a:srgbClr val="FFFFFF"/>
    <a:srgbClr val="003168"/>
    <a:srgbClr val="31B993"/>
    <a:srgbClr val="00A996"/>
    <a:srgbClr val="3E54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4A471C-758C-4E0A-A403-29CD6B8C83CA}" v="6" dt="2022-07-20T19:21:15.532"/>
    <p1510:client id="{BBD2E835-B668-CE48-8B2F-C7FD0CEBE2B8}" v="38" dt="2022-07-20T05:49:33.280"/>
    <p1510:client id="{F37BCC4A-E641-14ED-61F9-B4493D7E2A3B}" v="45" dt="2022-07-20T13:02:00.9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1204" y="48"/>
      </p:cViewPr>
      <p:guideLst/>
    </p:cSldViewPr>
  </p:slideViewPr>
  <p:notesTextViewPr>
    <p:cViewPr>
      <p:scale>
        <a:sx n="1" d="1"/>
        <a:sy n="1" d="1"/>
      </p:scale>
      <p:origin x="0" y="0"/>
    </p:cViewPr>
  </p:notesTextViewPr>
  <p:sorterViewPr>
    <p:cViewPr>
      <p:scale>
        <a:sx n="100" d="100"/>
        <a:sy n="100" d="100"/>
      </p:scale>
      <p:origin x="0" y="-492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Andria" userId="f92b7ef3-c6e1-4c37-b1c2-19f637d49d34" providerId="ADAL" clId="{884A471C-758C-4E0A-A403-29CD6B8C83CA}"/>
    <pc:docChg chg="custSel addSld delSld modSld modNotesMaster modHandout">
      <pc:chgData name="Jacob, Andria" userId="f92b7ef3-c6e1-4c37-b1c2-19f637d49d34" providerId="ADAL" clId="{884A471C-758C-4E0A-A403-29CD6B8C83CA}" dt="2022-07-20T19:21:26.972" v="7" actId="207"/>
      <pc:docMkLst>
        <pc:docMk/>
      </pc:docMkLst>
      <pc:sldChg chg="del">
        <pc:chgData name="Jacob, Andria" userId="f92b7ef3-c6e1-4c37-b1c2-19f637d49d34" providerId="ADAL" clId="{884A471C-758C-4E0A-A403-29CD6B8C83CA}" dt="2022-07-20T16:59:37.087" v="1" actId="47"/>
        <pc:sldMkLst>
          <pc:docMk/>
          <pc:sldMk cId="2279754785" sldId="327"/>
        </pc:sldMkLst>
      </pc:sldChg>
      <pc:sldChg chg="modSp mod">
        <pc:chgData name="Jacob, Andria" userId="f92b7ef3-c6e1-4c37-b1c2-19f637d49d34" providerId="ADAL" clId="{884A471C-758C-4E0A-A403-29CD6B8C83CA}" dt="2022-07-20T16:59:37.167" v="2" actId="27636"/>
        <pc:sldMkLst>
          <pc:docMk/>
          <pc:sldMk cId="137555141" sldId="426"/>
        </pc:sldMkLst>
        <pc:spChg chg="mod">
          <ac:chgData name="Jacob, Andria" userId="f92b7ef3-c6e1-4c37-b1c2-19f637d49d34" providerId="ADAL" clId="{884A471C-758C-4E0A-A403-29CD6B8C83CA}" dt="2022-07-20T16:59:37.167" v="2" actId="27636"/>
          <ac:spMkLst>
            <pc:docMk/>
            <pc:sldMk cId="137555141" sldId="426"/>
            <ac:spMk id="2" creationId="{00000000-0000-0000-0000-000000000000}"/>
          </ac:spMkLst>
        </pc:spChg>
      </pc:sldChg>
      <pc:sldChg chg="modSp add mod">
        <pc:chgData name="Jacob, Andria" userId="f92b7ef3-c6e1-4c37-b1c2-19f637d49d34" providerId="ADAL" clId="{884A471C-758C-4E0A-A403-29CD6B8C83CA}" dt="2022-07-20T19:21:26.972" v="7" actId="207"/>
        <pc:sldMkLst>
          <pc:docMk/>
          <pc:sldMk cId="658315596" sldId="521"/>
        </pc:sldMkLst>
        <pc:spChg chg="mod">
          <ac:chgData name="Jacob, Andria" userId="f92b7ef3-c6e1-4c37-b1c2-19f637d49d34" providerId="ADAL" clId="{884A471C-758C-4E0A-A403-29CD6B8C83CA}" dt="2022-07-20T19:21:26.972" v="7" actId="207"/>
          <ac:spMkLst>
            <pc:docMk/>
            <pc:sldMk cId="658315596" sldId="521"/>
            <ac:spMk id="3" creationId="{5489B4BB-52C7-4425-BF87-B7E256A07B12}"/>
          </ac:spMkLst>
        </pc:spChg>
        <pc:picChg chg="mod">
          <ac:chgData name="Jacob, Andria" userId="f92b7ef3-c6e1-4c37-b1c2-19f637d49d34" providerId="ADAL" clId="{884A471C-758C-4E0A-A403-29CD6B8C83CA}" dt="2022-07-20T19:21:11.075" v="5" actId="1076"/>
          <ac:picMkLst>
            <pc:docMk/>
            <pc:sldMk cId="658315596" sldId="521"/>
            <ac:picMk id="2" creationId="{D374364F-3BCF-4B26-AA23-3B6B8C262623}"/>
          </ac:picMkLst>
        </pc:picChg>
        <pc:picChg chg="mod">
          <ac:chgData name="Jacob, Andria" userId="f92b7ef3-c6e1-4c37-b1c2-19f637d49d34" providerId="ADAL" clId="{884A471C-758C-4E0A-A403-29CD6B8C83CA}" dt="2022-07-20T19:21:08.612" v="4" actId="1076"/>
          <ac:picMkLst>
            <pc:docMk/>
            <pc:sldMk cId="658315596" sldId="521"/>
            <ac:picMk id="7174" creationId="{E96B3A24-1D35-4101-AFA1-AF7E55E484D1}"/>
          </ac:picMkLst>
        </pc:picChg>
        <pc:picChg chg="mod">
          <ac:chgData name="Jacob, Andria" userId="f92b7ef3-c6e1-4c37-b1c2-19f637d49d34" providerId="ADAL" clId="{884A471C-758C-4E0A-A403-29CD6B8C83CA}" dt="2022-07-20T19:21:15.532" v="6" actId="1076"/>
          <ac:picMkLst>
            <pc:docMk/>
            <pc:sldMk cId="658315596" sldId="521"/>
            <ac:picMk id="7176" creationId="{2C244B2B-FF1F-49D4-A01A-F5C031656EFB}"/>
          </ac:picMkLst>
        </pc:picChg>
      </pc:sldChg>
      <pc:sldMasterChg chg="delSldLayout">
        <pc:chgData name="Jacob, Andria" userId="f92b7ef3-c6e1-4c37-b1c2-19f637d49d34" providerId="ADAL" clId="{884A471C-758C-4E0A-A403-29CD6B8C83CA}" dt="2022-07-20T16:59:37.087" v="1" actId="47"/>
        <pc:sldMasterMkLst>
          <pc:docMk/>
          <pc:sldMasterMk cId="672333165" sldId="2147483648"/>
        </pc:sldMasterMkLst>
        <pc:sldLayoutChg chg="del">
          <pc:chgData name="Jacob, Andria" userId="f92b7ef3-c6e1-4c37-b1c2-19f637d49d34" providerId="ADAL" clId="{884A471C-758C-4E0A-A403-29CD6B8C83CA}" dt="2022-07-20T16:59:37.087" v="1" actId="47"/>
          <pc:sldLayoutMkLst>
            <pc:docMk/>
            <pc:sldMasterMk cId="672333165" sldId="2147483648"/>
            <pc:sldLayoutMk cId="3615305402" sldId="2147483677"/>
          </pc:sldLayoutMkLst>
        </pc:sldLayoutChg>
      </pc:sldMasterChg>
    </pc:docChg>
  </pc:docChgLst>
  <pc:docChgLst>
    <pc:chgData name="Jacob, Andria" userId="S::andria.jacob@portlandoregon.gov::f92b7ef3-c6e1-4c37-b1c2-19f637d49d34" providerId="AD" clId="Web-{F37BCC4A-E641-14ED-61F9-B4493D7E2A3B}"/>
    <pc:docChg chg="modSld">
      <pc:chgData name="Jacob, Andria" userId="S::andria.jacob@portlandoregon.gov::f92b7ef3-c6e1-4c37-b1c2-19f637d49d34" providerId="AD" clId="Web-{F37BCC4A-E641-14ED-61F9-B4493D7E2A3B}" dt="2022-07-20T13:09:51.843" v="70"/>
      <pc:docMkLst>
        <pc:docMk/>
      </pc:docMkLst>
      <pc:sldChg chg="modSp">
        <pc:chgData name="Jacob, Andria" userId="S::andria.jacob@portlandoregon.gov::f92b7ef3-c6e1-4c37-b1c2-19f637d49d34" providerId="AD" clId="Web-{F37BCC4A-E641-14ED-61F9-B4493D7E2A3B}" dt="2022-07-20T13:02:00.851" v="22" actId="20577"/>
        <pc:sldMkLst>
          <pc:docMk/>
          <pc:sldMk cId="1573750173" sldId="273"/>
        </pc:sldMkLst>
        <pc:spChg chg="mod">
          <ac:chgData name="Jacob, Andria" userId="S::andria.jacob@portlandoregon.gov::f92b7ef3-c6e1-4c37-b1c2-19f637d49d34" providerId="AD" clId="Web-{F37BCC4A-E641-14ED-61F9-B4493D7E2A3B}" dt="2022-07-20T13:02:00.851" v="22" actId="20577"/>
          <ac:spMkLst>
            <pc:docMk/>
            <pc:sldMk cId="1573750173" sldId="273"/>
            <ac:spMk id="4" creationId="{3B8E54F5-3AC5-92E4-2792-62FED1B233EB}"/>
          </ac:spMkLst>
        </pc:spChg>
      </pc:sldChg>
      <pc:sldChg chg="modNotes">
        <pc:chgData name="Jacob, Andria" userId="S::andria.jacob@portlandoregon.gov::f92b7ef3-c6e1-4c37-b1c2-19f637d49d34" providerId="AD" clId="Web-{F37BCC4A-E641-14ED-61F9-B4493D7E2A3B}" dt="2022-07-20T13:09:51.843" v="70"/>
        <pc:sldMkLst>
          <pc:docMk/>
          <pc:sldMk cId="2279754785" sldId="327"/>
        </pc:sldMkLst>
      </pc:sldChg>
    </pc:docChg>
  </pc:docChgLst>
  <pc:docChgLst>
    <pc:chgData name="Jacob, Andria" userId="f92b7ef3-c6e1-4c37-b1c2-19f637d49d34" providerId="ADAL" clId="{BBD2E835-B668-CE48-8B2F-C7FD0CEBE2B8}"/>
    <pc:docChg chg="undo custSel addSld modSld sldOrd">
      <pc:chgData name="Jacob, Andria" userId="f92b7ef3-c6e1-4c37-b1c2-19f637d49d34" providerId="ADAL" clId="{BBD2E835-B668-CE48-8B2F-C7FD0CEBE2B8}" dt="2022-07-20T05:52:22.128" v="2265" actId="20577"/>
      <pc:docMkLst>
        <pc:docMk/>
      </pc:docMkLst>
      <pc:sldChg chg="modNotesTx">
        <pc:chgData name="Jacob, Andria" userId="f92b7ef3-c6e1-4c37-b1c2-19f637d49d34" providerId="ADAL" clId="{BBD2E835-B668-CE48-8B2F-C7FD0CEBE2B8}" dt="2022-07-20T01:43:17.816" v="911" actId="20577"/>
        <pc:sldMkLst>
          <pc:docMk/>
          <pc:sldMk cId="1381572846" sldId="264"/>
        </pc:sldMkLst>
      </pc:sldChg>
      <pc:sldChg chg="modSp mod modNotesTx">
        <pc:chgData name="Jacob, Andria" userId="f92b7ef3-c6e1-4c37-b1c2-19f637d49d34" providerId="ADAL" clId="{BBD2E835-B668-CE48-8B2F-C7FD0CEBE2B8}" dt="2022-07-20T05:11:49.756" v="1412" actId="20577"/>
        <pc:sldMkLst>
          <pc:docMk/>
          <pc:sldMk cId="3011023184" sldId="266"/>
        </pc:sldMkLst>
        <pc:spChg chg="mod">
          <ac:chgData name="Jacob, Andria" userId="f92b7ef3-c6e1-4c37-b1c2-19f637d49d34" providerId="ADAL" clId="{BBD2E835-B668-CE48-8B2F-C7FD0CEBE2B8}" dt="2022-07-20T01:03:29.912" v="347" actId="20577"/>
          <ac:spMkLst>
            <pc:docMk/>
            <pc:sldMk cId="3011023184" sldId="266"/>
            <ac:spMk id="2" creationId="{B36BC5E2-DDBB-ED44-AD53-A51085EBA558}"/>
          </ac:spMkLst>
        </pc:spChg>
      </pc:sldChg>
      <pc:sldChg chg="modNotesTx">
        <pc:chgData name="Jacob, Andria" userId="f92b7ef3-c6e1-4c37-b1c2-19f637d49d34" providerId="ADAL" clId="{BBD2E835-B668-CE48-8B2F-C7FD0CEBE2B8}" dt="2022-07-20T01:23:55.202" v="468" actId="20577"/>
        <pc:sldMkLst>
          <pc:docMk/>
          <pc:sldMk cId="1038400477" sldId="268"/>
        </pc:sldMkLst>
      </pc:sldChg>
      <pc:sldChg chg="modNotesTx">
        <pc:chgData name="Jacob, Andria" userId="f92b7ef3-c6e1-4c37-b1c2-19f637d49d34" providerId="ADAL" clId="{BBD2E835-B668-CE48-8B2F-C7FD0CEBE2B8}" dt="2022-07-20T04:21:29.334" v="1251" actId="20577"/>
        <pc:sldMkLst>
          <pc:docMk/>
          <pc:sldMk cId="3015567297" sldId="270"/>
        </pc:sldMkLst>
      </pc:sldChg>
      <pc:sldChg chg="addSp modSp mod modNotesTx">
        <pc:chgData name="Jacob, Andria" userId="f92b7ef3-c6e1-4c37-b1c2-19f637d49d34" providerId="ADAL" clId="{BBD2E835-B668-CE48-8B2F-C7FD0CEBE2B8}" dt="2022-07-20T05:07:23.726" v="1253" actId="20577"/>
        <pc:sldMkLst>
          <pc:docMk/>
          <pc:sldMk cId="1573750173" sldId="273"/>
        </pc:sldMkLst>
        <pc:spChg chg="add mod">
          <ac:chgData name="Jacob, Andria" userId="f92b7ef3-c6e1-4c37-b1c2-19f637d49d34" providerId="ADAL" clId="{BBD2E835-B668-CE48-8B2F-C7FD0CEBE2B8}" dt="2022-07-20T01:02:12.336" v="346"/>
          <ac:spMkLst>
            <pc:docMk/>
            <pc:sldMk cId="1573750173" sldId="273"/>
            <ac:spMk id="2" creationId="{7940C84C-97EC-A945-CE6E-66655F2A8D37}"/>
          </ac:spMkLst>
        </pc:spChg>
        <pc:spChg chg="add mod">
          <ac:chgData name="Jacob, Andria" userId="f92b7ef3-c6e1-4c37-b1c2-19f637d49d34" providerId="ADAL" clId="{BBD2E835-B668-CE48-8B2F-C7FD0CEBE2B8}" dt="2022-07-20T02:23:45.028" v="1045" actId="20577"/>
          <ac:spMkLst>
            <pc:docMk/>
            <pc:sldMk cId="1573750173" sldId="273"/>
            <ac:spMk id="4" creationId="{3B8E54F5-3AC5-92E4-2792-62FED1B233EB}"/>
          </ac:spMkLst>
        </pc:spChg>
        <pc:spChg chg="add mod">
          <ac:chgData name="Jacob, Andria" userId="f92b7ef3-c6e1-4c37-b1c2-19f637d49d34" providerId="ADAL" clId="{BBD2E835-B668-CE48-8B2F-C7FD0CEBE2B8}" dt="2022-07-20T02:23:19.706" v="1044" actId="207"/>
          <ac:spMkLst>
            <pc:docMk/>
            <pc:sldMk cId="1573750173" sldId="273"/>
            <ac:spMk id="5" creationId="{895496E3-0C15-E5EE-3D5A-68B73BC92247}"/>
          </ac:spMkLst>
        </pc:spChg>
      </pc:sldChg>
      <pc:sldChg chg="addSp delSp modSp add mod">
        <pc:chgData name="Jacob, Andria" userId="f92b7ef3-c6e1-4c37-b1c2-19f637d49d34" providerId="ADAL" clId="{BBD2E835-B668-CE48-8B2F-C7FD0CEBE2B8}" dt="2022-07-20T01:42:44.526" v="910" actId="20577"/>
        <pc:sldMkLst>
          <pc:docMk/>
          <pc:sldMk cId="1649804861" sldId="277"/>
        </pc:sldMkLst>
        <pc:spChg chg="mod">
          <ac:chgData name="Jacob, Andria" userId="f92b7ef3-c6e1-4c37-b1c2-19f637d49d34" providerId="ADAL" clId="{BBD2E835-B668-CE48-8B2F-C7FD0CEBE2B8}" dt="2022-07-20T01:42:44.526" v="910" actId="20577"/>
          <ac:spMkLst>
            <pc:docMk/>
            <pc:sldMk cId="1649804861" sldId="277"/>
            <ac:spMk id="3" creationId="{ED65779F-7761-2842-AC25-568A810B7297}"/>
          </ac:spMkLst>
        </pc:spChg>
        <pc:spChg chg="add del mod">
          <ac:chgData name="Jacob, Andria" userId="f92b7ef3-c6e1-4c37-b1c2-19f637d49d34" providerId="ADAL" clId="{BBD2E835-B668-CE48-8B2F-C7FD0CEBE2B8}" dt="2022-07-20T01:42:02.745" v="845"/>
          <ac:spMkLst>
            <pc:docMk/>
            <pc:sldMk cId="1649804861" sldId="277"/>
            <ac:spMk id="4" creationId="{E6D63082-9D17-3E60-582D-3D2D10E9890A}"/>
          </ac:spMkLst>
        </pc:spChg>
        <pc:spChg chg="add del mod">
          <ac:chgData name="Jacob, Andria" userId="f92b7ef3-c6e1-4c37-b1c2-19f637d49d34" providerId="ADAL" clId="{BBD2E835-B668-CE48-8B2F-C7FD0CEBE2B8}" dt="2022-07-20T01:42:41.557" v="909"/>
          <ac:spMkLst>
            <pc:docMk/>
            <pc:sldMk cId="1649804861" sldId="277"/>
            <ac:spMk id="5" creationId="{FC480D42-EA02-3699-B1CC-724636034D1C}"/>
          </ac:spMkLst>
        </pc:spChg>
      </pc:sldChg>
      <pc:sldChg chg="modNotesTx">
        <pc:chgData name="Jacob, Andria" userId="f92b7ef3-c6e1-4c37-b1c2-19f637d49d34" providerId="ADAL" clId="{BBD2E835-B668-CE48-8B2F-C7FD0CEBE2B8}" dt="2022-07-20T01:10:19.788" v="400" actId="20577"/>
        <pc:sldMkLst>
          <pc:docMk/>
          <pc:sldMk cId="1929946555" sldId="280"/>
        </pc:sldMkLst>
      </pc:sldChg>
      <pc:sldChg chg="modNotesTx">
        <pc:chgData name="Jacob, Andria" userId="f92b7ef3-c6e1-4c37-b1c2-19f637d49d34" providerId="ADAL" clId="{BBD2E835-B668-CE48-8B2F-C7FD0CEBE2B8}" dt="2022-07-20T05:10:43.505" v="1287" actId="20577"/>
        <pc:sldMkLst>
          <pc:docMk/>
          <pc:sldMk cId="2421495586" sldId="281"/>
        </pc:sldMkLst>
      </pc:sldChg>
      <pc:sldChg chg="modNotesTx">
        <pc:chgData name="Jacob, Andria" userId="f92b7ef3-c6e1-4c37-b1c2-19f637d49d34" providerId="ADAL" clId="{BBD2E835-B668-CE48-8B2F-C7FD0CEBE2B8}" dt="2022-07-20T05:06:47.796" v="1252" actId="20577"/>
        <pc:sldMkLst>
          <pc:docMk/>
          <pc:sldMk cId="436352386" sldId="284"/>
        </pc:sldMkLst>
      </pc:sldChg>
      <pc:sldChg chg="modSp mod modNotesTx">
        <pc:chgData name="Jacob, Andria" userId="f92b7ef3-c6e1-4c37-b1c2-19f637d49d34" providerId="ADAL" clId="{BBD2E835-B668-CE48-8B2F-C7FD0CEBE2B8}" dt="2022-07-20T01:04:02.166" v="376" actId="20577"/>
        <pc:sldMkLst>
          <pc:docMk/>
          <pc:sldMk cId="3659386728" sldId="286"/>
        </pc:sldMkLst>
        <pc:spChg chg="mod">
          <ac:chgData name="Jacob, Andria" userId="f92b7ef3-c6e1-4c37-b1c2-19f637d49d34" providerId="ADAL" clId="{BBD2E835-B668-CE48-8B2F-C7FD0CEBE2B8}" dt="2022-07-20T01:01:54.854" v="345" actId="20577"/>
          <ac:spMkLst>
            <pc:docMk/>
            <pc:sldMk cId="3659386728" sldId="286"/>
            <ac:spMk id="2" creationId="{7F24C3AF-F78C-B082-422E-62FD98CDE2B1}"/>
          </ac:spMkLst>
        </pc:spChg>
      </pc:sldChg>
      <pc:sldChg chg="modSp mod ord modNotesTx">
        <pc:chgData name="Jacob, Andria" userId="f92b7ef3-c6e1-4c37-b1c2-19f637d49d34" providerId="ADAL" clId="{BBD2E835-B668-CE48-8B2F-C7FD0CEBE2B8}" dt="2022-07-20T05:52:22.128" v="2265" actId="20577"/>
        <pc:sldMkLst>
          <pc:docMk/>
          <pc:sldMk cId="2279754785" sldId="327"/>
        </pc:sldMkLst>
        <pc:spChg chg="mod">
          <ac:chgData name="Jacob, Andria" userId="f92b7ef3-c6e1-4c37-b1c2-19f637d49d34" providerId="ADAL" clId="{BBD2E835-B668-CE48-8B2F-C7FD0CEBE2B8}" dt="2022-07-20T01:28:17.006" v="563" actId="1076"/>
          <ac:spMkLst>
            <pc:docMk/>
            <pc:sldMk cId="2279754785" sldId="327"/>
            <ac:spMk id="24" creationId="{DD578169-6E0C-AA48-B9E5-D53F17941A58}"/>
          </ac:spMkLst>
        </pc:spChg>
        <pc:spChg chg="mod">
          <ac:chgData name="Jacob, Andria" userId="f92b7ef3-c6e1-4c37-b1c2-19f637d49d34" providerId="ADAL" clId="{BBD2E835-B668-CE48-8B2F-C7FD0CEBE2B8}" dt="2022-07-20T01:28:25.286" v="567" actId="1076"/>
          <ac:spMkLst>
            <pc:docMk/>
            <pc:sldMk cId="2279754785" sldId="327"/>
            <ac:spMk id="29" creationId="{109809FD-15B8-D949-A4B0-D47EAAB5301F}"/>
          </ac:spMkLst>
        </pc:spChg>
        <pc:picChg chg="mod">
          <ac:chgData name="Jacob, Andria" userId="f92b7ef3-c6e1-4c37-b1c2-19f637d49d34" providerId="ADAL" clId="{BBD2E835-B668-CE48-8B2F-C7FD0CEBE2B8}" dt="2022-07-20T01:28:35.512" v="571" actId="1076"/>
          <ac:picMkLst>
            <pc:docMk/>
            <pc:sldMk cId="2279754785" sldId="327"/>
            <ac:picMk id="6" creationId="{55BE796E-9FE0-B114-43BE-B5BE8F17E24F}"/>
          </ac:picMkLst>
        </pc:picChg>
        <pc:picChg chg="mod">
          <ac:chgData name="Jacob, Andria" userId="f92b7ef3-c6e1-4c37-b1c2-19f637d49d34" providerId="ADAL" clId="{BBD2E835-B668-CE48-8B2F-C7FD0CEBE2B8}" dt="2022-07-20T01:28:40.057" v="572" actId="1076"/>
          <ac:picMkLst>
            <pc:docMk/>
            <pc:sldMk cId="2279754785" sldId="327"/>
            <ac:picMk id="17" creationId="{4B84B8D6-BC1F-4FF1-ABA2-83B90D7FAF61}"/>
          </ac:picMkLst>
        </pc:picChg>
        <pc:picChg chg="mod">
          <ac:chgData name="Jacob, Andria" userId="f92b7ef3-c6e1-4c37-b1c2-19f637d49d34" providerId="ADAL" clId="{BBD2E835-B668-CE48-8B2F-C7FD0CEBE2B8}" dt="2022-07-20T01:28:52.387" v="575" actId="1076"/>
          <ac:picMkLst>
            <pc:docMk/>
            <pc:sldMk cId="2279754785" sldId="327"/>
            <ac:picMk id="30" creationId="{EB5313E1-CAE0-2044-8C70-6C495AE7717C}"/>
          </ac:picMkLst>
        </pc:picChg>
        <pc:picChg chg="mod">
          <ac:chgData name="Jacob, Andria" userId="f92b7ef3-c6e1-4c37-b1c2-19f637d49d34" providerId="ADAL" clId="{BBD2E835-B668-CE48-8B2F-C7FD0CEBE2B8}" dt="2022-07-20T01:28:47.899" v="574" actId="14100"/>
          <ac:picMkLst>
            <pc:docMk/>
            <pc:sldMk cId="2279754785" sldId="327"/>
            <ac:picMk id="31" creationId="{F7C8F29B-F0DC-B540-95C5-2B1F3F501779}"/>
          </ac:picMkLst>
        </pc:picChg>
      </pc:sldChg>
      <pc:sldChg chg="modSp mod">
        <pc:chgData name="Jacob, Andria" userId="f92b7ef3-c6e1-4c37-b1c2-19f637d49d34" providerId="ADAL" clId="{BBD2E835-B668-CE48-8B2F-C7FD0CEBE2B8}" dt="2022-07-20T00:58:49.920" v="0" actId="27636"/>
        <pc:sldMkLst>
          <pc:docMk/>
          <pc:sldMk cId="137555141" sldId="426"/>
        </pc:sldMkLst>
        <pc:spChg chg="mod">
          <ac:chgData name="Jacob, Andria" userId="f92b7ef3-c6e1-4c37-b1c2-19f637d49d34" providerId="ADAL" clId="{BBD2E835-B668-CE48-8B2F-C7FD0CEBE2B8}" dt="2022-07-20T00:58:49.920" v="0" actId="27636"/>
          <ac:spMkLst>
            <pc:docMk/>
            <pc:sldMk cId="137555141" sldId="426"/>
            <ac:spMk id="2" creationId="{00000000-0000-0000-0000-000000000000}"/>
          </ac:spMkLst>
        </pc:spChg>
      </pc:sldChg>
      <pc:sldChg chg="modSp add mod">
        <pc:chgData name="Jacob, Andria" userId="f92b7ef3-c6e1-4c37-b1c2-19f637d49d34" providerId="ADAL" clId="{BBD2E835-B668-CE48-8B2F-C7FD0CEBE2B8}" dt="2022-07-20T00:59:55.606" v="89" actId="20577"/>
        <pc:sldMkLst>
          <pc:docMk/>
          <pc:sldMk cId="4266908908" sldId="516"/>
        </pc:sldMkLst>
        <pc:spChg chg="mod">
          <ac:chgData name="Jacob, Andria" userId="f92b7ef3-c6e1-4c37-b1c2-19f637d49d34" providerId="ADAL" clId="{BBD2E835-B668-CE48-8B2F-C7FD0CEBE2B8}" dt="2022-07-20T00:59:55.606" v="89" actId="20577"/>
          <ac:spMkLst>
            <pc:docMk/>
            <pc:sldMk cId="4266908908" sldId="516"/>
            <ac:spMk id="2" creationId="{B36BC5E2-DDBB-ED44-AD53-A51085EBA558}"/>
          </ac:spMkLst>
        </pc:spChg>
      </pc:sldChg>
      <pc:sldChg chg="modSp add mod">
        <pc:chgData name="Jacob, Andria" userId="f92b7ef3-c6e1-4c37-b1c2-19f637d49d34" providerId="ADAL" clId="{BBD2E835-B668-CE48-8B2F-C7FD0CEBE2B8}" dt="2022-07-20T01:00:25.082" v="191" actId="27636"/>
        <pc:sldMkLst>
          <pc:docMk/>
          <pc:sldMk cId="3193584586" sldId="517"/>
        </pc:sldMkLst>
        <pc:spChg chg="mod">
          <ac:chgData name="Jacob, Andria" userId="f92b7ef3-c6e1-4c37-b1c2-19f637d49d34" providerId="ADAL" clId="{BBD2E835-B668-CE48-8B2F-C7FD0CEBE2B8}" dt="2022-07-20T01:00:25.082" v="191" actId="27636"/>
          <ac:spMkLst>
            <pc:docMk/>
            <pc:sldMk cId="3193584586" sldId="517"/>
            <ac:spMk id="2" creationId="{B36BC5E2-DDBB-ED44-AD53-A51085EBA558}"/>
          </ac:spMkLst>
        </pc:spChg>
      </pc:sldChg>
      <pc:sldChg chg="modSp add mod">
        <pc:chgData name="Jacob, Andria" userId="f92b7ef3-c6e1-4c37-b1c2-19f637d49d34" providerId="ADAL" clId="{BBD2E835-B668-CE48-8B2F-C7FD0CEBE2B8}" dt="2022-07-20T01:00:45.452" v="241" actId="20577"/>
        <pc:sldMkLst>
          <pc:docMk/>
          <pc:sldMk cId="1091864380" sldId="518"/>
        </pc:sldMkLst>
        <pc:spChg chg="mod">
          <ac:chgData name="Jacob, Andria" userId="f92b7ef3-c6e1-4c37-b1c2-19f637d49d34" providerId="ADAL" clId="{BBD2E835-B668-CE48-8B2F-C7FD0CEBE2B8}" dt="2022-07-20T01:00:45.452" v="241" actId="20577"/>
          <ac:spMkLst>
            <pc:docMk/>
            <pc:sldMk cId="1091864380" sldId="518"/>
            <ac:spMk id="2" creationId="{B36BC5E2-DDBB-ED44-AD53-A51085EBA558}"/>
          </ac:spMkLst>
        </pc:spChg>
      </pc:sldChg>
      <pc:sldChg chg="modSp add mod">
        <pc:chgData name="Jacob, Andria" userId="f92b7ef3-c6e1-4c37-b1c2-19f637d49d34" providerId="ADAL" clId="{BBD2E835-B668-CE48-8B2F-C7FD0CEBE2B8}" dt="2022-07-20T01:01:12.217" v="336" actId="20577"/>
        <pc:sldMkLst>
          <pc:docMk/>
          <pc:sldMk cId="3097268991" sldId="519"/>
        </pc:sldMkLst>
        <pc:spChg chg="mod">
          <ac:chgData name="Jacob, Andria" userId="f92b7ef3-c6e1-4c37-b1c2-19f637d49d34" providerId="ADAL" clId="{BBD2E835-B668-CE48-8B2F-C7FD0CEBE2B8}" dt="2022-07-20T01:01:12.217" v="336" actId="20577"/>
          <ac:spMkLst>
            <pc:docMk/>
            <pc:sldMk cId="3097268991" sldId="519"/>
            <ac:spMk id="2" creationId="{B36BC5E2-DDBB-ED44-AD53-A51085EBA558}"/>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Transportation Emissions</a:t>
            </a:r>
          </a:p>
          <a:p>
            <a:pPr>
              <a:defRPr sz="1400" b="0" i="0" u="none" strike="noStrike" kern="1200" spc="0" baseline="0">
                <a:solidFill>
                  <a:schemeClr val="tx1">
                    <a:lumMod val="65000"/>
                    <a:lumOff val="35000"/>
                  </a:schemeClr>
                </a:solidFill>
                <a:latin typeface="+mn-lt"/>
                <a:ea typeface="+mn-ea"/>
                <a:cs typeface="+mn-cs"/>
              </a:defRPr>
            </a:pPr>
            <a:r>
              <a:rPr lang="en-US"/>
              <a:t>1990-2030</a:t>
            </a:r>
          </a:p>
        </c:rich>
      </c:tx>
      <c:overlay val="0"/>
      <c:spPr>
        <a:noFill/>
        <a:ln>
          <a:noFill/>
        </a:ln>
        <a:effectLst/>
      </c:spPr>
    </c:title>
    <c:autoTitleDeleted val="0"/>
    <c:plotArea>
      <c:layout>
        <c:manualLayout>
          <c:layoutTarget val="inner"/>
          <c:xMode val="edge"/>
          <c:yMode val="edge"/>
          <c:x val="0.14542773701019601"/>
          <c:y val="0.14341366482204443"/>
          <c:w val="0.83753012160875218"/>
          <c:h val="0.71342819823043824"/>
        </c:manualLayout>
      </c:layout>
      <c:lineChart>
        <c:grouping val="standard"/>
        <c:varyColors val="0"/>
        <c:ser>
          <c:idx val="0"/>
          <c:order val="0"/>
          <c:spPr>
            <a:ln>
              <a:solidFill>
                <a:schemeClr val="accent6">
                  <a:lumMod val="75000"/>
                </a:schemeClr>
              </a:solidFill>
            </a:ln>
          </c:spPr>
          <c:marker>
            <c:symbol val="none"/>
          </c:marker>
          <c:cat>
            <c:numRef>
              <c:f>'Transportation data_futuregoals'!$B$1:$AI$1</c:f>
              <c:numCache>
                <c:formatCode>General</c:formatCode>
                <c:ptCount val="34"/>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pt idx="28">
                  <c:v>2025</c:v>
                </c:pt>
                <c:pt idx="29">
                  <c:v>2026</c:v>
                </c:pt>
                <c:pt idx="30">
                  <c:v>2027</c:v>
                </c:pt>
                <c:pt idx="31">
                  <c:v>2028</c:v>
                </c:pt>
                <c:pt idx="32">
                  <c:v>2029</c:v>
                </c:pt>
                <c:pt idx="33">
                  <c:v>2030</c:v>
                </c:pt>
              </c:numCache>
            </c:numRef>
          </c:cat>
          <c:val>
            <c:numRef>
              <c:f>'Transportation data_futuregoals'!$B$2:$AI$2</c:f>
              <c:numCache>
                <c:formatCode>_(* #,##0_);_(* \(#,##0\);_(* "-"??_);_(@_)</c:formatCode>
                <c:ptCount val="34"/>
                <c:pt idx="0">
                  <c:v>2979109</c:v>
                </c:pt>
                <c:pt idx="1">
                  <c:v>3155462</c:v>
                </c:pt>
                <c:pt idx="2">
                  <c:v>3168355</c:v>
                </c:pt>
                <c:pt idx="3">
                  <c:v>3120090</c:v>
                </c:pt>
                <c:pt idx="4">
                  <c:v>3103385</c:v>
                </c:pt>
                <c:pt idx="5">
                  <c:v>3299531</c:v>
                </c:pt>
                <c:pt idx="6">
                  <c:v>3223904</c:v>
                </c:pt>
                <c:pt idx="7">
                  <c:v>3203745</c:v>
                </c:pt>
                <c:pt idx="8">
                  <c:v>3144837</c:v>
                </c:pt>
                <c:pt idx="9">
                  <c:v>3237242</c:v>
                </c:pt>
                <c:pt idx="10">
                  <c:v>3275821</c:v>
                </c:pt>
                <c:pt idx="11">
                  <c:v>2945592</c:v>
                </c:pt>
                <c:pt idx="12">
                  <c:v>2931841</c:v>
                </c:pt>
                <c:pt idx="13">
                  <c:v>2940484</c:v>
                </c:pt>
                <c:pt idx="14">
                  <c:v>2874495</c:v>
                </c:pt>
                <c:pt idx="15">
                  <c:v>2814737</c:v>
                </c:pt>
                <c:pt idx="16">
                  <c:v>2823294</c:v>
                </c:pt>
                <c:pt idx="17">
                  <c:v>2846339.2427811115</c:v>
                </c:pt>
                <c:pt idx="18">
                  <c:v>2948745.0393486503</c:v>
                </c:pt>
                <c:pt idx="19">
                  <c:v>3007893.0452534435</c:v>
                </c:pt>
                <c:pt idx="20">
                  <c:v>3216046.3260050737</c:v>
                </c:pt>
                <c:pt idx="21">
                  <c:v>3155740.5629923991</c:v>
                </c:pt>
                <c:pt idx="33">
                  <c:v>1489554.5</c:v>
                </c:pt>
              </c:numCache>
            </c:numRef>
          </c:val>
          <c:smooth val="0"/>
          <c:extLst>
            <c:ext xmlns:c16="http://schemas.microsoft.com/office/drawing/2014/chart" uri="{C3380CC4-5D6E-409C-BE32-E72D297353CC}">
              <c16:uniqueId val="{00000000-06B8-447C-BD4E-F0292538DE69}"/>
            </c:ext>
          </c:extLst>
        </c:ser>
        <c:ser>
          <c:idx val="3"/>
          <c:order val="1"/>
          <c:spPr>
            <a:ln>
              <a:solidFill>
                <a:schemeClr val="accent6">
                  <a:lumMod val="75000"/>
                </a:schemeClr>
              </a:solidFill>
              <a:prstDash val="dash"/>
            </a:ln>
          </c:spPr>
          <c:marker>
            <c:symbol val="none"/>
          </c:marker>
          <c:cat>
            <c:numRef>
              <c:f>'Transportation data_futuregoals'!$B$1:$AI$1</c:f>
              <c:numCache>
                <c:formatCode>General</c:formatCode>
                <c:ptCount val="34"/>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pt idx="28">
                  <c:v>2025</c:v>
                </c:pt>
                <c:pt idx="29">
                  <c:v>2026</c:v>
                </c:pt>
                <c:pt idx="30">
                  <c:v>2027</c:v>
                </c:pt>
                <c:pt idx="31">
                  <c:v>2028</c:v>
                </c:pt>
                <c:pt idx="32">
                  <c:v>2029</c:v>
                </c:pt>
                <c:pt idx="33">
                  <c:v>2030</c:v>
                </c:pt>
              </c:numCache>
            </c:numRef>
          </c:cat>
          <c:val>
            <c:numRef>
              <c:f>'Transportation data_futuregoals'!$B$3:$AI$3</c:f>
              <c:numCache>
                <c:formatCode>General</c:formatCode>
                <c:ptCount val="34"/>
                <c:pt idx="21" formatCode="_(* #,##0_);_(* \(#,##0\);_(* &quot;-&quot;??_);_(@_)">
                  <c:v>3155740.5629923991</c:v>
                </c:pt>
                <c:pt idx="22" formatCode="_(* #,##0_);_(* \(#,##0\);_(* &quot;-&quot;??_);_(@_)">
                  <c:v>3016891.724409699</c:v>
                </c:pt>
                <c:pt idx="23" formatCode="_(* #,##0_);_(* \(#,##0\);_(* &quot;-&quot;??_);_(@_)">
                  <c:v>2878042.8858269989</c:v>
                </c:pt>
                <c:pt idx="24" formatCode="_(* #,##0_);_(* \(#,##0\);_(* &quot;-&quot;??_);_(@_)">
                  <c:v>2739194.0472442987</c:v>
                </c:pt>
                <c:pt idx="25" formatCode="_(* #,##0_);_(* \(#,##0\);_(* &quot;-&quot;??_);_(@_)">
                  <c:v>2600345.2086615986</c:v>
                </c:pt>
                <c:pt idx="26" formatCode="_(* #,##0_);_(* \(#,##0\);_(* &quot;-&quot;??_);_(@_)">
                  <c:v>2461496.3700788985</c:v>
                </c:pt>
                <c:pt idx="27" formatCode="_(* #,##0_);_(* \(#,##0\);_(* &quot;-&quot;??_);_(@_)">
                  <c:v>2322647.5314961984</c:v>
                </c:pt>
                <c:pt idx="28" formatCode="_(* #,##0_);_(* \(#,##0\);_(* &quot;-&quot;??_);_(@_)">
                  <c:v>2183798.6929134983</c:v>
                </c:pt>
                <c:pt idx="29" formatCode="_(* #,##0_);_(* \(#,##0\);_(* &quot;-&quot;??_);_(@_)">
                  <c:v>2044949.8543307984</c:v>
                </c:pt>
                <c:pt idx="30" formatCode="_(* #,##0_);_(* \(#,##0\);_(* &quot;-&quot;??_);_(@_)">
                  <c:v>1906101.0157480985</c:v>
                </c:pt>
                <c:pt idx="31" formatCode="_(* #,##0_);_(* \(#,##0\);_(* &quot;-&quot;??_);_(@_)">
                  <c:v>1767252.1771653986</c:v>
                </c:pt>
                <c:pt idx="32" formatCode="_(* #,##0_);_(* \(#,##0\);_(* &quot;-&quot;??_);_(@_)">
                  <c:v>1628403.3385826987</c:v>
                </c:pt>
                <c:pt idx="33" formatCode="_(* #,##0_);_(* \(#,##0\);_(* &quot;-&quot;??_);_(@_)">
                  <c:v>1489554.4999999988</c:v>
                </c:pt>
              </c:numCache>
            </c:numRef>
          </c:val>
          <c:smooth val="0"/>
          <c:extLst>
            <c:ext xmlns:c16="http://schemas.microsoft.com/office/drawing/2014/chart" uri="{C3380CC4-5D6E-409C-BE32-E72D297353CC}">
              <c16:uniqueId val="{00000001-06B8-447C-BD4E-F0292538DE69}"/>
            </c:ext>
          </c:extLst>
        </c:ser>
        <c:ser>
          <c:idx val="1"/>
          <c:order val="2"/>
          <c:spPr>
            <a:ln w="28575" cap="rnd">
              <a:solidFill>
                <a:srgbClr val="00B050"/>
              </a:solidFill>
              <a:round/>
            </a:ln>
            <a:effectLst/>
          </c:spPr>
          <c:marker>
            <c:symbol val="none"/>
          </c:marker>
          <c:cat>
            <c:numRef>
              <c:f>'Transportation data_futuregoals'!$B$1:$AI$1</c:f>
              <c:numCache>
                <c:formatCode>General</c:formatCode>
                <c:ptCount val="34"/>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pt idx="28">
                  <c:v>2025</c:v>
                </c:pt>
                <c:pt idx="29">
                  <c:v>2026</c:v>
                </c:pt>
                <c:pt idx="30">
                  <c:v>2027</c:v>
                </c:pt>
                <c:pt idx="31">
                  <c:v>2028</c:v>
                </c:pt>
                <c:pt idx="32">
                  <c:v>2029</c:v>
                </c:pt>
                <c:pt idx="33">
                  <c:v>2030</c:v>
                </c:pt>
              </c:numCache>
            </c:numRef>
          </c:cat>
          <c:val>
            <c:numRef>
              <c:f>'Transportation data_futuregoals'!$B$2:$AI$2</c:f>
              <c:numCache>
                <c:formatCode>_(* #,##0_);_(* \(#,##0\);_(* "-"??_);_(@_)</c:formatCode>
                <c:ptCount val="34"/>
                <c:pt idx="0">
                  <c:v>2979109</c:v>
                </c:pt>
                <c:pt idx="1">
                  <c:v>3155462</c:v>
                </c:pt>
                <c:pt idx="2">
                  <c:v>3168355</c:v>
                </c:pt>
                <c:pt idx="3">
                  <c:v>3120090</c:v>
                </c:pt>
                <c:pt idx="4">
                  <c:v>3103385</c:v>
                </c:pt>
                <c:pt idx="5">
                  <c:v>3299531</c:v>
                </c:pt>
                <c:pt idx="6">
                  <c:v>3223904</c:v>
                </c:pt>
                <c:pt idx="7">
                  <c:v>3203745</c:v>
                </c:pt>
                <c:pt idx="8">
                  <c:v>3144837</c:v>
                </c:pt>
                <c:pt idx="9">
                  <c:v>3237242</c:v>
                </c:pt>
                <c:pt idx="10">
                  <c:v>3275821</c:v>
                </c:pt>
                <c:pt idx="11">
                  <c:v>2945592</c:v>
                </c:pt>
                <c:pt idx="12">
                  <c:v>2931841</c:v>
                </c:pt>
                <c:pt idx="13">
                  <c:v>2940484</c:v>
                </c:pt>
                <c:pt idx="14">
                  <c:v>2874495</c:v>
                </c:pt>
                <c:pt idx="15">
                  <c:v>2814737</c:v>
                </c:pt>
                <c:pt idx="16">
                  <c:v>2823294</c:v>
                </c:pt>
                <c:pt idx="17">
                  <c:v>2846339.2427811115</c:v>
                </c:pt>
                <c:pt idx="18">
                  <c:v>2948745.0393486503</c:v>
                </c:pt>
                <c:pt idx="19">
                  <c:v>3007893.0452534435</c:v>
                </c:pt>
                <c:pt idx="20">
                  <c:v>3216046.3260050737</c:v>
                </c:pt>
                <c:pt idx="21">
                  <c:v>3155740.5629923991</c:v>
                </c:pt>
                <c:pt idx="33">
                  <c:v>1489554.5</c:v>
                </c:pt>
              </c:numCache>
            </c:numRef>
          </c:val>
          <c:smooth val="0"/>
          <c:extLst>
            <c:ext xmlns:c16="http://schemas.microsoft.com/office/drawing/2014/chart" uri="{C3380CC4-5D6E-409C-BE32-E72D297353CC}">
              <c16:uniqueId val="{00000002-06B8-447C-BD4E-F0292538DE69}"/>
            </c:ext>
          </c:extLst>
        </c:ser>
        <c:ser>
          <c:idx val="2"/>
          <c:order val="3"/>
          <c:spPr>
            <a:ln w="28575" cap="rnd">
              <a:solidFill>
                <a:srgbClr val="00B050"/>
              </a:solidFill>
              <a:prstDash val="dash"/>
              <a:round/>
            </a:ln>
            <a:effectLst/>
          </c:spPr>
          <c:marker>
            <c:symbol val="none"/>
          </c:marker>
          <c:cat>
            <c:numRef>
              <c:f>'Transportation data_futuregoals'!$B$1:$AI$1</c:f>
              <c:numCache>
                <c:formatCode>General</c:formatCode>
                <c:ptCount val="34"/>
                <c:pt idx="0">
                  <c:v>1990</c:v>
                </c:pt>
                <c:pt idx="1">
                  <c:v>1995</c:v>
                </c:pt>
                <c:pt idx="2">
                  <c:v>1999</c:v>
                </c:pt>
                <c:pt idx="3">
                  <c:v>2000</c:v>
                </c:pt>
                <c:pt idx="4">
                  <c:v>2001</c:v>
                </c:pt>
                <c:pt idx="5">
                  <c:v>2002</c:v>
                </c:pt>
                <c:pt idx="6">
                  <c:v>2003</c:v>
                </c:pt>
                <c:pt idx="7">
                  <c:v>2004</c:v>
                </c:pt>
                <c:pt idx="8">
                  <c:v>2005</c:v>
                </c:pt>
                <c:pt idx="9">
                  <c:v>2006</c:v>
                </c:pt>
                <c:pt idx="10">
                  <c:v>2007</c:v>
                </c:pt>
                <c:pt idx="11">
                  <c:v>2008</c:v>
                </c:pt>
                <c:pt idx="12">
                  <c:v>2009</c:v>
                </c:pt>
                <c:pt idx="13">
                  <c:v>2010</c:v>
                </c:pt>
                <c:pt idx="14">
                  <c:v>2011</c:v>
                </c:pt>
                <c:pt idx="15">
                  <c:v>2012</c:v>
                </c:pt>
                <c:pt idx="16">
                  <c:v>2013</c:v>
                </c:pt>
                <c:pt idx="17">
                  <c:v>2014</c:v>
                </c:pt>
                <c:pt idx="18">
                  <c:v>2015</c:v>
                </c:pt>
                <c:pt idx="19">
                  <c:v>2016</c:v>
                </c:pt>
                <c:pt idx="20">
                  <c:v>2017</c:v>
                </c:pt>
                <c:pt idx="21">
                  <c:v>2018</c:v>
                </c:pt>
                <c:pt idx="22">
                  <c:v>2019</c:v>
                </c:pt>
                <c:pt idx="23">
                  <c:v>2020</c:v>
                </c:pt>
                <c:pt idx="24">
                  <c:v>2021</c:v>
                </c:pt>
                <c:pt idx="25">
                  <c:v>2022</c:v>
                </c:pt>
                <c:pt idx="26">
                  <c:v>2023</c:v>
                </c:pt>
                <c:pt idx="27">
                  <c:v>2024</c:v>
                </c:pt>
                <c:pt idx="28">
                  <c:v>2025</c:v>
                </c:pt>
                <c:pt idx="29">
                  <c:v>2026</c:v>
                </c:pt>
                <c:pt idx="30">
                  <c:v>2027</c:v>
                </c:pt>
                <c:pt idx="31">
                  <c:v>2028</c:v>
                </c:pt>
                <c:pt idx="32">
                  <c:v>2029</c:v>
                </c:pt>
                <c:pt idx="33">
                  <c:v>2030</c:v>
                </c:pt>
              </c:numCache>
            </c:numRef>
          </c:cat>
          <c:val>
            <c:numRef>
              <c:f>'Transportation data_futuregoals'!$B$3:$AI$3</c:f>
              <c:numCache>
                <c:formatCode>General</c:formatCode>
                <c:ptCount val="34"/>
                <c:pt idx="21" formatCode="_(* #,##0_);_(* \(#,##0\);_(* &quot;-&quot;??_);_(@_)">
                  <c:v>3155740.5629923991</c:v>
                </c:pt>
                <c:pt idx="22" formatCode="_(* #,##0_);_(* \(#,##0\);_(* &quot;-&quot;??_);_(@_)">
                  <c:v>3016891.724409699</c:v>
                </c:pt>
                <c:pt idx="23" formatCode="_(* #,##0_);_(* \(#,##0\);_(* &quot;-&quot;??_);_(@_)">
                  <c:v>2878042.8858269989</c:v>
                </c:pt>
                <c:pt idx="24" formatCode="_(* #,##0_);_(* \(#,##0\);_(* &quot;-&quot;??_);_(@_)">
                  <c:v>2739194.0472442987</c:v>
                </c:pt>
                <c:pt idx="25" formatCode="_(* #,##0_);_(* \(#,##0\);_(* &quot;-&quot;??_);_(@_)">
                  <c:v>2600345.2086615986</c:v>
                </c:pt>
                <c:pt idx="26" formatCode="_(* #,##0_);_(* \(#,##0\);_(* &quot;-&quot;??_);_(@_)">
                  <c:v>2461496.3700788985</c:v>
                </c:pt>
                <c:pt idx="27" formatCode="_(* #,##0_);_(* \(#,##0\);_(* &quot;-&quot;??_);_(@_)">
                  <c:v>2322647.5314961984</c:v>
                </c:pt>
                <c:pt idx="28" formatCode="_(* #,##0_);_(* \(#,##0\);_(* &quot;-&quot;??_);_(@_)">
                  <c:v>2183798.6929134983</c:v>
                </c:pt>
                <c:pt idx="29" formatCode="_(* #,##0_);_(* \(#,##0\);_(* &quot;-&quot;??_);_(@_)">
                  <c:v>2044949.8543307984</c:v>
                </c:pt>
                <c:pt idx="30" formatCode="_(* #,##0_);_(* \(#,##0\);_(* &quot;-&quot;??_);_(@_)">
                  <c:v>1906101.0157480985</c:v>
                </c:pt>
                <c:pt idx="31" formatCode="_(* #,##0_);_(* \(#,##0\);_(* &quot;-&quot;??_);_(@_)">
                  <c:v>1767252.1771653986</c:v>
                </c:pt>
                <c:pt idx="32" formatCode="_(* #,##0_);_(* \(#,##0\);_(* &quot;-&quot;??_);_(@_)">
                  <c:v>1628403.3385826987</c:v>
                </c:pt>
                <c:pt idx="33" formatCode="_(* #,##0_);_(* \(#,##0\);_(* &quot;-&quot;??_);_(@_)">
                  <c:v>1489554.4999999988</c:v>
                </c:pt>
              </c:numCache>
            </c:numRef>
          </c:val>
          <c:smooth val="0"/>
          <c:extLst>
            <c:ext xmlns:c16="http://schemas.microsoft.com/office/drawing/2014/chart" uri="{C3380CC4-5D6E-409C-BE32-E72D297353CC}">
              <c16:uniqueId val="{00000003-06B8-447C-BD4E-F0292538DE69}"/>
            </c:ext>
          </c:extLst>
        </c:ser>
        <c:dLbls>
          <c:showLegendKey val="0"/>
          <c:showVal val="0"/>
          <c:showCatName val="0"/>
          <c:showSerName val="0"/>
          <c:showPercent val="0"/>
          <c:showBubbleSize val="0"/>
        </c:dLbls>
        <c:smooth val="0"/>
        <c:axId val="476175872"/>
        <c:axId val="476176200"/>
      </c:lineChart>
      <c:catAx>
        <c:axId val="4761758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Year</a:t>
                </a:r>
              </a:p>
            </c:rich>
          </c:tx>
          <c:overlay val="0"/>
          <c:spPr>
            <a:noFill/>
            <a:ln>
              <a:noFill/>
            </a:ln>
            <a:effectLst/>
          </c:spPr>
        </c:title>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6176200"/>
        <c:crosses val="autoZero"/>
        <c:auto val="1"/>
        <c:lblAlgn val="ctr"/>
        <c:lblOffset val="100"/>
        <c:noMultiLvlLbl val="0"/>
      </c:catAx>
      <c:valAx>
        <c:axId val="476176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Emissions (CO2e</a:t>
                </a:r>
                <a:r>
                  <a:rPr lang="en-US" baseline="0"/>
                  <a:t> metric tons)</a:t>
                </a:r>
                <a:endParaRPr lang="en-US"/>
              </a:p>
            </c:rich>
          </c:tx>
          <c:overlay val="0"/>
          <c:spPr>
            <a:noFill/>
            <a:ln>
              <a:noFill/>
            </a:ln>
            <a:effectLst/>
          </c:sp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6175872"/>
        <c:crosses val="autoZero"/>
        <c:crossBetween val="between"/>
      </c:valAx>
    </c:plotArea>
    <c:plotVisOnly val="1"/>
    <c:dispBlanksAs val="gap"/>
    <c:showDLblsOverMax val="0"/>
    <c:extLst/>
  </c:chart>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0.94579</cdr:x>
      <cdr:y>0.51963</cdr:y>
    </cdr:from>
    <cdr:to>
      <cdr:x>1</cdr:x>
      <cdr:y>0.5914</cdr:y>
    </cdr:to>
    <cdr:sp macro="" textlink="">
      <cdr:nvSpPr>
        <cdr:cNvPr id="2" name="Star: 5 Points 1">
          <a:extLst xmlns:a="http://schemas.openxmlformats.org/drawingml/2006/main">
            <a:ext uri="{FF2B5EF4-FFF2-40B4-BE49-F238E27FC236}">
              <a16:creationId xmlns:a16="http://schemas.microsoft.com/office/drawing/2014/main" id="{DAA95DCD-5A35-4BF4-8CBB-0940EF410A23}"/>
            </a:ext>
          </a:extLst>
        </cdr:cNvPr>
        <cdr:cNvSpPr/>
      </cdr:nvSpPr>
      <cdr:spPr>
        <a:xfrm xmlns:a="http://schemas.openxmlformats.org/drawingml/2006/main">
          <a:off x="7752911" y="2493121"/>
          <a:ext cx="444416" cy="344384"/>
        </a:xfrm>
        <a:prstGeom xmlns:a="http://schemas.openxmlformats.org/drawingml/2006/main" prst="star5">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079B2-55F9-B547-8511-44855F27AB6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Segoe UI" panose="020B0502040204020203" pitchFamily="34" charset="0"/>
            </a:endParaRPr>
          </a:p>
        </p:txBody>
      </p:sp>
      <p:sp>
        <p:nvSpPr>
          <p:cNvPr id="3" name="Date Placeholder 2">
            <a:extLst>
              <a:ext uri="{FF2B5EF4-FFF2-40B4-BE49-F238E27FC236}">
                <a16:creationId xmlns:a16="http://schemas.microsoft.com/office/drawing/2014/main" id="{E9B0DDF3-9AE0-494F-896C-233062F197F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6AECEEC-F49D-394E-849B-673EA6C26988}" type="datetimeFigureOut">
              <a:rPr lang="en-US" smtClean="0">
                <a:latin typeface="Segoe UI" panose="020B0502040204020203" pitchFamily="34" charset="0"/>
              </a:rPr>
              <a:t>7/20/2022</a:t>
            </a:fld>
            <a:endParaRPr lang="en-US">
              <a:latin typeface="Segoe UI" panose="020B0502040204020203" pitchFamily="34" charset="0"/>
            </a:endParaRPr>
          </a:p>
        </p:txBody>
      </p:sp>
      <p:sp>
        <p:nvSpPr>
          <p:cNvPr id="4" name="Footer Placeholder 3">
            <a:extLst>
              <a:ext uri="{FF2B5EF4-FFF2-40B4-BE49-F238E27FC236}">
                <a16:creationId xmlns:a16="http://schemas.microsoft.com/office/drawing/2014/main" id="{333CAC2C-8744-714B-A52E-D87B54764649}"/>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Segoe UI" panose="020B0502040204020203" pitchFamily="34" charset="0"/>
            </a:endParaRPr>
          </a:p>
        </p:txBody>
      </p:sp>
      <p:sp>
        <p:nvSpPr>
          <p:cNvPr id="5" name="Slide Number Placeholder 4">
            <a:extLst>
              <a:ext uri="{FF2B5EF4-FFF2-40B4-BE49-F238E27FC236}">
                <a16:creationId xmlns:a16="http://schemas.microsoft.com/office/drawing/2014/main" id="{12841461-8CE0-7745-9319-39918BF968A6}"/>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6AB1AF7-F3F5-D643-B4E0-109481D2D2C0}" type="slidenum">
              <a:rPr lang="en-US" smtClean="0">
                <a:latin typeface="Segoe UI" panose="020B0502040204020203" pitchFamily="34" charset="0"/>
              </a:rPr>
              <a:t>‹#›</a:t>
            </a:fld>
            <a:endParaRPr lang="en-US">
              <a:latin typeface="Segoe UI" panose="020B0502040204020203" pitchFamily="34" charset="0"/>
            </a:endParaRPr>
          </a:p>
        </p:txBody>
      </p:sp>
    </p:spTree>
    <p:extLst>
      <p:ext uri="{BB962C8B-B14F-4D97-AF65-F5344CB8AC3E}">
        <p14:creationId xmlns:p14="http://schemas.microsoft.com/office/powerpoint/2010/main" val="490889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Segoe UI" panose="020B0502040204020203"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Segoe UI" panose="020B0502040204020203" pitchFamily="34" charset="0"/>
              </a:defRPr>
            </a:lvl1pPr>
          </a:lstStyle>
          <a:p>
            <a:fld id="{DBB77A30-D7B9-A64A-994E-C2513BAA7C53}" type="datetimeFigureOut">
              <a:rPr lang="en-US" smtClean="0"/>
              <a:pPr/>
              <a:t>7/20/2022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Segoe UI" panose="020B0502040204020203" pitchFamily="34" charset="0"/>
              </a:defRPr>
            </a:lvl1pPr>
          </a:lstStyle>
          <a:p>
            <a:fld id="{CA853763-D40C-984B-BA9D-701CCBD1CFFF}" type="slidenum">
              <a:rPr lang="en-US" smtClean="0"/>
              <a:pPr/>
              <a:t>‹#›</a:t>
            </a:fld>
            <a:endParaRPr lang="en-US"/>
          </a:p>
        </p:txBody>
      </p:sp>
    </p:spTree>
    <p:extLst>
      <p:ext uri="{BB962C8B-B14F-4D97-AF65-F5344CB8AC3E}">
        <p14:creationId xmlns:p14="http://schemas.microsoft.com/office/powerpoint/2010/main" val="4137190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egoe UI" panose="020B05020402040202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COMMISSIONER RUBIO</a:t>
            </a:r>
            <a:r>
              <a:rPr lang="en-US" b="1"/>
              <a:t> </a:t>
            </a:r>
            <a:endParaRPr lang="en-US"/>
          </a:p>
          <a:p>
            <a:endParaRPr lang="en-US"/>
          </a:p>
        </p:txBody>
      </p:sp>
      <p:sp>
        <p:nvSpPr>
          <p:cNvPr id="4" name="Slide Number Placeholder 3"/>
          <p:cNvSpPr>
            <a:spLocks noGrp="1"/>
          </p:cNvSpPr>
          <p:nvPr>
            <p:ph type="sldNum" sz="quarter" idx="5"/>
          </p:nvPr>
        </p:nvSpPr>
        <p:spPr/>
        <p:txBody>
          <a:bodyPr/>
          <a:lstStyle/>
          <a:p>
            <a:fld id="{CA853763-D40C-984B-BA9D-701CCBD1CFFF}" type="slidenum">
              <a:rPr lang="en-US" smtClean="0"/>
              <a:pPr/>
              <a:t>1</a:t>
            </a:fld>
            <a:endParaRPr lang="en-US"/>
          </a:p>
        </p:txBody>
      </p:sp>
    </p:spTree>
    <p:extLst>
      <p:ext uri="{BB962C8B-B14F-4D97-AF65-F5344CB8AC3E}">
        <p14:creationId xmlns:p14="http://schemas.microsoft.com/office/powerpoint/2010/main" val="375174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MS PGothic"/>
                <a:cs typeface="Calibri"/>
              </a:rPr>
              <a:t>Thank you, Director Oliveira, Mayor Wheeler and members of City Council.</a:t>
            </a:r>
          </a:p>
          <a:p>
            <a:endParaRPr lang="en-US">
              <a:cs typeface="Calibri"/>
            </a:endParaRPr>
          </a:p>
          <a:p>
            <a:r>
              <a:rPr lang="en-US">
                <a:ea typeface="MS PGothic"/>
                <a:cs typeface="Calibri"/>
              </a:rPr>
              <a:t>For the record, I am Chris Warner, Director of the Portland Bureau of Transportation, and I am going to share some more detail about our approach to reducing emissions from the transportation sector while helping build community resilience in the face of more climate extremes, which are already impacting our community.</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10</a:t>
            </a:fld>
            <a:endParaRPr lang="en-US"/>
          </a:p>
        </p:txBody>
      </p:sp>
    </p:spTree>
    <p:extLst>
      <p:ext uri="{BB962C8B-B14F-4D97-AF65-F5344CB8AC3E}">
        <p14:creationId xmlns:p14="http://schemas.microsoft.com/office/powerpoint/2010/main" val="1929146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PBOT is committed to advancing equity and climate justice</a:t>
            </a:r>
          </a:p>
          <a:p>
            <a:pPr marL="174708" indent="-174708">
              <a:buFont typeface="Arial" panose="020B0604020202020204" pitchFamily="34" charset="0"/>
              <a:buChar char="•"/>
            </a:pPr>
            <a:r>
              <a:rPr lang="en-US"/>
              <a:t>These two questions are embedded in our Strategic Plan and at the core of all the work we do. We always ask</a:t>
            </a:r>
          </a:p>
          <a:p>
            <a:pPr marL="464270" lvl="3" indent="-174708">
              <a:buFont typeface="Arial" panose="020B0604020202020204" pitchFamily="34" charset="0"/>
              <a:buChar char="•"/>
            </a:pPr>
            <a:r>
              <a:rPr lang="en-US" sz="1200" i="1"/>
              <a:t>Will it advance equity and address structural racism?</a:t>
            </a:r>
          </a:p>
          <a:p>
            <a:pPr marL="464270" lvl="3" indent="-174708">
              <a:buFont typeface="Arial" panose="020B0604020202020204" pitchFamily="34" charset="0"/>
              <a:buChar char="•"/>
            </a:pPr>
            <a:r>
              <a:rPr lang="en-US" sz="1200" i="1"/>
              <a:t>Will it reduce carbon emissions? </a:t>
            </a:r>
          </a:p>
          <a:p>
            <a:pPr marL="464270" lvl="3" indent="-174708">
              <a:buFont typeface="Arial" panose="020B0604020202020204" pitchFamily="34" charset="0"/>
              <a:buChar char="•"/>
            </a:pPr>
            <a:r>
              <a:rPr lang="en-US" sz="1200" i="1"/>
              <a:t>Importantly, how do we understand the intersectionality between those questions in our response.</a:t>
            </a: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11</a:t>
            </a:fld>
            <a:endParaRPr lang="en-US"/>
          </a:p>
        </p:txBody>
      </p:sp>
    </p:spTree>
    <p:extLst>
      <p:ext uri="{BB962C8B-B14F-4D97-AF65-F5344CB8AC3E}">
        <p14:creationId xmlns:p14="http://schemas.microsoft.com/office/powerpoint/2010/main" val="1189504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98830">
              <a:defRPr/>
            </a:pPr>
            <a:r>
              <a:rPr lang="en-US" sz="1100">
                <a:latin typeface="+mn-lt"/>
              </a:rPr>
              <a:t>To set the context, unlike other sectors, Portland’s transportation carbon emissions are heading in the wrong direction. </a:t>
            </a:r>
          </a:p>
          <a:p>
            <a:pPr defTabSz="698830">
              <a:defRPr/>
            </a:pPr>
            <a:endParaRPr lang="en-US" sz="1100">
              <a:latin typeface="+mn-lt"/>
            </a:endParaRPr>
          </a:p>
          <a:p>
            <a:pPr defTabSz="698830">
              <a:defRPr/>
            </a:pPr>
            <a:r>
              <a:rPr lang="en-US" sz="1100">
                <a:latin typeface="+mn-lt"/>
              </a:rPr>
              <a:t>The latest emissions measurements from 2019 are up 3% since 1990</a:t>
            </a:r>
            <a:r>
              <a:rPr lang="en-US" sz="1100" i="1">
                <a:latin typeface="Calibri" panose="020F0502020204030204" pitchFamily="34" charset="0"/>
                <a:ea typeface="Calibri" panose="020F0502020204030204" pitchFamily="34" charset="0"/>
              </a:rPr>
              <a:t>, </a:t>
            </a:r>
            <a:r>
              <a:rPr lang="en-US" sz="1100">
                <a:latin typeface="Calibri" panose="020F0502020204030204" pitchFamily="34" charset="0"/>
                <a:ea typeface="Calibri" panose="020F0502020204030204" pitchFamily="34" charset="0"/>
              </a:rPr>
              <a:t>while City </a:t>
            </a:r>
            <a:r>
              <a:rPr lang="en-US" sz="1100">
                <a:latin typeface="+mn-lt"/>
              </a:rPr>
              <a:t>Council has adopted a goal of 50% reduction by 2030.  And while the 2020 data reflecting Covid may show temporary gains from decreased demand, just like after the Great Recession, we’re not currently positioned to maintain the reduction as the economy recovers.</a:t>
            </a:r>
          </a:p>
          <a:p>
            <a:pPr defTabSz="698830">
              <a:defRPr/>
            </a:pPr>
            <a:endParaRPr lang="en-US" sz="1100">
              <a:latin typeface="+mn-lt"/>
            </a:endParaRPr>
          </a:p>
          <a:p>
            <a:pPr defTabSz="698830">
              <a:defRPr/>
            </a:pPr>
            <a:r>
              <a:rPr lang="en-US" sz="1100">
                <a:latin typeface="+mn-lt"/>
              </a:rPr>
              <a:t>In addition, transportation outcomes for </a:t>
            </a:r>
            <a:r>
              <a:rPr lang="en-US" sz="1100"/>
              <a:t>Black, Indigenous and People of Color</a:t>
            </a:r>
            <a:r>
              <a:rPr lang="en-US" sz="1100">
                <a:latin typeface="+mn-lt"/>
              </a:rPr>
              <a:t> communities continue to be inequitable.  In short, we are not on target to achieve our goals. </a:t>
            </a:r>
            <a:endParaRPr lang="en-US" sz="1100">
              <a:latin typeface="+mn-lt"/>
              <a:cs typeface="Calibri"/>
            </a:endParaRPr>
          </a:p>
          <a:p>
            <a:pPr defTabSz="698830">
              <a:defRPr/>
            </a:pPr>
            <a:endParaRPr lang="en-US" sz="1100">
              <a:latin typeface="+mn-lt"/>
            </a:endParaRPr>
          </a:p>
          <a:p>
            <a:pPr defTabSz="698830">
              <a:defRPr/>
            </a:pPr>
            <a:r>
              <a:rPr lang="en-US" sz="1100">
                <a:latin typeface="+mn-lt"/>
              </a:rPr>
              <a:t>While the City has adopted a net zero by 2050 goal, the climate science tells us that we must rapidly reduce emissions in the near-term to avoid the most catastrophic climate impacts and make it easier to achieve resilience through adaptation to the changes already occurring in our climate. </a:t>
            </a:r>
          </a:p>
          <a:p>
            <a:pPr defTabSz="698830">
              <a:defRPr/>
            </a:pPr>
            <a:endParaRPr lang="en-US" sz="900">
              <a:latin typeface="+mn-lt"/>
            </a:endParaRPr>
          </a:p>
          <a:p>
            <a:pPr defTabSz="698830">
              <a:defRPr/>
            </a:pPr>
            <a:endParaRPr lang="en-US" u="none"/>
          </a:p>
          <a:p>
            <a:pPr defTabSz="698830">
              <a:defRPr/>
            </a:pPr>
            <a:endParaRPr lang="en-US"/>
          </a:p>
        </p:txBody>
      </p:sp>
    </p:spTree>
    <p:extLst>
      <p:ext uri="{BB962C8B-B14F-4D97-AF65-F5344CB8AC3E}">
        <p14:creationId xmlns:p14="http://schemas.microsoft.com/office/powerpoint/2010/main" val="661906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cs typeface="Calibri"/>
              </a:rPr>
              <a:t>This triangle shows PBOT’s strategy for reducing transportation emissions by 2030.  It has three parts:</a:t>
            </a:r>
          </a:p>
          <a:p>
            <a:endParaRPr lang="en-US" sz="1100">
              <a:cs typeface="Calibri"/>
            </a:endParaRPr>
          </a:p>
          <a:p>
            <a:pPr marL="425446" lvl="2" indent="-232943" algn="l" defTabSz="95443" rtl="0" eaLnBrk="0" fontAlgn="base" hangingPunct="0">
              <a:spcBef>
                <a:spcPct val="30000"/>
              </a:spcBef>
              <a:spcAft>
                <a:spcPct val="0"/>
              </a:spcAft>
              <a:buFont typeface="+mj-lt"/>
              <a:buAutoNum type="arabicPeriod"/>
              <a:defRPr/>
            </a:pPr>
            <a:r>
              <a:rPr lang="en-US" sz="1100">
                <a:cs typeface="Calibri"/>
              </a:rPr>
              <a:t>First, rapidly reduce the miles that are driven and shift to more multimodal trips like walking, biking and taking transit.</a:t>
            </a:r>
          </a:p>
          <a:p>
            <a:pPr marL="425122" lvl="2" indent="-232943">
              <a:buFont typeface="+mj-lt"/>
              <a:buAutoNum type="arabicPeriod"/>
              <a:defRPr/>
            </a:pPr>
            <a:r>
              <a:rPr lang="en-US" sz="1100">
                <a:ea typeface="MS PGothic"/>
                <a:cs typeface="Calibri"/>
              </a:rPr>
              <a:t>For the motor trips that remain, we must also rapidly transition to cleaner fuels and electric or other no- or low-carbon vehicles. </a:t>
            </a:r>
          </a:p>
          <a:p>
            <a:pPr marL="425446" lvl="2" indent="-232943" algn="l" defTabSz="95443" rtl="0" eaLnBrk="0" fontAlgn="base" hangingPunct="0">
              <a:spcBef>
                <a:spcPct val="30000"/>
              </a:spcBef>
              <a:spcAft>
                <a:spcPct val="0"/>
              </a:spcAft>
              <a:buFont typeface="+mj-lt"/>
              <a:buAutoNum type="arabicPeriod"/>
              <a:defRPr/>
            </a:pPr>
            <a:r>
              <a:rPr lang="en-US" sz="1100">
                <a:cs typeface="Calibri"/>
              </a:rPr>
              <a:t>Finally, we must continue to plan and build connected, complete communities and a transportation system that supports climate friendly trips to make it easier for people and business to meet their needs without having to drive.</a:t>
            </a:r>
          </a:p>
          <a:p>
            <a:endParaRPr lang="en-US" sz="1100">
              <a:cs typeface="Calibri"/>
            </a:endParaRPr>
          </a:p>
          <a:p>
            <a:r>
              <a:rPr lang="en-US" sz="1100">
                <a:latin typeface="Calibri" panose="020F0502020204030204" pitchFamily="34" charset="0"/>
                <a:ea typeface="Calibri" panose="020F0502020204030204" pitchFamily="34" charset="0"/>
                <a:cs typeface="Calibri" panose="020F0502020204030204" pitchFamily="34" charset="0"/>
              </a:rPr>
              <a:t>With more people able to meet more of their needs without driving, we can reduce the risk of the climate crisis while supporting local economic prosperity, a healthier community and environment, and improved traffic and personal safety on our streets.</a:t>
            </a:r>
          </a:p>
          <a:p>
            <a:endParaRPr lang="en-US" sz="1100">
              <a:latin typeface="Calibri" panose="020F0502020204030204" pitchFamily="34" charset="0"/>
              <a:ea typeface="Calibri" panose="020F0502020204030204" pitchFamily="34" charset="0"/>
              <a:cs typeface="Calibri" panose="020F0502020204030204" pitchFamily="34" charset="0"/>
            </a:endParaRPr>
          </a:p>
          <a:p>
            <a:r>
              <a:rPr lang="en-US" sz="1100">
                <a:latin typeface="Calibri"/>
                <a:ea typeface="Calibri" panose="020F0502020204030204" pitchFamily="34" charset="0"/>
                <a:cs typeface="Calibri"/>
              </a:rPr>
              <a:t>At the same time, our community and our transportation system are already facing real impacts and increasing costs from climate change, from extreme heat to flooding. We must plan for, invest in and manage our assets and operations to support community resilience and prepare for more extreme weather now and in the future.</a:t>
            </a:r>
          </a:p>
          <a:p>
            <a:endParaRPr lang="en-US">
              <a:cs typeface="Calibri"/>
            </a:endParaRPr>
          </a:p>
        </p:txBody>
      </p:sp>
      <p:sp>
        <p:nvSpPr>
          <p:cNvPr id="4" name="Slide Number Placeholder 3"/>
          <p:cNvSpPr>
            <a:spLocks noGrp="1"/>
          </p:cNvSpPr>
          <p:nvPr>
            <p:ph type="sldNum" sz="quarter" idx="5"/>
          </p:nvPr>
        </p:nvSpPr>
        <p:spPr/>
        <p:txBody>
          <a:bodyPr/>
          <a:lstStyle/>
          <a:p>
            <a:pPr>
              <a:defRPr/>
            </a:pPr>
            <a:fld id="{E1AA78CB-D1DD-4540-9ACA-558FD8429772}" type="slidenum">
              <a:rPr lang="en-US" smtClean="0"/>
              <a:pPr>
                <a:defRPr/>
              </a:pPr>
              <a:t>13</a:t>
            </a:fld>
            <a:endParaRPr lang="en-US"/>
          </a:p>
        </p:txBody>
      </p:sp>
    </p:spTree>
    <p:extLst>
      <p:ext uri="{BB962C8B-B14F-4D97-AF65-F5344CB8AC3E}">
        <p14:creationId xmlns:p14="http://schemas.microsoft.com/office/powerpoint/2010/main" val="139505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ea typeface="MS PGothic"/>
                <a:cs typeface="Calibri"/>
              </a:rPr>
              <a:t>Having described our overarching strategy, I want to highlight a few examples of recent accomplishments.  </a:t>
            </a:r>
          </a:p>
          <a:p>
            <a:endParaRPr lang="en-US" sz="1100">
              <a:cs typeface="Calibri"/>
            </a:endParaRPr>
          </a:p>
          <a:p>
            <a:pPr>
              <a:defRPr/>
            </a:pPr>
            <a:r>
              <a:rPr lang="en-US" sz="1100">
                <a:solidFill>
                  <a:srgbClr val="15191E"/>
                </a:solidFill>
                <a:latin typeface="Open Sans"/>
                <a:ea typeface="MS PGothic"/>
                <a:cs typeface="Open Sans"/>
              </a:rPr>
              <a:t>Last month, </a:t>
            </a:r>
            <a:r>
              <a:rPr lang="en-US" sz="1100">
                <a:solidFill>
                  <a:srgbClr val="343D4B"/>
                </a:solidFill>
                <a:latin typeface="Open Sans"/>
                <a:ea typeface="MS PGothic"/>
                <a:cs typeface="Open Sans"/>
              </a:rPr>
              <a:t>ownership of 82nd Avenue transferred from the state to the Portland Bureau of Transportation.  A critical north-south connection and one of Portland’s high-crash corridors, this transfer and state funding commitments will allow for significant investments and operational changes to improve safety and make it easier to walk, bike and use transit in and around this corridor.  While we have much work to do and will need to identify additional funding to truly transform this corridor, we are thrilled to have reached this important first milestone.</a:t>
            </a:r>
          </a:p>
          <a:p>
            <a:endParaRPr lang="en-US" sz="1100">
              <a:solidFill>
                <a:srgbClr val="15191E"/>
              </a:solidFill>
              <a:latin typeface="Open Sans"/>
              <a:ea typeface="MS PGothic"/>
              <a:cs typeface="Open Sans"/>
            </a:endParaRPr>
          </a:p>
          <a:p>
            <a:pPr>
              <a:defRPr/>
            </a:pPr>
            <a:r>
              <a:rPr lang="en-US" sz="1100">
                <a:solidFill>
                  <a:srgbClr val="15191E"/>
                </a:solidFill>
                <a:latin typeface="Open Sans"/>
                <a:ea typeface="MS PGothic"/>
                <a:cs typeface="Open Sans"/>
              </a:rPr>
              <a:t>Later this month, PBOT is proud to be opening the </a:t>
            </a:r>
            <a:r>
              <a:rPr lang="en-US" sz="1100">
                <a:solidFill>
                  <a:srgbClr val="1D62C9"/>
                </a:solidFill>
                <a:latin typeface="Open Sans"/>
                <a:ea typeface="MS PGothic"/>
                <a:cs typeface="Open Sans"/>
              </a:rPr>
              <a:t>Congressman Earl Blumenauer Bicycle and Pedestrian Bridge. </a:t>
            </a:r>
            <a:r>
              <a:rPr lang="en-US" sz="1100">
                <a:solidFill>
                  <a:srgbClr val="15191E"/>
                </a:solidFill>
                <a:latin typeface="Open Sans"/>
                <a:ea typeface="MS PGothic"/>
                <a:cs typeface="Open Sans"/>
              </a:rPr>
              <a:t>The Blumenauer Bridge will serve as a vital connection for pedestrians and people biking between two of Portland’s fastest growing neighborhoods—Lloyd and the Central Eastside—and beyond. In the future it will also serve as an important link in Portland’s </a:t>
            </a:r>
            <a:r>
              <a:rPr lang="en-US" sz="1100">
                <a:solidFill>
                  <a:srgbClr val="1D62C9"/>
                </a:solidFill>
                <a:latin typeface="Open Sans"/>
                <a:ea typeface="MS PGothic"/>
                <a:cs typeface="Open Sans"/>
              </a:rPr>
              <a:t>Green Loop</a:t>
            </a:r>
            <a:r>
              <a:rPr lang="en-US" sz="1100">
                <a:solidFill>
                  <a:srgbClr val="15191E"/>
                </a:solidFill>
                <a:latin typeface="Open Sans"/>
                <a:ea typeface="MS PGothic"/>
                <a:cs typeface="Open Sans"/>
              </a:rPr>
              <a:t>.  The bridge will be seismically resilient and serve as a backup route for emergency vehicles over I-84 in the event of an earthquake.  Add this is our second recent pedestrian and bike bridge. The Flanders bridge, which opened last summer, provides another critical low stress connection for active transportation users and is also a seismic lifeline.</a:t>
            </a:r>
          </a:p>
          <a:p>
            <a:pPr defTabSz="95443" eaLnBrk="0" fontAlgn="base" hangingPunct="0">
              <a:spcBef>
                <a:spcPct val="30000"/>
              </a:spcBef>
              <a:spcAft>
                <a:spcPct val="0"/>
              </a:spcAft>
              <a:defRPr/>
            </a:pPr>
            <a:endParaRPr lang="en-US" sz="1100">
              <a:solidFill>
                <a:srgbClr val="15191E"/>
              </a:solidFill>
              <a:latin typeface="Open Sans"/>
              <a:ea typeface="MS PGothic"/>
              <a:cs typeface="Open Sans"/>
            </a:endParaRPr>
          </a:p>
          <a:p>
            <a:pPr defTabSz="95443" eaLnBrk="0" fontAlgn="base" hangingPunct="0">
              <a:spcBef>
                <a:spcPct val="30000"/>
              </a:spcBef>
              <a:spcAft>
                <a:spcPct val="0"/>
              </a:spcAft>
              <a:defRPr/>
            </a:pPr>
            <a:r>
              <a:rPr lang="en-US" sz="1100">
                <a:solidFill>
                  <a:srgbClr val="343D4B"/>
                </a:solidFill>
                <a:latin typeface="Open Sans"/>
                <a:ea typeface="MS PGothic"/>
                <a:cs typeface="Open Sans"/>
              </a:rPr>
              <a:t>In January, we expanded our BIKETOWN service area, growing it by 25% and bringing the climate friendly bikeshare further into East and North Portland.  </a:t>
            </a:r>
            <a:endParaRPr lang="en-US" sz="1100">
              <a:solidFill>
                <a:srgbClr val="343D4B"/>
              </a:solidFill>
              <a:latin typeface="Open Sans" panose="020B0606030504020204" pitchFamily="34" charset="0"/>
              <a:cs typeface="Open Sans"/>
            </a:endParaRPr>
          </a:p>
          <a:p>
            <a:endParaRPr lang="en-US" sz="1100">
              <a:solidFill>
                <a:srgbClr val="343D4B"/>
              </a:solidFill>
              <a:latin typeface="Open Sans" panose="020B0606030504020204" pitchFamily="34" charset="0"/>
              <a:cs typeface="Open Sans"/>
            </a:endParaRPr>
          </a:p>
          <a:p>
            <a:r>
              <a:rPr lang="en-US" sz="1100">
                <a:solidFill>
                  <a:srgbClr val="343D4B"/>
                </a:solidFill>
                <a:latin typeface="Open Sans"/>
                <a:ea typeface="MS PGothic"/>
                <a:cs typeface="Open Sans"/>
              </a:rPr>
              <a:t>We have also continued to make investments in Rose Lane Transit projects to give buses and streetcars priority on the road, helping more Portlanders get where they need to go more reliably and quickly.</a:t>
            </a:r>
            <a:endParaRPr lang="en-US" sz="1100">
              <a:solidFill>
                <a:srgbClr val="343D4B"/>
              </a:solidFill>
              <a:latin typeface="Open Sans" panose="020B0606030504020204" pitchFamily="34" charset="0"/>
              <a:cs typeface="Open Sans"/>
            </a:endParaRPr>
          </a:p>
          <a:p>
            <a:endParaRPr lang="en-US" sz="1100">
              <a:ea typeface="MS PGothic"/>
              <a:cs typeface="Calibri"/>
            </a:endParaRPr>
          </a:p>
          <a:p>
            <a:r>
              <a:rPr lang="en-US" sz="1100">
                <a:ea typeface="MS PGothic"/>
                <a:cs typeface="Calibri"/>
              </a:rPr>
              <a:t>Finally, the Parking Climate and Equitable Mobility Transaction Fee that Council approved this spring sends a small price signal about the costs of driving and will support investments that advance our climate and equity goals.  We're especially proud to be investing in the expansion of the affordable housing transportation wallet and helping to make transportation more affordable. It is an exciting step toward using the POEM community Task Force principles to design pricing and investments to be climate friendly and equitable and has been lauded nationally as smart climate policy.</a:t>
            </a:r>
            <a:endParaRPr lang="en-US" sz="1100">
              <a:solidFill>
                <a:srgbClr val="FFFFFF"/>
              </a:solidFill>
              <a:latin typeface="ProximaNova"/>
              <a:ea typeface="MS PGothic"/>
              <a:cs typeface="Open Sans"/>
            </a:endParaRPr>
          </a:p>
        </p:txBody>
      </p:sp>
      <p:sp>
        <p:nvSpPr>
          <p:cNvPr id="4" name="Slide Number Placeholder 3"/>
          <p:cNvSpPr>
            <a:spLocks noGrp="1"/>
          </p:cNvSpPr>
          <p:nvPr>
            <p:ph type="sldNum" sz="quarter" idx="5"/>
          </p:nvPr>
        </p:nvSpPr>
        <p:spPr/>
        <p:txBody>
          <a:bodyPr/>
          <a:lstStyle/>
          <a:p>
            <a:fld id="{448CA76F-A91B-A942-9A05-B37830632A6C}" type="slidenum">
              <a:rPr lang="en-US" smtClean="0"/>
              <a:t>14</a:t>
            </a:fld>
            <a:endParaRPr lang="en-US"/>
          </a:p>
        </p:txBody>
      </p:sp>
    </p:spTree>
    <p:extLst>
      <p:ext uri="{BB962C8B-B14F-4D97-AF65-F5344CB8AC3E}">
        <p14:creationId xmlns:p14="http://schemas.microsoft.com/office/powerpoint/2010/main" val="2673653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a:ea typeface="MS PGothic"/>
                <a:cs typeface="Calibri"/>
              </a:rPr>
              <a:t>We are proud of all that we have been able to accomplish, especially over such a challenging last few years and at a time when PBOT has had to take a ten percent cut to our discretionary revenues.  However, we also know that we have much more work to do.   </a:t>
            </a:r>
            <a:endParaRPr lang="en-US" sz="1100"/>
          </a:p>
          <a:p>
            <a:pPr>
              <a:defRPr/>
            </a:pPr>
            <a:endParaRPr lang="en-US" sz="1100">
              <a:ea typeface="MS PGothic"/>
              <a:cs typeface="Calibri"/>
            </a:endParaRPr>
          </a:p>
          <a:p>
            <a:pPr>
              <a:defRPr/>
            </a:pPr>
            <a:r>
              <a:rPr lang="en-US" sz="1100">
                <a:ea typeface="MS PGothic"/>
                <a:cs typeface="Calibri"/>
              </a:rPr>
              <a:t>The priority areas highlighted on this slide should be familiar.  We know what we must do to reduce carbon emission and we have highlighted these strategies before.   </a:t>
            </a:r>
          </a:p>
          <a:p>
            <a:pPr>
              <a:defRPr/>
            </a:pPr>
            <a:endParaRPr lang="en-US" sz="1100">
              <a:ea typeface="MS PGothic"/>
              <a:cs typeface="Calibri"/>
            </a:endParaRPr>
          </a:p>
          <a:p>
            <a:pPr>
              <a:defRPr/>
            </a:pPr>
            <a:r>
              <a:rPr lang="en-US" sz="1100">
                <a:ea typeface="MS PGothic"/>
                <a:cs typeface="Calibri"/>
              </a:rPr>
              <a:t>Yet, there is urgency to accelerate and expand our work in each of these areas, and I want to highlight a few of PBOT's specific items in the workplan before you today. </a:t>
            </a:r>
          </a:p>
          <a:p>
            <a:pPr>
              <a:defRPr/>
            </a:pPr>
            <a:endParaRPr lang="en-US" sz="1100">
              <a:latin typeface="Calibri"/>
              <a:ea typeface="MS PGothic"/>
              <a:cs typeface="Calibri"/>
            </a:endParaRPr>
          </a:p>
          <a:p>
            <a:pPr>
              <a:defRPr/>
            </a:pPr>
            <a:r>
              <a:rPr lang="en-US" sz="1100">
                <a:latin typeface="Calibri"/>
                <a:ea typeface="MS PGothic"/>
                <a:cs typeface="Calibri"/>
              </a:rPr>
              <a:t>We will continue making investments to provide safe and accessible low-carbon transportation facilities.  We have many millions of dollars of investments already in our project pipeline, yet we still have hundreds of millions of dollars of additional unfunded investments identified in our Transportation System Plan.  And we know that each of these as-of-yet-unfunded investments are critical in order to provide a fully accessible and safe system for easy, multimodal travel citywide.  </a:t>
            </a:r>
            <a:endParaRPr lang="en-US" sz="1100">
              <a:latin typeface="Calibri"/>
              <a:cs typeface="Calibri"/>
            </a:endParaRPr>
          </a:p>
          <a:p>
            <a:pPr>
              <a:defRPr/>
            </a:pPr>
            <a:endParaRPr lang="en-US" sz="1100">
              <a:latin typeface="Calibri"/>
              <a:cs typeface="Calibri"/>
            </a:endParaRPr>
          </a:p>
          <a:p>
            <a:pPr>
              <a:defRPr/>
            </a:pPr>
            <a:r>
              <a:rPr lang="en-US" sz="1100">
                <a:ea typeface="MS PGothic"/>
                <a:cs typeface="Calibri"/>
              </a:rPr>
              <a:t>Our workplan also identifies the need to continue to pinpoint new, more financially sustainable revenue sources that are both decoupled from fossil fuel dependence and that send the right price signals about the true cost of driving.  </a:t>
            </a:r>
          </a:p>
          <a:p>
            <a:pPr>
              <a:defRPr/>
            </a:pPr>
            <a:endParaRPr lang="en-US" sz="1100">
              <a:latin typeface="Calibri"/>
              <a:cs typeface="Calibri"/>
            </a:endParaRPr>
          </a:p>
          <a:p>
            <a:pPr>
              <a:defRPr/>
            </a:pPr>
            <a:r>
              <a:rPr lang="en-US" sz="1100">
                <a:solidFill>
                  <a:srgbClr val="242424"/>
                </a:solidFill>
                <a:latin typeface="Segoe UI"/>
                <a:ea typeface="MS PGothic"/>
                <a:cs typeface="Segoe UI"/>
              </a:rPr>
              <a:t>We know that our impact will be greater if we can act as a region and a state, so we are continuing to work with our regional partners to make sure they are pulling in the same direction, both in terms of how revenues are generated as well as in the policies and projects they are advancing to reduce vehicle miles travelled and to electrify the remaining miles.  </a:t>
            </a:r>
            <a:endParaRPr lang="en-US" sz="1100">
              <a:solidFill>
                <a:srgbClr val="242424"/>
              </a:solidFill>
              <a:cs typeface="Segoe UI"/>
            </a:endParaRPr>
          </a:p>
          <a:p>
            <a:pPr>
              <a:defRPr/>
            </a:pPr>
            <a:endParaRPr lang="en-US" sz="1100">
              <a:solidFill>
                <a:srgbClr val="242424"/>
              </a:solidFill>
              <a:latin typeface="Segoe UI"/>
              <a:ea typeface="MS PGothic"/>
              <a:cs typeface="Segoe UI"/>
            </a:endParaRPr>
          </a:p>
          <a:p>
            <a:r>
              <a:rPr lang="en-US" sz="1100">
                <a:solidFill>
                  <a:srgbClr val="242424"/>
                </a:solidFill>
                <a:latin typeface="Segoe UI"/>
                <a:ea typeface="MS PGothic"/>
                <a:cs typeface="Segoe UI"/>
              </a:rPr>
              <a:t>And, in terms of electrification, we are focused on updates to our codes and rules to enable our utility and other private sector partners to more easily provide charging infrastructure.  We are also supporting state efforts to rapidly decarbonize fuels and to prioritize an equitable investment strategy for new federal electrification funds.     </a:t>
            </a:r>
            <a:endParaRPr lang="en-US" sz="1100">
              <a:solidFill>
                <a:srgbClr val="242424"/>
              </a:solidFill>
              <a:cs typeface="Segoe UI"/>
            </a:endParaRPr>
          </a:p>
          <a:p>
            <a:endParaRPr lang="en-US" sz="1100">
              <a:solidFill>
                <a:srgbClr val="242424"/>
              </a:solidFill>
              <a:cs typeface="Calibri"/>
            </a:endParaRPr>
          </a:p>
          <a:p>
            <a:endParaRPr lang="en-US" sz="1100">
              <a:cs typeface="Calibri"/>
            </a:endParaRPr>
          </a:p>
        </p:txBody>
      </p:sp>
      <p:sp>
        <p:nvSpPr>
          <p:cNvPr id="4" name="Slide Number Placeholder 3"/>
          <p:cNvSpPr>
            <a:spLocks noGrp="1"/>
          </p:cNvSpPr>
          <p:nvPr>
            <p:ph type="sldNum" sz="quarter" idx="5"/>
          </p:nvPr>
        </p:nvSpPr>
        <p:spPr/>
        <p:txBody>
          <a:bodyPr/>
          <a:lstStyle/>
          <a:p>
            <a:pPr defTabSz="465887">
              <a:defRPr/>
            </a:pPr>
            <a:fld id="{448CA76F-A91B-A942-9A05-B37830632A6C}" type="slidenum">
              <a:rPr lang="en-US">
                <a:solidFill>
                  <a:prstClr val="black"/>
                </a:solidFill>
                <a:latin typeface="Calibri"/>
              </a:rPr>
              <a:pPr defTabSz="465887">
                <a:defRPr/>
              </a:pPr>
              <a:t>15</a:t>
            </a:fld>
            <a:endParaRPr lang="en-US">
              <a:solidFill>
                <a:prstClr val="black"/>
              </a:solidFill>
              <a:latin typeface="Calibri"/>
            </a:endParaRPr>
          </a:p>
        </p:txBody>
      </p:sp>
    </p:spTree>
    <p:extLst>
      <p:ext uri="{BB962C8B-B14F-4D97-AF65-F5344CB8AC3E}">
        <p14:creationId xmlns:p14="http://schemas.microsoft.com/office/powerpoint/2010/main" val="718008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a:ea typeface="MS PGothic"/>
                <a:cs typeface="Calibri"/>
              </a:rPr>
              <a:t>It is no longer enough to only focus on reducing greenhouse gas emissions.  Climate change is here, and we must also become more resilient.</a:t>
            </a:r>
            <a:endParaRPr lang="en-US" sz="1100">
              <a:cs typeface="Calibri"/>
            </a:endParaRPr>
          </a:p>
          <a:p>
            <a:pPr>
              <a:defRPr/>
            </a:pPr>
            <a:endParaRPr lang="en-US" sz="1100">
              <a:ea typeface="MS PGothic"/>
              <a:cs typeface="Calibri"/>
            </a:endParaRPr>
          </a:p>
          <a:p>
            <a:pPr>
              <a:defRPr/>
            </a:pPr>
            <a:r>
              <a:rPr lang="en-US" sz="1100">
                <a:ea typeface="MS PGothic"/>
                <a:cs typeface="Calibri"/>
              </a:rPr>
              <a:t>We have to simultaneously prioritize new ways of planning and building greener infrastructure that supports community resilience, while also responding to the more and more frequent threats to our assets and operations from flooding, landslides, heat and wildfire smoke, and snow and ice.</a:t>
            </a:r>
          </a:p>
          <a:p>
            <a:pPr>
              <a:defRPr/>
            </a:pPr>
            <a:endParaRPr lang="en-US" sz="1100">
              <a:ea typeface="MS PGothic"/>
              <a:cs typeface="Calibri"/>
            </a:endParaRPr>
          </a:p>
          <a:p>
            <a:pPr>
              <a:defRPr/>
            </a:pPr>
            <a:r>
              <a:rPr lang="en-US" sz="1100">
                <a:ea typeface="MS PGothic"/>
                <a:cs typeface="Calibri"/>
              </a:rPr>
              <a:t>You will see that the workplan includes specific items like landslide prevention on West Burnside as well as broader and more comprehensive Continuity of Operations planning work to be able to respond to these increasingly frequent extreme weather events.</a:t>
            </a:r>
          </a:p>
          <a:p>
            <a:pPr>
              <a:defRPr/>
            </a:pPr>
            <a:endParaRPr lang="en-US" sz="1100">
              <a:ea typeface="MS PGothic"/>
              <a:cs typeface="Calibri"/>
            </a:endParaRPr>
          </a:p>
          <a:p>
            <a:pPr>
              <a:defRPr/>
            </a:pPr>
            <a:r>
              <a:rPr lang="en-US" sz="1100">
                <a:ea typeface="MS PGothic"/>
                <a:cs typeface="Calibri"/>
              </a:rPr>
              <a:t>It will require significant resources to keep Portland safe and moving as the climate continues to change.</a:t>
            </a:r>
            <a:endParaRPr lang="en-US" sz="1100">
              <a:cs typeface="Calibri"/>
            </a:endParaRPr>
          </a:p>
          <a:p>
            <a:pPr>
              <a:defRPr/>
            </a:pPr>
            <a:endParaRPr lang="en-US" sz="1100">
              <a:cs typeface="Calibri"/>
            </a:endParaRPr>
          </a:p>
          <a:p>
            <a:pPr>
              <a:defRPr/>
            </a:pPr>
            <a:r>
              <a:rPr lang="en-US" sz="1100">
                <a:ea typeface="MS PGothic"/>
                <a:cs typeface="Calibri"/>
              </a:rPr>
              <a:t>With that, I will turn it over to my colleague, Director Long.</a:t>
            </a:r>
            <a:endParaRPr lang="en-US" sz="1100">
              <a:cs typeface="Calibri"/>
            </a:endParaRPr>
          </a:p>
          <a:p>
            <a:pPr>
              <a:defRPr/>
            </a:pPr>
            <a:endParaRPr lang="en-US" sz="1100">
              <a:cs typeface="Calibri"/>
            </a:endParaRPr>
          </a:p>
          <a:p>
            <a:pPr>
              <a:defRPr/>
            </a:pPr>
            <a:endParaRPr lang="en-US" sz="1100">
              <a:cs typeface="Calibri"/>
            </a:endParaRPr>
          </a:p>
        </p:txBody>
      </p:sp>
      <p:sp>
        <p:nvSpPr>
          <p:cNvPr id="4" name="Slide Number Placeholder 3"/>
          <p:cNvSpPr>
            <a:spLocks noGrp="1"/>
          </p:cNvSpPr>
          <p:nvPr>
            <p:ph type="sldNum" sz="quarter" idx="5"/>
          </p:nvPr>
        </p:nvSpPr>
        <p:spPr/>
        <p:txBody>
          <a:bodyPr/>
          <a:lstStyle/>
          <a:p>
            <a:pPr defTabSz="465887">
              <a:defRPr/>
            </a:pPr>
            <a:fld id="{448CA76F-A91B-A942-9A05-B37830632A6C}" type="slidenum">
              <a:rPr lang="en-US">
                <a:solidFill>
                  <a:prstClr val="black"/>
                </a:solidFill>
                <a:latin typeface="Calibri"/>
              </a:rPr>
              <a:pPr defTabSz="465887">
                <a:defRPr/>
              </a:pPr>
              <a:t>16</a:t>
            </a:fld>
            <a:endParaRPr lang="en-US">
              <a:solidFill>
                <a:prstClr val="black"/>
              </a:solidFill>
              <a:latin typeface="Calibri"/>
            </a:endParaRPr>
          </a:p>
        </p:txBody>
      </p:sp>
    </p:spTree>
    <p:extLst>
      <p:ext uri="{BB962C8B-B14F-4D97-AF65-F5344CB8AC3E}">
        <p14:creationId xmlns:p14="http://schemas.microsoft.com/office/powerpoint/2010/main" val="375510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PRESENTATION ORDER:</a:t>
            </a:r>
          </a:p>
          <a:p>
            <a:endParaRPr lang="en-US"/>
          </a:p>
          <a:p>
            <a:r>
              <a:rPr lang="en-US"/>
              <a:t>PBOT</a:t>
            </a:r>
          </a:p>
          <a:p>
            <a:r>
              <a:rPr lang="en-US"/>
              <a:t>PARKS</a:t>
            </a:r>
          </a:p>
          <a:p>
            <a:r>
              <a:rPr lang="en-US"/>
              <a:t>BES</a:t>
            </a:r>
          </a:p>
          <a:p>
            <a:r>
              <a:rPr lang="en-US"/>
              <a:t>OMF</a:t>
            </a:r>
          </a:p>
          <a:p>
            <a:r>
              <a:rPr lang="en-US"/>
              <a:t>PBEM</a:t>
            </a:r>
          </a:p>
        </p:txBody>
      </p:sp>
      <p:sp>
        <p:nvSpPr>
          <p:cNvPr id="4" name="Slide Number Placeholder 3"/>
          <p:cNvSpPr>
            <a:spLocks noGrp="1"/>
          </p:cNvSpPr>
          <p:nvPr>
            <p:ph type="sldNum" sz="quarter" idx="5"/>
          </p:nvPr>
        </p:nvSpPr>
        <p:spPr/>
        <p:txBody>
          <a:bodyPr/>
          <a:lstStyle/>
          <a:p>
            <a:fld id="{CA853763-D40C-984B-BA9D-701CCBD1CFFF}" type="slidenum">
              <a:rPr lang="en-US" smtClean="0"/>
              <a:pPr/>
              <a:t>17</a:t>
            </a:fld>
            <a:endParaRPr lang="en-US"/>
          </a:p>
        </p:txBody>
      </p:sp>
    </p:spTree>
    <p:extLst>
      <p:ext uri="{BB962C8B-B14F-4D97-AF65-F5344CB8AC3E}">
        <p14:creationId xmlns:p14="http://schemas.microsoft.com/office/powerpoint/2010/main" val="2652201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PRESENTATION ORDER:</a:t>
            </a:r>
          </a:p>
          <a:p>
            <a:endParaRPr lang="en-US"/>
          </a:p>
          <a:p>
            <a:r>
              <a:rPr lang="en-US"/>
              <a:t>PBOT</a:t>
            </a:r>
          </a:p>
          <a:p>
            <a:r>
              <a:rPr lang="en-US"/>
              <a:t>PARKS</a:t>
            </a:r>
          </a:p>
          <a:p>
            <a:r>
              <a:rPr lang="en-US"/>
              <a:t>BES</a:t>
            </a:r>
          </a:p>
          <a:p>
            <a:r>
              <a:rPr lang="en-US"/>
              <a:t>OMF</a:t>
            </a:r>
          </a:p>
          <a:p>
            <a:r>
              <a:rPr lang="en-US"/>
              <a:t>PBEM</a:t>
            </a:r>
          </a:p>
        </p:txBody>
      </p:sp>
      <p:sp>
        <p:nvSpPr>
          <p:cNvPr id="4" name="Slide Number Placeholder 3"/>
          <p:cNvSpPr>
            <a:spLocks noGrp="1"/>
          </p:cNvSpPr>
          <p:nvPr>
            <p:ph type="sldNum" sz="quarter" idx="5"/>
          </p:nvPr>
        </p:nvSpPr>
        <p:spPr/>
        <p:txBody>
          <a:bodyPr/>
          <a:lstStyle/>
          <a:p>
            <a:fld id="{CA853763-D40C-984B-BA9D-701CCBD1CFFF}" type="slidenum">
              <a:rPr lang="en-US" smtClean="0"/>
              <a:pPr/>
              <a:t>18</a:t>
            </a:fld>
            <a:endParaRPr lang="en-US"/>
          </a:p>
        </p:txBody>
      </p:sp>
    </p:spTree>
    <p:extLst>
      <p:ext uri="{BB962C8B-B14F-4D97-AF65-F5344CB8AC3E}">
        <p14:creationId xmlns:p14="http://schemas.microsoft.com/office/powerpoint/2010/main" val="2163172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AA4D6A2-4151-41C6-8C0F-151AC6F8558D}"/>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0FE4069B-323C-4C60-B858-DE09F05C3E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Arial"/>
                <a:cs typeface="Arial"/>
              </a:rPr>
              <a:t>There are many actions the City and Portland Parks can take within our green spaces and community gathering places. Responsibility for the City of Portland’s Urban Forest resides with the City Forester within PP&amp;R. </a:t>
            </a:r>
          </a:p>
          <a:p>
            <a:pPr>
              <a:defRPr/>
            </a:pPr>
            <a:r>
              <a:rPr lang="en-US" dirty="0">
                <a:latin typeface="Arial"/>
                <a:cs typeface="Arial"/>
              </a:rPr>
              <a:t> </a:t>
            </a:r>
          </a:p>
          <a:p>
            <a:pPr>
              <a:defRPr/>
            </a:pPr>
            <a:r>
              <a:rPr lang="en-US" dirty="0">
                <a:latin typeface="Arial"/>
                <a:cs typeface="Arial"/>
              </a:rPr>
              <a:t>Many resiliency priorities are already part of our core mission, including planting trees and caring for our urban forest, caring for and managing wildfire risk in our natural areas, and providing opportunities for shade and access to water both naturally and through interactive fountains, splash pads and pools. </a:t>
            </a:r>
          </a:p>
          <a:p>
            <a:pPr>
              <a:defRPr/>
            </a:pPr>
            <a:r>
              <a:rPr lang="en-US" dirty="0">
                <a:latin typeface="Arial"/>
                <a:cs typeface="Arial"/>
              </a:rPr>
              <a:t> </a:t>
            </a:r>
            <a:endParaRPr lang="en-US" dirty="0">
              <a:cs typeface="Arial"/>
            </a:endParaRPr>
          </a:p>
          <a:p>
            <a:pPr>
              <a:defRPr/>
            </a:pPr>
            <a:r>
              <a:rPr lang="en-US" dirty="0">
                <a:latin typeface="Arial"/>
                <a:cs typeface="Arial"/>
              </a:rPr>
              <a:t>A key climate resilience goal for Portland Parks &amp; Recreation is to invest in</a:t>
            </a:r>
            <a:r>
              <a:rPr lang="en-US" b="1" dirty="0">
                <a:latin typeface="Arial"/>
                <a:cs typeface="Arial"/>
              </a:rPr>
              <a:t> TREES. </a:t>
            </a:r>
            <a:r>
              <a:rPr lang="en-US" dirty="0">
                <a:latin typeface="Arial"/>
                <a:cs typeface="Arial"/>
              </a:rPr>
              <a:t> Like cities and nations around the world, increasing tree canopy significantly helps us combat climate change.  Trees clean the air, improve the soil, reduce the heat island effect, support wildlife, and improve community health and well-being.  </a:t>
            </a:r>
            <a:endParaRPr lang="en-US" dirty="0">
              <a:cs typeface="Arial"/>
            </a:endParaRPr>
          </a:p>
          <a:p>
            <a:pPr>
              <a:defRPr/>
            </a:pPr>
            <a:r>
              <a:rPr lang="en-US" dirty="0">
                <a:latin typeface="Arial"/>
                <a:cs typeface="Arial"/>
              </a:rPr>
              <a:t> </a:t>
            </a:r>
          </a:p>
          <a:p>
            <a:pPr>
              <a:defRPr/>
            </a:pPr>
            <a:r>
              <a:rPr lang="en-US" dirty="0">
                <a:latin typeface="Arial"/>
                <a:cs typeface="Arial"/>
              </a:rPr>
              <a:t>Urban Forestry’s focus is on strengthening protection of existing trees, making them a priority in street design and other development, and setting new goals to expand the urban forest.  As a community, we must protect and preserve our tree canopy, because in fact, “the best trees for the planet are the ones already in the ground.”   </a:t>
            </a:r>
            <a:endParaRPr lang="en-US" dirty="0">
              <a:cs typeface="Arial"/>
            </a:endParaRPr>
          </a:p>
          <a:p>
            <a:pPr>
              <a:defRPr/>
            </a:pPr>
            <a:r>
              <a:rPr lang="en-US" dirty="0">
                <a:latin typeface="Arial"/>
                <a:cs typeface="Arial"/>
              </a:rPr>
              <a:t> </a:t>
            </a:r>
          </a:p>
          <a:p>
            <a:pPr>
              <a:defRPr/>
            </a:pPr>
            <a:r>
              <a:rPr lang="en-US" dirty="0">
                <a:latin typeface="Arial"/>
                <a:cs typeface="Arial"/>
              </a:rPr>
              <a:t>Work is also underway with partners to better respond to wildfires, through prevention and protection of our green infrastructure. PP&amp;R plans to continue identifying funding for ecological restoration efforts that control invasive plant species in our natural areas, and for vegetation management projects that specifically target ladder fuels. We’ll also continue to work with our partners at Portland Fire and Rescue, Multnomah County Emergency Management, and the Oregon Dept of Forestry in our efforts tor educe wildfire risk and plan ahead to reduce impacts from wildfire events.     </a:t>
            </a:r>
            <a:endParaRPr lang="en-US" dirty="0">
              <a:cs typeface="Arial"/>
            </a:endParaRPr>
          </a:p>
          <a:p>
            <a:pPr>
              <a:defRPr/>
            </a:pPr>
            <a:r>
              <a:rPr lang="en-US" dirty="0">
                <a:latin typeface="Arial"/>
                <a:cs typeface="Arial"/>
              </a:rPr>
              <a:t> </a:t>
            </a:r>
          </a:p>
          <a:p>
            <a:pPr>
              <a:defRPr/>
            </a:pPr>
            <a:r>
              <a:rPr lang="en-US" dirty="0">
                <a:latin typeface="Arial"/>
                <a:cs typeface="Arial"/>
              </a:rPr>
              <a:t>PP&amp;R also has opportunities to build climate resilience for places where our community already gathers, our community centers and outdoor spaces. Planned upgrades to community centers will strengthen our resilience, and provide refuge from heat, cold, and wildfire smoke. </a:t>
            </a:r>
            <a:endParaRPr lang="en-US" dirty="0">
              <a:cs typeface="Arial"/>
            </a:endParaRPr>
          </a:p>
          <a:p>
            <a:pPr>
              <a:defRPr/>
            </a:pPr>
            <a:r>
              <a:rPr lang="en-US" dirty="0">
                <a:latin typeface="Arial"/>
                <a:cs typeface="Arial"/>
              </a:rPr>
              <a:t> </a:t>
            </a:r>
          </a:p>
          <a:p>
            <a:pPr>
              <a:defRPr/>
            </a:pPr>
            <a:r>
              <a:rPr lang="en-US" dirty="0">
                <a:latin typeface="Arial"/>
                <a:cs typeface="Arial"/>
              </a:rPr>
              <a:t>PP&amp;R is participating in a number of efforts led by other bureaus, as well, and we are proud to be partners in this collaborative work. </a:t>
            </a:r>
            <a:endParaRPr lang="en-US" dirty="0">
              <a:cs typeface="Arial"/>
            </a:endParaRPr>
          </a:p>
          <a:p>
            <a:pPr>
              <a:spcBef>
                <a:spcPts val="0"/>
              </a:spcBef>
              <a:spcAft>
                <a:spcPts val="0"/>
              </a:spcAft>
              <a:defRPr/>
            </a:pPr>
            <a:endParaRPr lang="en-US" sz="1800" dirty="0">
              <a:solidFill>
                <a:srgbClr val="000000"/>
              </a:solidFill>
              <a:latin typeface="Calibri" panose="020F0502020204030204" pitchFamily="34" charset="0"/>
              <a:ea typeface="Verdana"/>
              <a:cs typeface="Calibri" panose="020F0502020204030204" pitchFamily="34" charset="0"/>
            </a:endParaRPr>
          </a:p>
          <a:p>
            <a:pPr>
              <a:spcBef>
                <a:spcPts val="0"/>
              </a:spcBef>
              <a:spcAft>
                <a:spcPts val="0"/>
              </a:spcAft>
              <a:defRPr/>
            </a:pPr>
            <a:endParaRPr lang="en-US" altLang="en-US" sz="1300" dirty="0">
              <a:solidFill>
                <a:schemeClr val="bg2">
                  <a:lumMod val="50000"/>
                </a:schemeClr>
              </a:solidFill>
              <a:latin typeface="Calibri" panose="020F0502020204030204" pitchFamily="34" charset="0"/>
              <a:ea typeface="Verdana"/>
              <a:cs typeface="Calibri" panose="020F0502020204030204" pitchFamily="34" charset="0"/>
            </a:endParaRPr>
          </a:p>
          <a:p>
            <a:pPr>
              <a:spcBef>
                <a:spcPts val="0"/>
              </a:spcBef>
              <a:spcAft>
                <a:spcPts val="0"/>
              </a:spcAft>
              <a:defRPr/>
            </a:pPr>
            <a:endParaRPr lang="en-US" altLang="en-US" sz="1300" dirty="0">
              <a:solidFill>
                <a:schemeClr val="bg2">
                  <a:lumMod val="50000"/>
                </a:schemeClr>
              </a:solidFill>
              <a:latin typeface="Calibri" panose="020F0502020204030204" pitchFamily="34" charset="0"/>
              <a:ea typeface="Verdana"/>
              <a:cs typeface="Calibri" panose="020F0502020204030204" pitchFamily="34" charset="0"/>
            </a:endParaRPr>
          </a:p>
        </p:txBody>
      </p:sp>
      <p:sp>
        <p:nvSpPr>
          <p:cNvPr id="8196" name="Slide Number Placeholder 3">
            <a:extLst>
              <a:ext uri="{FF2B5EF4-FFF2-40B4-BE49-F238E27FC236}">
                <a16:creationId xmlns:a16="http://schemas.microsoft.com/office/drawing/2014/main" id="{7A131E99-2ADC-49ED-8E56-F4D55FACD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BF27B8-C5A0-4164-A8B4-47C8F190C82E}" type="slidenum">
              <a:rPr lang="en-US" altLang="en-US" smtClean="0"/>
              <a:pPr/>
              <a:t>19</a:t>
            </a:fld>
            <a:endParaRPr lang="en-US" altLang="en-US" dirty="0"/>
          </a:p>
        </p:txBody>
      </p:sp>
    </p:spTree>
    <p:extLst>
      <p:ext uri="{BB962C8B-B14F-4D97-AF65-F5344CB8AC3E}">
        <p14:creationId xmlns:p14="http://schemas.microsoft.com/office/powerpoint/2010/main" val="89613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DONNIE: </a:t>
            </a:r>
          </a:p>
          <a:p>
            <a:endParaRPr lang="en-US"/>
          </a:p>
        </p:txBody>
      </p:sp>
      <p:sp>
        <p:nvSpPr>
          <p:cNvPr id="4" name="Slide Number Placeholder 3"/>
          <p:cNvSpPr>
            <a:spLocks noGrp="1"/>
          </p:cNvSpPr>
          <p:nvPr>
            <p:ph type="sldNum" sz="quarter" idx="5"/>
          </p:nvPr>
        </p:nvSpPr>
        <p:spPr/>
        <p:txBody>
          <a:bodyPr/>
          <a:lstStyle/>
          <a:p>
            <a:fld id="{CA853763-D40C-984B-BA9D-701CCBD1CFFF}" type="slidenum">
              <a:rPr lang="en-US" smtClean="0"/>
              <a:pPr/>
              <a:t>2</a:t>
            </a:fld>
            <a:endParaRPr lang="en-US"/>
          </a:p>
        </p:txBody>
      </p:sp>
    </p:spTree>
    <p:extLst>
      <p:ext uri="{BB962C8B-B14F-4D97-AF65-F5344CB8AC3E}">
        <p14:creationId xmlns:p14="http://schemas.microsoft.com/office/powerpoint/2010/main" val="798279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PRESENTATION ORDER:</a:t>
            </a:r>
          </a:p>
          <a:p>
            <a:endParaRPr lang="en-US"/>
          </a:p>
          <a:p>
            <a:r>
              <a:rPr lang="en-US"/>
              <a:t>PBOT</a:t>
            </a:r>
          </a:p>
          <a:p>
            <a:r>
              <a:rPr lang="en-US"/>
              <a:t>PARKS</a:t>
            </a:r>
          </a:p>
          <a:p>
            <a:r>
              <a:rPr lang="en-US"/>
              <a:t>BES</a:t>
            </a:r>
          </a:p>
          <a:p>
            <a:r>
              <a:rPr lang="en-US"/>
              <a:t>OMF</a:t>
            </a:r>
          </a:p>
          <a:p>
            <a:r>
              <a:rPr lang="en-US"/>
              <a:t>PBEM</a:t>
            </a:r>
          </a:p>
        </p:txBody>
      </p:sp>
      <p:sp>
        <p:nvSpPr>
          <p:cNvPr id="4" name="Slide Number Placeholder 3"/>
          <p:cNvSpPr>
            <a:spLocks noGrp="1"/>
          </p:cNvSpPr>
          <p:nvPr>
            <p:ph type="sldNum" sz="quarter" idx="5"/>
          </p:nvPr>
        </p:nvSpPr>
        <p:spPr/>
        <p:txBody>
          <a:bodyPr/>
          <a:lstStyle/>
          <a:p>
            <a:fld id="{CA853763-D40C-984B-BA9D-701CCBD1CFFF}" type="slidenum">
              <a:rPr lang="en-US" smtClean="0"/>
              <a:pPr/>
              <a:t>20</a:t>
            </a:fld>
            <a:endParaRPr lang="en-US"/>
          </a:p>
        </p:txBody>
      </p:sp>
    </p:spTree>
    <p:extLst>
      <p:ext uri="{BB962C8B-B14F-4D97-AF65-F5344CB8AC3E}">
        <p14:creationId xmlns:p14="http://schemas.microsoft.com/office/powerpoint/2010/main" val="2764392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PRESENTATION ORDER:</a:t>
            </a:r>
          </a:p>
          <a:p>
            <a:endParaRPr lang="en-US"/>
          </a:p>
          <a:p>
            <a:r>
              <a:rPr lang="en-US"/>
              <a:t>PBOT</a:t>
            </a:r>
          </a:p>
          <a:p>
            <a:r>
              <a:rPr lang="en-US"/>
              <a:t>PARKS</a:t>
            </a:r>
          </a:p>
          <a:p>
            <a:r>
              <a:rPr lang="en-US"/>
              <a:t>BES</a:t>
            </a:r>
          </a:p>
          <a:p>
            <a:r>
              <a:rPr lang="en-US"/>
              <a:t>OMF</a:t>
            </a:r>
          </a:p>
          <a:p>
            <a:r>
              <a:rPr lang="en-US"/>
              <a:t>PBEM</a:t>
            </a:r>
          </a:p>
        </p:txBody>
      </p:sp>
      <p:sp>
        <p:nvSpPr>
          <p:cNvPr id="4" name="Slide Number Placeholder 3"/>
          <p:cNvSpPr>
            <a:spLocks noGrp="1"/>
          </p:cNvSpPr>
          <p:nvPr>
            <p:ph type="sldNum" sz="quarter" idx="5"/>
          </p:nvPr>
        </p:nvSpPr>
        <p:spPr/>
        <p:txBody>
          <a:bodyPr/>
          <a:lstStyle/>
          <a:p>
            <a:fld id="{CA853763-D40C-984B-BA9D-701CCBD1CFFF}" type="slidenum">
              <a:rPr lang="en-US" smtClean="0"/>
              <a:pPr/>
              <a:t>21</a:t>
            </a:fld>
            <a:endParaRPr lang="en-US"/>
          </a:p>
        </p:txBody>
      </p:sp>
    </p:spTree>
    <p:extLst>
      <p:ext uri="{BB962C8B-B14F-4D97-AF65-F5344CB8AC3E}">
        <p14:creationId xmlns:p14="http://schemas.microsoft.com/office/powerpoint/2010/main" val="2632519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853763-D40C-984B-BA9D-701CCBD1CFFF}" type="slidenum">
              <a:rPr lang="en-US" smtClean="0"/>
              <a:pPr/>
              <a:t>22</a:t>
            </a:fld>
            <a:endParaRPr lang="en-US"/>
          </a:p>
        </p:txBody>
      </p:sp>
    </p:spTree>
    <p:extLst>
      <p:ext uri="{BB962C8B-B14F-4D97-AF65-F5344CB8AC3E}">
        <p14:creationId xmlns:p14="http://schemas.microsoft.com/office/powerpoint/2010/main" val="2222197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DONNIE</a:t>
            </a:r>
          </a:p>
          <a:p>
            <a:endParaRPr lang="en-US"/>
          </a:p>
          <a:p>
            <a:r>
              <a:rPr lang="en-US"/>
              <a:t>41 staff</a:t>
            </a:r>
          </a:p>
        </p:txBody>
      </p:sp>
      <p:sp>
        <p:nvSpPr>
          <p:cNvPr id="4" name="Slide Number Placeholder 3"/>
          <p:cNvSpPr>
            <a:spLocks noGrp="1"/>
          </p:cNvSpPr>
          <p:nvPr>
            <p:ph type="sldNum" sz="quarter" idx="5"/>
          </p:nvPr>
        </p:nvSpPr>
        <p:spPr/>
        <p:txBody>
          <a:bodyPr/>
          <a:lstStyle/>
          <a:p>
            <a:fld id="{CA853763-D40C-984B-BA9D-701CCBD1CFFF}" type="slidenum">
              <a:rPr lang="en-US" smtClean="0"/>
              <a:pPr/>
              <a:t>3</a:t>
            </a:fld>
            <a:endParaRPr lang="en-US"/>
          </a:p>
        </p:txBody>
      </p:sp>
    </p:spTree>
    <p:extLst>
      <p:ext uri="{BB962C8B-B14F-4D97-AF65-F5344CB8AC3E}">
        <p14:creationId xmlns:p14="http://schemas.microsoft.com/office/powerpoint/2010/main" val="324795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ANDRIA:</a:t>
            </a:r>
          </a:p>
          <a:p>
            <a:pPr rtl="0" fontAlgn="base"/>
            <a:r>
              <a:rPr lang="en-US"/>
              <a:t>Good afternoon, council and mayor, and thank you for the opportunity to share this work with you today. For the record, my name is Andria Jacob and I’m honored to serve as the Climate Policy and Program Manager for the Bureau of Planning and Sustainability.  </a:t>
            </a:r>
          </a:p>
          <a:p>
            <a:pPr rtl="0" fontAlgn="base"/>
            <a:r>
              <a:rPr lang="en-US"/>
              <a:t> </a:t>
            </a:r>
          </a:p>
          <a:p>
            <a:pPr rtl="0" fontAlgn="base"/>
            <a:r>
              <a:rPr lang="en-US"/>
              <a:t>I have been working on climate and energy policy and programs for the last eighteen years. I have been part of the bureau’s climate action planning process since the 2009 CAP. I’m proud to present the next iteration of this work on behalf of all my colleagues at the City who show up every day with passion and persistence to ensure a healthy climate for all of us who live here today, for those who will come after us, for those who are already on the frontlines of a changing climate, and for the voiceless. </a:t>
            </a:r>
          </a:p>
          <a:p>
            <a:pPr rtl="0" fontAlgn="base"/>
            <a:r>
              <a:rPr lang="en-US"/>
              <a:t> </a:t>
            </a:r>
          </a:p>
          <a:p>
            <a:pPr rtl="0" fontAlgn="base"/>
            <a:r>
              <a:rPr lang="en-US"/>
              <a:t>When it comes to climate science, there are many things we know for certain. The science, the research is irrefutable. The most concrete fact is that we’re running out of time to make the changes required to prevent irreversible damage to the systems that support life on Earth.  </a:t>
            </a:r>
          </a:p>
          <a:p>
            <a:pPr rtl="0" fontAlgn="base"/>
            <a:r>
              <a:rPr lang="en-US"/>
              <a:t> </a:t>
            </a:r>
          </a:p>
          <a:p>
            <a:pPr rtl="0" fontAlgn="base"/>
            <a:r>
              <a:rPr lang="en-US"/>
              <a:t>Those changes center around both decarbonization and resilience. When I first started working on climate issues, resilience and adaptation very much took a back seat. We focused almost entirely on decarbonization, or mitigation. But just in the span of those 13 years, we have reached the point where we can’t just plan for and invest in decarbonization. We have to focus on resilience and adaptation with equal urgency. Lack of action at the federal level and around the world have brought us to a place where resilience will not be achievable without deep emission reductions. </a:t>
            </a:r>
          </a:p>
          <a:p>
            <a:pPr rtl="0" fontAlgn="base"/>
            <a:r>
              <a:rPr lang="en-US"/>
              <a:t> </a:t>
            </a:r>
          </a:p>
          <a:p>
            <a:pPr rtl="0" fontAlgn="base"/>
            <a:r>
              <a:rPr lang="en-US"/>
              <a:t>The Climate Emergency Workplan addresses how we can achieve those reductions. These actions are the steps we have to take to meet our 2030 and 2050 goals - to uphold the climate commitments we’ve made on the international stage  </a:t>
            </a:r>
          </a:p>
          <a:p>
            <a:pPr rtl="0" fontAlgn="base"/>
            <a:r>
              <a:rPr lang="en-US"/>
              <a:t> </a:t>
            </a:r>
          </a:p>
          <a:p>
            <a:pPr rtl="0" fontAlgn="base"/>
            <a:r>
              <a:rPr lang="en-US"/>
              <a:t>[Paris Agreement - limit temperature rise to 'well below' 2 degrees </a:t>
            </a:r>
            <a:r>
              <a:rPr lang="en-US" err="1"/>
              <a:t>celsius</a:t>
            </a:r>
            <a:r>
              <a:rPr lang="en-US"/>
              <a:t>.] </a:t>
            </a:r>
          </a:p>
        </p:txBody>
      </p:sp>
      <p:sp>
        <p:nvSpPr>
          <p:cNvPr id="4" name="Slide Number Placeholder 3"/>
          <p:cNvSpPr>
            <a:spLocks noGrp="1"/>
          </p:cNvSpPr>
          <p:nvPr>
            <p:ph type="sldNum" sz="quarter" idx="5"/>
          </p:nvPr>
        </p:nvSpPr>
        <p:spPr/>
        <p:txBody>
          <a:bodyPr/>
          <a:lstStyle/>
          <a:p>
            <a:fld id="{CA853763-D40C-984B-BA9D-701CCBD1CFFF}" type="slidenum">
              <a:rPr lang="en-US" smtClean="0"/>
              <a:pPr/>
              <a:t>4</a:t>
            </a:fld>
            <a:endParaRPr lang="en-US"/>
          </a:p>
        </p:txBody>
      </p:sp>
    </p:spTree>
    <p:extLst>
      <p:ext uri="{BB962C8B-B14F-4D97-AF65-F5344CB8AC3E}">
        <p14:creationId xmlns:p14="http://schemas.microsoft.com/office/powerpoint/2010/main" val="225134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ANDRIA: </a:t>
            </a:r>
          </a:p>
          <a:p>
            <a:pPr rtl="0" fontAlgn="base"/>
            <a:r>
              <a:rPr lang="en-US"/>
              <a:t>This graph shows our progress to-date on reducing carbon emissions here in the City of Portland. While we have made some progress, it’s not nearly enough to meet net-zero emissions by 2050. Over the last ten years, we’ve seen a plateau, instead of the drastic decline we need. In order to achieve the ultimate goal of net-zero emissions by 2050, we have to achieve 50% emissions reductions by 2030, less than eight years from now. The science makes clear that our window to act is closing.  </a:t>
            </a:r>
          </a:p>
          <a:p>
            <a:pPr rtl="0" fontAlgn="base"/>
            <a:r>
              <a:rPr lang="en-US"/>
              <a:t> </a:t>
            </a:r>
          </a:p>
          <a:p>
            <a:pPr rtl="0" fontAlgn="base"/>
            <a:r>
              <a:rPr lang="en-US"/>
              <a:t>The Climate Emergency Declaration that Council passed in 2020 updated the short- and long-range goals and made the 2015 Climate Action Plan obsolete. But the CED is not a climate action plan. This Climate Emergency Workplan will serve as the City’s climate action plan for the next three years. It’s the first coordinated response from the City that outlines actions necessary to reach the Climate Emergency Declaration goals and brings into sharp focus Council’s specific role.  </a:t>
            </a:r>
          </a:p>
        </p:txBody>
      </p:sp>
      <p:sp>
        <p:nvSpPr>
          <p:cNvPr id="4" name="Slide Number Placeholder 3"/>
          <p:cNvSpPr>
            <a:spLocks noGrp="1"/>
          </p:cNvSpPr>
          <p:nvPr>
            <p:ph type="sldNum" sz="quarter" idx="5"/>
          </p:nvPr>
        </p:nvSpPr>
        <p:spPr/>
        <p:txBody>
          <a:bodyPr/>
          <a:lstStyle/>
          <a:p>
            <a:fld id="{CA853763-D40C-984B-BA9D-701CCBD1CFFF}" type="slidenum">
              <a:rPr lang="en-US" smtClean="0"/>
              <a:pPr/>
              <a:t>5</a:t>
            </a:fld>
            <a:endParaRPr lang="en-US"/>
          </a:p>
        </p:txBody>
      </p:sp>
    </p:spTree>
    <p:extLst>
      <p:ext uri="{BB962C8B-B14F-4D97-AF65-F5344CB8AC3E}">
        <p14:creationId xmlns:p14="http://schemas.microsoft.com/office/powerpoint/2010/main" val="8785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ANDRIA:</a:t>
            </a:r>
          </a:p>
          <a:p>
            <a:pPr rtl="0" fontAlgn="base"/>
            <a:r>
              <a:rPr lang="en-US"/>
              <a:t>The severity of the worst-case scenario cannot be minimized or understated. But there is good news – we can do this.  </a:t>
            </a:r>
          </a:p>
          <a:p>
            <a:pPr rtl="0" fontAlgn="base"/>
            <a:r>
              <a:rPr lang="en-US"/>
              <a:t> </a:t>
            </a:r>
          </a:p>
          <a:p>
            <a:pPr rtl="0" fontAlgn="base"/>
            <a:r>
              <a:rPr lang="en-US"/>
              <a:t>This Climate Emergency Workplan serves as a prescriptive plan outlining the actions we must take to dramatically reduce carbon while simultaneously preparing our most vulnerable communities and making infrastructure investments. These actions not only reduce carbon but bring numerous co-benefits to our communities in the form of new business and workforce opportunities, cleaner air, less traffic congestion, more plentiful, accessible transportation options, and healthier, safer, more comfortable homes and buildings.  </a:t>
            </a:r>
          </a:p>
          <a:p>
            <a:pPr rtl="0" fontAlgn="base"/>
            <a:r>
              <a:rPr lang="en-US"/>
              <a:t> </a:t>
            </a:r>
          </a:p>
          <a:p>
            <a:endParaRPr lang="en-US"/>
          </a:p>
        </p:txBody>
      </p:sp>
      <p:sp>
        <p:nvSpPr>
          <p:cNvPr id="4" name="Slide Number Placeholder 3"/>
          <p:cNvSpPr>
            <a:spLocks noGrp="1"/>
          </p:cNvSpPr>
          <p:nvPr>
            <p:ph type="sldNum" sz="quarter" idx="5"/>
          </p:nvPr>
        </p:nvSpPr>
        <p:spPr/>
        <p:txBody>
          <a:bodyPr/>
          <a:lstStyle/>
          <a:p>
            <a:fld id="{CA853763-D40C-984B-BA9D-701CCBD1CFFF}" type="slidenum">
              <a:rPr lang="en-US" smtClean="0"/>
              <a:pPr/>
              <a:t>6</a:t>
            </a:fld>
            <a:endParaRPr lang="en-US"/>
          </a:p>
        </p:txBody>
      </p:sp>
    </p:spTree>
    <p:extLst>
      <p:ext uri="{BB962C8B-B14F-4D97-AF65-F5344CB8AC3E}">
        <p14:creationId xmlns:p14="http://schemas.microsoft.com/office/powerpoint/2010/main" val="167131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ANDRIA:</a:t>
            </a:r>
          </a:p>
          <a:p>
            <a:pPr rtl="0" fontAlgn="base"/>
            <a:r>
              <a:rPr lang="en-US"/>
              <a:t>Page 4 of the Climate Emergency Workplan displays the analytical foundation of the decarbonization priorities. In 2020 BPS hired a consultant to build a Decarbonization Pathways model. We call it Pathways for short. The purpose of the tool is to help policymakers and the public visualize the scale and combinations of specific climate strategies (or wedges) needed to get to net zero. </a:t>
            </a:r>
          </a:p>
          <a:p>
            <a:pPr rtl="0" fontAlgn="base"/>
            <a:r>
              <a:rPr lang="en-US"/>
              <a:t> </a:t>
            </a:r>
          </a:p>
          <a:p>
            <a:pPr rtl="0" fontAlgn="base"/>
            <a:r>
              <a:rPr lang="en-US"/>
              <a:t>Pathways allows the user to vary the scale of each strategy and to choose combinations of strategies that can achieve the reduction targets. It is a dynamic tool and enables the user to look at any number of different scenarios.  </a:t>
            </a:r>
          </a:p>
          <a:p>
            <a:pPr rtl="0" fontAlgn="base"/>
            <a:r>
              <a:rPr lang="en-US"/>
              <a:t> </a:t>
            </a:r>
          </a:p>
          <a:p>
            <a:pPr rtl="0" fontAlgn="base"/>
            <a:r>
              <a:rPr lang="en-US"/>
              <a:t>For the CEW, we presented ONE POSSIBLE SCENARIO. It's the middle of the road scenario, which is still pretty aggressive. But it’s not the maximum scenario. Explanation of the Pathways tool is on our website and BPS staff are happy to provide a look under the hood to anyone who wants to dive deeper into the analysis and assumptions.   </a:t>
            </a:r>
          </a:p>
          <a:p>
            <a:pPr rtl="0" fontAlgn="base"/>
            <a:r>
              <a:rPr lang="en-US"/>
              <a:t> </a:t>
            </a:r>
          </a:p>
          <a:p>
            <a:pPr rtl="0" fontAlgn="base"/>
            <a:r>
              <a:rPr lang="en-US"/>
              <a:t>What it tells us is that there is no single strategy or reduction wedge that gets us to net zero. What gets us there is a cumulative and interactive effect among strategies.  </a:t>
            </a:r>
          </a:p>
          <a:p>
            <a:pPr rtl="0" fontAlgn="base"/>
            <a:r>
              <a:rPr lang="en-US"/>
              <a:t> </a:t>
            </a:r>
          </a:p>
          <a:p>
            <a:pPr rtl="0" fontAlgn="base"/>
            <a:r>
              <a:rPr lang="en-US"/>
              <a:t>It also tells us which carbon reduction strategies have the greatest impact in reducing cumulative emissions. You will see these priorities map to what’s listed in the Workplan on pages 5-10. </a:t>
            </a:r>
          </a:p>
          <a:p>
            <a:pPr rtl="0" fontAlgn="base"/>
            <a:r>
              <a:rPr lang="en-US"/>
              <a:t> </a:t>
            </a:r>
          </a:p>
          <a:p>
            <a:pPr rtl="0" fontAlgn="base"/>
            <a:r>
              <a:rPr lang="en-US"/>
              <a:t>• 100% renewable electricity supply (-12%)  </a:t>
            </a:r>
          </a:p>
          <a:p>
            <a:pPr rtl="0" fontAlgn="base"/>
            <a:r>
              <a:rPr lang="en-US"/>
              <a:t>• Portland Preferred Transportation Policy Scenario (-9%)  </a:t>
            </a:r>
          </a:p>
          <a:p>
            <a:pPr rtl="0" fontAlgn="base"/>
            <a:r>
              <a:rPr lang="en-US"/>
              <a:t>• Electric vehicles to replace remaining gasoline (-9%)  </a:t>
            </a:r>
          </a:p>
          <a:p>
            <a:pPr rtl="0" fontAlgn="base"/>
            <a:r>
              <a:rPr lang="en-US"/>
              <a:t>• Renewable biofuels to replace remaining diesel fuel (-7%) and  </a:t>
            </a:r>
          </a:p>
          <a:p>
            <a:pPr rtl="0" fontAlgn="base"/>
            <a:r>
              <a:rPr lang="en-US"/>
              <a:t>• Industrial innovation (-6%). </a:t>
            </a:r>
          </a:p>
          <a:p>
            <a:pPr rtl="0" fontAlgn="base"/>
            <a:r>
              <a:rPr lang="en-US"/>
              <a:t> </a:t>
            </a:r>
          </a:p>
          <a:p>
            <a:pPr rtl="0" fontAlgn="base"/>
            <a:r>
              <a:rPr lang="en-US"/>
              <a:t> </a:t>
            </a:r>
          </a:p>
          <a:p>
            <a:endParaRPr lang="en-US"/>
          </a:p>
        </p:txBody>
      </p:sp>
      <p:sp>
        <p:nvSpPr>
          <p:cNvPr id="4" name="Slide Number Placeholder 3"/>
          <p:cNvSpPr>
            <a:spLocks noGrp="1"/>
          </p:cNvSpPr>
          <p:nvPr>
            <p:ph type="sldNum" sz="quarter" idx="5"/>
          </p:nvPr>
        </p:nvSpPr>
        <p:spPr/>
        <p:txBody>
          <a:bodyPr/>
          <a:lstStyle/>
          <a:p>
            <a:fld id="{CA853763-D40C-984B-BA9D-701CCBD1CFFF}" type="slidenum">
              <a:rPr lang="en-US" smtClean="0"/>
              <a:pPr/>
              <a:t>7</a:t>
            </a:fld>
            <a:endParaRPr lang="en-US"/>
          </a:p>
        </p:txBody>
      </p:sp>
    </p:spTree>
    <p:extLst>
      <p:ext uri="{BB962C8B-B14F-4D97-AF65-F5344CB8AC3E}">
        <p14:creationId xmlns:p14="http://schemas.microsoft.com/office/powerpoint/2010/main" val="4159437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ANDRIA:</a:t>
            </a:r>
          </a:p>
          <a:p>
            <a:pPr rtl="0" fontAlgn="base"/>
            <a:r>
              <a:rPr lang="en-US"/>
              <a:t>As mentioned, the priority actions are divided among decarbonization and resilience.  </a:t>
            </a:r>
          </a:p>
          <a:p>
            <a:pPr rtl="0" fontAlgn="base"/>
            <a:r>
              <a:rPr lang="en-US"/>
              <a:t> </a:t>
            </a:r>
          </a:p>
          <a:p>
            <a:pPr rtl="0" fontAlgn="base"/>
            <a:r>
              <a:rPr lang="en-US"/>
              <a:t>BPS and PBOT have purview over most of the decarb actions. More bureaus have a role in accomplishing climate resilience outcomes for our community.  </a:t>
            </a:r>
          </a:p>
          <a:p>
            <a:pPr rtl="0" fontAlgn="base"/>
            <a:r>
              <a:rPr lang="en-US"/>
              <a:t> </a:t>
            </a:r>
          </a:p>
          <a:p>
            <a:pPr rtl="0" fontAlgn="base"/>
            <a:r>
              <a:rPr lang="en-US"/>
              <a:t>Where decarbonization actions largely contain policy directives and objectives, resilience actions are based in real-time solutions to address impacts our community is already experiencing. Resilience actions are organized by risks, such as wildfire and flooding, and investments in solutions, such as increased tree canopy, natural-resource protection, resilience hubs and more.  </a:t>
            </a:r>
          </a:p>
          <a:p>
            <a:pPr rtl="0" fontAlgn="base"/>
            <a:r>
              <a:rPr lang="en-US"/>
              <a:t> </a:t>
            </a:r>
          </a:p>
          <a:p>
            <a:pPr rtl="0" fontAlgn="base"/>
            <a:r>
              <a:rPr lang="en-US"/>
              <a:t>Bureau leadership is here today to speak in more depth about the priorities. </a:t>
            </a:r>
          </a:p>
          <a:p>
            <a:pPr rtl="0" fontAlgn="base"/>
            <a:endParaRPr lang="en-US"/>
          </a:p>
          <a:p>
            <a:pPr rtl="0" fontAlgn="base"/>
            <a:r>
              <a:rPr lang="en-US"/>
              <a:t>HAND OFF TO DONNIE</a:t>
            </a:r>
          </a:p>
          <a:p>
            <a:endParaRPr lang="en-US"/>
          </a:p>
        </p:txBody>
      </p:sp>
      <p:sp>
        <p:nvSpPr>
          <p:cNvPr id="4" name="Slide Number Placeholder 3"/>
          <p:cNvSpPr>
            <a:spLocks noGrp="1"/>
          </p:cNvSpPr>
          <p:nvPr>
            <p:ph type="sldNum" sz="quarter" idx="5"/>
          </p:nvPr>
        </p:nvSpPr>
        <p:spPr/>
        <p:txBody>
          <a:bodyPr/>
          <a:lstStyle/>
          <a:p>
            <a:fld id="{CA853763-D40C-984B-BA9D-701CCBD1CFFF}" type="slidenum">
              <a:rPr lang="en-US" smtClean="0"/>
              <a:pPr/>
              <a:t>8</a:t>
            </a:fld>
            <a:endParaRPr lang="en-US"/>
          </a:p>
        </p:txBody>
      </p:sp>
    </p:spTree>
    <p:extLst>
      <p:ext uri="{BB962C8B-B14F-4D97-AF65-F5344CB8AC3E}">
        <p14:creationId xmlns:p14="http://schemas.microsoft.com/office/powerpoint/2010/main" val="341659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DONNIE Handoff to BDs, give some context and introduces Chris. PRESENTATION ORDER:</a:t>
            </a:r>
          </a:p>
          <a:p>
            <a:endParaRPr lang="en-US"/>
          </a:p>
          <a:p>
            <a:r>
              <a:rPr lang="en-US"/>
              <a:t>PBOT (slides 10-16)</a:t>
            </a:r>
          </a:p>
          <a:p>
            <a:r>
              <a:rPr lang="en-US"/>
              <a:t>OMF (17)</a:t>
            </a:r>
          </a:p>
          <a:p>
            <a:r>
              <a:rPr lang="en-US"/>
              <a:t>Parks (18)</a:t>
            </a:r>
          </a:p>
          <a:p>
            <a:r>
              <a:rPr lang="en-US"/>
              <a:t>BES (19) </a:t>
            </a:r>
          </a:p>
          <a:p>
            <a:r>
              <a:rPr lang="en-US"/>
              <a:t>PBEM (20)</a:t>
            </a:r>
          </a:p>
        </p:txBody>
      </p:sp>
      <p:sp>
        <p:nvSpPr>
          <p:cNvPr id="4" name="Slide Number Placeholder 3"/>
          <p:cNvSpPr>
            <a:spLocks noGrp="1"/>
          </p:cNvSpPr>
          <p:nvPr>
            <p:ph type="sldNum" sz="quarter" idx="5"/>
          </p:nvPr>
        </p:nvSpPr>
        <p:spPr/>
        <p:txBody>
          <a:bodyPr/>
          <a:lstStyle/>
          <a:p>
            <a:fld id="{CA853763-D40C-984B-BA9D-701CCBD1CFFF}" type="slidenum">
              <a:rPr lang="en-US" smtClean="0"/>
              <a:pPr/>
              <a:t>9</a:t>
            </a:fld>
            <a:endParaRPr lang="en-US"/>
          </a:p>
        </p:txBody>
      </p:sp>
    </p:spTree>
    <p:extLst>
      <p:ext uri="{BB962C8B-B14F-4D97-AF65-F5344CB8AC3E}">
        <p14:creationId xmlns:p14="http://schemas.microsoft.com/office/powerpoint/2010/main" val="1615117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portland.gov/bps/cleanenergy"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gi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59CD-AAD0-F64D-AB27-C6844823183B}"/>
              </a:ext>
            </a:extLst>
          </p:cNvPr>
          <p:cNvSpPr>
            <a:spLocks noGrp="1"/>
          </p:cNvSpPr>
          <p:nvPr>
            <p:ph type="ctrTitle" hasCustomPrompt="1"/>
          </p:nvPr>
        </p:nvSpPr>
        <p:spPr>
          <a:xfrm>
            <a:off x="3889448" y="751751"/>
            <a:ext cx="4794737" cy="2387600"/>
          </a:xfrm>
        </p:spPr>
        <p:txBody>
          <a:bodyPr anchor="b">
            <a:normAutofit/>
          </a:bodyPr>
          <a:lstStyle>
            <a:lvl1pPr algn="l">
              <a:defRPr sz="4200" b="0" i="0" cap="all" baseline="0">
                <a:solidFill>
                  <a:schemeClr val="accent1"/>
                </a:solidFill>
                <a:latin typeface="Segoe UI" panose="020B0502040204020203" pitchFamily="34" charset="0"/>
              </a:defRPr>
            </a:lvl1pPr>
          </a:lstStyle>
          <a:p>
            <a:r>
              <a:rPr lang="en-US"/>
              <a:t>Presentation </a:t>
            </a:r>
            <a:br>
              <a:rPr lang="en-US"/>
            </a:br>
            <a:r>
              <a:rPr lang="en-US"/>
              <a:t>title title</a:t>
            </a:r>
          </a:p>
        </p:txBody>
      </p:sp>
      <p:sp>
        <p:nvSpPr>
          <p:cNvPr id="3" name="Subtitle 2">
            <a:extLst>
              <a:ext uri="{FF2B5EF4-FFF2-40B4-BE49-F238E27FC236}">
                <a16:creationId xmlns:a16="http://schemas.microsoft.com/office/drawing/2014/main" id="{57840D18-984E-B94D-B4E7-E8C8DB6E9D97}"/>
              </a:ext>
            </a:extLst>
          </p:cNvPr>
          <p:cNvSpPr>
            <a:spLocks noGrp="1"/>
          </p:cNvSpPr>
          <p:nvPr>
            <p:ph type="subTitle" idx="1" hasCustomPrompt="1"/>
          </p:nvPr>
        </p:nvSpPr>
        <p:spPr>
          <a:xfrm>
            <a:off x="3889448" y="3231427"/>
            <a:ext cx="4794737" cy="808597"/>
          </a:xfrm>
        </p:spPr>
        <p:txBody>
          <a:bodyPr/>
          <a:lstStyle>
            <a:lvl1pPr marL="0" indent="0" algn="l">
              <a:buNone/>
              <a:defRPr sz="1800" baseline="0">
                <a:solidFill>
                  <a:srgbClr val="5E5E5E"/>
                </a:solidFill>
                <a:latin typeface="Segoe UI Symbol"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sp>
        <p:nvSpPr>
          <p:cNvPr id="7" name="Text Placeholder 41">
            <a:extLst>
              <a:ext uri="{FF2B5EF4-FFF2-40B4-BE49-F238E27FC236}">
                <a16:creationId xmlns:a16="http://schemas.microsoft.com/office/drawing/2014/main" id="{9000E6EF-2A81-BA4F-993D-0B4DCDA11D91}"/>
              </a:ext>
            </a:extLst>
          </p:cNvPr>
          <p:cNvSpPr>
            <a:spLocks noGrp="1"/>
          </p:cNvSpPr>
          <p:nvPr>
            <p:ph type="body" sz="quarter" idx="19" hasCustomPrompt="1"/>
          </p:nvPr>
        </p:nvSpPr>
        <p:spPr>
          <a:xfrm>
            <a:off x="3889448" y="4453767"/>
            <a:ext cx="2272165" cy="262342"/>
          </a:xfrm>
        </p:spPr>
        <p:txBody>
          <a:bodyPr>
            <a:noAutofit/>
          </a:bodyPr>
          <a:lstStyle>
            <a:lvl1pPr marL="0" indent="0">
              <a:spcBef>
                <a:spcPts val="0"/>
              </a:spcBef>
              <a:buFont typeface="Arial" charset="0"/>
              <a:buNone/>
              <a:defRPr sz="1050" b="1" cap="none" baseline="0">
                <a:solidFill>
                  <a:srgbClr val="5E5E5E"/>
                </a:solidFill>
              </a:defRPr>
            </a:lvl1pPr>
            <a:lvl2pPr marL="7144" indent="0">
              <a:buNone/>
              <a:defRPr sz="1200"/>
            </a:lvl2pPr>
            <a:lvl3pPr marL="685800" indent="0">
              <a:buNone/>
              <a:defRPr sz="1200"/>
            </a:lvl3pPr>
            <a:lvl4pPr marL="1028700" indent="0">
              <a:buNone/>
              <a:defRPr sz="1200"/>
            </a:lvl4pPr>
            <a:lvl5pPr marL="1371600" indent="0">
              <a:buNone/>
              <a:defRPr sz="1200"/>
            </a:lvl5pPr>
          </a:lstStyle>
          <a:p>
            <a:pPr lvl="0"/>
            <a:r>
              <a:rPr lang="en-US"/>
              <a:t>PRESENTER NAME</a:t>
            </a:r>
          </a:p>
        </p:txBody>
      </p:sp>
      <p:sp>
        <p:nvSpPr>
          <p:cNvPr id="8" name="Text Placeholder 41">
            <a:extLst>
              <a:ext uri="{FF2B5EF4-FFF2-40B4-BE49-F238E27FC236}">
                <a16:creationId xmlns:a16="http://schemas.microsoft.com/office/drawing/2014/main" id="{C8A09CA1-D770-FE45-8FED-7CE4E49FC318}"/>
              </a:ext>
            </a:extLst>
          </p:cNvPr>
          <p:cNvSpPr>
            <a:spLocks noGrp="1"/>
          </p:cNvSpPr>
          <p:nvPr>
            <p:ph type="body" sz="quarter" idx="20" hasCustomPrompt="1"/>
          </p:nvPr>
        </p:nvSpPr>
        <p:spPr>
          <a:xfrm>
            <a:off x="3889448" y="4716109"/>
            <a:ext cx="2272165" cy="470588"/>
          </a:xfrm>
        </p:spPr>
        <p:txBody>
          <a:bodyPr>
            <a:noAutofit/>
          </a:bodyPr>
          <a:lstStyle>
            <a:lvl1pPr marL="0" indent="0">
              <a:spcBef>
                <a:spcPts val="0"/>
              </a:spcBef>
              <a:buFont typeface="Arial" charset="0"/>
              <a:buNone/>
              <a:defRPr sz="900" baseline="0">
                <a:solidFill>
                  <a:srgbClr val="5E5E5E"/>
                </a:solidFill>
                <a:latin typeface="Segoe UI Symbol" panose="020B0502040204020203" pitchFamily="34" charset="0"/>
              </a:defRPr>
            </a:lvl1pPr>
            <a:lvl2pPr marL="7144" indent="0">
              <a:buNone/>
              <a:defRPr sz="1200"/>
            </a:lvl2pPr>
            <a:lvl3pPr marL="685800" indent="0">
              <a:buNone/>
              <a:defRPr sz="1200"/>
            </a:lvl3pPr>
            <a:lvl4pPr marL="1028700" indent="0">
              <a:buNone/>
              <a:defRPr sz="1200"/>
            </a:lvl4pPr>
            <a:lvl5pPr marL="1371600" indent="0">
              <a:buNone/>
              <a:defRPr sz="1200"/>
            </a:lvl5pPr>
          </a:lstStyle>
          <a:p>
            <a:pPr lvl="0"/>
            <a:r>
              <a:rPr lang="en-US"/>
              <a:t>Title</a:t>
            </a:r>
          </a:p>
        </p:txBody>
      </p:sp>
      <p:sp>
        <p:nvSpPr>
          <p:cNvPr id="12" name="Text Placeholder 41">
            <a:extLst>
              <a:ext uri="{FF2B5EF4-FFF2-40B4-BE49-F238E27FC236}">
                <a16:creationId xmlns:a16="http://schemas.microsoft.com/office/drawing/2014/main" id="{AF93AB4D-1510-BF4D-A9ED-1863B8ED8E4E}"/>
              </a:ext>
            </a:extLst>
          </p:cNvPr>
          <p:cNvSpPr>
            <a:spLocks noGrp="1"/>
          </p:cNvSpPr>
          <p:nvPr>
            <p:ph type="body" sz="quarter" idx="21" hasCustomPrompt="1"/>
          </p:nvPr>
        </p:nvSpPr>
        <p:spPr>
          <a:xfrm>
            <a:off x="6412020" y="4453767"/>
            <a:ext cx="2272165" cy="262342"/>
          </a:xfrm>
        </p:spPr>
        <p:txBody>
          <a:bodyPr>
            <a:noAutofit/>
          </a:bodyPr>
          <a:lstStyle>
            <a:lvl1pPr marL="0" indent="0">
              <a:spcBef>
                <a:spcPts val="0"/>
              </a:spcBef>
              <a:buFont typeface="Arial" charset="0"/>
              <a:buNone/>
              <a:defRPr sz="1050" b="1" cap="none" baseline="0">
                <a:solidFill>
                  <a:srgbClr val="5E5E5E"/>
                </a:solidFill>
              </a:defRPr>
            </a:lvl1pPr>
            <a:lvl2pPr marL="7144" indent="0">
              <a:buNone/>
              <a:defRPr sz="1200"/>
            </a:lvl2pPr>
            <a:lvl3pPr marL="685800" indent="0">
              <a:buNone/>
              <a:defRPr sz="1200"/>
            </a:lvl3pPr>
            <a:lvl4pPr marL="1028700" indent="0">
              <a:buNone/>
              <a:defRPr sz="1200"/>
            </a:lvl4pPr>
            <a:lvl5pPr marL="1371600" indent="0">
              <a:buNone/>
              <a:defRPr sz="1200"/>
            </a:lvl5pPr>
          </a:lstStyle>
          <a:p>
            <a:pPr lvl="0"/>
            <a:r>
              <a:rPr lang="en-US"/>
              <a:t>PRESENTER NAME</a:t>
            </a:r>
          </a:p>
        </p:txBody>
      </p:sp>
      <p:sp>
        <p:nvSpPr>
          <p:cNvPr id="13" name="Text Placeholder 41">
            <a:extLst>
              <a:ext uri="{FF2B5EF4-FFF2-40B4-BE49-F238E27FC236}">
                <a16:creationId xmlns:a16="http://schemas.microsoft.com/office/drawing/2014/main" id="{0B50E0FB-A575-864A-8D86-FB7F6F865920}"/>
              </a:ext>
            </a:extLst>
          </p:cNvPr>
          <p:cNvSpPr>
            <a:spLocks noGrp="1"/>
          </p:cNvSpPr>
          <p:nvPr>
            <p:ph type="body" sz="quarter" idx="22" hasCustomPrompt="1"/>
          </p:nvPr>
        </p:nvSpPr>
        <p:spPr>
          <a:xfrm>
            <a:off x="6412020" y="4716109"/>
            <a:ext cx="2272165" cy="470588"/>
          </a:xfrm>
        </p:spPr>
        <p:txBody>
          <a:bodyPr>
            <a:noAutofit/>
          </a:bodyPr>
          <a:lstStyle>
            <a:lvl1pPr marL="0" indent="0">
              <a:spcBef>
                <a:spcPts val="0"/>
              </a:spcBef>
              <a:buFont typeface="Arial" charset="0"/>
              <a:buNone/>
              <a:defRPr sz="900" baseline="0">
                <a:solidFill>
                  <a:srgbClr val="5E5E5E"/>
                </a:solidFill>
                <a:latin typeface="Segoe UI Symbol" panose="020B0502040204020203" pitchFamily="34" charset="0"/>
              </a:defRPr>
            </a:lvl1pPr>
            <a:lvl2pPr marL="7144" indent="0">
              <a:buNone/>
              <a:defRPr sz="1200"/>
            </a:lvl2pPr>
            <a:lvl3pPr marL="685800" indent="0">
              <a:buNone/>
              <a:defRPr sz="1200"/>
            </a:lvl3pPr>
            <a:lvl4pPr marL="1028700" indent="0">
              <a:buNone/>
              <a:defRPr sz="1200"/>
            </a:lvl4pPr>
            <a:lvl5pPr marL="1371600" indent="0">
              <a:buNone/>
              <a:defRPr sz="1200"/>
            </a:lvl5pPr>
          </a:lstStyle>
          <a:p>
            <a:pPr lvl="0"/>
            <a:r>
              <a:rPr lang="en-US"/>
              <a:t>Title</a:t>
            </a:r>
          </a:p>
        </p:txBody>
      </p:sp>
      <p:sp>
        <p:nvSpPr>
          <p:cNvPr id="14" name="Picture Placeholder 5">
            <a:extLst>
              <a:ext uri="{FF2B5EF4-FFF2-40B4-BE49-F238E27FC236}">
                <a16:creationId xmlns:a16="http://schemas.microsoft.com/office/drawing/2014/main" id="{98FA94C2-B20D-2441-B2A3-9B3BC51E2616}"/>
              </a:ext>
            </a:extLst>
          </p:cNvPr>
          <p:cNvSpPr>
            <a:spLocks noGrp="1"/>
          </p:cNvSpPr>
          <p:nvPr>
            <p:ph type="pic" sz="quarter" idx="23"/>
          </p:nvPr>
        </p:nvSpPr>
        <p:spPr>
          <a:xfrm>
            <a:off x="-1" y="-1"/>
            <a:ext cx="3317789" cy="6858001"/>
          </a:xfrm>
          <a:solidFill>
            <a:schemeClr val="bg1"/>
          </a:solidFill>
        </p:spPr>
        <p:txBody>
          <a:bodyPr/>
          <a:lstStyle>
            <a:lvl1pPr>
              <a:buNone/>
              <a:defRPr/>
            </a:lvl1pPr>
          </a:lstStyle>
          <a:p>
            <a:r>
              <a:rPr lang="en-US"/>
              <a:t>Click icon to add picture</a:t>
            </a:r>
          </a:p>
        </p:txBody>
      </p:sp>
      <p:pic>
        <p:nvPicPr>
          <p:cNvPr id="16" name="Picture 15" descr="Bureau of Planning and Sustainability logo">
            <a:extLst>
              <a:ext uri="{FF2B5EF4-FFF2-40B4-BE49-F238E27FC236}">
                <a16:creationId xmlns:a16="http://schemas.microsoft.com/office/drawing/2014/main" id="{F17DCC8C-3091-AC49-8AE8-A8F8E49934D5}"/>
              </a:ext>
            </a:extLst>
          </p:cNvPr>
          <p:cNvPicPr>
            <a:picLocks noChangeAspect="1"/>
          </p:cNvPicPr>
          <p:nvPr userDrawn="1"/>
        </p:nvPicPr>
        <p:blipFill>
          <a:blip r:embed="rId2"/>
          <a:stretch>
            <a:fillRect/>
          </a:stretch>
        </p:blipFill>
        <p:spPr>
          <a:xfrm>
            <a:off x="3889447" y="5914836"/>
            <a:ext cx="3029550" cy="538245"/>
          </a:xfrm>
          <a:prstGeom prst="rect">
            <a:avLst/>
          </a:prstGeom>
        </p:spPr>
      </p:pic>
    </p:spTree>
    <p:extLst>
      <p:ext uri="{BB962C8B-B14F-4D97-AF65-F5344CB8AC3E}">
        <p14:creationId xmlns:p14="http://schemas.microsoft.com/office/powerpoint/2010/main" val="1804689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4B3881-72CE-7743-AEE1-F824F39C4658}"/>
              </a:ext>
            </a:extLst>
          </p:cNvPr>
          <p:cNvSpPr/>
          <p:nvPr userDrawn="1"/>
        </p:nvSpPr>
        <p:spPr>
          <a:xfrm>
            <a:off x="-2" y="1"/>
            <a:ext cx="9144002" cy="5934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
        <p:nvSpPr>
          <p:cNvPr id="2" name="Title 1">
            <a:extLst>
              <a:ext uri="{FF2B5EF4-FFF2-40B4-BE49-F238E27FC236}">
                <a16:creationId xmlns:a16="http://schemas.microsoft.com/office/drawing/2014/main" id="{87D8BAB2-D1D0-644B-9D5D-1790F55F9DED}"/>
              </a:ext>
            </a:extLst>
          </p:cNvPr>
          <p:cNvSpPr>
            <a:spLocks noGrp="1"/>
          </p:cNvSpPr>
          <p:nvPr>
            <p:ph type="title" hasCustomPrompt="1"/>
          </p:nvPr>
        </p:nvSpPr>
        <p:spPr>
          <a:xfrm>
            <a:off x="674557" y="365126"/>
            <a:ext cx="7840793" cy="4289377"/>
          </a:xfrm>
        </p:spPr>
        <p:txBody>
          <a:bodyPr/>
          <a:lstStyle>
            <a:lvl1pPr algn="ctr">
              <a:defRPr b="1" i="0">
                <a:solidFill>
                  <a:schemeClr val="bg1"/>
                </a:solidFill>
                <a:latin typeface="Segoe UI" panose="020B0502040204020203" pitchFamily="34" charset="0"/>
                <a:cs typeface="Segoe UI" panose="020B0502040204020203" pitchFamily="34" charset="0"/>
              </a:defRPr>
            </a:lvl1pPr>
          </a:lstStyle>
          <a:p>
            <a:r>
              <a:rPr lang="en-US"/>
              <a:t>"Pull Quote"</a:t>
            </a:r>
          </a:p>
        </p:txBody>
      </p:sp>
      <p:sp>
        <p:nvSpPr>
          <p:cNvPr id="3" name="Slide Number Placeholder 2">
            <a:extLst>
              <a:ext uri="{FF2B5EF4-FFF2-40B4-BE49-F238E27FC236}">
                <a16:creationId xmlns:a16="http://schemas.microsoft.com/office/drawing/2014/main" id="{6D38F7DB-434C-3642-A6D8-58A2C192270F}"/>
              </a:ext>
            </a:extLst>
          </p:cNvPr>
          <p:cNvSpPr>
            <a:spLocks noGrp="1"/>
          </p:cNvSpPr>
          <p:nvPr>
            <p:ph type="sldNum" sz="quarter" idx="10"/>
          </p:nvPr>
        </p:nvSpPr>
        <p:spPr/>
        <p:txBody>
          <a:body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solidFill>
                <a:srgbClr val="000000"/>
              </a:solidFill>
              <a:latin typeface="Segoe UI" panose="020B0502040204020203" pitchFamily="34" charset="0"/>
            </a:endParaRPr>
          </a:p>
        </p:txBody>
      </p:sp>
    </p:spTree>
    <p:extLst>
      <p:ext uri="{BB962C8B-B14F-4D97-AF65-F5344CB8AC3E}">
        <p14:creationId xmlns:p14="http://schemas.microsoft.com/office/powerpoint/2010/main" val="97794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CC562-A589-4F4D-A0B8-E3529B74BC27}"/>
              </a:ext>
            </a:extLst>
          </p:cNvPr>
          <p:cNvSpPr>
            <a:spLocks noGrp="1"/>
          </p:cNvSpPr>
          <p:nvPr>
            <p:ph type="title"/>
          </p:nvPr>
        </p:nvSpPr>
        <p:spPr>
          <a:xfrm>
            <a:off x="628650" y="539297"/>
            <a:ext cx="353557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9B2F6EC-C649-D94A-B1EC-47F877B2CAEF}"/>
              </a:ext>
            </a:extLst>
          </p:cNvPr>
          <p:cNvSpPr>
            <a:spLocks noGrp="1"/>
          </p:cNvSpPr>
          <p:nvPr>
            <p:ph sz="half" idx="1"/>
          </p:nvPr>
        </p:nvSpPr>
        <p:spPr>
          <a:xfrm>
            <a:off x="628650" y="1999798"/>
            <a:ext cx="3535577" cy="3138260"/>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6B008D16-113C-B04D-A3EA-67005DF4B21E}"/>
              </a:ext>
            </a:extLst>
          </p:cNvPr>
          <p:cNvSpPr>
            <a:spLocks noGrp="1"/>
          </p:cNvSpPr>
          <p:nvPr>
            <p:ph type="sldNum" sz="quarter" idx="12"/>
          </p:nvPr>
        </p:nvSpPr>
        <p:spPr>
          <a:xfrm>
            <a:off x="3381936" y="6356351"/>
            <a:ext cx="5133415"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9" name="Chart Placeholder 4">
            <a:extLst>
              <a:ext uri="{FF2B5EF4-FFF2-40B4-BE49-F238E27FC236}">
                <a16:creationId xmlns:a16="http://schemas.microsoft.com/office/drawing/2014/main" id="{CBB754D6-46F9-8243-B2F6-7BC211FFCC5D}"/>
              </a:ext>
            </a:extLst>
          </p:cNvPr>
          <p:cNvSpPr>
            <a:spLocks noGrp="1"/>
          </p:cNvSpPr>
          <p:nvPr>
            <p:ph type="chart" sz="quarter" idx="13"/>
          </p:nvPr>
        </p:nvSpPr>
        <p:spPr>
          <a:xfrm>
            <a:off x="4633785" y="1131820"/>
            <a:ext cx="3881566" cy="4006238"/>
          </a:xfrm>
        </p:spPr>
        <p:txBody>
          <a:bodyPr/>
          <a:lstStyle/>
          <a:p>
            <a:r>
              <a:rPr lang="en-US"/>
              <a:t>Click icon to add chart</a:t>
            </a:r>
          </a:p>
        </p:txBody>
      </p:sp>
      <p:sp>
        <p:nvSpPr>
          <p:cNvPr id="6" name="Rectangle 5">
            <a:extLst>
              <a:ext uri="{FF2B5EF4-FFF2-40B4-BE49-F238E27FC236}">
                <a16:creationId xmlns:a16="http://schemas.microsoft.com/office/drawing/2014/main" id="{701DAE65-E4D7-A542-90A7-CD9F3D27B1B5}"/>
              </a:ext>
            </a:extLst>
          </p:cNvPr>
          <p:cNvSpPr/>
          <p:nvPr userDrawn="1"/>
        </p:nvSpPr>
        <p:spPr>
          <a:xfrm>
            <a:off x="0" y="1"/>
            <a:ext cx="91440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Tree>
    <p:extLst>
      <p:ext uri="{BB962C8B-B14F-4D97-AF65-F5344CB8AC3E}">
        <p14:creationId xmlns:p14="http://schemas.microsoft.com/office/powerpoint/2010/main" val="256068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FC4C-5A96-3643-A928-41D6A9B7EEB7}"/>
              </a:ext>
            </a:extLst>
          </p:cNvPr>
          <p:cNvSpPr>
            <a:spLocks noGrp="1"/>
          </p:cNvSpPr>
          <p:nvPr>
            <p:ph type="title"/>
          </p:nvPr>
        </p:nvSpPr>
        <p:spPr>
          <a:xfrm>
            <a:off x="629840" y="457200"/>
            <a:ext cx="37197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511B670-6802-3146-8D6C-04FB0048C6D7}"/>
              </a:ext>
            </a:extLst>
          </p:cNvPr>
          <p:cNvSpPr>
            <a:spLocks noGrp="1"/>
          </p:cNvSpPr>
          <p:nvPr>
            <p:ph idx="1"/>
          </p:nvPr>
        </p:nvSpPr>
        <p:spPr>
          <a:xfrm>
            <a:off x="4794425" y="987427"/>
            <a:ext cx="3722116" cy="3448649"/>
          </a:xfrm>
        </p:spPr>
        <p:txBody>
          <a:bodyPr/>
          <a:lstStyle>
            <a:lvl1pPr>
              <a:defRPr sz="2400">
                <a:solidFill>
                  <a:srgbClr val="5E5E5E"/>
                </a:solidFill>
              </a:defRPr>
            </a:lvl1pPr>
            <a:lvl2pPr>
              <a:defRPr sz="2100">
                <a:solidFill>
                  <a:srgbClr val="5E5E5E"/>
                </a:solidFill>
              </a:defRPr>
            </a:lvl2pPr>
            <a:lvl3pPr>
              <a:defRPr sz="1800">
                <a:solidFill>
                  <a:srgbClr val="5E5E5E"/>
                </a:solidFill>
              </a:defRPr>
            </a:lvl3pPr>
            <a:lvl4pPr>
              <a:defRPr sz="1500">
                <a:solidFill>
                  <a:srgbClr val="5E5E5E"/>
                </a:solidFill>
              </a:defRPr>
            </a:lvl4pPr>
            <a:lvl5pPr>
              <a:defRPr sz="1500">
                <a:solidFill>
                  <a:srgbClr val="5E5E5E"/>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D1CF5F-A2EE-2647-BB42-CAA6AC4EBC06}"/>
              </a:ext>
            </a:extLst>
          </p:cNvPr>
          <p:cNvSpPr>
            <a:spLocks noGrp="1"/>
          </p:cNvSpPr>
          <p:nvPr>
            <p:ph type="body" sz="half" idx="2"/>
          </p:nvPr>
        </p:nvSpPr>
        <p:spPr>
          <a:xfrm>
            <a:off x="629840" y="2057400"/>
            <a:ext cx="3719737" cy="3151682"/>
          </a:xfrm>
        </p:spPr>
        <p:txBody>
          <a:bodyPr/>
          <a:lstStyle>
            <a:lvl1pPr marL="0" indent="0">
              <a:buNone/>
              <a:defRPr sz="1200">
                <a:solidFill>
                  <a:srgbClr val="5E5E5E"/>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79A64B89-E315-F947-8E79-D288DE8F9FB8}"/>
              </a:ext>
            </a:extLst>
          </p:cNvPr>
          <p:cNvSpPr>
            <a:spLocks noGrp="1"/>
          </p:cNvSpPr>
          <p:nvPr>
            <p:ph type="sldNum" sz="quarter" idx="12"/>
          </p:nvPr>
        </p:nvSpPr>
        <p:spPr>
          <a:xfrm>
            <a:off x="3381936" y="6356351"/>
            <a:ext cx="5133415"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6" name="Rectangle 5">
            <a:extLst>
              <a:ext uri="{FF2B5EF4-FFF2-40B4-BE49-F238E27FC236}">
                <a16:creationId xmlns:a16="http://schemas.microsoft.com/office/drawing/2014/main" id="{000CC0CA-573B-AB4A-9C77-5BE0D7858FBB}"/>
              </a:ext>
            </a:extLst>
          </p:cNvPr>
          <p:cNvSpPr/>
          <p:nvPr userDrawn="1"/>
        </p:nvSpPr>
        <p:spPr>
          <a:xfrm>
            <a:off x="0" y="1"/>
            <a:ext cx="91440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Tree>
    <p:extLst>
      <p:ext uri="{BB962C8B-B14F-4D97-AF65-F5344CB8AC3E}">
        <p14:creationId xmlns:p14="http://schemas.microsoft.com/office/powerpoint/2010/main" val="1340596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8899-E980-0141-9A00-CC0EFD8058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28E22F-582B-AC4C-898C-15482B5BEC34}"/>
              </a:ext>
            </a:extLst>
          </p:cNvPr>
          <p:cNvSpPr>
            <a:spLocks noGrp="1"/>
          </p:cNvSpPr>
          <p:nvPr>
            <p:ph idx="1"/>
          </p:nvPr>
        </p:nvSpPr>
        <p:spPr>
          <a:xfrm>
            <a:off x="674557" y="1825626"/>
            <a:ext cx="7840793" cy="3154147"/>
          </a:xfrm>
        </p:spPr>
        <p:txBody>
          <a:bodyPr/>
          <a:lstStyle>
            <a:lvl1pPr>
              <a:defRPr baseline="0">
                <a:solidFill>
                  <a:srgbClr val="5E5E5E"/>
                </a:solidFill>
              </a:defRPr>
            </a:lvl1pPr>
            <a:lvl2pPr>
              <a:defRPr baseline="0">
                <a:solidFill>
                  <a:srgbClr val="5E5E5E"/>
                </a:solidFill>
              </a:defRPr>
            </a:lvl2pPr>
            <a:lvl3pPr>
              <a:defRPr baseline="0">
                <a:solidFill>
                  <a:srgbClr val="5E5E5E"/>
                </a:solidFill>
              </a:defRPr>
            </a:lvl3pPr>
            <a:lvl4pPr>
              <a:defRPr baseline="0">
                <a:solidFill>
                  <a:srgbClr val="5E5E5E"/>
                </a:solidFill>
              </a:defRPr>
            </a:lvl4pPr>
            <a:lvl5pPr>
              <a:defRPr baseline="0">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A1D5FF8-B853-FB4C-A8B6-42FF9CCE236B}"/>
              </a:ext>
            </a:extLst>
          </p:cNvPr>
          <p:cNvSpPr>
            <a:spLocks noGrp="1"/>
          </p:cNvSpPr>
          <p:nvPr>
            <p:ph type="sldNum" sz="quarter" idx="12"/>
          </p:nvPr>
        </p:nvSpPr>
        <p:spPr>
          <a:xfrm>
            <a:off x="3381936" y="6356351"/>
            <a:ext cx="5133415"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5" name="Rectangle 4">
            <a:extLst>
              <a:ext uri="{FF2B5EF4-FFF2-40B4-BE49-F238E27FC236}">
                <a16:creationId xmlns:a16="http://schemas.microsoft.com/office/drawing/2014/main" id="{4E9BED46-0445-B548-8370-5F2D0BA56E7F}"/>
              </a:ext>
            </a:extLst>
          </p:cNvPr>
          <p:cNvSpPr/>
          <p:nvPr userDrawn="1"/>
        </p:nvSpPr>
        <p:spPr>
          <a:xfrm>
            <a:off x="0" y="1"/>
            <a:ext cx="91440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Tree>
    <p:extLst>
      <p:ext uri="{BB962C8B-B14F-4D97-AF65-F5344CB8AC3E}">
        <p14:creationId xmlns:p14="http://schemas.microsoft.com/office/powerpoint/2010/main" val="3406625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E34E8-FA5B-ED4C-9FFF-89709607AE4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DD8ABE-5F22-0B42-899F-0D1C1173336E}"/>
              </a:ext>
            </a:extLst>
          </p:cNvPr>
          <p:cNvSpPr>
            <a:spLocks noGrp="1"/>
          </p:cNvSpPr>
          <p:nvPr>
            <p:ph type="body" idx="1"/>
          </p:nvPr>
        </p:nvSpPr>
        <p:spPr>
          <a:xfrm>
            <a:off x="629842" y="1681163"/>
            <a:ext cx="3868340" cy="823912"/>
          </a:xfrm>
        </p:spPr>
        <p:txBody>
          <a:bodyPr anchor="b"/>
          <a:lstStyle>
            <a:lvl1pPr marL="0" indent="0">
              <a:buNone/>
              <a:defRPr sz="1800" b="1">
                <a:solidFill>
                  <a:srgbClr val="5E5E5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F97B2B5-87A1-6F40-9A6E-B17A466C46F2}"/>
              </a:ext>
            </a:extLst>
          </p:cNvPr>
          <p:cNvSpPr>
            <a:spLocks noGrp="1"/>
          </p:cNvSpPr>
          <p:nvPr>
            <p:ph sz="half" idx="2"/>
          </p:nvPr>
        </p:nvSpPr>
        <p:spPr>
          <a:xfrm>
            <a:off x="629842" y="2505075"/>
            <a:ext cx="3868340" cy="2671762"/>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C02348-256C-FC4E-9380-CE7DE9E28724}"/>
              </a:ext>
            </a:extLst>
          </p:cNvPr>
          <p:cNvSpPr>
            <a:spLocks noGrp="1"/>
          </p:cNvSpPr>
          <p:nvPr>
            <p:ph type="body" sz="quarter" idx="3"/>
          </p:nvPr>
        </p:nvSpPr>
        <p:spPr>
          <a:xfrm>
            <a:off x="4629150" y="1681163"/>
            <a:ext cx="3887391" cy="823912"/>
          </a:xfrm>
        </p:spPr>
        <p:txBody>
          <a:bodyPr anchor="b"/>
          <a:lstStyle>
            <a:lvl1pPr marL="0" indent="0">
              <a:buNone/>
              <a:defRPr sz="1800" b="1">
                <a:solidFill>
                  <a:srgbClr val="5E5E5E"/>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0FF070-0428-8142-8845-F441884E4B30}"/>
              </a:ext>
            </a:extLst>
          </p:cNvPr>
          <p:cNvSpPr>
            <a:spLocks noGrp="1"/>
          </p:cNvSpPr>
          <p:nvPr>
            <p:ph sz="quarter" idx="4"/>
          </p:nvPr>
        </p:nvSpPr>
        <p:spPr>
          <a:xfrm>
            <a:off x="4629150" y="2505075"/>
            <a:ext cx="3887391" cy="2671762"/>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FB75E53-EC61-2F40-A236-2E3998078FCA}"/>
              </a:ext>
            </a:extLst>
          </p:cNvPr>
          <p:cNvSpPr>
            <a:spLocks noGrp="1"/>
          </p:cNvSpPr>
          <p:nvPr>
            <p:ph type="sldNum" sz="quarter" idx="12"/>
          </p:nvPr>
        </p:nvSpPr>
        <p:spPr>
          <a:xfrm>
            <a:off x="3381936" y="6356351"/>
            <a:ext cx="5133415"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8" name="Rectangle 7">
            <a:extLst>
              <a:ext uri="{FF2B5EF4-FFF2-40B4-BE49-F238E27FC236}">
                <a16:creationId xmlns:a16="http://schemas.microsoft.com/office/drawing/2014/main" id="{9851F39E-0EF3-E140-AFA4-68B2A33924F9}"/>
              </a:ext>
            </a:extLst>
          </p:cNvPr>
          <p:cNvSpPr/>
          <p:nvPr userDrawn="1"/>
        </p:nvSpPr>
        <p:spPr>
          <a:xfrm>
            <a:off x="0" y="1"/>
            <a:ext cx="91440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Tree>
    <p:extLst>
      <p:ext uri="{BB962C8B-B14F-4D97-AF65-F5344CB8AC3E}">
        <p14:creationId xmlns:p14="http://schemas.microsoft.com/office/powerpoint/2010/main" val="1999862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D6953-9A03-FB46-8718-39C2B3E53361}"/>
              </a:ext>
            </a:extLst>
          </p:cNvPr>
          <p:cNvSpPr>
            <a:spLocks noGrp="1"/>
          </p:cNvSpPr>
          <p:nvPr>
            <p:ph type="title"/>
          </p:nvPr>
        </p:nvSpPr>
        <p:spPr>
          <a:xfrm>
            <a:off x="674558" y="365126"/>
            <a:ext cx="7777663" cy="1325563"/>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0A63BD8-663E-F146-8BC9-07AABAB52ADE}"/>
              </a:ext>
            </a:extLst>
          </p:cNvPr>
          <p:cNvSpPr>
            <a:spLocks noGrp="1"/>
          </p:cNvSpPr>
          <p:nvPr>
            <p:ph type="sldNum" sz="quarter" idx="10"/>
          </p:nvPr>
        </p:nvSpPr>
        <p:spPr/>
        <p:txBody>
          <a:body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solidFill>
                <a:srgbClr val="000000"/>
              </a:solidFill>
              <a:latin typeface="Segoe UI" panose="020B0502040204020203" pitchFamily="34" charset="0"/>
            </a:endParaRPr>
          </a:p>
        </p:txBody>
      </p:sp>
      <p:sp>
        <p:nvSpPr>
          <p:cNvPr id="11" name="SmartArt Placeholder 10">
            <a:extLst>
              <a:ext uri="{FF2B5EF4-FFF2-40B4-BE49-F238E27FC236}">
                <a16:creationId xmlns:a16="http://schemas.microsoft.com/office/drawing/2014/main" id="{2E99E0BB-24A2-2345-B893-0793E7871038}"/>
              </a:ext>
            </a:extLst>
          </p:cNvPr>
          <p:cNvSpPr>
            <a:spLocks noGrp="1"/>
          </p:cNvSpPr>
          <p:nvPr>
            <p:ph type="dgm" sz="quarter" idx="11"/>
          </p:nvPr>
        </p:nvSpPr>
        <p:spPr>
          <a:xfrm>
            <a:off x="675085" y="1816359"/>
            <a:ext cx="7777163" cy="3377682"/>
          </a:xfrm>
        </p:spPr>
        <p:txBody>
          <a:bodyPr/>
          <a:lstStyle/>
          <a:p>
            <a:r>
              <a:rPr lang="en-US"/>
              <a:t>Click icon to add SmartArt graphic</a:t>
            </a:r>
          </a:p>
        </p:txBody>
      </p:sp>
      <p:sp>
        <p:nvSpPr>
          <p:cNvPr id="5" name="Rectangle 4">
            <a:extLst>
              <a:ext uri="{FF2B5EF4-FFF2-40B4-BE49-F238E27FC236}">
                <a16:creationId xmlns:a16="http://schemas.microsoft.com/office/drawing/2014/main" id="{56D03E36-30CE-6548-A5F1-F1AA397EDEC0}"/>
              </a:ext>
            </a:extLst>
          </p:cNvPr>
          <p:cNvSpPr/>
          <p:nvPr userDrawn="1"/>
        </p:nvSpPr>
        <p:spPr>
          <a:xfrm>
            <a:off x="0" y="1"/>
            <a:ext cx="91440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Tree>
    <p:extLst>
      <p:ext uri="{BB962C8B-B14F-4D97-AF65-F5344CB8AC3E}">
        <p14:creationId xmlns:p14="http://schemas.microsoft.com/office/powerpoint/2010/main" val="1040092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1687-5637-0E4B-B2CD-0A5D17136AF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D8D88CB4-6337-A445-87F7-D61356FCF693}"/>
              </a:ext>
            </a:extLst>
          </p:cNvPr>
          <p:cNvSpPr>
            <a:spLocks noGrp="1"/>
          </p:cNvSpPr>
          <p:nvPr>
            <p:ph type="sldNum" sz="quarter" idx="12"/>
          </p:nvPr>
        </p:nvSpPr>
        <p:spPr>
          <a:xfrm>
            <a:off x="3381936" y="6356351"/>
            <a:ext cx="5133415"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Tree>
    <p:extLst>
      <p:ext uri="{BB962C8B-B14F-4D97-AF65-F5344CB8AC3E}">
        <p14:creationId xmlns:p14="http://schemas.microsoft.com/office/powerpoint/2010/main" val="181873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006DB6"/>
        </a:solidFill>
        <a:effectLst/>
      </p:bgPr>
    </p:bg>
    <p:spTree>
      <p:nvGrpSpPr>
        <p:cNvPr id="1" name=""/>
        <p:cNvGrpSpPr/>
        <p:nvPr/>
      </p:nvGrpSpPr>
      <p:grpSpPr>
        <a:xfrm>
          <a:off x="0" y="0"/>
          <a:ext cx="0" cy="0"/>
          <a:chOff x="0" y="0"/>
          <a:chExt cx="0" cy="0"/>
        </a:xfrm>
      </p:grpSpPr>
      <p:sp>
        <p:nvSpPr>
          <p:cNvPr id="6" name="Text Placeholder 41">
            <a:extLst>
              <a:ext uri="{FF2B5EF4-FFF2-40B4-BE49-F238E27FC236}">
                <a16:creationId xmlns:a16="http://schemas.microsoft.com/office/drawing/2014/main" id="{24D54B98-4584-9547-99FD-A77DC00A1430}"/>
              </a:ext>
            </a:extLst>
          </p:cNvPr>
          <p:cNvSpPr>
            <a:spLocks noGrp="1"/>
          </p:cNvSpPr>
          <p:nvPr>
            <p:ph type="body" sz="quarter" idx="21" hasCustomPrompt="1"/>
          </p:nvPr>
        </p:nvSpPr>
        <p:spPr>
          <a:xfrm>
            <a:off x="2683276" y="3198447"/>
            <a:ext cx="3737691" cy="262342"/>
          </a:xfrm>
        </p:spPr>
        <p:txBody>
          <a:bodyPr>
            <a:noAutofit/>
          </a:bodyPr>
          <a:lstStyle>
            <a:lvl1pPr marL="0" indent="0">
              <a:spcBef>
                <a:spcPts val="0"/>
              </a:spcBef>
              <a:buFont typeface="Arial" charset="0"/>
              <a:buNone/>
              <a:defRPr sz="1400" b="1" cap="none" baseline="0">
                <a:solidFill>
                  <a:schemeClr val="bg1"/>
                </a:solidFill>
              </a:defRPr>
            </a:lvl1pPr>
            <a:lvl2pPr marL="9525" indent="0">
              <a:buNone/>
              <a:defRPr sz="1600"/>
            </a:lvl2pPr>
            <a:lvl3pPr marL="914400" indent="0">
              <a:buNone/>
              <a:defRPr sz="1600"/>
            </a:lvl3pPr>
            <a:lvl4pPr marL="1371600" indent="0">
              <a:buNone/>
              <a:defRPr sz="1600"/>
            </a:lvl4pPr>
            <a:lvl5pPr marL="1828800" indent="0">
              <a:buNone/>
              <a:defRPr sz="1600"/>
            </a:lvl5pPr>
          </a:lstStyle>
          <a:p>
            <a:pPr lvl="0"/>
            <a:r>
              <a:rPr lang="en-US"/>
              <a:t>CONTACT NAME</a:t>
            </a:r>
          </a:p>
        </p:txBody>
      </p:sp>
      <p:sp>
        <p:nvSpPr>
          <p:cNvPr id="7" name="Text Placeholder 41">
            <a:extLst>
              <a:ext uri="{FF2B5EF4-FFF2-40B4-BE49-F238E27FC236}">
                <a16:creationId xmlns:a16="http://schemas.microsoft.com/office/drawing/2014/main" id="{4CF8C951-0374-2841-A67A-312211E838B6}"/>
              </a:ext>
            </a:extLst>
          </p:cNvPr>
          <p:cNvSpPr>
            <a:spLocks noGrp="1"/>
          </p:cNvSpPr>
          <p:nvPr>
            <p:ph type="body" sz="quarter" idx="22" hasCustomPrompt="1"/>
          </p:nvPr>
        </p:nvSpPr>
        <p:spPr>
          <a:xfrm>
            <a:off x="2683276" y="3460788"/>
            <a:ext cx="3737691" cy="580585"/>
          </a:xfrm>
        </p:spPr>
        <p:txBody>
          <a:bodyPr>
            <a:noAutofit/>
          </a:bodyPr>
          <a:lstStyle>
            <a:lvl1pPr marL="0" indent="0">
              <a:spcBef>
                <a:spcPts val="0"/>
              </a:spcBef>
              <a:buFont typeface="Arial" charset="0"/>
              <a:buNone/>
              <a:defRPr sz="1200" baseline="0">
                <a:solidFill>
                  <a:schemeClr val="bg1"/>
                </a:solidFill>
                <a:latin typeface="Segoe UI Symbol" panose="020B0502040204020203" pitchFamily="34" charset="0"/>
              </a:defRPr>
            </a:lvl1pPr>
            <a:lvl2pPr marL="9525" indent="0">
              <a:buNone/>
              <a:defRPr sz="1600"/>
            </a:lvl2pPr>
            <a:lvl3pPr marL="914400" indent="0">
              <a:buNone/>
              <a:defRPr sz="1600"/>
            </a:lvl3pPr>
            <a:lvl4pPr marL="1371600" indent="0">
              <a:buNone/>
              <a:defRPr sz="1600"/>
            </a:lvl4pPr>
            <a:lvl5pPr marL="1828800" indent="0">
              <a:buNone/>
              <a:defRPr sz="1600"/>
            </a:lvl5pPr>
          </a:lstStyle>
          <a:p>
            <a:pPr lvl="0"/>
            <a:r>
              <a:rPr lang="en-US"/>
              <a:t>Title</a:t>
            </a:r>
          </a:p>
          <a:p>
            <a:pPr lvl="0"/>
            <a:r>
              <a:rPr lang="en-US" err="1"/>
              <a:t>email@portlandoregon.gov</a:t>
            </a:r>
            <a:endParaRPr lang="en-US"/>
          </a:p>
        </p:txBody>
      </p:sp>
      <p:sp>
        <p:nvSpPr>
          <p:cNvPr id="9" name="TextBox 8">
            <a:extLst>
              <a:ext uri="{FF2B5EF4-FFF2-40B4-BE49-F238E27FC236}">
                <a16:creationId xmlns:a16="http://schemas.microsoft.com/office/drawing/2014/main" id="{C239DF6C-CEDF-F040-96AE-73F64115FCDB}"/>
              </a:ext>
            </a:extLst>
          </p:cNvPr>
          <p:cNvSpPr txBox="1"/>
          <p:nvPr userDrawn="1"/>
        </p:nvSpPr>
        <p:spPr>
          <a:xfrm>
            <a:off x="2916990" y="4280117"/>
            <a:ext cx="3270263" cy="338554"/>
          </a:xfrm>
          <a:prstGeom prst="rect">
            <a:avLst/>
          </a:prstGeom>
          <a:noFill/>
        </p:spPr>
        <p:txBody>
          <a:bodyPr wrap="square" rtlCol="0">
            <a:spAutoFit/>
          </a:bodyPr>
          <a:lstStyle/>
          <a:p>
            <a:r>
              <a:rPr lang="en-US" sz="1400" b="1" i="0" kern="1200" cap="none" baseline="0">
                <a:solidFill>
                  <a:schemeClr val="bg1"/>
                </a:solidFill>
                <a:latin typeface="Segoe UI" panose="020B0502040204020203" pitchFamily="34" charset="0"/>
                <a:ea typeface="+mn-ea"/>
                <a:cs typeface="+mn-cs"/>
              </a:rPr>
              <a:t>VISIT US ONLINE </a:t>
            </a:r>
            <a:r>
              <a:rPr lang="en-US" sz="1600" baseline="0">
                <a:solidFill>
                  <a:schemeClr val="bg1"/>
                </a:solidFill>
                <a:latin typeface="Segoe UI Symbol" panose="020B0502040204020203" pitchFamily="34" charset="0"/>
                <a:hlinkClick r:id="rId2">
                  <a:extLst>
                    <a:ext uri="{A12FA001-AC4F-418D-AE19-62706E023703}">
                      <ahyp:hlinkClr xmlns:ahyp="http://schemas.microsoft.com/office/drawing/2018/hyperlinkcolor" val="tx"/>
                    </a:ext>
                  </a:extLst>
                </a:hlinkClick>
              </a:rPr>
              <a:t>portland.gov/bps</a:t>
            </a:r>
            <a:endParaRPr lang="en-US" sz="1600" baseline="0">
              <a:solidFill>
                <a:schemeClr val="bg1"/>
              </a:solidFill>
              <a:latin typeface="Segoe UI Symbol" panose="020B0502040204020203" pitchFamily="34" charset="0"/>
            </a:endParaRPr>
          </a:p>
        </p:txBody>
      </p:sp>
      <p:pic>
        <p:nvPicPr>
          <p:cNvPr id="11" name="Picture 10" descr="Bureau of Planning and Sustainability logo">
            <a:extLst>
              <a:ext uri="{FF2B5EF4-FFF2-40B4-BE49-F238E27FC236}">
                <a16:creationId xmlns:a16="http://schemas.microsoft.com/office/drawing/2014/main" id="{197B1CE5-1ED5-3245-B5E7-682E7DEACA01}"/>
              </a:ext>
            </a:extLst>
          </p:cNvPr>
          <p:cNvPicPr>
            <a:picLocks noChangeAspect="1"/>
          </p:cNvPicPr>
          <p:nvPr userDrawn="1"/>
        </p:nvPicPr>
        <p:blipFill>
          <a:blip r:embed="rId3"/>
          <a:stretch>
            <a:fillRect/>
          </a:stretch>
        </p:blipFill>
        <p:spPr>
          <a:xfrm>
            <a:off x="2682577" y="725840"/>
            <a:ext cx="3739089" cy="1971520"/>
          </a:xfrm>
          <a:prstGeom prst="rect">
            <a:avLst/>
          </a:prstGeom>
        </p:spPr>
      </p:pic>
      <p:sp>
        <p:nvSpPr>
          <p:cNvPr id="14" name="TextBox 13">
            <a:extLst>
              <a:ext uri="{FF2B5EF4-FFF2-40B4-BE49-F238E27FC236}">
                <a16:creationId xmlns:a16="http://schemas.microsoft.com/office/drawing/2014/main" id="{89BE6369-CEB9-C845-BF58-6F7D82B8380E}"/>
              </a:ext>
            </a:extLst>
          </p:cNvPr>
          <p:cNvSpPr txBox="1"/>
          <p:nvPr userDrawn="1"/>
        </p:nvSpPr>
        <p:spPr>
          <a:xfrm>
            <a:off x="1458936" y="5029201"/>
            <a:ext cx="6186371" cy="1446550"/>
          </a:xfrm>
          <a:prstGeom prst="rect">
            <a:avLst/>
          </a:prstGeom>
          <a:noFill/>
        </p:spPr>
        <p:txBody>
          <a:bodyPr wrap="square" rtlCol="0">
            <a:spAutoFit/>
          </a:bodyPr>
          <a:lstStyle/>
          <a:p>
            <a:r>
              <a:rPr lang="en-US" sz="1100" kern="1200">
                <a:solidFill>
                  <a:schemeClr val="bg1"/>
                </a:solidFill>
                <a:effectLst/>
                <a:latin typeface="+mn-lt"/>
                <a:ea typeface="+mn-ea"/>
                <a:cs typeface="+mn-cs"/>
              </a:rPr>
              <a:t>The City of Portland is committed to providing meaningful access. To request translation, interpretation, modifications, accommodations, or other auxiliary aids or services, contact 503-823-7700, Relay: 711. </a:t>
            </a:r>
          </a:p>
          <a:p>
            <a:endParaRPr lang="en-US" sz="1100" kern="1200">
              <a:solidFill>
                <a:schemeClr val="bg1"/>
              </a:solidFill>
              <a:effectLst/>
              <a:latin typeface="+mn-lt"/>
              <a:ea typeface="+mn-ea"/>
              <a:cs typeface="+mn-cs"/>
            </a:endParaRPr>
          </a:p>
          <a:p>
            <a:r>
              <a:rPr lang="en-US" sz="1100" kern="1200" err="1">
                <a:solidFill>
                  <a:schemeClr val="bg1"/>
                </a:solidFill>
                <a:effectLst/>
                <a:latin typeface="+mn-lt"/>
                <a:ea typeface="+mn-ea"/>
                <a:cs typeface="+mn-cs"/>
              </a:rPr>
              <a:t>Traducción</a:t>
            </a:r>
            <a:r>
              <a:rPr lang="en-US" sz="1100" kern="1200">
                <a:solidFill>
                  <a:schemeClr val="bg1"/>
                </a:solidFill>
                <a:effectLst/>
                <a:latin typeface="+mn-lt"/>
                <a:ea typeface="+mn-ea"/>
                <a:cs typeface="+mn-cs"/>
              </a:rPr>
              <a:t> e </a:t>
            </a:r>
            <a:r>
              <a:rPr lang="en-US" sz="1100" kern="1200" err="1">
                <a:solidFill>
                  <a:schemeClr val="bg1"/>
                </a:solidFill>
                <a:effectLst/>
                <a:latin typeface="+mn-lt"/>
                <a:ea typeface="+mn-ea"/>
                <a:cs typeface="+mn-cs"/>
              </a:rPr>
              <a:t>Interpretación</a:t>
            </a:r>
            <a:r>
              <a:rPr lang="en-US" sz="1100" kern="1200">
                <a:solidFill>
                  <a:schemeClr val="bg1"/>
                </a:solidFill>
                <a:effectLst/>
                <a:latin typeface="+mn-lt"/>
                <a:ea typeface="+mn-ea"/>
                <a:cs typeface="+mn-cs"/>
              </a:rPr>
              <a:t>  |  </a:t>
            </a:r>
            <a:r>
              <a:rPr lang="vi-VN" sz="1000" kern="1200">
                <a:solidFill>
                  <a:schemeClr val="bg1"/>
                </a:solidFill>
                <a:effectLst/>
                <a:latin typeface="+mn-lt"/>
                <a:ea typeface="+mn-ea"/>
                <a:cs typeface="+mn-cs"/>
              </a:rPr>
              <a:t>Biên Dịch và Thông Dịch</a:t>
            </a:r>
            <a:r>
              <a:rPr lang="en-US" sz="1000" kern="1200">
                <a:solidFill>
                  <a:schemeClr val="bg1"/>
                </a:solidFill>
                <a:effectLst/>
                <a:latin typeface="+mn-lt"/>
                <a:ea typeface="+mn-ea"/>
                <a:cs typeface="+mn-cs"/>
              </a:rPr>
              <a:t>  </a:t>
            </a:r>
            <a:r>
              <a:rPr lang="en-US" sz="1100" kern="1200">
                <a:solidFill>
                  <a:schemeClr val="bg1"/>
                </a:solidFill>
                <a:effectLst/>
                <a:latin typeface="+mn-lt"/>
                <a:ea typeface="+mn-ea"/>
                <a:cs typeface="+mn-cs"/>
              </a:rPr>
              <a:t>|  </a:t>
            </a:r>
            <a:r>
              <a:rPr lang="ne-NP" sz="1100" kern="1200">
                <a:solidFill>
                  <a:schemeClr val="bg1"/>
                </a:solidFill>
                <a:effectLst/>
                <a:latin typeface="+mn-lt"/>
                <a:ea typeface="+mn-ea"/>
                <a:cs typeface="+mn-cs"/>
              </a:rPr>
              <a:t>अनुवादन तथा व्याख्या</a:t>
            </a:r>
            <a:r>
              <a:rPr lang="en-US" sz="1100" kern="1200">
                <a:solidFill>
                  <a:schemeClr val="bg1"/>
                </a:solidFill>
                <a:effectLst/>
                <a:latin typeface="+mn-lt"/>
                <a:ea typeface="+mn-ea"/>
                <a:cs typeface="+mn-cs"/>
              </a:rPr>
              <a:t>  |  </a:t>
            </a:r>
            <a:r>
              <a:rPr lang="en-US" sz="1100" kern="1200" err="1">
                <a:solidFill>
                  <a:schemeClr val="bg1"/>
                </a:solidFill>
                <a:effectLst/>
                <a:latin typeface="+mn-lt"/>
                <a:ea typeface="+mn-ea"/>
                <a:cs typeface="+mn-cs"/>
              </a:rPr>
              <a:t>口笔译服务</a:t>
            </a:r>
            <a:r>
              <a:rPr lang="en-US" sz="1100" kern="1200">
                <a:solidFill>
                  <a:schemeClr val="bg1"/>
                </a:solidFill>
                <a:effectLst/>
                <a:latin typeface="+mn-lt"/>
                <a:ea typeface="+mn-ea"/>
                <a:cs typeface="+mn-cs"/>
              </a:rPr>
              <a:t>  |  </a:t>
            </a:r>
            <a:r>
              <a:rPr lang="ru-RU" sz="1100" kern="1200">
                <a:solidFill>
                  <a:schemeClr val="bg1"/>
                </a:solidFill>
                <a:effectLst/>
                <a:latin typeface="+mn-lt"/>
                <a:ea typeface="+mn-ea"/>
                <a:cs typeface="+mn-cs"/>
              </a:rPr>
              <a:t>Устный и письменный перевод</a:t>
            </a:r>
            <a:r>
              <a:rPr lang="en-US" sz="1100" kern="1200">
                <a:solidFill>
                  <a:schemeClr val="bg1"/>
                </a:solidFill>
                <a:effectLst/>
                <a:latin typeface="+mn-lt"/>
                <a:ea typeface="+mn-ea"/>
                <a:cs typeface="+mn-cs"/>
              </a:rPr>
              <a:t>  |  </a:t>
            </a:r>
            <a:r>
              <a:rPr lang="so-SO" sz="1100" kern="1200">
                <a:solidFill>
                  <a:schemeClr val="bg1"/>
                </a:solidFill>
                <a:effectLst/>
                <a:latin typeface="+mn-lt"/>
                <a:ea typeface="+mn-ea"/>
                <a:cs typeface="+mn-cs"/>
              </a:rPr>
              <a:t>Turjumaad iyo Fasiraad</a:t>
            </a:r>
            <a:r>
              <a:rPr lang="en-US" sz="1100" kern="1200">
                <a:solidFill>
                  <a:schemeClr val="bg1"/>
                </a:solidFill>
                <a:effectLst/>
                <a:latin typeface="+mn-lt"/>
                <a:ea typeface="+mn-ea"/>
                <a:cs typeface="+mn-cs"/>
              </a:rPr>
              <a:t>  |  </a:t>
            </a:r>
            <a:r>
              <a:rPr lang="uk-UA" sz="1100" kern="1200">
                <a:solidFill>
                  <a:schemeClr val="bg1"/>
                </a:solidFill>
                <a:effectLst/>
                <a:latin typeface="+mn-lt"/>
                <a:ea typeface="+mn-ea"/>
                <a:cs typeface="+mn-cs"/>
              </a:rPr>
              <a:t>Письмовий і усний переклад</a:t>
            </a:r>
            <a:r>
              <a:rPr lang="en-US" sz="1100" kern="1200">
                <a:solidFill>
                  <a:schemeClr val="bg1"/>
                </a:solidFill>
                <a:effectLst/>
                <a:latin typeface="+mn-lt"/>
                <a:ea typeface="+mn-ea"/>
                <a:cs typeface="+mn-cs"/>
              </a:rPr>
              <a:t>  |  </a:t>
            </a:r>
            <a:r>
              <a:rPr lang="en-US" sz="1100" kern="1200" err="1">
                <a:solidFill>
                  <a:schemeClr val="bg1"/>
                </a:solidFill>
                <a:effectLst/>
                <a:latin typeface="+mn-lt"/>
                <a:ea typeface="+mn-ea"/>
                <a:cs typeface="+mn-cs"/>
              </a:rPr>
              <a:t>Traducere</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și</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interpretariat</a:t>
            </a:r>
            <a:r>
              <a:rPr lang="en-US" sz="1100" kern="1200">
                <a:solidFill>
                  <a:schemeClr val="bg1"/>
                </a:solidFill>
                <a:effectLst/>
                <a:latin typeface="+mn-lt"/>
                <a:ea typeface="+mn-ea"/>
                <a:cs typeface="+mn-cs"/>
              </a:rPr>
              <a:t>  |  </a:t>
            </a:r>
            <a:r>
              <a:rPr lang="en-US" sz="1100" kern="1200" err="1">
                <a:solidFill>
                  <a:schemeClr val="bg1"/>
                </a:solidFill>
                <a:effectLst/>
                <a:latin typeface="+mn-lt"/>
                <a:ea typeface="+mn-ea"/>
                <a:cs typeface="+mn-cs"/>
              </a:rPr>
              <a:t>Chiaku</a:t>
            </a:r>
            <a:r>
              <a:rPr lang="en-US" sz="1100" kern="1200">
                <a:solidFill>
                  <a:schemeClr val="bg1"/>
                </a:solidFill>
                <a:effectLst/>
                <a:latin typeface="+mn-lt"/>
                <a:ea typeface="+mn-ea"/>
                <a:cs typeface="+mn-cs"/>
              </a:rPr>
              <a:t> me </a:t>
            </a:r>
            <a:r>
              <a:rPr lang="en-US" sz="1100" kern="1200" err="1">
                <a:solidFill>
                  <a:schemeClr val="bg1"/>
                </a:solidFill>
                <a:effectLst/>
                <a:latin typeface="+mn-lt"/>
                <a:ea typeface="+mn-ea"/>
                <a:cs typeface="+mn-cs"/>
              </a:rPr>
              <a:t>Awewen</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Kapas</a:t>
            </a:r>
            <a:r>
              <a:rPr lang="en-US" sz="1100" kern="1200">
                <a:solidFill>
                  <a:schemeClr val="bg1"/>
                </a:solidFill>
                <a:effectLst/>
                <a:latin typeface="+mn-lt"/>
                <a:ea typeface="+mn-ea"/>
                <a:cs typeface="+mn-cs"/>
              </a:rPr>
              <a:t>  |  </a:t>
            </a:r>
            <a:r>
              <a:rPr lang="en-US" sz="1100" kern="1200" err="1">
                <a:solidFill>
                  <a:schemeClr val="bg1"/>
                </a:solidFill>
                <a:effectLst/>
                <a:latin typeface="+mn-lt"/>
                <a:ea typeface="+mn-ea"/>
                <a:cs typeface="+mn-cs"/>
              </a:rPr>
              <a:t>翻訳または通訳</a:t>
            </a:r>
            <a:r>
              <a:rPr lang="en-US" sz="1100" kern="1200">
                <a:solidFill>
                  <a:schemeClr val="bg1"/>
                </a:solidFill>
                <a:effectLst/>
                <a:latin typeface="+mn-lt"/>
                <a:ea typeface="+mn-ea"/>
                <a:cs typeface="+mn-cs"/>
              </a:rPr>
              <a:t>  |  </a:t>
            </a:r>
            <a:r>
              <a:rPr lang="en-US" sz="1100" kern="1200" err="1">
                <a:solidFill>
                  <a:schemeClr val="bg1"/>
                </a:solidFill>
                <a:effectLst/>
                <a:latin typeface="+mn-lt"/>
                <a:ea typeface="+mn-ea"/>
                <a:cs typeface="+mn-cs"/>
              </a:rPr>
              <a:t>ການແປພາສາ</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ຫຼື</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ການອະທິບາຍ</a:t>
            </a:r>
            <a:r>
              <a:rPr lang="en-US" sz="1100" kern="1200">
                <a:solidFill>
                  <a:schemeClr val="bg1"/>
                </a:solidFill>
                <a:effectLst/>
                <a:latin typeface="+mn-lt"/>
                <a:ea typeface="+mn-ea"/>
                <a:cs typeface="+mn-cs"/>
              </a:rPr>
              <a:t>  |  </a:t>
            </a:r>
            <a:r>
              <a:rPr lang="en-US" sz="1100" kern="1200" err="1">
                <a:solidFill>
                  <a:schemeClr val="bg1"/>
                </a:solidFill>
                <a:effectLst/>
                <a:latin typeface="+mn-lt"/>
                <a:ea typeface="+mn-ea"/>
                <a:cs typeface="+mn-cs"/>
              </a:rPr>
              <a:t>الترجمة</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التحريرية</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أو</a:t>
            </a:r>
            <a:r>
              <a:rPr lang="en-US" sz="1100" kern="1200">
                <a:solidFill>
                  <a:schemeClr val="bg1"/>
                </a:solidFill>
                <a:effectLst/>
                <a:latin typeface="+mn-lt"/>
                <a:ea typeface="+mn-ea"/>
                <a:cs typeface="+mn-cs"/>
              </a:rPr>
              <a:t> </a:t>
            </a:r>
            <a:r>
              <a:rPr lang="en-US" sz="1100" kern="1200" err="1">
                <a:solidFill>
                  <a:schemeClr val="bg1"/>
                </a:solidFill>
                <a:effectLst/>
                <a:latin typeface="+mn-lt"/>
                <a:ea typeface="+mn-ea"/>
                <a:cs typeface="+mn-cs"/>
              </a:rPr>
              <a:t>الشفهية</a:t>
            </a:r>
            <a:r>
              <a:rPr lang="en-US" sz="1100" kern="1200">
                <a:solidFill>
                  <a:schemeClr val="bg1"/>
                </a:solidFill>
                <a:effectLst/>
                <a:latin typeface="+mn-lt"/>
                <a:ea typeface="+mn-ea"/>
                <a:cs typeface="+mn-cs"/>
              </a:rPr>
              <a:t>  |  </a:t>
            </a:r>
            <a:r>
              <a:rPr lang="en-US" sz="1100" u="sng" kern="1200" err="1">
                <a:solidFill>
                  <a:schemeClr val="bg1"/>
                </a:solidFill>
                <a:effectLst/>
                <a:latin typeface="+mn-lt"/>
                <a:ea typeface="+mn-ea"/>
                <a:cs typeface="+mn-cs"/>
              </a:rPr>
              <a:t>Portland.gov</a:t>
            </a:r>
            <a:r>
              <a:rPr lang="en-US" sz="1100" u="sng" kern="1200">
                <a:solidFill>
                  <a:schemeClr val="bg1"/>
                </a:solidFill>
                <a:effectLst/>
                <a:latin typeface="+mn-lt"/>
                <a:ea typeface="+mn-ea"/>
                <a:cs typeface="+mn-cs"/>
              </a:rPr>
              <a:t>/bps/accommodation</a:t>
            </a:r>
            <a:endParaRPr lang="en-US" sz="1100" kern="1200">
              <a:solidFill>
                <a:schemeClr val="bg1"/>
              </a:solidFill>
              <a:effectLst/>
              <a:latin typeface="+mn-lt"/>
              <a:ea typeface="+mn-ea"/>
              <a:cs typeface="+mn-cs"/>
            </a:endParaRPr>
          </a:p>
          <a:p>
            <a:endParaRPr lang="en-US" sz="1100">
              <a:solidFill>
                <a:schemeClr val="bg1"/>
              </a:solidFill>
            </a:endParaRPr>
          </a:p>
        </p:txBody>
      </p:sp>
    </p:spTree>
    <p:extLst>
      <p:ext uri="{BB962C8B-B14F-4D97-AF65-F5344CB8AC3E}">
        <p14:creationId xmlns:p14="http://schemas.microsoft.com/office/powerpoint/2010/main" val="181101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BOT Master">
    <p:spTree>
      <p:nvGrpSpPr>
        <p:cNvPr id="1" name="Shape 19"/>
        <p:cNvGrpSpPr/>
        <p:nvPr/>
      </p:nvGrpSpPr>
      <p:grpSpPr>
        <a:xfrm>
          <a:off x="0" y="0"/>
          <a:ext cx="0" cy="0"/>
          <a:chOff x="0" y="0"/>
          <a:chExt cx="0" cy="0"/>
        </a:xfrm>
      </p:grpSpPr>
      <p:pic>
        <p:nvPicPr>
          <p:cNvPr id="3" name="Picture 2">
            <a:extLst>
              <a:ext uri="{FF2B5EF4-FFF2-40B4-BE49-F238E27FC236}">
                <a16:creationId xmlns:a16="http://schemas.microsoft.com/office/drawing/2014/main" id="{A6EADA9A-A152-4719-BA93-7C2CD6578BF1}"/>
              </a:ext>
            </a:extLst>
          </p:cNvPr>
          <p:cNvPicPr>
            <a:picLocks noChangeAspect="1"/>
          </p:cNvPicPr>
          <p:nvPr userDrawn="1"/>
        </p:nvPicPr>
        <p:blipFill>
          <a:blip r:embed="rId2"/>
          <a:srcRect/>
          <a:stretch/>
        </p:blipFill>
        <p:spPr>
          <a:xfrm>
            <a:off x="0" y="0"/>
            <a:ext cx="9144000" cy="6858000"/>
          </a:xfrm>
          <a:prstGeom prst="rect">
            <a:avLst/>
          </a:prstGeom>
        </p:spPr>
      </p:pic>
      <p:pic>
        <p:nvPicPr>
          <p:cNvPr id="9" name="Picture 10">
            <a:extLst>
              <a:ext uri="{FF2B5EF4-FFF2-40B4-BE49-F238E27FC236}">
                <a16:creationId xmlns:a16="http://schemas.microsoft.com/office/drawing/2014/main" id="{C34BB171-51E8-E648-97FD-924FB9B1A5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54888" y="6167578"/>
            <a:ext cx="457726" cy="45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C9894646-2BAA-4E4C-B05E-0AF0BEBCFB9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2614" y="6127822"/>
            <a:ext cx="1462674" cy="541954"/>
          </a:xfrm>
          <a:prstGeom prst="rect">
            <a:avLst/>
          </a:prstGeom>
        </p:spPr>
      </p:pic>
    </p:spTree>
    <p:extLst>
      <p:ext uri="{BB962C8B-B14F-4D97-AF65-F5344CB8AC3E}">
        <p14:creationId xmlns:p14="http://schemas.microsoft.com/office/powerpoint/2010/main" val="1665516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BO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9024" y="65682"/>
            <a:ext cx="8135793" cy="540128"/>
          </a:xfrm>
          <a:prstGeom prst="rect">
            <a:avLst/>
          </a:prstGeom>
        </p:spPr>
        <p:txBody>
          <a:bodyPr/>
          <a:lstStyle>
            <a:lvl1pPr>
              <a:defRPr sz="1500">
                <a:solidFill>
                  <a:srgbClr val="4D4D4F"/>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A0256D98-C273-4D7A-A774-B15BC9E02937}"/>
              </a:ext>
            </a:extLst>
          </p:cNvPr>
          <p:cNvSpPr/>
          <p:nvPr userDrawn="1"/>
        </p:nvSpPr>
        <p:spPr>
          <a:xfrm>
            <a:off x="0" y="220430"/>
            <a:ext cx="300038" cy="195935"/>
          </a:xfrm>
          <a:prstGeom prst="rect">
            <a:avLst/>
          </a:prstGeom>
          <a:solidFill>
            <a:srgbClr val="00A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a:extLst>
              <a:ext uri="{FF2B5EF4-FFF2-40B4-BE49-F238E27FC236}">
                <a16:creationId xmlns:a16="http://schemas.microsoft.com/office/drawing/2014/main" id="{94A607D7-4D73-4DED-9AE4-8DA475231E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64896" y="6306107"/>
            <a:ext cx="1496423" cy="378960"/>
          </a:xfrm>
          <a:prstGeom prst="rect">
            <a:avLst/>
          </a:prstGeom>
        </p:spPr>
      </p:pic>
      <p:sp>
        <p:nvSpPr>
          <p:cNvPr id="5" name="TextBox 4">
            <a:extLst>
              <a:ext uri="{FF2B5EF4-FFF2-40B4-BE49-F238E27FC236}">
                <a16:creationId xmlns:a16="http://schemas.microsoft.com/office/drawing/2014/main" id="{7124F616-EB2E-4E70-8A98-F96DD0A36D50}"/>
              </a:ext>
            </a:extLst>
          </p:cNvPr>
          <p:cNvSpPr txBox="1"/>
          <p:nvPr userDrawn="1"/>
        </p:nvSpPr>
        <p:spPr>
          <a:xfrm>
            <a:off x="454078" y="6381483"/>
            <a:ext cx="2743061" cy="207749"/>
          </a:xfrm>
          <a:prstGeom prst="rect">
            <a:avLst/>
          </a:prstGeom>
          <a:noFill/>
        </p:spPr>
        <p:txBody>
          <a:bodyPr wrap="square" rtlCol="0">
            <a:spAutoFit/>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sz="750" b="0" i="0">
                <a:solidFill>
                  <a:schemeClr val="bg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 O R T L A N D . G O V / T R A N S P O R T A T I O N</a:t>
            </a:r>
          </a:p>
        </p:txBody>
      </p:sp>
      <p:sp>
        <p:nvSpPr>
          <p:cNvPr id="6" name="TextBox 5">
            <a:extLst>
              <a:ext uri="{FF2B5EF4-FFF2-40B4-BE49-F238E27FC236}">
                <a16:creationId xmlns:a16="http://schemas.microsoft.com/office/drawing/2014/main" id="{19FCAA3B-0520-4223-81A3-D76FC43963ED}"/>
              </a:ext>
            </a:extLst>
          </p:cNvPr>
          <p:cNvSpPr txBox="1"/>
          <p:nvPr userDrawn="1"/>
        </p:nvSpPr>
        <p:spPr>
          <a:xfrm>
            <a:off x="121503" y="6357088"/>
            <a:ext cx="357070" cy="230832"/>
          </a:xfrm>
          <a:prstGeom prst="rect">
            <a:avLst/>
          </a:prstGeom>
          <a:noFill/>
        </p:spPr>
        <p:txBody>
          <a:bodyPr wrap="square" rtlCol="0">
            <a:spAutoFit/>
          </a:bodyPr>
          <a:lstStyle/>
          <a:p>
            <a:pPr algn="ctr"/>
            <a:fld id="{25E89EDE-4549-E941-9D1C-AC8ACD1FD004}" type="slidenum">
              <a:rPr lang="en-US" sz="900" smtClean="0">
                <a:solidFill>
                  <a:srgbClr val="19A1AF"/>
                </a:solidFill>
                <a:latin typeface="Open Sans" panose="020B0606030504020204" pitchFamily="34" charset="0"/>
                <a:ea typeface="Open Sans" panose="020B0606030504020204" pitchFamily="34" charset="0"/>
                <a:cs typeface="Open Sans" panose="020B0606030504020204" pitchFamily="34" charset="0"/>
              </a:rPr>
              <a:pPr algn="ctr"/>
              <a:t>‹#›</a:t>
            </a:fld>
            <a:endParaRPr lang="en-US" sz="900">
              <a:solidFill>
                <a:srgbClr val="19A1A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5437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DAB1-1997-6842-A65A-48E3862A8064}"/>
              </a:ext>
            </a:extLst>
          </p:cNvPr>
          <p:cNvSpPr>
            <a:spLocks noGrp="1"/>
          </p:cNvSpPr>
          <p:nvPr>
            <p:ph type="title" hasCustomPrompt="1"/>
          </p:nvPr>
        </p:nvSpPr>
        <p:spPr>
          <a:xfrm>
            <a:off x="623888" y="412176"/>
            <a:ext cx="7886700" cy="2852737"/>
          </a:xfrm>
        </p:spPr>
        <p:txBody>
          <a:bodyPr anchor="b"/>
          <a:lstStyle>
            <a:lvl1pPr>
              <a:defRPr sz="4500"/>
            </a:lvl1pPr>
          </a:lstStyle>
          <a:p>
            <a:r>
              <a:rPr lang="en-US"/>
              <a:t>Section Title</a:t>
            </a:r>
          </a:p>
        </p:txBody>
      </p:sp>
      <p:sp>
        <p:nvSpPr>
          <p:cNvPr id="3" name="Text Placeholder 2">
            <a:extLst>
              <a:ext uri="{FF2B5EF4-FFF2-40B4-BE49-F238E27FC236}">
                <a16:creationId xmlns:a16="http://schemas.microsoft.com/office/drawing/2014/main" id="{79EE0BCF-D053-8E40-AB5A-9D0D8A288F77}"/>
              </a:ext>
            </a:extLst>
          </p:cNvPr>
          <p:cNvSpPr>
            <a:spLocks noGrp="1"/>
          </p:cNvSpPr>
          <p:nvPr>
            <p:ph type="body" idx="1"/>
          </p:nvPr>
        </p:nvSpPr>
        <p:spPr>
          <a:xfrm>
            <a:off x="623888" y="3291901"/>
            <a:ext cx="7886700" cy="1500187"/>
          </a:xfrm>
        </p:spPr>
        <p:txBody>
          <a:bodyPr/>
          <a:lstStyle>
            <a:lvl1pPr marL="0" indent="0">
              <a:buNone/>
              <a:defRPr sz="1800">
                <a:solidFill>
                  <a:srgbClr val="5E5E5E"/>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Slide Number Placeholder 5">
            <a:extLst>
              <a:ext uri="{FF2B5EF4-FFF2-40B4-BE49-F238E27FC236}">
                <a16:creationId xmlns:a16="http://schemas.microsoft.com/office/drawing/2014/main" id="{C71638A8-D5B1-8B41-90AA-388A0D29D7D3}"/>
              </a:ext>
            </a:extLst>
          </p:cNvPr>
          <p:cNvSpPr>
            <a:spLocks noGrp="1"/>
          </p:cNvSpPr>
          <p:nvPr>
            <p:ph type="sldNum" sz="quarter" idx="12"/>
          </p:nvPr>
        </p:nvSpPr>
        <p:spPr>
          <a:xfrm>
            <a:off x="4139514" y="6356351"/>
            <a:ext cx="4375837"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5" name="Rectangle 4">
            <a:extLst>
              <a:ext uri="{FF2B5EF4-FFF2-40B4-BE49-F238E27FC236}">
                <a16:creationId xmlns:a16="http://schemas.microsoft.com/office/drawing/2014/main" id="{E4B9B0F4-876E-4346-88B8-74913E5F8E49}"/>
              </a:ext>
            </a:extLst>
          </p:cNvPr>
          <p:cNvSpPr/>
          <p:nvPr userDrawn="1"/>
        </p:nvSpPr>
        <p:spPr>
          <a:xfrm>
            <a:off x="0" y="1"/>
            <a:ext cx="91440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Tree>
    <p:extLst>
      <p:ext uri="{BB962C8B-B14F-4D97-AF65-F5344CB8AC3E}">
        <p14:creationId xmlns:p14="http://schemas.microsoft.com/office/powerpoint/2010/main" val="711525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05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5D7A4F26-68C0-40FC-8800-A8A299355A82}"/>
              </a:ext>
            </a:extLst>
          </p:cNvPr>
          <p:cNvSpPr txBox="1">
            <a:spLocks noChangeArrowheads="1"/>
          </p:cNvSpPr>
          <p:nvPr userDrawn="1"/>
        </p:nvSpPr>
        <p:spPr bwMode="auto">
          <a:xfrm>
            <a:off x="7864475" y="6475413"/>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136048BC-242A-4473-B4C9-81ADD92765A0}" type="slidenum">
              <a:rPr lang="en-US" altLang="en-US" sz="1400" b="1">
                <a:solidFill>
                  <a:schemeClr val="bg1"/>
                </a:solidFill>
                <a:latin typeface="Calibri" panose="020F0502020204030204" pitchFamily="34" charset="0"/>
                <a:cs typeface="Calibri" panose="020F0502020204030204" pitchFamily="34" charset="0"/>
              </a:rPr>
              <a:pPr algn="r"/>
              <a:t>‹#›</a:t>
            </a:fld>
            <a:endParaRPr lang="en-US" altLang="en-US" b="1" dirty="0">
              <a:solidFill>
                <a:schemeClr val="bg1"/>
              </a:solidFill>
              <a:latin typeface="Calibri" panose="020F0502020204030204" pitchFamily="34" charset="0"/>
              <a:cs typeface="Calibri" panose="020F0502020204030204" pitchFamily="34" charset="0"/>
            </a:endParaRPr>
          </a:p>
        </p:txBody>
      </p:sp>
      <p:sp>
        <p:nvSpPr>
          <p:cNvPr id="3" name="Title 1"/>
          <p:cNvSpPr>
            <a:spLocks noGrp="1"/>
          </p:cNvSpPr>
          <p:nvPr>
            <p:ph type="title"/>
          </p:nvPr>
        </p:nvSpPr>
        <p:spPr>
          <a:xfrm>
            <a:off x="457200" y="1371600"/>
            <a:ext cx="8229600" cy="685800"/>
          </a:xfrm>
          <a:prstGeom prst="rect">
            <a:avLst/>
          </a:prstGeom>
        </p:spPr>
        <p:txBody>
          <a:bodyPr/>
          <a:lstStyle>
            <a:lvl1pPr algn="l">
              <a:defRPr sz="2400" b="1">
                <a:solidFill>
                  <a:schemeClr val="tx1">
                    <a:lumMod val="65000"/>
                    <a:lumOff val="35000"/>
                  </a:schemeClr>
                </a:solidFill>
                <a:latin typeface="Calibi"/>
              </a:defRPr>
            </a:lvl1pPr>
          </a:lstStyle>
          <a:p>
            <a:r>
              <a:rPr lang="en-US" dirty="0"/>
              <a:t>Click to edit Master title style</a:t>
            </a:r>
          </a:p>
        </p:txBody>
      </p:sp>
      <p:sp>
        <p:nvSpPr>
          <p:cNvPr id="4" name="Content Placeholder 2"/>
          <p:cNvSpPr>
            <a:spLocks noGrp="1"/>
          </p:cNvSpPr>
          <p:nvPr>
            <p:ph idx="1"/>
          </p:nvPr>
        </p:nvSpPr>
        <p:spPr>
          <a:xfrm>
            <a:off x="457200" y="2057400"/>
            <a:ext cx="8229600" cy="3886200"/>
          </a:xfrm>
          <a:prstGeom prst="rect">
            <a:avLst/>
          </a:prstGeom>
        </p:spPr>
        <p:txBody>
          <a:bodyPr/>
          <a:lstStyle>
            <a:lvl1pPr marL="0" indent="0">
              <a:spcBef>
                <a:spcPts val="600"/>
              </a:spcBef>
              <a:spcAft>
                <a:spcPts val="600"/>
              </a:spcAft>
              <a:buFont typeface="Arial" panose="020B0604020202020204" pitchFamily="34" charset="0"/>
              <a:buNone/>
              <a:defRPr sz="1800">
                <a:solidFill>
                  <a:schemeClr val="tx1">
                    <a:lumMod val="65000"/>
                    <a:lumOff val="35000"/>
                  </a:schemeClr>
                </a:solidFill>
                <a:latin typeface="Calibi"/>
              </a:defRPr>
            </a:lvl1pPr>
            <a:lvl2pPr marL="457200" indent="-228600">
              <a:spcBef>
                <a:spcPts val="600"/>
              </a:spcBef>
              <a:spcAft>
                <a:spcPts val="600"/>
              </a:spcAft>
              <a:buFont typeface="Arial" panose="020B0604020202020204" pitchFamily="34" charset="0"/>
              <a:buChar char="•"/>
              <a:defRPr sz="1800">
                <a:solidFill>
                  <a:schemeClr val="tx1">
                    <a:lumMod val="65000"/>
                    <a:lumOff val="35000"/>
                  </a:schemeClr>
                </a:solidFill>
                <a:latin typeface="Calibi"/>
              </a:defRPr>
            </a:lvl2pPr>
            <a:lvl3pPr marL="914400" indent="-228600">
              <a:spcBef>
                <a:spcPts val="600"/>
              </a:spcBef>
              <a:spcAft>
                <a:spcPts val="600"/>
              </a:spcAft>
              <a:buFont typeface="Arial" panose="020B0604020202020204" pitchFamily="34" charset="0"/>
              <a:buChar char="•"/>
              <a:defRPr sz="1800">
                <a:solidFill>
                  <a:schemeClr val="tx1">
                    <a:lumMod val="65000"/>
                    <a:lumOff val="35000"/>
                  </a:schemeClr>
                </a:solidFill>
                <a:latin typeface="Calibi"/>
              </a:defRPr>
            </a:lvl3pPr>
            <a:lvl4pPr marL="1143000" indent="-228600">
              <a:spcBef>
                <a:spcPts val="600"/>
              </a:spcBef>
              <a:spcAft>
                <a:spcPts val="600"/>
              </a:spcAft>
              <a:buFont typeface="Arial" panose="020B0604020202020204" pitchFamily="34" charset="0"/>
              <a:buChar char="•"/>
              <a:defRPr sz="1800">
                <a:solidFill>
                  <a:schemeClr val="tx1">
                    <a:lumMod val="65000"/>
                    <a:lumOff val="35000"/>
                  </a:schemeClr>
                </a:solidFill>
                <a:latin typeface="Calibi"/>
              </a:defRPr>
            </a:lvl4pPr>
            <a:lvl5pPr marL="1371600" indent="-228600">
              <a:spcBef>
                <a:spcPts val="600"/>
              </a:spcBef>
              <a:spcAft>
                <a:spcPts val="600"/>
              </a:spcAft>
              <a:buFont typeface="Arial" panose="020B0604020202020204" pitchFamily="34" charset="0"/>
              <a:buChar char="•"/>
              <a:defRPr sz="1800">
                <a:solidFill>
                  <a:schemeClr val="tx1">
                    <a:lumMod val="65000"/>
                    <a:lumOff val="35000"/>
                  </a:schemeClr>
                </a:solidFill>
                <a:latin typeface="Calib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8700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Short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195BA8-2DB4-2D44-82EA-BD4C607EE9C9}"/>
              </a:ext>
            </a:extLst>
          </p:cNvPr>
          <p:cNvSpPr/>
          <p:nvPr userDrawn="1"/>
        </p:nvSpPr>
        <p:spPr>
          <a:xfrm>
            <a:off x="1679715" y="3955916"/>
            <a:ext cx="7464287" cy="1978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a:latin typeface="Segoe UI" panose="020B0502040204020203" pitchFamily="34" charset="0"/>
            </a:endParaRPr>
          </a:p>
        </p:txBody>
      </p:sp>
      <p:sp>
        <p:nvSpPr>
          <p:cNvPr id="2" name="Title 1">
            <a:extLst>
              <a:ext uri="{FF2B5EF4-FFF2-40B4-BE49-F238E27FC236}">
                <a16:creationId xmlns:a16="http://schemas.microsoft.com/office/drawing/2014/main" id="{717609F5-1436-1047-A6AA-4A5352220B6B}"/>
              </a:ext>
            </a:extLst>
          </p:cNvPr>
          <p:cNvSpPr>
            <a:spLocks noGrp="1"/>
          </p:cNvSpPr>
          <p:nvPr>
            <p:ph type="title"/>
          </p:nvPr>
        </p:nvSpPr>
        <p:spPr>
          <a:xfrm>
            <a:off x="2057400" y="3955915"/>
            <a:ext cx="6522245" cy="914400"/>
          </a:xfrm>
        </p:spPr>
        <p:txBody>
          <a:bodyPr anchor="b"/>
          <a:lstStyle>
            <a:lvl1pPr>
              <a:defRPr sz="2400">
                <a:solidFill>
                  <a:srgbClr val="FFFFFF"/>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805E3F01-DBC6-584A-9398-3FBECB9015A1}"/>
              </a:ext>
            </a:extLst>
          </p:cNvPr>
          <p:cNvSpPr>
            <a:spLocks noGrp="1"/>
          </p:cNvSpPr>
          <p:nvPr>
            <p:ph type="sldNum" sz="quarter" idx="12"/>
          </p:nvPr>
        </p:nvSpPr>
        <p:spPr>
          <a:xfrm>
            <a:off x="3381936" y="6356351"/>
            <a:ext cx="5133415"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11" name="Picture Placeholder 5">
            <a:extLst>
              <a:ext uri="{FF2B5EF4-FFF2-40B4-BE49-F238E27FC236}">
                <a16:creationId xmlns:a16="http://schemas.microsoft.com/office/drawing/2014/main" id="{D4107FB5-29D9-AE4C-B80F-7DF8C6327959}"/>
              </a:ext>
            </a:extLst>
          </p:cNvPr>
          <p:cNvSpPr>
            <a:spLocks noGrp="1"/>
          </p:cNvSpPr>
          <p:nvPr>
            <p:ph type="pic" sz="quarter" idx="13"/>
          </p:nvPr>
        </p:nvSpPr>
        <p:spPr>
          <a:xfrm>
            <a:off x="1679715" y="1"/>
            <a:ext cx="7464288" cy="3955915"/>
          </a:xfrm>
        </p:spPr>
        <p:txBody>
          <a:bodyPr/>
          <a:lstStyle>
            <a:lvl1pPr>
              <a:buNone/>
              <a:defRPr/>
            </a:lvl1pPr>
          </a:lstStyle>
          <a:p>
            <a:r>
              <a:rPr lang="en-US"/>
              <a:t>Click icon to add picture</a:t>
            </a:r>
          </a:p>
        </p:txBody>
      </p:sp>
      <p:sp>
        <p:nvSpPr>
          <p:cNvPr id="7" name="Rectangle 6">
            <a:extLst>
              <a:ext uri="{FF2B5EF4-FFF2-40B4-BE49-F238E27FC236}">
                <a16:creationId xmlns:a16="http://schemas.microsoft.com/office/drawing/2014/main" id="{3AA96511-6575-ED46-BB06-A73F8D3B91D0}"/>
              </a:ext>
            </a:extLst>
          </p:cNvPr>
          <p:cNvSpPr/>
          <p:nvPr userDrawn="1"/>
        </p:nvSpPr>
        <p:spPr>
          <a:xfrm>
            <a:off x="-2" y="0"/>
            <a:ext cx="1679716" cy="5934075"/>
          </a:xfrm>
          <a:prstGeom prst="rect">
            <a:avLst/>
          </a:prstGeom>
          <a:solidFill>
            <a:srgbClr val="006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spTree>
    <p:extLst>
      <p:ext uri="{BB962C8B-B14F-4D97-AF65-F5344CB8AC3E}">
        <p14:creationId xmlns:p14="http://schemas.microsoft.com/office/powerpoint/2010/main" val="737930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Righ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09F5-1436-1047-A6AA-4A5352220B6B}"/>
              </a:ext>
            </a:extLst>
          </p:cNvPr>
          <p:cNvSpPr>
            <a:spLocks noGrp="1"/>
          </p:cNvSpPr>
          <p:nvPr>
            <p:ph type="title"/>
          </p:nvPr>
        </p:nvSpPr>
        <p:spPr>
          <a:xfrm>
            <a:off x="4207475" y="457200"/>
            <a:ext cx="4307875" cy="1600200"/>
          </a:xfrm>
        </p:spPr>
        <p:txBody>
          <a:bodyPr anchor="b"/>
          <a:lstStyle>
            <a:lvl1pPr>
              <a:defRPr sz="2400"/>
            </a:lvl1pPr>
          </a:lstStyle>
          <a:p>
            <a:r>
              <a:rPr lang="en-US"/>
              <a:t>Click to edit Master title style</a:t>
            </a:r>
          </a:p>
        </p:txBody>
      </p:sp>
      <p:sp>
        <p:nvSpPr>
          <p:cNvPr id="8" name="Slide Number Placeholder 5">
            <a:extLst>
              <a:ext uri="{FF2B5EF4-FFF2-40B4-BE49-F238E27FC236}">
                <a16:creationId xmlns:a16="http://schemas.microsoft.com/office/drawing/2014/main" id="{805E3F01-DBC6-584A-9398-3FBECB9015A1}"/>
              </a:ext>
            </a:extLst>
          </p:cNvPr>
          <p:cNvSpPr>
            <a:spLocks noGrp="1"/>
          </p:cNvSpPr>
          <p:nvPr>
            <p:ph type="sldNum" sz="quarter" idx="12"/>
          </p:nvPr>
        </p:nvSpPr>
        <p:spPr>
          <a:xfrm>
            <a:off x="3966517" y="6356351"/>
            <a:ext cx="4548833"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9" name="Content Placeholder 2">
            <a:extLst>
              <a:ext uri="{FF2B5EF4-FFF2-40B4-BE49-F238E27FC236}">
                <a16:creationId xmlns:a16="http://schemas.microsoft.com/office/drawing/2014/main" id="{7A7BFFD5-6E5F-8D4D-9210-0A12F35299E8}"/>
              </a:ext>
            </a:extLst>
          </p:cNvPr>
          <p:cNvSpPr>
            <a:spLocks noGrp="1"/>
          </p:cNvSpPr>
          <p:nvPr>
            <p:ph sz="half" idx="1"/>
          </p:nvPr>
        </p:nvSpPr>
        <p:spPr>
          <a:xfrm>
            <a:off x="4207476" y="2057401"/>
            <a:ext cx="4307874" cy="2910191"/>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5">
            <a:extLst>
              <a:ext uri="{FF2B5EF4-FFF2-40B4-BE49-F238E27FC236}">
                <a16:creationId xmlns:a16="http://schemas.microsoft.com/office/drawing/2014/main" id="{E319674E-8E16-AA42-B64A-A7D3E6AA1550}"/>
              </a:ext>
            </a:extLst>
          </p:cNvPr>
          <p:cNvSpPr>
            <a:spLocks noGrp="1"/>
          </p:cNvSpPr>
          <p:nvPr>
            <p:ph type="pic" sz="quarter" idx="23"/>
          </p:nvPr>
        </p:nvSpPr>
        <p:spPr>
          <a:xfrm>
            <a:off x="380741" y="-1"/>
            <a:ext cx="3317789" cy="5934075"/>
          </a:xfrm>
          <a:solidFill>
            <a:schemeClr val="bg1"/>
          </a:solidFill>
        </p:spPr>
        <p:txBody>
          <a:bodyPr/>
          <a:lstStyle>
            <a:lvl1pPr>
              <a:buNone/>
              <a:defRPr/>
            </a:lvl1pPr>
          </a:lstStyle>
          <a:p>
            <a:r>
              <a:rPr lang="en-US"/>
              <a:t>Click icon to add picture</a:t>
            </a:r>
          </a:p>
        </p:txBody>
      </p:sp>
    </p:spTree>
    <p:extLst>
      <p:ext uri="{BB962C8B-B14F-4D97-AF65-F5344CB8AC3E}">
        <p14:creationId xmlns:p14="http://schemas.microsoft.com/office/powerpoint/2010/main" val="796538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09F5-1436-1047-A6AA-4A5352220B6B}"/>
              </a:ext>
            </a:extLst>
          </p:cNvPr>
          <p:cNvSpPr>
            <a:spLocks noGrp="1"/>
          </p:cNvSpPr>
          <p:nvPr>
            <p:ph type="title"/>
          </p:nvPr>
        </p:nvSpPr>
        <p:spPr>
          <a:xfrm>
            <a:off x="625153" y="457200"/>
            <a:ext cx="4095129" cy="1600200"/>
          </a:xfrm>
        </p:spPr>
        <p:txBody>
          <a:bodyPr anchor="b"/>
          <a:lstStyle>
            <a:lvl1pPr>
              <a:defRPr sz="2400"/>
            </a:lvl1pPr>
          </a:lstStyle>
          <a:p>
            <a:r>
              <a:rPr lang="en-US"/>
              <a:t>Click to edit Master title style</a:t>
            </a:r>
          </a:p>
        </p:txBody>
      </p:sp>
      <p:sp>
        <p:nvSpPr>
          <p:cNvPr id="8" name="Slide Number Placeholder 5">
            <a:extLst>
              <a:ext uri="{FF2B5EF4-FFF2-40B4-BE49-F238E27FC236}">
                <a16:creationId xmlns:a16="http://schemas.microsoft.com/office/drawing/2014/main" id="{805E3F01-DBC6-584A-9398-3FBECB9015A1}"/>
              </a:ext>
            </a:extLst>
          </p:cNvPr>
          <p:cNvSpPr>
            <a:spLocks noGrp="1"/>
          </p:cNvSpPr>
          <p:nvPr>
            <p:ph type="sldNum" sz="quarter" idx="12"/>
          </p:nvPr>
        </p:nvSpPr>
        <p:spPr>
          <a:xfrm>
            <a:off x="3257551" y="6356351"/>
            <a:ext cx="5257800"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9" name="Content Placeholder 2">
            <a:extLst>
              <a:ext uri="{FF2B5EF4-FFF2-40B4-BE49-F238E27FC236}">
                <a16:creationId xmlns:a16="http://schemas.microsoft.com/office/drawing/2014/main" id="{7A7BFFD5-6E5F-8D4D-9210-0A12F35299E8}"/>
              </a:ext>
            </a:extLst>
          </p:cNvPr>
          <p:cNvSpPr>
            <a:spLocks noGrp="1"/>
          </p:cNvSpPr>
          <p:nvPr>
            <p:ph sz="half" idx="1"/>
          </p:nvPr>
        </p:nvSpPr>
        <p:spPr>
          <a:xfrm>
            <a:off x="625153" y="2057401"/>
            <a:ext cx="4095128" cy="2910191"/>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5">
            <a:extLst>
              <a:ext uri="{FF2B5EF4-FFF2-40B4-BE49-F238E27FC236}">
                <a16:creationId xmlns:a16="http://schemas.microsoft.com/office/drawing/2014/main" id="{51AC211A-6E40-6041-837F-993C947AB81B}"/>
              </a:ext>
            </a:extLst>
          </p:cNvPr>
          <p:cNvSpPr>
            <a:spLocks noGrp="1"/>
          </p:cNvSpPr>
          <p:nvPr>
            <p:ph type="pic" sz="quarter" idx="23"/>
          </p:nvPr>
        </p:nvSpPr>
        <p:spPr>
          <a:xfrm>
            <a:off x="5197561" y="-1"/>
            <a:ext cx="3317789" cy="5934075"/>
          </a:xfrm>
          <a:solidFill>
            <a:schemeClr val="bg1"/>
          </a:solidFill>
        </p:spPr>
        <p:txBody>
          <a:bodyPr/>
          <a:lstStyle>
            <a:lvl1pPr>
              <a:buNone/>
              <a:defRPr/>
            </a:lvl1pPr>
          </a:lstStyle>
          <a:p>
            <a:r>
              <a:rPr lang="en-US"/>
              <a:t>Click icon to add picture</a:t>
            </a:r>
          </a:p>
        </p:txBody>
      </p:sp>
    </p:spTree>
    <p:extLst>
      <p:ext uri="{BB962C8B-B14F-4D97-AF65-F5344CB8AC3E}">
        <p14:creationId xmlns:p14="http://schemas.microsoft.com/office/powerpoint/2010/main" val="1163812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looded picture r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9FC340-90AB-DB45-B1AC-2795331140D9}"/>
              </a:ext>
            </a:extLst>
          </p:cNvPr>
          <p:cNvSpPr>
            <a:spLocks noGrp="1"/>
          </p:cNvSpPr>
          <p:nvPr>
            <p:ph type="sldNum" sz="quarter" idx="10"/>
          </p:nvPr>
        </p:nvSpPr>
        <p:spPr/>
        <p:txBody>
          <a:body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solidFill>
                <a:srgbClr val="000000"/>
              </a:solidFill>
              <a:latin typeface="Segoe UI" panose="020B0502040204020203" pitchFamily="34" charset="0"/>
            </a:endParaRPr>
          </a:p>
        </p:txBody>
      </p:sp>
      <p:sp>
        <p:nvSpPr>
          <p:cNvPr id="4" name="Picture Placeholder 5">
            <a:extLst>
              <a:ext uri="{FF2B5EF4-FFF2-40B4-BE49-F238E27FC236}">
                <a16:creationId xmlns:a16="http://schemas.microsoft.com/office/drawing/2014/main" id="{037F7D20-2E3A-D54D-822F-16E091DD07A3}"/>
              </a:ext>
            </a:extLst>
          </p:cNvPr>
          <p:cNvSpPr>
            <a:spLocks noGrp="1"/>
          </p:cNvSpPr>
          <p:nvPr>
            <p:ph type="pic" sz="quarter" idx="13"/>
          </p:nvPr>
        </p:nvSpPr>
        <p:spPr>
          <a:xfrm>
            <a:off x="1" y="-2"/>
            <a:ext cx="3381933" cy="6858002"/>
          </a:xfrm>
        </p:spPr>
        <p:txBody>
          <a:bodyPr/>
          <a:lstStyle>
            <a:lvl1pPr>
              <a:buNone/>
              <a:defRPr/>
            </a:lvl1pPr>
          </a:lstStyle>
          <a:p>
            <a:r>
              <a:rPr lang="en-US"/>
              <a:t>Click icon to add picture</a:t>
            </a:r>
          </a:p>
        </p:txBody>
      </p:sp>
      <p:sp>
        <p:nvSpPr>
          <p:cNvPr id="5" name="Title 1">
            <a:extLst>
              <a:ext uri="{FF2B5EF4-FFF2-40B4-BE49-F238E27FC236}">
                <a16:creationId xmlns:a16="http://schemas.microsoft.com/office/drawing/2014/main" id="{52BAF505-529A-CB43-831F-62808EBCD2C9}"/>
              </a:ext>
            </a:extLst>
          </p:cNvPr>
          <p:cNvSpPr>
            <a:spLocks noGrp="1"/>
          </p:cNvSpPr>
          <p:nvPr>
            <p:ph type="title"/>
          </p:nvPr>
        </p:nvSpPr>
        <p:spPr>
          <a:xfrm>
            <a:off x="3910150" y="457200"/>
            <a:ext cx="4528458" cy="1600200"/>
          </a:xfrm>
        </p:spPr>
        <p:txBody>
          <a:bodyPr anchor="b"/>
          <a:lstStyle>
            <a:lvl1pPr>
              <a:defRPr sz="3200"/>
            </a:lvl1pPr>
          </a:lstStyle>
          <a:p>
            <a:r>
              <a:rPr lang="en-US"/>
              <a:t>Click to edit Master title style</a:t>
            </a:r>
          </a:p>
        </p:txBody>
      </p:sp>
      <p:sp>
        <p:nvSpPr>
          <p:cNvPr id="6" name="Content Placeholder 2">
            <a:extLst>
              <a:ext uri="{FF2B5EF4-FFF2-40B4-BE49-F238E27FC236}">
                <a16:creationId xmlns:a16="http://schemas.microsoft.com/office/drawing/2014/main" id="{8A6C16F3-E350-3043-B5AB-3ED720060939}"/>
              </a:ext>
            </a:extLst>
          </p:cNvPr>
          <p:cNvSpPr>
            <a:spLocks noGrp="1"/>
          </p:cNvSpPr>
          <p:nvPr>
            <p:ph sz="half" idx="1"/>
          </p:nvPr>
        </p:nvSpPr>
        <p:spPr>
          <a:xfrm>
            <a:off x="3910149" y="2057400"/>
            <a:ext cx="4528457" cy="2910191"/>
          </a:xfrm>
        </p:spPr>
        <p:txBody>
          <a:bodyPr/>
          <a:lstStyle>
            <a:lvl1pPr>
              <a:defRPr>
                <a:solidFill>
                  <a:srgbClr val="5E5E5E"/>
                </a:solidFill>
              </a:defRPr>
            </a:lvl1pPr>
            <a:lvl2pPr>
              <a:defRPr>
                <a:solidFill>
                  <a:srgbClr val="5E5E5E"/>
                </a:solidFill>
              </a:defRPr>
            </a:lvl2pPr>
            <a:lvl3pPr>
              <a:defRPr>
                <a:solidFill>
                  <a:srgbClr val="5E5E5E"/>
                </a:solidFill>
              </a:defRPr>
            </a:lvl3pPr>
            <a:lvl4pPr>
              <a:defRPr>
                <a:solidFill>
                  <a:srgbClr val="5E5E5E"/>
                </a:solidFill>
              </a:defRPr>
            </a:lvl4pPr>
            <a:lvl5pPr>
              <a:defRPr>
                <a:solidFill>
                  <a:srgbClr val="5E5E5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5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09F5-1436-1047-A6AA-4A5352220B6B}"/>
              </a:ext>
            </a:extLst>
          </p:cNvPr>
          <p:cNvSpPr>
            <a:spLocks noGrp="1"/>
          </p:cNvSpPr>
          <p:nvPr>
            <p:ph type="title"/>
          </p:nvPr>
        </p:nvSpPr>
        <p:spPr>
          <a:xfrm>
            <a:off x="3200400" y="457200"/>
            <a:ext cx="5314951" cy="1600200"/>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D5BC9B67-5237-0041-AF17-49458A42EF36}"/>
              </a:ext>
            </a:extLst>
          </p:cNvPr>
          <p:cNvSpPr>
            <a:spLocks noGrp="1"/>
          </p:cNvSpPr>
          <p:nvPr>
            <p:ph type="body" sz="half" idx="2"/>
          </p:nvPr>
        </p:nvSpPr>
        <p:spPr>
          <a:xfrm>
            <a:off x="3200400" y="2057401"/>
            <a:ext cx="5314951" cy="3163111"/>
          </a:xfrm>
        </p:spPr>
        <p:txBody>
          <a:bodyPr/>
          <a:lstStyle>
            <a:lvl1pPr marL="0" indent="0">
              <a:buNone/>
              <a:defRPr sz="1200">
                <a:solidFill>
                  <a:srgbClr val="5E5E5E"/>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805E3F01-DBC6-584A-9398-3FBECB9015A1}"/>
              </a:ext>
            </a:extLst>
          </p:cNvPr>
          <p:cNvSpPr>
            <a:spLocks noGrp="1"/>
          </p:cNvSpPr>
          <p:nvPr>
            <p:ph type="sldNum" sz="quarter" idx="12"/>
          </p:nvPr>
        </p:nvSpPr>
        <p:spPr>
          <a:xfrm>
            <a:off x="3200400" y="6356351"/>
            <a:ext cx="5314951"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10" name="Rectangle 9">
            <a:extLst>
              <a:ext uri="{FF2B5EF4-FFF2-40B4-BE49-F238E27FC236}">
                <a16:creationId xmlns:a16="http://schemas.microsoft.com/office/drawing/2014/main" id="{1D71006B-B678-9849-B160-D600029B3CD2}"/>
              </a:ext>
            </a:extLst>
          </p:cNvPr>
          <p:cNvSpPr/>
          <p:nvPr userDrawn="1"/>
        </p:nvSpPr>
        <p:spPr>
          <a:xfrm>
            <a:off x="-2" y="0"/>
            <a:ext cx="25742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panose="020B0502040204020203" pitchFamily="34" charset="0"/>
            </a:endParaRPr>
          </a:p>
        </p:txBody>
      </p:sp>
      <p:pic>
        <p:nvPicPr>
          <p:cNvPr id="13" name="Picture 12" descr="Bureau of Planning and Sustainability logo">
            <a:extLst>
              <a:ext uri="{FF2B5EF4-FFF2-40B4-BE49-F238E27FC236}">
                <a16:creationId xmlns:a16="http://schemas.microsoft.com/office/drawing/2014/main" id="{B5BC1B70-30D8-B64B-8B8E-E96A6D39E0E7}"/>
              </a:ext>
            </a:extLst>
          </p:cNvPr>
          <p:cNvPicPr>
            <a:picLocks noChangeAspect="1"/>
          </p:cNvPicPr>
          <p:nvPr userDrawn="1"/>
        </p:nvPicPr>
        <p:blipFill>
          <a:blip r:embed="rId2"/>
          <a:stretch>
            <a:fillRect/>
          </a:stretch>
        </p:blipFill>
        <p:spPr>
          <a:xfrm>
            <a:off x="524656" y="5850241"/>
            <a:ext cx="1524919" cy="804048"/>
          </a:xfrm>
          <a:prstGeom prst="rect">
            <a:avLst/>
          </a:prstGeom>
        </p:spPr>
      </p:pic>
    </p:spTree>
    <p:extLst>
      <p:ext uri="{BB962C8B-B14F-4D97-AF65-F5344CB8AC3E}">
        <p14:creationId xmlns:p14="http://schemas.microsoft.com/office/powerpoint/2010/main" val="2222032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or Picture only">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6311B29-38AD-934E-959D-EF4BFBDE1FE1}"/>
              </a:ext>
            </a:extLst>
          </p:cNvPr>
          <p:cNvSpPr>
            <a:spLocks noGrp="1"/>
          </p:cNvSpPr>
          <p:nvPr>
            <p:ph type="sldNum" sz="quarter" idx="12"/>
          </p:nvPr>
        </p:nvSpPr>
        <p:spPr>
          <a:xfrm>
            <a:off x="3381936" y="6356351"/>
            <a:ext cx="5133415"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3" name="Picture Placeholder 5">
            <a:extLst>
              <a:ext uri="{FF2B5EF4-FFF2-40B4-BE49-F238E27FC236}">
                <a16:creationId xmlns:a16="http://schemas.microsoft.com/office/drawing/2014/main" id="{64A33829-9207-5B46-A40E-4DE7521F68D4}"/>
              </a:ext>
            </a:extLst>
          </p:cNvPr>
          <p:cNvSpPr>
            <a:spLocks noGrp="1"/>
          </p:cNvSpPr>
          <p:nvPr>
            <p:ph type="pic" sz="quarter" idx="13" hasCustomPrompt="1"/>
          </p:nvPr>
        </p:nvSpPr>
        <p:spPr>
          <a:xfrm>
            <a:off x="702664" y="1"/>
            <a:ext cx="7812687" cy="6063521"/>
          </a:xfrm>
        </p:spPr>
        <p:txBody>
          <a:bodyPr/>
          <a:lstStyle>
            <a:lvl1pPr>
              <a:buNone/>
              <a:defRPr/>
            </a:lvl1pPr>
          </a:lstStyle>
          <a:p>
            <a:r>
              <a:rPr lang="en-US"/>
              <a:t>Click icon to add picture      </a:t>
            </a:r>
          </a:p>
        </p:txBody>
      </p:sp>
    </p:spTree>
    <p:extLst>
      <p:ext uri="{BB962C8B-B14F-4D97-AF65-F5344CB8AC3E}">
        <p14:creationId xmlns:p14="http://schemas.microsoft.com/office/powerpoint/2010/main" val="1192176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Long Descri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BC9B67-5237-0041-AF17-49458A42EF36}"/>
              </a:ext>
            </a:extLst>
          </p:cNvPr>
          <p:cNvSpPr>
            <a:spLocks noGrp="1"/>
          </p:cNvSpPr>
          <p:nvPr>
            <p:ph type="body" sz="half" idx="2"/>
          </p:nvPr>
        </p:nvSpPr>
        <p:spPr>
          <a:xfrm>
            <a:off x="5949778" y="599303"/>
            <a:ext cx="2565573" cy="4053016"/>
          </a:xfrm>
        </p:spPr>
        <p:txBody>
          <a:bodyPr/>
          <a:lstStyle>
            <a:lvl1pPr marL="0" indent="0">
              <a:buNone/>
              <a:defRPr sz="1200">
                <a:solidFill>
                  <a:srgbClr val="5E5E5E"/>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805E3F01-DBC6-584A-9398-3FBECB9015A1}"/>
              </a:ext>
            </a:extLst>
          </p:cNvPr>
          <p:cNvSpPr>
            <a:spLocks noGrp="1"/>
          </p:cNvSpPr>
          <p:nvPr>
            <p:ph type="sldNum" sz="quarter" idx="12"/>
          </p:nvPr>
        </p:nvSpPr>
        <p:spPr>
          <a:xfrm>
            <a:off x="3257551" y="6356351"/>
            <a:ext cx="5257800" cy="365125"/>
          </a:xfrm>
          <a:prstGeom prst="rect">
            <a:avLst/>
          </a:prstGeom>
        </p:spPr>
        <p:txBody>
          <a:bodyPr/>
          <a:lstStyle>
            <a:lvl1pPr>
              <a:defRPr sz="825">
                <a:solidFill>
                  <a:srgbClr val="000000"/>
                </a:solidFill>
                <a:latin typeface="Segoe UI Symbol" panose="020B0502040204020203" pitchFamily="34" charset="0"/>
                <a:ea typeface="Segoe UI Symbol" panose="020B0502040204020203" pitchFamily="34" charset="0"/>
              </a:defRPr>
            </a:lvl1pPr>
          </a:lstStyle>
          <a:p>
            <a:r>
              <a:rPr lang="en-US"/>
              <a:t>Presentation Title  |  </a:t>
            </a:r>
            <a:fld id="{89CFF03F-B492-204D-B98E-BFCF04A80FFE}" type="datetime1">
              <a:rPr lang="en-US" smtClean="0"/>
              <a:pPr/>
              <a:t>7/20/2022</a:t>
            </a:fld>
            <a:r>
              <a:rPr lang="en-US"/>
              <a:t>  |  </a:t>
            </a:r>
            <a:fld id="{DB2E9E87-57D5-2143-8C2B-71972BC7BE17}" type="slidenum">
              <a:rPr lang="en-US" smtClean="0"/>
              <a:pPr/>
              <a:t>‹#›</a:t>
            </a:fld>
            <a:endParaRPr lang="en-US"/>
          </a:p>
        </p:txBody>
      </p:sp>
      <p:sp>
        <p:nvSpPr>
          <p:cNvPr id="7" name="Picture Placeholder 5">
            <a:extLst>
              <a:ext uri="{FF2B5EF4-FFF2-40B4-BE49-F238E27FC236}">
                <a16:creationId xmlns:a16="http://schemas.microsoft.com/office/drawing/2014/main" id="{094E0F3B-6495-F941-9FB3-87DA74F18F3B}"/>
              </a:ext>
            </a:extLst>
          </p:cNvPr>
          <p:cNvSpPr>
            <a:spLocks noGrp="1"/>
          </p:cNvSpPr>
          <p:nvPr>
            <p:ph type="pic" sz="quarter" idx="13"/>
          </p:nvPr>
        </p:nvSpPr>
        <p:spPr>
          <a:xfrm>
            <a:off x="-3518" y="0"/>
            <a:ext cx="5517292" cy="5149122"/>
          </a:xfrm>
        </p:spPr>
        <p:txBody>
          <a:bodyPr/>
          <a:lstStyle>
            <a:lvl1pPr>
              <a:buNone/>
              <a:defRPr/>
            </a:lvl1pPr>
          </a:lstStyle>
          <a:p>
            <a:r>
              <a:rPr lang="en-US"/>
              <a:t>Click icon to add picture</a:t>
            </a:r>
          </a:p>
        </p:txBody>
      </p:sp>
    </p:spTree>
    <p:extLst>
      <p:ext uri="{BB962C8B-B14F-4D97-AF65-F5344CB8AC3E}">
        <p14:creationId xmlns:p14="http://schemas.microsoft.com/office/powerpoint/2010/main" val="800967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7B6A26-8AAE-994C-8B97-0904455DC294}"/>
              </a:ext>
            </a:extLst>
          </p:cNvPr>
          <p:cNvSpPr>
            <a:spLocks noGrp="1"/>
          </p:cNvSpPr>
          <p:nvPr>
            <p:ph type="title"/>
          </p:nvPr>
        </p:nvSpPr>
        <p:spPr>
          <a:xfrm>
            <a:off x="674557" y="365126"/>
            <a:ext cx="7840793"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D95E0E-E93C-6F43-8D30-F23B58C2B5C2}"/>
              </a:ext>
            </a:extLst>
          </p:cNvPr>
          <p:cNvSpPr>
            <a:spLocks noGrp="1"/>
          </p:cNvSpPr>
          <p:nvPr>
            <p:ph type="body" idx="1"/>
          </p:nvPr>
        </p:nvSpPr>
        <p:spPr>
          <a:xfrm>
            <a:off x="674557" y="1825625"/>
            <a:ext cx="7840793" cy="3479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805CE589-5951-B44F-96FE-D37CE5AFE243}"/>
              </a:ext>
            </a:extLst>
          </p:cNvPr>
          <p:cNvSpPr>
            <a:spLocks noGrp="1"/>
          </p:cNvSpPr>
          <p:nvPr>
            <p:ph type="sldNum" sz="quarter" idx="4"/>
          </p:nvPr>
        </p:nvSpPr>
        <p:spPr>
          <a:xfrm>
            <a:off x="3381936" y="6356351"/>
            <a:ext cx="5133415" cy="365125"/>
          </a:xfrm>
          <a:prstGeom prst="rect">
            <a:avLst/>
          </a:prstGeom>
        </p:spPr>
        <p:txBody>
          <a:bodyPr/>
          <a:lstStyle>
            <a:lvl1pPr algn="r">
              <a:defRPr sz="825" baseline="0">
                <a:solidFill>
                  <a:srgbClr val="000000"/>
                </a:solidFill>
                <a:latin typeface="Segoe UI" panose="020B0502040204020203" pitchFamily="34" charset="0"/>
                <a:ea typeface="Segoe UI Symbol" panose="020B0502040204020203" pitchFamily="34" charset="0"/>
              </a:defRPr>
            </a:lvl1pPr>
          </a:lstStyle>
          <a:p>
            <a:r>
              <a:rPr lang="en-US"/>
              <a:t>Climate Emergency Workplan|  6/28/2022  |  </a:t>
            </a:r>
            <a:fld id="{DB2E9E87-57D5-2143-8C2B-71972BC7BE17}" type="slidenum">
              <a:rPr lang="en-US" smtClean="0"/>
              <a:pPr/>
              <a:t>‹#›</a:t>
            </a:fld>
            <a:endParaRPr lang="en-US">
              <a:solidFill>
                <a:srgbClr val="000000"/>
              </a:solidFill>
              <a:latin typeface="Segoe UI" panose="020B0502040204020203" pitchFamily="34" charset="0"/>
            </a:endParaRPr>
          </a:p>
        </p:txBody>
      </p:sp>
      <p:pic>
        <p:nvPicPr>
          <p:cNvPr id="9" name="Picture 8" descr="Bureau of Planning and Sustainability logo">
            <a:extLst>
              <a:ext uri="{FF2B5EF4-FFF2-40B4-BE49-F238E27FC236}">
                <a16:creationId xmlns:a16="http://schemas.microsoft.com/office/drawing/2014/main" id="{551E042D-C72C-7D48-8948-8F33037AFA75}"/>
              </a:ext>
            </a:extLst>
          </p:cNvPr>
          <p:cNvPicPr>
            <a:picLocks noChangeAspect="1"/>
          </p:cNvPicPr>
          <p:nvPr userDrawn="1"/>
        </p:nvPicPr>
        <p:blipFill>
          <a:blip r:embed="rId23"/>
          <a:stretch>
            <a:fillRect/>
          </a:stretch>
        </p:blipFill>
        <p:spPr>
          <a:xfrm>
            <a:off x="507741" y="6315148"/>
            <a:ext cx="2000681" cy="355451"/>
          </a:xfrm>
          <a:prstGeom prst="rect">
            <a:avLst/>
          </a:prstGeom>
        </p:spPr>
      </p:pic>
    </p:spTree>
    <p:extLst>
      <p:ext uri="{BB962C8B-B14F-4D97-AF65-F5344CB8AC3E}">
        <p14:creationId xmlns:p14="http://schemas.microsoft.com/office/powerpoint/2010/main" val="672333165"/>
      </p:ext>
    </p:extLst>
  </p:cSld>
  <p:clrMap bg1="lt1" tx1="dk1" bg2="lt2" tx2="dk2" accent1="accent1" accent2="accent2" accent3="accent3" accent4="accent4" accent5="accent5" accent6="accent6" hlink="hlink" folHlink="folHlink"/>
  <p:sldLayoutIdLst>
    <p:sldLayoutId id="2147483664" r:id="rId1"/>
    <p:sldLayoutId id="2147483651" r:id="rId2"/>
    <p:sldLayoutId id="2147483663" r:id="rId3"/>
    <p:sldLayoutId id="2147483660" r:id="rId4"/>
    <p:sldLayoutId id="2147483673" r:id="rId5"/>
    <p:sldLayoutId id="2147483674" r:id="rId6"/>
    <p:sldLayoutId id="2147483662" r:id="rId7"/>
    <p:sldLayoutId id="2147483667" r:id="rId8"/>
    <p:sldLayoutId id="2147483669" r:id="rId9"/>
    <p:sldLayoutId id="2147483670" r:id="rId10"/>
    <p:sldLayoutId id="2147483668" r:id="rId11"/>
    <p:sldLayoutId id="2147483656" r:id="rId12"/>
    <p:sldLayoutId id="2147483650" r:id="rId13"/>
    <p:sldLayoutId id="2147483653" r:id="rId14"/>
    <p:sldLayoutId id="2147483671" r:id="rId15"/>
    <p:sldLayoutId id="2147483654" r:id="rId16"/>
    <p:sldLayoutId id="2147483661" r:id="rId17"/>
    <p:sldLayoutId id="2147483675" r:id="rId18"/>
    <p:sldLayoutId id="2147483676" r:id="rId19"/>
    <p:sldLayoutId id="2147483678" r:id="rId20"/>
    <p:sldLayoutId id="2147483679" r:id="rId21"/>
  </p:sldLayoutIdLst>
  <p:hf hdr="0"/>
  <p:txStyles>
    <p:titleStyle>
      <a:lvl1pPr algn="l" defTabSz="685800" rtl="0" eaLnBrk="1" latinLnBrk="0" hangingPunct="1">
        <a:lnSpc>
          <a:spcPct val="90000"/>
        </a:lnSpc>
        <a:spcBef>
          <a:spcPct val="0"/>
        </a:spcBef>
        <a:buNone/>
        <a:defRPr sz="3300" b="1" i="0" kern="1200" baseline="0">
          <a:solidFill>
            <a:schemeClr val="accent1"/>
          </a:solidFill>
          <a:latin typeface="Segoe UI"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hyperlink" Target="https://www.portland.gov/transportation/strategic-plan/strategic-plan-overview" TargetMode="Externa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mailto:andria.jacob@portlandoregon.gov" TargetMode="External"/><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51990-F51E-724C-A99A-C3FAD50FC77B}"/>
              </a:ext>
            </a:extLst>
          </p:cNvPr>
          <p:cNvSpPr>
            <a:spLocks noGrp="1"/>
          </p:cNvSpPr>
          <p:nvPr>
            <p:ph type="ctrTitle"/>
          </p:nvPr>
        </p:nvSpPr>
        <p:spPr/>
        <p:txBody>
          <a:bodyPr>
            <a:normAutofit/>
          </a:bodyPr>
          <a:lstStyle/>
          <a:p>
            <a:r>
              <a:rPr lang="en-US"/>
              <a:t>climate emergency workplan </a:t>
            </a:r>
            <a:br>
              <a:rPr lang="en-US"/>
            </a:br>
            <a:r>
              <a:rPr lang="en-US" sz="2800"/>
              <a:t>2022-2025</a:t>
            </a:r>
            <a:endParaRPr lang="en-US"/>
          </a:p>
        </p:txBody>
      </p:sp>
      <p:sp>
        <p:nvSpPr>
          <p:cNvPr id="3" name="Subtitle 2">
            <a:extLst>
              <a:ext uri="{FF2B5EF4-FFF2-40B4-BE49-F238E27FC236}">
                <a16:creationId xmlns:a16="http://schemas.microsoft.com/office/drawing/2014/main" id="{1EDCBC50-ED7F-E44B-8A0A-D1E527747F27}"/>
              </a:ext>
            </a:extLst>
          </p:cNvPr>
          <p:cNvSpPr>
            <a:spLocks noGrp="1"/>
          </p:cNvSpPr>
          <p:nvPr>
            <p:ph type="subTitle" idx="1"/>
          </p:nvPr>
        </p:nvSpPr>
        <p:spPr>
          <a:xfrm>
            <a:off x="3896139" y="3174582"/>
            <a:ext cx="3734371" cy="1120971"/>
          </a:xfrm>
        </p:spPr>
        <p:txBody>
          <a:bodyPr>
            <a:normAutofit/>
          </a:bodyPr>
          <a:lstStyle/>
          <a:p>
            <a:r>
              <a:rPr lang="en-US"/>
              <a:t>Implementing the Climate Emergency Declaration </a:t>
            </a:r>
          </a:p>
          <a:p>
            <a:r>
              <a:rPr lang="en-US" sz="1600"/>
              <a:t>July 20, 2022 | Portland City Council</a:t>
            </a:r>
          </a:p>
          <a:p>
            <a:endParaRPr lang="en-US"/>
          </a:p>
          <a:p>
            <a:endParaRPr lang="en-US"/>
          </a:p>
        </p:txBody>
      </p:sp>
      <p:sp>
        <p:nvSpPr>
          <p:cNvPr id="4" name="Text Placeholder 3">
            <a:extLst>
              <a:ext uri="{FF2B5EF4-FFF2-40B4-BE49-F238E27FC236}">
                <a16:creationId xmlns:a16="http://schemas.microsoft.com/office/drawing/2014/main" id="{7AB609C8-62D4-1443-A4D6-1DF2BCD1C1F9}"/>
              </a:ext>
            </a:extLst>
          </p:cNvPr>
          <p:cNvSpPr>
            <a:spLocks noGrp="1"/>
          </p:cNvSpPr>
          <p:nvPr>
            <p:ph type="body" sz="quarter" idx="19"/>
          </p:nvPr>
        </p:nvSpPr>
        <p:spPr>
          <a:xfrm>
            <a:off x="3889448" y="4453767"/>
            <a:ext cx="2272165" cy="262342"/>
          </a:xfrm>
        </p:spPr>
        <p:txBody>
          <a:bodyPr/>
          <a:lstStyle/>
          <a:p>
            <a:r>
              <a:rPr lang="en-US"/>
              <a:t>Donnie Oliveira	</a:t>
            </a:r>
          </a:p>
        </p:txBody>
      </p:sp>
      <p:sp>
        <p:nvSpPr>
          <p:cNvPr id="5" name="Text Placeholder 4">
            <a:extLst>
              <a:ext uri="{FF2B5EF4-FFF2-40B4-BE49-F238E27FC236}">
                <a16:creationId xmlns:a16="http://schemas.microsoft.com/office/drawing/2014/main" id="{6764EBC3-1B9B-824B-A07F-565937833030}"/>
              </a:ext>
            </a:extLst>
          </p:cNvPr>
          <p:cNvSpPr>
            <a:spLocks noGrp="1"/>
          </p:cNvSpPr>
          <p:nvPr>
            <p:ph type="body" sz="quarter" idx="20"/>
          </p:nvPr>
        </p:nvSpPr>
        <p:spPr/>
        <p:txBody>
          <a:bodyPr/>
          <a:lstStyle/>
          <a:p>
            <a:r>
              <a:rPr lang="en-US"/>
              <a:t>Director</a:t>
            </a:r>
          </a:p>
        </p:txBody>
      </p:sp>
      <p:sp>
        <p:nvSpPr>
          <p:cNvPr id="6" name="Text Placeholder 5">
            <a:extLst>
              <a:ext uri="{FF2B5EF4-FFF2-40B4-BE49-F238E27FC236}">
                <a16:creationId xmlns:a16="http://schemas.microsoft.com/office/drawing/2014/main" id="{BED591E4-C687-344D-8F00-E6408A0E44D0}"/>
              </a:ext>
            </a:extLst>
          </p:cNvPr>
          <p:cNvSpPr>
            <a:spLocks noGrp="1"/>
          </p:cNvSpPr>
          <p:nvPr>
            <p:ph type="body" sz="quarter" idx="21"/>
          </p:nvPr>
        </p:nvSpPr>
        <p:spPr>
          <a:xfrm>
            <a:off x="6412020" y="4453767"/>
            <a:ext cx="2272165" cy="262342"/>
          </a:xfrm>
        </p:spPr>
        <p:txBody>
          <a:bodyPr/>
          <a:lstStyle/>
          <a:p>
            <a:r>
              <a:rPr lang="en-US"/>
              <a:t>Andria Jacob</a:t>
            </a:r>
          </a:p>
        </p:txBody>
      </p:sp>
      <p:sp>
        <p:nvSpPr>
          <p:cNvPr id="7" name="Text Placeholder 6">
            <a:extLst>
              <a:ext uri="{FF2B5EF4-FFF2-40B4-BE49-F238E27FC236}">
                <a16:creationId xmlns:a16="http://schemas.microsoft.com/office/drawing/2014/main" id="{96A5A084-AE2A-7745-AF64-1A21E55DBB45}"/>
              </a:ext>
            </a:extLst>
          </p:cNvPr>
          <p:cNvSpPr>
            <a:spLocks noGrp="1"/>
          </p:cNvSpPr>
          <p:nvPr>
            <p:ph type="body" sz="quarter" idx="22"/>
          </p:nvPr>
        </p:nvSpPr>
        <p:spPr/>
        <p:txBody>
          <a:bodyPr/>
          <a:lstStyle/>
          <a:p>
            <a:r>
              <a:rPr lang="en-US"/>
              <a:t>Climate Policy and Program Manager</a:t>
            </a:r>
          </a:p>
        </p:txBody>
      </p:sp>
      <p:pic>
        <p:nvPicPr>
          <p:cNvPr id="10" name="Picture Placeholder 9" descr="An aerial view of downtown portland buildings and solor array. ">
            <a:extLst>
              <a:ext uri="{FF2B5EF4-FFF2-40B4-BE49-F238E27FC236}">
                <a16:creationId xmlns:a16="http://schemas.microsoft.com/office/drawing/2014/main" id="{BAEC1436-4558-5F4C-8359-A75219D7274C}"/>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a:ext>
            </a:extLst>
          </a:blip>
          <a:srcRect/>
          <a:stretch>
            <a:fillRect/>
          </a:stretch>
        </p:blipFill>
        <p:spPr>
          <a:xfrm>
            <a:off x="0" y="0"/>
            <a:ext cx="3317789" cy="6858001"/>
          </a:xfrm>
        </p:spPr>
      </p:pic>
    </p:spTree>
    <p:extLst>
      <p:ext uri="{BB962C8B-B14F-4D97-AF65-F5344CB8AC3E}">
        <p14:creationId xmlns:p14="http://schemas.microsoft.com/office/powerpoint/2010/main" val="1381572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8081663-0AA5-4B7A-88F7-B67C3008F93E}"/>
              </a:ext>
            </a:extLst>
          </p:cNvPr>
          <p:cNvCxnSpPr/>
          <p:nvPr/>
        </p:nvCxnSpPr>
        <p:spPr>
          <a:xfrm>
            <a:off x="0" y="857250"/>
            <a:ext cx="6858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A500B17-04F6-4B44-B03F-ED22FE7293F3}"/>
              </a:ext>
            </a:extLst>
          </p:cNvPr>
          <p:cNvSpPr txBox="1"/>
          <p:nvPr/>
        </p:nvSpPr>
        <p:spPr>
          <a:xfrm>
            <a:off x="80180" y="1403936"/>
            <a:ext cx="5837463" cy="1446550"/>
          </a:xfrm>
          <a:prstGeom prst="rect">
            <a:avLst/>
          </a:prstGeom>
          <a:noFill/>
        </p:spPr>
        <p:txBody>
          <a:bodyPr wrap="square" rtlCol="0">
            <a:spAutoFit/>
          </a:bodyPr>
          <a:lstStyle/>
          <a:p>
            <a:pPr algn="l" rtl="0"/>
            <a:r>
              <a:rPr lang="en-US" sz="6600" b="1" baseline="30000">
                <a:solidFill>
                  <a:schemeClr val="tx1">
                    <a:lumMod val="85000"/>
                    <a:lumOff val="15000"/>
                  </a:schemeClr>
                </a:solidFill>
                <a:latin typeface="Open Sans bold" panose="020B0806030504020204" pitchFamily="34" charset="0"/>
                <a:ea typeface="Open Sans bold" panose="020B0806030504020204" pitchFamily="34" charset="0"/>
                <a:cs typeface="Open Sans bold" panose="020B0806030504020204" pitchFamily="34" charset="0"/>
              </a:rPr>
              <a:t>Transportation &amp; Climate Change</a:t>
            </a:r>
          </a:p>
        </p:txBody>
      </p:sp>
    </p:spTree>
    <p:extLst>
      <p:ext uri="{BB962C8B-B14F-4D97-AF65-F5344CB8AC3E}">
        <p14:creationId xmlns:p14="http://schemas.microsoft.com/office/powerpoint/2010/main" val="2112775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C7AE2-D72E-4EA2-AE26-9B4A38A8F4DF}"/>
              </a:ext>
            </a:extLst>
          </p:cNvPr>
          <p:cNvSpPr>
            <a:spLocks noGrp="1"/>
          </p:cNvSpPr>
          <p:nvPr>
            <p:ph type="title"/>
          </p:nvPr>
        </p:nvSpPr>
        <p:spPr/>
        <p:txBody>
          <a:bodyPr/>
          <a:lstStyle/>
          <a:p>
            <a:r>
              <a:rPr lang="en-US"/>
              <a:t>PBOT’S COMMITMENT TO TRANSPORTATION JUSTICE</a:t>
            </a:r>
          </a:p>
        </p:txBody>
      </p:sp>
      <p:pic>
        <p:nvPicPr>
          <p:cNvPr id="4" name="Picture 3">
            <a:extLst>
              <a:ext uri="{FF2B5EF4-FFF2-40B4-BE49-F238E27FC236}">
                <a16:creationId xmlns:a16="http://schemas.microsoft.com/office/drawing/2014/main" id="{E17F5662-EB21-4EFC-BCB5-096E46660BBA}"/>
              </a:ext>
            </a:extLst>
          </p:cNvPr>
          <p:cNvPicPr>
            <a:picLocks noChangeAspect="1"/>
          </p:cNvPicPr>
          <p:nvPr/>
        </p:nvPicPr>
        <p:blipFill>
          <a:blip r:embed="rId3"/>
          <a:stretch>
            <a:fillRect/>
          </a:stretch>
        </p:blipFill>
        <p:spPr>
          <a:xfrm>
            <a:off x="749780" y="1486668"/>
            <a:ext cx="7471353" cy="3761440"/>
          </a:xfrm>
          <a:prstGeom prst="rect">
            <a:avLst/>
          </a:prstGeom>
        </p:spPr>
      </p:pic>
      <p:sp>
        <p:nvSpPr>
          <p:cNvPr id="5" name="TextBox 4">
            <a:extLst>
              <a:ext uri="{FF2B5EF4-FFF2-40B4-BE49-F238E27FC236}">
                <a16:creationId xmlns:a16="http://schemas.microsoft.com/office/drawing/2014/main" id="{9B75919D-58A4-43E4-A67A-2D73CB7567FC}"/>
              </a:ext>
            </a:extLst>
          </p:cNvPr>
          <p:cNvSpPr txBox="1"/>
          <p:nvPr/>
        </p:nvSpPr>
        <p:spPr>
          <a:xfrm>
            <a:off x="3321844" y="5617831"/>
            <a:ext cx="4986338" cy="300082"/>
          </a:xfrm>
          <a:prstGeom prst="rect">
            <a:avLst/>
          </a:prstGeom>
          <a:noFill/>
        </p:spPr>
        <p:txBody>
          <a:bodyPr wrap="square" rtlCol="0">
            <a:spAutoFit/>
          </a:bodyPr>
          <a:lstStyle/>
          <a:p>
            <a:r>
              <a:rPr lang="en-US" sz="675">
                <a:latin typeface="Open Sans" panose="020B0606030504020204" pitchFamily="34" charset="0"/>
                <a:ea typeface="Open Sans" panose="020B0606030504020204" pitchFamily="34" charset="0"/>
                <a:cs typeface="Open Sans" panose="020B0606030504020204" pitchFamily="34" charset="0"/>
              </a:rPr>
              <a:t>Source: Portland Bureau of Transportation. 2018. Moving to Our Future: PBOT’s Strategic Plan 2019-2024. </a:t>
            </a:r>
            <a:r>
              <a:rPr lang="en-US" sz="675">
                <a:latin typeface="Open Sans" panose="020B0606030504020204" pitchFamily="34" charset="0"/>
                <a:ea typeface="Open Sans" panose="020B0606030504020204" pitchFamily="34" charset="0"/>
                <a:cs typeface="Open Sans" panose="020B0606030504020204" pitchFamily="34" charset="0"/>
                <a:hlinkClick r:id="rId4"/>
              </a:rPr>
              <a:t>https://www.portland.gov/transportation/strategic-plan/strategic-plan-overview</a:t>
            </a:r>
            <a:r>
              <a:rPr lang="en-US" sz="675">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179234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7B1D5-8CB6-457C-BD2B-AF560BA0A66F}"/>
              </a:ext>
            </a:extLst>
          </p:cNvPr>
          <p:cNvSpPr>
            <a:spLocks noGrp="1"/>
          </p:cNvSpPr>
          <p:nvPr>
            <p:ph type="title"/>
          </p:nvPr>
        </p:nvSpPr>
        <p:spPr>
          <a:xfrm>
            <a:off x="349024" y="181140"/>
            <a:ext cx="8135793" cy="540128"/>
          </a:xfrm>
        </p:spPr>
        <p:txBody>
          <a:bodyPr>
            <a:noAutofit/>
          </a:bodyPr>
          <a:lstStyle/>
          <a:p>
            <a:r>
              <a:rPr lang="en-US"/>
              <a:t>PORTLAND’S TRANSPORTATION EMISSIONS ARE UP 3% SINCE 1990.</a:t>
            </a:r>
            <a:br>
              <a:rPr lang="en-US"/>
            </a:br>
            <a:r>
              <a:rPr lang="en-US"/>
              <a:t>WE’RE OFF TRACK AND MUST CHANGE TRAJECTORY FAST TO MEET 2030 GOALS.</a:t>
            </a:r>
          </a:p>
        </p:txBody>
      </p:sp>
      <p:graphicFrame>
        <p:nvGraphicFramePr>
          <p:cNvPr id="6" name="Chart 5">
            <a:extLst>
              <a:ext uri="{FF2B5EF4-FFF2-40B4-BE49-F238E27FC236}">
                <a16:creationId xmlns:a16="http://schemas.microsoft.com/office/drawing/2014/main" id="{A8CAFD9B-D562-4F4D-A84A-75A7A39CF7B3}"/>
              </a:ext>
            </a:extLst>
          </p:cNvPr>
          <p:cNvGraphicFramePr>
            <a:graphicFrameLocks/>
          </p:cNvGraphicFramePr>
          <p:nvPr/>
        </p:nvGraphicFramePr>
        <p:xfrm>
          <a:off x="1383703" y="2080934"/>
          <a:ext cx="6147995" cy="359843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150107C-95E8-45A8-AC18-D6B64C927BE1}"/>
              </a:ext>
            </a:extLst>
          </p:cNvPr>
          <p:cNvSpPr/>
          <p:nvPr/>
        </p:nvSpPr>
        <p:spPr>
          <a:xfrm rot="2965708">
            <a:off x="2077306" y="3006210"/>
            <a:ext cx="452689" cy="253916"/>
          </a:xfrm>
          <a:prstGeom prst="rect">
            <a:avLst/>
          </a:prstGeom>
          <a:noFill/>
        </p:spPr>
        <p:txBody>
          <a:bodyPr wrap="none" lIns="68580" tIns="34290" rIns="68580" bIns="34290">
            <a:spAutoFit/>
          </a:bodyPr>
          <a:lstStyle/>
          <a:p>
            <a:pPr algn="ctr" defTabSz="514337"/>
            <a:r>
              <a:rPr lang="en-US" sz="1200">
                <a:ln w="0"/>
                <a:solidFill>
                  <a:srgbClr val="4472C4"/>
                </a:solidFill>
                <a:effectLst>
                  <a:outerShdw blurRad="38100" dist="25400" dir="5400000" algn="ctr" rotWithShape="0">
                    <a:srgbClr val="6E747A">
                      <a:alpha val="43000"/>
                    </a:srgbClr>
                  </a:outerShdw>
                </a:effectLst>
                <a:latin typeface="Calibri" panose="020F0502020204030204"/>
              </a:rPr>
              <a:t>1990</a:t>
            </a:r>
          </a:p>
        </p:txBody>
      </p:sp>
      <p:sp>
        <p:nvSpPr>
          <p:cNvPr id="5" name="Rectangle 4">
            <a:extLst>
              <a:ext uri="{FF2B5EF4-FFF2-40B4-BE49-F238E27FC236}">
                <a16:creationId xmlns:a16="http://schemas.microsoft.com/office/drawing/2014/main" id="{3ECB2BB4-74CD-4DC7-A66A-B9207BA78658}"/>
              </a:ext>
            </a:extLst>
          </p:cNvPr>
          <p:cNvSpPr/>
          <p:nvPr/>
        </p:nvSpPr>
        <p:spPr>
          <a:xfrm rot="2965708">
            <a:off x="5452503" y="3016296"/>
            <a:ext cx="452689" cy="253916"/>
          </a:xfrm>
          <a:prstGeom prst="rect">
            <a:avLst/>
          </a:prstGeom>
          <a:noFill/>
        </p:spPr>
        <p:txBody>
          <a:bodyPr wrap="none" lIns="68580" tIns="34290" rIns="68580" bIns="34290">
            <a:spAutoFit/>
          </a:bodyPr>
          <a:lstStyle/>
          <a:p>
            <a:pPr algn="ctr" defTabSz="514337"/>
            <a:r>
              <a:rPr lang="en-US" sz="1200">
                <a:ln w="0"/>
                <a:solidFill>
                  <a:srgbClr val="4472C4"/>
                </a:solidFill>
                <a:effectLst>
                  <a:outerShdw blurRad="38100" dist="25400" dir="5400000" algn="ctr" rotWithShape="0">
                    <a:srgbClr val="6E747A">
                      <a:alpha val="43000"/>
                    </a:srgbClr>
                  </a:outerShdw>
                </a:effectLst>
                <a:latin typeface="Calibri" panose="020F0502020204030204"/>
              </a:rPr>
              <a:t>2019</a:t>
            </a:r>
          </a:p>
        </p:txBody>
      </p:sp>
      <p:sp>
        <p:nvSpPr>
          <p:cNvPr id="7" name="Rectangle 6">
            <a:extLst>
              <a:ext uri="{FF2B5EF4-FFF2-40B4-BE49-F238E27FC236}">
                <a16:creationId xmlns:a16="http://schemas.microsoft.com/office/drawing/2014/main" id="{0ECBA6F2-92CC-4626-BE1E-4315321D86A8}"/>
              </a:ext>
            </a:extLst>
          </p:cNvPr>
          <p:cNvSpPr/>
          <p:nvPr/>
        </p:nvSpPr>
        <p:spPr>
          <a:xfrm rot="164807">
            <a:off x="7480383" y="4116546"/>
            <a:ext cx="559833" cy="438582"/>
          </a:xfrm>
          <a:prstGeom prst="rect">
            <a:avLst/>
          </a:prstGeom>
          <a:noFill/>
        </p:spPr>
        <p:txBody>
          <a:bodyPr wrap="none" lIns="68580" tIns="34290" rIns="68580" bIns="34290">
            <a:spAutoFit/>
          </a:bodyPr>
          <a:lstStyle/>
          <a:p>
            <a:pPr algn="ctr" defTabSz="514337"/>
            <a:r>
              <a:rPr lang="en-US" sz="1200">
                <a:ln w="0"/>
                <a:solidFill>
                  <a:srgbClr val="4472C4"/>
                </a:solidFill>
                <a:effectLst>
                  <a:outerShdw blurRad="38100" dist="25400" dir="5400000" algn="ctr" rotWithShape="0">
                    <a:srgbClr val="6E747A">
                      <a:alpha val="43000"/>
                    </a:srgbClr>
                  </a:outerShdw>
                </a:effectLst>
                <a:latin typeface="Calibri" panose="020F0502020204030204"/>
              </a:rPr>
              <a:t>2030</a:t>
            </a:r>
          </a:p>
          <a:p>
            <a:pPr algn="ctr" defTabSz="514337"/>
            <a:r>
              <a:rPr lang="en-US" sz="1200">
                <a:ln w="0"/>
                <a:solidFill>
                  <a:srgbClr val="4472C4"/>
                </a:solidFill>
                <a:effectLst>
                  <a:outerShdw blurRad="38100" dist="25400" dir="5400000" algn="ctr" rotWithShape="0">
                    <a:srgbClr val="6E747A">
                      <a:alpha val="43000"/>
                    </a:srgbClr>
                  </a:outerShdw>
                </a:effectLst>
                <a:latin typeface="Calibri" panose="020F0502020204030204"/>
              </a:rPr>
              <a:t> Target</a:t>
            </a:r>
          </a:p>
        </p:txBody>
      </p:sp>
      <p:sp>
        <p:nvSpPr>
          <p:cNvPr id="4" name="AutoShape 2">
            <a:extLst>
              <a:ext uri="{FF2B5EF4-FFF2-40B4-BE49-F238E27FC236}">
                <a16:creationId xmlns:a16="http://schemas.microsoft.com/office/drawing/2014/main" id="{9B652DF3-8BE4-45B3-86FB-B52CF13AEFFA}"/>
              </a:ext>
            </a:extLst>
          </p:cNvPr>
          <p:cNvSpPr>
            <a:spLocks noChangeAspect="1" noChangeArrowheads="1"/>
          </p:cNvSpPr>
          <p:nvPr/>
        </p:nvSpPr>
        <p:spPr bwMode="auto">
          <a:xfrm>
            <a:off x="4457700" y="313316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514337"/>
            <a:endParaRPr lang="en-US" sz="1013">
              <a:solidFill>
                <a:prstClr val="black"/>
              </a:solidFill>
              <a:latin typeface="Calibri" panose="020F0502020204030204"/>
            </a:endParaRPr>
          </a:p>
        </p:txBody>
      </p:sp>
      <p:sp>
        <p:nvSpPr>
          <p:cNvPr id="8" name="AutoShape 4">
            <a:extLst>
              <a:ext uri="{FF2B5EF4-FFF2-40B4-BE49-F238E27FC236}">
                <a16:creationId xmlns:a16="http://schemas.microsoft.com/office/drawing/2014/main" id="{95B6545E-CAAF-4BE6-BE9F-5A1C8C8EE4E6}"/>
              </a:ext>
            </a:extLst>
          </p:cNvPr>
          <p:cNvSpPr>
            <a:spLocks noChangeAspect="1" noChangeArrowheads="1"/>
          </p:cNvSpPr>
          <p:nvPr/>
        </p:nvSpPr>
        <p:spPr bwMode="auto">
          <a:xfrm>
            <a:off x="4572000" y="324746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514337"/>
            <a:endParaRPr lang="en-US" sz="1013">
              <a:solidFill>
                <a:prstClr val="black"/>
              </a:solidFill>
              <a:latin typeface="Calibri" panose="020F0502020204030204"/>
            </a:endParaRPr>
          </a:p>
        </p:txBody>
      </p:sp>
    </p:spTree>
    <p:extLst>
      <p:ext uri="{BB962C8B-B14F-4D97-AF65-F5344CB8AC3E}">
        <p14:creationId xmlns:p14="http://schemas.microsoft.com/office/powerpoint/2010/main" val="3601799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07417-23E6-4A93-B7E5-4D1B3B853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247" y="1073076"/>
            <a:ext cx="4239506" cy="42109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FF5FD7-15E6-41E2-AF6C-500C984FDD3A}"/>
              </a:ext>
            </a:extLst>
          </p:cNvPr>
          <p:cNvSpPr>
            <a:spLocks noGrp="1"/>
          </p:cNvSpPr>
          <p:nvPr>
            <p:ph type="title"/>
          </p:nvPr>
        </p:nvSpPr>
        <p:spPr/>
        <p:txBody>
          <a:bodyPr/>
          <a:lstStyle/>
          <a:p>
            <a:r>
              <a:rPr lang="en-US"/>
              <a:t>PBOT CLIMATE STRATEGY</a:t>
            </a:r>
          </a:p>
        </p:txBody>
      </p:sp>
    </p:spTree>
    <p:extLst>
      <p:ext uri="{BB962C8B-B14F-4D97-AF65-F5344CB8AC3E}">
        <p14:creationId xmlns:p14="http://schemas.microsoft.com/office/powerpoint/2010/main" val="187791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2700"/>
              <a:t>FY 21-22 Accomplishments</a:t>
            </a:r>
          </a:p>
        </p:txBody>
      </p:sp>
      <p:sp>
        <p:nvSpPr>
          <p:cNvPr id="44" name="Marcador de texto 2">
            <a:extLst>
              <a:ext uri="{FF2B5EF4-FFF2-40B4-BE49-F238E27FC236}">
                <a16:creationId xmlns:a16="http://schemas.microsoft.com/office/drawing/2014/main" id="{351820C6-BD04-2DC2-A9FA-B5C8272D1B78}"/>
              </a:ext>
            </a:extLst>
          </p:cNvPr>
          <p:cNvSpPr txBox="1">
            <a:spLocks/>
          </p:cNvSpPr>
          <p:nvPr/>
        </p:nvSpPr>
        <p:spPr>
          <a:xfrm>
            <a:off x="563803" y="2141026"/>
            <a:ext cx="1722197" cy="18579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Blumenauer Bridge and Building a Better 82</a:t>
            </a:r>
            <a:r>
              <a:rPr lang="en-US" sz="1200" b="1" baseline="30000">
                <a:solidFill>
                  <a:schemeClr val="tx1">
                    <a:lumMod val="75000"/>
                  </a:schemeClr>
                </a:solidFill>
                <a:cs typeface="Segoe UI" panose="020B0502040204020203" pitchFamily="34" charset="0"/>
              </a:rPr>
              <a:t>nd</a:t>
            </a:r>
            <a:r>
              <a:rPr lang="en-US" sz="1200" b="1">
                <a:solidFill>
                  <a:schemeClr val="tx1">
                    <a:lumMod val="75000"/>
                  </a:schemeClr>
                </a:solidFill>
                <a:cs typeface="Segoe UI" panose="020B0502040204020203" pitchFamily="34" charset="0"/>
              </a:rPr>
              <a:t> Ave</a:t>
            </a:r>
          </a:p>
        </p:txBody>
      </p:sp>
      <p:sp>
        <p:nvSpPr>
          <p:cNvPr id="45" name="Marcador de texto 3">
            <a:extLst>
              <a:ext uri="{FF2B5EF4-FFF2-40B4-BE49-F238E27FC236}">
                <a16:creationId xmlns:a16="http://schemas.microsoft.com/office/drawing/2014/main" id="{02327FE9-1C83-B3FD-2266-0CEA99B04792}"/>
              </a:ext>
            </a:extLst>
          </p:cNvPr>
          <p:cNvSpPr txBox="1">
            <a:spLocks/>
          </p:cNvSpPr>
          <p:nvPr/>
        </p:nvSpPr>
        <p:spPr>
          <a:xfrm>
            <a:off x="6665533" y="2141026"/>
            <a:ext cx="1681514" cy="6379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Parking Climate &amp; Equitable Mobility Transaction Fee</a:t>
            </a:r>
          </a:p>
        </p:txBody>
      </p:sp>
      <p:sp>
        <p:nvSpPr>
          <p:cNvPr id="46" name="Marcador de texto 4">
            <a:extLst>
              <a:ext uri="{FF2B5EF4-FFF2-40B4-BE49-F238E27FC236}">
                <a16:creationId xmlns:a16="http://schemas.microsoft.com/office/drawing/2014/main" id="{3CA5E550-19CB-D520-F515-68AE031FE3A9}"/>
              </a:ext>
            </a:extLst>
          </p:cNvPr>
          <p:cNvSpPr txBox="1">
            <a:spLocks/>
          </p:cNvSpPr>
          <p:nvPr/>
        </p:nvSpPr>
        <p:spPr>
          <a:xfrm>
            <a:off x="2501691" y="2141026"/>
            <a:ext cx="1442557" cy="3620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BIKETOWN Expansion</a:t>
            </a:r>
          </a:p>
        </p:txBody>
      </p:sp>
      <p:sp>
        <p:nvSpPr>
          <p:cNvPr id="47" name="Marcador de texto 8">
            <a:extLst>
              <a:ext uri="{FF2B5EF4-FFF2-40B4-BE49-F238E27FC236}">
                <a16:creationId xmlns:a16="http://schemas.microsoft.com/office/drawing/2014/main" id="{729C6039-102E-3D19-0BC1-7549C1D521FB}"/>
              </a:ext>
            </a:extLst>
          </p:cNvPr>
          <p:cNvSpPr txBox="1">
            <a:spLocks/>
          </p:cNvSpPr>
          <p:nvPr/>
        </p:nvSpPr>
        <p:spPr>
          <a:xfrm>
            <a:off x="2599422" y="1845034"/>
            <a:ext cx="144255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2</a:t>
            </a:r>
          </a:p>
        </p:txBody>
      </p:sp>
      <p:sp>
        <p:nvSpPr>
          <p:cNvPr id="48" name="Marcador de texto 9">
            <a:extLst>
              <a:ext uri="{FF2B5EF4-FFF2-40B4-BE49-F238E27FC236}">
                <a16:creationId xmlns:a16="http://schemas.microsoft.com/office/drawing/2014/main" id="{C06AFC7A-644A-6CF9-8DFE-B1A1C18DA65D}"/>
              </a:ext>
            </a:extLst>
          </p:cNvPr>
          <p:cNvSpPr txBox="1">
            <a:spLocks/>
          </p:cNvSpPr>
          <p:nvPr/>
        </p:nvSpPr>
        <p:spPr>
          <a:xfrm>
            <a:off x="538496" y="1845034"/>
            <a:ext cx="144255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1</a:t>
            </a:r>
          </a:p>
        </p:txBody>
      </p:sp>
      <p:sp>
        <p:nvSpPr>
          <p:cNvPr id="49" name="Marcador de texto 10">
            <a:extLst>
              <a:ext uri="{FF2B5EF4-FFF2-40B4-BE49-F238E27FC236}">
                <a16:creationId xmlns:a16="http://schemas.microsoft.com/office/drawing/2014/main" id="{2081F82D-5872-56A0-1689-C06A2F3CA7BD}"/>
              </a:ext>
            </a:extLst>
          </p:cNvPr>
          <p:cNvSpPr txBox="1">
            <a:spLocks/>
          </p:cNvSpPr>
          <p:nvPr/>
        </p:nvSpPr>
        <p:spPr>
          <a:xfrm>
            <a:off x="4589312" y="1845034"/>
            <a:ext cx="144255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3</a:t>
            </a:r>
          </a:p>
        </p:txBody>
      </p:sp>
      <p:sp>
        <p:nvSpPr>
          <p:cNvPr id="50" name="Marcador de texto 11">
            <a:extLst>
              <a:ext uri="{FF2B5EF4-FFF2-40B4-BE49-F238E27FC236}">
                <a16:creationId xmlns:a16="http://schemas.microsoft.com/office/drawing/2014/main" id="{B305A433-082C-7143-E64D-6646E3BED3CD}"/>
              </a:ext>
            </a:extLst>
          </p:cNvPr>
          <p:cNvSpPr txBox="1">
            <a:spLocks/>
          </p:cNvSpPr>
          <p:nvPr/>
        </p:nvSpPr>
        <p:spPr>
          <a:xfrm>
            <a:off x="6691984" y="1822648"/>
            <a:ext cx="144255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4</a:t>
            </a:r>
          </a:p>
        </p:txBody>
      </p:sp>
      <p:cxnSp>
        <p:nvCxnSpPr>
          <p:cNvPr id="52" name="Conector recto 25">
            <a:extLst>
              <a:ext uri="{FF2B5EF4-FFF2-40B4-BE49-F238E27FC236}">
                <a16:creationId xmlns:a16="http://schemas.microsoft.com/office/drawing/2014/main" id="{9E32EC6B-79FD-2342-0182-030ECD839C0A}"/>
              </a:ext>
            </a:extLst>
          </p:cNvPr>
          <p:cNvCxnSpPr>
            <a:cxnSpLocks/>
          </p:cNvCxnSpPr>
          <p:nvPr/>
        </p:nvCxnSpPr>
        <p:spPr>
          <a:xfrm>
            <a:off x="563803" y="2095860"/>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Conector recto 26">
            <a:extLst>
              <a:ext uri="{FF2B5EF4-FFF2-40B4-BE49-F238E27FC236}">
                <a16:creationId xmlns:a16="http://schemas.microsoft.com/office/drawing/2014/main" id="{E43F60CE-39D4-A377-D28D-537AE5780CE6}"/>
              </a:ext>
            </a:extLst>
          </p:cNvPr>
          <p:cNvCxnSpPr>
            <a:cxnSpLocks/>
          </p:cNvCxnSpPr>
          <p:nvPr/>
        </p:nvCxnSpPr>
        <p:spPr>
          <a:xfrm>
            <a:off x="2541635" y="2091164"/>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Conector recto 27">
            <a:extLst>
              <a:ext uri="{FF2B5EF4-FFF2-40B4-BE49-F238E27FC236}">
                <a16:creationId xmlns:a16="http://schemas.microsoft.com/office/drawing/2014/main" id="{4BE6A3BE-209C-D294-D455-3D55D3A263F9}"/>
              </a:ext>
            </a:extLst>
          </p:cNvPr>
          <p:cNvCxnSpPr>
            <a:cxnSpLocks/>
          </p:cNvCxnSpPr>
          <p:nvPr/>
        </p:nvCxnSpPr>
        <p:spPr>
          <a:xfrm>
            <a:off x="4589312" y="2070461"/>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Conector recto 28">
            <a:extLst>
              <a:ext uri="{FF2B5EF4-FFF2-40B4-BE49-F238E27FC236}">
                <a16:creationId xmlns:a16="http://schemas.microsoft.com/office/drawing/2014/main" id="{0D3286A2-EAE2-864A-01F4-7A2F91C31FFA}"/>
              </a:ext>
            </a:extLst>
          </p:cNvPr>
          <p:cNvCxnSpPr>
            <a:cxnSpLocks/>
          </p:cNvCxnSpPr>
          <p:nvPr/>
        </p:nvCxnSpPr>
        <p:spPr>
          <a:xfrm>
            <a:off x="6691984" y="2070461"/>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Marcador de texto 2">
            <a:extLst>
              <a:ext uri="{FF2B5EF4-FFF2-40B4-BE49-F238E27FC236}">
                <a16:creationId xmlns:a16="http://schemas.microsoft.com/office/drawing/2014/main" id="{D97961ED-1070-598D-05E5-8BAD4E665375}"/>
              </a:ext>
            </a:extLst>
          </p:cNvPr>
          <p:cNvSpPr txBox="1">
            <a:spLocks/>
          </p:cNvSpPr>
          <p:nvPr/>
        </p:nvSpPr>
        <p:spPr>
          <a:xfrm>
            <a:off x="4478476" y="2095494"/>
            <a:ext cx="1442557" cy="362093"/>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600" b="1" i="0" kern="1200" baseline="0">
                <a:solidFill>
                  <a:schemeClr val="tx1"/>
                </a:solidFill>
                <a:latin typeface="+mn-lt"/>
                <a:ea typeface="+mn-ea"/>
                <a:cs typeface="+mn-cs"/>
              </a:defRPr>
            </a:lvl1pPr>
            <a:lvl2pPr marL="742950" indent="-285750" algn="l" defTabSz="457200" rtl="0" eaLnBrk="1" latinLnBrk="0" hangingPunct="1">
              <a:spcBef>
                <a:spcPct val="20000"/>
              </a:spcBef>
              <a:buClr>
                <a:schemeClr val="tx1"/>
              </a:buClr>
              <a:buSzPct val="70000"/>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SzPct val="70000"/>
              <a:buFont typeface="Courier New"/>
              <a:buChar char="o"/>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a:solidFill>
                  <a:schemeClr val="tx1">
                    <a:lumMod val="75000"/>
                  </a:schemeClr>
                </a:solidFill>
                <a:latin typeface="Segoe UI" panose="020B0502040204020203" pitchFamily="34" charset="0"/>
                <a:cs typeface="Segoe UI" panose="020B0502040204020203" pitchFamily="34" charset="0"/>
                <a:sym typeface="Trebuchet MS"/>
              </a:rPr>
              <a:t>Rose Lane Transit improvements</a:t>
            </a:r>
          </a:p>
        </p:txBody>
      </p:sp>
      <p:pic>
        <p:nvPicPr>
          <p:cNvPr id="57" name="Picture Placeholder 50" descr="A person riding a bicycle across a crosswalk&#10;&#10;Description automatically generated with low confidence">
            <a:extLst>
              <a:ext uri="{FF2B5EF4-FFF2-40B4-BE49-F238E27FC236}">
                <a16:creationId xmlns:a16="http://schemas.microsoft.com/office/drawing/2014/main" id="{85B94A94-6B03-2876-50B6-203D7758956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592006" y="2853288"/>
            <a:ext cx="1439862" cy="1409700"/>
          </a:xfrm>
          <a:prstGeom prst="rect">
            <a:avLst/>
          </a:prstGeom>
        </p:spPr>
      </p:pic>
      <p:sp>
        <p:nvSpPr>
          <p:cNvPr id="58" name="TextBox 57">
            <a:extLst>
              <a:ext uri="{FF2B5EF4-FFF2-40B4-BE49-F238E27FC236}">
                <a16:creationId xmlns:a16="http://schemas.microsoft.com/office/drawing/2014/main" id="{53F20617-B412-B36E-C0AC-CA0000136FB1}"/>
              </a:ext>
            </a:extLst>
          </p:cNvPr>
          <p:cNvSpPr txBox="1"/>
          <p:nvPr/>
        </p:nvSpPr>
        <p:spPr>
          <a:xfrm>
            <a:off x="4635239" y="4031665"/>
            <a:ext cx="1506023" cy="184666"/>
          </a:xfrm>
          <a:prstGeom prst="rect">
            <a:avLst/>
          </a:prstGeom>
          <a:noFill/>
        </p:spPr>
        <p:txBody>
          <a:bodyPr wrap="square" lIns="91440" tIns="45720" rIns="91440" bIns="45720" rtlCol="0" anchor="t">
            <a:spAutoFit/>
          </a:bodyPr>
          <a:lstStyle/>
          <a:p>
            <a:r>
              <a:rPr lang="en-US" sz="600">
                <a:solidFill>
                  <a:schemeClr val="bg1"/>
                </a:solidFill>
              </a:rPr>
              <a:t>Photo by Cheyenne Thorpe, OPB</a:t>
            </a:r>
            <a:endParaRPr lang="en-US" sz="600">
              <a:solidFill>
                <a:schemeClr val="bg1"/>
              </a:solidFill>
              <a:cs typeface="Arial"/>
            </a:endParaRPr>
          </a:p>
        </p:txBody>
      </p:sp>
      <p:pic>
        <p:nvPicPr>
          <p:cNvPr id="59" name="Picture 2">
            <a:extLst>
              <a:ext uri="{FF2B5EF4-FFF2-40B4-BE49-F238E27FC236}">
                <a16:creationId xmlns:a16="http://schemas.microsoft.com/office/drawing/2014/main" id="{DBFC07B6-EDE4-6A55-D893-97FB4BDD0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898" r="26898"/>
          <a:stretch>
            <a:fillRect/>
          </a:stretch>
        </p:blipFill>
        <p:spPr bwMode="auto">
          <a:xfrm>
            <a:off x="2590601" y="2859462"/>
            <a:ext cx="1440000" cy="141086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Placeholder 13">
            <a:extLst>
              <a:ext uri="{FF2B5EF4-FFF2-40B4-BE49-F238E27FC236}">
                <a16:creationId xmlns:a16="http://schemas.microsoft.com/office/drawing/2014/main" id="{35C8CF55-E3A9-8EFB-1565-B609F2F78614}"/>
              </a:ext>
            </a:extLst>
          </p:cNvPr>
          <p:cNvPicPr>
            <a:picLocks noChangeAspect="1"/>
          </p:cNvPicPr>
          <p:nvPr/>
        </p:nvPicPr>
        <p:blipFill>
          <a:blip r:embed="rId5"/>
          <a:srcRect l="20211" r="20211"/>
          <a:stretch>
            <a:fillRect/>
          </a:stretch>
        </p:blipFill>
        <p:spPr>
          <a:xfrm>
            <a:off x="563803" y="2853288"/>
            <a:ext cx="1440000" cy="1410862"/>
          </a:xfrm>
          <a:prstGeom prst="rect">
            <a:avLst/>
          </a:prstGeom>
        </p:spPr>
      </p:pic>
      <p:pic>
        <p:nvPicPr>
          <p:cNvPr id="61" name="Picture Placeholder 20" descr="A person standing next to a sign&#10;&#10;Description automatically generated with medium confidence">
            <a:extLst>
              <a:ext uri="{FF2B5EF4-FFF2-40B4-BE49-F238E27FC236}">
                <a16:creationId xmlns:a16="http://schemas.microsoft.com/office/drawing/2014/main" id="{C4D92205-C6B9-3845-B8EF-D3F7D0F89260}"/>
              </a:ext>
            </a:extLst>
          </p:cNvPr>
          <p:cNvPicPr>
            <a:picLocks noChangeAspect="1"/>
          </p:cNvPicPr>
          <p:nvPr/>
        </p:nvPicPr>
        <p:blipFill>
          <a:blip r:embed="rId6"/>
          <a:srcRect l="15992" r="15992"/>
          <a:stretch>
            <a:fillRect/>
          </a:stretch>
        </p:blipFill>
        <p:spPr>
          <a:xfrm>
            <a:off x="6695076" y="2853288"/>
            <a:ext cx="1439465" cy="1410890"/>
          </a:xfrm>
          <a:prstGeom prst="rect">
            <a:avLst/>
          </a:prstGeom>
        </p:spPr>
      </p:pic>
    </p:spTree>
    <p:extLst>
      <p:ext uri="{BB962C8B-B14F-4D97-AF65-F5344CB8AC3E}">
        <p14:creationId xmlns:p14="http://schemas.microsoft.com/office/powerpoint/2010/main" val="243745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sz="2700" b="0"/>
              <a:t>Transportation Workplan Priorities: Decarbonization</a:t>
            </a:r>
          </a:p>
        </p:txBody>
      </p:sp>
      <p:sp>
        <p:nvSpPr>
          <p:cNvPr id="17" name="Marcador de texto 2">
            <a:extLst>
              <a:ext uri="{FF2B5EF4-FFF2-40B4-BE49-F238E27FC236}">
                <a16:creationId xmlns:a16="http://schemas.microsoft.com/office/drawing/2014/main" id="{679320B4-F99D-521B-290E-6C50EFE3D932}"/>
              </a:ext>
            </a:extLst>
          </p:cNvPr>
          <p:cNvSpPr txBox="1">
            <a:spLocks/>
          </p:cNvSpPr>
          <p:nvPr/>
        </p:nvSpPr>
        <p:spPr>
          <a:xfrm>
            <a:off x="2157171" y="2560694"/>
            <a:ext cx="1791893" cy="3620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Regulate Demand and Incent Options </a:t>
            </a:r>
          </a:p>
        </p:txBody>
      </p:sp>
      <p:sp>
        <p:nvSpPr>
          <p:cNvPr id="18" name="Marcador de texto 3">
            <a:extLst>
              <a:ext uri="{FF2B5EF4-FFF2-40B4-BE49-F238E27FC236}">
                <a16:creationId xmlns:a16="http://schemas.microsoft.com/office/drawing/2014/main" id="{A52C582E-B8A9-B863-5A5C-CF82D581D805}"/>
              </a:ext>
            </a:extLst>
          </p:cNvPr>
          <p:cNvSpPr txBox="1">
            <a:spLocks/>
          </p:cNvSpPr>
          <p:nvPr/>
        </p:nvSpPr>
        <p:spPr>
          <a:xfrm>
            <a:off x="457201" y="2571647"/>
            <a:ext cx="1784114" cy="3620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Price and Reinvest    for Equitable Mobility</a:t>
            </a:r>
          </a:p>
        </p:txBody>
      </p:sp>
      <p:sp>
        <p:nvSpPr>
          <p:cNvPr id="19" name="Marcador de texto 4">
            <a:extLst>
              <a:ext uri="{FF2B5EF4-FFF2-40B4-BE49-F238E27FC236}">
                <a16:creationId xmlns:a16="http://schemas.microsoft.com/office/drawing/2014/main" id="{380356A3-5446-0035-DE6A-3BEE59EBECF9}"/>
              </a:ext>
            </a:extLst>
          </p:cNvPr>
          <p:cNvSpPr txBox="1">
            <a:spLocks/>
          </p:cNvSpPr>
          <p:nvPr/>
        </p:nvSpPr>
        <p:spPr>
          <a:xfrm>
            <a:off x="3855027" y="2582432"/>
            <a:ext cx="1569720" cy="36209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Reform Key Policies and Align with Goals</a:t>
            </a:r>
          </a:p>
        </p:txBody>
      </p:sp>
      <p:sp>
        <p:nvSpPr>
          <p:cNvPr id="20" name="Marcador de texto 8">
            <a:extLst>
              <a:ext uri="{FF2B5EF4-FFF2-40B4-BE49-F238E27FC236}">
                <a16:creationId xmlns:a16="http://schemas.microsoft.com/office/drawing/2014/main" id="{E511C2F6-E4AD-05F8-7E1C-D82E92616DDA}"/>
              </a:ext>
            </a:extLst>
          </p:cNvPr>
          <p:cNvSpPr txBox="1">
            <a:spLocks/>
          </p:cNvSpPr>
          <p:nvPr/>
        </p:nvSpPr>
        <p:spPr>
          <a:xfrm>
            <a:off x="2214958" y="2279440"/>
            <a:ext cx="1437362"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2</a:t>
            </a:r>
          </a:p>
        </p:txBody>
      </p:sp>
      <p:sp>
        <p:nvSpPr>
          <p:cNvPr id="21" name="Marcador de texto 9">
            <a:extLst>
              <a:ext uri="{FF2B5EF4-FFF2-40B4-BE49-F238E27FC236}">
                <a16:creationId xmlns:a16="http://schemas.microsoft.com/office/drawing/2014/main" id="{74D089DA-8E5C-1324-8453-6183E1A85B28}"/>
              </a:ext>
            </a:extLst>
          </p:cNvPr>
          <p:cNvSpPr txBox="1">
            <a:spLocks/>
          </p:cNvSpPr>
          <p:nvPr/>
        </p:nvSpPr>
        <p:spPr>
          <a:xfrm>
            <a:off x="563377" y="2301697"/>
            <a:ext cx="144255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1</a:t>
            </a:r>
          </a:p>
        </p:txBody>
      </p:sp>
      <p:sp>
        <p:nvSpPr>
          <p:cNvPr id="30" name="Marcador de texto 10">
            <a:extLst>
              <a:ext uri="{FF2B5EF4-FFF2-40B4-BE49-F238E27FC236}">
                <a16:creationId xmlns:a16="http://schemas.microsoft.com/office/drawing/2014/main" id="{A5B62357-5F8E-C40C-0416-9BAB13316187}"/>
              </a:ext>
            </a:extLst>
          </p:cNvPr>
          <p:cNvSpPr txBox="1">
            <a:spLocks/>
          </p:cNvSpPr>
          <p:nvPr/>
        </p:nvSpPr>
        <p:spPr>
          <a:xfrm>
            <a:off x="3918494" y="2258658"/>
            <a:ext cx="144255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3</a:t>
            </a:r>
          </a:p>
        </p:txBody>
      </p:sp>
      <p:sp>
        <p:nvSpPr>
          <p:cNvPr id="31" name="Marcador de texto 11">
            <a:extLst>
              <a:ext uri="{FF2B5EF4-FFF2-40B4-BE49-F238E27FC236}">
                <a16:creationId xmlns:a16="http://schemas.microsoft.com/office/drawing/2014/main" id="{6D20D0C5-56E9-0020-79BB-3567B925800C}"/>
              </a:ext>
            </a:extLst>
          </p:cNvPr>
          <p:cNvSpPr txBox="1">
            <a:spLocks/>
          </p:cNvSpPr>
          <p:nvPr/>
        </p:nvSpPr>
        <p:spPr>
          <a:xfrm>
            <a:off x="5580156" y="2258658"/>
            <a:ext cx="1442557" cy="25082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baseline="0">
                <a:solidFill>
                  <a:srgbClr val="5E5E5E"/>
                </a:solidFill>
                <a:latin typeface="Segoe UI"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baseline="0">
                <a:solidFill>
                  <a:srgbClr val="5E5E5E"/>
                </a:solidFill>
                <a:latin typeface="Segoe UI"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baseline="0">
                <a:solidFill>
                  <a:srgbClr val="5E5E5E"/>
                </a:solidFill>
                <a:latin typeface="Segoe UI"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baseline="0">
                <a:solidFill>
                  <a:srgbClr val="5E5E5E"/>
                </a:solidFill>
                <a:latin typeface="Segoe UI"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200" b="1">
                <a:solidFill>
                  <a:schemeClr val="tx1">
                    <a:lumMod val="75000"/>
                  </a:schemeClr>
                </a:solidFill>
                <a:cs typeface="Segoe UI" panose="020B0502040204020203" pitchFamily="34" charset="0"/>
              </a:rPr>
              <a:t>4</a:t>
            </a:r>
          </a:p>
        </p:txBody>
      </p:sp>
      <p:cxnSp>
        <p:nvCxnSpPr>
          <p:cNvPr id="33" name="Conector recto 25">
            <a:extLst>
              <a:ext uri="{FF2B5EF4-FFF2-40B4-BE49-F238E27FC236}">
                <a16:creationId xmlns:a16="http://schemas.microsoft.com/office/drawing/2014/main" id="{AD4A7B4B-B255-7E4F-5BE3-B84DDB1F9F22}"/>
              </a:ext>
            </a:extLst>
          </p:cNvPr>
          <p:cNvCxnSpPr>
            <a:cxnSpLocks/>
          </p:cNvCxnSpPr>
          <p:nvPr/>
        </p:nvCxnSpPr>
        <p:spPr>
          <a:xfrm>
            <a:off x="530721" y="2536194"/>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Conector recto 26">
            <a:extLst>
              <a:ext uri="{FF2B5EF4-FFF2-40B4-BE49-F238E27FC236}">
                <a16:creationId xmlns:a16="http://schemas.microsoft.com/office/drawing/2014/main" id="{14629CD9-C130-697F-BDFF-61C22C92D070}"/>
              </a:ext>
            </a:extLst>
          </p:cNvPr>
          <p:cNvCxnSpPr>
            <a:cxnSpLocks/>
          </p:cNvCxnSpPr>
          <p:nvPr/>
        </p:nvCxnSpPr>
        <p:spPr>
          <a:xfrm>
            <a:off x="2214958" y="2530265"/>
            <a:ext cx="1437362"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Conector recto 27">
            <a:extLst>
              <a:ext uri="{FF2B5EF4-FFF2-40B4-BE49-F238E27FC236}">
                <a16:creationId xmlns:a16="http://schemas.microsoft.com/office/drawing/2014/main" id="{4191994D-2BB5-719A-C6F9-E1CA207DAA2C}"/>
              </a:ext>
            </a:extLst>
          </p:cNvPr>
          <p:cNvCxnSpPr>
            <a:cxnSpLocks/>
          </p:cNvCxnSpPr>
          <p:nvPr/>
        </p:nvCxnSpPr>
        <p:spPr>
          <a:xfrm>
            <a:off x="3918494" y="2509483"/>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Conector recto 28">
            <a:extLst>
              <a:ext uri="{FF2B5EF4-FFF2-40B4-BE49-F238E27FC236}">
                <a16:creationId xmlns:a16="http://schemas.microsoft.com/office/drawing/2014/main" id="{5211B952-7462-4C06-C3DA-EB3DFB958943}"/>
              </a:ext>
            </a:extLst>
          </p:cNvPr>
          <p:cNvCxnSpPr>
            <a:cxnSpLocks/>
          </p:cNvCxnSpPr>
          <p:nvPr/>
        </p:nvCxnSpPr>
        <p:spPr>
          <a:xfrm>
            <a:off x="5595743" y="2488701"/>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Marcador de texto 2">
            <a:extLst>
              <a:ext uri="{FF2B5EF4-FFF2-40B4-BE49-F238E27FC236}">
                <a16:creationId xmlns:a16="http://schemas.microsoft.com/office/drawing/2014/main" id="{D163A8D0-DD08-A0C2-47C7-F274E0AFEDCE}"/>
              </a:ext>
            </a:extLst>
          </p:cNvPr>
          <p:cNvSpPr txBox="1">
            <a:spLocks/>
          </p:cNvSpPr>
          <p:nvPr/>
        </p:nvSpPr>
        <p:spPr>
          <a:xfrm>
            <a:off x="5496218" y="2555190"/>
            <a:ext cx="1569720" cy="372944"/>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600" b="1" i="0" kern="1200" baseline="0">
                <a:solidFill>
                  <a:schemeClr val="tx1"/>
                </a:solidFill>
                <a:latin typeface="+mn-lt"/>
                <a:ea typeface="+mn-ea"/>
                <a:cs typeface="+mn-cs"/>
              </a:defRPr>
            </a:lvl1pPr>
            <a:lvl2pPr marL="742950" indent="-285750" algn="l" defTabSz="457200" rtl="0" eaLnBrk="1" latinLnBrk="0" hangingPunct="1">
              <a:spcBef>
                <a:spcPct val="20000"/>
              </a:spcBef>
              <a:buClr>
                <a:schemeClr val="tx1"/>
              </a:buClr>
              <a:buSzPct val="70000"/>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SzPct val="70000"/>
              <a:buFont typeface="Courier New"/>
              <a:buChar char="o"/>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US" sz="1200">
                <a:solidFill>
                  <a:schemeClr val="tx1">
                    <a:lumMod val="75000"/>
                  </a:schemeClr>
                </a:solidFill>
                <a:latin typeface="Segoe UI" panose="020B0502040204020203" pitchFamily="34" charset="0"/>
                <a:cs typeface="Segoe UI" panose="020B0502040204020203" pitchFamily="34" charset="0"/>
              </a:rPr>
              <a:t>Reallocate and Activate Rights-of-Way</a:t>
            </a:r>
          </a:p>
        </p:txBody>
      </p:sp>
      <p:sp>
        <p:nvSpPr>
          <p:cNvPr id="41" name="Marcador de texto 11">
            <a:extLst>
              <a:ext uri="{FF2B5EF4-FFF2-40B4-BE49-F238E27FC236}">
                <a16:creationId xmlns:a16="http://schemas.microsoft.com/office/drawing/2014/main" id="{33660805-DC62-FD9F-6E38-5FF98F500860}"/>
              </a:ext>
            </a:extLst>
          </p:cNvPr>
          <p:cNvSpPr txBox="1">
            <a:spLocks/>
          </p:cNvSpPr>
          <p:nvPr/>
        </p:nvSpPr>
        <p:spPr>
          <a:xfrm>
            <a:off x="7149876" y="2258658"/>
            <a:ext cx="1442557" cy="250826"/>
          </a:xfrm>
          <a:prstGeom prst="rect">
            <a:avLst/>
          </a:prstGeom>
        </p:spPr>
        <p:txBody>
          <a:bodyPr vert="horz" lIns="91440" tIns="45720" rIns="91440" bIns="45720" rtlCol="0" anchor="b">
            <a:noAutofit/>
          </a:bodyPr>
          <a:lstStyle>
            <a:lvl1pPr marL="0" indent="0" algn="l" defTabSz="457200" rtl="0" eaLnBrk="1" latinLnBrk="0" hangingPunct="1">
              <a:spcBef>
                <a:spcPct val="20000"/>
              </a:spcBef>
              <a:buFont typeface="Arial"/>
              <a:buNone/>
              <a:defRPr sz="1200" b="1" i="0" kern="1200" baseline="0">
                <a:solidFill>
                  <a:schemeClr val="tx1"/>
                </a:solidFill>
                <a:latin typeface="+mn-lt"/>
                <a:ea typeface="+mn-ea"/>
                <a:cs typeface="+mn-cs"/>
              </a:defRPr>
            </a:lvl1pPr>
            <a:lvl2pPr marL="742950" indent="-285750" algn="l" defTabSz="457200" rtl="0" eaLnBrk="1" latinLnBrk="0" hangingPunct="1">
              <a:spcBef>
                <a:spcPct val="20000"/>
              </a:spcBef>
              <a:buClr>
                <a:schemeClr val="tx1"/>
              </a:buClr>
              <a:buSzPct val="70000"/>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SzPct val="70000"/>
              <a:buFont typeface="Courier New"/>
              <a:buChar char="o"/>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US">
                <a:solidFill>
                  <a:schemeClr val="tx1">
                    <a:lumMod val="75000"/>
                  </a:schemeClr>
                </a:solidFill>
                <a:latin typeface="Segoe UI" panose="020B0502040204020203" pitchFamily="34" charset="0"/>
                <a:cs typeface="Segoe UI" panose="020B0502040204020203" pitchFamily="34" charset="0"/>
              </a:rPr>
              <a:t>5</a:t>
            </a:r>
          </a:p>
        </p:txBody>
      </p:sp>
      <p:cxnSp>
        <p:nvCxnSpPr>
          <p:cNvPr id="42" name="Conector recto 28">
            <a:extLst>
              <a:ext uri="{FF2B5EF4-FFF2-40B4-BE49-F238E27FC236}">
                <a16:creationId xmlns:a16="http://schemas.microsoft.com/office/drawing/2014/main" id="{AF9BBD6E-DCB0-E466-183C-C0719BCF0FC8}"/>
              </a:ext>
            </a:extLst>
          </p:cNvPr>
          <p:cNvCxnSpPr>
            <a:cxnSpLocks/>
          </p:cNvCxnSpPr>
          <p:nvPr/>
        </p:nvCxnSpPr>
        <p:spPr>
          <a:xfrm>
            <a:off x="7165463" y="2488701"/>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Marcador de texto 2">
            <a:extLst>
              <a:ext uri="{FF2B5EF4-FFF2-40B4-BE49-F238E27FC236}">
                <a16:creationId xmlns:a16="http://schemas.microsoft.com/office/drawing/2014/main" id="{9F196BAF-93F1-3A28-380C-0389EA92118E}"/>
              </a:ext>
            </a:extLst>
          </p:cNvPr>
          <p:cNvSpPr txBox="1">
            <a:spLocks/>
          </p:cNvSpPr>
          <p:nvPr/>
        </p:nvSpPr>
        <p:spPr>
          <a:xfrm>
            <a:off x="7065938" y="2555190"/>
            <a:ext cx="1620863" cy="372944"/>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600" b="1" i="0" kern="1200" baseline="0">
                <a:solidFill>
                  <a:schemeClr val="tx1"/>
                </a:solidFill>
                <a:latin typeface="+mn-lt"/>
                <a:ea typeface="+mn-ea"/>
                <a:cs typeface="+mn-cs"/>
              </a:defRPr>
            </a:lvl1pPr>
            <a:lvl2pPr marL="742950" indent="-285750" algn="l" defTabSz="457200" rtl="0" eaLnBrk="1" latinLnBrk="0" hangingPunct="1">
              <a:spcBef>
                <a:spcPct val="20000"/>
              </a:spcBef>
              <a:buClr>
                <a:schemeClr val="tx1"/>
              </a:buClr>
              <a:buSzPct val="70000"/>
              <a:buFont typeface="Courier New"/>
              <a:buChar char="o"/>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baseline="0">
                <a:solidFill>
                  <a:schemeClr val="tx1"/>
                </a:solidFill>
                <a:latin typeface="+mn-lt"/>
                <a:ea typeface="+mn-ea"/>
                <a:cs typeface="+mn-cs"/>
              </a:defRPr>
            </a:lvl3pPr>
            <a:lvl4pPr marL="1600200" indent="-228600" algn="l" defTabSz="457200" rtl="0" eaLnBrk="1" latinLnBrk="0" hangingPunct="1">
              <a:spcBef>
                <a:spcPct val="20000"/>
              </a:spcBef>
              <a:buSzPct val="70000"/>
              <a:buFont typeface="Courier New"/>
              <a:buChar char="o"/>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US" sz="1200">
                <a:solidFill>
                  <a:schemeClr val="tx1">
                    <a:lumMod val="75000"/>
                  </a:schemeClr>
                </a:solidFill>
                <a:latin typeface="Segoe UI" panose="020B0502040204020203" pitchFamily="34" charset="0"/>
                <a:cs typeface="Segoe UI" panose="020B0502040204020203" pitchFamily="34" charset="0"/>
              </a:rPr>
              <a:t>Electrify Centers and Corridors</a:t>
            </a:r>
          </a:p>
        </p:txBody>
      </p:sp>
      <p:pic>
        <p:nvPicPr>
          <p:cNvPr id="44" name="Picture Placeholder 13" descr="A picture containing diagram&#10;&#10;Description automatically generated">
            <a:extLst>
              <a:ext uri="{FF2B5EF4-FFF2-40B4-BE49-F238E27FC236}">
                <a16:creationId xmlns:a16="http://schemas.microsoft.com/office/drawing/2014/main" id="{714354E5-4FEC-30FF-10B8-EF3E7B3DA4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11177" y="3292959"/>
            <a:ext cx="1362677" cy="1780138"/>
          </a:xfrm>
          <a:prstGeom prst="rect">
            <a:avLst/>
          </a:prstGeom>
        </p:spPr>
      </p:pic>
      <p:pic>
        <p:nvPicPr>
          <p:cNvPr id="45" name="Picture Placeholder 14">
            <a:extLst>
              <a:ext uri="{FF2B5EF4-FFF2-40B4-BE49-F238E27FC236}">
                <a16:creationId xmlns:a16="http://schemas.microsoft.com/office/drawing/2014/main" id="{C5A38104-A7BE-A658-C08F-4362ABC304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3377" y="3292959"/>
            <a:ext cx="1435787" cy="1780138"/>
          </a:xfrm>
          <a:prstGeom prst="rect">
            <a:avLst/>
          </a:prstGeom>
        </p:spPr>
      </p:pic>
      <p:pic>
        <p:nvPicPr>
          <p:cNvPr id="46" name="Picture Placeholder 35" descr="A picture containing text, road, outdoor, bicycle&#10;&#10;Description automatically generated">
            <a:extLst>
              <a:ext uri="{FF2B5EF4-FFF2-40B4-BE49-F238E27FC236}">
                <a16:creationId xmlns:a16="http://schemas.microsoft.com/office/drawing/2014/main" id="{39865DBC-AD29-E067-562A-C241E9358A9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595742" y="3292959"/>
            <a:ext cx="1362677" cy="1780138"/>
          </a:xfrm>
          <a:prstGeom prst="rect">
            <a:avLst/>
          </a:prstGeom>
        </p:spPr>
      </p:pic>
      <p:pic>
        <p:nvPicPr>
          <p:cNvPr id="47" name="Picture Placeholder 19" descr="A picture containing timeline&#10;&#10;Description automatically generated">
            <a:extLst>
              <a:ext uri="{FF2B5EF4-FFF2-40B4-BE49-F238E27FC236}">
                <a16:creationId xmlns:a16="http://schemas.microsoft.com/office/drawing/2014/main" id="{95ABA688-49FB-02FE-66FB-B241F0826ED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290258" y="3292959"/>
            <a:ext cx="1362677" cy="1780138"/>
          </a:xfrm>
          <a:prstGeom prst="rect">
            <a:avLst/>
          </a:prstGeom>
        </p:spPr>
      </p:pic>
      <p:pic>
        <p:nvPicPr>
          <p:cNvPr id="48" name="Picture 2" descr="TSP cover">
            <a:extLst>
              <a:ext uri="{FF2B5EF4-FFF2-40B4-BE49-F238E27FC236}">
                <a16:creationId xmlns:a16="http://schemas.microsoft.com/office/drawing/2014/main" id="{68F8A655-C343-4C8A-4DED-424B1FC6C48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15796" y="3292959"/>
            <a:ext cx="1440241" cy="178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2700" b="0"/>
              <a:t>Transportation Workplan Priorities: Resilience</a:t>
            </a:r>
          </a:p>
        </p:txBody>
      </p:sp>
      <p:cxnSp>
        <p:nvCxnSpPr>
          <p:cNvPr id="28" name="Conector recto 28">
            <a:extLst>
              <a:ext uri="{FF2B5EF4-FFF2-40B4-BE49-F238E27FC236}">
                <a16:creationId xmlns:a16="http://schemas.microsoft.com/office/drawing/2014/main" id="{E4BE6EEA-9BF9-954F-B2EE-B3060D1F718C}"/>
              </a:ext>
            </a:extLst>
          </p:cNvPr>
          <p:cNvCxnSpPr>
            <a:cxnSpLocks/>
          </p:cNvCxnSpPr>
          <p:nvPr/>
        </p:nvCxnSpPr>
        <p:spPr>
          <a:xfrm>
            <a:off x="5595743" y="2488701"/>
            <a:ext cx="1442557"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7" name="Picture 37">
            <a:extLst>
              <a:ext uri="{FF2B5EF4-FFF2-40B4-BE49-F238E27FC236}">
                <a16:creationId xmlns:a16="http://schemas.microsoft.com/office/drawing/2014/main" id="{A642597D-100C-24C9-7C2C-0B8F9BCC97B4}"/>
              </a:ext>
            </a:extLst>
          </p:cNvPr>
          <p:cNvPicPr>
            <a:picLocks noChangeAspect="1"/>
          </p:cNvPicPr>
          <p:nvPr/>
        </p:nvPicPr>
        <p:blipFill>
          <a:blip r:embed="rId3"/>
          <a:stretch>
            <a:fillRect/>
          </a:stretch>
        </p:blipFill>
        <p:spPr>
          <a:xfrm>
            <a:off x="4071669" y="2062404"/>
            <a:ext cx="3502324" cy="2603797"/>
          </a:xfrm>
          <a:prstGeom prst="rect">
            <a:avLst/>
          </a:prstGeom>
        </p:spPr>
      </p:pic>
      <p:pic>
        <p:nvPicPr>
          <p:cNvPr id="38" name="Picture 38">
            <a:extLst>
              <a:ext uri="{FF2B5EF4-FFF2-40B4-BE49-F238E27FC236}">
                <a16:creationId xmlns:a16="http://schemas.microsoft.com/office/drawing/2014/main" id="{DC6D0F71-6E03-5A2A-CBF4-F99AA058771D}"/>
              </a:ext>
            </a:extLst>
          </p:cNvPr>
          <p:cNvPicPr>
            <a:picLocks noChangeAspect="1"/>
          </p:cNvPicPr>
          <p:nvPr/>
        </p:nvPicPr>
        <p:blipFill>
          <a:blip r:embed="rId4"/>
          <a:stretch>
            <a:fillRect/>
          </a:stretch>
        </p:blipFill>
        <p:spPr>
          <a:xfrm>
            <a:off x="1396241" y="1551677"/>
            <a:ext cx="1596206" cy="3830128"/>
          </a:xfrm>
          <a:prstGeom prst="rect">
            <a:avLst/>
          </a:prstGeom>
        </p:spPr>
      </p:pic>
    </p:spTree>
    <p:extLst>
      <p:ext uri="{BB962C8B-B14F-4D97-AF65-F5344CB8AC3E}">
        <p14:creationId xmlns:p14="http://schemas.microsoft.com/office/powerpoint/2010/main" val="51772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C5E2-DDBB-ED44-AD53-A51085EBA558}"/>
              </a:ext>
            </a:extLst>
          </p:cNvPr>
          <p:cNvSpPr>
            <a:spLocks noGrp="1"/>
          </p:cNvSpPr>
          <p:nvPr>
            <p:ph type="title"/>
          </p:nvPr>
        </p:nvSpPr>
        <p:spPr>
          <a:xfrm>
            <a:off x="1755648" y="4241733"/>
            <a:ext cx="7388352" cy="914400"/>
          </a:xfrm>
        </p:spPr>
        <p:txBody>
          <a:bodyPr>
            <a:normAutofit fontScale="90000"/>
          </a:bodyPr>
          <a:lstStyle/>
          <a:p>
            <a:r>
              <a:rPr lang="en-US"/>
              <a:t>Mike Jordan, Chief Administrative Officer, Office of Management and Finance</a:t>
            </a:r>
            <a:br>
              <a:rPr lang="en-US"/>
            </a:br>
            <a:endParaRPr lang="en-US"/>
          </a:p>
        </p:txBody>
      </p:sp>
      <p:sp>
        <p:nvSpPr>
          <p:cNvPr id="3" name="Slide Number Placeholder 2">
            <a:extLst>
              <a:ext uri="{FF2B5EF4-FFF2-40B4-BE49-F238E27FC236}">
                <a16:creationId xmlns:a16="http://schemas.microsoft.com/office/drawing/2014/main" id="{336082FB-5484-9E45-996A-537DD281CAFE}"/>
              </a:ext>
            </a:extLst>
          </p:cNvPr>
          <p:cNvSpPr>
            <a:spLocks noGrp="1"/>
          </p:cNvSpPr>
          <p:nvPr>
            <p:ph type="sldNum" sz="quarter" idx="12"/>
          </p:nvPr>
        </p:nvSpPr>
        <p:spPr/>
        <p:txBody>
          <a:bodyPr/>
          <a:lstStyle/>
          <a:p>
            <a:r>
              <a:rPr lang="en-US"/>
              <a:t>Climate Emergency Workplan |  7/30/2022  |  </a:t>
            </a:r>
            <a:fld id="{DB2E9E87-57D5-2143-8C2B-71972BC7BE17}" type="slidenum">
              <a:rPr lang="en-US" smtClean="0"/>
              <a:pPr/>
              <a:t>17</a:t>
            </a:fld>
            <a:endParaRPr lang="en-US"/>
          </a:p>
        </p:txBody>
      </p:sp>
      <p:pic>
        <p:nvPicPr>
          <p:cNvPr id="7" name="Picture Placeholder 6" descr="A group of people sitting on grass&#10;&#10;Description automatically generated with medium confidence">
            <a:extLst>
              <a:ext uri="{FF2B5EF4-FFF2-40B4-BE49-F238E27FC236}">
                <a16:creationId xmlns:a16="http://schemas.microsoft.com/office/drawing/2014/main" id="{A603837A-4253-6185-2605-F280F0DB1EEB}"/>
              </a:ext>
            </a:extLst>
          </p:cNvPr>
          <p:cNvPicPr>
            <a:picLocks noGrp="1" noChangeAspect="1"/>
          </p:cNvPicPr>
          <p:nvPr>
            <p:ph type="pic" sz="quarter" idx="13"/>
          </p:nvPr>
        </p:nvPicPr>
        <p:blipFill>
          <a:blip r:embed="rId3"/>
          <a:srcRect t="10177" b="10177"/>
          <a:stretch>
            <a:fillRect/>
          </a:stretch>
        </p:blipFill>
        <p:spPr/>
      </p:pic>
    </p:spTree>
    <p:extLst>
      <p:ext uri="{BB962C8B-B14F-4D97-AF65-F5344CB8AC3E}">
        <p14:creationId xmlns:p14="http://schemas.microsoft.com/office/powerpoint/2010/main" val="4266908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C5E2-DDBB-ED44-AD53-A51085EBA558}"/>
              </a:ext>
            </a:extLst>
          </p:cNvPr>
          <p:cNvSpPr>
            <a:spLocks noGrp="1"/>
          </p:cNvSpPr>
          <p:nvPr>
            <p:ph type="title"/>
          </p:nvPr>
        </p:nvSpPr>
        <p:spPr>
          <a:xfrm>
            <a:off x="1755648" y="4241733"/>
            <a:ext cx="7388352" cy="914400"/>
          </a:xfrm>
        </p:spPr>
        <p:txBody>
          <a:bodyPr>
            <a:normAutofit fontScale="90000"/>
          </a:bodyPr>
          <a:lstStyle/>
          <a:p>
            <a:r>
              <a:rPr lang="en-US" err="1"/>
              <a:t>Adena</a:t>
            </a:r>
            <a:r>
              <a:rPr lang="en-US"/>
              <a:t> Long, Director, Portland Parks &amp; Recreation</a:t>
            </a:r>
            <a:br>
              <a:rPr lang="en-US"/>
            </a:br>
            <a:endParaRPr lang="en-US"/>
          </a:p>
        </p:txBody>
      </p:sp>
      <p:sp>
        <p:nvSpPr>
          <p:cNvPr id="3" name="Slide Number Placeholder 2">
            <a:extLst>
              <a:ext uri="{FF2B5EF4-FFF2-40B4-BE49-F238E27FC236}">
                <a16:creationId xmlns:a16="http://schemas.microsoft.com/office/drawing/2014/main" id="{336082FB-5484-9E45-996A-537DD281CAFE}"/>
              </a:ext>
            </a:extLst>
          </p:cNvPr>
          <p:cNvSpPr>
            <a:spLocks noGrp="1"/>
          </p:cNvSpPr>
          <p:nvPr>
            <p:ph type="sldNum" sz="quarter" idx="12"/>
          </p:nvPr>
        </p:nvSpPr>
        <p:spPr/>
        <p:txBody>
          <a:bodyPr/>
          <a:lstStyle/>
          <a:p>
            <a:r>
              <a:rPr lang="en-US"/>
              <a:t>Climate Emergency Workplan |  7/30/2022  |  </a:t>
            </a:r>
            <a:fld id="{DB2E9E87-57D5-2143-8C2B-71972BC7BE17}" type="slidenum">
              <a:rPr lang="en-US" smtClean="0"/>
              <a:pPr/>
              <a:t>18</a:t>
            </a:fld>
            <a:endParaRPr lang="en-US"/>
          </a:p>
        </p:txBody>
      </p:sp>
      <p:pic>
        <p:nvPicPr>
          <p:cNvPr id="7" name="Picture Placeholder 6" descr="A group of people sitting on grass&#10;&#10;Description automatically generated with medium confidence">
            <a:extLst>
              <a:ext uri="{FF2B5EF4-FFF2-40B4-BE49-F238E27FC236}">
                <a16:creationId xmlns:a16="http://schemas.microsoft.com/office/drawing/2014/main" id="{A603837A-4253-6185-2605-F280F0DB1EEB}"/>
              </a:ext>
            </a:extLst>
          </p:cNvPr>
          <p:cNvPicPr>
            <a:picLocks noGrp="1" noChangeAspect="1"/>
          </p:cNvPicPr>
          <p:nvPr>
            <p:ph type="pic" sz="quarter" idx="13"/>
          </p:nvPr>
        </p:nvPicPr>
        <p:blipFill>
          <a:blip r:embed="rId3"/>
          <a:srcRect t="10177" b="10177"/>
          <a:stretch>
            <a:fillRect/>
          </a:stretch>
        </p:blipFill>
        <p:spPr/>
      </p:pic>
    </p:spTree>
    <p:extLst>
      <p:ext uri="{BB962C8B-B14F-4D97-AF65-F5344CB8AC3E}">
        <p14:creationId xmlns:p14="http://schemas.microsoft.com/office/powerpoint/2010/main" val="319358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15BCA19-E427-4FE2-9D13-0B47D9886C30}"/>
              </a:ext>
            </a:extLst>
          </p:cNvPr>
          <p:cNvSpPr txBox="1">
            <a:spLocks/>
          </p:cNvSpPr>
          <p:nvPr/>
        </p:nvSpPr>
        <p:spPr>
          <a:xfrm>
            <a:off x="457200" y="5313363"/>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sp>
        <p:nvSpPr>
          <p:cNvPr id="12" name="Title 1">
            <a:extLst>
              <a:ext uri="{FF2B5EF4-FFF2-40B4-BE49-F238E27FC236}">
                <a16:creationId xmlns:a16="http://schemas.microsoft.com/office/drawing/2014/main" id="{4DAC43E1-6BD8-49A2-AB83-2F9CA5962E8A}"/>
              </a:ext>
            </a:extLst>
          </p:cNvPr>
          <p:cNvSpPr txBox="1">
            <a:spLocks/>
          </p:cNvSpPr>
          <p:nvPr/>
        </p:nvSpPr>
        <p:spPr>
          <a:xfrm>
            <a:off x="457200" y="5710238"/>
            <a:ext cx="8229600" cy="457200"/>
          </a:xfrm>
          <a:prstGeom prst="rect">
            <a:avLst/>
          </a:prstGeom>
        </p:spPr>
        <p:txBody>
          <a:bodyPr lIns="0" tIns="0" rIns="0" bIns="0" anchor="ctr"/>
          <a:lstStyle>
            <a:lvl1pPr algn="ctr" rtl="0" eaLnBrk="0" fontAlgn="base" hangingPunct="0">
              <a:spcBef>
                <a:spcPct val="0"/>
              </a:spcBef>
              <a:spcAft>
                <a:spcPct val="0"/>
              </a:spcAft>
              <a:defRPr sz="3200" b="1" i="0">
                <a:solidFill>
                  <a:schemeClr val="tx1"/>
                </a:solidFill>
                <a:latin typeface="Calibi"/>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endParaRPr lang="en-US" sz="1400" b="0" i="1" kern="0" dirty="0">
              <a:solidFill>
                <a:schemeClr val="bg1"/>
              </a:solidFill>
            </a:endParaRPr>
          </a:p>
        </p:txBody>
      </p:sp>
      <p:pic>
        <p:nvPicPr>
          <p:cNvPr id="7174" name="Picture 9" descr="A group of people standing in a garden&#10;&#10;Description automatically generated">
            <a:extLst>
              <a:ext uri="{FF2B5EF4-FFF2-40B4-BE49-F238E27FC236}">
                <a16:creationId xmlns:a16="http://schemas.microsoft.com/office/drawing/2014/main" id="{E96B3A24-1D35-4101-AFA1-AF7E55E48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016" y="5138738"/>
            <a:ext cx="2514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a:extLst>
              <a:ext uri="{FF2B5EF4-FFF2-40B4-BE49-F238E27FC236}">
                <a16:creationId xmlns:a16="http://schemas.microsoft.com/office/drawing/2014/main" id="{2C244B2B-FF1F-49D4-A01A-F5C031656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925" y="5133240"/>
            <a:ext cx="2514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489B4BB-52C7-4425-BF87-B7E256A07B12}"/>
              </a:ext>
            </a:extLst>
          </p:cNvPr>
          <p:cNvSpPr>
            <a:spLocks noGrp="1"/>
          </p:cNvSpPr>
          <p:nvPr>
            <p:ph idx="1"/>
          </p:nvPr>
        </p:nvSpPr>
        <p:spPr>
          <a:xfrm>
            <a:off x="499017" y="948532"/>
            <a:ext cx="8385717" cy="3816468"/>
          </a:xfrm>
        </p:spPr>
        <p:txBody>
          <a:bodyPr lIns="91440" tIns="45720" rIns="91440" bIns="45720" anchor="t"/>
          <a:lstStyle/>
          <a:p>
            <a:pPr>
              <a:spcBef>
                <a:spcPts val="0"/>
              </a:spcBef>
              <a:spcAft>
                <a:spcPts val="0"/>
              </a:spcAft>
              <a:defRPr/>
            </a:pPr>
            <a:r>
              <a:rPr lang="en-US" altLang="en-US" sz="2800" b="1" dirty="0">
                <a:solidFill>
                  <a:srgbClr val="000000"/>
                </a:solidFill>
                <a:latin typeface="Calibri" panose="020F0502020204030204" pitchFamily="34" charset="0"/>
                <a:ea typeface="Verdana"/>
                <a:cs typeface="Calibri" panose="020F0502020204030204" pitchFamily="34" charset="0"/>
              </a:rPr>
              <a:t>PARKS AND COMMUNITY SPACES</a:t>
            </a:r>
          </a:p>
          <a:p>
            <a:pPr>
              <a:spcBef>
                <a:spcPts val="0"/>
              </a:spcBef>
              <a:spcAft>
                <a:spcPts val="0"/>
              </a:spcAft>
              <a:defRPr/>
            </a:pPr>
            <a:endParaRPr lang="en-US" altLang="en-US" sz="2000" b="1" dirty="0">
              <a:solidFill>
                <a:srgbClr val="000000"/>
              </a:solidFill>
              <a:latin typeface="Calibri" panose="020F0502020204030204" pitchFamily="34" charset="0"/>
              <a:ea typeface="Verdana"/>
              <a:cs typeface="Calibri" panose="020F0502020204030204" pitchFamily="34" charset="0"/>
            </a:endParaRPr>
          </a:p>
          <a:p>
            <a:pPr>
              <a:spcBef>
                <a:spcPts val="0"/>
              </a:spcBef>
              <a:spcAft>
                <a:spcPts val="1200"/>
              </a:spcAft>
              <a:defRPr/>
            </a:pPr>
            <a:r>
              <a:rPr lang="en-US" altLang="en-US" sz="2400" b="1" u="sng" dirty="0">
                <a:solidFill>
                  <a:srgbClr val="000000"/>
                </a:solidFill>
                <a:latin typeface="Calibri" panose="020F0502020204030204" pitchFamily="34" charset="0"/>
                <a:ea typeface="Verdana"/>
                <a:cs typeface="Calibri" panose="020F0502020204030204" pitchFamily="34" charset="0"/>
              </a:rPr>
              <a:t>Invest in Trees</a:t>
            </a:r>
          </a:p>
          <a:p>
            <a:pPr marL="800100" lvl="1" indent="-342900">
              <a:spcBef>
                <a:spcPts val="0"/>
              </a:spcBef>
              <a:spcAft>
                <a:spcPts val="1200"/>
              </a:spcAft>
              <a:buFont typeface="Wingdings" panose="05000000000000000000" pitchFamily="2" charset="2"/>
              <a:buChar char="§"/>
              <a:defRPr/>
            </a:pPr>
            <a:r>
              <a:rPr lang="en-US" altLang="en-US" sz="1900" dirty="0">
                <a:solidFill>
                  <a:srgbClr val="000000"/>
                </a:solidFill>
                <a:latin typeface="Calibri" panose="020F0502020204030204" pitchFamily="34" charset="0"/>
                <a:ea typeface="Verdana"/>
                <a:cs typeface="Calibri" panose="020F0502020204030204" pitchFamily="34" charset="0"/>
              </a:rPr>
              <a:t>Update the Urban Forestry Management Plan and Title 11 Tree Code</a:t>
            </a:r>
          </a:p>
          <a:p>
            <a:pPr marL="800100" lvl="1" indent="-342900">
              <a:spcBef>
                <a:spcPts val="0"/>
              </a:spcBef>
              <a:spcAft>
                <a:spcPts val="1200"/>
              </a:spcAft>
              <a:buFont typeface="Wingdings" panose="05000000000000000000" pitchFamily="2" charset="2"/>
              <a:buChar char="§"/>
              <a:defRPr/>
            </a:pPr>
            <a:r>
              <a:rPr lang="en-US" altLang="en-US" sz="1900" dirty="0">
                <a:solidFill>
                  <a:srgbClr val="000000"/>
                </a:solidFill>
                <a:latin typeface="Calibri" panose="020F0502020204030204" pitchFamily="34" charset="0"/>
                <a:ea typeface="Verdana"/>
                <a:cs typeface="Calibri" panose="020F0502020204030204" pitchFamily="34" charset="0"/>
              </a:rPr>
              <a:t>Expand tree planting in front-line and priority neighborhoods</a:t>
            </a:r>
          </a:p>
          <a:p>
            <a:pPr>
              <a:spcBef>
                <a:spcPts val="0"/>
              </a:spcBef>
              <a:spcAft>
                <a:spcPts val="1200"/>
              </a:spcAft>
              <a:defRPr/>
            </a:pPr>
            <a:r>
              <a:rPr lang="en-US" altLang="en-US" sz="2400" b="1" u="sng" dirty="0">
                <a:solidFill>
                  <a:srgbClr val="000000"/>
                </a:solidFill>
                <a:latin typeface="Calibri" panose="020F0502020204030204" pitchFamily="34" charset="0"/>
                <a:ea typeface="Verdana"/>
                <a:cs typeface="Calibri" panose="020F0502020204030204" pitchFamily="34" charset="0"/>
              </a:rPr>
              <a:t>Prevent Wildfires</a:t>
            </a:r>
            <a:r>
              <a:rPr lang="en-US" altLang="en-US" sz="2400" b="1" dirty="0">
                <a:solidFill>
                  <a:srgbClr val="000000"/>
                </a:solidFill>
                <a:latin typeface="Calibri" panose="020F0502020204030204" pitchFamily="34" charset="0"/>
                <a:ea typeface="Verdana"/>
                <a:cs typeface="Calibri" panose="020F0502020204030204" pitchFamily="34" charset="0"/>
              </a:rPr>
              <a:t> </a:t>
            </a:r>
            <a:r>
              <a:rPr lang="en-US" altLang="en-US" sz="1900" dirty="0">
                <a:solidFill>
                  <a:srgbClr val="000000"/>
                </a:solidFill>
                <a:latin typeface="Calibri" panose="020F0502020204030204" pitchFamily="34" charset="0"/>
                <a:ea typeface="Verdana"/>
                <a:cs typeface="Calibri" panose="020F0502020204030204" pitchFamily="34" charset="0"/>
              </a:rPr>
              <a:t>t</a:t>
            </a:r>
            <a:r>
              <a:rPr lang="en-US" sz="1900" dirty="0">
                <a:solidFill>
                  <a:srgbClr val="000000"/>
                </a:solidFill>
                <a:effectLst/>
                <a:latin typeface="Calibri" panose="020F0502020204030204" pitchFamily="34" charset="0"/>
                <a:cs typeface="Calibri" panose="020F0502020204030204" pitchFamily="34" charset="0"/>
              </a:rPr>
              <a:t>hrough fuels management and collaboration with PF&amp;R and agency partners at the County and State levels</a:t>
            </a:r>
          </a:p>
          <a:p>
            <a:pPr>
              <a:spcBef>
                <a:spcPts val="0"/>
              </a:spcBef>
              <a:spcAft>
                <a:spcPts val="1200"/>
              </a:spcAft>
              <a:defRPr/>
            </a:pPr>
            <a:r>
              <a:rPr lang="en-US" altLang="en-US" sz="2400" b="1" u="sng" dirty="0">
                <a:solidFill>
                  <a:srgbClr val="000000"/>
                </a:solidFill>
                <a:latin typeface="Calibri" panose="020F0502020204030204" pitchFamily="34" charset="0"/>
                <a:ea typeface="Verdana"/>
                <a:cs typeface="Calibri" panose="020F0502020204030204" pitchFamily="34" charset="0"/>
              </a:rPr>
              <a:t>Upgrade Community Centers </a:t>
            </a:r>
            <a:r>
              <a:rPr lang="en-US" altLang="en-US" sz="2000" dirty="0">
                <a:solidFill>
                  <a:srgbClr val="000000"/>
                </a:solidFill>
                <a:latin typeface="Calibri" panose="020F0502020204030204" pitchFamily="34" charset="0"/>
                <a:ea typeface="Verdana"/>
                <a:cs typeface="Calibri" panose="020F0502020204030204" pitchFamily="34" charset="0"/>
              </a:rPr>
              <a:t>to create energy-efficient, resilient facilities 	</a:t>
            </a:r>
            <a:r>
              <a:rPr lang="en-US" altLang="en-US" sz="2000" b="1" dirty="0">
                <a:solidFill>
                  <a:srgbClr val="000000"/>
                </a:solidFill>
                <a:latin typeface="Calibri" panose="020F0502020204030204" pitchFamily="34" charset="0"/>
                <a:ea typeface="Verdana"/>
                <a:cs typeface="Calibri" panose="020F0502020204030204" pitchFamily="34" charset="0"/>
              </a:rPr>
              <a:t>		</a:t>
            </a:r>
            <a:endParaRPr lang="en-US" altLang="en-US" sz="2000" dirty="0">
              <a:solidFill>
                <a:srgbClr val="000000"/>
              </a:solidFill>
              <a:latin typeface="Calibri" panose="020F0502020204030204" pitchFamily="34" charset="0"/>
              <a:ea typeface="Verdana"/>
              <a:cs typeface="Calibri" panose="020F0502020204030204" pitchFamily="34" charset="0"/>
            </a:endParaRPr>
          </a:p>
          <a:p>
            <a:pPr marL="228600" indent="-228600">
              <a:spcBef>
                <a:spcPts val="0"/>
              </a:spcBef>
              <a:spcAft>
                <a:spcPts val="0"/>
              </a:spcAft>
              <a:buFont typeface="Arial" panose="020B0604020202020204" pitchFamily="34" charset="0"/>
              <a:buChar char="•"/>
              <a:defRPr/>
            </a:pPr>
            <a:endParaRPr lang="en-US" altLang="en-US" sz="1600" dirty="0">
              <a:solidFill>
                <a:srgbClr val="000000"/>
              </a:solidFill>
              <a:latin typeface="Calibri" panose="020F0502020204030204" pitchFamily="34" charset="0"/>
              <a:ea typeface="Verdana"/>
              <a:cs typeface="Calibri" panose="020F0502020204030204" pitchFamily="34" charset="0"/>
            </a:endParaRPr>
          </a:p>
          <a:p>
            <a:pPr>
              <a:defRPr/>
            </a:pPr>
            <a:endParaRPr lang="en-US" dirty="0"/>
          </a:p>
        </p:txBody>
      </p:sp>
      <p:pic>
        <p:nvPicPr>
          <p:cNvPr id="2" name="Picture 1">
            <a:extLst>
              <a:ext uri="{FF2B5EF4-FFF2-40B4-BE49-F238E27FC236}">
                <a16:creationId xmlns:a16="http://schemas.microsoft.com/office/drawing/2014/main" id="{D374364F-3BCF-4B26-AA23-3B6B8C262623}"/>
              </a:ext>
            </a:extLst>
          </p:cNvPr>
          <p:cNvPicPr>
            <a:picLocks noChangeAspect="1"/>
          </p:cNvPicPr>
          <p:nvPr/>
        </p:nvPicPr>
        <p:blipFill>
          <a:blip r:embed="rId5"/>
          <a:stretch>
            <a:fillRect/>
          </a:stretch>
        </p:blipFill>
        <p:spPr>
          <a:xfrm>
            <a:off x="3076341" y="5138738"/>
            <a:ext cx="3074951" cy="1589205"/>
          </a:xfrm>
          <a:prstGeom prst="rect">
            <a:avLst/>
          </a:prstGeom>
        </p:spPr>
      </p:pic>
    </p:spTree>
    <p:extLst>
      <p:ext uri="{BB962C8B-B14F-4D97-AF65-F5344CB8AC3E}">
        <p14:creationId xmlns:p14="http://schemas.microsoft.com/office/powerpoint/2010/main" val="65831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583B5-088A-C947-BB91-20CC75827F4F}"/>
              </a:ext>
            </a:extLst>
          </p:cNvPr>
          <p:cNvSpPr>
            <a:spLocks noGrp="1"/>
          </p:cNvSpPr>
          <p:nvPr>
            <p:ph type="sldNum" sz="quarter" idx="12"/>
          </p:nvPr>
        </p:nvSpPr>
        <p:spPr/>
        <p:txBody>
          <a:bodyPr/>
          <a:lstStyle/>
          <a:p>
            <a:r>
              <a:rPr lang="en-US"/>
              <a:t>Climate Emergency Workplan  |  7/20/2022  |  </a:t>
            </a:r>
            <a:fld id="{DB2E9E87-57D5-2143-8C2B-71972BC7BE17}" type="slidenum">
              <a:rPr lang="en-US" smtClean="0"/>
              <a:pPr/>
              <a:t>2</a:t>
            </a:fld>
            <a:endParaRPr lang="en-US"/>
          </a:p>
        </p:txBody>
      </p:sp>
      <p:pic>
        <p:nvPicPr>
          <p:cNvPr id="4" name="Picture 3" descr="Shape&#10;&#10;Description automatically generated with medium confidence">
            <a:extLst>
              <a:ext uri="{FF2B5EF4-FFF2-40B4-BE49-F238E27FC236}">
                <a16:creationId xmlns:a16="http://schemas.microsoft.com/office/drawing/2014/main" id="{CCFFF221-94DF-76A1-F46E-69C67853BBDE}"/>
              </a:ext>
            </a:extLst>
          </p:cNvPr>
          <p:cNvPicPr>
            <a:picLocks noChangeAspect="1"/>
          </p:cNvPicPr>
          <p:nvPr/>
        </p:nvPicPr>
        <p:blipFill>
          <a:blip r:embed="rId3"/>
          <a:stretch>
            <a:fillRect/>
          </a:stretch>
        </p:blipFill>
        <p:spPr>
          <a:xfrm>
            <a:off x="2319689" y="136524"/>
            <a:ext cx="4771410" cy="6230800"/>
          </a:xfrm>
          <a:prstGeom prst="rect">
            <a:avLst/>
          </a:prstGeom>
        </p:spPr>
      </p:pic>
    </p:spTree>
    <p:extLst>
      <p:ext uri="{BB962C8B-B14F-4D97-AF65-F5344CB8AC3E}">
        <p14:creationId xmlns:p14="http://schemas.microsoft.com/office/powerpoint/2010/main" val="192994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C5E2-DDBB-ED44-AD53-A51085EBA558}"/>
              </a:ext>
            </a:extLst>
          </p:cNvPr>
          <p:cNvSpPr>
            <a:spLocks noGrp="1"/>
          </p:cNvSpPr>
          <p:nvPr>
            <p:ph type="title"/>
          </p:nvPr>
        </p:nvSpPr>
        <p:spPr>
          <a:xfrm>
            <a:off x="1755648" y="4241733"/>
            <a:ext cx="7388352" cy="914400"/>
          </a:xfrm>
        </p:spPr>
        <p:txBody>
          <a:bodyPr>
            <a:normAutofit fontScale="90000"/>
          </a:bodyPr>
          <a:lstStyle/>
          <a:p>
            <a:r>
              <a:rPr lang="en-US"/>
              <a:t>Dawn Uchiyama, Director, Bureau of Environmental Services</a:t>
            </a:r>
            <a:br>
              <a:rPr lang="en-US"/>
            </a:br>
            <a:endParaRPr lang="en-US"/>
          </a:p>
        </p:txBody>
      </p:sp>
      <p:sp>
        <p:nvSpPr>
          <p:cNvPr id="3" name="Slide Number Placeholder 2">
            <a:extLst>
              <a:ext uri="{FF2B5EF4-FFF2-40B4-BE49-F238E27FC236}">
                <a16:creationId xmlns:a16="http://schemas.microsoft.com/office/drawing/2014/main" id="{336082FB-5484-9E45-996A-537DD281CAFE}"/>
              </a:ext>
            </a:extLst>
          </p:cNvPr>
          <p:cNvSpPr>
            <a:spLocks noGrp="1"/>
          </p:cNvSpPr>
          <p:nvPr>
            <p:ph type="sldNum" sz="quarter" idx="12"/>
          </p:nvPr>
        </p:nvSpPr>
        <p:spPr/>
        <p:txBody>
          <a:bodyPr/>
          <a:lstStyle/>
          <a:p>
            <a:r>
              <a:rPr lang="en-US"/>
              <a:t>Climate Emergency Workplan |  7/30/2022  |  </a:t>
            </a:r>
            <a:fld id="{DB2E9E87-57D5-2143-8C2B-71972BC7BE17}" type="slidenum">
              <a:rPr lang="en-US" smtClean="0"/>
              <a:pPr/>
              <a:t>20</a:t>
            </a:fld>
            <a:endParaRPr lang="en-US"/>
          </a:p>
        </p:txBody>
      </p:sp>
      <p:pic>
        <p:nvPicPr>
          <p:cNvPr id="7" name="Picture Placeholder 6" descr="A group of people sitting on grass&#10;&#10;Description automatically generated with medium confidence">
            <a:extLst>
              <a:ext uri="{FF2B5EF4-FFF2-40B4-BE49-F238E27FC236}">
                <a16:creationId xmlns:a16="http://schemas.microsoft.com/office/drawing/2014/main" id="{A603837A-4253-6185-2605-F280F0DB1EEB}"/>
              </a:ext>
            </a:extLst>
          </p:cNvPr>
          <p:cNvPicPr>
            <a:picLocks noGrp="1" noChangeAspect="1"/>
          </p:cNvPicPr>
          <p:nvPr>
            <p:ph type="pic" sz="quarter" idx="13"/>
          </p:nvPr>
        </p:nvPicPr>
        <p:blipFill>
          <a:blip r:embed="rId3"/>
          <a:srcRect t="10177" b="10177"/>
          <a:stretch>
            <a:fillRect/>
          </a:stretch>
        </p:blipFill>
        <p:spPr/>
      </p:pic>
    </p:spTree>
    <p:extLst>
      <p:ext uri="{BB962C8B-B14F-4D97-AF65-F5344CB8AC3E}">
        <p14:creationId xmlns:p14="http://schemas.microsoft.com/office/powerpoint/2010/main" val="1091864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C5E2-DDBB-ED44-AD53-A51085EBA558}"/>
              </a:ext>
            </a:extLst>
          </p:cNvPr>
          <p:cNvSpPr>
            <a:spLocks noGrp="1"/>
          </p:cNvSpPr>
          <p:nvPr>
            <p:ph type="title"/>
          </p:nvPr>
        </p:nvSpPr>
        <p:spPr>
          <a:xfrm>
            <a:off x="1755648" y="4241733"/>
            <a:ext cx="7388352" cy="914400"/>
          </a:xfrm>
        </p:spPr>
        <p:txBody>
          <a:bodyPr>
            <a:normAutofit fontScale="90000"/>
          </a:bodyPr>
          <a:lstStyle/>
          <a:p>
            <a:r>
              <a:rPr lang="en-US"/>
              <a:t>Jonna </a:t>
            </a:r>
            <a:r>
              <a:rPr lang="en-US" err="1"/>
              <a:t>Papaefthimiou</a:t>
            </a:r>
            <a:r>
              <a:rPr lang="en-US"/>
              <a:t>, Chief Resilience Officer, Portland Bureau of Emergency Management</a:t>
            </a:r>
            <a:br>
              <a:rPr lang="en-US"/>
            </a:br>
            <a:endParaRPr lang="en-US"/>
          </a:p>
        </p:txBody>
      </p:sp>
      <p:sp>
        <p:nvSpPr>
          <p:cNvPr id="3" name="Slide Number Placeholder 2">
            <a:extLst>
              <a:ext uri="{FF2B5EF4-FFF2-40B4-BE49-F238E27FC236}">
                <a16:creationId xmlns:a16="http://schemas.microsoft.com/office/drawing/2014/main" id="{336082FB-5484-9E45-996A-537DD281CAFE}"/>
              </a:ext>
            </a:extLst>
          </p:cNvPr>
          <p:cNvSpPr>
            <a:spLocks noGrp="1"/>
          </p:cNvSpPr>
          <p:nvPr>
            <p:ph type="sldNum" sz="quarter" idx="12"/>
          </p:nvPr>
        </p:nvSpPr>
        <p:spPr/>
        <p:txBody>
          <a:bodyPr/>
          <a:lstStyle/>
          <a:p>
            <a:r>
              <a:rPr lang="en-US"/>
              <a:t>Climate Emergency Workplan |  7/30/2022  |  </a:t>
            </a:r>
            <a:fld id="{DB2E9E87-57D5-2143-8C2B-71972BC7BE17}" type="slidenum">
              <a:rPr lang="en-US" smtClean="0"/>
              <a:pPr/>
              <a:t>21</a:t>
            </a:fld>
            <a:endParaRPr lang="en-US"/>
          </a:p>
        </p:txBody>
      </p:sp>
      <p:pic>
        <p:nvPicPr>
          <p:cNvPr id="7" name="Picture Placeholder 6" descr="A group of people sitting on grass&#10;&#10;Description automatically generated with medium confidence">
            <a:extLst>
              <a:ext uri="{FF2B5EF4-FFF2-40B4-BE49-F238E27FC236}">
                <a16:creationId xmlns:a16="http://schemas.microsoft.com/office/drawing/2014/main" id="{A603837A-4253-6185-2605-F280F0DB1EEB}"/>
              </a:ext>
            </a:extLst>
          </p:cNvPr>
          <p:cNvPicPr>
            <a:picLocks noGrp="1" noChangeAspect="1"/>
          </p:cNvPicPr>
          <p:nvPr>
            <p:ph type="pic" sz="quarter" idx="13"/>
          </p:nvPr>
        </p:nvPicPr>
        <p:blipFill>
          <a:blip r:embed="rId3"/>
          <a:srcRect t="10177" b="10177"/>
          <a:stretch>
            <a:fillRect/>
          </a:stretch>
        </p:blipFill>
        <p:spPr/>
      </p:pic>
    </p:spTree>
    <p:extLst>
      <p:ext uri="{BB962C8B-B14F-4D97-AF65-F5344CB8AC3E}">
        <p14:creationId xmlns:p14="http://schemas.microsoft.com/office/powerpoint/2010/main" val="3097268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13EA07-99A1-BB44-8648-AF6501AB72AC}"/>
              </a:ext>
            </a:extLst>
          </p:cNvPr>
          <p:cNvSpPr>
            <a:spLocks noGrp="1"/>
          </p:cNvSpPr>
          <p:nvPr>
            <p:ph type="body" sz="quarter" idx="21"/>
          </p:nvPr>
        </p:nvSpPr>
        <p:spPr/>
        <p:txBody>
          <a:bodyPr/>
          <a:lstStyle/>
          <a:p>
            <a:r>
              <a:rPr lang="en-US"/>
              <a:t>ANDRIA JACOB</a:t>
            </a:r>
          </a:p>
        </p:txBody>
      </p:sp>
      <p:sp>
        <p:nvSpPr>
          <p:cNvPr id="3" name="Text Placeholder 2">
            <a:extLst>
              <a:ext uri="{FF2B5EF4-FFF2-40B4-BE49-F238E27FC236}">
                <a16:creationId xmlns:a16="http://schemas.microsoft.com/office/drawing/2014/main" id="{ED65779F-7761-2842-AC25-568A810B7297}"/>
              </a:ext>
            </a:extLst>
          </p:cNvPr>
          <p:cNvSpPr>
            <a:spLocks noGrp="1"/>
          </p:cNvSpPr>
          <p:nvPr>
            <p:ph type="body" sz="quarter" idx="22"/>
          </p:nvPr>
        </p:nvSpPr>
        <p:spPr>
          <a:xfrm>
            <a:off x="2683276" y="3460788"/>
            <a:ext cx="3737691" cy="980583"/>
          </a:xfrm>
        </p:spPr>
        <p:txBody>
          <a:bodyPr/>
          <a:lstStyle/>
          <a:p>
            <a:r>
              <a:rPr lang="en-US"/>
              <a:t>Climate Policy and Program Manager</a:t>
            </a:r>
          </a:p>
          <a:p>
            <a:r>
              <a:rPr lang="en-US">
                <a:hlinkClick r:id="rId3"/>
              </a:rPr>
              <a:t>andria.jacob@portlandoregon.gov</a:t>
            </a:r>
            <a:endParaRPr lang="en-US"/>
          </a:p>
          <a:p>
            <a:r>
              <a:rPr lang="en-US" err="1"/>
              <a:t>portland.gov</a:t>
            </a:r>
            <a:r>
              <a:rPr lang="en-US"/>
              <a:t>/bps/climate-action </a:t>
            </a:r>
          </a:p>
          <a:p>
            <a:endParaRPr lang="en-US"/>
          </a:p>
          <a:p>
            <a:endParaRPr lang="en-US"/>
          </a:p>
        </p:txBody>
      </p:sp>
    </p:spTree>
    <p:extLst>
      <p:ext uri="{BB962C8B-B14F-4D97-AF65-F5344CB8AC3E}">
        <p14:creationId xmlns:p14="http://schemas.microsoft.com/office/powerpoint/2010/main" val="1649804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24C3AF-F78C-B082-422E-62FD98CDE2B1}"/>
              </a:ext>
            </a:extLst>
          </p:cNvPr>
          <p:cNvSpPr>
            <a:spLocks noGrp="1"/>
          </p:cNvSpPr>
          <p:nvPr>
            <p:ph type="sldNum" sz="quarter" idx="12"/>
          </p:nvPr>
        </p:nvSpPr>
        <p:spPr/>
        <p:txBody>
          <a:bodyPr/>
          <a:lstStyle/>
          <a:p>
            <a:r>
              <a:rPr lang="en-US"/>
              <a:t>Climate Emergency Workplan | 7/20/2022 |  </a:t>
            </a:r>
            <a:fld id="{DB2E9E87-57D5-2143-8C2B-71972BC7BE17}" type="slidenum">
              <a:rPr lang="en-US" smtClean="0"/>
              <a:pPr/>
              <a:t>3</a:t>
            </a:fld>
            <a:endParaRPr lang="en-US"/>
          </a:p>
        </p:txBody>
      </p:sp>
      <p:sp>
        <p:nvSpPr>
          <p:cNvPr id="4" name="Title 1">
            <a:extLst>
              <a:ext uri="{FF2B5EF4-FFF2-40B4-BE49-F238E27FC236}">
                <a16:creationId xmlns:a16="http://schemas.microsoft.com/office/drawing/2014/main" id="{E2FA30A4-9813-F3D1-854B-5E63730C0393}"/>
              </a:ext>
            </a:extLst>
          </p:cNvPr>
          <p:cNvSpPr txBox="1">
            <a:spLocks/>
          </p:cNvSpPr>
          <p:nvPr/>
        </p:nvSpPr>
        <p:spPr>
          <a:xfrm>
            <a:off x="535248" y="299079"/>
            <a:ext cx="7886700" cy="1325563"/>
          </a:xfrm>
          <a:prstGeom prst="rect">
            <a:avLst/>
          </a:prstGeom>
        </p:spPr>
        <p:txBody>
          <a:bodyPr/>
          <a:lstStyle>
            <a:lvl1pPr algn="l" defTabSz="685800" rtl="0" eaLnBrk="1" latinLnBrk="0" hangingPunct="1">
              <a:lnSpc>
                <a:spcPct val="90000"/>
              </a:lnSpc>
              <a:spcBef>
                <a:spcPct val="0"/>
              </a:spcBef>
              <a:buNone/>
              <a:defRPr sz="3300" b="1" i="0" kern="1200" baseline="0">
                <a:solidFill>
                  <a:schemeClr val="accent1"/>
                </a:solidFill>
                <a:latin typeface="Segoe UI" panose="020B0502040204020203" pitchFamily="34" charset="0"/>
                <a:ea typeface="+mj-ea"/>
                <a:cs typeface="+mj-cs"/>
              </a:defRPr>
            </a:lvl1pPr>
          </a:lstStyle>
          <a:p>
            <a:r>
              <a:rPr lang="en-US"/>
              <a:t>Staff contributors</a:t>
            </a:r>
          </a:p>
        </p:txBody>
      </p:sp>
      <p:graphicFrame>
        <p:nvGraphicFramePr>
          <p:cNvPr id="7" name="Object 6">
            <a:extLst>
              <a:ext uri="{FF2B5EF4-FFF2-40B4-BE49-F238E27FC236}">
                <a16:creationId xmlns:a16="http://schemas.microsoft.com/office/drawing/2014/main" id="{8956D707-FA45-D0FB-8C91-F2C640DC769E}"/>
              </a:ext>
            </a:extLst>
          </p:cNvPr>
          <p:cNvGraphicFramePr>
            <a:graphicFrameLocks noChangeAspect="1"/>
          </p:cNvGraphicFramePr>
          <p:nvPr>
            <p:extLst>
              <p:ext uri="{D42A27DB-BD31-4B8C-83A1-F6EECF244321}">
                <p14:modId xmlns:p14="http://schemas.microsoft.com/office/powerpoint/2010/main" val="2261670524"/>
              </p:ext>
            </p:extLst>
          </p:nvPr>
        </p:nvGraphicFramePr>
        <p:xfrm>
          <a:off x="2066410" y="855534"/>
          <a:ext cx="4824376" cy="5375733"/>
        </p:xfrm>
        <a:graphic>
          <a:graphicData uri="http://schemas.openxmlformats.org/presentationml/2006/ole">
            <mc:AlternateContent xmlns:mc="http://schemas.openxmlformats.org/markup-compatibility/2006">
              <mc:Choice xmlns:v="urn:schemas-microsoft-com:vml" Requires="v">
                <p:oleObj name="Worksheet" r:id="rId3" imgW="5778500" imgH="6438900" progId="Excel.Sheet.12">
                  <p:embed/>
                </p:oleObj>
              </mc:Choice>
              <mc:Fallback>
                <p:oleObj name="Worksheet" r:id="rId3" imgW="5778500" imgH="6438900" progId="Excel.Sheet.12">
                  <p:embed/>
                  <p:pic>
                    <p:nvPicPr>
                      <p:cNvPr id="7" name="Object 6">
                        <a:extLst>
                          <a:ext uri="{FF2B5EF4-FFF2-40B4-BE49-F238E27FC236}">
                            <a16:creationId xmlns:a16="http://schemas.microsoft.com/office/drawing/2014/main" id="{8956D707-FA45-D0FB-8C91-F2C640DC769E}"/>
                          </a:ext>
                        </a:extLst>
                      </p:cNvPr>
                      <p:cNvPicPr/>
                      <p:nvPr/>
                    </p:nvPicPr>
                    <p:blipFill>
                      <a:blip r:embed="rId4"/>
                      <a:stretch>
                        <a:fillRect/>
                      </a:stretch>
                    </p:blipFill>
                    <p:spPr>
                      <a:xfrm>
                        <a:off x="2066410" y="855534"/>
                        <a:ext cx="4824376" cy="5375733"/>
                      </a:xfrm>
                      <a:prstGeom prst="rect">
                        <a:avLst/>
                      </a:prstGeom>
                    </p:spPr>
                  </p:pic>
                </p:oleObj>
              </mc:Fallback>
            </mc:AlternateContent>
          </a:graphicData>
        </a:graphic>
      </p:graphicFrame>
    </p:spTree>
    <p:extLst>
      <p:ext uri="{BB962C8B-B14F-4D97-AF65-F5344CB8AC3E}">
        <p14:creationId xmlns:p14="http://schemas.microsoft.com/office/powerpoint/2010/main" val="3659386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03AA-848D-C64A-8004-03B5C7E6A799}"/>
              </a:ext>
            </a:extLst>
          </p:cNvPr>
          <p:cNvSpPr>
            <a:spLocks noGrp="1"/>
          </p:cNvSpPr>
          <p:nvPr>
            <p:ph type="title"/>
          </p:nvPr>
        </p:nvSpPr>
        <p:spPr>
          <a:xfrm>
            <a:off x="674557" y="365126"/>
            <a:ext cx="7840793" cy="4737226"/>
          </a:xfrm>
        </p:spPr>
        <p:txBody>
          <a:bodyPr/>
          <a:lstStyle/>
          <a:p>
            <a:r>
              <a:rPr lang="en-US" b="0"/>
              <a:t>“</a:t>
            </a:r>
            <a:r>
              <a:rPr lang="en-US"/>
              <a:t>It’s now or never, if we want to limit global warming to 1.5ºC. Without immediate and deep emissions reductions across all sectors, it will be impossible.</a:t>
            </a:r>
            <a:r>
              <a:rPr lang="en-US" b="0"/>
              <a:t>”</a:t>
            </a:r>
            <a:br>
              <a:rPr lang="en-US" b="0"/>
            </a:br>
            <a:br>
              <a:rPr lang="en-US" b="0"/>
            </a:br>
            <a:r>
              <a:rPr lang="en-US" b="0"/>
              <a:t>						</a:t>
            </a:r>
            <a:r>
              <a:rPr lang="en-US" sz="2800" b="0"/>
              <a:t>-</a:t>
            </a:r>
            <a:r>
              <a:rPr lang="en-US" sz="2400" b="0"/>
              <a:t>Jim </a:t>
            </a:r>
            <a:r>
              <a:rPr lang="en-US" sz="2400" b="0" err="1"/>
              <a:t>Skea</a:t>
            </a:r>
            <a:r>
              <a:rPr lang="en-US" sz="2400" b="0"/>
              <a:t>, Co-Chair</a:t>
            </a:r>
            <a:br>
              <a:rPr lang="en-US" sz="2400" b="0"/>
            </a:br>
            <a:r>
              <a:rPr lang="en-US" sz="2400" b="0"/>
              <a:t>		</a:t>
            </a:r>
            <a:r>
              <a:rPr lang="en-US" sz="2000" b="0"/>
              <a:t>		IPCC Working Group III (April 4, 2022)</a:t>
            </a:r>
            <a:endParaRPr lang="en-US"/>
          </a:p>
        </p:txBody>
      </p:sp>
      <p:sp>
        <p:nvSpPr>
          <p:cNvPr id="3" name="Slide Number Placeholder 2">
            <a:extLst>
              <a:ext uri="{FF2B5EF4-FFF2-40B4-BE49-F238E27FC236}">
                <a16:creationId xmlns:a16="http://schemas.microsoft.com/office/drawing/2014/main" id="{015A3899-3E54-DA47-9098-2CB89799058A}"/>
              </a:ext>
            </a:extLst>
          </p:cNvPr>
          <p:cNvSpPr>
            <a:spLocks noGrp="1"/>
          </p:cNvSpPr>
          <p:nvPr>
            <p:ph type="sldNum" sz="quarter" idx="10"/>
          </p:nvPr>
        </p:nvSpPr>
        <p:spPr/>
        <p:txBody>
          <a:bodyPr/>
          <a:lstStyle/>
          <a:p>
            <a:r>
              <a:rPr lang="en-US"/>
              <a:t>Climate Emergency Workplan  |  7/20/2022  |  </a:t>
            </a:r>
            <a:fld id="{DB2E9E87-57D5-2143-8C2B-71972BC7BE17}" type="slidenum">
              <a:rPr lang="en-US" smtClean="0"/>
              <a:pPr/>
              <a:t>4</a:t>
            </a:fld>
            <a:endParaRPr lang="en-US">
              <a:solidFill>
                <a:srgbClr val="000000"/>
              </a:solidFill>
              <a:latin typeface="Segoe UI" panose="020B0502040204020203" pitchFamily="34" charset="0"/>
            </a:endParaRPr>
          </a:p>
        </p:txBody>
      </p:sp>
    </p:spTree>
    <p:extLst>
      <p:ext uri="{BB962C8B-B14F-4D97-AF65-F5344CB8AC3E}">
        <p14:creationId xmlns:p14="http://schemas.microsoft.com/office/powerpoint/2010/main" val="301556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0583B5-088A-C947-BB91-20CC75827F4F}"/>
              </a:ext>
            </a:extLst>
          </p:cNvPr>
          <p:cNvSpPr>
            <a:spLocks noGrp="1"/>
          </p:cNvSpPr>
          <p:nvPr>
            <p:ph type="sldNum" sz="quarter" idx="12"/>
          </p:nvPr>
        </p:nvSpPr>
        <p:spPr/>
        <p:txBody>
          <a:bodyPr/>
          <a:lstStyle/>
          <a:p>
            <a:r>
              <a:rPr lang="en-US"/>
              <a:t>Climate Emergency Workplan  |  7/20/2022  |  </a:t>
            </a:r>
            <a:fld id="{DB2E9E87-57D5-2143-8C2B-71972BC7BE17}" type="slidenum">
              <a:rPr lang="en-US" smtClean="0"/>
              <a:pPr/>
              <a:t>5</a:t>
            </a:fld>
            <a:endParaRPr lang="en-US"/>
          </a:p>
        </p:txBody>
      </p:sp>
      <p:pic>
        <p:nvPicPr>
          <p:cNvPr id="4" name="Picture 3" descr="Chart&#10;&#10;Description automatically generated">
            <a:extLst>
              <a:ext uri="{FF2B5EF4-FFF2-40B4-BE49-F238E27FC236}">
                <a16:creationId xmlns:a16="http://schemas.microsoft.com/office/drawing/2014/main" id="{B842F377-E115-CDA3-8FFD-D86E7C509D85}"/>
              </a:ext>
            </a:extLst>
          </p:cNvPr>
          <p:cNvPicPr>
            <a:picLocks noChangeAspect="1"/>
          </p:cNvPicPr>
          <p:nvPr/>
        </p:nvPicPr>
        <p:blipFill>
          <a:blip r:embed="rId3"/>
          <a:stretch>
            <a:fillRect/>
          </a:stretch>
        </p:blipFill>
        <p:spPr>
          <a:xfrm>
            <a:off x="685800" y="774700"/>
            <a:ext cx="7772400" cy="5308600"/>
          </a:xfrm>
          <a:prstGeom prst="rect">
            <a:avLst/>
          </a:prstGeom>
        </p:spPr>
      </p:pic>
    </p:spTree>
    <p:extLst>
      <p:ext uri="{BB962C8B-B14F-4D97-AF65-F5344CB8AC3E}">
        <p14:creationId xmlns:p14="http://schemas.microsoft.com/office/powerpoint/2010/main" val="43635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11622D43-6210-DF3B-DC15-79238F535C89}"/>
              </a:ext>
            </a:extLst>
          </p:cNvPr>
          <p:cNvSpPr>
            <a:spLocks noGrp="1"/>
          </p:cNvSpPr>
          <p:nvPr>
            <p:ph type="sldNum" sz="quarter" idx="12"/>
          </p:nvPr>
        </p:nvSpPr>
        <p:spPr>
          <a:xfrm>
            <a:off x="3381936" y="6356351"/>
            <a:ext cx="5133415" cy="365125"/>
          </a:xfrm>
        </p:spPr>
        <p:txBody>
          <a:bodyPr/>
          <a:lstStyle/>
          <a:p>
            <a:r>
              <a:rPr lang="en-US"/>
              <a:t>Climate Emergency Workplan  |  7/20/2022  |  </a:t>
            </a:r>
            <a:fld id="{DB2E9E87-57D5-2143-8C2B-71972BC7BE17}" type="slidenum">
              <a:rPr lang="en-US" smtClean="0"/>
              <a:pPr/>
              <a:t>6</a:t>
            </a:fld>
            <a:endParaRPr lang="en-US"/>
          </a:p>
        </p:txBody>
      </p:sp>
      <p:pic>
        <p:nvPicPr>
          <p:cNvPr id="10" name="Picture 9" descr="Graphical user interface, text, website&#10;&#10;Description automatically generated">
            <a:extLst>
              <a:ext uri="{FF2B5EF4-FFF2-40B4-BE49-F238E27FC236}">
                <a16:creationId xmlns:a16="http://schemas.microsoft.com/office/drawing/2014/main" id="{5AD3036E-831F-1458-527E-201BE8E37CF8}"/>
              </a:ext>
            </a:extLst>
          </p:cNvPr>
          <p:cNvPicPr>
            <a:picLocks noChangeAspect="1"/>
          </p:cNvPicPr>
          <p:nvPr/>
        </p:nvPicPr>
        <p:blipFill>
          <a:blip r:embed="rId3"/>
          <a:stretch>
            <a:fillRect/>
          </a:stretch>
        </p:blipFill>
        <p:spPr>
          <a:xfrm>
            <a:off x="217197" y="1140957"/>
            <a:ext cx="8709606" cy="4358695"/>
          </a:xfrm>
          <a:prstGeom prst="rect">
            <a:avLst/>
          </a:prstGeom>
        </p:spPr>
      </p:pic>
    </p:spTree>
    <p:extLst>
      <p:ext uri="{BB962C8B-B14F-4D97-AF65-F5344CB8AC3E}">
        <p14:creationId xmlns:p14="http://schemas.microsoft.com/office/powerpoint/2010/main" val="1038400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funnel chart&#10;&#10;Description automatically generated">
            <a:extLst>
              <a:ext uri="{FF2B5EF4-FFF2-40B4-BE49-F238E27FC236}">
                <a16:creationId xmlns:a16="http://schemas.microsoft.com/office/drawing/2014/main" id="{7C0DFDE6-9654-8742-9974-ED6D763DC12E}"/>
              </a:ext>
            </a:extLst>
          </p:cNvPr>
          <p:cNvPicPr>
            <a:picLocks noChangeAspect="1"/>
          </p:cNvPicPr>
          <p:nvPr/>
        </p:nvPicPr>
        <p:blipFill>
          <a:blip r:embed="rId3"/>
          <a:stretch>
            <a:fillRect/>
          </a:stretch>
        </p:blipFill>
        <p:spPr>
          <a:xfrm>
            <a:off x="2324553" y="68263"/>
            <a:ext cx="4494895" cy="6178550"/>
          </a:xfrm>
          <a:prstGeom prst="rect">
            <a:avLst/>
          </a:prstGeom>
          <a:noFill/>
        </p:spPr>
      </p:pic>
      <p:sp>
        <p:nvSpPr>
          <p:cNvPr id="2" name="Slide Number Placeholder 1">
            <a:extLst>
              <a:ext uri="{FF2B5EF4-FFF2-40B4-BE49-F238E27FC236}">
                <a16:creationId xmlns:a16="http://schemas.microsoft.com/office/drawing/2014/main" id="{7940C84C-97EC-A945-CE6E-66655F2A8D37}"/>
              </a:ext>
            </a:extLst>
          </p:cNvPr>
          <p:cNvSpPr>
            <a:spLocks noGrp="1"/>
          </p:cNvSpPr>
          <p:nvPr>
            <p:ph type="sldNum" sz="quarter" idx="12"/>
          </p:nvPr>
        </p:nvSpPr>
        <p:spPr>
          <a:xfrm>
            <a:off x="3381936" y="6356351"/>
            <a:ext cx="5133415" cy="365125"/>
          </a:xfrm>
        </p:spPr>
        <p:txBody>
          <a:bodyPr/>
          <a:lstStyle/>
          <a:p>
            <a:r>
              <a:rPr lang="en-US"/>
              <a:t>Climate Emergency Workplan  |  7/20/2022  |  </a:t>
            </a:r>
            <a:fld id="{DB2E9E87-57D5-2143-8C2B-71972BC7BE17}" type="slidenum">
              <a:rPr lang="en-US" smtClean="0"/>
              <a:pPr/>
              <a:t>7</a:t>
            </a:fld>
            <a:endParaRPr lang="en-US"/>
          </a:p>
        </p:txBody>
      </p:sp>
      <p:sp>
        <p:nvSpPr>
          <p:cNvPr id="4" name="TextBox 3">
            <a:extLst>
              <a:ext uri="{FF2B5EF4-FFF2-40B4-BE49-F238E27FC236}">
                <a16:creationId xmlns:a16="http://schemas.microsoft.com/office/drawing/2014/main" id="{3B8E54F5-3AC5-92E4-2792-62FED1B233EB}"/>
              </a:ext>
            </a:extLst>
          </p:cNvPr>
          <p:cNvSpPr txBox="1"/>
          <p:nvPr/>
        </p:nvSpPr>
        <p:spPr>
          <a:xfrm>
            <a:off x="380011" y="2196935"/>
            <a:ext cx="1793174" cy="2970044"/>
          </a:xfrm>
          <a:prstGeom prst="rect">
            <a:avLst/>
          </a:prstGeom>
          <a:noFill/>
        </p:spPr>
        <p:txBody>
          <a:bodyPr wrap="square" lIns="91440" tIns="45720" rIns="91440" bIns="45720" rtlCol="0" anchor="t">
            <a:spAutoFit/>
          </a:bodyPr>
          <a:lstStyle/>
          <a:p>
            <a:pPr fontAlgn="base"/>
            <a:r>
              <a:rPr lang="en-US" sz="1100"/>
              <a:t>• E-1: 100% renewable electricity supply   </a:t>
            </a:r>
          </a:p>
          <a:p>
            <a:pPr fontAlgn="base"/>
            <a:endParaRPr lang="en-US" sz="1100"/>
          </a:p>
          <a:p>
            <a:pPr fontAlgn="base"/>
            <a:r>
              <a:rPr lang="en-US" sz="1100"/>
              <a:t>• T-1 through T-5: Portland Preferred Transportation Policy Scenario  </a:t>
            </a:r>
            <a:endParaRPr lang="en-US" sz="1100">
              <a:cs typeface="Calibri"/>
            </a:endParaRPr>
          </a:p>
          <a:p>
            <a:pPr fontAlgn="base"/>
            <a:endParaRPr lang="en-US" sz="1100"/>
          </a:p>
          <a:p>
            <a:pPr fontAlgn="base"/>
            <a:r>
              <a:rPr lang="en-US" sz="1100"/>
              <a:t>• T-6: Electric vehicles to replace remaining gasoline   </a:t>
            </a:r>
            <a:endParaRPr lang="en-US" sz="1100">
              <a:cs typeface="Calibri"/>
            </a:endParaRPr>
          </a:p>
          <a:p>
            <a:pPr fontAlgn="base"/>
            <a:endParaRPr lang="en-US" sz="1100"/>
          </a:p>
          <a:p>
            <a:pPr fontAlgn="base"/>
            <a:r>
              <a:rPr lang="en-US" sz="1100"/>
              <a:t>• T-9: Renewable biofuels to replace remaining diesel fuel  </a:t>
            </a:r>
            <a:endParaRPr lang="en-US" sz="1100">
              <a:cs typeface="Calibri"/>
            </a:endParaRPr>
          </a:p>
          <a:p>
            <a:pPr fontAlgn="base"/>
            <a:endParaRPr lang="en-US" sz="1100"/>
          </a:p>
          <a:p>
            <a:pPr fontAlgn="base"/>
            <a:r>
              <a:rPr lang="en-US" sz="1100"/>
              <a:t>• I-1:  Industrial innovation</a:t>
            </a:r>
            <a:endParaRPr lang="en-US" sz="1100">
              <a:cs typeface="Calibri"/>
            </a:endParaRPr>
          </a:p>
          <a:p>
            <a:endParaRPr lang="en-US" sz="1100"/>
          </a:p>
        </p:txBody>
      </p:sp>
      <p:sp>
        <p:nvSpPr>
          <p:cNvPr id="5" name="TextBox 4">
            <a:extLst>
              <a:ext uri="{FF2B5EF4-FFF2-40B4-BE49-F238E27FC236}">
                <a16:creationId xmlns:a16="http://schemas.microsoft.com/office/drawing/2014/main" id="{895496E3-0C15-E5EE-3D5A-68B73BC92247}"/>
              </a:ext>
            </a:extLst>
          </p:cNvPr>
          <p:cNvSpPr txBox="1"/>
          <p:nvPr/>
        </p:nvSpPr>
        <p:spPr>
          <a:xfrm>
            <a:off x="380011" y="1521744"/>
            <a:ext cx="1793174" cy="646331"/>
          </a:xfrm>
          <a:prstGeom prst="rect">
            <a:avLst/>
          </a:prstGeom>
          <a:noFill/>
        </p:spPr>
        <p:txBody>
          <a:bodyPr wrap="square" rtlCol="0">
            <a:spAutoFit/>
          </a:bodyPr>
          <a:lstStyle/>
          <a:p>
            <a:r>
              <a:rPr lang="en-US"/>
              <a:t>Highest-impact priorities:</a:t>
            </a:r>
          </a:p>
        </p:txBody>
      </p:sp>
    </p:spTree>
    <p:extLst>
      <p:ext uri="{BB962C8B-B14F-4D97-AF65-F5344CB8AC3E}">
        <p14:creationId xmlns:p14="http://schemas.microsoft.com/office/powerpoint/2010/main" val="1573750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9C9DC-7E54-E24C-B1C2-F228C60A10D0}"/>
              </a:ext>
            </a:extLst>
          </p:cNvPr>
          <p:cNvSpPr>
            <a:spLocks noGrp="1"/>
          </p:cNvSpPr>
          <p:nvPr>
            <p:ph type="title"/>
          </p:nvPr>
        </p:nvSpPr>
        <p:spPr/>
        <p:txBody>
          <a:bodyPr/>
          <a:lstStyle/>
          <a:p>
            <a:r>
              <a:rPr lang="en-US"/>
              <a:t>Priority areas: </a:t>
            </a:r>
            <a:br>
              <a:rPr lang="en-US"/>
            </a:br>
            <a:r>
              <a:rPr lang="en-US"/>
              <a:t>decarbonization and resilience </a:t>
            </a:r>
          </a:p>
        </p:txBody>
      </p:sp>
      <p:sp>
        <p:nvSpPr>
          <p:cNvPr id="3" name="Text Placeholder 2">
            <a:extLst>
              <a:ext uri="{FF2B5EF4-FFF2-40B4-BE49-F238E27FC236}">
                <a16:creationId xmlns:a16="http://schemas.microsoft.com/office/drawing/2014/main" id="{487229DA-8C87-BB42-8EBD-C4B7E30CC963}"/>
              </a:ext>
            </a:extLst>
          </p:cNvPr>
          <p:cNvSpPr>
            <a:spLocks noGrp="1"/>
          </p:cNvSpPr>
          <p:nvPr>
            <p:ph type="body" idx="1"/>
          </p:nvPr>
        </p:nvSpPr>
        <p:spPr/>
        <p:txBody>
          <a:bodyPr/>
          <a:lstStyle/>
          <a:p>
            <a:r>
              <a:rPr lang="en-US"/>
              <a:t>Decarbonization</a:t>
            </a:r>
          </a:p>
          <a:p>
            <a:r>
              <a:rPr lang="en-US" sz="1400" b="0">
                <a:solidFill>
                  <a:srgbClr val="006DB6"/>
                </a:solidFill>
              </a:rPr>
              <a:t>BPS + PBOT</a:t>
            </a:r>
          </a:p>
        </p:txBody>
      </p:sp>
      <p:sp>
        <p:nvSpPr>
          <p:cNvPr id="4" name="Content Placeholder 3">
            <a:extLst>
              <a:ext uri="{FF2B5EF4-FFF2-40B4-BE49-F238E27FC236}">
                <a16:creationId xmlns:a16="http://schemas.microsoft.com/office/drawing/2014/main" id="{B2C346CE-868B-B740-AE71-5DADEDC77E9A}"/>
              </a:ext>
            </a:extLst>
          </p:cNvPr>
          <p:cNvSpPr>
            <a:spLocks noGrp="1"/>
          </p:cNvSpPr>
          <p:nvPr>
            <p:ph sz="half" idx="2"/>
          </p:nvPr>
        </p:nvSpPr>
        <p:spPr>
          <a:xfrm>
            <a:off x="629841" y="2775419"/>
            <a:ext cx="3868340" cy="2671762"/>
          </a:xfrm>
        </p:spPr>
        <p:txBody>
          <a:bodyPr>
            <a:normAutofit fontScale="92500" lnSpcReduction="10000"/>
          </a:bodyPr>
          <a:lstStyle/>
          <a:p>
            <a:r>
              <a:rPr lang="en-US"/>
              <a:t>Electricity supply</a:t>
            </a:r>
          </a:p>
          <a:p>
            <a:r>
              <a:rPr lang="en-US"/>
              <a:t>Buildings</a:t>
            </a:r>
          </a:p>
          <a:p>
            <a:r>
              <a:rPr lang="en-US"/>
              <a:t>Transportation</a:t>
            </a:r>
          </a:p>
          <a:p>
            <a:r>
              <a:rPr lang="en-US"/>
              <a:t>Fuels</a:t>
            </a:r>
          </a:p>
          <a:p>
            <a:r>
              <a:rPr lang="en-US"/>
              <a:t>Industry</a:t>
            </a:r>
          </a:p>
          <a:p>
            <a:r>
              <a:rPr lang="en-US"/>
              <a:t>Land-use</a:t>
            </a:r>
          </a:p>
          <a:p>
            <a:r>
              <a:rPr lang="en-US"/>
              <a:t>Embodied carbon/food</a:t>
            </a:r>
          </a:p>
          <a:p>
            <a:r>
              <a:rPr lang="en-US"/>
              <a:t>Cross-sector</a:t>
            </a:r>
          </a:p>
          <a:p>
            <a:pPr marL="0" indent="0">
              <a:buNone/>
            </a:pPr>
            <a:endParaRPr lang="en-US"/>
          </a:p>
          <a:p>
            <a:pPr marL="0" indent="0">
              <a:buNone/>
            </a:pPr>
            <a:endParaRPr lang="en-US"/>
          </a:p>
        </p:txBody>
      </p:sp>
      <p:sp>
        <p:nvSpPr>
          <p:cNvPr id="5" name="Text Placeholder 4">
            <a:extLst>
              <a:ext uri="{FF2B5EF4-FFF2-40B4-BE49-F238E27FC236}">
                <a16:creationId xmlns:a16="http://schemas.microsoft.com/office/drawing/2014/main" id="{5DC5F5EA-429E-FA4D-A397-9CE1C9D70106}"/>
              </a:ext>
            </a:extLst>
          </p:cNvPr>
          <p:cNvSpPr>
            <a:spLocks noGrp="1"/>
          </p:cNvSpPr>
          <p:nvPr>
            <p:ph type="body" sz="quarter" idx="3"/>
          </p:nvPr>
        </p:nvSpPr>
        <p:spPr>
          <a:xfrm>
            <a:off x="4626767" y="1821098"/>
            <a:ext cx="3887391" cy="823912"/>
          </a:xfrm>
        </p:spPr>
        <p:txBody>
          <a:bodyPr>
            <a:normAutofit lnSpcReduction="10000"/>
          </a:bodyPr>
          <a:lstStyle/>
          <a:p>
            <a:r>
              <a:rPr lang="en-US"/>
              <a:t>Resilience</a:t>
            </a:r>
          </a:p>
          <a:p>
            <a:r>
              <a:rPr lang="en-US" sz="1400" b="0">
                <a:solidFill>
                  <a:srgbClr val="006DB6"/>
                </a:solidFill>
              </a:rPr>
              <a:t>BPS, BES, BRFS, JOHS, OMF, PBEM, PBOT, PF&amp;R, PP&amp;R, PWB</a:t>
            </a:r>
          </a:p>
        </p:txBody>
      </p:sp>
      <p:sp>
        <p:nvSpPr>
          <p:cNvPr id="6" name="Content Placeholder 5">
            <a:extLst>
              <a:ext uri="{FF2B5EF4-FFF2-40B4-BE49-F238E27FC236}">
                <a16:creationId xmlns:a16="http://schemas.microsoft.com/office/drawing/2014/main" id="{CF2348C8-EEE6-A843-B7A9-C4D164BCA4C3}"/>
              </a:ext>
            </a:extLst>
          </p:cNvPr>
          <p:cNvSpPr>
            <a:spLocks noGrp="1"/>
          </p:cNvSpPr>
          <p:nvPr>
            <p:ph sz="quarter" idx="4"/>
          </p:nvPr>
        </p:nvSpPr>
        <p:spPr>
          <a:xfrm>
            <a:off x="4572000" y="2775419"/>
            <a:ext cx="4057650" cy="2671762"/>
          </a:xfrm>
        </p:spPr>
        <p:txBody>
          <a:bodyPr>
            <a:normAutofit lnSpcReduction="10000"/>
          </a:bodyPr>
          <a:lstStyle/>
          <a:p>
            <a:r>
              <a:rPr lang="en-US"/>
              <a:t>Flooding</a:t>
            </a:r>
          </a:p>
          <a:p>
            <a:r>
              <a:rPr lang="en-US"/>
              <a:t>Trees</a:t>
            </a:r>
          </a:p>
          <a:p>
            <a:r>
              <a:rPr lang="en-US"/>
              <a:t>Natural resource protection</a:t>
            </a:r>
          </a:p>
          <a:p>
            <a:r>
              <a:rPr lang="en-US"/>
              <a:t>Wildfire</a:t>
            </a:r>
          </a:p>
          <a:p>
            <a:r>
              <a:rPr lang="en-US"/>
              <a:t>Health impacts (heat + smoke)</a:t>
            </a:r>
          </a:p>
          <a:p>
            <a:r>
              <a:rPr lang="en-US"/>
              <a:t>Resilience hubs</a:t>
            </a:r>
          </a:p>
          <a:p>
            <a:r>
              <a:rPr lang="en-US"/>
              <a:t>Internal policies</a:t>
            </a:r>
          </a:p>
        </p:txBody>
      </p:sp>
      <p:sp>
        <p:nvSpPr>
          <p:cNvPr id="7" name="Slide Number Placeholder 6">
            <a:extLst>
              <a:ext uri="{FF2B5EF4-FFF2-40B4-BE49-F238E27FC236}">
                <a16:creationId xmlns:a16="http://schemas.microsoft.com/office/drawing/2014/main" id="{2F697343-21EC-8845-8406-A290F1709A83}"/>
              </a:ext>
            </a:extLst>
          </p:cNvPr>
          <p:cNvSpPr>
            <a:spLocks noGrp="1"/>
          </p:cNvSpPr>
          <p:nvPr>
            <p:ph type="sldNum" sz="quarter" idx="12"/>
          </p:nvPr>
        </p:nvSpPr>
        <p:spPr/>
        <p:txBody>
          <a:bodyPr/>
          <a:lstStyle/>
          <a:p>
            <a:r>
              <a:rPr lang="en-US"/>
              <a:t>Climate Emergency Workplan |  7/20/2022  |  </a:t>
            </a:r>
            <a:fld id="{DB2E9E87-57D5-2143-8C2B-71972BC7BE17}" type="slidenum">
              <a:rPr lang="en-US" smtClean="0"/>
              <a:pPr/>
              <a:t>8</a:t>
            </a:fld>
            <a:endParaRPr lang="en-US"/>
          </a:p>
        </p:txBody>
      </p:sp>
    </p:spTree>
    <p:extLst>
      <p:ext uri="{BB962C8B-B14F-4D97-AF65-F5344CB8AC3E}">
        <p14:creationId xmlns:p14="http://schemas.microsoft.com/office/powerpoint/2010/main" val="242149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BC5E2-DDBB-ED44-AD53-A51085EBA558}"/>
              </a:ext>
            </a:extLst>
          </p:cNvPr>
          <p:cNvSpPr>
            <a:spLocks noGrp="1"/>
          </p:cNvSpPr>
          <p:nvPr>
            <p:ph type="title"/>
          </p:nvPr>
        </p:nvSpPr>
        <p:spPr>
          <a:xfrm>
            <a:off x="1755648" y="4241733"/>
            <a:ext cx="7388352" cy="914400"/>
          </a:xfrm>
        </p:spPr>
        <p:txBody>
          <a:bodyPr>
            <a:normAutofit/>
          </a:bodyPr>
          <a:lstStyle/>
          <a:p>
            <a:r>
              <a:rPr lang="en-US"/>
              <a:t>Bureau presentations</a:t>
            </a:r>
            <a:br>
              <a:rPr lang="en-US"/>
            </a:br>
            <a:endParaRPr lang="en-US"/>
          </a:p>
        </p:txBody>
      </p:sp>
      <p:sp>
        <p:nvSpPr>
          <p:cNvPr id="3" name="Slide Number Placeholder 2">
            <a:extLst>
              <a:ext uri="{FF2B5EF4-FFF2-40B4-BE49-F238E27FC236}">
                <a16:creationId xmlns:a16="http://schemas.microsoft.com/office/drawing/2014/main" id="{336082FB-5484-9E45-996A-537DD281CAFE}"/>
              </a:ext>
            </a:extLst>
          </p:cNvPr>
          <p:cNvSpPr>
            <a:spLocks noGrp="1"/>
          </p:cNvSpPr>
          <p:nvPr>
            <p:ph type="sldNum" sz="quarter" idx="12"/>
          </p:nvPr>
        </p:nvSpPr>
        <p:spPr/>
        <p:txBody>
          <a:bodyPr/>
          <a:lstStyle/>
          <a:p>
            <a:r>
              <a:rPr lang="en-US"/>
              <a:t>Climate Emergency Workplan |  7/30/2022  |  </a:t>
            </a:r>
            <a:fld id="{DB2E9E87-57D5-2143-8C2B-71972BC7BE17}" type="slidenum">
              <a:rPr lang="en-US" smtClean="0"/>
              <a:pPr/>
              <a:t>9</a:t>
            </a:fld>
            <a:endParaRPr lang="en-US"/>
          </a:p>
        </p:txBody>
      </p:sp>
      <p:pic>
        <p:nvPicPr>
          <p:cNvPr id="7" name="Picture Placeholder 6" descr="A group of people sitting on grass&#10;&#10;Description automatically generated with medium confidence">
            <a:extLst>
              <a:ext uri="{FF2B5EF4-FFF2-40B4-BE49-F238E27FC236}">
                <a16:creationId xmlns:a16="http://schemas.microsoft.com/office/drawing/2014/main" id="{A603837A-4253-6185-2605-F280F0DB1EEB}"/>
              </a:ext>
            </a:extLst>
          </p:cNvPr>
          <p:cNvPicPr>
            <a:picLocks noGrp="1" noChangeAspect="1"/>
          </p:cNvPicPr>
          <p:nvPr>
            <p:ph type="pic" sz="quarter" idx="13"/>
          </p:nvPr>
        </p:nvPicPr>
        <p:blipFill>
          <a:blip r:embed="rId3"/>
          <a:srcRect t="10177" b="10177"/>
          <a:stretch>
            <a:fillRect/>
          </a:stretch>
        </p:blipFill>
        <p:spPr/>
      </p:pic>
    </p:spTree>
    <p:extLst>
      <p:ext uri="{BB962C8B-B14F-4D97-AF65-F5344CB8AC3E}">
        <p14:creationId xmlns:p14="http://schemas.microsoft.com/office/powerpoint/2010/main" val="3011023184"/>
      </p:ext>
    </p:extLst>
  </p:cSld>
  <p:clrMapOvr>
    <a:masterClrMapping/>
  </p:clrMapOvr>
</p:sld>
</file>

<file path=ppt/theme/theme1.xml><?xml version="1.0" encoding="utf-8"?>
<a:theme xmlns:a="http://schemas.openxmlformats.org/drawingml/2006/main" name="Slide Master">
  <a:themeElements>
    <a:clrScheme name="BPS Theme - Use This One">
      <a:dk1>
        <a:srgbClr val="5E5E5E"/>
      </a:dk1>
      <a:lt1>
        <a:srgbClr val="FFFFFF"/>
      </a:lt1>
      <a:dk2>
        <a:srgbClr val="30B992"/>
      </a:dk2>
      <a:lt2>
        <a:srgbClr val="FEFFFF"/>
      </a:lt2>
      <a:accent1>
        <a:srgbClr val="003068"/>
      </a:accent1>
      <a:accent2>
        <a:srgbClr val="006DB6"/>
      </a:accent2>
      <a:accent3>
        <a:srgbClr val="C5E5DA"/>
      </a:accent3>
      <a:accent4>
        <a:srgbClr val="08C5D2"/>
      </a:accent4>
      <a:accent5>
        <a:srgbClr val="30B992"/>
      </a:accent5>
      <a:accent6>
        <a:srgbClr val="006DB6"/>
      </a:accent6>
      <a:hlink>
        <a:srgbClr val="003068"/>
      </a:hlink>
      <a:folHlink>
        <a:srgbClr val="0030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PS_powerpoint-template-4x3_0121" id="{2480E7ED-D60B-944B-BCFA-5361ED72350E}" vid="{5F7A1385-E6EE-8C42-9A61-3648D8B5D7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A5E71492B3802459951C30B21F75A68" ma:contentTypeVersion="8" ma:contentTypeDescription="Create a new document." ma:contentTypeScope="" ma:versionID="9c04ee94fc7262f4483f314d81300f25">
  <xsd:schema xmlns:xsd="http://www.w3.org/2001/XMLSchema" xmlns:xs="http://www.w3.org/2001/XMLSchema" xmlns:p="http://schemas.microsoft.com/office/2006/metadata/properties" xmlns:ns2="b9b95b5d-1894-4912-a7ad-052425c10e8e" xmlns:ns3="3201f333-d896-41cb-9af0-571a46dbb888" targetNamespace="http://schemas.microsoft.com/office/2006/metadata/properties" ma:root="true" ma:fieldsID="aa24095f88a2dbcbb783432d6678d0cf" ns2:_="" ns3:_="">
    <xsd:import namespace="b9b95b5d-1894-4912-a7ad-052425c10e8e"/>
    <xsd:import namespace="3201f333-d896-41cb-9af0-571a46dbb8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95b5d-1894-4912-a7ad-052425c10e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01f333-d896-41cb-9af0-571a46dbb88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94483F-521D-41C2-BAE3-7A5263B636E9}">
  <ds:schemaRefs>
    <ds:schemaRef ds:uri="http://schemas.microsoft.com/sharepoint/v3/contenttype/forms"/>
  </ds:schemaRefs>
</ds:datastoreItem>
</file>

<file path=customXml/itemProps2.xml><?xml version="1.0" encoding="utf-8"?>
<ds:datastoreItem xmlns:ds="http://schemas.openxmlformats.org/officeDocument/2006/customXml" ds:itemID="{D7155E23-D798-41D9-B84B-C430486C6861}">
  <ds:schemaRefs>
    <ds:schemaRef ds:uri="3201f333-d896-41cb-9af0-571a46dbb888"/>
    <ds:schemaRef ds:uri="b9b95b5d-1894-4912-a7ad-052425c10e8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CD8069B-0E2E-4F73-A180-F7EA8BCB5A38}">
  <ds:schemaRefs>
    <ds:schemaRef ds:uri="3201f333-d896-41cb-9af0-571a46dbb888"/>
    <ds:schemaRef ds:uri="b9b95b5d-1894-4912-a7ad-052425c10e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Slide Master</Template>
  <TotalTime>0</TotalTime>
  <Words>3538</Words>
  <Application>Microsoft Office PowerPoint</Application>
  <PresentationFormat>On-screen Show (4:3)</PresentationFormat>
  <Paragraphs>284</Paragraphs>
  <Slides>22</Slides>
  <Notes>22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5" baseType="lpstr">
      <vt:lpstr>MS PGothic</vt:lpstr>
      <vt:lpstr>Arial</vt:lpstr>
      <vt:lpstr>Calibi</vt:lpstr>
      <vt:lpstr>Calibri</vt:lpstr>
      <vt:lpstr>Open Sans</vt:lpstr>
      <vt:lpstr>Open Sans bold</vt:lpstr>
      <vt:lpstr>Open Sans Semibold</vt:lpstr>
      <vt:lpstr>ProximaNova</vt:lpstr>
      <vt:lpstr>Segoe UI</vt:lpstr>
      <vt:lpstr>Segoe UI Symbol</vt:lpstr>
      <vt:lpstr>Wingdings</vt:lpstr>
      <vt:lpstr>Slide Master</vt:lpstr>
      <vt:lpstr>Worksheet</vt:lpstr>
      <vt:lpstr>climate emergency workplan  2022-2025</vt:lpstr>
      <vt:lpstr>PowerPoint Presentation</vt:lpstr>
      <vt:lpstr>PowerPoint Presentation</vt:lpstr>
      <vt:lpstr>“It’s now or never, if we want to limit global warming to 1.5ºC. Without immediate and deep emissions reductions across all sectors, it will be impossible.”        -Jim Skea, Co-Chair     IPCC Working Group III (April 4, 2022)</vt:lpstr>
      <vt:lpstr>PowerPoint Presentation</vt:lpstr>
      <vt:lpstr>PowerPoint Presentation</vt:lpstr>
      <vt:lpstr>PowerPoint Presentation</vt:lpstr>
      <vt:lpstr>Priority areas:  decarbonization and resilience </vt:lpstr>
      <vt:lpstr>Bureau presentations </vt:lpstr>
      <vt:lpstr>PowerPoint Presentation</vt:lpstr>
      <vt:lpstr>PBOT’S COMMITMENT TO TRANSPORTATION JUSTICE</vt:lpstr>
      <vt:lpstr>PORTLAND’S TRANSPORTATION EMISSIONS ARE UP 3% SINCE 1990. WE’RE OFF TRACK AND MUST CHANGE TRAJECTORY FAST TO MEET 2030 GOALS.</vt:lpstr>
      <vt:lpstr>PBOT CLIMATE STRATEGY</vt:lpstr>
      <vt:lpstr>FY 21-22 Accomplishments</vt:lpstr>
      <vt:lpstr>Transportation Workplan Priorities: Decarbonization</vt:lpstr>
      <vt:lpstr>Transportation Workplan Priorities: Resilience</vt:lpstr>
      <vt:lpstr>Mike Jordan, Chief Administrative Officer, Office of Management and Finance </vt:lpstr>
      <vt:lpstr>Adena Long, Director, Portland Parks &amp; Recreation </vt:lpstr>
      <vt:lpstr>PowerPoint Presentation</vt:lpstr>
      <vt:lpstr>Dawn Uchiyama, Director, Bureau of Environmental Services </vt:lpstr>
      <vt:lpstr>Jonna Papaefthimiou, Chief Resilience Officer, Portland Bureau of Emergency Management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Gust, Krista</dc:creator>
  <cp:lastModifiedBy>Jacob, Andria</cp:lastModifiedBy>
  <cp:revision>1</cp:revision>
  <cp:lastPrinted>2022-07-20T16:46:20Z</cp:lastPrinted>
  <dcterms:created xsi:type="dcterms:W3CDTF">2021-01-15T01:30:49Z</dcterms:created>
  <dcterms:modified xsi:type="dcterms:W3CDTF">2022-07-20T19:21:34Z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0x0101002A5E71492B3802459951C30B21F75A68</vt:lpwstr>
  </property>
</Properties>
</file>