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A78A8-DAAE-4077-9D3E-0969C6AED64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0ECF2-774B-48D2-A743-61D707AD8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CDFF7-5E87-4257-B995-4745D65C940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902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7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0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4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7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5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9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6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1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6E6FA-449D-482D-8116-438AA3042C7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454D-B625-4D5C-A227-0704E3878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0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560092" y="1840758"/>
            <a:ext cx="25523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j-lt"/>
              </a:rPr>
              <a:t>Traditional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j-lt"/>
              </a:rPr>
              <a:t>Design-Bid-Build</a:t>
            </a:r>
          </a:p>
        </p:txBody>
      </p: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1906637" y="3559265"/>
            <a:ext cx="1981201" cy="1968500"/>
            <a:chOff x="152399" y="3505200"/>
            <a:chExt cx="2476501" cy="1968500"/>
          </a:xfrm>
        </p:grpSpPr>
        <p:cxnSp>
          <p:nvCxnSpPr>
            <p:cNvPr id="17431" name="Straight Connector 8"/>
            <p:cNvCxnSpPr>
              <a:cxnSpLocks noChangeShapeType="1"/>
            </p:cNvCxnSpPr>
            <p:nvPr/>
          </p:nvCxnSpPr>
          <p:spPr bwMode="auto">
            <a:xfrm rot="5400000">
              <a:off x="1123950" y="3448050"/>
              <a:ext cx="1447800" cy="15621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Rounded Rectangle 9"/>
            <p:cNvSpPr/>
            <p:nvPr/>
          </p:nvSpPr>
          <p:spPr bwMode="auto">
            <a:xfrm>
              <a:off x="152399" y="4495800"/>
              <a:ext cx="1963591" cy="977900"/>
            </a:xfrm>
            <a:prstGeom prst="roundRect">
              <a:avLst/>
            </a:prstGeom>
            <a:solidFill>
              <a:schemeClr val="accent5">
                <a:lumMod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 anchorCtr="1"/>
            <a:lstStyle/>
            <a:p>
              <a:pPr algn="ctr" defTabSz="984250"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Design</a:t>
              </a:r>
            </a:p>
            <a:p>
              <a:pPr algn="ctr" defTabSz="984250"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Professional</a:t>
              </a:r>
            </a:p>
            <a:p>
              <a:pPr algn="ctr" defTabSz="984250">
                <a:defRPr/>
              </a:pPr>
              <a:r>
                <a:rPr lang="en-US" sz="1400" dirty="0">
                  <a:solidFill>
                    <a:schemeClr val="bg1"/>
                  </a:solidFill>
                </a:rPr>
                <a:t>Engineer/Architect</a:t>
              </a:r>
            </a:p>
          </p:txBody>
        </p:sp>
      </p:grpSp>
      <p:cxnSp>
        <p:nvCxnSpPr>
          <p:cNvPr id="17412" name="Straight Connector 11"/>
          <p:cNvCxnSpPr>
            <a:cxnSpLocks noChangeShapeType="1"/>
          </p:cNvCxnSpPr>
          <p:nvPr/>
        </p:nvCxnSpPr>
        <p:spPr bwMode="auto">
          <a:xfrm rot="16200000" flipH="1">
            <a:off x="3814812" y="3594190"/>
            <a:ext cx="1219200" cy="107315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3360536" y="3000465"/>
            <a:ext cx="1143000" cy="977285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 anchorCtr="1"/>
          <a:lstStyle/>
          <a:p>
            <a:pPr algn="ctr" defTabSz="984250">
              <a:defRPr/>
            </a:pPr>
            <a:r>
              <a:rPr lang="en-US" dirty="0">
                <a:solidFill>
                  <a:schemeClr val="bg1"/>
                </a:solidFill>
              </a:rPr>
              <a:t>Owner </a:t>
            </a:r>
          </a:p>
          <a:p>
            <a:pPr defTabSz="984250">
              <a:defRPr/>
            </a:pPr>
            <a:r>
              <a:rPr lang="en-US" dirty="0">
                <a:solidFill>
                  <a:schemeClr val="bg1"/>
                </a:solidFill>
              </a:rPr>
              <a:t>(City)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503537" y="4549249"/>
            <a:ext cx="1408363" cy="917416"/>
          </a:xfrm>
          <a:prstGeom prst="roundRect">
            <a:avLst/>
          </a:prstGeom>
          <a:solidFill>
            <a:srgbClr val="CC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 anchorCtr="1"/>
          <a:lstStyle/>
          <a:p>
            <a:pPr algn="ctr" defTabSz="984250">
              <a:defRPr/>
            </a:pPr>
            <a:r>
              <a:rPr lang="en-US" sz="1600" b="1" dirty="0"/>
              <a:t>General </a:t>
            </a:r>
          </a:p>
          <a:p>
            <a:pPr algn="ctr" defTabSz="984250">
              <a:defRPr/>
            </a:pPr>
            <a:r>
              <a:rPr lang="en-US" sz="1600" b="1" dirty="0"/>
              <a:t>Contractor</a:t>
            </a:r>
          </a:p>
          <a:p>
            <a:pPr algn="ctr" defTabSz="984250">
              <a:defRPr/>
            </a:pPr>
            <a:r>
              <a:rPr lang="en-US" sz="1200" dirty="0"/>
              <a:t>Prime Contract</a:t>
            </a:r>
          </a:p>
        </p:txBody>
      </p:sp>
      <p:sp>
        <p:nvSpPr>
          <p:cNvPr id="17419" name="TextBox 21"/>
          <p:cNvSpPr txBox="1">
            <a:spLocks noChangeArrowheads="1"/>
          </p:cNvSpPr>
          <p:nvPr/>
        </p:nvSpPr>
        <p:spPr bwMode="auto">
          <a:xfrm>
            <a:off x="6906338" y="1840758"/>
            <a:ext cx="29834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j-lt"/>
              </a:rPr>
              <a:t>Progressive Design-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j-lt"/>
              </a:rPr>
              <a:t>Build-Relocate</a:t>
            </a:r>
          </a:p>
        </p:txBody>
      </p:sp>
      <p:grpSp>
        <p:nvGrpSpPr>
          <p:cNvPr id="17420" name="Group 23"/>
          <p:cNvGrpSpPr>
            <a:grpSpLocks/>
          </p:cNvGrpSpPr>
          <p:nvPr/>
        </p:nvGrpSpPr>
        <p:grpSpPr bwMode="auto">
          <a:xfrm>
            <a:off x="6504170" y="3622765"/>
            <a:ext cx="3810000" cy="1905000"/>
            <a:chOff x="4876800" y="3581400"/>
            <a:chExt cx="3810000" cy="1905000"/>
          </a:xfrm>
        </p:grpSpPr>
        <p:cxnSp>
          <p:nvCxnSpPr>
            <p:cNvPr id="17427" name="Straight Connector 26"/>
            <p:cNvCxnSpPr>
              <a:cxnSpLocks noChangeShapeType="1"/>
            </p:cNvCxnSpPr>
            <p:nvPr/>
          </p:nvCxnSpPr>
          <p:spPr bwMode="auto">
            <a:xfrm rot="5400000">
              <a:off x="6172200" y="4267200"/>
              <a:ext cx="13716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Rounded Rectangle 27"/>
            <p:cNvSpPr/>
            <p:nvPr/>
          </p:nvSpPr>
          <p:spPr bwMode="auto">
            <a:xfrm>
              <a:off x="4876800" y="4572000"/>
              <a:ext cx="3810000" cy="914400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 anchorCtr="1"/>
            <a:lstStyle/>
            <a:p>
              <a:pPr algn="ctr" defTabSz="984250"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Integrated Design-Build-Relocate Team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Oval 24"/>
          <p:cNvSpPr/>
          <p:nvPr/>
        </p:nvSpPr>
        <p:spPr bwMode="auto">
          <a:xfrm>
            <a:off x="7905939" y="3089365"/>
            <a:ext cx="1143000" cy="964584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 anchorCtr="1"/>
          <a:lstStyle/>
          <a:p>
            <a:pPr defTabSz="984250">
              <a:defRPr/>
            </a:pPr>
            <a:r>
              <a:rPr lang="en-US" dirty="0">
                <a:solidFill>
                  <a:schemeClr val="bg1"/>
                </a:solidFill>
              </a:rPr>
              <a:t>Owner</a:t>
            </a:r>
          </a:p>
          <a:p>
            <a:pPr defTabSz="984250">
              <a:defRPr/>
            </a:pPr>
            <a:r>
              <a:rPr lang="en-US" dirty="0">
                <a:solidFill>
                  <a:schemeClr val="bg1"/>
                </a:solidFill>
              </a:rPr>
              <a:t> (City)</a:t>
            </a:r>
          </a:p>
        </p:txBody>
      </p:sp>
      <p:sp>
        <p:nvSpPr>
          <p:cNvPr id="30" name="Title 5"/>
          <p:cNvSpPr txBox="1">
            <a:spLocks/>
          </p:cNvSpPr>
          <p:nvPr/>
        </p:nvSpPr>
        <p:spPr>
          <a:xfrm>
            <a:off x="2001838" y="1"/>
            <a:ext cx="8225896" cy="115290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cap="all">
                <a:solidFill>
                  <a:srgbClr val="000080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defRPr/>
            </a:pPr>
            <a:r>
              <a:rPr lang="en-US" sz="4400" b="0" cap="none" dirty="0">
                <a:solidFill>
                  <a:schemeClr val="tx1"/>
                </a:solidFill>
                <a:latin typeface="+mj-lt"/>
              </a:rPr>
              <a:t> Comparison to Traditional Low Bid</a:t>
            </a:r>
            <a:endParaRPr lang="en-US" sz="4400" b="0" cap="none" dirty="0">
              <a:solidFill>
                <a:schemeClr val="tx1"/>
              </a:solidFill>
              <a:latin typeface="+mj-lt"/>
              <a:cs typeface="Eurostile"/>
            </a:endParaRPr>
          </a:p>
        </p:txBody>
      </p:sp>
      <p:sp>
        <p:nvSpPr>
          <p:cNvPr id="17426" name="TextBox 1"/>
          <p:cNvSpPr txBox="1">
            <a:spLocks noChangeArrowheads="1"/>
          </p:cNvSpPr>
          <p:nvPr/>
        </p:nvSpPr>
        <p:spPr bwMode="auto">
          <a:xfrm>
            <a:off x="5998460" y="2170340"/>
            <a:ext cx="1206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 dirty="0"/>
              <a:t>Vs.</a:t>
            </a:r>
          </a:p>
        </p:txBody>
      </p:sp>
      <p:cxnSp>
        <p:nvCxnSpPr>
          <p:cNvPr id="18" name="Straight Connector 8"/>
          <p:cNvCxnSpPr>
            <a:cxnSpLocks noChangeShapeType="1"/>
          </p:cNvCxnSpPr>
          <p:nvPr/>
        </p:nvCxnSpPr>
        <p:spPr bwMode="auto">
          <a:xfrm flipH="1" flipV="1">
            <a:off x="4450615" y="3490607"/>
            <a:ext cx="722379" cy="30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ounded Rectangle 21"/>
          <p:cNvSpPr/>
          <p:nvPr/>
        </p:nvSpPr>
        <p:spPr bwMode="auto">
          <a:xfrm>
            <a:off x="5030838" y="3028603"/>
            <a:ext cx="1570873" cy="9779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 anchorCtr="1"/>
          <a:lstStyle/>
          <a:p>
            <a:pPr algn="ctr" defTabSz="984250">
              <a:defRPr/>
            </a:pPr>
            <a:r>
              <a:rPr lang="en-US" sz="1600" b="1" dirty="0">
                <a:solidFill>
                  <a:schemeClr val="bg1"/>
                </a:solidFill>
              </a:rPr>
              <a:t>Relocation</a:t>
            </a:r>
          </a:p>
          <a:p>
            <a:pPr algn="ctr" defTabSz="984250">
              <a:defRPr/>
            </a:pPr>
            <a:r>
              <a:rPr lang="en-US" sz="1400" dirty="0">
                <a:solidFill>
                  <a:schemeClr val="bg1"/>
                </a:solidFill>
              </a:rPr>
              <a:t>Brokers, Designers, </a:t>
            </a:r>
          </a:p>
          <a:p>
            <a:pPr algn="ctr" defTabSz="984250">
              <a:defRPr/>
            </a:pPr>
            <a:r>
              <a:rPr lang="en-US" sz="1400" dirty="0">
                <a:solidFill>
                  <a:schemeClr val="bg1"/>
                </a:solidFill>
              </a:rPr>
              <a:t>Contractors, </a:t>
            </a:r>
          </a:p>
          <a:p>
            <a:pPr algn="ctr" defTabSz="984250">
              <a:defRPr/>
            </a:pPr>
            <a:r>
              <a:rPr lang="en-US" sz="1400" dirty="0">
                <a:solidFill>
                  <a:schemeClr val="bg1"/>
                </a:solidFill>
              </a:rPr>
              <a:t>and Movers</a:t>
            </a:r>
          </a:p>
        </p:txBody>
      </p:sp>
    </p:spTree>
    <p:extLst>
      <p:ext uri="{BB962C8B-B14F-4D97-AF65-F5344CB8AC3E}">
        <p14:creationId xmlns:p14="http://schemas.microsoft.com/office/powerpoint/2010/main" val="16961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Eurostile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Waltz, Jamie</dc:creator>
  <cp:lastModifiedBy>Waltz, Jamie</cp:lastModifiedBy>
  <cp:revision>4</cp:revision>
  <dcterms:created xsi:type="dcterms:W3CDTF">2016-03-08T16:29:54Z</dcterms:created>
  <dcterms:modified xsi:type="dcterms:W3CDTF">2016-03-17T17:52:16Z</dcterms:modified>
</cp:coreProperties>
</file>