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9" r:id="rId5"/>
    <p:sldId id="472" r:id="rId6"/>
    <p:sldId id="267" r:id="rId7"/>
    <p:sldId id="443" r:id="rId8"/>
    <p:sldId id="332" r:id="rId9"/>
    <p:sldId id="524" r:id="rId10"/>
    <p:sldId id="541" r:id="rId11"/>
    <p:sldId id="545" r:id="rId12"/>
    <p:sldId id="544" r:id="rId13"/>
    <p:sldId id="505" r:id="rId14"/>
    <p:sldId id="530" r:id="rId15"/>
    <p:sldId id="536" r:id="rId16"/>
    <p:sldId id="546" r:id="rId17"/>
    <p:sldId id="547" r:id="rId18"/>
    <p:sldId id="538" r:id="rId19"/>
    <p:sldId id="548" r:id="rId20"/>
    <p:sldId id="549" r:id="rId21"/>
    <p:sldId id="537" r:id="rId22"/>
    <p:sldId id="550" r:id="rId23"/>
    <p:sldId id="551" r:id="rId24"/>
    <p:sldId id="258" r:id="rId25"/>
    <p:sldId id="273" r:id="rId26"/>
    <p:sldId id="271" r:id="rId27"/>
    <p:sldId id="275" r:id="rId28"/>
    <p:sldId id="280" r:id="rId29"/>
    <p:sldId id="279" r:id="rId30"/>
    <p:sldId id="281" r:id="rId31"/>
    <p:sldId id="282" r:id="rId32"/>
    <p:sldId id="535" r:id="rId33"/>
    <p:sldId id="515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739A13-BF3B-D165-51E5-FFC9F0A2FC4C}" name="Chen, Jill" initials="CJ" userId="S::jill.chen@portlandoregon.gov::a566c973-9887-40bf-82db-95dd32a2ac82" providerId="AD"/>
  <p188:author id="{F9269847-8695-8131-4237-023D2D3C6430}" name="Wolfersperger, Tanya" initials="WT" userId="S::Tanya.Wolfersperger@portlandoregon.gov::a13e6274-7b95-457d-8fa1-efcc1562756c" providerId="AD"/>
  <p188:author id="{E6141C92-5140-C063-A5ED-B2C67EF401CC}" name="Wolfersperger, Tanya" initials="WT" userId="S::tanya.wolfersperger@portlandoregon.gov::a13e6274-7b95-457d-8fa1-efcc1562756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Pietka, Antoinette" initials="PA" lastIdx="3" clrIdx="6">
    <p:extLst>
      <p:ext uri="{19B8F6BF-5375-455C-9EA6-DF929625EA0E}">
        <p15:presenceInfo xmlns:p15="http://schemas.microsoft.com/office/powerpoint/2012/main" userId="S::antoinette.pietka@portlandoregon.gov::60033df7-b370-4560-835c-7dfb3c536516" providerId="AD"/>
      </p:ext>
    </p:extLst>
  </p:cmAuthor>
  <p:cmAuthor id="1" name="Dinkelspiel, Karl" initials="DK" lastIdx="4" clrIdx="0">
    <p:extLst>
      <p:ext uri="{19B8F6BF-5375-455C-9EA6-DF929625EA0E}">
        <p15:presenceInfo xmlns:p15="http://schemas.microsoft.com/office/powerpoint/2012/main" userId="S-1-5-21-1562068243-3890762121-1459926415-56678" providerId="AD"/>
      </p:ext>
    </p:extLst>
  </p:cmAuthor>
  <p:cmAuthor id="8" name="Moran, Aurelia" initials="MA" lastIdx="1" clrIdx="7">
    <p:extLst>
      <p:ext uri="{19B8F6BF-5375-455C-9EA6-DF929625EA0E}">
        <p15:presenceInfo xmlns:p15="http://schemas.microsoft.com/office/powerpoint/2012/main" userId="S::aurelia.moran@portlandoregon.gov::ac79c32d-408a-4615-8446-d8d972439456" providerId="AD"/>
      </p:ext>
    </p:extLst>
  </p:cmAuthor>
  <p:cmAuthor id="2" name="Callahan, Shannon" initials="CS" lastIdx="4" clrIdx="1">
    <p:extLst>
      <p:ext uri="{19B8F6BF-5375-455C-9EA6-DF929625EA0E}">
        <p15:presenceInfo xmlns:p15="http://schemas.microsoft.com/office/powerpoint/2012/main" userId="S::shannon.callahan@portlandoregon.gov::7f258416-1903-49fb-b4c4-c34a9ad6a23b" providerId="AD"/>
      </p:ext>
    </p:extLst>
  </p:cmAuthor>
  <p:cmAuthor id="3" name="Wolfersperger, Tanya" initials="WT" lastIdx="14" clrIdx="2">
    <p:extLst>
      <p:ext uri="{19B8F6BF-5375-455C-9EA6-DF929625EA0E}">
        <p15:presenceInfo xmlns:p15="http://schemas.microsoft.com/office/powerpoint/2012/main" userId="S::Tanya.Wolfersperger@portlandoregon.gov::a13e6274-7b95-457d-8fa1-efcc1562756c" providerId="AD"/>
      </p:ext>
    </p:extLst>
  </p:cmAuthor>
  <p:cmAuthor id="4" name="Rogers, Molly" initials="RM" lastIdx="21" clrIdx="3">
    <p:extLst>
      <p:ext uri="{19B8F6BF-5375-455C-9EA6-DF929625EA0E}">
        <p15:presenceInfo xmlns:p15="http://schemas.microsoft.com/office/powerpoint/2012/main" userId="S::molly.rogers@portlandoregon.gov::6ab84397-3ef3-4077-a8f5-f8d1038ac686" providerId="AD"/>
      </p:ext>
    </p:extLst>
  </p:cmAuthor>
  <p:cmAuthor id="5" name="Chang, Jennifer" initials="CJ" lastIdx="2" clrIdx="4">
    <p:extLst>
      <p:ext uri="{19B8F6BF-5375-455C-9EA6-DF929625EA0E}">
        <p15:presenceInfo xmlns:p15="http://schemas.microsoft.com/office/powerpoint/2012/main" userId="S::Jennifer.Chang@portlandoregon.gov::fabdb3de-d845-4cdd-acc1-289a9b5e2870" providerId="AD"/>
      </p:ext>
    </p:extLst>
  </p:cmAuthor>
  <p:cmAuthor id="6" name="Chen, Jill" initials="CJ" lastIdx="10" clrIdx="5">
    <p:extLst>
      <p:ext uri="{19B8F6BF-5375-455C-9EA6-DF929625EA0E}">
        <p15:presenceInfo xmlns:p15="http://schemas.microsoft.com/office/powerpoint/2012/main" userId="S::jill.chen@portlandoregon.gov::a566c973-9887-40bf-82db-95dd32a2ac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F69"/>
    <a:srgbClr val="F8A45E"/>
    <a:srgbClr val="27829D"/>
    <a:srgbClr val="8FD169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8514CC-0DD8-4BB6-A107-2885C9005BCF}" v="388" dt="2022-08-03T15:35:50.542"/>
    <p1510:client id="{63727EF6-EDDC-48D7-A2CA-B0A42677DC04}" v="5" dt="2022-08-02T21:17:04.803"/>
    <p1510:client id="{F40C7E7F-BF8A-4293-A50B-593F387E0D9F}" v="35" dt="2022-08-03T17:43:26.88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 varScale="1">
        <p:scale>
          <a:sx n="66" d="100"/>
          <a:sy n="66" d="100"/>
        </p:scale>
        <p:origin x="60" y="19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n, Jill" userId="S::jill.chen@portlandoregon.gov::a566c973-9887-40bf-82db-95dd32a2ac82" providerId="AD" clId="Web-{F2266641-26AA-100B-919C-E892DD682008}"/>
    <pc:docChg chg="mod addSld modSld sldOrd">
      <pc:chgData name="Chen, Jill" userId="S::jill.chen@portlandoregon.gov::a566c973-9887-40bf-82db-95dd32a2ac82" providerId="AD" clId="Web-{F2266641-26AA-100B-919C-E892DD682008}" dt="2022-07-30T22:24:09.985" v="581" actId="20577"/>
      <pc:docMkLst>
        <pc:docMk/>
      </pc:docMkLst>
      <pc:sldChg chg="addCm modNotes">
        <pc:chgData name="Chen, Jill" userId="S::jill.chen@portlandoregon.gov::a566c973-9887-40bf-82db-95dd32a2ac82" providerId="AD" clId="Web-{F2266641-26AA-100B-919C-E892DD682008}" dt="2022-07-30T22:23:11" v="568"/>
        <pc:sldMkLst>
          <pc:docMk/>
          <pc:sldMk cId="834476198" sldId="505"/>
        </pc:sldMkLst>
      </pc:sldChg>
      <pc:sldChg chg="modNotes">
        <pc:chgData name="Chen, Jill" userId="S::jill.chen@portlandoregon.gov::a566c973-9887-40bf-82db-95dd32a2ac82" providerId="AD" clId="Web-{F2266641-26AA-100B-919C-E892DD682008}" dt="2022-07-30T22:03:46.047" v="7"/>
        <pc:sldMkLst>
          <pc:docMk/>
          <pc:sldMk cId="1119183996" sldId="524"/>
        </pc:sldMkLst>
      </pc:sldChg>
      <pc:sldChg chg="modSp">
        <pc:chgData name="Chen, Jill" userId="S::jill.chen@portlandoregon.gov::a566c973-9887-40bf-82db-95dd32a2ac82" providerId="AD" clId="Web-{F2266641-26AA-100B-919C-E892DD682008}" dt="2022-07-30T22:24:09.985" v="581" actId="20577"/>
        <pc:sldMkLst>
          <pc:docMk/>
          <pc:sldMk cId="2397262977" sldId="535"/>
        </pc:sldMkLst>
        <pc:spChg chg="mod">
          <ac:chgData name="Chen, Jill" userId="S::jill.chen@portlandoregon.gov::a566c973-9887-40bf-82db-95dd32a2ac82" providerId="AD" clId="Web-{F2266641-26AA-100B-919C-E892DD682008}" dt="2022-07-30T22:24:09.985" v="581" actId="20577"/>
          <ac:spMkLst>
            <pc:docMk/>
            <pc:sldMk cId="2397262977" sldId="535"/>
            <ac:spMk id="7" creationId="{00000000-0000-0000-0000-000000000000}"/>
          </ac:spMkLst>
        </pc:spChg>
      </pc:sldChg>
      <pc:sldChg chg="ord addCm">
        <pc:chgData name="Chen, Jill" userId="S::jill.chen@portlandoregon.gov::a566c973-9887-40bf-82db-95dd32a2ac82" providerId="AD" clId="Web-{F2266641-26AA-100B-919C-E892DD682008}" dt="2022-07-30T22:15:46.214" v="342"/>
        <pc:sldMkLst>
          <pc:docMk/>
          <pc:sldMk cId="3689757791" sldId="541"/>
        </pc:sldMkLst>
      </pc:sldChg>
      <pc:sldChg chg="modNotes">
        <pc:chgData name="Chen, Jill" userId="S::jill.chen@portlandoregon.gov::a566c973-9887-40bf-82db-95dd32a2ac82" providerId="AD" clId="Web-{F2266641-26AA-100B-919C-E892DD682008}" dt="2022-07-30T22:18:34.091" v="414"/>
        <pc:sldMkLst>
          <pc:docMk/>
          <pc:sldMk cId="1435805827" sldId="544"/>
        </pc:sldMkLst>
      </pc:sldChg>
      <pc:sldChg chg="addSp delSp modSp add ord replId modNotes">
        <pc:chgData name="Chen, Jill" userId="S::jill.chen@portlandoregon.gov::a566c973-9887-40bf-82db-95dd32a2ac82" providerId="AD" clId="Web-{F2266641-26AA-100B-919C-E892DD682008}" dt="2022-07-30T22:13:35.181" v="340" actId="20577"/>
        <pc:sldMkLst>
          <pc:docMk/>
          <pc:sldMk cId="893412984" sldId="545"/>
        </pc:sldMkLst>
        <pc:spChg chg="add mod">
          <ac:chgData name="Chen, Jill" userId="S::jill.chen@portlandoregon.gov::a566c973-9887-40bf-82db-95dd32a2ac82" providerId="AD" clId="Web-{F2266641-26AA-100B-919C-E892DD682008}" dt="2022-07-30T22:11:23.273" v="262" actId="1076"/>
          <ac:spMkLst>
            <pc:docMk/>
            <pc:sldMk cId="893412984" sldId="545"/>
            <ac:spMk id="5" creationId="{B4F4ABB0-6768-7828-9D2D-6AF7A840EA93}"/>
          </ac:spMkLst>
        </pc:spChg>
        <pc:spChg chg="add mod">
          <ac:chgData name="Chen, Jill" userId="S::jill.chen@portlandoregon.gov::a566c973-9887-40bf-82db-95dd32a2ac82" providerId="AD" clId="Web-{F2266641-26AA-100B-919C-E892DD682008}" dt="2022-07-30T22:13:35.181" v="340" actId="20577"/>
          <ac:spMkLst>
            <pc:docMk/>
            <pc:sldMk cId="893412984" sldId="545"/>
            <ac:spMk id="7" creationId="{F81332D6-6000-D83F-DF14-428898686D73}"/>
          </ac:spMkLst>
        </pc:spChg>
        <pc:spChg chg="mod">
          <ac:chgData name="Chen, Jill" userId="S::jill.chen@portlandoregon.gov::a566c973-9887-40bf-82db-95dd32a2ac82" providerId="AD" clId="Web-{F2266641-26AA-100B-919C-E892DD682008}" dt="2022-07-30T22:06:30.348" v="66" actId="20577"/>
          <ac:spMkLst>
            <pc:docMk/>
            <pc:sldMk cId="893412984" sldId="545"/>
            <ac:spMk id="36" creationId="{BA48A439-F686-4EB9-BBF4-D590A9435AAF}"/>
          </ac:spMkLst>
        </pc:spChg>
        <pc:graphicFrameChg chg="del">
          <ac:chgData name="Chen, Jill" userId="S::jill.chen@portlandoregon.gov::a566c973-9887-40bf-82db-95dd32a2ac82" providerId="AD" clId="Web-{F2266641-26AA-100B-919C-E892DD682008}" dt="2022-07-29T18:25:17.803" v="2"/>
          <ac:graphicFrameMkLst>
            <pc:docMk/>
            <pc:sldMk cId="893412984" sldId="545"/>
            <ac:graphicFrameMk id="7" creationId="{05051225-461D-4BB3-B328-C30278370FE9}"/>
          </ac:graphicFrameMkLst>
        </pc:graphicFrameChg>
      </pc:sldChg>
    </pc:docChg>
  </pc:docChgLst>
  <pc:docChgLst>
    <pc:chgData name="Wolfersperger, Tanya" userId="a13e6274-7b95-457d-8fa1-efcc1562756c" providerId="ADAL" clId="{B7FAB93F-0438-41B3-AD4A-B14A9DA2F7CB}"/>
    <pc:docChg chg="custSel modSld">
      <pc:chgData name="Wolfersperger, Tanya" userId="a13e6274-7b95-457d-8fa1-efcc1562756c" providerId="ADAL" clId="{B7FAB93F-0438-41B3-AD4A-B14A9DA2F7CB}" dt="2022-04-07T16:02:53.539" v="29" actId="207"/>
      <pc:docMkLst>
        <pc:docMk/>
      </pc:docMkLst>
      <pc:sldChg chg="modNotesTx">
        <pc:chgData name="Wolfersperger, Tanya" userId="a13e6274-7b95-457d-8fa1-efcc1562756c" providerId="ADAL" clId="{B7FAB93F-0438-41B3-AD4A-B14A9DA2F7CB}" dt="2022-04-07T15:37:43.783" v="15" actId="5793"/>
        <pc:sldMkLst>
          <pc:docMk/>
          <pc:sldMk cId="3965973741" sldId="267"/>
        </pc:sldMkLst>
      </pc:sldChg>
      <pc:sldChg chg="modSp mod">
        <pc:chgData name="Wolfersperger, Tanya" userId="a13e6274-7b95-457d-8fa1-efcc1562756c" providerId="ADAL" clId="{B7FAB93F-0438-41B3-AD4A-B14A9DA2F7CB}" dt="2022-04-07T16:01:36.381" v="25" actId="113"/>
        <pc:sldMkLst>
          <pc:docMk/>
          <pc:sldMk cId="3497097885" sldId="551"/>
        </pc:sldMkLst>
        <pc:spChg chg="mod">
          <ac:chgData name="Wolfersperger, Tanya" userId="a13e6274-7b95-457d-8fa1-efcc1562756c" providerId="ADAL" clId="{B7FAB93F-0438-41B3-AD4A-B14A9DA2F7CB}" dt="2022-04-07T16:01:36.381" v="25" actId="113"/>
          <ac:spMkLst>
            <pc:docMk/>
            <pc:sldMk cId="3497097885" sldId="551"/>
            <ac:spMk id="11" creationId="{A9F55119-821C-4E6E-B6B8-32EE2C830241}"/>
          </ac:spMkLst>
        </pc:spChg>
      </pc:sldChg>
      <pc:sldChg chg="modSp mod">
        <pc:chgData name="Wolfersperger, Tanya" userId="a13e6274-7b95-457d-8fa1-efcc1562756c" providerId="ADAL" clId="{B7FAB93F-0438-41B3-AD4A-B14A9DA2F7CB}" dt="2022-04-07T16:02:03.148" v="26" actId="2165"/>
        <pc:sldMkLst>
          <pc:docMk/>
          <pc:sldMk cId="2719273786" sldId="552"/>
        </pc:sldMkLst>
        <pc:graphicFrameChg chg="modGraphic">
          <ac:chgData name="Wolfersperger, Tanya" userId="a13e6274-7b95-457d-8fa1-efcc1562756c" providerId="ADAL" clId="{B7FAB93F-0438-41B3-AD4A-B14A9DA2F7CB}" dt="2022-04-07T16:02:03.148" v="26" actId="2165"/>
          <ac:graphicFrameMkLst>
            <pc:docMk/>
            <pc:sldMk cId="2719273786" sldId="552"/>
            <ac:graphicFrameMk id="4" creationId="{2C825727-403C-4EDA-8E13-C7302644B9E5}"/>
          </ac:graphicFrameMkLst>
        </pc:graphicFrameChg>
      </pc:sldChg>
      <pc:sldChg chg="modSp mod">
        <pc:chgData name="Wolfersperger, Tanya" userId="a13e6274-7b95-457d-8fa1-efcc1562756c" providerId="ADAL" clId="{B7FAB93F-0438-41B3-AD4A-B14A9DA2F7CB}" dt="2022-04-07T16:02:17.333" v="27" actId="6549"/>
        <pc:sldMkLst>
          <pc:docMk/>
          <pc:sldMk cId="1302850864" sldId="553"/>
        </pc:sldMkLst>
        <pc:spChg chg="mod">
          <ac:chgData name="Wolfersperger, Tanya" userId="a13e6274-7b95-457d-8fa1-efcc1562756c" providerId="ADAL" clId="{B7FAB93F-0438-41B3-AD4A-B14A9DA2F7CB}" dt="2022-04-07T16:02:17.333" v="27" actId="6549"/>
          <ac:spMkLst>
            <pc:docMk/>
            <pc:sldMk cId="1302850864" sldId="553"/>
            <ac:spMk id="15" creationId="{0AB31D15-510A-401E-8E23-C53155B58204}"/>
          </ac:spMkLst>
        </pc:spChg>
      </pc:sldChg>
      <pc:sldChg chg="modSp mod">
        <pc:chgData name="Wolfersperger, Tanya" userId="a13e6274-7b95-457d-8fa1-efcc1562756c" providerId="ADAL" clId="{B7FAB93F-0438-41B3-AD4A-B14A9DA2F7CB}" dt="2022-04-07T16:02:53.539" v="29" actId="207"/>
        <pc:sldMkLst>
          <pc:docMk/>
          <pc:sldMk cId="2738371677" sldId="558"/>
        </pc:sldMkLst>
        <pc:graphicFrameChg chg="modGraphic">
          <ac:chgData name="Wolfersperger, Tanya" userId="a13e6274-7b95-457d-8fa1-efcc1562756c" providerId="ADAL" clId="{B7FAB93F-0438-41B3-AD4A-B14A9DA2F7CB}" dt="2022-04-07T16:02:53.539" v="29" actId="207"/>
          <ac:graphicFrameMkLst>
            <pc:docMk/>
            <pc:sldMk cId="2738371677" sldId="558"/>
            <ac:graphicFrameMk id="8" creationId="{FBB71B21-E36D-43A9-ABF6-99036B86D04F}"/>
          </ac:graphicFrameMkLst>
        </pc:graphicFrameChg>
      </pc:sldChg>
    </pc:docChg>
  </pc:docChgLst>
  <pc:docChgLst>
    <pc:chgData name="Wolfersperger, Tanya" userId="a13e6274-7b95-457d-8fa1-efcc1562756c" providerId="ADAL" clId="{F40C7E7F-BF8A-4293-A50B-593F387E0D9F}"/>
    <pc:docChg chg="undo custSel addSld delSld modSld">
      <pc:chgData name="Wolfersperger, Tanya" userId="a13e6274-7b95-457d-8fa1-efcc1562756c" providerId="ADAL" clId="{F40C7E7F-BF8A-4293-A50B-593F387E0D9F}" dt="2022-08-03T17:49:43.186" v="1173"/>
      <pc:docMkLst>
        <pc:docMk/>
      </pc:docMkLst>
      <pc:sldChg chg="delSp modSp add mod modNotesTx">
        <pc:chgData name="Wolfersperger, Tanya" userId="a13e6274-7b95-457d-8fa1-efcc1562756c" providerId="ADAL" clId="{F40C7E7F-BF8A-4293-A50B-593F387E0D9F}" dt="2022-08-03T15:43:34.130" v="698" actId="20577"/>
        <pc:sldMkLst>
          <pc:docMk/>
          <pc:sldMk cId="0" sldId="258"/>
        </pc:sldMkLst>
        <pc:spChg chg="del mod">
          <ac:chgData name="Wolfersperger, Tanya" userId="a13e6274-7b95-457d-8fa1-efcc1562756c" providerId="ADAL" clId="{F40C7E7F-BF8A-4293-A50B-593F387E0D9F}" dt="2022-08-02T20:46:57.437" v="611" actId="478"/>
          <ac:spMkLst>
            <pc:docMk/>
            <pc:sldMk cId="0" sldId="258"/>
            <ac:spMk id="4" creationId="{F6E6252E-56F6-4FF3-AB43-DC48735B5B6A}"/>
          </ac:spMkLst>
        </pc:spChg>
        <pc:spChg chg="mod">
          <ac:chgData name="Wolfersperger, Tanya" userId="a13e6274-7b95-457d-8fa1-efcc1562756c" providerId="ADAL" clId="{F40C7E7F-BF8A-4293-A50B-593F387E0D9F}" dt="2022-08-02T00:29:05.034" v="53"/>
          <ac:spMkLst>
            <pc:docMk/>
            <pc:sldMk cId="0" sldId="258"/>
            <ac:spMk id="8" creationId="{3BB1CB7F-911F-43E2-A42B-0D101069A419}"/>
          </ac:spMkLst>
        </pc:spChg>
      </pc:sldChg>
      <pc:sldChg chg="delSp mod">
        <pc:chgData name="Wolfersperger, Tanya" userId="a13e6274-7b95-457d-8fa1-efcc1562756c" providerId="ADAL" clId="{F40C7E7F-BF8A-4293-A50B-593F387E0D9F}" dt="2022-08-02T20:42:39.517" v="583" actId="478"/>
        <pc:sldMkLst>
          <pc:docMk/>
          <pc:sldMk cId="0" sldId="259"/>
        </pc:sldMkLst>
        <pc:spChg chg="del">
          <ac:chgData name="Wolfersperger, Tanya" userId="a13e6274-7b95-457d-8fa1-efcc1562756c" providerId="ADAL" clId="{F40C7E7F-BF8A-4293-A50B-593F387E0D9F}" dt="2022-08-02T20:42:39.517" v="583" actId="478"/>
          <ac:spMkLst>
            <pc:docMk/>
            <pc:sldMk cId="0" sldId="259"/>
            <ac:spMk id="4" creationId="{744A055C-8A1A-42BB-B9D1-AB06441642DF}"/>
          </ac:spMkLst>
        </pc:spChg>
      </pc:sldChg>
      <pc:sldChg chg="modSp mod modNotesTx">
        <pc:chgData name="Wolfersperger, Tanya" userId="a13e6274-7b95-457d-8fa1-efcc1562756c" providerId="ADAL" clId="{F40C7E7F-BF8A-4293-A50B-593F387E0D9F}" dt="2022-08-03T16:26:32.137" v="902" actId="20577"/>
        <pc:sldMkLst>
          <pc:docMk/>
          <pc:sldMk cId="3965973741" sldId="267"/>
        </pc:sldMkLst>
        <pc:spChg chg="mod">
          <ac:chgData name="Wolfersperger, Tanya" userId="a13e6274-7b95-457d-8fa1-efcc1562756c" providerId="ADAL" clId="{F40C7E7F-BF8A-4293-A50B-593F387E0D9F}" dt="2022-08-02T20:42:29.603" v="582" actId="404"/>
          <ac:spMkLst>
            <pc:docMk/>
            <pc:sldMk cId="3965973741" sldId="267"/>
            <ac:spMk id="4" creationId="{5BF44EDE-6F33-4F07-90C7-0B72FEB95A2C}"/>
          </ac:spMkLst>
        </pc:spChg>
      </pc:sldChg>
      <pc:sldChg chg="modSp add mod">
        <pc:chgData name="Wolfersperger, Tanya" userId="a13e6274-7b95-457d-8fa1-efcc1562756c" providerId="ADAL" clId="{F40C7E7F-BF8A-4293-A50B-593F387E0D9F}" dt="2022-08-03T17:48:53.020" v="1171" actId="207"/>
        <pc:sldMkLst>
          <pc:docMk/>
          <pc:sldMk cId="146329074" sldId="271"/>
        </pc:sldMkLst>
        <pc:spChg chg="mod">
          <ac:chgData name="Wolfersperger, Tanya" userId="a13e6274-7b95-457d-8fa1-efcc1562756c" providerId="ADAL" clId="{F40C7E7F-BF8A-4293-A50B-593F387E0D9F}" dt="2022-08-02T20:47:24.628" v="615" actId="14100"/>
          <ac:spMkLst>
            <pc:docMk/>
            <pc:sldMk cId="146329074" sldId="271"/>
            <ac:spMk id="5" creationId="{7F21E6BE-129B-4699-AB41-690488767558}"/>
          </ac:spMkLst>
        </pc:spChg>
        <pc:spChg chg="mod">
          <ac:chgData name="Wolfersperger, Tanya" userId="a13e6274-7b95-457d-8fa1-efcc1562756c" providerId="ADAL" clId="{F40C7E7F-BF8A-4293-A50B-593F387E0D9F}" dt="2022-08-03T17:48:53.020" v="1171" actId="207"/>
          <ac:spMkLst>
            <pc:docMk/>
            <pc:sldMk cId="146329074" sldId="271"/>
            <ac:spMk id="11" creationId="{CA98E13E-16C4-43D9-9593-E2B57730B552}"/>
          </ac:spMkLst>
        </pc:spChg>
      </pc:sldChg>
      <pc:sldChg chg="modSp add mod">
        <pc:chgData name="Wolfersperger, Tanya" userId="a13e6274-7b95-457d-8fa1-efcc1562756c" providerId="ADAL" clId="{F40C7E7F-BF8A-4293-A50B-593F387E0D9F}" dt="2022-08-03T17:48:34.005" v="1170" actId="207"/>
        <pc:sldMkLst>
          <pc:docMk/>
          <pc:sldMk cId="3435772057" sldId="273"/>
        </pc:sldMkLst>
        <pc:spChg chg="mod">
          <ac:chgData name="Wolfersperger, Tanya" userId="a13e6274-7b95-457d-8fa1-efcc1562756c" providerId="ADAL" clId="{F40C7E7F-BF8A-4293-A50B-593F387E0D9F}" dt="2022-08-02T00:29:23.668" v="54"/>
          <ac:spMkLst>
            <pc:docMk/>
            <pc:sldMk cId="3435772057" sldId="273"/>
            <ac:spMk id="3" creationId="{77FE543D-A9BA-4AB0-A6BF-272A2D080F5C}"/>
          </ac:spMkLst>
        </pc:spChg>
        <pc:spChg chg="mod">
          <ac:chgData name="Wolfersperger, Tanya" userId="a13e6274-7b95-457d-8fa1-efcc1562756c" providerId="ADAL" clId="{F40C7E7F-BF8A-4293-A50B-593F387E0D9F}" dt="2022-08-02T20:47:17.519" v="614" actId="2711"/>
          <ac:spMkLst>
            <pc:docMk/>
            <pc:sldMk cId="3435772057" sldId="273"/>
            <ac:spMk id="4" creationId="{A9B4F035-4EA3-4F67-B078-425ED6A27116}"/>
          </ac:spMkLst>
        </pc:spChg>
        <pc:graphicFrameChg chg="modGraphic">
          <ac:chgData name="Wolfersperger, Tanya" userId="a13e6274-7b95-457d-8fa1-efcc1562756c" providerId="ADAL" clId="{F40C7E7F-BF8A-4293-A50B-593F387E0D9F}" dt="2022-08-03T17:48:34.005" v="1170" actId="207"/>
          <ac:graphicFrameMkLst>
            <pc:docMk/>
            <pc:sldMk cId="3435772057" sldId="273"/>
            <ac:graphicFrameMk id="2" creationId="{8D520A25-1A82-4B5F-996D-91B51833314A}"/>
          </ac:graphicFrameMkLst>
        </pc:graphicFrameChg>
      </pc:sldChg>
      <pc:sldChg chg="modSp add mod">
        <pc:chgData name="Wolfersperger, Tanya" userId="a13e6274-7b95-457d-8fa1-efcc1562756c" providerId="ADAL" clId="{F40C7E7F-BF8A-4293-A50B-593F387E0D9F}" dt="2022-08-02T20:47:50.069" v="621" actId="1076"/>
        <pc:sldMkLst>
          <pc:docMk/>
          <pc:sldMk cId="4270236013" sldId="275"/>
        </pc:sldMkLst>
        <pc:spChg chg="mod">
          <ac:chgData name="Wolfersperger, Tanya" userId="a13e6274-7b95-457d-8fa1-efcc1562756c" providerId="ADAL" clId="{F40C7E7F-BF8A-4293-A50B-593F387E0D9F}" dt="2022-08-02T00:29:23.668" v="54"/>
          <ac:spMkLst>
            <pc:docMk/>
            <pc:sldMk cId="4270236013" sldId="275"/>
            <ac:spMk id="3" creationId="{77FE543D-A9BA-4AB0-A6BF-272A2D080F5C}"/>
          </ac:spMkLst>
        </pc:spChg>
        <pc:spChg chg="mod">
          <ac:chgData name="Wolfersperger, Tanya" userId="a13e6274-7b95-457d-8fa1-efcc1562756c" providerId="ADAL" clId="{F40C7E7F-BF8A-4293-A50B-593F387E0D9F}" dt="2022-08-02T20:47:50.069" v="621" actId="1076"/>
          <ac:spMkLst>
            <pc:docMk/>
            <pc:sldMk cId="4270236013" sldId="275"/>
            <ac:spMk id="5" creationId="{E091BCD9-F0E4-4781-BAFB-B21A14E821A2}"/>
          </ac:spMkLst>
        </pc:spChg>
      </pc:sldChg>
      <pc:sldChg chg="modSp add mod">
        <pc:chgData name="Wolfersperger, Tanya" userId="a13e6274-7b95-457d-8fa1-efcc1562756c" providerId="ADAL" clId="{F40C7E7F-BF8A-4293-A50B-593F387E0D9F}" dt="2022-08-02T20:48:26.426" v="629" actId="2711"/>
        <pc:sldMkLst>
          <pc:docMk/>
          <pc:sldMk cId="2282270488" sldId="279"/>
        </pc:sldMkLst>
        <pc:spChg chg="mod">
          <ac:chgData name="Wolfersperger, Tanya" userId="a13e6274-7b95-457d-8fa1-efcc1562756c" providerId="ADAL" clId="{F40C7E7F-BF8A-4293-A50B-593F387E0D9F}" dt="2022-08-02T00:29:23.668" v="54"/>
          <ac:spMkLst>
            <pc:docMk/>
            <pc:sldMk cId="2282270488" sldId="279"/>
            <ac:spMk id="3" creationId="{77FE543D-A9BA-4AB0-A6BF-272A2D080F5C}"/>
          </ac:spMkLst>
        </pc:spChg>
        <pc:spChg chg="mod">
          <ac:chgData name="Wolfersperger, Tanya" userId="a13e6274-7b95-457d-8fa1-efcc1562756c" providerId="ADAL" clId="{F40C7E7F-BF8A-4293-A50B-593F387E0D9F}" dt="2022-08-02T20:48:26.426" v="629" actId="2711"/>
          <ac:spMkLst>
            <pc:docMk/>
            <pc:sldMk cId="2282270488" sldId="279"/>
            <ac:spMk id="5" creationId="{E091BCD9-F0E4-4781-BAFB-B21A14E821A2}"/>
          </ac:spMkLst>
        </pc:spChg>
      </pc:sldChg>
      <pc:sldChg chg="modSp add mod">
        <pc:chgData name="Wolfersperger, Tanya" userId="a13e6274-7b95-457d-8fa1-efcc1562756c" providerId="ADAL" clId="{F40C7E7F-BF8A-4293-A50B-593F387E0D9F}" dt="2022-08-02T20:48:06.081" v="625" actId="2711"/>
        <pc:sldMkLst>
          <pc:docMk/>
          <pc:sldMk cId="2296181888" sldId="280"/>
        </pc:sldMkLst>
        <pc:spChg chg="mod">
          <ac:chgData name="Wolfersperger, Tanya" userId="a13e6274-7b95-457d-8fa1-efcc1562756c" providerId="ADAL" clId="{F40C7E7F-BF8A-4293-A50B-593F387E0D9F}" dt="2022-08-02T00:29:23.668" v="54"/>
          <ac:spMkLst>
            <pc:docMk/>
            <pc:sldMk cId="2296181888" sldId="280"/>
            <ac:spMk id="3" creationId="{77FE543D-A9BA-4AB0-A6BF-272A2D080F5C}"/>
          </ac:spMkLst>
        </pc:spChg>
        <pc:spChg chg="mod">
          <ac:chgData name="Wolfersperger, Tanya" userId="a13e6274-7b95-457d-8fa1-efcc1562756c" providerId="ADAL" clId="{F40C7E7F-BF8A-4293-A50B-593F387E0D9F}" dt="2022-08-02T20:48:06.081" v="625" actId="2711"/>
          <ac:spMkLst>
            <pc:docMk/>
            <pc:sldMk cId="2296181888" sldId="280"/>
            <ac:spMk id="5" creationId="{E091BCD9-F0E4-4781-BAFB-B21A14E821A2}"/>
          </ac:spMkLst>
        </pc:spChg>
      </pc:sldChg>
      <pc:sldChg chg="modSp add mod">
        <pc:chgData name="Wolfersperger, Tanya" userId="a13e6274-7b95-457d-8fa1-efcc1562756c" providerId="ADAL" clId="{F40C7E7F-BF8A-4293-A50B-593F387E0D9F}" dt="2022-08-02T20:48:52.012" v="633" actId="2711"/>
        <pc:sldMkLst>
          <pc:docMk/>
          <pc:sldMk cId="488824664" sldId="281"/>
        </pc:sldMkLst>
        <pc:spChg chg="mod">
          <ac:chgData name="Wolfersperger, Tanya" userId="a13e6274-7b95-457d-8fa1-efcc1562756c" providerId="ADAL" clId="{F40C7E7F-BF8A-4293-A50B-593F387E0D9F}" dt="2022-08-02T00:29:23.668" v="54"/>
          <ac:spMkLst>
            <pc:docMk/>
            <pc:sldMk cId="488824664" sldId="281"/>
            <ac:spMk id="3" creationId="{77FE543D-A9BA-4AB0-A6BF-272A2D080F5C}"/>
          </ac:spMkLst>
        </pc:spChg>
        <pc:spChg chg="mod">
          <ac:chgData name="Wolfersperger, Tanya" userId="a13e6274-7b95-457d-8fa1-efcc1562756c" providerId="ADAL" clId="{F40C7E7F-BF8A-4293-A50B-593F387E0D9F}" dt="2022-08-02T20:48:52.012" v="633" actId="2711"/>
          <ac:spMkLst>
            <pc:docMk/>
            <pc:sldMk cId="488824664" sldId="281"/>
            <ac:spMk id="5" creationId="{E091BCD9-F0E4-4781-BAFB-B21A14E821A2}"/>
          </ac:spMkLst>
        </pc:spChg>
      </pc:sldChg>
      <pc:sldChg chg="modSp add mod modNotesTx">
        <pc:chgData name="Wolfersperger, Tanya" userId="a13e6274-7b95-457d-8fa1-efcc1562756c" providerId="ADAL" clId="{F40C7E7F-BF8A-4293-A50B-593F387E0D9F}" dt="2022-08-03T15:43:56.023" v="699" actId="6549"/>
        <pc:sldMkLst>
          <pc:docMk/>
          <pc:sldMk cId="2775255884" sldId="282"/>
        </pc:sldMkLst>
        <pc:spChg chg="mod">
          <ac:chgData name="Wolfersperger, Tanya" userId="a13e6274-7b95-457d-8fa1-efcc1562756c" providerId="ADAL" clId="{F40C7E7F-BF8A-4293-A50B-593F387E0D9F}" dt="2022-08-02T00:29:23.668" v="54"/>
          <ac:spMkLst>
            <pc:docMk/>
            <pc:sldMk cId="2775255884" sldId="282"/>
            <ac:spMk id="3" creationId="{77FE543D-A9BA-4AB0-A6BF-272A2D080F5C}"/>
          </ac:spMkLst>
        </pc:spChg>
        <pc:spChg chg="mod">
          <ac:chgData name="Wolfersperger, Tanya" userId="a13e6274-7b95-457d-8fa1-efcc1562756c" providerId="ADAL" clId="{F40C7E7F-BF8A-4293-A50B-593F387E0D9F}" dt="2022-08-02T20:49:16.195" v="637" actId="2711"/>
          <ac:spMkLst>
            <pc:docMk/>
            <pc:sldMk cId="2775255884" sldId="282"/>
            <ac:spMk id="7" creationId="{76D0DB1B-0BF9-44AC-B5B5-2C8A1AA0DE79}"/>
          </ac:spMkLst>
        </pc:spChg>
      </pc:sldChg>
      <pc:sldChg chg="delSp mod modNotesTx">
        <pc:chgData name="Wolfersperger, Tanya" userId="a13e6274-7b95-457d-8fa1-efcc1562756c" providerId="ADAL" clId="{F40C7E7F-BF8A-4293-A50B-593F387E0D9F}" dt="2022-08-02T20:43:04.733" v="586" actId="478"/>
        <pc:sldMkLst>
          <pc:docMk/>
          <pc:sldMk cId="1874183896" sldId="332"/>
        </pc:sldMkLst>
        <pc:spChg chg="del">
          <ac:chgData name="Wolfersperger, Tanya" userId="a13e6274-7b95-457d-8fa1-efcc1562756c" providerId="ADAL" clId="{F40C7E7F-BF8A-4293-A50B-593F387E0D9F}" dt="2022-08-02T20:43:04.733" v="586" actId="478"/>
          <ac:spMkLst>
            <pc:docMk/>
            <pc:sldMk cId="1874183896" sldId="332"/>
            <ac:spMk id="4" creationId="{5860C966-9D2E-48EB-8784-3EF4B87E3A5C}"/>
          </ac:spMkLst>
        </pc:spChg>
      </pc:sldChg>
      <pc:sldChg chg="modSp mod modNotesTx">
        <pc:chgData name="Wolfersperger, Tanya" userId="a13e6274-7b95-457d-8fa1-efcc1562756c" providerId="ADAL" clId="{F40C7E7F-BF8A-4293-A50B-593F387E0D9F}" dt="2022-08-03T17:36:08.974" v="1148" actId="20577"/>
        <pc:sldMkLst>
          <pc:docMk/>
          <pc:sldMk cId="3760415020" sldId="443"/>
        </pc:sldMkLst>
        <pc:spChg chg="mod">
          <ac:chgData name="Wolfersperger, Tanya" userId="a13e6274-7b95-457d-8fa1-efcc1562756c" providerId="ADAL" clId="{F40C7E7F-BF8A-4293-A50B-593F387E0D9F}" dt="2022-08-02T20:42:57.949" v="585" actId="404"/>
          <ac:spMkLst>
            <pc:docMk/>
            <pc:sldMk cId="3760415020" sldId="443"/>
            <ac:spMk id="9" creationId="{2F5E5C34-69BE-499B-838C-F9B989D458F5}"/>
          </ac:spMkLst>
        </pc:spChg>
        <pc:spChg chg="mod">
          <ac:chgData name="Wolfersperger, Tanya" userId="a13e6274-7b95-457d-8fa1-efcc1562756c" providerId="ADAL" clId="{F40C7E7F-BF8A-4293-A50B-593F387E0D9F}" dt="2022-08-03T17:36:08.974" v="1148" actId="20577"/>
          <ac:spMkLst>
            <pc:docMk/>
            <pc:sldMk cId="3760415020" sldId="443"/>
            <ac:spMk id="11" creationId="{5DB91DC8-51BF-4BB5-8611-EA3AA66DD3D6}"/>
          </ac:spMkLst>
        </pc:spChg>
        <pc:spChg chg="mod">
          <ac:chgData name="Wolfersperger, Tanya" userId="a13e6274-7b95-457d-8fa1-efcc1562756c" providerId="ADAL" clId="{F40C7E7F-BF8A-4293-A50B-593F387E0D9F}" dt="2022-08-03T16:28:27.798" v="971" actId="1076"/>
          <ac:spMkLst>
            <pc:docMk/>
            <pc:sldMk cId="3760415020" sldId="443"/>
            <ac:spMk id="36" creationId="{BA48A439-F686-4EB9-BBF4-D590A9435AAF}"/>
          </ac:spMkLst>
        </pc:spChg>
        <pc:picChg chg="mod">
          <ac:chgData name="Wolfersperger, Tanya" userId="a13e6274-7b95-457d-8fa1-efcc1562756c" providerId="ADAL" clId="{F40C7E7F-BF8A-4293-A50B-593F387E0D9F}" dt="2022-08-03T16:30:22.469" v="1010" actId="1076"/>
          <ac:picMkLst>
            <pc:docMk/>
            <pc:sldMk cId="3760415020" sldId="443"/>
            <ac:picMk id="4" creationId="{02416C94-854B-4805-A384-82490B0E8B9E}"/>
          </ac:picMkLst>
        </pc:picChg>
      </pc:sldChg>
      <pc:sldChg chg="modSp mod modNotesTx">
        <pc:chgData name="Wolfersperger, Tanya" userId="a13e6274-7b95-457d-8fa1-efcc1562756c" providerId="ADAL" clId="{F40C7E7F-BF8A-4293-A50B-593F387E0D9F}" dt="2022-08-03T17:35:46.084" v="1146" actId="20577"/>
        <pc:sldMkLst>
          <pc:docMk/>
          <pc:sldMk cId="1584270733" sldId="472"/>
        </pc:sldMkLst>
        <pc:spChg chg="mod">
          <ac:chgData name="Wolfersperger, Tanya" userId="a13e6274-7b95-457d-8fa1-efcc1562756c" providerId="ADAL" clId="{F40C7E7F-BF8A-4293-A50B-593F387E0D9F}" dt="2022-08-02T20:42:13.125" v="580" actId="404"/>
          <ac:spMkLst>
            <pc:docMk/>
            <pc:sldMk cId="1584270733" sldId="472"/>
            <ac:spMk id="5" creationId="{B4A402AF-0721-4F3F-A6BA-3405E84E5637}"/>
          </ac:spMkLst>
        </pc:spChg>
        <pc:spChg chg="mod">
          <ac:chgData name="Wolfersperger, Tanya" userId="a13e6274-7b95-457d-8fa1-efcc1562756c" providerId="ADAL" clId="{F40C7E7F-BF8A-4293-A50B-593F387E0D9F}" dt="2022-08-03T17:35:46.084" v="1146" actId="20577"/>
          <ac:spMkLst>
            <pc:docMk/>
            <pc:sldMk cId="1584270733" sldId="472"/>
            <ac:spMk id="7" creationId="{00000000-0000-0000-0000-000000000000}"/>
          </ac:spMkLst>
        </pc:spChg>
      </pc:sldChg>
      <pc:sldChg chg="modSp add del delCm modCm modNotesTx">
        <pc:chgData name="Wolfersperger, Tanya" userId="a13e6274-7b95-457d-8fa1-efcc1562756c" providerId="ADAL" clId="{F40C7E7F-BF8A-4293-A50B-593F387E0D9F}" dt="2022-08-03T17:49:25.932" v="1172"/>
        <pc:sldMkLst>
          <pc:docMk/>
          <pc:sldMk cId="834476198" sldId="505"/>
        </pc:sldMkLst>
        <pc:picChg chg="mod">
          <ac:chgData name="Wolfersperger, Tanya" userId="a13e6274-7b95-457d-8fa1-efcc1562756c" providerId="ADAL" clId="{F40C7E7F-BF8A-4293-A50B-593F387E0D9F}" dt="2022-08-02T23:33:23.564" v="641" actId="14826"/>
          <ac:picMkLst>
            <pc:docMk/>
            <pc:sldMk cId="834476198" sldId="505"/>
            <ac:picMk id="21" creationId="{78A954CF-D4F9-4F71-AF20-B807BE8A57B7}"/>
          </ac:picMkLst>
        </pc:picChg>
      </pc:sldChg>
      <pc:sldChg chg="modSp mod delCm modCm modNotesTx">
        <pc:chgData name="Wolfersperger, Tanya" userId="a13e6274-7b95-457d-8fa1-efcc1562756c" providerId="ADAL" clId="{F40C7E7F-BF8A-4293-A50B-593F387E0D9F}" dt="2022-08-03T17:36:32.464" v="1149"/>
        <pc:sldMkLst>
          <pc:docMk/>
          <pc:sldMk cId="1119183996" sldId="524"/>
        </pc:sldMkLst>
        <pc:spChg chg="mod">
          <ac:chgData name="Wolfersperger, Tanya" userId="a13e6274-7b95-457d-8fa1-efcc1562756c" providerId="ADAL" clId="{F40C7E7F-BF8A-4293-A50B-593F387E0D9F}" dt="2022-08-02T20:43:21.549" v="588" actId="404"/>
          <ac:spMkLst>
            <pc:docMk/>
            <pc:sldMk cId="1119183996" sldId="524"/>
            <ac:spMk id="9" creationId="{2F5E5C34-69BE-499B-838C-F9B989D458F5}"/>
          </ac:spMkLst>
        </pc:spChg>
        <pc:graphicFrameChg chg="mod">
          <ac:chgData name="Wolfersperger, Tanya" userId="a13e6274-7b95-457d-8fa1-efcc1562756c" providerId="ADAL" clId="{F40C7E7F-BF8A-4293-A50B-593F387E0D9F}" dt="2022-08-02T18:30:06.631" v="433" actId="20577"/>
          <ac:graphicFrameMkLst>
            <pc:docMk/>
            <pc:sldMk cId="1119183996" sldId="524"/>
            <ac:graphicFrameMk id="7" creationId="{05051225-461D-4BB3-B328-C30278370FE9}"/>
          </ac:graphicFrameMkLst>
        </pc:graphicFrameChg>
      </pc:sldChg>
      <pc:sldChg chg="modSp add del mod modNotesTx">
        <pc:chgData name="Wolfersperger, Tanya" userId="a13e6274-7b95-457d-8fa1-efcc1562756c" providerId="ADAL" clId="{F40C7E7F-BF8A-4293-A50B-593F387E0D9F}" dt="2022-08-02T20:44:26.149" v="591" actId="404"/>
        <pc:sldMkLst>
          <pc:docMk/>
          <pc:sldMk cId="2110166528" sldId="530"/>
        </pc:sldMkLst>
        <pc:spChg chg="mod">
          <ac:chgData name="Wolfersperger, Tanya" userId="a13e6274-7b95-457d-8fa1-efcc1562756c" providerId="ADAL" clId="{F40C7E7F-BF8A-4293-A50B-593F387E0D9F}" dt="2022-08-02T20:39:22.095" v="570" actId="20577"/>
          <ac:spMkLst>
            <pc:docMk/>
            <pc:sldMk cId="2110166528" sldId="530"/>
            <ac:spMk id="3" creationId="{40B15C7D-D7F0-4B84-B5A6-0B48ED36A3BB}"/>
          </ac:spMkLst>
        </pc:spChg>
        <pc:spChg chg="mod">
          <ac:chgData name="Wolfersperger, Tanya" userId="a13e6274-7b95-457d-8fa1-efcc1562756c" providerId="ADAL" clId="{F40C7E7F-BF8A-4293-A50B-593F387E0D9F}" dt="2022-08-02T20:39:42.501" v="574" actId="20577"/>
          <ac:spMkLst>
            <pc:docMk/>
            <pc:sldMk cId="2110166528" sldId="530"/>
            <ac:spMk id="5" creationId="{2EC984E3-BD54-4C71-B736-2F779DFBCAB7}"/>
          </ac:spMkLst>
        </pc:spChg>
        <pc:spChg chg="mod">
          <ac:chgData name="Wolfersperger, Tanya" userId="a13e6274-7b95-457d-8fa1-efcc1562756c" providerId="ADAL" clId="{F40C7E7F-BF8A-4293-A50B-593F387E0D9F}" dt="2022-08-02T20:44:26.149" v="591" actId="404"/>
          <ac:spMkLst>
            <pc:docMk/>
            <pc:sldMk cId="2110166528" sldId="530"/>
            <ac:spMk id="24" creationId="{54CCCBB9-FC30-4851-BDAE-D25DBF1052D7}"/>
          </ac:spMkLst>
        </pc:spChg>
        <pc:graphicFrameChg chg="modGraphic">
          <ac:chgData name="Wolfersperger, Tanya" userId="a13e6274-7b95-457d-8fa1-efcc1562756c" providerId="ADAL" clId="{F40C7E7F-BF8A-4293-A50B-593F387E0D9F}" dt="2022-08-02T20:39:07.807" v="565" actId="20577"/>
          <ac:graphicFrameMkLst>
            <pc:docMk/>
            <pc:sldMk cId="2110166528" sldId="530"/>
            <ac:graphicFrameMk id="2" creationId="{61DD73B1-E599-4B69-9124-EE9E256EF7B8}"/>
          </ac:graphicFrameMkLst>
        </pc:graphicFrameChg>
      </pc:sldChg>
      <pc:sldChg chg="delSp modSp mod modNotesTx">
        <pc:chgData name="Wolfersperger, Tanya" userId="a13e6274-7b95-457d-8fa1-efcc1562756c" providerId="ADAL" clId="{F40C7E7F-BF8A-4293-A50B-593F387E0D9F}" dt="2022-08-03T15:44:04.864" v="706" actId="20577"/>
        <pc:sldMkLst>
          <pc:docMk/>
          <pc:sldMk cId="2397262977" sldId="535"/>
        </pc:sldMkLst>
        <pc:spChg chg="del mod">
          <ac:chgData name="Wolfersperger, Tanya" userId="a13e6274-7b95-457d-8fa1-efcc1562756c" providerId="ADAL" clId="{F40C7E7F-BF8A-4293-A50B-593F387E0D9F}" dt="2022-08-02T20:49:25.915" v="639" actId="478"/>
          <ac:spMkLst>
            <pc:docMk/>
            <pc:sldMk cId="2397262977" sldId="535"/>
            <ac:spMk id="4" creationId="{68F13DE5-963E-4B79-A972-F4D2CFD8FC50}"/>
          </ac:spMkLst>
        </pc:spChg>
        <pc:spChg chg="mod">
          <ac:chgData name="Wolfersperger, Tanya" userId="a13e6274-7b95-457d-8fa1-efcc1562756c" providerId="ADAL" clId="{F40C7E7F-BF8A-4293-A50B-593F387E0D9F}" dt="2022-07-27T22:59:19.035" v="47" actId="20577"/>
          <ac:spMkLst>
            <pc:docMk/>
            <pc:sldMk cId="2397262977" sldId="535"/>
            <ac:spMk id="7" creationId="{00000000-0000-0000-0000-000000000000}"/>
          </ac:spMkLst>
        </pc:spChg>
      </pc:sldChg>
      <pc:sldChg chg="delSp add del mod modNotesTx">
        <pc:chgData name="Wolfersperger, Tanya" userId="a13e6274-7b95-457d-8fa1-efcc1562756c" providerId="ADAL" clId="{F40C7E7F-BF8A-4293-A50B-593F387E0D9F}" dt="2022-08-02T23:34:02.207" v="642" actId="6549"/>
        <pc:sldMkLst>
          <pc:docMk/>
          <pc:sldMk cId="784580611" sldId="536"/>
        </pc:sldMkLst>
        <pc:spChg chg="del">
          <ac:chgData name="Wolfersperger, Tanya" userId="a13e6274-7b95-457d-8fa1-efcc1562756c" providerId="ADAL" clId="{F40C7E7F-BF8A-4293-A50B-593F387E0D9F}" dt="2022-08-02T20:44:32.334" v="592" actId="478"/>
          <ac:spMkLst>
            <pc:docMk/>
            <pc:sldMk cId="784580611" sldId="536"/>
            <ac:spMk id="4" creationId="{969744AD-FB27-432D-80ED-40252CA1B2B0}"/>
          </ac:spMkLst>
        </pc:spChg>
      </pc:sldChg>
      <pc:sldChg chg="modSp add mod">
        <pc:chgData name="Wolfersperger, Tanya" userId="a13e6274-7b95-457d-8fa1-efcc1562756c" providerId="ADAL" clId="{F40C7E7F-BF8A-4293-A50B-593F387E0D9F}" dt="2022-08-02T20:46:28.256" v="608" actId="2711"/>
        <pc:sldMkLst>
          <pc:docMk/>
          <pc:sldMk cId="1107139293" sldId="537"/>
        </pc:sldMkLst>
        <pc:spChg chg="mod">
          <ac:chgData name="Wolfersperger, Tanya" userId="a13e6274-7b95-457d-8fa1-efcc1562756c" providerId="ADAL" clId="{F40C7E7F-BF8A-4293-A50B-593F387E0D9F}" dt="2022-08-02T20:46:28.256" v="608" actId="2711"/>
          <ac:spMkLst>
            <pc:docMk/>
            <pc:sldMk cId="1107139293" sldId="537"/>
            <ac:spMk id="8" creationId="{A3617577-D2D3-4543-8CC5-7BB31FCE57CB}"/>
          </ac:spMkLst>
        </pc:spChg>
      </pc:sldChg>
      <pc:sldChg chg="modSp add mod">
        <pc:chgData name="Wolfersperger, Tanya" userId="a13e6274-7b95-457d-8fa1-efcc1562756c" providerId="ADAL" clId="{F40C7E7F-BF8A-4293-A50B-593F387E0D9F}" dt="2022-08-03T16:37:35.877" v="1142" actId="113"/>
        <pc:sldMkLst>
          <pc:docMk/>
          <pc:sldMk cId="2599377942" sldId="538"/>
        </pc:sldMkLst>
        <pc:spChg chg="mod">
          <ac:chgData name="Wolfersperger, Tanya" userId="a13e6274-7b95-457d-8fa1-efcc1562756c" providerId="ADAL" clId="{F40C7E7F-BF8A-4293-A50B-593F387E0D9F}" dt="2022-08-03T16:37:15.099" v="1139" actId="403"/>
          <ac:spMkLst>
            <pc:docMk/>
            <pc:sldMk cId="2599377942" sldId="538"/>
            <ac:spMk id="2" creationId="{42EC5D70-DCFA-4A34-ACB1-84B4698FCA5B}"/>
          </ac:spMkLst>
        </pc:spChg>
        <pc:spChg chg="mod">
          <ac:chgData name="Wolfersperger, Tanya" userId="a13e6274-7b95-457d-8fa1-efcc1562756c" providerId="ADAL" clId="{F40C7E7F-BF8A-4293-A50B-593F387E0D9F}" dt="2022-08-03T16:37:35.877" v="1142" actId="113"/>
          <ac:spMkLst>
            <pc:docMk/>
            <pc:sldMk cId="2599377942" sldId="538"/>
            <ac:spMk id="20" creationId="{0803F2A3-9A74-4482-AAF5-B6A5F3ADA07E}"/>
          </ac:spMkLst>
        </pc:spChg>
        <pc:graphicFrameChg chg="modGraphic">
          <ac:chgData name="Wolfersperger, Tanya" userId="a13e6274-7b95-457d-8fa1-efcc1562756c" providerId="ADAL" clId="{F40C7E7F-BF8A-4293-A50B-593F387E0D9F}" dt="2022-08-03T16:35:32.942" v="1078" actId="207"/>
          <ac:graphicFrameMkLst>
            <pc:docMk/>
            <pc:sldMk cId="2599377942" sldId="538"/>
            <ac:graphicFrameMk id="8" creationId="{F9E958CE-9CFA-4BC6-A23A-2DA41352FF21}"/>
          </ac:graphicFrameMkLst>
        </pc:graphicFrameChg>
      </pc:sldChg>
      <pc:sldChg chg="add del">
        <pc:chgData name="Wolfersperger, Tanya" userId="a13e6274-7b95-457d-8fa1-efcc1562756c" providerId="ADAL" clId="{F40C7E7F-BF8A-4293-A50B-593F387E0D9F}" dt="2022-07-27T20:30:41.356" v="38" actId="2696"/>
        <pc:sldMkLst>
          <pc:docMk/>
          <pc:sldMk cId="1594729010" sldId="539"/>
        </pc:sldMkLst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732815095" sldId="540"/>
        </pc:sldMkLst>
      </pc:sldChg>
      <pc:sldChg chg="addSp delSp modSp mod delCm modCm">
        <pc:chgData name="Wolfersperger, Tanya" userId="a13e6274-7b95-457d-8fa1-efcc1562756c" providerId="ADAL" clId="{F40C7E7F-BF8A-4293-A50B-593F387E0D9F}" dt="2022-08-03T17:49:43.186" v="1173"/>
        <pc:sldMkLst>
          <pc:docMk/>
          <pc:sldMk cId="3689757791" sldId="541"/>
        </pc:sldMkLst>
        <pc:picChg chg="add mod">
          <ac:chgData name="Wolfersperger, Tanya" userId="a13e6274-7b95-457d-8fa1-efcc1562756c" providerId="ADAL" clId="{F40C7E7F-BF8A-4293-A50B-593F387E0D9F}" dt="2022-08-02T18:55:35.805" v="486" actId="14100"/>
          <ac:picMkLst>
            <pc:docMk/>
            <pc:sldMk cId="3689757791" sldId="541"/>
            <ac:picMk id="5" creationId="{9AEDDB4A-6164-4569-8ACC-987553022844}"/>
          </ac:picMkLst>
        </pc:picChg>
        <pc:picChg chg="del">
          <ac:chgData name="Wolfersperger, Tanya" userId="a13e6274-7b95-457d-8fa1-efcc1562756c" providerId="ADAL" clId="{F40C7E7F-BF8A-4293-A50B-593F387E0D9F}" dt="2022-08-02T18:55:08.735" v="481" actId="478"/>
          <ac:picMkLst>
            <pc:docMk/>
            <pc:sldMk cId="3689757791" sldId="541"/>
            <ac:picMk id="1026" creationId="{484258AC-C54D-4DBB-B00F-FE6233E7EF3F}"/>
          </ac:picMkLst>
        </pc:picChg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3905645940" sldId="542"/>
        </pc:sldMkLst>
      </pc:sldChg>
      <pc:sldChg chg="add del">
        <pc:chgData name="Wolfersperger, Tanya" userId="a13e6274-7b95-457d-8fa1-efcc1562756c" providerId="ADAL" clId="{F40C7E7F-BF8A-4293-A50B-593F387E0D9F}" dt="2022-07-27T20:30:41.356" v="38" actId="2696"/>
        <pc:sldMkLst>
          <pc:docMk/>
          <pc:sldMk cId="1974402145" sldId="543"/>
        </pc:sldMkLst>
      </pc:sldChg>
      <pc:sldChg chg="modSp add del modNotesTx">
        <pc:chgData name="Wolfersperger, Tanya" userId="a13e6274-7b95-457d-8fa1-efcc1562756c" providerId="ADAL" clId="{F40C7E7F-BF8A-4293-A50B-593F387E0D9F}" dt="2022-08-02T23:32:48.499" v="640" actId="14826"/>
        <pc:sldMkLst>
          <pc:docMk/>
          <pc:sldMk cId="1435805827" sldId="544"/>
        </pc:sldMkLst>
        <pc:picChg chg="mod">
          <ac:chgData name="Wolfersperger, Tanya" userId="a13e6274-7b95-457d-8fa1-efcc1562756c" providerId="ADAL" clId="{F40C7E7F-BF8A-4293-A50B-593F387E0D9F}" dt="2022-08-02T23:32:48.499" v="640" actId="14826"/>
          <ac:picMkLst>
            <pc:docMk/>
            <pc:sldMk cId="1435805827" sldId="544"/>
            <ac:picMk id="5" creationId="{ABD4EB36-71A9-4F69-AB92-B5A50347013A}"/>
          </ac:picMkLst>
        </pc:picChg>
      </pc:sldChg>
      <pc:sldChg chg="modSp add del mod modNotesTx">
        <pc:chgData name="Wolfersperger, Tanya" userId="a13e6274-7b95-457d-8fa1-efcc1562756c" providerId="ADAL" clId="{F40C7E7F-BF8A-4293-A50B-593F387E0D9F}" dt="2022-08-02T20:43:44.375" v="590" actId="2711"/>
        <pc:sldMkLst>
          <pc:docMk/>
          <pc:sldMk cId="893412984" sldId="545"/>
        </pc:sldMkLst>
        <pc:spChg chg="mod">
          <ac:chgData name="Wolfersperger, Tanya" userId="a13e6274-7b95-457d-8fa1-efcc1562756c" providerId="ADAL" clId="{F40C7E7F-BF8A-4293-A50B-593F387E0D9F}" dt="2022-08-02T20:43:44.375" v="590" actId="2711"/>
          <ac:spMkLst>
            <pc:docMk/>
            <pc:sldMk cId="893412984" sldId="545"/>
            <ac:spMk id="9" creationId="{2F5E5C34-69BE-499B-838C-F9B989D458F5}"/>
          </ac:spMkLst>
        </pc:spChg>
      </pc:sldChg>
      <pc:sldChg chg="delSp modSp add mod modNotesTx">
        <pc:chgData name="Wolfersperger, Tanya" userId="a13e6274-7b95-457d-8fa1-efcc1562756c" providerId="ADAL" clId="{F40C7E7F-BF8A-4293-A50B-593F387E0D9F}" dt="2022-08-03T17:44:00.715" v="1151" actId="478"/>
        <pc:sldMkLst>
          <pc:docMk/>
          <pc:sldMk cId="0" sldId="546"/>
        </pc:sldMkLst>
        <pc:spChg chg="del mod">
          <ac:chgData name="Wolfersperger, Tanya" userId="a13e6274-7b95-457d-8fa1-efcc1562756c" providerId="ADAL" clId="{F40C7E7F-BF8A-4293-A50B-593F387E0D9F}" dt="2022-08-03T17:44:00.715" v="1151" actId="478"/>
          <ac:spMkLst>
            <pc:docMk/>
            <pc:sldMk cId="0" sldId="546"/>
            <ac:spMk id="4" creationId="{6054CACC-3164-4B0F-9AE2-FD3DEF21106E}"/>
          </ac:spMkLst>
        </pc:spChg>
        <pc:spChg chg="del">
          <ac:chgData name="Wolfersperger, Tanya" userId="a13e6274-7b95-457d-8fa1-efcc1562756c" providerId="ADAL" clId="{F40C7E7F-BF8A-4293-A50B-593F387E0D9F}" dt="2022-08-02T20:44:43.750" v="593" actId="478"/>
          <ac:spMkLst>
            <pc:docMk/>
            <pc:sldMk cId="0" sldId="546"/>
            <ac:spMk id="16" creationId="{2EE4AAE8-E44F-4775-9FD6-B43E0E3925B1}"/>
          </ac:spMkLst>
        </pc:spChg>
        <pc:spChg chg="del">
          <ac:chgData name="Wolfersperger, Tanya" userId="a13e6274-7b95-457d-8fa1-efcc1562756c" providerId="ADAL" clId="{F40C7E7F-BF8A-4293-A50B-593F387E0D9F}" dt="2022-08-02T20:44:46.125" v="594" actId="478"/>
          <ac:spMkLst>
            <pc:docMk/>
            <pc:sldMk cId="0" sldId="546"/>
            <ac:spMk id="17" creationId="{525E2288-4823-4D8D-94D4-91CC4A3EC0B5}"/>
          </ac:spMkLst>
        </pc:spChg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1366371787" sldId="546"/>
        </pc:sldMkLst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3089900124" sldId="547"/>
        </pc:sldMkLst>
      </pc:sldChg>
      <pc:sldChg chg="add">
        <pc:chgData name="Wolfersperger, Tanya" userId="a13e6274-7b95-457d-8fa1-efcc1562756c" providerId="ADAL" clId="{F40C7E7F-BF8A-4293-A50B-593F387E0D9F}" dt="2022-08-02T20:24:15.846" v="493"/>
        <pc:sldMkLst>
          <pc:docMk/>
          <pc:sldMk cId="4109502745" sldId="547"/>
        </pc:sldMkLst>
      </pc:sldChg>
      <pc:sldChg chg="modSp add mod">
        <pc:chgData name="Wolfersperger, Tanya" userId="a13e6274-7b95-457d-8fa1-efcc1562756c" providerId="ADAL" clId="{F40C7E7F-BF8A-4293-A50B-593F387E0D9F}" dt="2022-08-02T20:45:52.198" v="600" actId="207"/>
        <pc:sldMkLst>
          <pc:docMk/>
          <pc:sldMk cId="776748272" sldId="548"/>
        </pc:sldMkLst>
        <pc:spChg chg="mod">
          <ac:chgData name="Wolfersperger, Tanya" userId="a13e6274-7b95-457d-8fa1-efcc1562756c" providerId="ADAL" clId="{F40C7E7F-BF8A-4293-A50B-593F387E0D9F}" dt="2022-08-02T20:45:52.198" v="600" actId="207"/>
          <ac:spMkLst>
            <pc:docMk/>
            <pc:sldMk cId="776748272" sldId="548"/>
            <ac:spMk id="8" creationId="{D9DE1DC3-68D8-48B9-92A2-F3B004BCC926}"/>
          </ac:spMkLst>
        </pc:spChg>
        <pc:picChg chg="mod">
          <ac:chgData name="Wolfersperger, Tanya" userId="a13e6274-7b95-457d-8fa1-efcc1562756c" providerId="ADAL" clId="{F40C7E7F-BF8A-4293-A50B-593F387E0D9F}" dt="2022-08-02T20:45:40.141" v="598" actId="1076"/>
          <ac:picMkLst>
            <pc:docMk/>
            <pc:sldMk cId="776748272" sldId="548"/>
            <ac:picMk id="6" creationId="{76C22441-53A0-4281-99C6-69AB50D2A06C}"/>
          </ac:picMkLst>
        </pc:picChg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1836832592" sldId="548"/>
        </pc:sldMkLst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3035028542" sldId="549"/>
        </pc:sldMkLst>
      </pc:sldChg>
      <pc:sldChg chg="delSp modSp add mod">
        <pc:chgData name="Wolfersperger, Tanya" userId="a13e6274-7b95-457d-8fa1-efcc1562756c" providerId="ADAL" clId="{F40C7E7F-BF8A-4293-A50B-593F387E0D9F}" dt="2022-08-03T17:44:24.204" v="1152" actId="478"/>
        <pc:sldMkLst>
          <pc:docMk/>
          <pc:sldMk cId="3090227400" sldId="549"/>
        </pc:sldMkLst>
        <pc:spChg chg="del">
          <ac:chgData name="Wolfersperger, Tanya" userId="a13e6274-7b95-457d-8fa1-efcc1562756c" providerId="ADAL" clId="{F40C7E7F-BF8A-4293-A50B-593F387E0D9F}" dt="2022-08-03T17:44:24.204" v="1152" actId="478"/>
          <ac:spMkLst>
            <pc:docMk/>
            <pc:sldMk cId="3090227400" sldId="549"/>
            <ac:spMk id="2" creationId="{D7382073-9748-4F97-8B1E-3E66D031592F}"/>
          </ac:spMkLst>
        </pc:spChg>
        <pc:spChg chg="mod">
          <ac:chgData name="Wolfersperger, Tanya" userId="a13e6274-7b95-457d-8fa1-efcc1562756c" providerId="ADAL" clId="{F40C7E7F-BF8A-4293-A50B-593F387E0D9F}" dt="2022-08-02T20:46:13.187" v="604" actId="2711"/>
          <ac:spMkLst>
            <pc:docMk/>
            <pc:sldMk cId="3090227400" sldId="549"/>
            <ac:spMk id="8" creationId="{A3617577-D2D3-4543-8CC5-7BB31FCE57CB}"/>
          </ac:spMkLst>
        </pc:spChg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2319324668" sldId="550"/>
        </pc:sldMkLst>
      </pc:sldChg>
      <pc:sldChg chg="addSp delSp modSp add mod modNotesTx">
        <pc:chgData name="Wolfersperger, Tanya" userId="a13e6274-7b95-457d-8fa1-efcc1562756c" providerId="ADAL" clId="{F40C7E7F-BF8A-4293-A50B-593F387E0D9F}" dt="2022-08-03T17:46:33.286" v="1168" actId="207"/>
        <pc:sldMkLst>
          <pc:docMk/>
          <pc:sldMk cId="3832028828" sldId="550"/>
        </pc:sldMkLst>
        <pc:spChg chg="add del mod">
          <ac:chgData name="Wolfersperger, Tanya" userId="a13e6274-7b95-457d-8fa1-efcc1562756c" providerId="ADAL" clId="{F40C7E7F-BF8A-4293-A50B-593F387E0D9F}" dt="2022-08-03T17:46:33.286" v="1168" actId="207"/>
          <ac:spMkLst>
            <pc:docMk/>
            <pc:sldMk cId="3832028828" sldId="550"/>
            <ac:spMk id="2" creationId="{1BA8B8CC-DF32-4DFE-9553-A9B99DBA2C94}"/>
          </ac:spMkLst>
        </pc:spChg>
        <pc:spChg chg="mod">
          <ac:chgData name="Wolfersperger, Tanya" userId="a13e6274-7b95-457d-8fa1-efcc1562756c" providerId="ADAL" clId="{F40C7E7F-BF8A-4293-A50B-593F387E0D9F}" dt="2022-08-03T17:45:51.878" v="1159" actId="207"/>
          <ac:spMkLst>
            <pc:docMk/>
            <pc:sldMk cId="3832028828" sldId="550"/>
            <ac:spMk id="10" creationId="{C763A07B-F85F-464F-85D7-2A11A075FA81}"/>
          </ac:spMkLst>
        </pc:spChg>
        <pc:spChg chg="mod">
          <ac:chgData name="Wolfersperger, Tanya" userId="a13e6274-7b95-457d-8fa1-efcc1562756c" providerId="ADAL" clId="{F40C7E7F-BF8A-4293-A50B-593F387E0D9F}" dt="2022-08-03T17:46:26.889" v="1166" actId="20577"/>
          <ac:spMkLst>
            <pc:docMk/>
            <pc:sldMk cId="3832028828" sldId="550"/>
            <ac:spMk id="15" creationId="{0AB31D15-510A-401E-8E23-C53155B58204}"/>
          </ac:spMkLst>
        </pc:spChg>
        <pc:picChg chg="mod">
          <ac:chgData name="Wolfersperger, Tanya" userId="a13e6274-7b95-457d-8fa1-efcc1562756c" providerId="ADAL" clId="{F40C7E7F-BF8A-4293-A50B-593F387E0D9F}" dt="2022-08-03T17:45:01.748" v="1155" actId="1076"/>
          <ac:picMkLst>
            <pc:docMk/>
            <pc:sldMk cId="3832028828" sldId="550"/>
            <ac:picMk id="4" creationId="{06A66EC2-F30E-44A5-8F47-CB8AB99EE7BC}"/>
          </ac:picMkLst>
        </pc:picChg>
        <pc:picChg chg="mod">
          <ac:chgData name="Wolfersperger, Tanya" userId="a13e6274-7b95-457d-8fa1-efcc1562756c" providerId="ADAL" clId="{F40C7E7F-BF8A-4293-A50B-593F387E0D9F}" dt="2022-08-03T17:45:12.845" v="1158" actId="1076"/>
          <ac:picMkLst>
            <pc:docMk/>
            <pc:sldMk cId="3832028828" sldId="550"/>
            <ac:picMk id="6" creationId="{B7E5DFD6-95AF-4AB0-AE46-7A07488DA5E1}"/>
          </ac:picMkLst>
        </pc:picChg>
        <pc:picChg chg="mod">
          <ac:chgData name="Wolfersperger, Tanya" userId="a13e6274-7b95-457d-8fa1-efcc1562756c" providerId="ADAL" clId="{F40C7E7F-BF8A-4293-A50B-593F387E0D9F}" dt="2022-08-03T17:45:05.684" v="1156" actId="1076"/>
          <ac:picMkLst>
            <pc:docMk/>
            <pc:sldMk cId="3832028828" sldId="550"/>
            <ac:picMk id="11" creationId="{8A5C7BE8-33BA-48C3-9350-99627C7B4159}"/>
          </ac:picMkLst>
        </pc:picChg>
        <pc:picChg chg="mod">
          <ac:chgData name="Wolfersperger, Tanya" userId="a13e6274-7b95-457d-8fa1-efcc1562756c" providerId="ADAL" clId="{F40C7E7F-BF8A-4293-A50B-593F387E0D9F}" dt="2022-08-03T17:45:08.237" v="1157" actId="1076"/>
          <ac:picMkLst>
            <pc:docMk/>
            <pc:sldMk cId="3832028828" sldId="550"/>
            <ac:picMk id="12" creationId="{0CF14680-97A8-4666-8221-93ACF514E7A0}"/>
          </ac:picMkLst>
        </pc:picChg>
      </pc:sldChg>
      <pc:sldChg chg="delSp add mod modNotesTx">
        <pc:chgData name="Wolfersperger, Tanya" userId="a13e6274-7b95-457d-8fa1-efcc1562756c" providerId="ADAL" clId="{F40C7E7F-BF8A-4293-A50B-593F387E0D9F}" dt="2022-08-03T15:44:17.159" v="707" actId="6549"/>
        <pc:sldMkLst>
          <pc:docMk/>
          <pc:sldMk cId="2535567374" sldId="551"/>
        </pc:sldMkLst>
        <pc:spChg chg="del">
          <ac:chgData name="Wolfersperger, Tanya" userId="a13e6274-7b95-457d-8fa1-efcc1562756c" providerId="ADAL" clId="{F40C7E7F-BF8A-4293-A50B-593F387E0D9F}" dt="2022-08-02T20:46:50.228" v="609" actId="478"/>
          <ac:spMkLst>
            <pc:docMk/>
            <pc:sldMk cId="2535567374" sldId="551"/>
            <ac:spMk id="4" creationId="{A0CCDCA0-AC0F-4FCF-817E-EA1058514883}"/>
          </ac:spMkLst>
        </pc:spChg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3497097885" sldId="551"/>
        </pc:sldMkLst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2719273786" sldId="552"/>
        </pc:sldMkLst>
      </pc:sldChg>
      <pc:sldChg chg="add del">
        <pc:chgData name="Wolfersperger, Tanya" userId="a13e6274-7b95-457d-8fa1-efcc1562756c" providerId="ADAL" clId="{F40C7E7F-BF8A-4293-A50B-593F387E0D9F}" dt="2022-07-27T22:59:12.905" v="40" actId="2696"/>
        <pc:sldMkLst>
          <pc:docMk/>
          <pc:sldMk cId="1302850864" sldId="553"/>
        </pc:sldMkLst>
      </pc:sldChg>
      <pc:sldChg chg="add del">
        <pc:chgData name="Wolfersperger, Tanya" userId="a13e6274-7b95-457d-8fa1-efcc1562756c" providerId="ADAL" clId="{F40C7E7F-BF8A-4293-A50B-593F387E0D9F}" dt="2022-07-27T20:30:46.911" v="39" actId="2696"/>
        <pc:sldMkLst>
          <pc:docMk/>
          <pc:sldMk cId="1118302983" sldId="554"/>
        </pc:sldMkLst>
      </pc:sldChg>
      <pc:sldChg chg="add del">
        <pc:chgData name="Wolfersperger, Tanya" userId="a13e6274-7b95-457d-8fa1-efcc1562756c" providerId="ADAL" clId="{F40C7E7F-BF8A-4293-A50B-593F387E0D9F}" dt="2022-07-27T20:30:46.911" v="39" actId="2696"/>
        <pc:sldMkLst>
          <pc:docMk/>
          <pc:sldMk cId="0" sldId="555"/>
        </pc:sldMkLst>
      </pc:sldChg>
      <pc:sldChg chg="add del">
        <pc:chgData name="Wolfersperger, Tanya" userId="a13e6274-7b95-457d-8fa1-efcc1562756c" providerId="ADAL" clId="{F40C7E7F-BF8A-4293-A50B-593F387E0D9F}" dt="2022-07-27T20:30:46.911" v="39" actId="2696"/>
        <pc:sldMkLst>
          <pc:docMk/>
          <pc:sldMk cId="980371225" sldId="556"/>
        </pc:sldMkLst>
      </pc:sldChg>
      <pc:sldChg chg="add del">
        <pc:chgData name="Wolfersperger, Tanya" userId="a13e6274-7b95-457d-8fa1-efcc1562756c" providerId="ADAL" clId="{F40C7E7F-BF8A-4293-A50B-593F387E0D9F}" dt="2022-07-27T20:30:46.911" v="39" actId="2696"/>
        <pc:sldMkLst>
          <pc:docMk/>
          <pc:sldMk cId="3701952946" sldId="557"/>
        </pc:sldMkLst>
      </pc:sldChg>
      <pc:sldChg chg="add del">
        <pc:chgData name="Wolfersperger, Tanya" userId="a13e6274-7b95-457d-8fa1-efcc1562756c" providerId="ADAL" clId="{F40C7E7F-BF8A-4293-A50B-593F387E0D9F}" dt="2022-07-27T20:30:46.911" v="39" actId="2696"/>
        <pc:sldMkLst>
          <pc:docMk/>
          <pc:sldMk cId="2738371677" sldId="558"/>
        </pc:sldMkLst>
      </pc:sldChg>
      <pc:sldChg chg="add del">
        <pc:chgData name="Wolfersperger, Tanya" userId="a13e6274-7b95-457d-8fa1-efcc1562756c" providerId="ADAL" clId="{F40C7E7F-BF8A-4293-A50B-593F387E0D9F}" dt="2022-07-27T20:30:46.911" v="39" actId="2696"/>
        <pc:sldMkLst>
          <pc:docMk/>
          <pc:sldMk cId="4054540022" sldId="559"/>
        </pc:sldMkLst>
      </pc:sldChg>
      <pc:sldChg chg="add del">
        <pc:chgData name="Wolfersperger, Tanya" userId="a13e6274-7b95-457d-8fa1-efcc1562756c" providerId="ADAL" clId="{F40C7E7F-BF8A-4293-A50B-593F387E0D9F}" dt="2022-07-27T20:30:41.356" v="38" actId="2696"/>
        <pc:sldMkLst>
          <pc:docMk/>
          <pc:sldMk cId="4016967435" sldId="560"/>
        </pc:sldMkLst>
      </pc:sldChg>
      <pc:sldChg chg="add del">
        <pc:chgData name="Wolfersperger, Tanya" userId="a13e6274-7b95-457d-8fa1-efcc1562756c" providerId="ADAL" clId="{F40C7E7F-BF8A-4293-A50B-593F387E0D9F}" dt="2022-07-27T20:30:41.356" v="38" actId="2696"/>
        <pc:sldMkLst>
          <pc:docMk/>
          <pc:sldMk cId="1661220645" sldId="561"/>
        </pc:sldMkLst>
      </pc:sldChg>
      <pc:sldChg chg="add del">
        <pc:chgData name="Wolfersperger, Tanya" userId="a13e6274-7b95-457d-8fa1-efcc1562756c" providerId="ADAL" clId="{F40C7E7F-BF8A-4293-A50B-593F387E0D9F}" dt="2022-07-27T20:30:41.356" v="38" actId="2696"/>
        <pc:sldMkLst>
          <pc:docMk/>
          <pc:sldMk cId="386174542" sldId="562"/>
        </pc:sldMkLst>
      </pc:sldChg>
      <pc:sldChg chg="add del">
        <pc:chgData name="Wolfersperger, Tanya" userId="a13e6274-7b95-457d-8fa1-efcc1562756c" providerId="ADAL" clId="{F40C7E7F-BF8A-4293-A50B-593F387E0D9F}" dt="2022-07-27T20:30:41.356" v="38" actId="2696"/>
        <pc:sldMkLst>
          <pc:docMk/>
          <pc:sldMk cId="2019825409" sldId="563"/>
        </pc:sldMkLst>
      </pc:sldChg>
    </pc:docChg>
  </pc:docChgLst>
  <pc:docChgLst>
    <pc:chgData name="Wolfersperger, Tanya" userId="S::tanya.wolfersperger@portlandoregon.gov::a13e6274-7b95-457d-8fa1-efcc1562756c" providerId="AD" clId="Web-{EF962F3B-A58C-C441-A78F-8797ECFAAB6A}"/>
    <pc:docChg chg="mod modSld">
      <pc:chgData name="Wolfersperger, Tanya" userId="S::tanya.wolfersperger@portlandoregon.gov::a13e6274-7b95-457d-8fa1-efcc1562756c" providerId="AD" clId="Web-{EF962F3B-A58C-C441-A78F-8797ECFAAB6A}" dt="2022-08-01T23:21:11.419" v="17"/>
      <pc:docMkLst>
        <pc:docMk/>
      </pc:docMkLst>
      <pc:sldChg chg="modSp">
        <pc:chgData name="Wolfersperger, Tanya" userId="S::tanya.wolfersperger@portlandoregon.gov::a13e6274-7b95-457d-8fa1-efcc1562756c" providerId="AD" clId="Web-{EF962F3B-A58C-C441-A78F-8797ECFAAB6A}" dt="2022-08-01T19:35:23.562" v="15"/>
        <pc:sldMkLst>
          <pc:docMk/>
          <pc:sldMk cId="3965973741" sldId="267"/>
        </pc:sldMkLst>
        <pc:graphicFrameChg chg="mod modGraphic">
          <ac:chgData name="Wolfersperger, Tanya" userId="S::tanya.wolfersperger@portlandoregon.gov::a13e6274-7b95-457d-8fa1-efcc1562756c" providerId="AD" clId="Web-{EF962F3B-A58C-C441-A78F-8797ECFAAB6A}" dt="2022-08-01T19:35:23.562" v="15"/>
          <ac:graphicFrameMkLst>
            <pc:docMk/>
            <pc:sldMk cId="3965973741" sldId="267"/>
            <ac:graphicFrameMk id="14" creationId="{3EB71267-0347-48AD-A35E-D4BC4AB676E7}"/>
          </ac:graphicFrameMkLst>
        </pc:graphicFrameChg>
      </pc:sldChg>
      <pc:sldChg chg="modCm">
        <pc:chgData name="Wolfersperger, Tanya" userId="S::tanya.wolfersperger@portlandoregon.gov::a13e6274-7b95-457d-8fa1-efcc1562756c" providerId="AD" clId="Web-{EF962F3B-A58C-C441-A78F-8797ECFAAB6A}" dt="2022-08-01T19:34:51.874" v="1"/>
        <pc:sldMkLst>
          <pc:docMk/>
          <pc:sldMk cId="834476198" sldId="505"/>
        </pc:sldMkLst>
      </pc:sldChg>
      <pc:sldChg chg="addSp delSp modSp">
        <pc:chgData name="Wolfersperger, Tanya" userId="S::tanya.wolfersperger@portlandoregon.gov::a13e6274-7b95-457d-8fa1-efcc1562756c" providerId="AD" clId="Web-{EF962F3B-A58C-C441-A78F-8797ECFAAB6A}" dt="2022-08-01T23:21:11.419" v="17"/>
        <pc:sldMkLst>
          <pc:docMk/>
          <pc:sldMk cId="2397262977" sldId="535"/>
        </pc:sldMkLst>
        <pc:picChg chg="add del mod">
          <ac:chgData name="Wolfersperger, Tanya" userId="S::tanya.wolfersperger@portlandoregon.gov::a13e6274-7b95-457d-8fa1-efcc1562756c" providerId="AD" clId="Web-{EF962F3B-A58C-C441-A78F-8797ECFAAB6A}" dt="2022-08-01T23:21:11.419" v="17"/>
          <ac:picMkLst>
            <pc:docMk/>
            <pc:sldMk cId="2397262977" sldId="535"/>
            <ac:picMk id="4" creationId="{B940CE19-AA3D-E993-69B4-EE1CBF0DD7B0}"/>
          </ac:picMkLst>
        </pc:picChg>
      </pc:sldChg>
    </pc:docChg>
  </pc:docChgLst>
  <pc:docChgLst>
    <pc:chgData name="Abualajin, Ayman" userId="12eb6598-f5b6-48c0-b279-8e8d152a2ecd" providerId="ADAL" clId="{63727EF6-EDDC-48D7-A2CA-B0A42677DC04}"/>
    <pc:docChg chg="modSld sldOrd">
      <pc:chgData name="Abualajin, Ayman" userId="12eb6598-f5b6-48c0-b279-8e8d152a2ecd" providerId="ADAL" clId="{63727EF6-EDDC-48D7-A2CA-B0A42677DC04}" dt="2022-08-02T21:17:04.804" v="1"/>
      <pc:docMkLst>
        <pc:docMk/>
      </pc:docMkLst>
      <pc:sldChg chg="ord">
        <pc:chgData name="Abualajin, Ayman" userId="12eb6598-f5b6-48c0-b279-8e8d152a2ecd" providerId="ADAL" clId="{63727EF6-EDDC-48D7-A2CA-B0A42677DC04}" dt="2022-08-02T21:17:04.804" v="1"/>
        <pc:sldMkLst>
          <pc:docMk/>
          <pc:sldMk cId="784580611" sldId="536"/>
        </pc:sldMkLst>
      </pc:sldChg>
    </pc:docChg>
  </pc:docChgLst>
  <pc:docChgLst>
    <pc:chgData name="Wolfersperger, Tanya" userId="S::tanya.wolfersperger@portlandoregon.gov::a13e6274-7b95-457d-8fa1-efcc1562756c" providerId="AD" clId="Web-{E03CFA72-5EFF-45FD-B711-0921D3E49BEB}"/>
    <pc:docChg chg="modSld">
      <pc:chgData name="Wolfersperger, Tanya" userId="S::tanya.wolfersperger@portlandoregon.gov::a13e6274-7b95-457d-8fa1-efcc1562756c" providerId="AD" clId="Web-{E03CFA72-5EFF-45FD-B711-0921D3E49BEB}" dt="2022-04-06T19:40:29.338" v="51" actId="1076"/>
      <pc:docMkLst>
        <pc:docMk/>
      </pc:docMkLst>
      <pc:sldChg chg="modSp">
        <pc:chgData name="Wolfersperger, Tanya" userId="S::tanya.wolfersperger@portlandoregon.gov::a13e6274-7b95-457d-8fa1-efcc1562756c" providerId="AD" clId="Web-{E03CFA72-5EFF-45FD-B711-0921D3E49BEB}" dt="2022-04-06T19:38:00.212" v="1" actId="20577"/>
        <pc:sldMkLst>
          <pc:docMk/>
          <pc:sldMk cId="1118302983" sldId="554"/>
        </pc:sldMkLst>
        <pc:spChg chg="mod">
          <ac:chgData name="Wolfersperger, Tanya" userId="S::tanya.wolfersperger@portlandoregon.gov::a13e6274-7b95-457d-8fa1-efcc1562756c" providerId="AD" clId="Web-{E03CFA72-5EFF-45FD-B711-0921D3E49BEB}" dt="2022-04-06T19:38:00.212" v="1" actId="20577"/>
          <ac:spMkLst>
            <pc:docMk/>
            <pc:sldMk cId="1118302983" sldId="554"/>
            <ac:spMk id="7" creationId="{00000000-0000-0000-0000-000000000000}"/>
          </ac:spMkLst>
        </pc:spChg>
      </pc:sldChg>
      <pc:sldChg chg="modSp">
        <pc:chgData name="Wolfersperger, Tanya" userId="S::tanya.wolfersperger@portlandoregon.gov::a13e6274-7b95-457d-8fa1-efcc1562756c" providerId="AD" clId="Web-{E03CFA72-5EFF-45FD-B711-0921D3E49BEB}" dt="2022-04-06T19:40:29.338" v="51" actId="1076"/>
        <pc:sldMkLst>
          <pc:docMk/>
          <pc:sldMk cId="1661220645" sldId="561"/>
        </pc:sldMkLst>
        <pc:spChg chg="mod">
          <ac:chgData name="Wolfersperger, Tanya" userId="S::tanya.wolfersperger@portlandoregon.gov::a13e6274-7b95-457d-8fa1-efcc1562756c" providerId="AD" clId="Web-{E03CFA72-5EFF-45FD-B711-0921D3E49BEB}" dt="2022-04-06T19:40:29.338" v="51" actId="1076"/>
          <ac:spMkLst>
            <pc:docMk/>
            <pc:sldMk cId="1661220645" sldId="561"/>
            <ac:spMk id="11" creationId="{A9F55119-821C-4E6E-B6B8-32EE2C830241}"/>
          </ac:spMkLst>
        </pc:spChg>
        <pc:graphicFrameChg chg="mod modGraphic">
          <ac:chgData name="Wolfersperger, Tanya" userId="S::tanya.wolfersperger@portlandoregon.gov::a13e6274-7b95-457d-8fa1-efcc1562756c" providerId="AD" clId="Web-{E03CFA72-5EFF-45FD-B711-0921D3E49BEB}" dt="2022-04-06T19:40:26.041" v="50" actId="1076"/>
          <ac:graphicFrameMkLst>
            <pc:docMk/>
            <pc:sldMk cId="1661220645" sldId="561"/>
            <ac:graphicFrameMk id="4" creationId="{2C825727-403C-4EDA-8E13-C7302644B9E5}"/>
          </ac:graphicFrameMkLst>
        </pc:graphicFrameChg>
      </pc:sldChg>
    </pc:docChg>
  </pc:docChgLst>
  <pc:docChgLst>
    <pc:chgData name="Chen, Jill" userId="S::jill.chen@portlandoregon.gov::a566c973-9887-40bf-82db-95dd32a2ac82" providerId="AD" clId="Web-{6D395FC1-35FD-C4F5-2725-1EA834F13286}"/>
    <pc:docChg chg="addSld delSld modSld">
      <pc:chgData name="Chen, Jill" userId="S::jill.chen@portlandoregon.gov::a566c973-9887-40bf-82db-95dd32a2ac82" providerId="AD" clId="Web-{6D395FC1-35FD-C4F5-2725-1EA834F13286}" dt="2022-08-01T20:47:03.450" v="36" actId="20577"/>
      <pc:docMkLst>
        <pc:docMk/>
      </pc:docMkLst>
      <pc:sldChg chg="modSp">
        <pc:chgData name="Chen, Jill" userId="S::jill.chen@portlandoregon.gov::a566c973-9887-40bf-82db-95dd32a2ac82" providerId="AD" clId="Web-{6D395FC1-35FD-C4F5-2725-1EA834F13286}" dt="2022-08-01T20:45:34.417" v="11" actId="20577"/>
        <pc:sldMkLst>
          <pc:docMk/>
          <pc:sldMk cId="1874183896" sldId="332"/>
        </pc:sldMkLst>
        <pc:spChg chg="mod">
          <ac:chgData name="Chen, Jill" userId="S::jill.chen@portlandoregon.gov::a566c973-9887-40bf-82db-95dd32a2ac82" providerId="AD" clId="Web-{6D395FC1-35FD-C4F5-2725-1EA834F13286}" dt="2022-08-01T20:45:34.417" v="11" actId="20577"/>
          <ac:spMkLst>
            <pc:docMk/>
            <pc:sldMk cId="1874183896" sldId="332"/>
            <ac:spMk id="4" creationId="{5860C966-9D2E-48EB-8784-3EF4B87E3A5C}"/>
          </ac:spMkLst>
        </pc:spChg>
      </pc:sldChg>
      <pc:sldChg chg="modSp addCm">
        <pc:chgData name="Chen, Jill" userId="S::jill.chen@portlandoregon.gov::a566c973-9887-40bf-82db-95dd32a2ac82" providerId="AD" clId="Web-{6D395FC1-35FD-C4F5-2725-1EA834F13286}" dt="2022-08-01T20:45:46.027" v="14" actId="20577"/>
        <pc:sldMkLst>
          <pc:docMk/>
          <pc:sldMk cId="1119183996" sldId="524"/>
        </pc:sldMkLst>
        <pc:spChg chg="mod">
          <ac:chgData name="Chen, Jill" userId="S::jill.chen@portlandoregon.gov::a566c973-9887-40bf-82db-95dd32a2ac82" providerId="AD" clId="Web-{6D395FC1-35FD-C4F5-2725-1EA834F13286}" dt="2022-08-01T20:45:46.027" v="14" actId="20577"/>
          <ac:spMkLst>
            <pc:docMk/>
            <pc:sldMk cId="1119183996" sldId="524"/>
            <ac:spMk id="9" creationId="{2F5E5C34-69BE-499B-838C-F9B989D458F5}"/>
          </ac:spMkLst>
        </pc:spChg>
      </pc:sldChg>
      <pc:sldChg chg="modSp">
        <pc:chgData name="Chen, Jill" userId="S::jill.chen@portlandoregon.gov::a566c973-9887-40bf-82db-95dd32a2ac82" providerId="AD" clId="Web-{6D395FC1-35FD-C4F5-2725-1EA834F13286}" dt="2022-08-01T20:47:03.450" v="36" actId="20577"/>
        <pc:sldMkLst>
          <pc:docMk/>
          <pc:sldMk cId="2110166528" sldId="530"/>
        </pc:sldMkLst>
        <pc:spChg chg="mod">
          <ac:chgData name="Chen, Jill" userId="S::jill.chen@portlandoregon.gov::a566c973-9887-40bf-82db-95dd32a2ac82" providerId="AD" clId="Web-{6D395FC1-35FD-C4F5-2725-1EA834F13286}" dt="2022-08-01T20:47:03.450" v="36" actId="20577"/>
          <ac:spMkLst>
            <pc:docMk/>
            <pc:sldMk cId="2110166528" sldId="530"/>
            <ac:spMk id="24" creationId="{54CCCBB9-FC30-4851-BDAE-D25DBF1052D7}"/>
          </ac:spMkLst>
        </pc:spChg>
      </pc:sldChg>
      <pc:sldChg chg="modSp">
        <pc:chgData name="Chen, Jill" userId="S::jill.chen@portlandoregon.gov::a566c973-9887-40bf-82db-95dd32a2ac82" providerId="AD" clId="Web-{6D395FC1-35FD-C4F5-2725-1EA834F13286}" dt="2022-08-01T20:45:54.433" v="17" actId="20577"/>
        <pc:sldMkLst>
          <pc:docMk/>
          <pc:sldMk cId="3689757791" sldId="541"/>
        </pc:sldMkLst>
        <pc:spChg chg="mod">
          <ac:chgData name="Chen, Jill" userId="S::jill.chen@portlandoregon.gov::a566c973-9887-40bf-82db-95dd32a2ac82" providerId="AD" clId="Web-{6D395FC1-35FD-C4F5-2725-1EA834F13286}" dt="2022-08-01T20:45:54.433" v="17" actId="20577"/>
          <ac:spMkLst>
            <pc:docMk/>
            <pc:sldMk cId="3689757791" sldId="541"/>
            <ac:spMk id="4" creationId="{15D5FDA6-D431-4509-A920-334EB189A6B4}"/>
          </ac:spMkLst>
        </pc:spChg>
      </pc:sldChg>
      <pc:sldChg chg="add del">
        <pc:chgData name="Chen, Jill" userId="S::jill.chen@portlandoregon.gov::a566c973-9887-40bf-82db-95dd32a2ac82" providerId="AD" clId="Web-{6D395FC1-35FD-C4F5-2725-1EA834F13286}" dt="2022-08-01T20:46:49.981" v="33"/>
        <pc:sldMkLst>
          <pc:docMk/>
          <pc:sldMk cId="1435805827" sldId="544"/>
        </pc:sldMkLst>
      </pc:sldChg>
      <pc:sldChg chg="modSp">
        <pc:chgData name="Chen, Jill" userId="S::jill.chen@portlandoregon.gov::a566c973-9887-40bf-82db-95dd32a2ac82" providerId="AD" clId="Web-{6D395FC1-35FD-C4F5-2725-1EA834F13286}" dt="2022-08-01T20:46:40.731" v="31" actId="20577"/>
        <pc:sldMkLst>
          <pc:docMk/>
          <pc:sldMk cId="893412984" sldId="545"/>
        </pc:sldMkLst>
        <pc:spChg chg="mod">
          <ac:chgData name="Chen, Jill" userId="S::jill.chen@portlandoregon.gov::a566c973-9887-40bf-82db-95dd32a2ac82" providerId="AD" clId="Web-{6D395FC1-35FD-C4F5-2725-1EA834F13286}" dt="2022-08-01T20:46:32.840" v="29" actId="20577"/>
          <ac:spMkLst>
            <pc:docMk/>
            <pc:sldMk cId="893412984" sldId="545"/>
            <ac:spMk id="7" creationId="{F81332D6-6000-D83F-DF14-428898686D73}"/>
          </ac:spMkLst>
        </pc:spChg>
        <pc:spChg chg="mod">
          <ac:chgData name="Chen, Jill" userId="S::jill.chen@portlandoregon.gov::a566c973-9887-40bf-82db-95dd32a2ac82" providerId="AD" clId="Web-{6D395FC1-35FD-C4F5-2725-1EA834F13286}" dt="2022-08-01T20:46:40.731" v="31" actId="20577"/>
          <ac:spMkLst>
            <pc:docMk/>
            <pc:sldMk cId="893412984" sldId="545"/>
            <ac:spMk id="9" creationId="{2F5E5C34-69BE-499B-838C-F9B989D458F5}"/>
          </ac:spMkLst>
        </pc:spChg>
      </pc:sldChg>
    </pc:docChg>
  </pc:docChgLst>
  <pc:docChgLst>
    <pc:chgData name="Landron Gonzalez, Angel" userId="5c6cfaf4-630a-466e-a7e1-474b3f643de9" providerId="ADAL" clId="{0C8514CC-0DD8-4BB6-A107-2885C9005BCF}"/>
    <pc:docChg chg="undo custSel modSld sldOrd modNotesMaster modHandout">
      <pc:chgData name="Landron Gonzalez, Angel" userId="5c6cfaf4-630a-466e-a7e1-474b3f643de9" providerId="ADAL" clId="{0C8514CC-0DD8-4BB6-A107-2885C9005BCF}" dt="2022-08-03T15:35:50.542" v="567"/>
      <pc:docMkLst>
        <pc:docMk/>
      </pc:docMkLst>
      <pc:sldChg chg="modSp mod modNotesTx">
        <pc:chgData name="Landron Gonzalez, Angel" userId="5c6cfaf4-630a-466e-a7e1-474b3f643de9" providerId="ADAL" clId="{0C8514CC-0DD8-4BB6-A107-2885C9005BCF}" dt="2022-08-03T15:35:06.748" v="566" actId="20577"/>
        <pc:sldMkLst>
          <pc:docMk/>
          <pc:sldMk cId="2110166528" sldId="530"/>
        </pc:sldMkLst>
        <pc:graphicFrameChg chg="modGraphic">
          <ac:chgData name="Landron Gonzalez, Angel" userId="5c6cfaf4-630a-466e-a7e1-474b3f643de9" providerId="ADAL" clId="{0C8514CC-0DD8-4BB6-A107-2885C9005BCF}" dt="2022-08-02T21:59:45.703" v="182" actId="20577"/>
          <ac:graphicFrameMkLst>
            <pc:docMk/>
            <pc:sldMk cId="2110166528" sldId="530"/>
            <ac:graphicFrameMk id="2" creationId="{61DD73B1-E599-4B69-9124-EE9E256EF7B8}"/>
          </ac:graphicFrameMkLst>
        </pc:graphicFrameChg>
      </pc:sldChg>
      <pc:sldChg chg="ord">
        <pc:chgData name="Landron Gonzalez, Angel" userId="5c6cfaf4-630a-466e-a7e1-474b3f643de9" providerId="ADAL" clId="{0C8514CC-0DD8-4BB6-A107-2885C9005BCF}" dt="2022-08-02T22:08:50.998" v="265" actId="20578"/>
        <pc:sldMkLst>
          <pc:docMk/>
          <pc:sldMk cId="893412984" sldId="545"/>
        </pc:sldMkLst>
      </pc:sldChg>
    </pc:docChg>
  </pc:docChgLst>
  <pc:docChgLst>
    <pc:chgData name="Wolfersperger, Tanya" userId="S::tanya.wolfersperger@portlandoregon.gov::a13e6274-7b95-457d-8fa1-efcc1562756c" providerId="AD" clId="Web-{D839524A-55E5-4075-AB85-43CD0F7AA765}"/>
    <pc:docChg chg="modSld">
      <pc:chgData name="Wolfersperger, Tanya" userId="S::tanya.wolfersperger@portlandoregon.gov::a13e6274-7b95-457d-8fa1-efcc1562756c" providerId="AD" clId="Web-{D839524A-55E5-4075-AB85-43CD0F7AA765}" dt="2022-05-05T16:23:00.029" v="16" actId="20577"/>
      <pc:docMkLst>
        <pc:docMk/>
      </pc:docMkLst>
      <pc:sldChg chg="modSp">
        <pc:chgData name="Wolfersperger, Tanya" userId="S::tanya.wolfersperger@portlandoregon.gov::a13e6274-7b95-457d-8fa1-efcc1562756c" providerId="AD" clId="Web-{D839524A-55E5-4075-AB85-43CD0F7AA765}" dt="2022-05-05T16:21:29.044" v="1" actId="20577"/>
        <pc:sldMkLst>
          <pc:docMk/>
          <pc:sldMk cId="0" sldId="259"/>
        </pc:sldMkLst>
        <pc:spChg chg="mod">
          <ac:chgData name="Wolfersperger, Tanya" userId="S::tanya.wolfersperger@portlandoregon.gov::a13e6274-7b95-457d-8fa1-efcc1562756c" providerId="AD" clId="Web-{D839524A-55E5-4075-AB85-43CD0F7AA765}" dt="2022-05-05T16:21:29.044" v="1" actId="20577"/>
          <ac:spMkLst>
            <pc:docMk/>
            <pc:sldMk cId="0" sldId="259"/>
            <ac:spMk id="8" creationId="{00000000-0000-0000-0000-000000000000}"/>
          </ac:spMkLst>
        </pc:spChg>
      </pc:sldChg>
      <pc:sldChg chg="modSp">
        <pc:chgData name="Wolfersperger, Tanya" userId="S::tanya.wolfersperger@portlandoregon.gov::a13e6274-7b95-457d-8fa1-efcc1562756c" providerId="AD" clId="Web-{D839524A-55E5-4075-AB85-43CD0F7AA765}" dt="2022-05-05T16:23:00.029" v="16" actId="20577"/>
        <pc:sldMkLst>
          <pc:docMk/>
          <pc:sldMk cId="1735407005" sldId="515"/>
        </pc:sldMkLst>
        <pc:spChg chg="mod">
          <ac:chgData name="Wolfersperger, Tanya" userId="S::tanya.wolfersperger@portlandoregon.gov::a13e6274-7b95-457d-8fa1-efcc1562756c" providerId="AD" clId="Web-{D839524A-55E5-4075-AB85-43CD0F7AA765}" dt="2022-05-05T16:23:00.029" v="16" actId="20577"/>
          <ac:spMkLst>
            <pc:docMk/>
            <pc:sldMk cId="1735407005" sldId="515"/>
            <ac:spMk id="6" creationId="{712CDF7C-2606-4F70-8D64-2345ECC808F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Progress as of June 30</a:t>
            </a:r>
            <a:r>
              <a:rPr lang="en-US" baseline="0"/>
              <a:t>, 2022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634692267026833E-2"/>
          <c:y val="2.3519622076794901E-2"/>
          <c:w val="0.94136530773297322"/>
          <c:h val="0.84717403745238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5"/>
                <c:pt idx="0">
                  <c:v>Total Units                 1859</c:v>
                </c:pt>
                <c:pt idx="1">
                  <c:v>Family Size                    836</c:v>
                </c:pt>
                <c:pt idx="2">
                  <c:v>30% AMI                         774</c:v>
                </c:pt>
                <c:pt idx="3">
                  <c:v>PSH                                     399</c:v>
                </c:pt>
                <c:pt idx="4">
                  <c:v>People Housed              4053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452</c:v>
                </c:pt>
                <c:pt idx="1">
                  <c:v>345</c:v>
                </c:pt>
                <c:pt idx="2">
                  <c:v>142</c:v>
                </c:pt>
                <c:pt idx="3">
                  <c:v>36</c:v>
                </c:pt>
                <c:pt idx="4">
                  <c:v>1057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56-49D8-9349-7BEA1C314C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Construction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5"/>
                <c:pt idx="0">
                  <c:v>Total Units                 1859</c:v>
                </c:pt>
                <c:pt idx="1">
                  <c:v>Family Size                    836</c:v>
                </c:pt>
                <c:pt idx="2">
                  <c:v>30% AMI                         774</c:v>
                </c:pt>
                <c:pt idx="3">
                  <c:v>PSH                                     399</c:v>
                </c:pt>
                <c:pt idx="4">
                  <c:v>People Housed              4053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1038</c:v>
                </c:pt>
                <c:pt idx="1">
                  <c:v>346</c:v>
                </c:pt>
                <c:pt idx="2">
                  <c:v>486</c:v>
                </c:pt>
                <c:pt idx="3">
                  <c:v>277</c:v>
                </c:pt>
                <c:pt idx="4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56-49D8-9349-7BEA1C314C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 Pre-Development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5"/>
                <c:pt idx="0">
                  <c:v>Total Units                 1859</c:v>
                </c:pt>
                <c:pt idx="1">
                  <c:v>Family Size                    836</c:v>
                </c:pt>
                <c:pt idx="2">
                  <c:v>30% AMI                         774</c:v>
                </c:pt>
                <c:pt idx="3">
                  <c:v>PSH                                     399</c:v>
                </c:pt>
                <c:pt idx="4">
                  <c:v>People Housed              4053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369</c:v>
                </c:pt>
                <c:pt idx="1">
                  <c:v>145</c:v>
                </c:pt>
                <c:pt idx="2">
                  <c:v>146</c:v>
                </c:pt>
                <c:pt idx="3">
                  <c:v>86</c:v>
                </c:pt>
                <c:pt idx="4">
                  <c:v>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56-49D8-9349-7BEA1C314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6181544"/>
        <c:axId val="626182528"/>
      </c:barChart>
      <c:catAx>
        <c:axId val="626181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182528"/>
        <c:crosses val="autoZero"/>
        <c:auto val="0"/>
        <c:lblAlgn val="ctr"/>
        <c:lblOffset val="100"/>
        <c:noMultiLvlLbl val="0"/>
      </c:catAx>
      <c:valAx>
        <c:axId val="62618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181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687216949004009E-2"/>
          <c:y val="9.1135656654029354E-2"/>
          <c:w val="0.84117502260424837"/>
          <c:h val="0.8179917614464857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Portland Bond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DB8-4BD3-B463-6931D939FAC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8DB8-4BD3-B463-6931D939FAC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DB8-4BD3-B463-6931D939FAC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8DB8-4BD3-B463-6931D939FACA}"/>
              </c:ext>
            </c:extLst>
          </c:dPt>
          <c:dLbls>
            <c:dLbl>
              <c:idx val="0"/>
              <c:layout>
                <c:manualLayout>
                  <c:x val="-0.28032892666664011"/>
                  <c:y val="2.05761316872427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A21C112-CCA8-4286-8D6A-1663344206F7}" type="CATEGORYNAME">
                      <a:rPr lang="en-US" sz="1600">
                        <a:solidFill>
                          <a:srgbClr val="434F69"/>
                        </a:solidFill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68158009854033"/>
                      <c:h val="0.108179012345679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DB8-4BD3-B463-6931D939FACA}"/>
                </c:ext>
              </c:extLst>
            </c:dLbl>
            <c:dLbl>
              <c:idx val="1"/>
              <c:layout>
                <c:manualLayout>
                  <c:x val="0.14753843653954363"/>
                  <c:y val="-5.14403292181069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5B4AE3-881F-42EC-97D9-877A40356EAB}" type="CATEGORYNAME">
                      <a:rPr lang="en-US" sz="1600">
                        <a:solidFill>
                          <a:srgbClr val="434F69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98229898151429"/>
                      <c:h val="0.158410493827160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DB8-4BD3-B463-6931D939FACA}"/>
                </c:ext>
              </c:extLst>
            </c:dLbl>
            <c:dLbl>
              <c:idx val="2"/>
              <c:layout>
                <c:manualLayout>
                  <c:x val="-2.7412280701754384E-2"/>
                  <c:y val="-3.85802469135802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D7584A-248B-43C9-887F-DD47525C7260}" type="CATEGORYNAME">
                      <a:rPr lang="en-US" sz="1600">
                        <a:solidFill>
                          <a:srgbClr val="434F69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DB8-4BD3-B463-6931D939FACA}"/>
                </c:ext>
              </c:extLst>
            </c:dLbl>
            <c:dLbl>
              <c:idx val="3"/>
              <c:layout>
                <c:manualLayout>
                  <c:x val="0.16801357764792088"/>
                  <c:y val="-1.05962077257200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2004BA9-E5DA-4AC5-AEF5-6025D937EC2B}" type="CATEGORYNAME">
                      <a:rPr lang="en-US" sz="1600">
                        <a:solidFill>
                          <a:srgbClr val="434F69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DB8-4BD3-B463-6931D939FAC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Bonds Expended</c:v>
                </c:pt>
                <c:pt idx="1">
                  <c:v>Bond Commitments</c:v>
                </c:pt>
                <c:pt idx="2">
                  <c:v>Project Reserves</c:v>
                </c:pt>
                <c:pt idx="3">
                  <c:v>Net Interest and Credits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137891938</c:v>
                </c:pt>
                <c:pt idx="1">
                  <c:v>120340638</c:v>
                </c:pt>
                <c:pt idx="2">
                  <c:v>167425</c:v>
                </c:pt>
                <c:pt idx="3">
                  <c:v>2275075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B8-4BD3-B463-6931D939FA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7D7626-C534-4429-B4DC-8168E7B352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105348" cy="47475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88CB7-45F1-4D30-A4AB-133B2234A5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58972" y="2"/>
            <a:ext cx="3105348" cy="47475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3D64A6-44B2-4192-9CC6-62657E7AF7F6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5B98A-2AF8-466D-9116-914896A079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76591"/>
            <a:ext cx="3105348" cy="4747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35252-A880-4A41-87CC-A465EA8892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58972" y="8976591"/>
            <a:ext cx="3105348" cy="4747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FFCC51-223C-4676-9632-ED86A097C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99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05348" cy="47475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8972" y="2"/>
            <a:ext cx="3105348" cy="47475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00CF72-0278-44F6-A775-CCFA81C262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81100"/>
            <a:ext cx="5667375" cy="3189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620" y="4548462"/>
            <a:ext cx="5732949" cy="372146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6591"/>
            <a:ext cx="3105348" cy="4747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8972" y="8976591"/>
            <a:ext cx="3105348" cy="4747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87E897-22BC-4DAE-B353-C1F2B6CA1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6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Dr. Holt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Welcome remarks.  Review online meeting protocols (next slide).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E897-22BC-4DAE-B353-C1F2B6CA1C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09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 marL="291179" indent="-291179">
              <a:buFont typeface="Arial,Sans-Serif"/>
              <a:buChar char="•"/>
              <a:defRPr/>
            </a:pPr>
            <a:r>
              <a:rPr lang="en-US"/>
              <a:t>93 units  Aurora  - Feb 2023 </a:t>
            </a:r>
          </a:p>
          <a:p>
            <a:pPr marL="291179" indent="-291179">
              <a:buFont typeface="Arial,Sans-Serif"/>
              <a:buChar char="•"/>
              <a:defRPr/>
            </a:pPr>
            <a:r>
              <a:rPr lang="en-US"/>
              <a:t>66 units The Joyce  - April 2023</a:t>
            </a:r>
          </a:p>
          <a:p>
            <a:pPr marL="291179" indent="-291179">
              <a:buFont typeface="Arial,Sans-Serif"/>
              <a:buChar char="•"/>
              <a:defRPr/>
            </a:pPr>
            <a:r>
              <a:rPr lang="en-US"/>
              <a:t>128 units Anna Mann – </a:t>
            </a:r>
            <a:r>
              <a:rPr lang="en-US" err="1"/>
              <a:t>bldg</a:t>
            </a:r>
            <a:r>
              <a:rPr lang="en-US"/>
              <a:t> South = Feb 2023, Addition = March 2023, North = May 2023</a:t>
            </a:r>
          </a:p>
          <a:p>
            <a:pPr marL="291179" indent="-291179">
              <a:buFont typeface="Arial,Sans-Serif"/>
              <a:buChar char="•"/>
              <a:defRPr/>
            </a:pPr>
            <a:r>
              <a:rPr lang="en-US"/>
              <a:t>98 units Emmons Place (North </a:t>
            </a:r>
            <a:r>
              <a:rPr lang="en-US" err="1"/>
              <a:t>Bldg</a:t>
            </a:r>
            <a:r>
              <a:rPr lang="en-US"/>
              <a:t> ONLY) – May 2023</a:t>
            </a:r>
          </a:p>
          <a:p>
            <a:pPr marL="291179" indent="-291179">
              <a:buFont typeface="Arial,Sans-Serif"/>
              <a:buChar char="•"/>
              <a:defRPr/>
            </a:pPr>
            <a:r>
              <a:rPr lang="en-US"/>
              <a:t>206 units at 3000 Powell slipped to Jan 2024</a:t>
            </a:r>
          </a:p>
          <a:p>
            <a:pPr marL="291179" indent="-291179">
              <a:buFont typeface="Arial,Sans-Serif"/>
              <a:buChar char="•"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8DE7-E27E-4696-824C-3E04662FF7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79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Angel Landrón-González</a:t>
            </a:r>
            <a:endParaRPr lang="en-US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The Expended vs. Committed amounts have continued increasing on ongoing </a:t>
            </a:r>
            <a:r>
              <a:rPr lang="en-US" dirty="0">
                <a:cs typeface="Calibri" panose="020F0502020204030204"/>
              </a:rPr>
              <a:t>constructions</a:t>
            </a:r>
            <a:r>
              <a:rPr lang="en-US">
                <a:cs typeface="Calibri" panose="020F0502020204030204"/>
              </a:rPr>
              <a:t>. </a:t>
            </a:r>
            <a:endParaRPr lang="en-US" dirty="0">
              <a:cs typeface="Calibri" panose="020F0502020204030204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Compared with the previous report, the Project spending has increased by 26.7M, equivalent to 10.16%, and the Commitments have increased by $</a:t>
            </a:r>
            <a:r>
              <a:rPr lang="en-US"/>
              <a:t>30M equal </a:t>
            </a:r>
            <a:r>
              <a:rPr lang="en-US" dirty="0"/>
              <a:t>to 11.45%.</a:t>
            </a:r>
            <a:endParaRPr lang="en-US" b="0" dirty="0">
              <a:cs typeface="Calibri"/>
            </a:endParaRPr>
          </a:p>
          <a:p>
            <a:pPr marL="174708" indent="-174708">
              <a:buFont typeface="Arial,Sans-Serif" panose="020B0604020202020204" pitchFamily="34" charset="0"/>
              <a:buChar char="•"/>
            </a:pPr>
            <a:r>
              <a:rPr lang="en-US" dirty="0"/>
              <a:t>The Reserve remains</a:t>
            </a:r>
            <a:r>
              <a:rPr lang="en-US"/>
              <a:t> at $167K.</a:t>
            </a: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/>
              <a:t>The net Interest/Credits at $2.28M are planned to be used for future projects.</a:t>
            </a:r>
            <a:endParaRPr lang="en-US" dirty="0"/>
          </a:p>
          <a:p>
            <a:pPr lvl="0"/>
            <a:endParaRPr lang="en-US" dirty="0"/>
          </a:p>
          <a:p>
            <a:r>
              <a:rPr lang="en-US" sz="1000" i="1" dirty="0"/>
              <a:t>Interest and Credits will continue to grow as the issued but unused bond funds earn additional interest. </a:t>
            </a:r>
          </a:p>
          <a:p>
            <a:pPr defTabSz="931774">
              <a:defRPr/>
            </a:pPr>
            <a:r>
              <a:rPr lang="en-US" sz="1000" b="0" i="1" dirty="0"/>
              <a:t>Expended and Committed funds include the 7% Program Delivery Fee (PDF).</a:t>
            </a:r>
            <a:endParaRPr lang="en-US" sz="1000" i="1" dirty="0">
              <a:cs typeface="Calibri"/>
            </a:endParaRPr>
          </a:p>
          <a:p>
            <a:r>
              <a:rPr lang="en-US" sz="1000" i="1" dirty="0"/>
              <a:t>As noted previously, the Bond Delivery expense percentage has dropped below 7% as the Bond Project Expenses grow.  (the % delivery expense for expended and committed will grow for the same reason – it’s a math thing)</a:t>
            </a:r>
            <a:endParaRPr lang="en-US" sz="1000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2B87E897-22BC-4DAE-B353-C1F2B6CA1CD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2946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>
                <a:latin typeface="Arial"/>
                <a:cs typeface="Arial"/>
              </a:rPr>
              <a:t>Tanya Wolfersperger</a:t>
            </a:r>
          </a:p>
          <a:p>
            <a:pPr>
              <a:defRPr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Today, team members for Starlight and Francis + Clare Place are joining us to share an update on their projects.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E897-22BC-4DAE-B353-C1F2B6CA1C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94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Mary-Rain O’Meara and Brandon Brezic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46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64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05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09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Operation Contracts data is not required by PHB.  This is an optional field.  Examples of “Operations” contracts could include property management-related vendors, such as landscape maintenance, janitorial services,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68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62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CBDD05-DCE6-4858-9D05-311AC0FD381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055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Dr. Steven Holt</a:t>
            </a:r>
            <a:endParaRPr lang="en-US" dirty="0">
              <a:latin typeface="Arial"/>
              <a:cs typeface="Arial"/>
            </a:endParaRPr>
          </a:p>
          <a:p>
            <a:pPr marL="174708" indent="-174708">
              <a:buFont typeface="Arial"/>
              <a:buChar char="•"/>
            </a:pPr>
            <a:r>
              <a:rPr lang="en-US" b="1" dirty="0"/>
              <a:t>Let’s learn from each other and make this a respectful, productive space. </a:t>
            </a:r>
            <a:r>
              <a:rPr lang="en-US" dirty="0"/>
              <a:t>Hybrid and online teleconferencing may be a brand-new experience. Let’s dive in with humility and understanding as we all learn to navigate this new space. </a:t>
            </a:r>
            <a:endParaRPr lang="en-US" dirty="0">
              <a:cs typeface="Calibri"/>
            </a:endParaRPr>
          </a:p>
          <a:p>
            <a:pPr marL="174708" indent="-174708">
              <a:buFont typeface="Arial"/>
              <a:buChar char="•"/>
            </a:pPr>
            <a:r>
              <a:rPr lang="en-US" b="1" dirty="0"/>
              <a:t>Give yourself extra time to get set up. </a:t>
            </a:r>
            <a:r>
              <a:rPr lang="en-US" dirty="0"/>
              <a:t>Check your headset, microphone, volume level, and if needed, any software that you may need to install. </a:t>
            </a:r>
            <a:endParaRPr lang="en-US" dirty="0">
              <a:cs typeface="Calibri"/>
            </a:endParaRPr>
          </a:p>
          <a:p>
            <a:pPr marL="174708" indent="-174708">
              <a:buFont typeface="Arial"/>
              <a:buChar char="•"/>
            </a:pPr>
            <a:r>
              <a:rPr lang="en-US" b="1" dirty="0"/>
              <a:t>Mute yourself when not speaking.</a:t>
            </a:r>
            <a:r>
              <a:rPr lang="en-US" dirty="0"/>
              <a:t> This prevents feedback and noise disruptions.  Also, refrain from side conversations that make it difficult for virtual attendees to hear.</a:t>
            </a:r>
            <a:endParaRPr lang="en-US" dirty="0">
              <a:cs typeface="Calibri"/>
            </a:endParaRPr>
          </a:p>
          <a:p>
            <a:pPr marL="174708" indent="-174708">
              <a:buFont typeface="Arial"/>
              <a:buChar char="•"/>
            </a:pPr>
            <a:r>
              <a:rPr lang="en-US" b="1" dirty="0"/>
              <a:t>Introduce yourself before speaking.</a:t>
            </a:r>
            <a:r>
              <a:rPr lang="en-US" dirty="0"/>
              <a:t> This helps the audience connect the voice to the speaker. </a:t>
            </a:r>
            <a:endParaRPr lang="en-US" dirty="0">
              <a:cs typeface="Calibri"/>
            </a:endParaRPr>
          </a:p>
          <a:p>
            <a:pPr marL="174708" indent="-174708">
              <a:buFont typeface="Arial"/>
              <a:buChar char="•"/>
            </a:pPr>
            <a:r>
              <a:rPr lang="en-US" b="1" dirty="0"/>
              <a:t>Keep the chat respectful and on topic.</a:t>
            </a:r>
            <a:r>
              <a:rPr lang="en-US" dirty="0"/>
              <a:t> Please be aware that this public meeting is recorded, including the chat. </a:t>
            </a:r>
            <a:endParaRPr lang="en-US" dirty="0">
              <a:cs typeface="Calibri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E897-22BC-4DAE-B353-C1F2B6CA1C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66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E897-22BC-4DAE-B353-C1F2B6CA1C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94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Travis Phillips and Mac Cunningham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46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7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77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64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09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68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BDD05-DCE6-4858-9D05-311AC0FD38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95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CBDD05-DCE6-4858-9D05-311AC0FD381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0559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dirty="0">
                <a:latin typeface="Arial"/>
                <a:cs typeface="Arial"/>
              </a:rPr>
              <a:t>Molly Rogers</a:t>
            </a:r>
          </a:p>
          <a:p>
            <a:pPr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E897-22BC-4DAE-B353-C1F2B6CA1C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80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Holt</a:t>
            </a: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Review of meeting agenda, roll call and approve Meeting Summary Notes from April 7</a:t>
            </a:r>
            <a:r>
              <a:rPr lang="en-US" baseline="30000" dirty="0">
                <a:latin typeface="Arial"/>
                <a:cs typeface="Arial"/>
              </a:rPr>
              <a:t>th</a:t>
            </a:r>
            <a:r>
              <a:rPr lang="en-US" dirty="0">
                <a:latin typeface="Arial"/>
                <a:cs typeface="Arial"/>
              </a:rPr>
              <a:t> BOC meeting.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Remind guests that they can sign up for Public Testimony in the Zoom Chat or sign-up sheet if attending in person.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E897-22BC-4DAE-B353-C1F2B6CA1C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8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8DE7-E27E-4696-824C-3E04662FF7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Arial"/>
                <a:cs typeface="Arial"/>
              </a:rPr>
              <a:t>Dr. Holt</a:t>
            </a:r>
          </a:p>
          <a:p>
            <a:pPr>
              <a:defRPr/>
            </a:pPr>
            <a:r>
              <a:rPr lang="en-US" b="0" dirty="0">
                <a:latin typeface="Arial"/>
                <a:cs typeface="Arial"/>
              </a:rPr>
              <a:t>Open meeting for public testimony.  Please submit your name in the Zoom Chat or the sign-up sheet if you would like to provide testimony.  Individuals will have 2 minutes each to share their comments.  As a reminder, this meeting is being recorded which includes information in the Chat.</a:t>
            </a:r>
          </a:p>
          <a:p>
            <a:pPr>
              <a:defRPr/>
            </a:pPr>
            <a:endParaRPr lang="en-US" b="0" dirty="0">
              <a:latin typeface="Arial"/>
              <a:cs typeface="Arial"/>
            </a:endParaRPr>
          </a:p>
          <a:p>
            <a:pPr>
              <a:defRPr/>
            </a:pPr>
            <a:r>
              <a:rPr lang="en-US" b="1" dirty="0">
                <a:latin typeface="Arial"/>
                <a:cs typeface="Arial"/>
              </a:rPr>
              <a:t>Ryan/Tanya</a:t>
            </a:r>
            <a:endParaRPr lang="en-US" b="0" dirty="0">
              <a:latin typeface="Arial"/>
              <a:cs typeface="Arial"/>
            </a:endParaRPr>
          </a:p>
          <a:p>
            <a:pPr>
              <a:defRPr/>
            </a:pPr>
            <a:r>
              <a:rPr lang="en-US" b="0" dirty="0">
                <a:latin typeface="Arial"/>
                <a:cs typeface="Arial"/>
              </a:rPr>
              <a:t>Confirm registrations and sign-up sheet for any pre-registered testimony.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8DE7-E27E-4696-824C-3E04662FF7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2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As part of our quarterly reporting, we will review the project-related milestones and updates included in the Project Progress Dashboard report and the Expenditure Report.  </a:t>
            </a:r>
          </a:p>
          <a:p>
            <a:pPr defTabSz="931774">
              <a:defRPr/>
            </a:pP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708" indent="-174708" defTabSz="931774">
              <a:buFontTx/>
              <a:buChar char="-"/>
              <a:defRPr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Jill Chen will present the Dashboard report.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Angel Landron-Gonzalez will present the Expenditure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E897-22BC-4DAE-B353-C1F2B6CA1C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4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dirty="0">
                <a:latin typeface="Arial"/>
                <a:cs typeface="Arial"/>
              </a:rPr>
              <a:t>Jill Chen</a:t>
            </a:r>
            <a:endParaRPr lang="en-US" dirty="0"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Review Dashboard handout – ALL 2019 BOS in CONSTRUCTION – since the last BOC meeting – closed 3000 Powell in mid Nov, Anna Mann in last day Nov and Joyce in right before Christmas in Dec  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Add 2021 Invitational BOS – THANK BOC members for participation in reviews of Invitational BOS 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– chart highlights the production totals by project status:  open (3 projects), in construction (9 projects) + 3 newly awarded projects in “pre-development”</a:t>
            </a: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- highlight any changes in development phases or project schedules.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-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8DE7-E27E-4696-824C-3E04662FF7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83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FD9AE-9870-45BA-B44E-36BF6FAFCB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36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>
                <a:latin typeface="Arial"/>
                <a:cs typeface="Arial"/>
              </a:rPr>
              <a:t>Jill Chen</a:t>
            </a:r>
            <a:endParaRPr lang="en-US">
              <a:latin typeface="Arial"/>
              <a:cs typeface="Arial"/>
            </a:endParaRPr>
          </a:p>
          <a:p>
            <a:pPr>
              <a:defRPr/>
            </a:pPr>
            <a:r>
              <a:rPr lang="en-US" b="1">
                <a:latin typeface="Arial"/>
                <a:cs typeface="Arial"/>
              </a:rPr>
              <a:t>Issues of rising costs and supply chain</a:t>
            </a:r>
          </a:p>
          <a:p>
            <a:pPr>
              <a:defRPr/>
            </a:pPr>
            <a:endParaRPr lang="en-US" b="1">
              <a:latin typeface="Arial"/>
              <a:cs typeface="Arial"/>
            </a:endParaRPr>
          </a:p>
          <a:p>
            <a:pPr>
              <a:defRPr/>
            </a:pPr>
            <a:r>
              <a:rPr lang="en-US" b="1">
                <a:latin typeface="Arial"/>
                <a:cs typeface="Arial"/>
              </a:rPr>
              <a:t>Issues related to Private Activity Bonds  - GOOD NEWS that all 2019 BOS closed  - RISK to 2021 BOS – NOT ON OHCS LIST </a:t>
            </a:r>
            <a:endParaRPr lang="en-US">
              <a:cs typeface="Calibri"/>
            </a:endParaRPr>
          </a:p>
          <a:p>
            <a:pPr>
              <a:defRPr/>
            </a:pP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8DE7-E27E-4696-824C-3E04662FF7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2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Opening 587 affordable units throughout City in 2022  (PHB as a whole will be opening 841 new units plus completion of a rehab) </a:t>
            </a:r>
          </a:p>
          <a:p>
            <a:endParaRPr lang="en-US" dirty="0"/>
          </a:p>
          <a:p>
            <a:pPr marL="291179" indent="-291179">
              <a:buFont typeface="Arial,Sans-Serif"/>
              <a:buChar char="•"/>
            </a:pPr>
            <a:r>
              <a:rPr lang="en-US" dirty="0"/>
              <a:t>138 units Crescent Court - May</a:t>
            </a:r>
          </a:p>
          <a:p>
            <a:pPr marL="291179" indent="-291179">
              <a:buFont typeface="Arial,Sans-Serif"/>
              <a:buChar char="•"/>
            </a:pPr>
            <a:r>
              <a:rPr lang="en-US" dirty="0"/>
              <a:t>50 units </a:t>
            </a:r>
            <a:r>
              <a:rPr lang="en-US" dirty="0" err="1"/>
              <a:t>Hayu</a:t>
            </a:r>
            <a:r>
              <a:rPr lang="en-US" dirty="0"/>
              <a:t> </a:t>
            </a:r>
            <a:r>
              <a:rPr lang="en-US" dirty="0" err="1"/>
              <a:t>Tilixam</a:t>
            </a:r>
            <a:r>
              <a:rPr lang="en-US" dirty="0"/>
              <a:t> - August</a:t>
            </a:r>
            <a:endParaRPr lang="en-US" dirty="0">
              <a:cs typeface="Calibri"/>
            </a:endParaRPr>
          </a:p>
          <a:p>
            <a:pPr marL="291179" indent="-291179">
              <a:buFont typeface="Arial,Sans-Serif"/>
              <a:buChar char="•"/>
            </a:pPr>
            <a:r>
              <a:rPr lang="en-US" dirty="0"/>
              <a:t>110 units Cathedral Village – August  </a:t>
            </a:r>
            <a:endParaRPr lang="en-US" dirty="0">
              <a:cs typeface="Calibri" panose="020F0502020204030204"/>
            </a:endParaRPr>
          </a:p>
          <a:p>
            <a:pPr marL="291179" indent="-291179">
              <a:buFont typeface="Arial,Sans-Serif"/>
              <a:buChar char="•"/>
            </a:pPr>
            <a:r>
              <a:rPr lang="en-US" dirty="0"/>
              <a:t>48 units Emmons Place (South </a:t>
            </a:r>
            <a:r>
              <a:rPr lang="en-US" dirty="0" err="1"/>
              <a:t>Bldg</a:t>
            </a:r>
            <a:r>
              <a:rPr lang="en-US" dirty="0"/>
              <a:t> ONLY) - October </a:t>
            </a:r>
          </a:p>
          <a:p>
            <a:pPr marL="291179" indent="-291179">
              <a:buFont typeface="Arial,Sans-Serif"/>
              <a:buChar char="•"/>
            </a:pPr>
            <a:r>
              <a:rPr lang="en-US" dirty="0"/>
              <a:t>141 units Las </a:t>
            </a:r>
            <a:r>
              <a:rPr lang="en-US" dirty="0" err="1"/>
              <a:t>Adelitas</a:t>
            </a:r>
            <a:r>
              <a:rPr lang="en-US" dirty="0"/>
              <a:t> – December </a:t>
            </a:r>
            <a:endParaRPr lang="en-US" dirty="0">
              <a:cs typeface="Calibri"/>
            </a:endParaRPr>
          </a:p>
          <a:p>
            <a:pPr marL="291179" indent="-291179">
              <a:buFont typeface="Arial,Sans-Serif"/>
              <a:buChar char="•"/>
            </a:pPr>
            <a:r>
              <a:rPr lang="en-US" dirty="0"/>
              <a:t>100 units Starlight (</a:t>
            </a:r>
            <a:r>
              <a:rPr lang="en-US" dirty="0" err="1"/>
              <a:t>fmrly</a:t>
            </a:r>
            <a:r>
              <a:rPr lang="en-US" dirty="0"/>
              <a:t>, Westwind) – October </a:t>
            </a:r>
            <a:endParaRPr lang="en-US" dirty="0">
              <a:cs typeface="Calibri"/>
            </a:endParaRPr>
          </a:p>
          <a:p>
            <a:pPr marL="291179" indent="-291179">
              <a:buFont typeface="Arial,Sans-Serif"/>
              <a:buChar char="•"/>
            </a:pPr>
            <a:endParaRPr lang="en-US" dirty="0"/>
          </a:p>
          <a:p>
            <a:endParaRPr lang="en-US" dirty="0"/>
          </a:p>
          <a:p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7E897-22BC-4DAE-B353-C1F2B6CA1C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spc="-5">
              <a:solidFill>
                <a:srgbClr val="27829D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A2872-5059-4BCF-B3C1-DBD428C1C785}" type="datetime1">
              <a:rPr lang="en-US" smtClean="0"/>
              <a:t>8/3/2022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782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spc="-5">
              <a:solidFill>
                <a:srgbClr val="27829D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8CCC3-6203-4FC3-B62D-AA609261DB4B}" type="datetime1">
              <a:rPr lang="en-US" smtClean="0"/>
              <a:t>8/3/2022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782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spc="-5">
              <a:solidFill>
                <a:srgbClr val="27829D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45053-EBCC-4E48-8072-1874E2712DD6}" type="datetime1">
              <a:rPr lang="en-US" smtClean="0"/>
              <a:t>8/3/2022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782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spc="-5">
              <a:solidFill>
                <a:srgbClr val="27829D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AC93F-649D-402D-93C7-1C61A5463F8F}" type="datetime1">
              <a:rPr lang="en-US" smtClean="0"/>
              <a:t>8/3/2022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spc="-5">
              <a:solidFill>
                <a:srgbClr val="27829D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8AD91-777E-4BA2-96FA-AFFB76DA091E}" type="datetime1">
              <a:rPr lang="en-US" smtClean="0"/>
              <a:t>8/3/2022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340" y="582226"/>
            <a:ext cx="1081531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367933"/>
            <a:ext cx="10815319" cy="269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1017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spc="-5">
              <a:solidFill>
                <a:srgbClr val="27829D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2F4AF-738C-40BB-8C3E-571A3321108B}" type="datetime1">
              <a:rPr lang="en-US" smtClean="0"/>
              <a:t>8/3/2022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5166" y="6478453"/>
            <a:ext cx="128270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hyperlink" Target="https://www.facebook.com/watch/?v=1240581553346047" TargetMode="Externa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44" y="1806054"/>
            <a:ext cx="12192000" cy="4490085"/>
          </a:xfrm>
          <a:custGeom>
            <a:avLst/>
            <a:gdLst/>
            <a:ahLst/>
            <a:cxnLst/>
            <a:rect l="l" t="t" r="r" b="b"/>
            <a:pathLst>
              <a:path w="12192000" h="4490085">
                <a:moveTo>
                  <a:pt x="0" y="4489919"/>
                </a:moveTo>
                <a:lnTo>
                  <a:pt x="12192000" y="4489919"/>
                </a:lnTo>
                <a:lnTo>
                  <a:pt x="12192000" y="0"/>
                </a:lnTo>
                <a:lnTo>
                  <a:pt x="0" y="0"/>
                </a:lnTo>
                <a:lnTo>
                  <a:pt x="0" y="4489919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561860"/>
                </a:moveTo>
                <a:lnTo>
                  <a:pt x="12192000" y="0"/>
                </a:lnTo>
                <a:lnTo>
                  <a:pt x="0" y="0"/>
                </a:lnTo>
                <a:lnTo>
                  <a:pt x="0" y="561860"/>
                </a:lnTo>
                <a:lnTo>
                  <a:pt x="1219200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9752" y="2380829"/>
            <a:ext cx="8640447" cy="1782539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</a:pPr>
            <a:r>
              <a:rPr lang="en-US" sz="6000" spc="-5">
                <a:solidFill>
                  <a:srgbClr val="FFFFFF"/>
                </a:solidFill>
              </a:rPr>
              <a:t>Bond Oversight Committee Meeting</a:t>
            </a:r>
            <a:endParaRPr sz="6000"/>
          </a:p>
        </p:txBody>
      </p:sp>
      <p:sp>
        <p:nvSpPr>
          <p:cNvPr id="8" name="object 8"/>
          <p:cNvSpPr txBox="1"/>
          <p:nvPr/>
        </p:nvSpPr>
        <p:spPr>
          <a:xfrm>
            <a:off x="685800" y="4825155"/>
            <a:ext cx="5534667" cy="40459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28800"/>
              </a:lnSpc>
              <a:spcBef>
                <a:spcPts val="100"/>
              </a:spcBef>
            </a:pPr>
            <a:r>
              <a:rPr lang="en-US" sz="2200" b="1">
                <a:solidFill>
                  <a:srgbClr val="FFFFFF"/>
                </a:solidFill>
                <a:latin typeface="Arial"/>
                <a:cs typeface="Arial"/>
              </a:rPr>
              <a:t>Thursday, August 4,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3C4EFC-9A2A-4751-B6D7-80A3BB722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21" y="228600"/>
            <a:ext cx="2732379" cy="1143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C029568-5E25-413E-A623-6CF75B415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5" y="248059"/>
            <a:ext cx="4684410" cy="12454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9">
            <a:extLst>
              <a:ext uri="{FF2B5EF4-FFF2-40B4-BE49-F238E27FC236}">
                <a16:creationId xmlns:a16="http://schemas.microsoft.com/office/drawing/2014/main" id="{78A954CF-D4F9-4F71-AF20-B807BE8A5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4" y="12940"/>
            <a:ext cx="12145991" cy="68321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43014-BE40-42DE-8622-6D04F90325D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lang="en-US" spc="-5">
              <a:solidFill>
                <a:srgbClr val="2782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76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989DF01B-43C1-4D7E-95A6-DDF39801D274}"/>
              </a:ext>
            </a:extLst>
          </p:cNvPr>
          <p:cNvSpPr/>
          <p:nvPr/>
        </p:nvSpPr>
        <p:spPr>
          <a:xfrm>
            <a:off x="32748" y="6296025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0"/>
                </a:moveTo>
                <a:lnTo>
                  <a:pt x="5613" y="0"/>
                </a:lnTo>
                <a:lnTo>
                  <a:pt x="0" y="561873"/>
                </a:lnTo>
                <a:lnTo>
                  <a:pt x="12192000" y="5618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chemeClr val="bg1"/>
                </a:solidFill>
              </a:rPr>
              <a:t>				</a:t>
            </a:r>
          </a:p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z="1200" spc="-10">
                <a:solidFill>
                  <a:schemeClr val="bg1"/>
                </a:solidFill>
              </a:rPr>
              <a:t>						</a:t>
            </a:r>
            <a:endParaRPr lang="en-US" spc="-5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C984E3-BD54-4C71-B736-2F779DFB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95" y="270499"/>
            <a:ext cx="10815319" cy="615553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Expenditure Report Highlights </a:t>
            </a:r>
            <a:r>
              <a:rPr lang="en-US" sz="2000"/>
              <a:t>(</a:t>
            </a:r>
            <a:r>
              <a:rPr lang="en-US" sz="2000" i="1"/>
              <a:t>as of 06/30/22)</a:t>
            </a:r>
            <a:endParaRPr lang="en-US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54CCCBB9-FC30-4851-BDAE-D25DBF1052D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289661" cy="179536"/>
          </a:xfrm>
        </p:spPr>
        <p:txBody>
          <a:bodyPr wrap="square" lIns="0" tIns="0" rIns="0" bIns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84220" algn="l"/>
                <a:tab pos="3455035" algn="l"/>
                <a:tab pos="4090035" algn="l"/>
                <a:tab pos="4261485" algn="l"/>
              </a:tabLst>
              <a:defRPr/>
            </a:pPr>
            <a:r>
              <a:rPr kumimoji="0" lang="en-US" b="1" i="0" u="none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Bond Oversight Committee Meeting | </a:t>
            </a:r>
            <a:r>
              <a:rPr lang="en-US" spc="-10"/>
              <a:t>08/04/2022</a:t>
            </a:r>
            <a:r>
              <a:rPr kumimoji="0" lang="en-US" b="1" i="0" u="none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| Portland's Housing Bond</a:t>
            </a:r>
            <a:endParaRPr kumimoji="0" lang="en-US" b="1" i="0" u="none" strike="noStrike" kern="1200" cap="none" spc="-5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934B5169-36BB-4328-81BF-E6263577549C}"/>
              </a:ext>
            </a:extLst>
          </p:cNvPr>
          <p:cNvSpPr/>
          <p:nvPr/>
        </p:nvSpPr>
        <p:spPr>
          <a:xfrm>
            <a:off x="0" y="6296025"/>
            <a:ext cx="3302000" cy="561975"/>
          </a:xfrm>
          <a:custGeom>
            <a:avLst/>
            <a:gdLst/>
            <a:ahLst/>
            <a:cxnLst/>
            <a:rect l="l" t="t" r="r" b="b"/>
            <a:pathLst>
              <a:path w="3302000" h="561975">
                <a:moveTo>
                  <a:pt x="0" y="561860"/>
                </a:moveTo>
                <a:lnTo>
                  <a:pt x="3302000" y="561860"/>
                </a:lnTo>
                <a:lnTo>
                  <a:pt x="3302000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15C7D-D7F0-4B84-B5A6-0B48ED36A3BB}"/>
              </a:ext>
            </a:extLst>
          </p:cNvPr>
          <p:cNvSpPr txBox="1"/>
          <p:nvPr/>
        </p:nvSpPr>
        <p:spPr>
          <a:xfrm>
            <a:off x="4699243" y="4946142"/>
            <a:ext cx="769127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8FD169"/>
                </a:solidFill>
              </a:rPr>
              <a:t>*Funds for Future Projects + PHB Admin</a:t>
            </a:r>
          </a:p>
          <a:p>
            <a:pPr algn="ctr"/>
            <a:r>
              <a:rPr lang="en-US" sz="2400" b="1">
                <a:solidFill>
                  <a:srgbClr val="8FD169"/>
                </a:solidFill>
              </a:rPr>
              <a:t>(remaining + interest) = $2.28M</a:t>
            </a:r>
            <a:endParaRPr lang="en-US" sz="2400" b="1">
              <a:solidFill>
                <a:srgbClr val="8FD169"/>
              </a:solidFill>
              <a:cs typeface="Calibri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1DD73B1-E599-4B69-9124-EE9E256EF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38099"/>
              </p:ext>
            </p:extLst>
          </p:nvPr>
        </p:nvGraphicFramePr>
        <p:xfrm>
          <a:off x="5703454" y="1374048"/>
          <a:ext cx="5941547" cy="3277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3350">
                  <a:extLst>
                    <a:ext uri="{9D8B030D-6E8A-4147-A177-3AD203B41FA5}">
                      <a16:colId xmlns:a16="http://schemas.microsoft.com/office/drawing/2014/main" val="3234129767"/>
                    </a:ext>
                  </a:extLst>
                </a:gridCol>
                <a:gridCol w="1219981">
                  <a:extLst>
                    <a:ext uri="{9D8B030D-6E8A-4147-A177-3AD203B41FA5}">
                      <a16:colId xmlns:a16="http://schemas.microsoft.com/office/drawing/2014/main" val="421620692"/>
                    </a:ext>
                  </a:extLst>
                </a:gridCol>
                <a:gridCol w="1249118">
                  <a:extLst>
                    <a:ext uri="{9D8B030D-6E8A-4147-A177-3AD203B41FA5}">
                      <a16:colId xmlns:a16="http://schemas.microsoft.com/office/drawing/2014/main" val="3759474457"/>
                    </a:ext>
                  </a:extLst>
                </a:gridCol>
                <a:gridCol w="1309098">
                  <a:extLst>
                    <a:ext uri="{9D8B030D-6E8A-4147-A177-3AD203B41FA5}">
                      <a16:colId xmlns:a16="http://schemas.microsoft.com/office/drawing/2014/main" val="2488500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Total 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% Totals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434F69"/>
                          </a:solidFill>
                        </a:rPr>
                        <a:t>% Change – last Qtr.</a:t>
                      </a:r>
                      <a:endParaRPr lang="en-US" sz="2000" b="1">
                        <a:solidFill>
                          <a:srgbClr val="434F6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677021"/>
                  </a:ext>
                </a:extLst>
              </a:tr>
              <a:tr h="457182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Expended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$137.9M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52.9%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+10.16%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465856"/>
                  </a:ext>
                </a:extLst>
              </a:tr>
              <a:tr h="49033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Committed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$120.3M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46.2%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+11.45%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316981"/>
                  </a:ext>
                </a:extLst>
              </a:tr>
              <a:tr h="463826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Reserved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$167.4K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+0.06%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355163"/>
                  </a:ext>
                </a:extLst>
              </a:tr>
              <a:tr h="463826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Remaining*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22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Net Interest/Credits*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$2.28M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+0.17%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237815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A281786-1BEA-4AFA-B240-95C563CCFF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868724"/>
              </p:ext>
            </p:extLst>
          </p:nvPr>
        </p:nvGraphicFramePr>
        <p:xfrm>
          <a:off x="0" y="960120"/>
          <a:ext cx="6276475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0166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06054"/>
            <a:ext cx="12192000" cy="4490085"/>
          </a:xfrm>
          <a:custGeom>
            <a:avLst/>
            <a:gdLst/>
            <a:ahLst/>
            <a:cxnLst/>
            <a:rect l="l" t="t" r="r" b="b"/>
            <a:pathLst>
              <a:path w="12192000" h="4490085">
                <a:moveTo>
                  <a:pt x="0" y="4489919"/>
                </a:moveTo>
                <a:lnTo>
                  <a:pt x="12192000" y="4489919"/>
                </a:lnTo>
                <a:lnTo>
                  <a:pt x="12192000" y="0"/>
                </a:lnTo>
                <a:lnTo>
                  <a:pt x="0" y="0"/>
                </a:lnTo>
                <a:lnTo>
                  <a:pt x="0" y="4489919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561860"/>
                </a:moveTo>
                <a:lnTo>
                  <a:pt x="12192000" y="0"/>
                </a:lnTo>
                <a:lnTo>
                  <a:pt x="0" y="0"/>
                </a:lnTo>
                <a:lnTo>
                  <a:pt x="0" y="561860"/>
                </a:lnTo>
                <a:lnTo>
                  <a:pt x="1219200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9752" y="2380829"/>
            <a:ext cx="10621648" cy="2616101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</a:pPr>
            <a:r>
              <a:rPr lang="en-US" sz="5400" spc="-5">
                <a:solidFill>
                  <a:srgbClr val="FFFFFF"/>
                </a:solidFill>
              </a:rPr>
              <a:t>Bond Project Team</a:t>
            </a:r>
            <a:br>
              <a:rPr lang="en-US" sz="5400" spc="-5">
                <a:solidFill>
                  <a:srgbClr val="FFFFFF"/>
                </a:solidFill>
              </a:rPr>
            </a:br>
            <a:r>
              <a:rPr lang="en-US" sz="5400" spc="-5">
                <a:solidFill>
                  <a:srgbClr val="FFFFFF"/>
                </a:solidFill>
              </a:rPr>
              <a:t>Presentations</a:t>
            </a:r>
            <a:b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6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3C734-4F6B-47D9-BC26-307A03C7D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21" y="228600"/>
            <a:ext cx="2732379" cy="1143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3E4424C-34DF-46B1-952C-777B1AA89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5" y="248059"/>
            <a:ext cx="4684410" cy="12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8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DA8054-1B9C-436E-8429-552758868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45"/>
            <a:ext cx="12192000" cy="681371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"/>
            <a:ext cx="4648200" cy="2514599"/>
          </a:xfrm>
          <a:custGeom>
            <a:avLst/>
            <a:gdLst/>
            <a:ahLst/>
            <a:cxnLst/>
            <a:rect l="l" t="t" r="r" b="b"/>
            <a:pathLst>
              <a:path w="5667375" h="5140960">
                <a:moveTo>
                  <a:pt x="0" y="5140680"/>
                </a:moveTo>
                <a:lnTo>
                  <a:pt x="5667019" y="5140680"/>
                </a:lnTo>
                <a:lnTo>
                  <a:pt x="5667019" y="0"/>
                </a:lnTo>
                <a:lnTo>
                  <a:pt x="0" y="0"/>
                </a:lnTo>
                <a:lnTo>
                  <a:pt x="0" y="514068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541716"/>
            <a:ext cx="4648200" cy="1141159"/>
          </a:xfrm>
          <a:custGeom>
            <a:avLst/>
            <a:gdLst/>
            <a:ahLst/>
            <a:cxnLst/>
            <a:rect l="l" t="t" r="r" b="b"/>
            <a:pathLst>
              <a:path w="5667375" h="473075">
                <a:moveTo>
                  <a:pt x="0" y="472960"/>
                </a:moveTo>
                <a:lnTo>
                  <a:pt x="5667019" y="472960"/>
                </a:lnTo>
                <a:lnTo>
                  <a:pt x="5667019" y="0"/>
                </a:lnTo>
                <a:lnTo>
                  <a:pt x="0" y="0"/>
                </a:lnTo>
                <a:lnTo>
                  <a:pt x="0" y="4729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2223" y="1408062"/>
            <a:ext cx="3500666" cy="1297150"/>
          </a:xfrm>
          <a:prstGeom prst="rect">
            <a:avLst/>
          </a:prstGeom>
        </p:spPr>
        <p:txBody>
          <a:bodyPr vert="horz" wrap="square" lIns="0" tIns="90805" rIns="0" bIns="0" rtlCol="0" anchor="t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spc="-5">
                <a:solidFill>
                  <a:srgbClr val="FFFFFF"/>
                </a:solidFill>
                <a:latin typeface="Arial Black"/>
              </a:rPr>
              <a:t>Starlight</a:t>
            </a:r>
            <a:br>
              <a:rPr lang="en-US" spc="-5">
                <a:latin typeface="Arial Black" panose="020B0A04020102020204" pitchFamily="34" charset="0"/>
              </a:rPr>
            </a:br>
            <a:endParaRPr lang="en-US" sz="4400">
              <a:latin typeface="Arial Black" panose="020B0A040201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223" y="2140126"/>
            <a:ext cx="4445977" cy="470129"/>
          </a:xfrm>
          <a:prstGeom prst="rect">
            <a:avLst/>
          </a:prstGeom>
        </p:spPr>
        <p:txBody>
          <a:bodyPr vert="horz" wrap="square" lIns="0" tIns="31750" rIns="0" bIns="0" rtlCol="0" anchor="t">
            <a:spAutoFit/>
          </a:bodyPr>
          <a:lstStyle/>
          <a:p>
            <a:pPr marL="467995" marR="184150" indent="-455295">
              <a:lnSpc>
                <a:spcPct val="104200"/>
              </a:lnSpc>
            </a:pPr>
            <a:r>
              <a:rPr lang="en-US" sz="1400" b="1" spc="-5">
                <a:solidFill>
                  <a:srgbClr val="FFFFFF"/>
                </a:solidFill>
                <a:latin typeface="Arial"/>
                <a:cs typeface="Arial"/>
              </a:rPr>
              <a:t>Old Town | 355 NW 6</a:t>
            </a:r>
            <a:r>
              <a:rPr lang="en-US" sz="1400" b="1" spc="-5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1400" b="1" spc="-5">
                <a:solidFill>
                  <a:srgbClr val="FFFFFF"/>
                </a:solidFill>
                <a:latin typeface="Arial"/>
                <a:cs typeface="Arial"/>
              </a:rPr>
              <a:t> Ave </a:t>
            </a:r>
            <a:endParaRPr lang="en-US" sz="1400"/>
          </a:p>
          <a:p>
            <a:pPr marL="467995" marR="184150" indent="-455295">
              <a:lnSpc>
                <a:spcPct val="104200"/>
              </a:lnSpc>
            </a:pPr>
            <a:r>
              <a:rPr lang="en-US" sz="1400" b="1" spc="-5">
                <a:solidFill>
                  <a:srgbClr val="FFFFFF"/>
                </a:solidFill>
                <a:latin typeface="Arial"/>
                <a:cs typeface="Arial"/>
              </a:rPr>
              <a:t>Central City Concern</a:t>
            </a:r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970727-0645-4F52-8121-E8CE04EC87EC}"/>
              </a:ext>
            </a:extLst>
          </p:cNvPr>
          <p:cNvSpPr/>
          <p:nvPr/>
        </p:nvSpPr>
        <p:spPr>
          <a:xfrm>
            <a:off x="0" y="5714999"/>
            <a:ext cx="12192000" cy="1120855"/>
          </a:xfrm>
          <a:prstGeom prst="rect">
            <a:avLst/>
          </a:prstGeom>
          <a:solidFill>
            <a:srgbClr val="8FD1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D38EE05-24E0-48D3-A9D4-9F9483EE9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577" y="5873799"/>
            <a:ext cx="1112277" cy="803254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C98E566-062D-4AEA-9395-BB76F00A1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97" y="5942359"/>
            <a:ext cx="2505460" cy="66613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8C07EB-2C9C-4B6A-B085-DF1B05EEA9E7}"/>
              </a:ext>
            </a:extLst>
          </p:cNvPr>
          <p:cNvCxnSpPr>
            <a:cxnSpLocks/>
          </p:cNvCxnSpPr>
          <p:nvPr/>
        </p:nvCxnSpPr>
        <p:spPr>
          <a:xfrm>
            <a:off x="9209314" y="5834742"/>
            <a:ext cx="0" cy="914400"/>
          </a:xfrm>
          <a:prstGeom prst="line">
            <a:avLst/>
          </a:prstGeom>
          <a:ln w="19050">
            <a:solidFill>
              <a:srgbClr val="2782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8356862-87D8-4706-A7CD-E05298812B5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02223" y="143888"/>
            <a:ext cx="3107125" cy="12971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91852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-9293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1251433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  <a:endParaRPr lang="en-US" sz="4000" u="sng"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C5D70-DCFA-4A34-ACB1-84B4698FCA5B}"/>
              </a:ext>
            </a:extLst>
          </p:cNvPr>
          <p:cNvSpPr txBox="1"/>
          <p:nvPr/>
        </p:nvSpPr>
        <p:spPr>
          <a:xfrm>
            <a:off x="3497942" y="396669"/>
            <a:ext cx="8364280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kern="0">
                <a:solidFill>
                  <a:srgbClr val="434F69"/>
                </a:solidFill>
                <a:latin typeface="Arial"/>
                <a:cs typeface="Arial"/>
              </a:rPr>
              <a:t>Project Team</a:t>
            </a:r>
          </a:p>
          <a:p>
            <a:pPr marL="631825" lvl="1" indent="-342900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rgbClr val="434F69"/>
                </a:solidFill>
                <a:latin typeface="Arial"/>
                <a:cs typeface="Arial"/>
              </a:rPr>
              <a:t>Sponsor/Developer: Central City Concern</a:t>
            </a:r>
          </a:p>
          <a:p>
            <a:pPr marL="631825" lvl="1" indent="-342900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rgbClr val="434F69"/>
                </a:solidFill>
                <a:latin typeface="Arial"/>
                <a:cs typeface="Arial"/>
              </a:rPr>
              <a:t>Property Manager: Central City Concern</a:t>
            </a:r>
          </a:p>
          <a:p>
            <a:pPr marL="631825" lvl="1" indent="-342900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rgbClr val="434F69"/>
                </a:solidFill>
                <a:latin typeface="Arial"/>
                <a:cs typeface="Arial"/>
              </a:rPr>
              <a:t>Service Providers: NARA, CCC, Imani Center, Flip the Script &amp; </a:t>
            </a:r>
            <a:r>
              <a:rPr lang="en-US" sz="2000" kern="0" err="1">
                <a:solidFill>
                  <a:srgbClr val="434F69"/>
                </a:solidFill>
                <a:latin typeface="Arial"/>
                <a:cs typeface="Arial"/>
              </a:rPr>
              <a:t>Karibu</a:t>
            </a:r>
            <a:endParaRPr lang="en-US" sz="2400" b="1" kern="0">
              <a:solidFill>
                <a:srgbClr val="434F69"/>
              </a:solidFill>
              <a:latin typeface="Arial"/>
              <a:cs typeface="Arial"/>
            </a:endParaRPr>
          </a:p>
          <a:p>
            <a:endParaRPr lang="en-US" sz="2800" b="1">
              <a:solidFill>
                <a:srgbClr val="434F69"/>
              </a:solidFill>
              <a:latin typeface="Arial"/>
              <a:cs typeface="Arial"/>
            </a:endParaRPr>
          </a:p>
          <a:p>
            <a:r>
              <a:rPr lang="en-US" sz="2800" b="1">
                <a:solidFill>
                  <a:srgbClr val="434F69"/>
                </a:solidFill>
                <a:latin typeface="Arial"/>
                <a:cs typeface="Arial"/>
              </a:rPr>
              <a:t>Project Schedule Milestones</a:t>
            </a:r>
            <a:endParaRPr lang="en-US" sz="2400">
              <a:solidFill>
                <a:srgbClr val="434F69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434F69"/>
                </a:solidFill>
                <a:latin typeface="Arial"/>
                <a:cs typeface="Arial"/>
              </a:rPr>
              <a:t>Construction Completion/TCO: October 31</a:t>
            </a:r>
            <a:r>
              <a:rPr lang="en-US" sz="2000" baseline="30000">
                <a:solidFill>
                  <a:srgbClr val="434F69"/>
                </a:solidFill>
                <a:latin typeface="Arial"/>
                <a:cs typeface="Arial"/>
              </a:rPr>
              <a:t>st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434F69"/>
                </a:solidFill>
                <a:latin typeface="Arial"/>
                <a:cs typeface="Arial"/>
              </a:rPr>
              <a:t>Lease-up: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434F69"/>
                </a:solidFill>
                <a:latin typeface="Arial"/>
                <a:cs typeface="Arial"/>
              </a:rPr>
              <a:t>Lease-up kick-off with JOHS July 27</a:t>
            </a:r>
            <a:r>
              <a:rPr lang="en-US" sz="2000" baseline="30000">
                <a:solidFill>
                  <a:srgbClr val="434F69"/>
                </a:solidFill>
                <a:latin typeface="Arial"/>
                <a:cs typeface="Arial"/>
              </a:rPr>
              <a:t>th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434F69"/>
                </a:solidFill>
                <a:latin typeface="Arial"/>
                <a:cs typeface="Arial"/>
              </a:rPr>
              <a:t>JOHS MOU in-process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434F69"/>
                </a:solidFill>
                <a:latin typeface="Arial"/>
                <a:cs typeface="Arial"/>
              </a:rPr>
              <a:t>Hiring Supportive Services Staff and Building Staff on-going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434F69"/>
                </a:solidFill>
                <a:latin typeface="Arial"/>
                <a:cs typeface="Arial"/>
              </a:rPr>
              <a:t>Referral Screenings to begin end of August/ Beginning of September</a:t>
            </a:r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434F69"/>
                </a:solidFill>
                <a:latin typeface="Arial"/>
                <a:cs typeface="Arial"/>
              </a:rPr>
              <a:t>Grand Opening: November 15</a:t>
            </a:r>
            <a:r>
              <a:rPr lang="en-US" sz="2000" baseline="30000">
                <a:solidFill>
                  <a:srgbClr val="434F69"/>
                </a:solidFill>
                <a:latin typeface="Arial"/>
                <a:cs typeface="Arial"/>
              </a:rPr>
              <a:t>th</a:t>
            </a:r>
            <a:endParaRPr lang="en-US" sz="2000">
              <a:solidFill>
                <a:srgbClr val="434F69"/>
              </a:solidFill>
              <a:latin typeface="Arial"/>
              <a:cs typeface="Arial"/>
            </a:endParaRPr>
          </a:p>
          <a:p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441F6F-8C5A-44C3-A872-A06B875B11A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101715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/>
              <a:t>Bond Oversight Committee Meeting | 08/04/2022| Portland's Housing Bond</a:t>
            </a:r>
            <a:endParaRPr lang="en-US" sz="1400" spc="-5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C075F-C7B9-45CE-B24A-3A2BFDB5A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3" y="2435663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02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91852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-9293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1251433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  <a:endParaRPr lang="en-US" sz="4000" u="sng"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C5D70-DCFA-4A34-ACB1-84B4698FCA5B}"/>
              </a:ext>
            </a:extLst>
          </p:cNvPr>
          <p:cNvSpPr txBox="1"/>
          <p:nvPr/>
        </p:nvSpPr>
        <p:spPr>
          <a:xfrm>
            <a:off x="3488475" y="12680"/>
            <a:ext cx="5827542" cy="64017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kern="0" dirty="0">
              <a:solidFill>
                <a:srgbClr val="434F69"/>
              </a:solidFill>
              <a:cs typeface="Calibri"/>
            </a:endParaRPr>
          </a:p>
          <a:p>
            <a:r>
              <a:rPr lang="en-US" sz="2800" b="1" kern="0" dirty="0">
                <a:solidFill>
                  <a:srgbClr val="434F69"/>
                </a:solidFill>
                <a:cs typeface="Arial"/>
              </a:rPr>
              <a:t>Project highlights</a:t>
            </a:r>
          </a:p>
          <a:p>
            <a:pPr marL="288925"/>
            <a:endParaRPr lang="en-US" sz="2400" kern="0" dirty="0">
              <a:solidFill>
                <a:srgbClr val="434F69"/>
              </a:solidFill>
              <a:cs typeface="Arial"/>
            </a:endParaRPr>
          </a:p>
          <a:p>
            <a:pPr marL="288925"/>
            <a:endParaRPr lang="en-US" sz="2400" kern="0" dirty="0">
              <a:solidFill>
                <a:srgbClr val="434F69"/>
              </a:solidFill>
              <a:cs typeface="Arial"/>
            </a:endParaRPr>
          </a:p>
          <a:p>
            <a:pPr marL="631825" indent="-342900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434F69"/>
              </a:solidFill>
              <a:cs typeface="Arial"/>
            </a:endParaRPr>
          </a:p>
          <a:p>
            <a:pPr marL="288925"/>
            <a:endParaRPr lang="en-US" sz="2400" kern="0" dirty="0">
              <a:solidFill>
                <a:srgbClr val="434F69"/>
              </a:solidFill>
              <a:cs typeface="Arial"/>
            </a:endParaRPr>
          </a:p>
          <a:p>
            <a:pPr marL="288925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	           </a:t>
            </a:r>
          </a:p>
          <a:p>
            <a:pPr marL="288925"/>
            <a:endParaRPr lang="en-US" b="1" kern="0" dirty="0">
              <a:solidFill>
                <a:srgbClr val="434F69"/>
              </a:solidFill>
              <a:cs typeface="Arial"/>
            </a:endParaRPr>
          </a:p>
          <a:p>
            <a:pPr marL="288925"/>
            <a:endParaRPr lang="en-US" b="1" kern="0" dirty="0">
              <a:solidFill>
                <a:srgbClr val="434F69"/>
              </a:solidFill>
              <a:cs typeface="Arial"/>
            </a:endParaRPr>
          </a:p>
          <a:p>
            <a:pPr marL="288925"/>
            <a:endParaRPr lang="en-US" b="1" kern="0" dirty="0">
              <a:solidFill>
                <a:srgbClr val="434F69"/>
              </a:solidFill>
              <a:cs typeface="Arial"/>
            </a:endParaRPr>
          </a:p>
          <a:p>
            <a:pPr marL="288925"/>
            <a:r>
              <a:rPr lang="en-US" sz="2000" b="1" kern="0" dirty="0">
                <a:solidFill>
                  <a:srgbClr val="434F69"/>
                </a:solidFill>
                <a:cs typeface="Arial"/>
              </a:rPr>
              <a:t>Target Population: </a:t>
            </a:r>
          </a:p>
          <a:p>
            <a:pPr marL="631825" indent="-3429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434F69"/>
                </a:solidFill>
                <a:cs typeface="Arial"/>
              </a:rPr>
              <a:t>Chronically Homeless</a:t>
            </a:r>
          </a:p>
          <a:p>
            <a:pPr marL="631825" indent="-3429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2"/>
                </a:solidFill>
                <a:cs typeface="Arial"/>
              </a:rPr>
              <a:t>African American and Native American and Alaska Natives</a:t>
            </a:r>
            <a:endParaRPr lang="en-US" sz="1600" dirty="0"/>
          </a:p>
          <a:p>
            <a:pPr marL="288925"/>
            <a:r>
              <a:rPr lang="en-US" sz="2000" b="1" kern="0" dirty="0">
                <a:solidFill>
                  <a:srgbClr val="434F69"/>
                </a:solidFill>
                <a:cs typeface="Arial"/>
              </a:rPr>
              <a:t>Onsite amenities:</a:t>
            </a:r>
          </a:p>
          <a:p>
            <a:pPr marL="574675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434F69"/>
                </a:solidFill>
                <a:cs typeface="Arial"/>
              </a:rPr>
              <a:t>Resident Art Space, Ample Bike Parking, Private Courtyard, Fitness Room, Large Community Kitchen, Resident Lounges on Every Floor, Flexible Classroom Space, 24-hour staffing.</a:t>
            </a:r>
            <a:endParaRPr lang="en-US" sz="1600" dirty="0"/>
          </a:p>
          <a:p>
            <a:pPr marL="288925"/>
            <a:r>
              <a:rPr lang="en-US" sz="2000" b="1" kern="0" dirty="0">
                <a:solidFill>
                  <a:srgbClr val="434F69"/>
                </a:solidFill>
                <a:cs typeface="Arial"/>
              </a:rPr>
              <a:t>Design features: </a:t>
            </a:r>
          </a:p>
          <a:p>
            <a:pPr marL="574675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434F69"/>
                </a:solidFill>
                <a:cs typeface="Arial"/>
              </a:rPr>
              <a:t>Earth Advantage Platinum, 40.0kW PV Solar Array, 8 ADA Units, No On-Site Auto Parking.</a:t>
            </a:r>
            <a:endParaRPr lang="en-US" sz="2400" b="1" kern="0" dirty="0">
              <a:solidFill>
                <a:srgbClr val="434F69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1A3A2-5081-4D3A-83BD-32B2B5B1C24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101715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/>
              <a:t>Bond Oversight Committee Meeting | 08/04/2022| Portland's Housing Bond</a:t>
            </a:r>
            <a:endParaRPr lang="en-US" sz="1400" spc="-5">
              <a:latin typeface="+mn-lt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F9E958CE-9CFA-4BC6-A23A-2DA41352F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32331"/>
              </p:ext>
            </p:extLst>
          </p:nvPr>
        </p:nvGraphicFramePr>
        <p:xfrm>
          <a:off x="3726073" y="954894"/>
          <a:ext cx="5168904" cy="149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52">
                  <a:extLst>
                    <a:ext uri="{9D8B030D-6E8A-4147-A177-3AD203B41FA5}">
                      <a16:colId xmlns:a16="http://schemas.microsoft.com/office/drawing/2014/main" val="64199025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94716661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360894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28544845"/>
                    </a:ext>
                  </a:extLst>
                </a:gridCol>
                <a:gridCol w="834352">
                  <a:extLst>
                    <a:ext uri="{9D8B030D-6E8A-4147-A177-3AD203B41FA5}">
                      <a16:colId xmlns:a16="http://schemas.microsoft.com/office/drawing/2014/main" val="404538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 Restriction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4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8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8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4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22610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27829D"/>
                          </a:solidFill>
                          <a:latin typeface="Arial"/>
                          <a:cs typeface="Arial"/>
                        </a:rPr>
                        <a:t>72*</a:t>
                      </a:r>
                      <a:endParaRPr lang="en-US" sz="14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27829D"/>
                          </a:solidFill>
                          <a:latin typeface="Arial"/>
                          <a:cs typeface="Arial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017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en-US" sz="1400" b="1" kern="1200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31-50</a:t>
                      </a:r>
                      <a:r>
                        <a:rPr lang="en-US" sz="14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27829D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8**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1">
                        <a:solidFill>
                          <a:srgbClr val="27829D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72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70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91477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629B76A-2985-4433-B869-74BAE7139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b="2407"/>
          <a:stretch/>
        </p:blipFill>
        <p:spPr>
          <a:xfrm>
            <a:off x="0" y="2553077"/>
            <a:ext cx="3421593" cy="2851842"/>
          </a:xfrm>
          <a:prstGeom prst="rect">
            <a:avLst/>
          </a:prstGeom>
        </p:spPr>
      </p:pic>
      <p:pic>
        <p:nvPicPr>
          <p:cNvPr id="11" name="Picture 6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C3670FD8-091C-4BCD-8DE8-481E9ECF3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921" y="4891934"/>
            <a:ext cx="2590898" cy="12929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13487-2EAB-4770-A635-CF78E56BD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921" y="266323"/>
            <a:ext cx="2590898" cy="1298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7E8970-A5E5-463A-9D2C-2DE1BCCF9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017" y="1762716"/>
            <a:ext cx="2587802" cy="1440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0231C8-4F77-409F-A02C-377F06844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921" y="3400997"/>
            <a:ext cx="2587802" cy="12929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03F2A3-9A74-4482-AAF5-B6A5F3ADA07E}"/>
              </a:ext>
            </a:extLst>
          </p:cNvPr>
          <p:cNvSpPr txBox="1"/>
          <p:nvPr/>
        </p:nvSpPr>
        <p:spPr>
          <a:xfrm>
            <a:off x="3726073" y="2482851"/>
            <a:ext cx="519591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*70 of these units are supported with Project Based Section 8 Vouchers. </a:t>
            </a: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Tenant's portion of rent is capped at 30% of income. </a:t>
            </a: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**Units will be leased at 50% AMI during initial lease up.</a:t>
            </a:r>
          </a:p>
        </p:txBody>
      </p:sp>
    </p:spTree>
    <p:extLst>
      <p:ext uri="{BB962C8B-B14F-4D97-AF65-F5344CB8AC3E}">
        <p14:creationId xmlns:p14="http://schemas.microsoft.com/office/powerpoint/2010/main" val="2599377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82213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-9293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2445349"/>
          </a:xfrm>
          <a:prstGeom prst="rect">
            <a:avLst/>
          </a:prstGeom>
        </p:spPr>
        <p:txBody>
          <a:bodyPr vert="horz" wrap="square" lIns="0" tIns="90805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/>
                <a:cs typeface="Arial"/>
              </a:rPr>
              <a:t>Marketing and Leasing Strategies and Outcomes</a:t>
            </a:r>
            <a:endParaRPr lang="en-US" sz="4000" u="sng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C5D70-DCFA-4A34-ACB1-84B4698FCA5B}"/>
              </a:ext>
            </a:extLst>
          </p:cNvPr>
          <p:cNvSpPr txBox="1"/>
          <p:nvPr/>
        </p:nvSpPr>
        <p:spPr>
          <a:xfrm>
            <a:off x="3683767" y="533400"/>
            <a:ext cx="8458200" cy="33855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kern="0">
                <a:solidFill>
                  <a:srgbClr val="434F69"/>
                </a:solidFill>
                <a:latin typeface="Arial"/>
                <a:cs typeface="Arial"/>
              </a:rPr>
              <a:t>Outreach Strategies to Increase Housing Access for BIPOC/Priority Communities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434F69"/>
                </a:solidFill>
                <a:latin typeface="Arial"/>
                <a:cs typeface="Arial"/>
              </a:rPr>
              <a:t>Strategy A – Coordinated Access.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434F69"/>
                </a:solidFill>
                <a:latin typeface="Arial"/>
                <a:cs typeface="Arial"/>
              </a:rPr>
              <a:t>Strategy B – Culturally Specific Referrals via Service Partnerships working with JOHS.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chemeClr val="tx2"/>
                </a:solidFill>
                <a:latin typeface="Arial"/>
                <a:cs typeface="Calibri"/>
              </a:rPr>
              <a:t>Strategy C – Geographically Specific Outreach in Old Town.</a:t>
            </a:r>
          </a:p>
          <a:p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9DE1DC3-68D8-48B9-92A2-F3B004BC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1133" y="6358515"/>
            <a:ext cx="596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Joint Office of Homeless Services logo">
            <a:extLst>
              <a:ext uri="{FF2B5EF4-FFF2-40B4-BE49-F238E27FC236}">
                <a16:creationId xmlns:a16="http://schemas.microsoft.com/office/drawing/2014/main" id="{A41DEDA9-55C1-4454-ABDD-E435E7CEC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b="19901"/>
          <a:stretch/>
        </p:blipFill>
        <p:spPr bwMode="auto">
          <a:xfrm>
            <a:off x="8742666" y="4177807"/>
            <a:ext cx="2857500" cy="91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D560E-EE4A-4330-870A-7011C7A55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877" y="3432252"/>
            <a:ext cx="2435078" cy="745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EF201B-AA40-4530-A2D3-BAAFE91CD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09"/>
          <a:stretch/>
        </p:blipFill>
        <p:spPr>
          <a:xfrm>
            <a:off x="9028416" y="5160207"/>
            <a:ext cx="2286000" cy="990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D8ED4-12A1-4D88-8117-42F494B14D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14" b="1928"/>
          <a:stretch/>
        </p:blipFill>
        <p:spPr>
          <a:xfrm>
            <a:off x="4421133" y="3633718"/>
            <a:ext cx="3199395" cy="235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48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91852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20444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1854162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Contracting Outcomes</a:t>
            </a:r>
            <a:endParaRPr lang="en-US" sz="4000" u="sng">
              <a:latin typeface="Arial Black" panose="020B0A040201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3617577-D2D3-4543-8CC5-7BB31FCE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908" y="6389705"/>
            <a:ext cx="5895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2C825727-403C-4EDA-8E13-C7302644B9E5}"/>
              </a:ext>
            </a:extLst>
          </p:cNvPr>
          <p:cNvGraphicFramePr>
            <a:graphicFrameLocks noGrp="1"/>
          </p:cNvGraphicFramePr>
          <p:nvPr/>
        </p:nvGraphicFramePr>
        <p:xfrm>
          <a:off x="3787141" y="3145563"/>
          <a:ext cx="8127998" cy="1981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44829">
                  <a:extLst>
                    <a:ext uri="{9D8B030D-6E8A-4147-A177-3AD203B41FA5}">
                      <a16:colId xmlns:a16="http://schemas.microsoft.com/office/drawing/2014/main" val="485702998"/>
                    </a:ext>
                  </a:extLst>
                </a:gridCol>
                <a:gridCol w="1733266">
                  <a:extLst>
                    <a:ext uri="{9D8B030D-6E8A-4147-A177-3AD203B41FA5}">
                      <a16:colId xmlns:a16="http://schemas.microsoft.com/office/drawing/2014/main" val="1126673528"/>
                    </a:ext>
                  </a:extLst>
                </a:gridCol>
                <a:gridCol w="2849903">
                  <a:extLst>
                    <a:ext uri="{9D8B030D-6E8A-4147-A177-3AD203B41FA5}">
                      <a16:colId xmlns:a16="http://schemas.microsoft.com/office/drawing/2014/main" val="2733281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8FD1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PHB Goal</a:t>
                      </a:r>
                    </a:p>
                  </a:txBody>
                  <a:tcPr>
                    <a:solidFill>
                      <a:srgbClr val="8FD1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Project Outcomes</a:t>
                      </a:r>
                    </a:p>
                  </a:txBody>
                  <a:tcPr>
                    <a:solidFill>
                      <a:srgbClr val="8FD1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213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434F69"/>
                          </a:solidFill>
                        </a:rPr>
                        <a:t>Hard Cost Contracts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434F69"/>
                          </a:solidFill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434F69"/>
                          </a:solidFill>
                        </a:rPr>
                        <a:t>31.65%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477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434F69"/>
                          </a:solidFill>
                        </a:rPr>
                        <a:t>Professional Services/Soft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434F69"/>
                          </a:solidFill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434F69"/>
                          </a:solidFill>
                        </a:rPr>
                        <a:t>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50174"/>
                  </a:ext>
                </a:extLst>
              </a:tr>
            </a:tbl>
          </a:graphicData>
        </a:graphic>
      </p:graphicFrame>
      <p:sp>
        <p:nvSpPr>
          <p:cNvPr id="11" name="object 5">
            <a:extLst>
              <a:ext uri="{FF2B5EF4-FFF2-40B4-BE49-F238E27FC236}">
                <a16:creationId xmlns:a16="http://schemas.microsoft.com/office/drawing/2014/main" id="{A9F55119-821C-4E6E-B6B8-32EE2C830241}"/>
              </a:ext>
            </a:extLst>
          </p:cNvPr>
          <p:cNvSpPr txBox="1">
            <a:spLocks/>
          </p:cNvSpPr>
          <p:nvPr/>
        </p:nvSpPr>
        <p:spPr>
          <a:xfrm>
            <a:off x="3851119" y="136525"/>
            <a:ext cx="8064019" cy="3028393"/>
          </a:xfrm>
          <a:prstGeom prst="rect">
            <a:avLst/>
          </a:prstGeom>
        </p:spPr>
        <p:txBody>
          <a:bodyPr vert="horz" wrap="square" lIns="0" tIns="90805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15"/>
              </a:spcBef>
            </a:pPr>
            <a:r>
              <a:rPr lang="en-US" sz="2400" b="1" spc="-5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DMWESB-SDV Contracts</a:t>
            </a:r>
            <a:endParaRPr lang="en-US" sz="1800" b="1" spc="-5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715"/>
              </a:spcBef>
            </a:pPr>
            <a:r>
              <a:rPr lang="en-US" sz="1800" b="1" spc="-5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Contractor: </a:t>
            </a:r>
          </a:p>
          <a:p>
            <a:pPr marL="355600" marR="5080" indent="-342900">
              <a:lnSpc>
                <a:spcPct val="100000"/>
              </a:lnSpc>
              <a:spcBef>
                <a:spcPts val="715"/>
              </a:spcBef>
              <a:buFont typeface="Arial" panose="020B0604020202020204" pitchFamily="34" charset="0"/>
              <a:buChar char="•"/>
            </a:pPr>
            <a:r>
              <a:rPr lang="en-US" sz="1800" spc="-5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Walsh Construction Co.</a:t>
            </a:r>
          </a:p>
          <a:p>
            <a:pPr marL="12700" marR="5080">
              <a:lnSpc>
                <a:spcPct val="100000"/>
              </a:lnSpc>
              <a:spcBef>
                <a:spcPts val="715"/>
              </a:spcBef>
            </a:pPr>
            <a:r>
              <a:rPr lang="en-US" sz="1800" b="1" spc="-5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Consultants: </a:t>
            </a:r>
          </a:p>
          <a:p>
            <a:pPr marL="355600" marR="5080" indent="-342900">
              <a:lnSpc>
                <a:spcPct val="100000"/>
              </a:lnSpc>
              <a:spcBef>
                <a:spcPts val="715"/>
              </a:spcBef>
              <a:buFont typeface="Arial" panose="020B0604020202020204" pitchFamily="34" charset="0"/>
              <a:buChar char="•"/>
            </a:pPr>
            <a:r>
              <a:rPr lang="en-US" sz="1800" spc="-5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Works. Progress Architect, GLI Advisors 3</a:t>
            </a:r>
            <a:r>
              <a:rPr lang="en-US" sz="1800" spc="-5" baseline="30000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00" spc="-5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Party CM</a:t>
            </a:r>
          </a:p>
          <a:p>
            <a:pPr marL="12700" marR="5080">
              <a:lnSpc>
                <a:spcPct val="100000"/>
              </a:lnSpc>
              <a:spcBef>
                <a:spcPts val="715"/>
              </a:spcBef>
            </a:pPr>
            <a:r>
              <a:rPr lang="en-US" sz="1800" b="1" spc="-5">
                <a:solidFill>
                  <a:srgbClr val="434F69"/>
                </a:solidFill>
                <a:latin typeface="Arial"/>
                <a:cs typeface="Arial"/>
              </a:rPr>
              <a:t>% Construction Complete: </a:t>
            </a:r>
          </a:p>
          <a:p>
            <a:pPr marL="298450" marR="5080" indent="-285750">
              <a:lnSpc>
                <a:spcPct val="100000"/>
              </a:lnSpc>
              <a:spcBef>
                <a:spcPts val="715"/>
              </a:spcBef>
              <a:buFont typeface="Arial" panose="020B0604020202020204" pitchFamily="34" charset="0"/>
              <a:buChar char="•"/>
            </a:pPr>
            <a:r>
              <a:rPr lang="en-US" sz="1800" spc="-5">
                <a:solidFill>
                  <a:srgbClr val="434F69"/>
                </a:solidFill>
                <a:latin typeface="Arial"/>
                <a:cs typeface="Arial"/>
              </a:rPr>
              <a:t>71.68% as of July 31st</a:t>
            </a:r>
          </a:p>
          <a:p>
            <a:pPr marL="298450" marR="5080" indent="-285750">
              <a:lnSpc>
                <a:spcPct val="100000"/>
              </a:lnSpc>
              <a:spcBef>
                <a:spcPts val="715"/>
              </a:spcBef>
              <a:buFont typeface="Arial" panose="020B0604020202020204" pitchFamily="34" charset="0"/>
              <a:buChar char="•"/>
            </a:pPr>
            <a:endParaRPr lang="en-US" sz="1800" b="1" spc="-5">
              <a:solidFill>
                <a:srgbClr val="434F69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25B54-02F5-4C02-9DDA-96C6CACBF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3" y="3145563"/>
            <a:ext cx="3420152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2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91852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20444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1854162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Contracting Outcomes</a:t>
            </a:r>
            <a:endParaRPr lang="en-US" sz="4000" u="sng">
              <a:latin typeface="Arial Black" panose="020B0A040201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3617577-D2D3-4543-8CC5-7BB31FCE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6745" y="6340293"/>
            <a:ext cx="6338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2C825727-403C-4EDA-8E13-C7302644B9E5}"/>
              </a:ext>
            </a:extLst>
          </p:cNvPr>
          <p:cNvGraphicFramePr>
            <a:graphicFrameLocks noGrp="1"/>
          </p:cNvGraphicFramePr>
          <p:nvPr/>
        </p:nvGraphicFramePr>
        <p:xfrm>
          <a:off x="3725921" y="1202548"/>
          <a:ext cx="8103446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77022">
                  <a:extLst>
                    <a:ext uri="{9D8B030D-6E8A-4147-A177-3AD203B41FA5}">
                      <a16:colId xmlns:a16="http://schemas.microsoft.com/office/drawing/2014/main" val="485702998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1126673528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803449676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733281460"/>
                    </a:ext>
                  </a:extLst>
                </a:gridCol>
                <a:gridCol w="1359324">
                  <a:extLst>
                    <a:ext uri="{9D8B030D-6E8A-4147-A177-3AD203B41FA5}">
                      <a16:colId xmlns:a16="http://schemas.microsoft.com/office/drawing/2014/main" val="3509427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solidFill>
                      <a:srgbClr val="8FD169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/>
                        <a:t>PHB Goal</a:t>
                      </a:r>
                    </a:p>
                  </a:txBody>
                  <a:tcPr>
                    <a:solidFill>
                      <a:srgbClr val="8FD16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/>
                        <a:t>Project Outcomes</a:t>
                      </a:r>
                    </a:p>
                  </a:txBody>
                  <a:tcPr>
                    <a:solidFill>
                      <a:srgbClr val="8FD16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213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434F69"/>
                          </a:solidFill>
                        </a:rPr>
                        <a:t>POC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434F69"/>
                          </a:solidFill>
                        </a:rPr>
                        <a:t>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434F69"/>
                          </a:solidFill>
                        </a:rPr>
                        <a:t>POC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434F69"/>
                          </a:solidFill>
                        </a:rPr>
                        <a:t>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65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Apprentice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39.11%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13.53%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477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Journey Level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59.90%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434F69"/>
                          </a:solidFill>
                        </a:rPr>
                        <a:t>2.98%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50174"/>
                  </a:ext>
                </a:extLst>
              </a:tr>
            </a:tbl>
          </a:graphicData>
        </a:graphic>
      </p:graphicFrame>
      <p:sp>
        <p:nvSpPr>
          <p:cNvPr id="11" name="object 5">
            <a:extLst>
              <a:ext uri="{FF2B5EF4-FFF2-40B4-BE49-F238E27FC236}">
                <a16:creationId xmlns:a16="http://schemas.microsoft.com/office/drawing/2014/main" id="{A9F55119-821C-4E6E-B6B8-32EE2C830241}"/>
              </a:ext>
            </a:extLst>
          </p:cNvPr>
          <p:cNvSpPr txBox="1">
            <a:spLocks/>
          </p:cNvSpPr>
          <p:nvPr/>
        </p:nvSpPr>
        <p:spPr>
          <a:xfrm>
            <a:off x="3853175" y="428024"/>
            <a:ext cx="5516005" cy="648704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Diversity</a:t>
            </a:r>
            <a:endParaRPr lang="en-US" sz="4000" u="sng">
              <a:solidFill>
                <a:srgbClr val="434F69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EFD4D-9824-495A-AAEB-BE5FBF3E5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21" y="3093879"/>
            <a:ext cx="4730016" cy="2558497"/>
          </a:xfrm>
          <a:prstGeom prst="rect">
            <a:avLst/>
          </a:prstGeom>
        </p:spPr>
      </p:pic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6EE4B5C9-5180-4D12-B504-3B9939EB0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227" y="3292039"/>
            <a:ext cx="28575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3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A8B8CC-DF32-4DFE-9553-A9B99DBA2C94}"/>
              </a:ext>
            </a:extLst>
          </p:cNvPr>
          <p:cNvSpPr/>
          <p:nvPr/>
        </p:nvSpPr>
        <p:spPr>
          <a:xfrm>
            <a:off x="-1" y="6865253"/>
            <a:ext cx="12248795" cy="882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2496E0-E9DF-4A29-87F1-BF128C473133}"/>
              </a:ext>
            </a:extLst>
          </p:cNvPr>
          <p:cNvSpPr/>
          <p:nvPr/>
        </p:nvSpPr>
        <p:spPr>
          <a:xfrm>
            <a:off x="6008363" y="1302921"/>
            <a:ext cx="175276" cy="412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17F91-E5A2-4705-BE37-3517E36FF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229390" cy="11644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EEFB52-447A-446D-B0EC-DABEC51CDA36}"/>
              </a:ext>
            </a:extLst>
          </p:cNvPr>
          <p:cNvSpPr/>
          <p:nvPr/>
        </p:nvSpPr>
        <p:spPr>
          <a:xfrm>
            <a:off x="307583" y="297359"/>
            <a:ext cx="8799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Engagement Updates 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0AB31D15-510A-401E-8E23-C53155B58204}"/>
              </a:ext>
            </a:extLst>
          </p:cNvPr>
          <p:cNvSpPr txBox="1">
            <a:spLocks/>
          </p:cNvSpPr>
          <p:nvPr/>
        </p:nvSpPr>
        <p:spPr>
          <a:xfrm>
            <a:off x="-1" y="1112711"/>
            <a:ext cx="7725307" cy="6694140"/>
          </a:xfrm>
          <a:prstGeom prst="rect">
            <a:avLst/>
          </a:prstGeom>
        </p:spPr>
        <p:txBody>
          <a:bodyPr vert="horz" wrap="square" lIns="0" tIns="66040" rIns="0" bIns="0" rtlCol="0" anchor="t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pPr marR="5080" lvl="1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strike="noStrike" kern="0" cap="none" spc="0" normalizeH="0" baseline="0" noProof="0" dirty="0">
                <a:ln>
                  <a:noFill/>
                </a:ln>
                <a:solidFill>
                  <a:srgbClr val="434F6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Community Engagement Activities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434F6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strike="noStrike" kern="0" cap="none" spc="0" normalizeH="0" baseline="0" noProof="0" dirty="0">
                <a:ln>
                  <a:noFill/>
                </a:ln>
                <a:solidFill>
                  <a:srgbClr val="434F6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Old Town Community Association</a:t>
            </a: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strike="noStrike" kern="0" cap="none" spc="0" normalizeH="0" baseline="0" noProof="0" dirty="0">
                <a:ln>
                  <a:noFill/>
                </a:ln>
                <a:solidFill>
                  <a:srgbClr val="434F6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CCC T</a:t>
            </a:r>
            <a:r>
              <a:rPr lang="en-US" kern="0" dirty="0" err="1">
                <a:solidFill>
                  <a:srgbClr val="434F69"/>
                </a:solidFill>
                <a:latin typeface="Arial"/>
                <a:cs typeface="Arial"/>
              </a:rPr>
              <a:t>enant</a:t>
            </a:r>
            <a:r>
              <a:rPr lang="en-US" kern="0" dirty="0">
                <a:solidFill>
                  <a:srgbClr val="434F69"/>
                </a:solidFill>
                <a:latin typeface="Arial"/>
                <a:cs typeface="Arial"/>
              </a:rPr>
              <a:t> Advisory Committee (TAC)</a:t>
            </a: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434F69"/>
                </a:solidFill>
                <a:latin typeface="Arial"/>
                <a:cs typeface="Arial"/>
              </a:rPr>
              <a:t>Regular updates and engagement with neighbors.</a:t>
            </a: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i="0" strike="noStrike" kern="0" cap="none" baseline="0" noProof="0" dirty="0">
              <a:ln>
                <a:noFill/>
              </a:ln>
              <a:solidFill>
                <a:srgbClr val="434F69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5080" lvl="1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strike="noStrike" kern="0" cap="none" baseline="0" noProof="0" dirty="0">
                <a:ln>
                  <a:noFill/>
                </a:ln>
                <a:solidFill>
                  <a:srgbClr val="434F6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Engagement Partnerships</a:t>
            </a:r>
            <a:endParaRPr kumimoji="0" lang="en-US" sz="2400" i="0" strike="noStrike" kern="0" cap="none" baseline="0" noProof="0" dirty="0">
              <a:ln>
                <a:noFill/>
              </a:ln>
              <a:solidFill>
                <a:srgbClr val="434F6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5080" lvl="1" indent="-285750">
              <a:spcBef>
                <a:spcPts val="52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434F69"/>
                </a:solidFill>
                <a:latin typeface="Arial"/>
                <a:cs typeface="Arial"/>
              </a:rPr>
              <a:t>NARA</a:t>
            </a:r>
          </a:p>
          <a:p>
            <a:pPr marL="742950" marR="5080" lvl="1" indent="-285750">
              <a:spcBef>
                <a:spcPts val="52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434F69"/>
                </a:solidFill>
                <a:latin typeface="Arial"/>
                <a:cs typeface="Arial"/>
              </a:rPr>
              <a:t>Imani Center</a:t>
            </a:r>
          </a:p>
          <a:p>
            <a:pPr marL="742950" marR="5080" lvl="1" indent="-285750">
              <a:spcBef>
                <a:spcPts val="52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434F69"/>
                </a:solidFill>
                <a:latin typeface="Arial"/>
                <a:cs typeface="Arial"/>
              </a:rPr>
              <a:t>Flip the Script</a:t>
            </a:r>
          </a:p>
          <a:p>
            <a:pPr marL="742950" marR="5080" lvl="1" indent="-285750">
              <a:spcBef>
                <a:spcPts val="52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 err="1">
                <a:solidFill>
                  <a:srgbClr val="434F69"/>
                </a:solidFill>
                <a:latin typeface="Arial"/>
                <a:cs typeface="Arial"/>
              </a:rPr>
              <a:t>Karibu</a:t>
            </a:r>
            <a:endParaRPr lang="en-US" kern="0" dirty="0">
              <a:solidFill>
                <a:srgbClr val="434F69"/>
              </a:solidFill>
              <a:latin typeface="Arial"/>
              <a:cs typeface="Arial"/>
            </a:endParaRPr>
          </a:p>
          <a:p>
            <a:pPr marL="742950" marR="5080" lvl="1" indent="-285750">
              <a:spcBef>
                <a:spcPts val="520"/>
              </a:spcBef>
              <a:buFont typeface="Arial" panose="020B0604020202020204" pitchFamily="34" charset="0"/>
              <a:buChar char="•"/>
              <a:defRPr/>
            </a:pPr>
            <a:endParaRPr lang="en-US" sz="1600" b="1" u="sng" kern="0" dirty="0">
              <a:solidFill>
                <a:srgbClr val="434F69"/>
              </a:solidFill>
              <a:latin typeface="Arial"/>
              <a:cs typeface="Arial"/>
            </a:endParaRPr>
          </a:p>
          <a:p>
            <a:pPr marR="5080" lvl="1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0" dirty="0">
                <a:solidFill>
                  <a:srgbClr val="434F69"/>
                </a:solidFill>
                <a:latin typeface="Arial"/>
                <a:cs typeface="Arial"/>
              </a:rPr>
              <a:t>Outcomes</a:t>
            </a:r>
            <a:endParaRPr lang="en-US" sz="2400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2060"/>
                </a:solidFill>
                <a:latin typeface="Arial"/>
                <a:cs typeface="Arial"/>
              </a:rPr>
              <a:t>Ground-Floor Community Service Commercial Amenity (Food)</a:t>
            </a: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2060"/>
                </a:solidFill>
                <a:latin typeface="Arial"/>
                <a:cs typeface="Arial"/>
              </a:rPr>
              <a:t>Outdoor Space and Exercise Space</a:t>
            </a: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2060"/>
                </a:solidFill>
                <a:latin typeface="Arial"/>
                <a:cs typeface="Arial"/>
              </a:rPr>
              <a:t>In-unit cooktops for SROs</a:t>
            </a: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2060"/>
                </a:solidFill>
                <a:latin typeface="Arial"/>
                <a:cs typeface="Arial"/>
              </a:rPr>
              <a:t>Security and Safety</a:t>
            </a:r>
          </a:p>
          <a:p>
            <a:pPr marL="742950" marR="5080" lvl="1" indent="-285750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2060"/>
                </a:solidFill>
                <a:latin typeface="Arial"/>
                <a:cs typeface="Arial"/>
              </a:rPr>
              <a:t>Re-naming - Starlight</a:t>
            </a:r>
          </a:p>
          <a:p>
            <a:pPr marR="5080" lvl="1" algn="l" defTabSz="914400" rtl="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1400" kern="0" dirty="0">
                <a:solidFill>
                  <a:srgbClr val="002060"/>
                </a:solidFill>
                <a:latin typeface="Arial"/>
                <a:cs typeface="Arial"/>
              </a:rPr>
            </a:br>
            <a:br>
              <a:rPr lang="en-US" sz="1400" kern="0" dirty="0">
                <a:solidFill>
                  <a:srgbClr val="002060"/>
                </a:solidFill>
                <a:latin typeface="Arial"/>
                <a:cs typeface="Arial"/>
              </a:rPr>
            </a:br>
            <a:endParaRPr lang="en-US" sz="1400" kern="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763A07B-F85F-464F-85D7-2A11A075FA8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691290" y="7242604"/>
            <a:ext cx="6101715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 dirty="0">
                <a:solidFill>
                  <a:srgbClr val="27829D"/>
                </a:solidFill>
              </a:rPr>
              <a:t>Bond Oversight Committee Meeting | 08/04/2022| Portland's Housing Bond</a:t>
            </a:r>
            <a:endParaRPr lang="en-US" sz="1400" spc="-5" dirty="0">
              <a:solidFill>
                <a:srgbClr val="27829D"/>
              </a:solidFill>
              <a:latin typeface="+mn-lt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A5C7BE8-33BA-48C3-9350-99627C7B4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852" y="1713824"/>
            <a:ext cx="2529508" cy="2068995"/>
          </a:xfrm>
          <a:prstGeom prst="rect">
            <a:avLst/>
          </a:prstGeom>
        </p:spPr>
      </p:pic>
      <p:pic>
        <p:nvPicPr>
          <p:cNvPr id="12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CF14680-97A8-4666-8221-93ACF514E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040" y="4402776"/>
            <a:ext cx="2343646" cy="1694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66EC2-F30E-44A5-8F47-CB8AB99EE7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448" t="25392" b="16225"/>
          <a:stretch/>
        </p:blipFill>
        <p:spPr>
          <a:xfrm>
            <a:off x="10104360" y="1714621"/>
            <a:ext cx="1863231" cy="2447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5DFD6-95AF-4AB0-AE46-7A07488DA5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9" t="7326" r="36172"/>
          <a:stretch/>
        </p:blipFill>
        <p:spPr>
          <a:xfrm>
            <a:off x="7188506" y="3782819"/>
            <a:ext cx="2251547" cy="244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8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7" y="1479482"/>
            <a:ext cx="12192000" cy="4490085"/>
          </a:xfrm>
          <a:custGeom>
            <a:avLst/>
            <a:gdLst/>
            <a:ahLst/>
            <a:cxnLst/>
            <a:rect l="l" t="t" r="r" b="b"/>
            <a:pathLst>
              <a:path w="12192000" h="4490085">
                <a:moveTo>
                  <a:pt x="0" y="4489919"/>
                </a:moveTo>
                <a:lnTo>
                  <a:pt x="12192000" y="4489919"/>
                </a:lnTo>
                <a:lnTo>
                  <a:pt x="12192000" y="0"/>
                </a:lnTo>
                <a:lnTo>
                  <a:pt x="0" y="0"/>
                </a:lnTo>
                <a:lnTo>
                  <a:pt x="0" y="448991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561860"/>
                </a:moveTo>
                <a:lnTo>
                  <a:pt x="12192000" y="0"/>
                </a:lnTo>
                <a:lnTo>
                  <a:pt x="0" y="0"/>
                </a:lnTo>
                <a:lnTo>
                  <a:pt x="0" y="561860"/>
                </a:lnTo>
                <a:lnTo>
                  <a:pt x="1219200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917" y="972156"/>
            <a:ext cx="11293838" cy="5229060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00"/>
              </a:spcBef>
            </a:pPr>
            <a:r>
              <a:rPr lang="en-US" sz="3600" spc="-5" dirty="0">
                <a:solidFill>
                  <a:srgbClr val="8FD169"/>
                </a:solidFill>
              </a:rPr>
              <a:t>Welcome!</a:t>
            </a:r>
            <a:r>
              <a:rPr lang="en-US" sz="3600" spc="-5" dirty="0">
                <a:solidFill>
                  <a:srgbClr val="434F69"/>
                </a:solidFill>
              </a:rPr>
              <a:t>  </a:t>
            </a:r>
            <a:r>
              <a:rPr lang="en-US" sz="3600" spc="-5" dirty="0"/>
              <a:t>Hybrid Meeting Protocols and Tips</a:t>
            </a:r>
            <a:br>
              <a:rPr lang="en-US" sz="4800" spc="-5" dirty="0"/>
            </a:br>
            <a:r>
              <a:rPr lang="en-US" sz="2400" spc="-5" dirty="0">
                <a:solidFill>
                  <a:srgbClr val="434F69"/>
                </a:solidFill>
              </a:rPr>
              <a:t>1. Be patient and respectful. </a:t>
            </a:r>
            <a:br>
              <a:rPr lang="en-US" sz="2400" spc="-5" dirty="0"/>
            </a:br>
            <a:r>
              <a:rPr lang="en-US" sz="2400" spc="-5" dirty="0">
                <a:solidFill>
                  <a:srgbClr val="434F69"/>
                </a:solidFill>
              </a:rPr>
              <a:t>2. Check speakers and microphone work properly.  Speak clearly so all attendees can hear you.</a:t>
            </a:r>
            <a:br>
              <a:rPr lang="en-US" sz="2400" spc="-5" dirty="0">
                <a:solidFill>
                  <a:srgbClr val="434F69"/>
                </a:solidFill>
              </a:rPr>
            </a:br>
            <a:r>
              <a:rPr lang="en-US" sz="2400" spc="-5" dirty="0">
                <a:solidFill>
                  <a:srgbClr val="434F69"/>
                </a:solidFill>
              </a:rPr>
              <a:t>3. Mute your microphone/phone when not speaking.  Keep in-person side conversations to a minimum.</a:t>
            </a:r>
            <a:br>
              <a:rPr lang="en-US" sz="2400" spc="-5" dirty="0">
                <a:solidFill>
                  <a:srgbClr val="434F69"/>
                </a:solidFill>
              </a:rPr>
            </a:br>
            <a:r>
              <a:rPr lang="en-US" sz="2400" spc="-5" dirty="0">
                <a:solidFill>
                  <a:srgbClr val="434F69"/>
                </a:solidFill>
              </a:rPr>
              <a:t>4. Introduce yourself before speaking.</a:t>
            </a:r>
            <a:br>
              <a:rPr lang="en-US" sz="2400" spc="-5" dirty="0">
                <a:solidFill>
                  <a:srgbClr val="434F69"/>
                </a:solidFill>
              </a:rPr>
            </a:br>
            <a:r>
              <a:rPr lang="en-US" sz="2400" spc="-5" dirty="0">
                <a:solidFill>
                  <a:srgbClr val="434F69"/>
                </a:solidFill>
              </a:rPr>
              <a:t>5. Virtual attendees can use Chat for tech questions and Public Testimony.*</a:t>
            </a:r>
            <a:br>
              <a:rPr lang="en-US" sz="2400" spc="-5" dirty="0"/>
            </a:br>
            <a:r>
              <a:rPr lang="en-US" sz="2000" b="0" i="1" spc="-5" dirty="0">
                <a:solidFill>
                  <a:srgbClr val="434F69"/>
                </a:solidFill>
              </a:rPr>
              <a:t>*This public meeting will be recorded, including the chat.</a:t>
            </a:r>
            <a:endParaRPr lang="en-US" sz="4800" spc="-5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3C4EFC-9A2A-4751-B6D7-80A3BB722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978" y="228600"/>
            <a:ext cx="2052022" cy="85725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4A402AF-0721-4F3F-A6BA-3405E84E563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621509" y="6449270"/>
            <a:ext cx="6782480" cy="182038"/>
          </a:xfrm>
        </p:spPr>
        <p:txBody>
          <a:bodyPr/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b="0" spc="-10"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b="0"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283844F-F642-432C-B00B-5E61F7129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5" y="248059"/>
            <a:ext cx="3364296" cy="8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70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d-231AD4D4-EDB8-4040-B905-45B76EF9BE66" descr="Image.jpeg">
            <a:extLst>
              <a:ext uri="{FF2B5EF4-FFF2-40B4-BE49-F238E27FC236}">
                <a16:creationId xmlns:a16="http://schemas.microsoft.com/office/drawing/2014/main" id="{8FA9AC58-25A8-45FD-B77A-914DC894E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/>
          <a:stretch/>
        </p:blipFill>
        <p:spPr bwMode="auto">
          <a:xfrm>
            <a:off x="6249055" y="1625247"/>
            <a:ext cx="5942946" cy="467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54F77-53F9-4FCE-A179-0246C7502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1475"/>
            <a:ext cx="6249054" cy="4678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3C734-4F6B-47D9-BC26-307A03C7D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4" y="183323"/>
            <a:ext cx="3137234" cy="13123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5776111"/>
            <a:ext cx="12192000" cy="1082003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561860"/>
                </a:moveTo>
                <a:lnTo>
                  <a:pt x="12192000" y="0"/>
                </a:lnTo>
                <a:lnTo>
                  <a:pt x="0" y="0"/>
                </a:lnTo>
                <a:lnTo>
                  <a:pt x="0" y="561860"/>
                </a:lnTo>
                <a:lnTo>
                  <a:pt x="1219200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3E4424C-34DF-46B1-952C-777B1AA89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96" y="413873"/>
            <a:ext cx="2732380" cy="726466"/>
          </a:xfrm>
          <a:prstGeom prst="rect">
            <a:avLst/>
          </a:prstGeom>
        </p:spPr>
      </p:pic>
      <p:pic>
        <p:nvPicPr>
          <p:cNvPr id="8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8C8877F-E325-4727-8EBA-D99702A68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002" y="375479"/>
            <a:ext cx="1112277" cy="80325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3680EA-FBFE-4A22-9EE6-5B37B933F92A}"/>
              </a:ext>
            </a:extLst>
          </p:cNvPr>
          <p:cNvCxnSpPr>
            <a:cxnSpLocks/>
          </p:cNvCxnSpPr>
          <p:nvPr/>
        </p:nvCxnSpPr>
        <p:spPr>
          <a:xfrm>
            <a:off x="9002837" y="297623"/>
            <a:ext cx="0" cy="914400"/>
          </a:xfrm>
          <a:prstGeom prst="line">
            <a:avLst/>
          </a:prstGeom>
          <a:ln w="19050">
            <a:solidFill>
              <a:srgbClr val="2782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D250A-D217-440B-B530-A625BDF46002}"/>
              </a:ext>
            </a:extLst>
          </p:cNvPr>
          <p:cNvSpPr/>
          <p:nvPr/>
        </p:nvSpPr>
        <p:spPr>
          <a:xfrm>
            <a:off x="4823015" y="5776111"/>
            <a:ext cx="2852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67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C0E24D-7BD2-4F59-A958-F3E3189890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311" r="23244" b="2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76200" y="1"/>
            <a:ext cx="4648200" cy="2514599"/>
          </a:xfrm>
          <a:custGeom>
            <a:avLst/>
            <a:gdLst/>
            <a:ahLst/>
            <a:cxnLst/>
            <a:rect l="l" t="t" r="r" b="b"/>
            <a:pathLst>
              <a:path w="5667375" h="5140960">
                <a:moveTo>
                  <a:pt x="0" y="5140680"/>
                </a:moveTo>
                <a:lnTo>
                  <a:pt x="5667019" y="5140680"/>
                </a:lnTo>
                <a:lnTo>
                  <a:pt x="5667019" y="0"/>
                </a:lnTo>
                <a:lnTo>
                  <a:pt x="0" y="0"/>
                </a:lnTo>
                <a:lnTo>
                  <a:pt x="0" y="514068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1666" y="2209800"/>
            <a:ext cx="4648200" cy="473075"/>
          </a:xfrm>
          <a:custGeom>
            <a:avLst/>
            <a:gdLst/>
            <a:ahLst/>
            <a:cxnLst/>
            <a:rect l="l" t="t" r="r" b="b"/>
            <a:pathLst>
              <a:path w="5667375" h="473075">
                <a:moveTo>
                  <a:pt x="0" y="472960"/>
                </a:moveTo>
                <a:lnTo>
                  <a:pt x="5667019" y="472960"/>
                </a:lnTo>
                <a:lnTo>
                  <a:pt x="5667019" y="0"/>
                </a:lnTo>
                <a:lnTo>
                  <a:pt x="0" y="0"/>
                </a:lnTo>
                <a:lnTo>
                  <a:pt x="0" y="4729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" y="-74514"/>
            <a:ext cx="3500666" cy="189987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spc="-5">
                <a:solidFill>
                  <a:srgbClr val="FFFFFF"/>
                </a:solidFill>
                <a:latin typeface="Arial Black" panose="020B0A04020102020204" pitchFamily="34" charset="0"/>
              </a:rPr>
              <a:t>Francis + Clare Place</a:t>
            </a:r>
            <a:br>
              <a:rPr lang="en-US" spc="-5">
                <a:solidFill>
                  <a:srgbClr val="FFFFFF"/>
                </a:solidFill>
                <a:latin typeface="Arial Black" panose="020B0A04020102020204" pitchFamily="34" charset="0"/>
              </a:rPr>
            </a:br>
            <a:endParaRPr sz="4400">
              <a:latin typeface="Arial Black" panose="020B0A040201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320" y="1236550"/>
            <a:ext cx="4445977" cy="58881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68313" marR="184150" indent="-455613">
              <a:lnSpc>
                <a:spcPct val="104200"/>
              </a:lnSpc>
            </a:pPr>
            <a:r>
              <a:rPr lang="en-US" b="1" spc="-5">
                <a:solidFill>
                  <a:srgbClr val="FFFFFF"/>
                </a:solidFill>
                <a:latin typeface="Arial"/>
                <a:cs typeface="Arial"/>
              </a:rPr>
              <a:t>1131 SE Oak Street</a:t>
            </a:r>
          </a:p>
          <a:p>
            <a:pPr marL="12700" marR="184150">
              <a:lnSpc>
                <a:spcPct val="104200"/>
              </a:lnSpc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Caritas Housing</a:t>
            </a:r>
            <a:endParaRPr b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13" t="2376" r="3031" b="-2376"/>
          <a:stretch/>
        </p:blipFill>
        <p:spPr>
          <a:xfrm>
            <a:off x="-174032" y="6329679"/>
            <a:ext cx="12344400" cy="5608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A80674-623A-42D6-ACD2-76A97747F7E1}"/>
              </a:ext>
            </a:extLst>
          </p:cNvPr>
          <p:cNvSpPr txBox="1">
            <a:spLocks/>
          </p:cNvSpPr>
          <p:nvPr/>
        </p:nvSpPr>
        <p:spPr>
          <a:xfrm>
            <a:off x="10886" y="-1"/>
            <a:ext cx="3350762" cy="6329679"/>
          </a:xfrm>
          <a:prstGeom prst="rect">
            <a:avLst/>
          </a:prstGeom>
          <a:solidFill>
            <a:srgbClr val="27829D"/>
          </a:solidFill>
        </p:spPr>
        <p:txBody>
          <a:bodyPr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Arial"/>
                <a:cs typeface="Arial"/>
              </a:rPr>
              <a:t>Services provided by Catholic Charities of Oregon + NARA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1"/>
                </a:solidFill>
                <a:latin typeface="Arial"/>
                <a:cs typeface="Arial"/>
              </a:rPr>
              <a:t>Focus on outreach to communities overrepresented in the houseless population such as Native American/Indigenous and Black/African-American communities.</a:t>
            </a:r>
          </a:p>
          <a:p>
            <a:endParaRPr lang="en-US" sz="2200" kern="0" dirty="0">
              <a:solidFill>
                <a:schemeClr val="bg1"/>
              </a:solidFill>
            </a:endParaRPr>
          </a:p>
          <a:p>
            <a:r>
              <a:rPr lang="en-US" sz="2000" kern="0" dirty="0">
                <a:solidFill>
                  <a:schemeClr val="bg1"/>
                </a:solidFill>
              </a:rPr>
              <a:t> </a:t>
            </a:r>
            <a:endParaRPr lang="en-US" sz="16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0" dirty="0">
              <a:solidFill>
                <a:schemeClr val="bg1"/>
              </a:solidFill>
            </a:endParaRPr>
          </a:p>
          <a:p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C3415FE8-6DCE-4528-953F-E94C0479FCB5}"/>
              </a:ext>
            </a:extLst>
          </p:cNvPr>
          <p:cNvSpPr txBox="1">
            <a:spLocks/>
          </p:cNvSpPr>
          <p:nvPr/>
        </p:nvSpPr>
        <p:spPr>
          <a:xfrm>
            <a:off x="237448" y="579408"/>
            <a:ext cx="2967266" cy="189987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28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 + Clare Place</a:t>
            </a:r>
            <a:br>
              <a:rPr lang="en-US" sz="4000" u="sng" spc="-5">
                <a:solidFill>
                  <a:srgbClr val="FFFFFF"/>
                </a:solidFill>
                <a:latin typeface="Arial Black" panose="020B0A04020102020204" pitchFamily="34" charset="0"/>
              </a:rPr>
            </a:br>
            <a:endParaRPr lang="en-US" sz="4000" u="sng">
              <a:latin typeface="Arial Black" panose="020B0A0402010202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8D520A25-1A82-4B5F-996D-91B518333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14811"/>
              </p:ext>
            </p:extLst>
          </p:nvPr>
        </p:nvGraphicFramePr>
        <p:xfrm>
          <a:off x="3509048" y="1497845"/>
          <a:ext cx="8445504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52">
                  <a:extLst>
                    <a:ext uri="{9D8B030D-6E8A-4147-A177-3AD203B41FA5}">
                      <a16:colId xmlns:a16="http://schemas.microsoft.com/office/drawing/2014/main" val="64199025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94716661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3608942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30215284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48181889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2854484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857813112"/>
                    </a:ext>
                  </a:extLst>
                </a:gridCol>
                <a:gridCol w="834352">
                  <a:extLst>
                    <a:ext uri="{9D8B030D-6E8A-4147-A177-3AD203B41FA5}">
                      <a16:colId xmlns:a16="http://schemas.microsoft.com/office/drawing/2014/main" val="404538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 Restriction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4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Studio/ SRO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8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1-Bdrm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8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2-Bdrm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D1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 </a:t>
                      </a:r>
                      <a:r>
                        <a:rPr lang="en-US" sz="1800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Bdrm</a:t>
                      </a:r>
                      <a:endParaRPr 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D1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4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Family-size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D1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PSH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22610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0-30%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017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31-60</a:t>
                      </a:r>
                      <a:r>
                        <a:rPr lang="en-US" sz="18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27829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Market</a:t>
                      </a:r>
                      <a:r>
                        <a:rPr lang="en-US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800" b="1" kern="1200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Manager</a:t>
                      </a:r>
                      <a:r>
                        <a:rPr lang="en-US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>
                          <a:solidFill>
                            <a:srgbClr val="27829D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Units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237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9147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66D3AD8-1E46-445A-9B83-33DCE20DF663}"/>
              </a:ext>
            </a:extLst>
          </p:cNvPr>
          <p:cNvSpPr txBox="1"/>
          <p:nvPr/>
        </p:nvSpPr>
        <p:spPr>
          <a:xfrm>
            <a:off x="3361649" y="646465"/>
            <a:ext cx="425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Mix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4F035-4EA3-4F67-B078-425ED6A2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598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67C4B-0B96-463F-A680-5BC37910023B}"/>
              </a:ext>
            </a:extLst>
          </p:cNvPr>
          <p:cNvSpPr txBox="1"/>
          <p:nvPr/>
        </p:nvSpPr>
        <p:spPr>
          <a:xfrm>
            <a:off x="3471524" y="4780516"/>
            <a:ext cx="651067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Estimated # People Housed: 61-68</a:t>
            </a:r>
          </a:p>
        </p:txBody>
      </p:sp>
    </p:spTree>
    <p:extLst>
      <p:ext uri="{BB962C8B-B14F-4D97-AF65-F5344CB8AC3E}">
        <p14:creationId xmlns:p14="http://schemas.microsoft.com/office/powerpoint/2010/main" val="3435772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C86295E-ADDE-44E6-9731-6A0B1199D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8758" y="0"/>
            <a:ext cx="12210758" cy="11644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1B2FFB-222D-4399-B77E-2F7D23EDA3B7}"/>
              </a:ext>
            </a:extLst>
          </p:cNvPr>
          <p:cNvSpPr/>
          <p:nvPr/>
        </p:nvSpPr>
        <p:spPr>
          <a:xfrm>
            <a:off x="307583" y="297359"/>
            <a:ext cx="8799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Funding Sources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16EC57-A413-4138-A598-331493536166}"/>
              </a:ext>
            </a:extLst>
          </p:cNvPr>
          <p:cNvSpPr/>
          <p:nvPr/>
        </p:nvSpPr>
        <p:spPr>
          <a:xfrm>
            <a:off x="34413" y="6343556"/>
            <a:ext cx="12213733" cy="666843"/>
          </a:xfrm>
          <a:prstGeom prst="rect">
            <a:avLst/>
          </a:prstGeom>
          <a:solidFill>
            <a:srgbClr val="278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A4D0AD-B636-4CA6-AA73-A6D4CA432A02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430115"/>
          <a:ext cx="6324600" cy="3657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56618230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40493651"/>
                    </a:ext>
                  </a:extLst>
                </a:gridCol>
              </a:tblGrid>
              <a:tr h="409751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Portland Housing Bonds 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 $8,349,206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61880945"/>
                  </a:ext>
                </a:extLst>
              </a:tr>
              <a:tr h="37310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Other PHB funds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 $0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91714347"/>
                  </a:ext>
                </a:extLst>
              </a:tr>
              <a:tr h="409751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i="0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Low Income Housing Tax Credits</a:t>
                      </a: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 $10,739,175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44416123"/>
                  </a:ext>
                </a:extLst>
              </a:tr>
              <a:tr h="409751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Senior Commercial Debt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 $2,972,080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5066643"/>
                  </a:ext>
                </a:extLst>
              </a:tr>
              <a:tr h="409751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i="0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OHCS direct funding</a:t>
                      </a: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 $0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8057903"/>
                  </a:ext>
                </a:extLst>
              </a:tr>
              <a:tr h="416237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Grants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 $275,00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77148026"/>
                  </a:ext>
                </a:extLst>
              </a:tr>
              <a:tr h="409751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i="0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   Total Funding </a:t>
                      </a: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 $14,372,461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2083677"/>
                  </a:ext>
                </a:extLst>
              </a:tr>
              <a:tr h="409751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i="0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         Gap in Funding</a:t>
                      </a: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 $152,567*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53900322"/>
                  </a:ext>
                </a:extLst>
              </a:tr>
              <a:tr h="409751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  Total Project Costs 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182880" marR="1828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rgbClr val="27829D"/>
                          </a:solidFill>
                          <a:effectLst/>
                          <a:latin typeface="Arial"/>
                        </a:rPr>
                        <a:t> $24,525,028</a:t>
                      </a:r>
                      <a:endParaRPr lang="en-US" sz="1600" b="1" i="0" u="none" strike="noStrike">
                        <a:solidFill>
                          <a:srgbClr val="27829D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66077587"/>
                  </a:ext>
                </a:extLst>
              </a:tr>
            </a:tbl>
          </a:graphicData>
        </a:graphic>
      </p:graphicFrame>
      <p:sp>
        <p:nvSpPr>
          <p:cNvPr id="11" name="object 6">
            <a:extLst>
              <a:ext uri="{FF2B5EF4-FFF2-40B4-BE49-F238E27FC236}">
                <a16:creationId xmlns:a16="http://schemas.microsoft.com/office/drawing/2014/main" id="{CA98E13E-16C4-43D9-9593-E2B57730B552}"/>
              </a:ext>
            </a:extLst>
          </p:cNvPr>
          <p:cNvSpPr txBox="1">
            <a:spLocks/>
          </p:cNvSpPr>
          <p:nvPr/>
        </p:nvSpPr>
        <p:spPr>
          <a:xfrm>
            <a:off x="304800" y="5562600"/>
            <a:ext cx="10820400" cy="47333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pPr marR="5080" lvl="0">
              <a:lnSpc>
                <a:spcPts val="3470"/>
              </a:lnSpc>
              <a:spcBef>
                <a:spcPts val="520"/>
              </a:spcBef>
            </a:pPr>
            <a:r>
              <a:rPr lang="en-US" sz="2000" kern="0" dirty="0">
                <a:solidFill>
                  <a:srgbClr val="434F69"/>
                </a:solidFill>
              </a:rPr>
              <a:t>Portland’s Housing Bond funding of $8,349,206 is being leveraged roughly 3 times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34F69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1E6BE-129B-4699-AB41-69048876755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038599" y="6492875"/>
            <a:ext cx="6154271" cy="365125"/>
          </a:xfrm>
        </p:spPr>
        <p:txBody>
          <a:bodyPr/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/>
              <a:t>Bond Oversight Committee Meeting | 08/04/2022| Portland's Housing Bond</a:t>
            </a:r>
            <a:endParaRPr lang="en-US" spc="-5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434B19-E062-4974-A21B-A882B2D70D70}"/>
              </a:ext>
            </a:extLst>
          </p:cNvPr>
          <p:cNvGrpSpPr/>
          <p:nvPr/>
        </p:nvGrpSpPr>
        <p:grpSpPr>
          <a:xfrm>
            <a:off x="7729117" y="1251641"/>
            <a:ext cx="4158083" cy="4488894"/>
            <a:chOff x="8762999" y="1443754"/>
            <a:chExt cx="3615006" cy="39026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5971F0-ACF2-4924-88D3-22B7F9E46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83" t="5372" r="7685"/>
            <a:stretch/>
          </p:blipFill>
          <p:spPr>
            <a:xfrm>
              <a:off x="8762999" y="1443754"/>
              <a:ext cx="3615006" cy="3686374"/>
            </a:xfrm>
            <a:prstGeom prst="rect">
              <a:avLst/>
            </a:prstGeom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D7DAFC-BB1B-4F36-BA09-325ED9438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5" t="86733" r="67084"/>
            <a:stretch/>
          </p:blipFill>
          <p:spPr>
            <a:xfrm>
              <a:off x="9677400" y="4829532"/>
              <a:ext cx="1981200" cy="516832"/>
            </a:xfrm>
            <a:prstGeom prst="rect">
              <a:avLst/>
            </a:prstGeom>
            <a:effectLst/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77738115-955F-48E2-96CA-FC0B117CD830}"/>
              </a:ext>
            </a:extLst>
          </p:cNvPr>
          <p:cNvSpPr txBox="1">
            <a:spLocks/>
          </p:cNvSpPr>
          <p:nvPr/>
        </p:nvSpPr>
        <p:spPr>
          <a:xfrm>
            <a:off x="366874" y="4927828"/>
            <a:ext cx="6324600" cy="45589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pPr marR="5080" lvl="0">
              <a:lnSpc>
                <a:spcPts val="3470"/>
              </a:lnSpc>
              <a:spcBef>
                <a:spcPts val="520"/>
              </a:spcBef>
            </a:pPr>
            <a:r>
              <a:rPr lang="en-US" sz="1600" b="0" kern="0"/>
              <a:t>* We have several strategies which we are pursuing to fill our gap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27829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29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91852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-9293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1251433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Progress</a:t>
            </a:r>
            <a:endParaRPr lang="en-US" sz="4000" u="sng"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C5D70-DCFA-4A34-ACB1-84B4698FCA5B}"/>
              </a:ext>
            </a:extLst>
          </p:cNvPr>
          <p:cNvSpPr txBox="1"/>
          <p:nvPr/>
        </p:nvSpPr>
        <p:spPr>
          <a:xfrm>
            <a:off x="3683767" y="533400"/>
            <a:ext cx="8458200" cy="57861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kern="0">
                <a:solidFill>
                  <a:srgbClr val="002060"/>
                </a:solidFill>
                <a:latin typeface="Arial"/>
                <a:cs typeface="Arial"/>
              </a:rPr>
              <a:t>Currently in Pre-Development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Working towards 50% Design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kern="0">
              <a:solidFill>
                <a:srgbClr val="002060"/>
              </a:solidFill>
              <a:latin typeface="Arial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kern="0">
                <a:solidFill>
                  <a:srgbClr val="002060"/>
                </a:solidFill>
                <a:latin typeface="Arial"/>
                <a:cs typeface="Arial"/>
              </a:rPr>
              <a:t>Partners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Holst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O’Neill/Walsh Community Builders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 err="1">
                <a:solidFill>
                  <a:srgbClr val="002060"/>
                </a:solidFill>
                <a:latin typeface="Arial"/>
                <a:cs typeface="Arial"/>
              </a:rPr>
              <a:t>Edlen</a:t>
            </a: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 &amp; Company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Catholic Charities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NARA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 err="1">
                <a:solidFill>
                  <a:srgbClr val="002060"/>
                </a:solidFill>
                <a:latin typeface="Arial"/>
                <a:cs typeface="Arial"/>
              </a:rPr>
              <a:t>AfroVillage</a:t>
            </a:r>
            <a:endParaRPr lang="en-US" sz="2200" kern="0">
              <a:solidFill>
                <a:srgbClr val="002060"/>
              </a:solidFill>
              <a:latin typeface="Arial"/>
              <a:cs typeface="Arial"/>
            </a:endParaRPr>
          </a:p>
          <a:p>
            <a:endParaRPr lang="en-US" sz="2200" b="1" kern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kern="0">
                <a:solidFill>
                  <a:srgbClr val="002060"/>
                </a:solidFill>
                <a:latin typeface="Arial"/>
                <a:cs typeface="Arial"/>
              </a:rPr>
              <a:t>Upcoming Milestones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Land Use Review Application (September 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Submit for Building Permits (November 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Bidding (March 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002060"/>
                </a:solidFill>
                <a:latin typeface="Arial"/>
                <a:cs typeface="Arial"/>
              </a:rPr>
              <a:t>Closing/Start of Construction (June 2023)</a:t>
            </a:r>
            <a:endParaRPr lang="en-US" sz="2200" b="1" kern="0">
              <a:solidFill>
                <a:srgbClr val="002060"/>
              </a:solidFill>
              <a:latin typeface="Arial"/>
              <a:cs typeface="Calibri"/>
            </a:endParaRPr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BCD9-F0E4-4781-BAFB-B21A14E8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6106" y="6349272"/>
            <a:ext cx="5186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3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91852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-9293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1251433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Changes</a:t>
            </a:r>
            <a:endParaRPr lang="en-US" sz="4000" u="sng"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C5D70-DCFA-4A34-ACB1-84B4698FCA5B}"/>
              </a:ext>
            </a:extLst>
          </p:cNvPr>
          <p:cNvSpPr txBox="1"/>
          <p:nvPr/>
        </p:nvSpPr>
        <p:spPr>
          <a:xfrm>
            <a:off x="3612848" y="1243667"/>
            <a:ext cx="8458200" cy="38164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800" kern="0">
              <a:solidFill>
                <a:srgbClr val="27829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Building was flipped from SE 12</a:t>
            </a:r>
            <a:r>
              <a:rPr lang="en-US" sz="2800" kern="0" baseline="30000">
                <a:solidFill>
                  <a:srgbClr val="002060"/>
                </a:solidFill>
                <a:latin typeface="Arial"/>
                <a:cs typeface="Arial"/>
              </a:rPr>
              <a:t>th</a:t>
            </a: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 to SE 11</a:t>
            </a:r>
            <a:r>
              <a:rPr lang="en-US" sz="2800" kern="0" baseline="30000">
                <a:solidFill>
                  <a:srgbClr val="002060"/>
                </a:solidFill>
                <a:latin typeface="Arial"/>
                <a:cs typeface="Arial"/>
              </a:rPr>
              <a:t>th</a:t>
            </a: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b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</a:br>
            <a:endParaRPr lang="en-US" sz="2800" kern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Outdoor courtyard removed from site plan</a:t>
            </a:r>
            <a:b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</a:br>
            <a:endParaRPr lang="en-US" sz="2800" kern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Reduction in the number of one-bedroom units and a commensurate increase in the number of studio units</a:t>
            </a:r>
            <a:endParaRPr lang="en-US" sz="2800" kern="0">
              <a:solidFill>
                <a:srgbClr val="002060"/>
              </a:solidFill>
              <a:latin typeface="Arial"/>
              <a:cs typeface="Calibri"/>
            </a:endParaRPr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BCD9-F0E4-4781-BAFB-B21A14E8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0512" y="6303764"/>
            <a:ext cx="6382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81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91852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-9293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1251433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DMWESB-SDV Updates</a:t>
            </a:r>
            <a:endParaRPr lang="en-US" sz="4000" u="sng"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C5D70-DCFA-4A34-ACB1-84B4698FCA5B}"/>
              </a:ext>
            </a:extLst>
          </p:cNvPr>
          <p:cNvSpPr txBox="1"/>
          <p:nvPr/>
        </p:nvSpPr>
        <p:spPr>
          <a:xfrm>
            <a:off x="3576753" y="474345"/>
            <a:ext cx="8458200" cy="46782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800" kern="0">
              <a:solidFill>
                <a:srgbClr val="27829D"/>
              </a:solidFill>
            </a:endParaRPr>
          </a:p>
          <a:p>
            <a:endParaRPr lang="en-US" sz="2800" b="1" kern="0">
              <a:solidFill>
                <a:srgbClr val="002060"/>
              </a:solidFill>
              <a:latin typeface="Arial"/>
              <a:cs typeface="Arial"/>
            </a:endParaRPr>
          </a:p>
          <a:p>
            <a:endParaRPr lang="en-US" sz="2800" b="1" kern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Tracking roughly over 90% COBID certified firms for professional services</a:t>
            </a:r>
            <a:b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</a:br>
            <a:endParaRPr lang="en-US" sz="2800" kern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O’Neill/Walsh Community Builders remain confident in ability to meet COBID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kern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kern="0">
              <a:solidFill>
                <a:srgbClr val="002060"/>
              </a:solidFill>
              <a:latin typeface="Arial"/>
              <a:cs typeface="Calibri"/>
            </a:endParaRPr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BCD9-F0E4-4781-BAFB-B21A14E8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5081" y="6383655"/>
            <a:ext cx="6261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7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C22441-53A0-4281-99C6-69AB50D2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4"/>
          <a:stretch/>
        </p:blipFill>
        <p:spPr>
          <a:xfrm>
            <a:off x="0" y="6291852"/>
            <a:ext cx="12192000" cy="5608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4DE2B-240A-4DB0-8DBC-63D46977CABC}"/>
              </a:ext>
            </a:extLst>
          </p:cNvPr>
          <p:cNvSpPr txBox="1">
            <a:spLocks/>
          </p:cNvSpPr>
          <p:nvPr/>
        </p:nvSpPr>
        <p:spPr>
          <a:xfrm>
            <a:off x="-9293" y="0"/>
            <a:ext cx="3429000" cy="6303764"/>
          </a:xfrm>
          <a:prstGeom prst="rect">
            <a:avLst/>
          </a:prstGeom>
          <a:solidFill>
            <a:srgbClr val="27829D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r>
              <a:rPr lang="en-US" sz="2400" ker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F022144-D7D6-489F-AC1A-D0347C25AAEC}"/>
              </a:ext>
            </a:extLst>
          </p:cNvPr>
          <p:cNvSpPr txBox="1">
            <a:spLocks/>
          </p:cNvSpPr>
          <p:nvPr/>
        </p:nvSpPr>
        <p:spPr>
          <a:xfrm>
            <a:off x="329778" y="884905"/>
            <a:ext cx="3119666" cy="1251433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32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/ Challenges</a:t>
            </a:r>
            <a:endParaRPr lang="en-US" sz="4000"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C5D70-DCFA-4A34-ACB1-84B4698FCA5B}"/>
              </a:ext>
            </a:extLst>
          </p:cNvPr>
          <p:cNvSpPr txBox="1"/>
          <p:nvPr/>
        </p:nvSpPr>
        <p:spPr>
          <a:xfrm>
            <a:off x="3449444" y="1028223"/>
            <a:ext cx="8458200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Determining land use process to create a new legal tax lot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kern="0">
              <a:solidFill>
                <a:srgbClr val="002060"/>
              </a:solidFill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Increases in construction costs and interest rates</a:t>
            </a:r>
          </a:p>
          <a:p>
            <a:pPr lvl="1"/>
            <a:endParaRPr lang="en-US" sz="2800" kern="0">
              <a:solidFill>
                <a:srgbClr val="002060"/>
              </a:solidFill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kern="0">
                <a:solidFill>
                  <a:srgbClr val="002060"/>
                </a:solidFill>
                <a:latin typeface="Arial"/>
                <a:cs typeface="Arial"/>
              </a:rPr>
              <a:t>Challenges with responsiveness and competitiveness of bids due to volume of work in the region</a:t>
            </a:r>
            <a:endParaRPr lang="en-US" sz="2800" kern="0">
              <a:solidFill>
                <a:srgbClr val="002060"/>
              </a:solidFill>
              <a:latin typeface="Arial"/>
              <a:cs typeface="Calibri"/>
            </a:endParaRPr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BCD9-F0E4-4781-BAFB-B21A14E8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6085" y="6389705"/>
            <a:ext cx="6624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24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3A8C82-92DA-4048-9226-8E80E0905154}"/>
              </a:ext>
            </a:extLst>
          </p:cNvPr>
          <p:cNvSpPr txBox="1"/>
          <p:nvPr/>
        </p:nvSpPr>
        <p:spPr>
          <a:xfrm>
            <a:off x="5422265" y="6399514"/>
            <a:ext cx="6681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106Halsey/Gateway Park l  07/10/2019 l Portland Housing Bureau                                      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A8B8CC-DF32-4DFE-9553-A9B99DBA2C94}"/>
              </a:ext>
            </a:extLst>
          </p:cNvPr>
          <p:cNvSpPr/>
          <p:nvPr/>
        </p:nvSpPr>
        <p:spPr>
          <a:xfrm>
            <a:off x="-38100" y="6415664"/>
            <a:ext cx="12305590" cy="882650"/>
          </a:xfrm>
          <a:prstGeom prst="rect">
            <a:avLst/>
          </a:prstGeom>
          <a:solidFill>
            <a:srgbClr val="278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2496E0-E9DF-4A29-87F1-BF128C473133}"/>
              </a:ext>
            </a:extLst>
          </p:cNvPr>
          <p:cNvSpPr/>
          <p:nvPr/>
        </p:nvSpPr>
        <p:spPr>
          <a:xfrm>
            <a:off x="6008363" y="1302921"/>
            <a:ext cx="175276" cy="412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17F91-E5A2-4705-BE37-3517E36FF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229390" cy="11644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EEFB52-447A-446D-B0EC-DABEC51CDA36}"/>
              </a:ext>
            </a:extLst>
          </p:cNvPr>
          <p:cNvSpPr/>
          <p:nvPr/>
        </p:nvSpPr>
        <p:spPr>
          <a:xfrm>
            <a:off x="307583" y="297359"/>
            <a:ext cx="8799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Engagement 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0AB31D15-510A-401E-8E23-C53155B58204}"/>
              </a:ext>
            </a:extLst>
          </p:cNvPr>
          <p:cNvSpPr txBox="1">
            <a:spLocks/>
          </p:cNvSpPr>
          <p:nvPr/>
        </p:nvSpPr>
        <p:spPr>
          <a:xfrm>
            <a:off x="491706" y="1751508"/>
            <a:ext cx="6518694" cy="4344203"/>
          </a:xfrm>
          <a:prstGeom prst="rect">
            <a:avLst/>
          </a:prstGeom>
        </p:spPr>
        <p:txBody>
          <a:bodyPr vert="horz" wrap="square" lIns="0" tIns="66040" rIns="0" bIns="0" rtlCol="0" anchor="t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5080" lvl="0" indent="0" algn="l" defTabSz="914400" rtl="0" eaLnBrk="1" fontAlgn="auto" latinLnBrk="0" hangingPunct="1">
              <a:lnSpc>
                <a:spcPts val="347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Highlights: </a:t>
            </a:r>
          </a:p>
          <a:p>
            <a:pPr marL="800100" marR="5080" lvl="1" indent="-342900" algn="l" defTabSz="914400" rtl="0" eaLnBrk="1" fontAlgn="auto" latinLnBrk="0" hangingPunct="1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Community Advisory Group lead Visioning Process</a:t>
            </a:r>
          </a:p>
          <a:p>
            <a:pPr marL="800100" marR="5080" lvl="1" indent="-342900" algn="l" defTabSz="914400" rtl="0" eaLnBrk="1" fontAlgn="auto" latinLnBrk="0" hangingPunct="1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Focus groups with folks who have experienced homelessness with residents of existing Catholic</a:t>
            </a:r>
            <a:r>
              <a:rPr lang="en-US" sz="2000" kern="0">
                <a:solidFill>
                  <a:srgbClr val="002060"/>
                </a:solidFill>
                <a:latin typeface="Arial"/>
                <a:cs typeface="Arial"/>
              </a:rPr>
              <a:t> Charities properties and clients of NARA and </a:t>
            </a:r>
            <a:r>
              <a:rPr lang="en-US" sz="2000" kern="0" err="1">
                <a:solidFill>
                  <a:srgbClr val="002060"/>
                </a:solidFill>
                <a:latin typeface="Arial"/>
                <a:cs typeface="Arial"/>
              </a:rPr>
              <a:t>AfroVillage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800100" marR="5080" lvl="1" indent="-342900" algn="l" defTabSz="914400" rtl="0" eaLnBrk="1" fontAlgn="auto" latinLnBrk="0" hangingPunct="1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Continued engagement with surrounding neighborhood about design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123CA-F768-4D5C-81DA-8600529A98F3}"/>
              </a:ext>
            </a:extLst>
          </p:cNvPr>
          <p:cNvSpPr txBox="1"/>
          <p:nvPr/>
        </p:nvSpPr>
        <p:spPr>
          <a:xfrm>
            <a:off x="7391573" y="2840226"/>
            <a:ext cx="412164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7829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&lt;Insert People Pictures&gt;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77C25D-F168-45D1-9072-78E497F7A350}"/>
              </a:ext>
            </a:extLst>
          </p:cNvPr>
          <p:cNvSpPr/>
          <p:nvPr/>
        </p:nvSpPr>
        <p:spPr>
          <a:xfrm>
            <a:off x="7204494" y="2029699"/>
            <a:ext cx="4495800" cy="2894314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D0DB1B-0BF9-44AC-B5B5-2C8A1AA0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6238" y="6532569"/>
            <a:ext cx="5811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84220" algn="l"/>
                <a:tab pos="3455035" algn="l"/>
                <a:tab pos="4090035" algn="l"/>
                <a:tab pos="4261485" algn="l"/>
              </a:tabLst>
              <a:defRPr/>
            </a:pPr>
            <a:r>
              <a:rPr lang="en-US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kumimoji="0" lang="en-US" sz="1200" b="0" i="0" u="none" strike="noStrike" kern="1200" cap="none" spc="-5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1C4AD-25DA-4726-92E4-14C56A101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399" y="1905145"/>
            <a:ext cx="4823729" cy="32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55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06054"/>
            <a:ext cx="12192000" cy="4490085"/>
          </a:xfrm>
          <a:custGeom>
            <a:avLst/>
            <a:gdLst/>
            <a:ahLst/>
            <a:cxnLst/>
            <a:rect l="l" t="t" r="r" b="b"/>
            <a:pathLst>
              <a:path w="12192000" h="4490085">
                <a:moveTo>
                  <a:pt x="0" y="4489919"/>
                </a:moveTo>
                <a:lnTo>
                  <a:pt x="12192000" y="4489919"/>
                </a:lnTo>
                <a:lnTo>
                  <a:pt x="12192000" y="0"/>
                </a:lnTo>
                <a:lnTo>
                  <a:pt x="0" y="0"/>
                </a:lnTo>
                <a:lnTo>
                  <a:pt x="0" y="4489919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561860"/>
                </a:moveTo>
                <a:lnTo>
                  <a:pt x="12192000" y="0"/>
                </a:lnTo>
                <a:lnTo>
                  <a:pt x="0" y="0"/>
                </a:lnTo>
                <a:lnTo>
                  <a:pt x="0" y="561860"/>
                </a:lnTo>
                <a:lnTo>
                  <a:pt x="1219200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9752" y="2380829"/>
            <a:ext cx="10621648" cy="178253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</a:pPr>
            <a:r>
              <a:rPr lang="en-US" sz="5400" spc="-5">
                <a:solidFill>
                  <a:srgbClr val="FFFFFF"/>
                </a:solidFill>
              </a:rPr>
              <a:t>Interim Director’s Update</a:t>
            </a:r>
            <a:b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6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3C734-4F6B-47D9-BC26-307A03C7D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21" y="228600"/>
            <a:ext cx="2732379" cy="1143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3E4424C-34DF-46B1-952C-777B1AA89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5" y="248059"/>
            <a:ext cx="4684410" cy="12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6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96133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0"/>
                </a:moveTo>
                <a:lnTo>
                  <a:pt x="5613" y="0"/>
                </a:lnTo>
                <a:lnTo>
                  <a:pt x="0" y="561873"/>
                </a:lnTo>
                <a:lnTo>
                  <a:pt x="12192000" y="5618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3302000" cy="561975"/>
          </a:xfrm>
          <a:custGeom>
            <a:avLst/>
            <a:gdLst/>
            <a:ahLst/>
            <a:cxnLst/>
            <a:rect l="l" t="t" r="r" b="b"/>
            <a:pathLst>
              <a:path w="3302000" h="561975">
                <a:moveTo>
                  <a:pt x="0" y="561860"/>
                </a:moveTo>
                <a:lnTo>
                  <a:pt x="3302000" y="561860"/>
                </a:lnTo>
                <a:lnTo>
                  <a:pt x="3302000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78829" y="205685"/>
            <a:ext cx="72517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/>
              <a:t>Agenda</a:t>
            </a:r>
            <a:endParaRPr spc="-5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EB71267-0347-48AD-A35E-D4BC4AB67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915392"/>
              </p:ext>
            </p:extLst>
          </p:nvPr>
        </p:nvGraphicFramePr>
        <p:xfrm>
          <a:off x="733061" y="840688"/>
          <a:ext cx="10725877" cy="4697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457">
                  <a:extLst>
                    <a:ext uri="{9D8B030D-6E8A-4147-A177-3AD203B41FA5}">
                      <a16:colId xmlns:a16="http://schemas.microsoft.com/office/drawing/2014/main" val="2970666027"/>
                    </a:ext>
                  </a:extLst>
                </a:gridCol>
                <a:gridCol w="2990043">
                  <a:extLst>
                    <a:ext uri="{9D8B030D-6E8A-4147-A177-3AD203B41FA5}">
                      <a16:colId xmlns:a16="http://schemas.microsoft.com/office/drawing/2014/main" val="3232621040"/>
                    </a:ext>
                  </a:extLst>
                </a:gridCol>
                <a:gridCol w="2445377">
                  <a:extLst>
                    <a:ext uri="{9D8B030D-6E8A-4147-A177-3AD203B41FA5}">
                      <a16:colId xmlns:a16="http://schemas.microsoft.com/office/drawing/2014/main" val="3482196235"/>
                    </a:ext>
                  </a:extLst>
                </a:gridCol>
              </a:tblGrid>
              <a:tr h="5695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8FD169"/>
                          </a:solidFill>
                          <a:latin typeface="Arial"/>
                          <a:cs typeface="Arial"/>
                        </a:rPr>
                        <a:t>TOPIC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8FD169"/>
                          </a:solidFill>
                          <a:latin typeface="Arial"/>
                          <a:cs typeface="Arial"/>
                        </a:rPr>
                        <a:t>LEAD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8FD169"/>
                          </a:solidFill>
                          <a:latin typeface="Arial"/>
                          <a:cs typeface="Arial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603165"/>
                  </a:ext>
                </a:extLst>
              </a:tr>
              <a:tr h="6289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10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Welcome, Roll Call, Minutes</a:t>
                      </a:r>
                      <a:endParaRPr lang="en-US" sz="2000" b="1" spc="-20">
                        <a:solidFill>
                          <a:srgbClr val="434F69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pc="100">
                          <a:solidFill>
                            <a:srgbClr val="434F69"/>
                          </a:solidFill>
                          <a:effectLst/>
                          <a:latin typeface="Arial"/>
                          <a:ea typeface="MS Mincho"/>
                          <a:cs typeface="Arial"/>
                        </a:rPr>
                        <a:t>Dr. Steven Holt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pc="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9:30 - 9:35</a:t>
                      </a:r>
                      <a:endParaRPr lang="en-US" sz="2000" spc="-20">
                        <a:solidFill>
                          <a:srgbClr val="434F6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535698"/>
                  </a:ext>
                </a:extLst>
              </a:tr>
              <a:tr h="628945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2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Public Testimony (2 minutes per person)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pc="100">
                          <a:solidFill>
                            <a:srgbClr val="434F69"/>
                          </a:solidFill>
                          <a:effectLst/>
                          <a:latin typeface="Arial"/>
                          <a:ea typeface="MS Mincho"/>
                          <a:cs typeface="Arial"/>
                        </a:rPr>
                        <a:t>Dr. Steven Holt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pc="-2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9:35 – 9:40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522264"/>
                  </a:ext>
                </a:extLst>
              </a:tr>
              <a:tr h="79939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spc="-20" noProof="0">
                          <a:solidFill>
                            <a:srgbClr val="434F69"/>
                          </a:solidFill>
                          <a:effectLst/>
                          <a:latin typeface="Arial"/>
                        </a:rPr>
                        <a:t>Portland’s Housing Bond Updates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pc="100">
                          <a:solidFill>
                            <a:srgbClr val="434F69"/>
                          </a:solidFill>
                          <a:effectLst/>
                          <a:latin typeface="Arial"/>
                          <a:ea typeface="MS Mincho"/>
                          <a:cs typeface="Arial"/>
                        </a:rPr>
                        <a:t>PHB Staff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pc="-2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9:40 – 9:50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75657"/>
                  </a:ext>
                </a:extLst>
              </a:tr>
              <a:tr h="674966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2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Project Team Presentations</a:t>
                      </a:r>
                      <a:endParaRPr lang="en-US" sz="2000" b="0" i="0" u="none" strike="noStrike" spc="-20" noProof="0">
                        <a:solidFill>
                          <a:srgbClr val="434F69"/>
                        </a:solidFill>
                        <a:effectLst/>
                        <a:latin typeface="Arial"/>
                      </a:endParaRP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pc="100">
                          <a:solidFill>
                            <a:srgbClr val="434F69"/>
                          </a:solidFill>
                          <a:effectLst/>
                          <a:latin typeface="Arial"/>
                          <a:ea typeface="MS Mincho"/>
                          <a:cs typeface="Arial"/>
                        </a:rPr>
                        <a:t>Tanya </a:t>
                      </a:r>
                      <a:r>
                        <a:rPr lang="en-US" sz="2000" spc="100" err="1">
                          <a:solidFill>
                            <a:srgbClr val="434F69"/>
                          </a:solidFill>
                          <a:effectLst/>
                          <a:latin typeface="Arial"/>
                          <a:ea typeface="MS Mincho"/>
                          <a:cs typeface="Arial"/>
                        </a:rPr>
                        <a:t>Wolfersperger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pc="-2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9:50 – 10:30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434896"/>
                  </a:ext>
                </a:extLst>
              </a:tr>
              <a:tr h="674966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spc="-20" noProof="0">
                          <a:solidFill>
                            <a:srgbClr val="434F69"/>
                          </a:solidFill>
                          <a:effectLst/>
                          <a:latin typeface="Arial"/>
                        </a:rPr>
                        <a:t>Director’s Update </a:t>
                      </a:r>
                      <a:endParaRPr lang="en-US" sz="2000" b="0" i="0" u="none" strike="noStrike" spc="-20" noProof="0">
                        <a:solidFill>
                          <a:srgbClr val="434F69"/>
                        </a:solidFill>
                        <a:effectLst/>
                        <a:latin typeface="Arial"/>
                      </a:endParaRP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Molly Rogers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pc="10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10:30 – 10:40</a:t>
                      </a:r>
                      <a:endParaRPr lang="en-US" sz="2000" spc="-20">
                        <a:solidFill>
                          <a:srgbClr val="434F6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07262"/>
                  </a:ext>
                </a:extLst>
              </a:tr>
              <a:tr h="720987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Closing Remarks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434F69"/>
                          </a:solidFill>
                          <a:latin typeface="Arial"/>
                          <a:cs typeface="Arial"/>
                        </a:rPr>
                        <a:t>Dr. Steven Holt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1275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spc="-20">
                          <a:solidFill>
                            <a:srgbClr val="434F69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10:40 – 10:45</a:t>
                      </a:r>
                    </a:p>
                  </a:txBody>
                  <a:tcPr marL="73025" marR="73025" marT="73025" marB="27305" anchor="ctr">
                    <a:lnL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F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6278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44EDE-6F33-4F07-90C7-0B72FEB95A2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4"/>
            <a:ext cx="6424572" cy="182038"/>
          </a:xfrm>
        </p:spPr>
        <p:txBody>
          <a:bodyPr/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b="0" spc="-10"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b="0"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73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BA48A439-F686-4EB9-BBF4-D590A9435AAF}"/>
              </a:ext>
            </a:extLst>
          </p:cNvPr>
          <p:cNvSpPr txBox="1">
            <a:spLocks/>
          </p:cNvSpPr>
          <p:nvPr/>
        </p:nvSpPr>
        <p:spPr>
          <a:xfrm>
            <a:off x="1412440" y="1152259"/>
            <a:ext cx="9370061" cy="246221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8000" kern="0"/>
              <a:t>Closing </a:t>
            </a:r>
            <a:endParaRPr lang="en-US"/>
          </a:p>
          <a:p>
            <a:r>
              <a:rPr lang="en-US" sz="8000" kern="0"/>
              <a:t>Remarks</a:t>
            </a:r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0" y="6296133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0"/>
                </a:moveTo>
                <a:lnTo>
                  <a:pt x="5613" y="0"/>
                </a:lnTo>
                <a:lnTo>
                  <a:pt x="0" y="561873"/>
                </a:lnTo>
                <a:lnTo>
                  <a:pt x="12192000" y="5618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3302000" cy="561975"/>
          </a:xfrm>
          <a:custGeom>
            <a:avLst/>
            <a:gdLst/>
            <a:ahLst/>
            <a:cxnLst/>
            <a:rect l="l" t="t" r="r" b="b"/>
            <a:pathLst>
              <a:path w="3302000" h="561975">
                <a:moveTo>
                  <a:pt x="0" y="561860"/>
                </a:moveTo>
                <a:lnTo>
                  <a:pt x="3302000" y="561860"/>
                </a:lnTo>
                <a:lnTo>
                  <a:pt x="3302000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0A404E27-8BC0-4792-A2E0-457B2E527B28}"/>
              </a:ext>
            </a:extLst>
          </p:cNvPr>
          <p:cNvSpPr txBox="1"/>
          <p:nvPr/>
        </p:nvSpPr>
        <p:spPr>
          <a:xfrm>
            <a:off x="688340" y="1410956"/>
            <a:ext cx="584412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en-US" sz="2400" b="1">
                <a:solidFill>
                  <a:srgbClr val="8FD1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>
                <a:solidFill>
                  <a:srgbClr val="8FD1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spc="-5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A6DCA5-C052-48CE-B315-72ABF18711CB}"/>
              </a:ext>
            </a:extLst>
          </p:cNvPr>
          <p:cNvSpPr/>
          <p:nvPr/>
        </p:nvSpPr>
        <p:spPr>
          <a:xfrm>
            <a:off x="688340" y="3704476"/>
            <a:ext cx="5844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C20A806-A49F-47AF-9D96-779D0F1A4C9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349621" cy="182038"/>
          </a:xfrm>
        </p:spPr>
        <p:txBody>
          <a:bodyPr/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z="1400" spc="-10">
                <a:latin typeface="+mn-lt"/>
              </a:rPr>
              <a:t>Bond Oversight Committee Meeting | 08/04/2022| Portland's Housing Bond</a:t>
            </a:r>
            <a:endParaRPr lang="en-US" sz="1400" spc="-5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CDF7C-2606-4F70-8D64-2345ECC808FE}"/>
              </a:ext>
            </a:extLst>
          </p:cNvPr>
          <p:cNvSpPr txBox="1"/>
          <p:nvPr/>
        </p:nvSpPr>
        <p:spPr>
          <a:xfrm>
            <a:off x="1344499" y="4923824"/>
            <a:ext cx="100999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434F69"/>
                </a:solidFill>
                <a:latin typeface="Arial"/>
                <a:cs typeface="Arial"/>
              </a:rPr>
              <a:t>Next Meeting Date:  October 6, 2022</a:t>
            </a:r>
          </a:p>
        </p:txBody>
      </p:sp>
    </p:spTree>
    <p:extLst>
      <p:ext uri="{BB962C8B-B14F-4D97-AF65-F5344CB8AC3E}">
        <p14:creationId xmlns:p14="http://schemas.microsoft.com/office/powerpoint/2010/main" val="173540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BA48A439-F686-4EB9-BBF4-D590A9435AAF}"/>
              </a:ext>
            </a:extLst>
          </p:cNvPr>
          <p:cNvSpPr txBox="1">
            <a:spLocks/>
          </p:cNvSpPr>
          <p:nvPr/>
        </p:nvSpPr>
        <p:spPr>
          <a:xfrm>
            <a:off x="675461" y="426276"/>
            <a:ext cx="11122660" cy="92333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6000" kern="0" dirty="0"/>
              <a:t>Public Testimony</a:t>
            </a:r>
          </a:p>
        </p:txBody>
      </p:sp>
      <p:sp>
        <p:nvSpPr>
          <p:cNvPr id="2" name="object 2"/>
          <p:cNvSpPr/>
          <p:nvPr/>
        </p:nvSpPr>
        <p:spPr>
          <a:xfrm>
            <a:off x="0" y="6296133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0"/>
                </a:moveTo>
                <a:lnTo>
                  <a:pt x="5613" y="0"/>
                </a:lnTo>
                <a:lnTo>
                  <a:pt x="0" y="561873"/>
                </a:lnTo>
                <a:lnTo>
                  <a:pt x="12192000" y="5618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3302000" cy="561975"/>
          </a:xfrm>
          <a:custGeom>
            <a:avLst/>
            <a:gdLst/>
            <a:ahLst/>
            <a:cxnLst/>
            <a:rect l="l" t="t" r="r" b="b"/>
            <a:pathLst>
              <a:path w="3302000" h="561975">
                <a:moveTo>
                  <a:pt x="0" y="561860"/>
                </a:moveTo>
                <a:lnTo>
                  <a:pt x="3302000" y="561860"/>
                </a:lnTo>
                <a:lnTo>
                  <a:pt x="3302000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0A404E27-8BC0-4792-A2E0-457B2E527B28}"/>
              </a:ext>
            </a:extLst>
          </p:cNvPr>
          <p:cNvSpPr txBox="1"/>
          <p:nvPr/>
        </p:nvSpPr>
        <p:spPr>
          <a:xfrm>
            <a:off x="727911" y="1409691"/>
            <a:ext cx="584412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en-US" sz="2400" b="1">
                <a:solidFill>
                  <a:srgbClr val="8FD1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>
                <a:solidFill>
                  <a:srgbClr val="8FD1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spc="-5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A6DCA5-C052-48CE-B315-72ABF18711CB}"/>
              </a:ext>
            </a:extLst>
          </p:cNvPr>
          <p:cNvSpPr/>
          <p:nvPr/>
        </p:nvSpPr>
        <p:spPr>
          <a:xfrm>
            <a:off x="597991" y="4925089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B56AD64-0931-4AFE-A4B6-DE56CA493490}"/>
              </a:ext>
            </a:extLst>
          </p:cNvPr>
          <p:cNvSpPr txBox="1"/>
          <p:nvPr/>
        </p:nvSpPr>
        <p:spPr>
          <a:xfrm>
            <a:off x="675461" y="1393060"/>
            <a:ext cx="9903460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Aft>
                <a:spcPts val="1200"/>
              </a:spcAft>
            </a:pPr>
            <a:endParaRPr lang="en-US" sz="2400" spc="-5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400" spc="-5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/>
              <a:t> </a:t>
            </a:r>
            <a:r>
              <a:rPr lang="en-US" sz="2400" spc="-5">
                <a:solidFill>
                  <a:srgbClr val="434F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F5E5C34-69BE-499B-838C-F9B989D458F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394592" cy="182038"/>
          </a:xfrm>
        </p:spPr>
        <p:txBody>
          <a:bodyPr/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b="0" spc="-10"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b="0"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B91DC8-51BF-4BB5-8611-EA3AA66DD3D6}"/>
              </a:ext>
            </a:extLst>
          </p:cNvPr>
          <p:cNvSpPr/>
          <p:nvPr/>
        </p:nvSpPr>
        <p:spPr>
          <a:xfrm>
            <a:off x="727911" y="1614254"/>
            <a:ext cx="10058400" cy="26776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800" dirty="0">
                <a:solidFill>
                  <a:srgbClr val="434F69"/>
                </a:solidFill>
                <a:latin typeface="Arial"/>
                <a:cs typeface="Arial"/>
              </a:rPr>
              <a:t>Two minutes per person</a:t>
            </a:r>
            <a:endParaRPr lang="en-US" sz="2800" dirty="0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rgbClr val="434F69"/>
                </a:solidFill>
                <a:latin typeface="Arial"/>
                <a:cs typeface="Arial"/>
              </a:rPr>
              <a:t>Sign up in person or in Zoom Chat</a:t>
            </a:r>
          </a:p>
          <a:p>
            <a:endParaRPr lang="en-US" sz="2800" dirty="0">
              <a:solidFill>
                <a:srgbClr val="434F69"/>
              </a:solidFill>
              <a:latin typeface="Arial"/>
              <a:cs typeface="Arial"/>
            </a:endParaRPr>
          </a:p>
          <a:p>
            <a:pPr marL="514350" indent="-514350">
              <a:buAutoNum type="arabicParenR" startAt="2"/>
            </a:pPr>
            <a:r>
              <a:rPr lang="en-US" sz="2800" dirty="0">
                <a:solidFill>
                  <a:srgbClr val="434F69"/>
                </a:solidFill>
                <a:latin typeface="Arial"/>
                <a:cs typeface="Arial"/>
              </a:rPr>
              <a:t>Verbal or written testimony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4F69"/>
                </a:solidFill>
                <a:latin typeface="Arial"/>
                <a:cs typeface="Arial"/>
              </a:rPr>
              <a:t>Summit written testimony via the Chat feature</a:t>
            </a:r>
            <a:endParaRPr lang="en-US" sz="2800" dirty="0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16C94-854B-4805-A384-82490B0E8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767" y="4417497"/>
            <a:ext cx="7195845" cy="11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1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06219"/>
            <a:ext cx="12192000" cy="4490085"/>
          </a:xfrm>
          <a:custGeom>
            <a:avLst/>
            <a:gdLst/>
            <a:ahLst/>
            <a:cxnLst/>
            <a:rect l="l" t="t" r="r" b="b"/>
            <a:pathLst>
              <a:path w="12192000" h="4490085">
                <a:moveTo>
                  <a:pt x="0" y="4489919"/>
                </a:moveTo>
                <a:lnTo>
                  <a:pt x="12192000" y="4489919"/>
                </a:lnTo>
                <a:lnTo>
                  <a:pt x="12192000" y="0"/>
                </a:lnTo>
                <a:lnTo>
                  <a:pt x="0" y="0"/>
                </a:lnTo>
                <a:lnTo>
                  <a:pt x="0" y="4489919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561860"/>
                </a:moveTo>
                <a:lnTo>
                  <a:pt x="12192000" y="0"/>
                </a:lnTo>
                <a:lnTo>
                  <a:pt x="0" y="0"/>
                </a:lnTo>
                <a:lnTo>
                  <a:pt x="0" y="561860"/>
                </a:lnTo>
                <a:lnTo>
                  <a:pt x="1219200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9752" y="2380829"/>
            <a:ext cx="10621648" cy="178253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</a:pPr>
            <a:r>
              <a:rPr lang="en-US" sz="6000" spc="-5">
                <a:solidFill>
                  <a:srgbClr val="FFFFFF"/>
                </a:solidFill>
              </a:rPr>
              <a:t>Portland's Housing Bond</a:t>
            </a:r>
            <a:br>
              <a:rPr lang="en-US" sz="6000" spc="-5">
                <a:solidFill>
                  <a:srgbClr val="FFFFFF"/>
                </a:solidFill>
              </a:rPr>
            </a:br>
            <a:r>
              <a:rPr lang="en-US" sz="6000" spc="-5">
                <a:solidFill>
                  <a:srgbClr val="FFFFFF"/>
                </a:solidFill>
              </a:rPr>
              <a:t>Updates</a:t>
            </a:r>
            <a:endParaRPr sz="6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3C734-4F6B-47D9-BC26-307A03C7D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21" y="228600"/>
            <a:ext cx="2732379" cy="1143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C598D40-3C85-4713-B6F8-7538E7BE0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5" y="248059"/>
            <a:ext cx="4684410" cy="12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8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BA48A439-F686-4EB9-BBF4-D590A9435AAF}"/>
              </a:ext>
            </a:extLst>
          </p:cNvPr>
          <p:cNvSpPr txBox="1">
            <a:spLocks/>
          </p:cNvSpPr>
          <p:nvPr/>
        </p:nvSpPr>
        <p:spPr>
          <a:xfrm>
            <a:off x="405010" y="329076"/>
            <a:ext cx="3076512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/>
              <a:t>Bond Projects Dashboard Report</a:t>
            </a:r>
          </a:p>
        </p:txBody>
      </p:sp>
      <p:sp>
        <p:nvSpPr>
          <p:cNvPr id="2" name="object 2"/>
          <p:cNvSpPr/>
          <p:nvPr/>
        </p:nvSpPr>
        <p:spPr>
          <a:xfrm>
            <a:off x="0" y="6296133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0"/>
                </a:moveTo>
                <a:lnTo>
                  <a:pt x="5613" y="0"/>
                </a:lnTo>
                <a:lnTo>
                  <a:pt x="0" y="561873"/>
                </a:lnTo>
                <a:lnTo>
                  <a:pt x="12192000" y="5618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3302000" cy="561975"/>
          </a:xfrm>
          <a:custGeom>
            <a:avLst/>
            <a:gdLst/>
            <a:ahLst/>
            <a:cxnLst/>
            <a:rect l="l" t="t" r="r" b="b"/>
            <a:pathLst>
              <a:path w="3302000" h="561975">
                <a:moveTo>
                  <a:pt x="0" y="561860"/>
                </a:moveTo>
                <a:lnTo>
                  <a:pt x="3302000" y="561860"/>
                </a:lnTo>
                <a:lnTo>
                  <a:pt x="3302000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0A404E27-8BC0-4792-A2E0-457B2E527B28}"/>
              </a:ext>
            </a:extLst>
          </p:cNvPr>
          <p:cNvSpPr txBox="1"/>
          <p:nvPr/>
        </p:nvSpPr>
        <p:spPr>
          <a:xfrm>
            <a:off x="688340" y="1410956"/>
            <a:ext cx="584412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en-US" sz="2400" b="1">
                <a:solidFill>
                  <a:srgbClr val="8FD1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>
                <a:solidFill>
                  <a:srgbClr val="8FD1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spc="-5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F5E5C34-69BE-499B-838C-F9B989D458F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424572" cy="182038"/>
          </a:xfrm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b="0" spc="-10"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b="0"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5051225-461D-4BB3-B328-C30278370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6331098"/>
              </p:ext>
            </p:extLst>
          </p:nvPr>
        </p:nvGraphicFramePr>
        <p:xfrm>
          <a:off x="3195982" y="329076"/>
          <a:ext cx="8174971" cy="563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918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0400" y="6294935"/>
            <a:ext cx="12248120" cy="563066"/>
          </a:xfrm>
          <a:custGeom>
            <a:avLst/>
            <a:gdLst/>
            <a:ahLst/>
            <a:cxnLst/>
            <a:rect l="l" t="t" r="r" b="b"/>
            <a:pathLst>
              <a:path w="4288155" h="561975">
                <a:moveTo>
                  <a:pt x="0" y="561860"/>
                </a:moveTo>
                <a:lnTo>
                  <a:pt x="4288155" y="561860"/>
                </a:lnTo>
                <a:lnTo>
                  <a:pt x="4288155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27521516-F628-4043-A17C-501DE213786F}"/>
              </a:ext>
            </a:extLst>
          </p:cNvPr>
          <p:cNvSpPr txBox="1"/>
          <p:nvPr/>
        </p:nvSpPr>
        <p:spPr>
          <a:xfrm>
            <a:off x="552324" y="1996072"/>
            <a:ext cx="3181476" cy="3343222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Ellington</a:t>
            </a:r>
          </a:p>
          <a:p>
            <a:pPr marL="800100" lvl="1" indent="-342900">
              <a:buFont typeface="+mj-lt"/>
              <a:buAutoNum type="arabicPeriod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SE Powell</a:t>
            </a:r>
          </a:p>
          <a:p>
            <a:pPr marL="800100" lvl="1" indent="-342900">
              <a:buFont typeface="+mj-lt"/>
              <a:buAutoNum type="arabicPeriod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10506 E Burnside St</a:t>
            </a:r>
          </a:p>
          <a:p>
            <a:pPr marL="800100" lvl="1" indent="-342900">
              <a:buFont typeface="+mj-lt"/>
              <a:buAutoNum type="arabicPeriod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5827 NE Prescott</a:t>
            </a:r>
          </a:p>
          <a:p>
            <a:pPr marL="800100" lvl="1" indent="-342900">
              <a:buFont typeface="+mj-lt"/>
              <a:buAutoNum type="arabicPeriod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 6</a:t>
            </a:r>
            <a:r>
              <a:rPr lang="en-US" sz="14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 (Westwind)</a:t>
            </a:r>
          </a:p>
          <a:p>
            <a:pPr marL="800100" lvl="1" indent="-342900">
              <a:buFont typeface="+mj-lt"/>
              <a:buAutoNum type="arabicPeriod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 11</a:t>
            </a:r>
            <a:r>
              <a:rPr lang="en-US" sz="14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Ave. (Joyce Hotel)</a:t>
            </a:r>
          </a:p>
          <a:p>
            <a:pPr marL="800100" lvl="1" indent="-342900">
              <a:buFont typeface="+mj-lt"/>
              <a:buAutoNum type="arabicPeriod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938E25-C8A4-4DFD-9727-2D99C80384AE}"/>
              </a:ext>
            </a:extLst>
          </p:cNvPr>
          <p:cNvSpPr txBox="1"/>
          <p:nvPr/>
        </p:nvSpPr>
        <p:spPr>
          <a:xfrm>
            <a:off x="7188105" y="4339246"/>
            <a:ext cx="25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5FDA6-D431-4509-A920-334EB189A6B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101715" cy="179536"/>
          </a:xfrm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lang="en-US" spc="-5">
              <a:solidFill>
                <a:srgbClr val="27829D"/>
              </a:solidFill>
            </a:endParaRPr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9AEDDB4A-6164-4569-8ACC-987553022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2" y="29980"/>
            <a:ext cx="11354864" cy="626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BA48A439-F686-4EB9-BBF4-D590A9435AAF}"/>
              </a:ext>
            </a:extLst>
          </p:cNvPr>
          <p:cNvSpPr txBox="1">
            <a:spLocks/>
          </p:cNvSpPr>
          <p:nvPr/>
        </p:nvSpPr>
        <p:spPr>
          <a:xfrm>
            <a:off x="405010" y="329076"/>
            <a:ext cx="11372247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kern="0"/>
          </a:p>
        </p:txBody>
      </p:sp>
      <p:sp>
        <p:nvSpPr>
          <p:cNvPr id="2" name="object 2"/>
          <p:cNvSpPr/>
          <p:nvPr/>
        </p:nvSpPr>
        <p:spPr>
          <a:xfrm>
            <a:off x="0" y="6296133"/>
            <a:ext cx="12192000" cy="561975"/>
          </a:xfrm>
          <a:custGeom>
            <a:avLst/>
            <a:gdLst/>
            <a:ahLst/>
            <a:cxnLst/>
            <a:rect l="l" t="t" r="r" b="b"/>
            <a:pathLst>
              <a:path w="12192000" h="561975">
                <a:moveTo>
                  <a:pt x="12192000" y="0"/>
                </a:moveTo>
                <a:lnTo>
                  <a:pt x="5613" y="0"/>
                </a:lnTo>
                <a:lnTo>
                  <a:pt x="0" y="561873"/>
                </a:lnTo>
                <a:lnTo>
                  <a:pt x="12192000" y="561873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96139"/>
            <a:ext cx="3302000" cy="561975"/>
          </a:xfrm>
          <a:custGeom>
            <a:avLst/>
            <a:gdLst/>
            <a:ahLst/>
            <a:cxnLst/>
            <a:rect l="l" t="t" r="r" b="b"/>
            <a:pathLst>
              <a:path w="3302000" h="561975">
                <a:moveTo>
                  <a:pt x="0" y="561860"/>
                </a:moveTo>
                <a:lnTo>
                  <a:pt x="3302000" y="561860"/>
                </a:lnTo>
                <a:lnTo>
                  <a:pt x="3302000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0A404E27-8BC0-4792-A2E0-457B2E527B28}"/>
              </a:ext>
            </a:extLst>
          </p:cNvPr>
          <p:cNvSpPr txBox="1"/>
          <p:nvPr/>
        </p:nvSpPr>
        <p:spPr>
          <a:xfrm>
            <a:off x="688340" y="1410956"/>
            <a:ext cx="584412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en-US" sz="2400" b="1">
                <a:solidFill>
                  <a:srgbClr val="8FD1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>
                <a:solidFill>
                  <a:srgbClr val="8FD1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spc="-5">
              <a:solidFill>
                <a:srgbClr val="434F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F5E5C34-69BE-499B-838C-F9B989D458F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424572" cy="182038"/>
          </a:xfrm>
        </p:spPr>
        <p:txBody>
          <a:bodyPr wrap="square" lIns="0" tIns="0" rIns="0" bIns="0" anchor="t">
            <a:spAutoFit/>
          </a:bodyPr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b="0" spc="-10">
                <a:latin typeface="Arial" panose="020B0604020202020204" pitchFamily="34" charset="0"/>
                <a:cs typeface="Arial" panose="020B0604020202020204" pitchFamily="34" charset="0"/>
              </a:rPr>
              <a:t>Bond Oversight Committee Meeting | 08/04/2022| Portland's Housing Bond</a:t>
            </a:r>
            <a:endParaRPr lang="en-US" b="0"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B4F4ABB0-6768-7828-9D2D-6AF7A840EA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4978" y="507664"/>
            <a:ext cx="11293838" cy="1512915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00"/>
              </a:spcBef>
            </a:pPr>
            <a:r>
              <a:rPr lang="en-US" sz="3600" spc="-5"/>
              <a:t>Issues &amp; Risks </a:t>
            </a:r>
            <a:br>
              <a:rPr lang="en-US" sz="3600" spc="-5"/>
            </a:br>
            <a:endParaRPr lang="en-US" sz="2800" spc="-5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81332D6-6000-D83F-DF14-428898686D73}"/>
              </a:ext>
            </a:extLst>
          </p:cNvPr>
          <p:cNvSpPr txBox="1">
            <a:spLocks/>
          </p:cNvSpPr>
          <p:nvPr/>
        </p:nvSpPr>
        <p:spPr>
          <a:xfrm>
            <a:off x="621964" y="1537083"/>
            <a:ext cx="11236120" cy="3728906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ea typeface="+mj-ea"/>
                <a:cs typeface="Arial"/>
              </a:defRPr>
            </a:lvl1pPr>
          </a:lstStyle>
          <a:p>
            <a:pPr marL="469900" marR="5080" indent="-457200">
              <a:lnSpc>
                <a:spcPct val="150000"/>
              </a:lnSpc>
              <a:spcBef>
                <a:spcPts val="900"/>
              </a:spcBef>
              <a:buFont typeface="Arial"/>
              <a:buChar char="•"/>
            </a:pPr>
            <a:r>
              <a:rPr lang="en-US" sz="2800" kern="0" spc="-5">
                <a:solidFill>
                  <a:srgbClr val="434F69"/>
                </a:solidFill>
              </a:rPr>
              <a:t>Private activity bonds continued constraints through 2024</a:t>
            </a:r>
            <a:endParaRPr lang="en-US" sz="2400" b="0" i="1" kern="0" spc="-5">
              <a:solidFill>
                <a:srgbClr val="434F69"/>
              </a:solidFill>
            </a:endParaRPr>
          </a:p>
          <a:p>
            <a:pPr marL="469900" marR="5080" indent="-457200">
              <a:lnSpc>
                <a:spcPct val="150000"/>
              </a:lnSpc>
              <a:spcBef>
                <a:spcPts val="900"/>
              </a:spcBef>
              <a:buFont typeface="Arial"/>
              <a:buChar char="•"/>
            </a:pPr>
            <a:r>
              <a:rPr lang="en-US" sz="2800" kern="0" spc="-5">
                <a:solidFill>
                  <a:srgbClr val="434F69"/>
                </a:solidFill>
              </a:rPr>
              <a:t>Cost escalations of 1% per month  </a:t>
            </a:r>
            <a:endParaRPr lang="en-US" sz="2400" b="0" i="1" kern="0" spc="-5">
              <a:solidFill>
                <a:srgbClr val="434F69"/>
              </a:solidFill>
            </a:endParaRPr>
          </a:p>
          <a:p>
            <a:pPr marL="469900" marR="5080" indent="-457200">
              <a:lnSpc>
                <a:spcPct val="150000"/>
              </a:lnSpc>
              <a:spcBef>
                <a:spcPts val="900"/>
              </a:spcBef>
              <a:buFont typeface="Arial"/>
              <a:buChar char="•"/>
            </a:pPr>
            <a:r>
              <a:rPr lang="en-US" sz="2800" kern="0" spc="-5">
                <a:solidFill>
                  <a:srgbClr val="434F69"/>
                </a:solidFill>
              </a:rPr>
              <a:t>Continued supply chain/subcontractor/staffing issues </a:t>
            </a:r>
            <a:endParaRPr lang="en-US" sz="2400" b="0" i="1" kern="0" spc="-5">
              <a:solidFill>
                <a:srgbClr val="434F69"/>
              </a:solidFill>
            </a:endParaRPr>
          </a:p>
          <a:p>
            <a:pPr marL="469900" marR="5080" indent="-457200">
              <a:lnSpc>
                <a:spcPct val="150000"/>
              </a:lnSpc>
              <a:spcBef>
                <a:spcPts val="900"/>
              </a:spcBef>
              <a:buFont typeface="Arial"/>
              <a:buChar char="•"/>
            </a:pPr>
            <a:r>
              <a:rPr lang="en-US" sz="2800" kern="0" spc="-5">
                <a:solidFill>
                  <a:srgbClr val="434F69"/>
                </a:solidFill>
              </a:rPr>
              <a:t>Funding gaps exacerbated</a:t>
            </a:r>
            <a:endParaRPr lang="en-US" sz="2400" b="0" i="1" kern="0" spc="-5">
              <a:solidFill>
                <a:srgbClr val="434F69"/>
              </a:solidFill>
            </a:endParaRPr>
          </a:p>
          <a:p>
            <a:pPr marL="469900" marR="5080" indent="-457200">
              <a:lnSpc>
                <a:spcPct val="150000"/>
              </a:lnSpc>
              <a:spcBef>
                <a:spcPts val="900"/>
              </a:spcBef>
              <a:buFont typeface="Arial"/>
              <a:buChar char="•"/>
            </a:pPr>
            <a:r>
              <a:rPr lang="en-US" sz="2800" kern="0" spc="-5">
                <a:solidFill>
                  <a:srgbClr val="434F69"/>
                </a:solidFill>
              </a:rPr>
              <a:t>Multiple openings of PSH projects stressing referral systems</a:t>
            </a:r>
            <a:endParaRPr lang="en-US" sz="2800" kern="0" spc="-5"/>
          </a:p>
        </p:txBody>
      </p:sp>
    </p:spTree>
    <p:extLst>
      <p:ext uri="{BB962C8B-B14F-4D97-AF65-F5344CB8AC3E}">
        <p14:creationId xmlns:p14="http://schemas.microsoft.com/office/powerpoint/2010/main" val="893412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BD4EB36-71A9-4F69-AB92-B5A503470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50" y="-1887"/>
            <a:ext cx="12275387" cy="69049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B54745-0B68-45EB-AD3F-C79EF1A2862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lang="en-US" spc="-10">
                <a:solidFill>
                  <a:srgbClr val="27829D"/>
                </a:solidFill>
              </a:rPr>
              <a:t>Bond Oversight Committee Meeting | 08/04/2022| Portland's Housing Bond</a:t>
            </a:r>
            <a:endParaRPr lang="en-US" spc="-5">
              <a:solidFill>
                <a:srgbClr val="2782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05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5ED171E556C14F82E9EE7D6AD6ADC0" ma:contentTypeVersion="13" ma:contentTypeDescription="Create a new document." ma:contentTypeScope="" ma:versionID="70acbc41a79837ca45adab808243ed42">
  <xsd:schema xmlns:xsd="http://www.w3.org/2001/XMLSchema" xmlns:xs="http://www.w3.org/2001/XMLSchema" xmlns:p="http://schemas.microsoft.com/office/2006/metadata/properties" xmlns:ns2="346db972-0b35-4356-939b-7cf22708d79a" xmlns:ns3="060a82f8-d967-4b12-b40e-d98873453ce7" targetNamespace="http://schemas.microsoft.com/office/2006/metadata/properties" ma:root="true" ma:fieldsID="8ddc81d4d86b322871225fd8b3b673d8" ns2:_="" ns3:_="">
    <xsd:import namespace="346db972-0b35-4356-939b-7cf22708d79a"/>
    <xsd:import namespace="060a82f8-d967-4b12-b40e-d98873453c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db972-0b35-4356-939b-7cf22708d7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5effce1-26ce-465d-98f3-ca32301bc2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a82f8-d967-4b12-b40e-d98873453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dba70c82-5986-47e9-9227-0b57c7c1dbc5}" ma:internalName="TaxCatchAll" ma:showField="CatchAllData" ma:web="060a82f8-d967-4b12-b40e-d98873453c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60a82f8-d967-4b12-b40e-d98873453ce7">
      <UserInfo>
        <DisplayName>Rogers, Molly</DisplayName>
        <AccountId>14</AccountId>
        <AccountType/>
      </UserInfo>
      <UserInfo>
        <DisplayName>Callahan, Shannon</DisplayName>
        <AccountId>20</AccountId>
        <AccountType/>
      </UserInfo>
      <UserInfo>
        <DisplayName>Chen, Jill</DisplayName>
        <AccountId>17</AccountId>
        <AccountType/>
      </UserInfo>
      <UserInfo>
        <DisplayName>Gustafson, Chris</DisplayName>
        <AccountId>315</AccountId>
        <AccountType/>
      </UserInfo>
      <UserInfo>
        <DisplayName>Goodlow, Leslie</DisplayName>
        <AccountId>22</AccountId>
        <AccountType/>
      </UserInfo>
      <UserInfo>
        <DisplayName>Jeffries, Stacy</DisplayName>
        <AccountId>35</AccountId>
        <AccountType/>
      </UserInfo>
      <UserInfo>
        <DisplayName>Wolfersperger, Tanya</DisplayName>
        <AccountId>12</AccountId>
        <AccountType/>
      </UserInfo>
      <UserInfo>
        <DisplayName>Landron Gonzalez, Angel</DisplayName>
        <AccountId>373</AccountId>
        <AccountType/>
      </UserInfo>
      <UserInfo>
        <DisplayName>Abualajin, Ayman</DisplayName>
        <AccountId>281</AccountId>
        <AccountType/>
      </UserInfo>
      <UserInfo>
        <DisplayName>Davis, Ryan</DisplayName>
        <AccountId>212</AccountId>
        <AccountType/>
      </UserInfo>
    </SharedWithUsers>
    <TaxCatchAll xmlns="060a82f8-d967-4b12-b40e-d98873453ce7" xsi:nil="true"/>
    <lcf76f155ced4ddcb4097134ff3c332f xmlns="346db972-0b35-4356-939b-7cf22708d79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23D4F4-1078-4B69-94BB-DCED1D2569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5170C4-F3B1-467A-9829-DDF9359534F5}">
  <ds:schemaRefs>
    <ds:schemaRef ds:uri="060a82f8-d967-4b12-b40e-d98873453ce7"/>
    <ds:schemaRef ds:uri="346db972-0b35-4356-939b-7cf22708d7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CF8AF31-8CE8-4C99-93EC-273A6E89ED66}">
  <ds:schemaRefs>
    <ds:schemaRef ds:uri="060a82f8-d967-4b12-b40e-d98873453ce7"/>
    <ds:schemaRef ds:uri="346db972-0b35-4356-939b-7cf22708d7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2262</Words>
  <Application>Microsoft Office PowerPoint</Application>
  <PresentationFormat>Widescreen</PresentationFormat>
  <Paragraphs>492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Arial,Sans-Serif</vt:lpstr>
      <vt:lpstr>Calibri</vt:lpstr>
      <vt:lpstr>Office Theme</vt:lpstr>
      <vt:lpstr>Bond Oversight Committee Meeting</vt:lpstr>
      <vt:lpstr>Welcome!  Hybrid Meeting Protocols and Tips 1. Be patient and respectful.  2. Check speakers and microphone work properly.  Speak clearly so all attendees can hear you. 3. Mute your microphone/phone when not speaking.  Keep in-person side conversations to a minimum. 4. Introduce yourself before speaking. 5. Virtual attendees can use Chat for tech questions and Public Testimony.* *This public meeting will be recorded, including the chat.</vt:lpstr>
      <vt:lpstr>Agenda</vt:lpstr>
      <vt:lpstr>PowerPoint Presentation</vt:lpstr>
      <vt:lpstr>Portland's Housing Bond Updates</vt:lpstr>
      <vt:lpstr>PowerPoint Presentation</vt:lpstr>
      <vt:lpstr>PowerPoint Presentation</vt:lpstr>
      <vt:lpstr>Issues &amp; Risks  </vt:lpstr>
      <vt:lpstr>PowerPoint Presentation</vt:lpstr>
      <vt:lpstr>PowerPoint Presentation</vt:lpstr>
      <vt:lpstr>Expenditure Report Highlights (as of 06/30/22)</vt:lpstr>
      <vt:lpstr>Bond Project Team Presentations </vt:lpstr>
      <vt:lpstr>Starlight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Francis + Clare Place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Director’s Update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PHB PPT Twmplate</dc:title>
  <dc:creator>Benoit, Emily</dc:creator>
  <cp:lastModifiedBy>Wolfersperger, Tanya</cp:lastModifiedBy>
  <cp:revision>1</cp:revision>
  <cp:lastPrinted>2022-08-03T15:28:41Z</cp:lastPrinted>
  <dcterms:created xsi:type="dcterms:W3CDTF">2017-10-04T08:00:34Z</dcterms:created>
  <dcterms:modified xsi:type="dcterms:W3CDTF">2022-08-03T17:49:45Z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2017-10-03T00:00:00Z</vt:filetime>
  </property>
  <property fmtid="{D5CDD505-2E9C-101B-9397-08002B2CF9AE}" pid="3" name="Creator">
    <vt:lpwstr>PowerPoint</vt:lpwstr>
  </property>
  <property fmtid="{D5CDD505-2E9C-101B-9397-08002B2CF9AE}" pid="4" name="LastSaved">
    <vt:filetime>2017-10-04T00:00:00Z</vt:filetime>
  </property>
  <property fmtid="{D5CDD505-2E9C-101B-9397-08002B2CF9AE}" pid="5" name="ContentTypeId">
    <vt:lpwstr>0x010100725ED171E556C14F82E9EE7D6AD6ADC0</vt:lpwstr>
  </property>
  <property fmtid="{D5CDD505-2E9C-101B-9397-08002B2CF9AE}" pid="6" name="Order">
    <vt:r8>41400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MediaServiceImageTags">
    <vt:lpwstr/>
  </property>
</Properties>
</file>