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6" r:id="rId2"/>
    <p:sldId id="273" r:id="rId3"/>
    <p:sldId id="276" r:id="rId4"/>
    <p:sldId id="275" r:id="rId5"/>
    <p:sldId id="277" r:id="rId6"/>
    <p:sldId id="278" r:id="rId7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1E54AB-D245-45E2-AA63-A2B2255FF51B}" v="32" dt="2022-06-28T23:14:54.5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18" autoAdjust="0"/>
    <p:restoredTop sz="74150" autoAdjust="0"/>
  </p:normalViewPr>
  <p:slideViewPr>
    <p:cSldViewPr>
      <p:cViewPr varScale="1">
        <p:scale>
          <a:sx n="96" d="100"/>
          <a:sy n="96" d="100"/>
        </p:scale>
        <p:origin x="1519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71FC86E-4FE1-C549-9EAB-DD4369080A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40AA15-2F21-C848-930A-7261CB00D2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EEA77C6-20E8-9B4A-983C-EADD229EDC49}" type="datetimeFigureOut">
              <a:rPr lang="en-US"/>
              <a:pPr>
                <a:defRPr/>
              </a:pPr>
              <a:t>6/30/2022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730875-C25D-0845-A866-2A0F13E2FE5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89B895-A53D-AB41-8C26-CF3520FE049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7C1A080-6461-454F-AA29-2037BB0B90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1C4323-A307-D040-AE11-2590911E41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656293-508F-C94E-9F87-8DCEC68B25F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4560B5-1573-764E-B61E-4BE7A445EC93}" type="datetimeFigureOut">
              <a:rPr lang="en-US"/>
              <a:pPr>
                <a:defRPr/>
              </a:pPr>
              <a:t>6/30/2022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EEFAF87-E298-3C45-85F3-3A0E787554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3062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B0B4271-1FF9-0940-971E-342FF90CA2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8638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B801F2-C703-A747-8C29-945AC4D503D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EDE298-1547-564D-A3FC-808333C608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905AC15E-4F66-5243-8CD5-C2176B4E77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lide Image Placeholder 1">
            <a:extLst>
              <a:ext uri="{FF2B5EF4-FFF2-40B4-BE49-F238E27FC236}">
                <a16:creationId xmlns:a16="http://schemas.microsoft.com/office/drawing/2014/main" id="{3C1D3EF5-8ADE-DC4B-BA6E-E575B829DC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6" name="Notes Placeholder 2">
            <a:extLst>
              <a:ext uri="{FF2B5EF4-FFF2-40B4-BE49-F238E27FC236}">
                <a16:creationId xmlns:a16="http://schemas.microsoft.com/office/drawing/2014/main" id="{AC91055E-1DD4-1141-9C7F-FCFFE8B1AD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147" name="Slide Number Placeholder 3">
            <a:extLst>
              <a:ext uri="{FF2B5EF4-FFF2-40B4-BE49-F238E27FC236}">
                <a16:creationId xmlns:a16="http://schemas.microsoft.com/office/drawing/2014/main" id="{51780078-8F50-2F40-8FAF-DC3E7DD447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F4DB3D4-8912-9C41-BD10-FEEF13C5CD9E}" type="slidenum">
              <a:rPr lang="en-US" altLang="en-US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30CD49DB-7083-4CF1-AD6D-21BB9A67E78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52B24C8D-42B0-438D-ADAD-4279A0B3B6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04875">
              <a:spcBef>
                <a:spcPts val="400"/>
              </a:spcBef>
            </a:pPr>
            <a:r>
              <a:rPr lang="en-US" altLang="en-US" sz="1400" dirty="0"/>
              <a:t>This project will: Increase sewer system capacity and reliability, and Protect public health, property, and the environment by reducing the risk of sewage releases and sewer backups.</a:t>
            </a:r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C546E3B4-5783-4136-BEEB-111452AC34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42FF627-5B9A-4680-A86F-A3DACF94DA9A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7D2D0FD5-1ED3-468E-90A0-61DC66D469E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A5F42BCA-CDBA-4337-B5F1-93F3D7B89D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b="1" dirty="0"/>
              <a:t>Trenchless to reduce impacts and restoration.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0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b="1" u="sng" dirty="0"/>
              <a:t>Method	ft	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dirty="0"/>
              <a:t>CIPP	1893	17%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dirty="0"/>
              <a:t>Spot Repairs	42	0.6%  (35’ on CIPP mains)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dirty="0"/>
              <a:t>PB	1580	22%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dirty="0"/>
              <a:t>Sect-CIPP	6	0.1%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dirty="0"/>
              <a:t>Auger Boring	94	1.4%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dirty="0"/>
              <a:t>OC	3345	49%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dirty="0"/>
              <a:t>---------------------------------------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dirty="0"/>
              <a:t>Abandon	1794	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0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dirty="0"/>
              <a:t>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dirty="0"/>
              <a:t>TOTAL	12439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dirty="0"/>
              <a:t>NCS	1368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dirty="0"/>
              <a:t>TOTAL REHAB	11071</a:t>
            </a:r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3A5874F4-5139-46C9-8BA0-D0BB6A9309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108D925-00C8-4C51-B40A-D0A3D5541A0C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A624CE80-8399-47A5-9BB1-A8404596FA6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591DFAF4-031E-4C60-86DB-F4FAB5BDD5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z="1000" b="1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Working with outreach firms to assist in public involvement.</a:t>
            </a:r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C15D6497-8594-4254-A294-CCCFAE0891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C4E0422-63B3-42C9-ADD1-42237A50D3D0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F9764087-75D1-4406-A1F6-DA17B70678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110972-36C2-467E-BEE7-E686C84687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en-US" altLang="en-US" dirty="0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2F6913B8-D4CE-466C-B719-E25111B5E7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50CBC9F-737A-468E-AA84-F4832341D045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E8875F88-EFDB-47CF-8CD7-71CE299A70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D0ABF094-48E0-47CB-8FE8-3F543514D07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7D107197-3479-4F52-8F2E-76365E14C5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9C0B9A6-5EFE-4D0C-BDE3-B2051DF09CB8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7" descr="BES-Green PPT COVER">
            <a:extLst>
              <a:ext uri="{FF2B5EF4-FFF2-40B4-BE49-F238E27FC236}">
                <a16:creationId xmlns:a16="http://schemas.microsoft.com/office/drawing/2014/main" id="{5738BF31-7153-594E-9559-497611D0F4DB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0" y="0"/>
            <a:ext cx="9232900" cy="69215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3962400" y="3429000"/>
            <a:ext cx="5029200" cy="1600200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US" altLang="en-US" noProof="0" dirty="0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4038600" y="5105400"/>
            <a:ext cx="4953000" cy="1524000"/>
          </a:xfrm>
        </p:spPr>
        <p:txBody>
          <a:bodyPr/>
          <a:lstStyle>
            <a:lvl1pPr marL="0" indent="0" algn="r">
              <a:buFontTx/>
              <a:buNone/>
              <a:defRPr sz="2000"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49785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846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304800"/>
            <a:ext cx="20574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304800"/>
            <a:ext cx="60198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1520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8645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4592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41438"/>
            <a:ext cx="4038600" cy="4525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341438"/>
            <a:ext cx="4038600" cy="4525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8770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8214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66629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420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4474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5846762" cy="53022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62400" y="1143000"/>
            <a:ext cx="45720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1143000"/>
            <a:ext cx="3523672" cy="3811588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4220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>
            <a:extLst>
              <a:ext uri="{FF2B5EF4-FFF2-40B4-BE49-F238E27FC236}">
                <a16:creationId xmlns:a16="http://schemas.microsoft.com/office/drawing/2014/main" id="{C3E210D2-814B-4543-992C-08AAA6AB861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248400"/>
            <a:ext cx="9144000" cy="609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6325">
                  <a:alpha val="48000"/>
                </a:srgbClr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027" name="Rectangle 9">
            <a:extLst>
              <a:ext uri="{FF2B5EF4-FFF2-40B4-BE49-F238E27FC236}">
                <a16:creationId xmlns:a16="http://schemas.microsoft.com/office/drawing/2014/main" id="{B4F3A74F-ABDE-D54D-B0C7-90D4880761E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457200"/>
          </a:xfrm>
          <a:prstGeom prst="rect">
            <a:avLst/>
          </a:prstGeom>
          <a:gradFill rotWithShape="1">
            <a:gsLst>
              <a:gs pos="0">
                <a:srgbClr val="006325">
                  <a:alpha val="48000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028" name="Text Box 11">
            <a:extLst>
              <a:ext uri="{FF2B5EF4-FFF2-40B4-BE49-F238E27FC236}">
                <a16:creationId xmlns:a16="http://schemas.microsoft.com/office/drawing/2014/main" id="{CD526BC9-5630-424C-AF13-76C3EDBE36D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14400" y="6477000"/>
            <a:ext cx="7239000" cy="4778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1000" b="1" dirty="0">
                <a:solidFill>
                  <a:srgbClr val="006325"/>
                </a:solidFill>
                <a:latin typeface="Calibri" panose="020F0502020204030204" pitchFamily="34" charset="0"/>
              </a:rPr>
              <a:t>Environmental Services   l    E11504 S Bancroft &amp; S Texas St Sewer Rehabilitation Project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US" altLang="en-US" sz="1000" b="1" dirty="0">
              <a:solidFill>
                <a:srgbClr val="006325"/>
              </a:solidFill>
              <a:latin typeface="Calibri" panose="020F0502020204030204" pitchFamily="34" charset="0"/>
            </a:endParaRPr>
          </a:p>
        </p:txBody>
      </p:sp>
      <p:sp>
        <p:nvSpPr>
          <p:cNvPr id="1029" name="Text Box 12">
            <a:extLst>
              <a:ext uri="{FF2B5EF4-FFF2-40B4-BE49-F238E27FC236}">
                <a16:creationId xmlns:a16="http://schemas.microsoft.com/office/drawing/2014/main" id="{B065A66F-B5E2-174A-91A9-67B71899B89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77200" y="6477000"/>
            <a:ext cx="990600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6BD502DD-0013-BB4A-837F-9F84A8DFB86C}" type="slidenum">
              <a:rPr lang="en-US" altLang="en-US" sz="1000" b="1" smtClean="0">
                <a:solidFill>
                  <a:srgbClr val="006325"/>
                </a:solidFill>
                <a:latin typeface="Calibri" panose="020F0502020204030204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en-US" sz="1000" b="1">
              <a:solidFill>
                <a:srgbClr val="006325"/>
              </a:solidFill>
              <a:latin typeface="Calibri" panose="020F0502020204030204" pitchFamily="34" charset="0"/>
            </a:endParaRPr>
          </a:p>
        </p:txBody>
      </p:sp>
      <p:pic>
        <p:nvPicPr>
          <p:cNvPr id="1030" name="Picture 13" descr="Heron">
            <a:extLst>
              <a:ext uri="{FF2B5EF4-FFF2-40B4-BE49-F238E27FC236}">
                <a16:creationId xmlns:a16="http://schemas.microsoft.com/office/drawing/2014/main" id="{CDA50E4B-9F7A-A14F-AE2B-2E2FE5CBB9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43600"/>
            <a:ext cx="7032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Line 14">
            <a:extLst>
              <a:ext uri="{FF2B5EF4-FFF2-40B4-BE49-F238E27FC236}">
                <a16:creationId xmlns:a16="http://schemas.microsoft.com/office/drawing/2014/main" id="{F9D095C7-F434-9B49-9B08-72D58DE30D6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04800" y="1066800"/>
            <a:ext cx="8229600" cy="0"/>
          </a:xfrm>
          <a:prstGeom prst="line">
            <a:avLst/>
          </a:prstGeom>
          <a:noFill/>
          <a:ln w="25400">
            <a:solidFill>
              <a:srgbClr val="00632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2" name="Rectangle 19">
            <a:extLst>
              <a:ext uri="{FF2B5EF4-FFF2-40B4-BE49-F238E27FC236}">
                <a16:creationId xmlns:a16="http://schemas.microsoft.com/office/drawing/2014/main" id="{08B230D0-37AC-C346-8607-E5CC70DE8C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4572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3" name="Rectangle 20">
            <a:extLst>
              <a:ext uri="{FF2B5EF4-FFF2-40B4-BE49-F238E27FC236}">
                <a16:creationId xmlns:a16="http://schemas.microsoft.com/office/drawing/2014/main" id="{D70DE3CB-995B-3A4E-9A8A-C7194A3112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493838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rgbClr val="00632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6325"/>
          </a:solidFill>
          <a:latin typeface="Calibri" panose="020F050202020403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6325"/>
          </a:solidFill>
          <a:latin typeface="Calibri" panose="020F050202020403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6325"/>
          </a:solidFill>
          <a:latin typeface="Calibri" panose="020F050202020403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6325"/>
          </a:solidFill>
          <a:latin typeface="Calibri" panose="020F050202020403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6325"/>
          </a:solidFill>
          <a:latin typeface="Calibri" panose="020F050202020403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6325"/>
          </a:solidFill>
          <a:latin typeface="Calibri" panose="020F050202020403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6325"/>
          </a:solidFill>
          <a:latin typeface="Calibri" panose="020F050202020403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6325"/>
          </a:solidFill>
          <a:latin typeface="Calibri" panose="020F050202020403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9">
            <a:extLst>
              <a:ext uri="{FF2B5EF4-FFF2-40B4-BE49-F238E27FC236}">
                <a16:creationId xmlns:a16="http://schemas.microsoft.com/office/drawing/2014/main" id="{B5487866-6972-0442-9DCC-976BE9ABD0F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>
            <a:extLst>
              <a:ext uri="{FF2B5EF4-FFF2-40B4-BE49-F238E27FC236}">
                <a16:creationId xmlns:a16="http://schemas.microsoft.com/office/drawing/2014/main" id="{80E6E66A-6EED-F740-83A0-14F665595D3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6200" y="1524000"/>
            <a:ext cx="8610600" cy="1470025"/>
          </a:xfrm>
        </p:spPr>
        <p:txBody>
          <a:bodyPr/>
          <a:lstStyle/>
          <a:p>
            <a:pPr eaLnBrk="1" hangingPunct="1"/>
            <a:r>
              <a:rPr lang="en-US" altLang="en-US" sz="2400" dirty="0">
                <a:solidFill>
                  <a:schemeClr val="tx1"/>
                </a:solidFill>
              </a:rPr>
              <a:t>S Bancroft &amp; S Texas St Sewer Rehabilitation Project</a:t>
            </a:r>
            <a:br>
              <a:rPr lang="en-US" altLang="en-US" sz="2400" dirty="0">
                <a:solidFill>
                  <a:schemeClr val="tx1"/>
                </a:solidFill>
              </a:rPr>
            </a:br>
            <a:r>
              <a:rPr lang="en-US" altLang="en-US" sz="2400" dirty="0">
                <a:solidFill>
                  <a:schemeClr val="tx1"/>
                </a:solidFill>
              </a:rPr>
              <a:t>E11504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6EE6D0B2-E7AA-AE4E-A15D-1014FD9769C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81000" y="2362200"/>
            <a:ext cx="8305800" cy="9144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1800" dirty="0"/>
              <a:t>Joe Dvorak, P.E.   |   Principal Engineer |   Bureau of Environmental Services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 dirty="0"/>
              <a:t>Daniel Boatman, P.E.   |   Project Manager   |   Bureau of Environmental Services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400" dirty="0">
                <a:highlight>
                  <a:srgbClr val="FFFF00"/>
                </a:highlight>
              </a:rPr>
              <a:t>July 20</a:t>
            </a:r>
            <a:r>
              <a:rPr lang="en-US" altLang="en-US" sz="1400" dirty="0"/>
              <a:t>, 2022</a:t>
            </a:r>
            <a:endParaRPr lang="en-US" altLang="en-US" sz="1600" dirty="0"/>
          </a:p>
        </p:txBody>
      </p:sp>
      <p:sp>
        <p:nvSpPr>
          <p:cNvPr id="5124" name="TextBox 4">
            <a:extLst>
              <a:ext uri="{FF2B5EF4-FFF2-40B4-BE49-F238E27FC236}">
                <a16:creationId xmlns:a16="http://schemas.microsoft.com/office/drawing/2014/main" id="{C1E800EB-196D-B64F-9A48-08A9C481B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096000"/>
            <a:ext cx="25146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MINGUS MAPPS, COMMISSIONER</a:t>
            </a:r>
          </a:p>
          <a:p>
            <a:pPr algn="ctr"/>
            <a:r>
              <a:rPr lang="en-US" alt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DAWN UCHIYAMA, DIRECTOR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>
            <a:extLst>
              <a:ext uri="{FF2B5EF4-FFF2-40B4-BE49-F238E27FC236}">
                <a16:creationId xmlns:a16="http://schemas.microsoft.com/office/drawing/2014/main" id="{39A80691-AC3D-407B-88B3-4A1DA173C8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305800" cy="530225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Project Overview</a:t>
            </a:r>
          </a:p>
        </p:txBody>
      </p:sp>
      <p:sp>
        <p:nvSpPr>
          <p:cNvPr id="11268" name="Text Placeholder 2">
            <a:extLst>
              <a:ext uri="{FF2B5EF4-FFF2-40B4-BE49-F238E27FC236}">
                <a16:creationId xmlns:a16="http://schemas.microsoft.com/office/drawing/2014/main" id="{C9AADE4C-6D83-4C22-87FA-951D0668F0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2104" y="1143000"/>
            <a:ext cx="6184896" cy="52578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sz="2000" b="1" dirty="0"/>
              <a:t>S Bancroft &amp; S Texas St Sewer Rehabilitation</a:t>
            </a:r>
          </a:p>
          <a:p>
            <a:pPr marL="0" indent="0">
              <a:buNone/>
              <a:defRPr/>
            </a:pPr>
            <a:endParaRPr lang="en-US" altLang="en-US" sz="500" dirty="0"/>
          </a:p>
          <a:p>
            <a:pPr>
              <a:spcBef>
                <a:spcPts val="0"/>
              </a:spcBef>
              <a:spcAft>
                <a:spcPts val="1200"/>
              </a:spcAft>
              <a:buFontTx/>
              <a:buChar char="•"/>
              <a:defRPr/>
            </a:pPr>
            <a:r>
              <a:rPr lang="en-US" altLang="en-US" sz="2000" dirty="0"/>
              <a:t>Approx. 1,230 feet of 6”-20” diameter mainline sewer</a:t>
            </a:r>
          </a:p>
          <a:p>
            <a:pPr>
              <a:spcBef>
                <a:spcPts val="0"/>
              </a:spcBef>
              <a:spcAft>
                <a:spcPts val="1200"/>
              </a:spcAft>
              <a:buFontTx/>
              <a:buChar char="•"/>
              <a:defRPr/>
            </a:pPr>
            <a:r>
              <a:rPr lang="en-US" altLang="en-US" sz="2000" dirty="0"/>
              <a:t>Age of sewer mains is 100-114 years old</a:t>
            </a:r>
            <a:endParaRPr lang="en-US" altLang="en-US" sz="800" dirty="0"/>
          </a:p>
          <a:p>
            <a:pPr>
              <a:spcBef>
                <a:spcPts val="0"/>
              </a:spcBef>
              <a:spcAft>
                <a:spcPts val="1200"/>
              </a:spcAft>
              <a:buFontTx/>
              <a:buChar char="•"/>
              <a:defRPr/>
            </a:pPr>
            <a:r>
              <a:rPr lang="en-US" altLang="en-US" sz="2000" dirty="0"/>
              <a:t>Approx. 240 feet of sanitary service laterals</a:t>
            </a:r>
          </a:p>
          <a:p>
            <a:pPr>
              <a:spcBef>
                <a:spcPts val="0"/>
              </a:spcBef>
              <a:spcAft>
                <a:spcPts val="1200"/>
              </a:spcAft>
              <a:buFontTx/>
              <a:buChar char="•"/>
              <a:defRPr/>
            </a:pPr>
            <a:r>
              <a:rPr lang="en-US" altLang="en-US" sz="2000" dirty="0"/>
              <a:t>Time-sensitive work taken from larger project that will be re-advertised at a later date</a:t>
            </a:r>
          </a:p>
          <a:p>
            <a:pPr marL="742950" lvl="2" indent="-285750">
              <a:spcBef>
                <a:spcPts val="0"/>
              </a:spcBef>
              <a:spcAft>
                <a:spcPts val="1200"/>
              </a:spcAft>
              <a:buFontTx/>
              <a:buChar char="•"/>
              <a:defRPr/>
            </a:pPr>
            <a:r>
              <a:rPr lang="en-US" altLang="en-US" sz="1800" dirty="0"/>
              <a:t>S Bancroft/Macadam - Multi-bureau coordination to reduce overall City pavement restoration costs where several bureaus have construction work within the same work zone. Work is open trench excavation.</a:t>
            </a:r>
          </a:p>
          <a:p>
            <a:pPr marL="742950" lvl="2" indent="-285750">
              <a:spcBef>
                <a:spcPts val="0"/>
              </a:spcBef>
              <a:spcAft>
                <a:spcPts val="1200"/>
              </a:spcAft>
              <a:buFontTx/>
              <a:buChar char="•"/>
              <a:defRPr/>
            </a:pPr>
            <a:r>
              <a:rPr lang="en-US" altLang="en-US" sz="1800" dirty="0"/>
              <a:t>S Texas St - Urgent due to a post through the existing sewer that BES Maintenance Engineering is concerned will cause sewage releases if not repaired prior to Winter 2022-2023. Work is trenchless rehabilitation and open trench excavation.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FD1528-BC1B-75A1-151D-579A0C1DCF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61" r="4565" b="11160"/>
          <a:stretch/>
        </p:blipFill>
        <p:spPr>
          <a:xfrm>
            <a:off x="6858000" y="1143000"/>
            <a:ext cx="1827089" cy="3737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13D428-185F-9E1E-D0FC-C9A2385C8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4992488"/>
            <a:ext cx="1808039" cy="137250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374BB6C3-5988-4800-8089-58CE1CEB46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85750"/>
            <a:ext cx="8229600" cy="762000"/>
          </a:xfrm>
        </p:spPr>
        <p:txBody>
          <a:bodyPr/>
          <a:lstStyle/>
          <a:p>
            <a:r>
              <a:rPr lang="en-US" altLang="en-US" sz="3200" dirty="0"/>
              <a:t>Construction Methods and Scope</a:t>
            </a:r>
          </a:p>
        </p:txBody>
      </p:sp>
      <p:pic>
        <p:nvPicPr>
          <p:cNvPr id="11267" name="Picture 3">
            <a:extLst>
              <a:ext uri="{FF2B5EF4-FFF2-40B4-BE49-F238E27FC236}">
                <a16:creationId xmlns:a16="http://schemas.microsoft.com/office/drawing/2014/main" id="{173EB2DA-5EE7-4A11-A56A-ED2AF2C30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84789"/>
            <a:ext cx="3672239" cy="4918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8BA062-6E2D-472E-BBD6-53DC17797256}"/>
              </a:ext>
            </a:extLst>
          </p:cNvPr>
          <p:cNvSpPr txBox="1"/>
          <p:nvPr/>
        </p:nvSpPr>
        <p:spPr>
          <a:xfrm>
            <a:off x="228600" y="1524000"/>
            <a:ext cx="4800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Open trench excavation and replacement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Trenchless Rehabilitation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46432CDD-6A6E-477F-9803-317EAD52B9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2875" y="442913"/>
            <a:ext cx="5846763" cy="530225"/>
          </a:xfrm>
        </p:spPr>
        <p:txBody>
          <a:bodyPr/>
          <a:lstStyle/>
          <a:p>
            <a:r>
              <a:rPr lang="en-US" altLang="en-US"/>
              <a:t>Public Outreach &amp; Impacts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9B7EE63-09C5-44FD-B2D0-3563D8A9EBA7}"/>
              </a:ext>
            </a:extLst>
          </p:cNvPr>
          <p:cNvSpPr txBox="1">
            <a:spLocks/>
          </p:cNvSpPr>
          <p:nvPr/>
        </p:nvSpPr>
        <p:spPr bwMode="auto">
          <a:xfrm>
            <a:off x="384964" y="1371600"/>
            <a:ext cx="5783776" cy="4306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0000"/>
                </a:solidFill>
                <a:latin typeface="Calibri"/>
                <a:cs typeface="Arial"/>
              </a:rPr>
              <a:t>Project Notifications</a:t>
            </a:r>
          </a:p>
          <a:p>
            <a:pPr marL="463550" lvl="1" indent="-2381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  <a:cs typeface="Arial"/>
              </a:rPr>
              <a:t>Flyers, email updates, project webpage, 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Arial"/>
              </a:rPr>
              <a:t>Nextdoor</a:t>
            </a:r>
            <a:r>
              <a:rPr lang="en-US" dirty="0">
                <a:solidFill>
                  <a:srgbClr val="000000"/>
                </a:solidFill>
                <a:latin typeface="Calibri"/>
                <a:cs typeface="Arial"/>
              </a:rPr>
              <a:t>, face to face</a:t>
            </a:r>
          </a:p>
          <a:p>
            <a:pPr marL="463550" lvl="1" indent="-2381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  <a:cs typeface="Arial"/>
              </a:rPr>
              <a:t>Multiple public presentations</a:t>
            </a:r>
          </a:p>
          <a:p>
            <a:pPr lvl="1"/>
            <a:endParaRPr lang="en-US" sz="800" dirty="0">
              <a:solidFill>
                <a:srgbClr val="000000"/>
              </a:solidFill>
              <a:latin typeface="Calibri"/>
              <a:cs typeface="Arial"/>
            </a:endParaRPr>
          </a:p>
          <a:p>
            <a:pPr marL="463550" lvl="1" indent="-177800">
              <a:buFont typeface="Arial" panose="020B0604020202020204" pitchFamily="34" charset="0"/>
              <a:buChar char="•"/>
            </a:pPr>
            <a:endParaRPr lang="en-US" sz="900" b="1" dirty="0">
              <a:solidFill>
                <a:srgbClr val="000000"/>
              </a:solidFill>
              <a:latin typeface="Calibri"/>
              <a:cs typeface="Arial"/>
            </a:endParaRPr>
          </a:p>
          <a:p>
            <a:r>
              <a:rPr lang="en-US" b="1" dirty="0">
                <a:solidFill>
                  <a:srgbClr val="000000"/>
                </a:solidFill>
                <a:latin typeface="Calibri"/>
                <a:cs typeface="Arial"/>
              </a:rPr>
              <a:t>Night Work</a:t>
            </a:r>
          </a:p>
          <a:p>
            <a:pPr marL="463550" lvl="1" indent="-177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Macadam/Bancroft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CD093A2-33BC-46B5-874E-303995B9D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367418"/>
            <a:ext cx="2834990" cy="377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itle 1">
            <a:extLst>
              <a:ext uri="{FF2B5EF4-FFF2-40B4-BE49-F238E27FC236}">
                <a16:creationId xmlns:a16="http://schemas.microsoft.com/office/drawing/2014/main" id="{4EEA7956-AF4E-456D-AA0F-81F8150450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Engineer’s Estimate &amp; Schedule</a:t>
            </a:r>
            <a:endParaRPr lang="en-US" alt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D76001A-3BAD-423E-923F-1C5BBCF5239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1842" y="1371600"/>
            <a:ext cx="3432958" cy="4648200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altLang="en-US" sz="2400" dirty="0"/>
              <a:t>Engineer’s Estimate:</a:t>
            </a:r>
          </a:p>
          <a:p>
            <a:pPr eaLnBrk="1" hangingPunct="1">
              <a:defRPr/>
            </a:pPr>
            <a:r>
              <a:rPr lang="en-US" altLang="en-US" sz="2400" dirty="0"/>
              <a:t>$1,770,000</a:t>
            </a:r>
          </a:p>
          <a:p>
            <a:pPr eaLnBrk="1" hangingPunct="1">
              <a:defRPr/>
            </a:pPr>
            <a:r>
              <a:rPr lang="en-US" altLang="en-US" sz="2400" dirty="0"/>
              <a:t>Moderate Confidence Level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altLang="en-US" sz="2400" dirty="0"/>
              <a:t>Advertise Project:</a:t>
            </a:r>
          </a:p>
          <a:p>
            <a:pPr eaLnBrk="1" hangingPunct="1">
              <a:defRPr/>
            </a:pPr>
            <a:r>
              <a:rPr lang="en-US" altLang="en-US" sz="2400" dirty="0"/>
              <a:t>July 2022</a:t>
            </a:r>
          </a:p>
          <a:p>
            <a:pPr marL="0" indent="0" eaLnBrk="1" hangingPunct="1">
              <a:buNone/>
              <a:defRPr/>
            </a:pPr>
            <a:endParaRPr lang="en-US" altLang="en-US" sz="800" dirty="0"/>
          </a:p>
          <a:p>
            <a:pPr marL="0" indent="0" eaLnBrk="1" hangingPunct="1">
              <a:buFontTx/>
              <a:buNone/>
              <a:defRPr/>
            </a:pPr>
            <a:r>
              <a:rPr lang="en-US" altLang="en-US" sz="2400" dirty="0"/>
              <a:t>Begin Construction:</a:t>
            </a:r>
          </a:p>
          <a:p>
            <a:pPr eaLnBrk="1" hangingPunct="1">
              <a:defRPr/>
            </a:pPr>
            <a:r>
              <a:rPr lang="en-US" altLang="en-US" sz="2400" dirty="0"/>
              <a:t>December 2022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sz="800" dirty="0"/>
          </a:p>
          <a:p>
            <a:pPr marL="0" indent="0" eaLnBrk="1" hangingPunct="1">
              <a:buFontTx/>
              <a:buNone/>
              <a:defRPr/>
            </a:pPr>
            <a:r>
              <a:rPr lang="en-US" altLang="en-US" sz="2400" dirty="0"/>
              <a:t>Construction Duration:</a:t>
            </a:r>
          </a:p>
          <a:p>
            <a:pPr eaLnBrk="1" hangingPunct="1">
              <a:defRPr/>
            </a:pPr>
            <a:r>
              <a:rPr lang="en-US" altLang="en-US" sz="2400" dirty="0"/>
              <a:t>180 calendar days</a:t>
            </a:r>
          </a:p>
        </p:txBody>
      </p:sp>
      <p:pic>
        <p:nvPicPr>
          <p:cNvPr id="18" name="Picture 17" descr="A person standing next to a pipe&#10;&#10;Description automatically generated with low confidence">
            <a:extLst>
              <a:ext uri="{FF2B5EF4-FFF2-40B4-BE49-F238E27FC236}">
                <a16:creationId xmlns:a16="http://schemas.microsoft.com/office/drawing/2014/main" id="{FFB95B5E-8A07-4B37-AB2B-C3C1F01C8C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42" b="20936"/>
          <a:stretch/>
        </p:blipFill>
        <p:spPr>
          <a:xfrm>
            <a:off x="4267200" y="4495800"/>
            <a:ext cx="4343400" cy="1766316"/>
          </a:xfrm>
          <a:prstGeom prst="rect">
            <a:avLst/>
          </a:prstGeom>
        </p:spPr>
      </p:pic>
      <p:pic>
        <p:nvPicPr>
          <p:cNvPr id="3" name="Picture 2" descr="A picture containing text, outdoor, ground, hydrant&#10;&#10;Description automatically generated">
            <a:extLst>
              <a:ext uri="{FF2B5EF4-FFF2-40B4-BE49-F238E27FC236}">
                <a16:creationId xmlns:a16="http://schemas.microsoft.com/office/drawing/2014/main" id="{0F8AED5E-ECA0-C43B-CFB1-7BD074B949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050" y="1600200"/>
            <a:ext cx="2114550" cy="2819400"/>
          </a:xfrm>
          <a:prstGeom prst="rect">
            <a:avLst/>
          </a:prstGeom>
        </p:spPr>
      </p:pic>
      <p:pic>
        <p:nvPicPr>
          <p:cNvPr id="8" name="Picture 7" descr="A fire hydrant on the street&#10;&#10;Description automatically generated with medium confidence">
            <a:extLst>
              <a:ext uri="{FF2B5EF4-FFF2-40B4-BE49-F238E27FC236}">
                <a16:creationId xmlns:a16="http://schemas.microsoft.com/office/drawing/2014/main" id="{6EAA2257-DD35-8031-24D2-482F7C8C7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600200"/>
            <a:ext cx="2114550" cy="28194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8A7650A5-622E-4DF4-BA91-996364699E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7391400" cy="685800"/>
          </a:xfrm>
        </p:spPr>
        <p:txBody>
          <a:bodyPr/>
          <a:lstStyle/>
          <a:p>
            <a:pPr eaLnBrk="1" hangingPunct="1"/>
            <a:r>
              <a:rPr lang="en-US" altLang="en-US" sz="3200" dirty="0"/>
              <a:t>Questions?</a:t>
            </a:r>
          </a:p>
        </p:txBody>
      </p:sp>
      <p:pic>
        <p:nvPicPr>
          <p:cNvPr id="4" name="Picture 3" descr="A garden with bushes and trees&#10;&#10;Description automatically generated with low confidence">
            <a:extLst>
              <a:ext uri="{FF2B5EF4-FFF2-40B4-BE49-F238E27FC236}">
                <a16:creationId xmlns:a16="http://schemas.microsoft.com/office/drawing/2014/main" id="{FE54F566-BF58-4274-9A54-64FDF8097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00200"/>
            <a:ext cx="2686049" cy="3581399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9FCB6604-C1C6-40D2-901D-0CFDF6854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562600"/>
            <a:ext cx="241935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altLang="en-US" sz="1800" dirty="0"/>
              <a:t>S Texas St Right-of-Way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8A6159-2F77-2BA4-4146-C08AF0CD3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570" y="1600200"/>
            <a:ext cx="5242830" cy="358139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ityCouncil_PPT Jan21  -  Compatibility Mode" id="{A9FF462D-05D4-0B4E-B476-D0E3B2B0E463}" vid="{C90AD7C6-5B2B-4A4C-97BE-905DA6443A2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Item 1111 - E11080 City Council Presentation</Template>
  <TotalTime>38</TotalTime>
  <Words>374</Words>
  <Application>Microsoft Office PowerPoint</Application>
  <PresentationFormat>On-screen Show (4:3)</PresentationFormat>
  <Paragraphs>65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Default Design</vt:lpstr>
      <vt:lpstr>S Bancroft &amp; S Texas St Sewer Rehabilitation Project E11504</vt:lpstr>
      <vt:lpstr>Project Overview</vt:lpstr>
      <vt:lpstr>Construction Methods and Scope</vt:lpstr>
      <vt:lpstr>Public Outreach &amp; Impacts</vt:lpstr>
      <vt:lpstr>Engineer’s Estimate &amp; Schedule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 Portland – Burlingame Phase 2 Sewer Rehabilitation Project E11080</dc:title>
  <dc:creator>Boatman, Daniel</dc:creator>
  <cp:lastModifiedBy>Carter, Nichelle</cp:lastModifiedBy>
  <cp:revision>6</cp:revision>
  <cp:lastPrinted>2014-10-01T21:25:08Z</cp:lastPrinted>
  <dcterms:created xsi:type="dcterms:W3CDTF">2021-10-11T15:38:49Z</dcterms:created>
  <dcterms:modified xsi:type="dcterms:W3CDTF">2022-06-30T23:44:07Z</dcterms:modified>
</cp:coreProperties>
</file>