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35804-40C1-4406-98DF-BDF766CD9AB6}" v="37" dt="2022-07-11T17:36:07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0825-ACD6-496B-B08A-12110B90799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3ECD-AD13-4CC9-942E-6769B5D4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8144-7806-7C45-80B5-872773C30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E592-8D70-43AE-9AF8-FACDCF6AA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AD2F6-FE1F-4A41-8009-F9DA42D1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569B-B822-41E0-A2F5-DCA066AD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98C1-91EC-4BC4-8762-B5CCCEA3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48895-5496-4188-AED1-B83D4BA0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A4BC-99C4-47C0-BD0F-6EF5CCB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20003-537E-45F5-A3F6-A1FA7218B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DD24C-0F4A-4A33-BB24-2DF46CDD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1AA9-623E-4C56-85F2-BA184737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54C4-F842-4749-8499-EFE5CF9F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57C71-AE2E-428E-94DA-4B3FA7243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53E66-FF3A-4A14-882E-D76EE292D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EFC4-84B1-46BD-AE72-8B59D9AD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1E12-48CA-4ED9-9689-2BF5AD2A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3CCB2-9456-46C8-A8B5-B505F036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734D-DCBA-49C0-81BE-31A5A12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2F7C-616A-4E5C-89E7-0F9A3C57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8600B-D782-4516-98E5-F2FB49E4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A3A01-42DF-47E7-AC37-E07DAF72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593E-EFCF-4C02-B649-C9564626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03FE-E0F3-44CE-BEE8-6610BBE4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6B50-CA02-49F6-91C1-163EBEC70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DDFC-CDD8-43D8-8803-F7ACE566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DAEB-48B6-4375-8041-A95B3379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316E1-2FF2-4455-BF6D-C37ADDF4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C753-149F-4AD1-9ED1-9CD1CCDC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FEFF-0C33-422C-8A2C-224EDBE07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28608-1617-4F79-AC9D-A4F9E97E1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2BE4F-4D22-48D0-8EFF-7300751E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BD732-98FF-4395-8D3F-D5E607AF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BC237-9538-4C0E-814D-E710ACF2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6B30-5787-4F60-815B-7DDCF460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A098-257A-479D-A3BB-D16A4B04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C4387-875C-4CAD-BC80-7EE5A8D3F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E4F9-284E-40B5-BF68-4E5D48165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E4E41-6A1A-4037-804A-48AA8B869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4C4D5-8080-4896-AC39-BDF96571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93ED2-0C32-470A-B3AA-9E807890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CAE62-9453-4E99-98CA-BEE73A8C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EDC4-7C7B-41AC-B7DD-DFD2DBBD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12C3A-526D-45CA-89E3-A2D2D85F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EF86-F99F-467E-9209-0A0F226C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1A121-B3B3-4181-999E-82C6728E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F877C-3E8C-4961-B627-6BF828CE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A56A-CB67-4232-8377-C3DFBFBD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AE1B-163A-4768-82C1-2FAD4D7D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90C6-5D57-4EC9-B684-4023C62E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86572-40EB-4F38-B1D5-CA0376F3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17DA8-76FF-4FAF-B6F4-7F4273214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CAF7-899D-4C81-963F-F39C5CFD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176F-06FF-4B22-BB3F-A4668F85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4C36-D1AD-4C0B-81AC-D60F0094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0316-B94B-43F7-9339-E4C3F69D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1F55B-8B0F-46F9-AC9A-19763177D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63193-805A-46C9-A338-7943D23D6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E4EA8-0A54-4F44-8C05-8E494612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4A10B-886E-4CC0-8C2C-F5587550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C37CB-849A-4A28-888F-39D794EE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186E4-ED79-44B8-8732-F1F52FA8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C40BB-175F-4E68-94B8-F7EC3620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5F25-3967-46BC-9BA1-682C1BD72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8ED8-5F5F-4A62-B907-ACEA82AAE83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761A-140E-4437-9305-99541D865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7138-D121-417D-8940-AF9022884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9426-5045-46D9-8B09-4E9C5954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F7A9-8EF9-4937-9DFF-A606FF1FD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Neighborhood Coalition Program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4DBB-7826-407D-BA79-EAD3ACA9E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July13, 2022</a:t>
            </a:r>
          </a:p>
          <a:p>
            <a:r>
              <a:rPr lang="en-US" dirty="0"/>
              <a:t>Council/Ordinance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AD27C5-E8AD-45CE-AA7B-CDF03F479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3" r="65212"/>
          <a:stretch/>
        </p:blipFill>
        <p:spPr bwMode="auto">
          <a:xfrm>
            <a:off x="9187961" y="5246502"/>
            <a:ext cx="2960078" cy="10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Northeast Neighborhood Coalition">
            <a:extLst>
              <a:ext uri="{FF2B5EF4-FFF2-40B4-BE49-F238E27FC236}">
                <a16:creationId xmlns:a16="http://schemas.microsoft.com/office/drawing/2014/main" id="{C03C7982-62FA-4836-8F95-851FD469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97" y="5747026"/>
            <a:ext cx="17145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ighbors West-Northwest">
            <a:extLst>
              <a:ext uri="{FF2B5EF4-FFF2-40B4-BE49-F238E27FC236}">
                <a16:creationId xmlns:a16="http://schemas.microsoft.com/office/drawing/2014/main" id="{0246F765-1CAE-44F4-99D6-3966ECD5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7" y="5095711"/>
            <a:ext cx="1496220" cy="13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CN">
            <a:extLst>
              <a:ext uri="{FF2B5EF4-FFF2-40B4-BE49-F238E27FC236}">
                <a16:creationId xmlns:a16="http://schemas.microsoft.com/office/drawing/2014/main" id="{4C0AB449-F3AD-4813-BDD1-EE5BAF16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59" y="4998916"/>
            <a:ext cx="1496220" cy="14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7D16366-4F4C-403F-B6E0-C373FDCB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21" y="5232577"/>
            <a:ext cx="2143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9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32E5-FAA5-4FF2-9DA6-8B20D82F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FY2022-23 Coalition Office Allocations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E7BC8A-30C2-455C-AD29-169811EA0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3" r="65212"/>
          <a:stretch/>
        </p:blipFill>
        <p:spPr bwMode="auto">
          <a:xfrm>
            <a:off x="9045883" y="5735637"/>
            <a:ext cx="2960078" cy="10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06B472E-5353-41A7-A8C0-1BD33C4E2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77327"/>
              </p:ext>
            </p:extLst>
          </p:nvPr>
        </p:nvGraphicFramePr>
        <p:xfrm>
          <a:off x="874643" y="1389379"/>
          <a:ext cx="10479154" cy="434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56">
                  <a:extLst>
                    <a:ext uri="{9D8B030D-6E8A-4147-A177-3AD203B41FA5}">
                      <a16:colId xmlns:a16="http://schemas.microsoft.com/office/drawing/2014/main" val="3657867989"/>
                    </a:ext>
                  </a:extLst>
                </a:gridCol>
                <a:gridCol w="3965714">
                  <a:extLst>
                    <a:ext uri="{9D8B030D-6E8A-4147-A177-3AD203B41FA5}">
                      <a16:colId xmlns:a16="http://schemas.microsoft.com/office/drawing/2014/main" val="2579862460"/>
                    </a:ext>
                  </a:extLst>
                </a:gridCol>
                <a:gridCol w="3044684">
                  <a:extLst>
                    <a:ext uri="{9D8B030D-6E8A-4147-A177-3AD203B41FA5}">
                      <a16:colId xmlns:a16="http://schemas.microsoft.com/office/drawing/2014/main" val="1849378547"/>
                    </a:ext>
                  </a:extLst>
                </a:gridCol>
              </a:tblGrid>
              <a:tr h="392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73774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b="1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BASE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SMALL GRANT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50536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SE Uplift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$493,418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$61,971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69388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Neighbors West Northwest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$294,932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$30,620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879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Central Neighbors North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$285,133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$20,395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72392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NE Coalition of Neighborhoods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$303,357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$30,512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78941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City Run North Office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$27,983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95265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City Run East Office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$47,500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9667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r>
                        <a:rPr lang="en-US" dirty="0"/>
                        <a:t>City Run SW Office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$31,019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92278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2099"/>
                  </a:ext>
                </a:extLst>
              </a:tr>
              <a:tr h="419564"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$1,376,840       </a:t>
                      </a:r>
                      <a:r>
                        <a:rPr lang="en-US" sz="1600" b="1" i="1" dirty="0"/>
                        <a:t>($1,326,436 -FY2021/22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88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2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D2057E-A53D-FA1B-410E-96BC108B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718" y="506369"/>
            <a:ext cx="3262612" cy="14305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325222E-ABCB-DD95-004B-343DA21909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47718" y="3888986"/>
            <a:ext cx="4956749" cy="118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Collaborating with the SE Portland community to build informed, inclusive, and participatory neighborhoods that support our social and ecological well-being since 1968.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20 neighborhoods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1 of Portland’s 7 District Coalition Offices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5 Staff </a:t>
            </a: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7AA3EC3-DC1F-1716-7D42-B07BB4923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" t="6408" r="6159" b="5249"/>
          <a:stretch/>
        </p:blipFill>
        <p:spPr>
          <a:xfrm>
            <a:off x="85893" y="657590"/>
            <a:ext cx="6398068" cy="5923090"/>
          </a:xfrm>
          <a:prstGeom prst="rect">
            <a:avLst/>
          </a:prstGeom>
        </p:spPr>
      </p:pic>
      <p:pic>
        <p:nvPicPr>
          <p:cNvPr id="22" name="Picture 21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5A23A136-F19E-99F6-71E1-D00C29968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717" y="5487811"/>
            <a:ext cx="4961076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257C24-965E-03A4-723E-DC7508175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0" y="1226499"/>
            <a:ext cx="12192000" cy="1171208"/>
          </a:xfrm>
        </p:spPr>
        <p:txBody>
          <a:bodyPr>
            <a:normAutofit fontScale="92500" lnSpcReduction="20000"/>
          </a:bodyPr>
          <a:lstStyle/>
          <a:p>
            <a:r>
              <a:rPr lang="en-US" sz="4500" b="1" dirty="0"/>
              <a:t>Building Neighborhood Capacity </a:t>
            </a:r>
          </a:p>
          <a:p>
            <a:r>
              <a:rPr lang="en-US" sz="4500" b="1" dirty="0"/>
              <a:t>for Civic Engagement</a:t>
            </a:r>
          </a:p>
          <a:p>
            <a:pPr algn="l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D2057E-A53D-FA1B-410E-96BC108B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76" y="7548431"/>
            <a:ext cx="1660786" cy="728191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D5766867-0ED3-9431-3468-343254BE1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50" b="52758"/>
          <a:stretch/>
        </p:blipFill>
        <p:spPr>
          <a:xfrm>
            <a:off x="247078" y="2501101"/>
            <a:ext cx="11731644" cy="2611798"/>
          </a:xfrm>
          <a:prstGeom prst="rect">
            <a:avLst/>
          </a:prstGeom>
        </p:spPr>
      </p:pic>
      <p:pic>
        <p:nvPicPr>
          <p:cNvPr id="27" name="Picture 2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0CE87C3-E4F8-DB5B-6687-6C11E33D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83" b="52675"/>
          <a:stretch/>
        </p:blipFill>
        <p:spPr>
          <a:xfrm>
            <a:off x="0" y="4870298"/>
            <a:ext cx="12175100" cy="140353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FA0AF8DE-29E0-3A7B-3E63-1092C1FA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7" y="284860"/>
            <a:ext cx="1229289" cy="5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, outdoor, colorful&#10;&#10;Description automatically generated">
            <a:extLst>
              <a:ext uri="{FF2B5EF4-FFF2-40B4-BE49-F238E27FC236}">
                <a16:creationId xmlns:a16="http://schemas.microsoft.com/office/drawing/2014/main" id="{195499AF-8710-32A7-D708-298E2C706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62360" r="56580" b="1472"/>
          <a:stretch/>
        </p:blipFill>
        <p:spPr>
          <a:xfrm>
            <a:off x="403467" y="2249990"/>
            <a:ext cx="6798837" cy="397302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93481D5-A63A-6446-BCF7-C155F040262A}"/>
              </a:ext>
            </a:extLst>
          </p:cNvPr>
          <p:cNvSpPr txBox="1">
            <a:spLocks/>
          </p:cNvSpPr>
          <p:nvPr/>
        </p:nvSpPr>
        <p:spPr>
          <a:xfrm>
            <a:off x="0" y="872651"/>
            <a:ext cx="12192000" cy="899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Convening Communities to Innovate Solutions </a:t>
            </a:r>
          </a:p>
          <a:p>
            <a:pPr algn="l"/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C73ED51-D1AD-08A2-6C52-521EC64956A5}"/>
              </a:ext>
            </a:extLst>
          </p:cNvPr>
          <p:cNvSpPr txBox="1">
            <a:spLocks/>
          </p:cNvSpPr>
          <p:nvPr/>
        </p:nvSpPr>
        <p:spPr>
          <a:xfrm>
            <a:off x="0" y="1771769"/>
            <a:ext cx="12192000" cy="118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1DB7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Houselessness Action | Land Use + Transportation</a:t>
            </a: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picture containing text, road, tree, outdoor&#10;&#10;Description automatically generated">
            <a:extLst>
              <a:ext uri="{FF2B5EF4-FFF2-40B4-BE49-F238E27FC236}">
                <a16:creationId xmlns:a16="http://schemas.microsoft.com/office/drawing/2014/main" id="{CC2B2CF3-B733-87E9-D23F-A60F0F9A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8" t="23213" r="2589"/>
          <a:stretch/>
        </p:blipFill>
        <p:spPr>
          <a:xfrm>
            <a:off x="7665188" y="2290520"/>
            <a:ext cx="4063927" cy="397302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4C5FA8B-8ACF-8F99-C650-DD8C8EBE2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9" y="175425"/>
            <a:ext cx="1229289" cy="5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4266C9A-FAAE-B2FB-8FA9-953D0D8B85A1}"/>
              </a:ext>
            </a:extLst>
          </p:cNvPr>
          <p:cNvSpPr txBox="1">
            <a:spLocks/>
          </p:cNvSpPr>
          <p:nvPr/>
        </p:nvSpPr>
        <p:spPr>
          <a:xfrm>
            <a:off x="4263275" y="4022706"/>
            <a:ext cx="7437658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16800" b="1" dirty="0">
                <a:ea typeface="+mj-ea"/>
                <a:cs typeface="+mj-cs"/>
              </a:rPr>
              <a:t>Collaborations</a:t>
            </a: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kern="1200" dirty="0">
                <a:solidFill>
                  <a:schemeClr val="tx1"/>
                </a:solidFill>
                <a:ea typeface="+mj-ea"/>
                <a:cs typeface="+mj-cs"/>
              </a:rPr>
              <a:t>Black and Beyond the Binary Collective</a:t>
            </a: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kern="1200" dirty="0" err="1">
                <a:solidFill>
                  <a:schemeClr val="tx1"/>
                </a:solidFill>
                <a:ea typeface="+mj-ea"/>
                <a:cs typeface="+mj-cs"/>
              </a:rPr>
              <a:t>Equi</a:t>
            </a:r>
            <a:r>
              <a:rPr lang="en-US" sz="1120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1200" kern="1200" dirty="0" err="1">
                <a:solidFill>
                  <a:schemeClr val="tx1"/>
                </a:solidFill>
                <a:ea typeface="+mj-ea"/>
                <a:cs typeface="+mj-cs"/>
              </a:rPr>
              <a:t>Instititute</a:t>
            </a:r>
            <a:endParaRPr lang="en-US" sz="112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 err="1"/>
              <a:t>Kúkátónón</a:t>
            </a:r>
            <a:r>
              <a:rPr lang="en-US" sz="11200" dirty="0"/>
              <a:t> Portland - Youth Summer Program</a:t>
            </a: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ea typeface="+mj-ea"/>
                <a:cs typeface="+mj-cs"/>
              </a:rPr>
              <a:t>We All Rise</a:t>
            </a:r>
            <a:endParaRPr lang="en-US" sz="112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457200" indent="-4572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063C544-5E91-62FF-1B33-3996DB42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4"/>
          <a:stretch/>
        </p:blipFill>
        <p:spPr>
          <a:xfrm>
            <a:off x="-143487" y="438228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94134-5400-AC88-6912-435CFB6E7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6" r="14851" b="1"/>
          <a:stretch/>
        </p:blipFill>
        <p:spPr>
          <a:xfrm>
            <a:off x="4518135" y="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7906753-9831-E660-6655-DACEEF921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4" b="3208"/>
          <a:stretch/>
        </p:blipFill>
        <p:spPr bwMode="auto"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42AD1C5-6B32-502D-917E-0E8A7DD61001}"/>
              </a:ext>
            </a:extLst>
          </p:cNvPr>
          <p:cNvSpPr/>
          <p:nvPr/>
        </p:nvSpPr>
        <p:spPr>
          <a:xfrm>
            <a:off x="9236990" y="604435"/>
            <a:ext cx="2727702" cy="26812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60184-4407-3EFD-85F3-E497795CB826}"/>
              </a:ext>
            </a:extLst>
          </p:cNvPr>
          <p:cNvSpPr txBox="1"/>
          <p:nvPr/>
        </p:nvSpPr>
        <p:spPr>
          <a:xfrm>
            <a:off x="9475899" y="1104433"/>
            <a:ext cx="2456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Land Use + Transportation Leadership Academy</a:t>
            </a:r>
          </a:p>
        </p:txBody>
      </p:sp>
      <p:pic>
        <p:nvPicPr>
          <p:cNvPr id="20" name="Picture 19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83EC43C3-1EF9-4850-6A50-A875BB66F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988" y="0"/>
            <a:ext cx="3659354" cy="310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4ADC6A2-3234-324F-B7C7-F6B781DF3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403" y="6122986"/>
            <a:ext cx="1229289" cy="53899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E5656C3-A543-4B44-83A6-97EBEB5A4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3" r="65212"/>
          <a:stretch/>
        </p:blipFill>
        <p:spPr bwMode="auto">
          <a:xfrm>
            <a:off x="7619724" y="5847435"/>
            <a:ext cx="2960078" cy="10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5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DD594F-A153-EDD4-92B4-01288A4C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7" y="132460"/>
            <a:ext cx="1229289" cy="53899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C9D4FDA-2F7D-24E9-1C1F-9BE5F72F9F1A}"/>
              </a:ext>
            </a:extLst>
          </p:cNvPr>
          <p:cNvSpPr txBox="1">
            <a:spLocks/>
          </p:cNvSpPr>
          <p:nvPr/>
        </p:nvSpPr>
        <p:spPr>
          <a:xfrm>
            <a:off x="0" y="687387"/>
            <a:ext cx="12192000" cy="49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Incubating Grassroots Movements</a:t>
            </a:r>
          </a:p>
          <a:p>
            <a:pPr algn="l"/>
            <a:endParaRPr lang="en-US" dirty="0"/>
          </a:p>
        </p:txBody>
      </p:sp>
      <p:pic>
        <p:nvPicPr>
          <p:cNvPr id="7" name="Picture 6" descr="A close-up of some grass&#10;&#10;Description automatically generated with low confidence">
            <a:extLst>
              <a:ext uri="{FF2B5EF4-FFF2-40B4-BE49-F238E27FC236}">
                <a16:creationId xmlns:a16="http://schemas.microsoft.com/office/drawing/2014/main" id="{EF47E21E-9F5F-89E0-FCB3-9E979FA35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" t="-6043" r="-2110" b="48732"/>
          <a:stretch/>
        </p:blipFill>
        <p:spPr>
          <a:xfrm>
            <a:off x="0" y="4665039"/>
            <a:ext cx="6261316" cy="2192961"/>
          </a:xfrm>
          <a:prstGeom prst="rect">
            <a:avLst/>
          </a:prstGeom>
        </p:spPr>
      </p:pic>
      <p:pic>
        <p:nvPicPr>
          <p:cNvPr id="8" name="Picture 7" descr="A close-up of some grass&#10;&#10;Description automatically generated with low confidence">
            <a:extLst>
              <a:ext uri="{FF2B5EF4-FFF2-40B4-BE49-F238E27FC236}">
                <a16:creationId xmlns:a16="http://schemas.microsoft.com/office/drawing/2014/main" id="{4D812827-61D5-2273-BCBE-9A13B8E88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" t="-6043" r="-2110" b="48732"/>
          <a:stretch/>
        </p:blipFill>
        <p:spPr>
          <a:xfrm>
            <a:off x="6096000" y="4747715"/>
            <a:ext cx="6261316" cy="212130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14B1DC1-C7D4-4F55-0E30-2CDD3759355A}"/>
              </a:ext>
            </a:extLst>
          </p:cNvPr>
          <p:cNvSpPr txBox="1">
            <a:spLocks/>
          </p:cNvSpPr>
          <p:nvPr/>
        </p:nvSpPr>
        <p:spPr>
          <a:xfrm>
            <a:off x="260407" y="1837621"/>
            <a:ext cx="11670224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1DB7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DEIA-Focused Community Small Grants  |  Fiscal Sponsorship</a:t>
            </a: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D261EB8-0533-A030-3AED-3D74391C2D69}"/>
              </a:ext>
            </a:extLst>
          </p:cNvPr>
          <p:cNvSpPr txBox="1">
            <a:spLocks/>
          </p:cNvSpPr>
          <p:nvPr/>
        </p:nvSpPr>
        <p:spPr>
          <a:xfrm>
            <a:off x="446388" y="3559264"/>
            <a:ext cx="12192000" cy="118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(this slides includes only SE Uplift </a:t>
            </a:r>
            <a:r>
              <a:rPr lang="en-US" sz="1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Grants in FY21/22)</a:t>
            </a:r>
            <a:endParaRPr lang="en-US" sz="1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Brooklyn Mutual Aid Garden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Conscious Growth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Cultivate Initiatives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Creston-Kenilworth NA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Edùcate</a:t>
            </a:r>
            <a:r>
              <a:rPr lang="en-US" sz="2000" dirty="0"/>
              <a:t> </a:t>
            </a:r>
            <a:r>
              <a:rPr lang="en-US" sz="2000" dirty="0" err="1"/>
              <a:t>Ya</a:t>
            </a:r>
            <a:r>
              <a:rPr lang="en-US" sz="2000" dirty="0"/>
              <a:t> 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Equitable Giving Circle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FolkTime</a:t>
            </a:r>
            <a:r>
              <a:rPr lang="en-US" sz="2000" dirty="0"/>
              <a:t>, Inc.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Friends of Brooklyn Park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Montavilla</a:t>
            </a:r>
            <a:r>
              <a:rPr lang="en-US" sz="2000" dirty="0"/>
              <a:t> Farmers Market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 </a:t>
            </a:r>
          </a:p>
          <a:p>
            <a:pPr algn="ctr">
              <a:lnSpc>
                <a:spcPct val="100000"/>
              </a:lnSpc>
            </a:pP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73B126A-3851-675C-586A-FB24DD678782}"/>
              </a:ext>
            </a:extLst>
          </p:cNvPr>
          <p:cNvSpPr txBox="1">
            <a:spLocks/>
          </p:cNvSpPr>
          <p:nvPr/>
        </p:nvSpPr>
        <p:spPr>
          <a:xfrm>
            <a:off x="4019412" y="3517926"/>
            <a:ext cx="3566910" cy="118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NW Alliance for Alternative Media + Education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NorthStar Clubhouse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Our Happy Block Coalition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Passion Impact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PDX Women of Color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Samewave</a:t>
            </a:r>
            <a:r>
              <a:rPr lang="en-US" sz="2000" dirty="0"/>
              <a:t> Radio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Sunnyside NA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Tin Can Phone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Unity </a:t>
            </a:r>
            <a:r>
              <a:rPr lang="en-US" sz="2000" dirty="0" err="1"/>
              <a:t>Futbol</a:t>
            </a:r>
            <a:r>
              <a:rPr lang="en-US" sz="2000" dirty="0"/>
              <a:t> Training</a:t>
            </a:r>
          </a:p>
          <a:p>
            <a:pPr algn="ctr">
              <a:lnSpc>
                <a:spcPct val="100000"/>
              </a:lnSpc>
            </a:pP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B2502C-C581-6CC0-580B-F83953671ABC}"/>
              </a:ext>
            </a:extLst>
          </p:cNvPr>
          <p:cNvSpPr txBox="1">
            <a:spLocks/>
          </p:cNvSpPr>
          <p:nvPr/>
        </p:nvSpPr>
        <p:spPr>
          <a:xfrm>
            <a:off x="7881556" y="3330837"/>
            <a:ext cx="3915139" cy="118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African Heritage Education + Engagement Community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Black and Beyond the Binary Collective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Congo Peace Project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Portland United Against Hate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Portland Through a Latinx Lens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United Congolese Community Organization</a:t>
            </a:r>
          </a:p>
          <a:p>
            <a:pPr algn="ctr">
              <a:lnSpc>
                <a:spcPct val="100000"/>
              </a:lnSpc>
            </a:pP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8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owing a boat&#10;&#10;Description automatically generated">
            <a:extLst>
              <a:ext uri="{FF2B5EF4-FFF2-40B4-BE49-F238E27FC236}">
                <a16:creationId xmlns:a16="http://schemas.microsoft.com/office/drawing/2014/main" id="{8B95FEA3-1CAE-385C-AF32-B41DFDB0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DDCB3-A0B7-BAA2-5199-88192836DAD1}"/>
              </a:ext>
            </a:extLst>
          </p:cNvPr>
          <p:cNvSpPr txBox="1"/>
          <p:nvPr/>
        </p:nvSpPr>
        <p:spPr>
          <a:xfrm>
            <a:off x="6981094" y="5257801"/>
            <a:ext cx="483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832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288</Words>
  <Application>Microsoft Office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Neighborhood Coalition Program </vt:lpstr>
      <vt:lpstr>FY2022-23 Coalition Office Allocations</vt:lpstr>
      <vt:lpstr>Collaborating with the SE Portland community to build informed, inclusive, and participatory neighborhoods that support our social and ecological well-being since 1968.  20 neighborhoods  1 of Portland’s 7 District Coalition Offices  5 Staff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Civic Leadership Program</dc:title>
  <dc:creator>Arifdjanov, Shuk</dc:creator>
  <cp:lastModifiedBy>Thomas, Christina</cp:lastModifiedBy>
  <cp:revision>4</cp:revision>
  <dcterms:created xsi:type="dcterms:W3CDTF">2022-07-09T09:21:50Z</dcterms:created>
  <dcterms:modified xsi:type="dcterms:W3CDTF">2022-07-22T22:06:49Z</dcterms:modified>
</cp:coreProperties>
</file>