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85" r:id="rId6"/>
    <p:sldId id="370" r:id="rId7"/>
    <p:sldId id="371" r:id="rId8"/>
    <p:sldId id="359" r:id="rId9"/>
    <p:sldId id="302" r:id="rId10"/>
    <p:sldId id="301" r:id="rId11"/>
    <p:sldId id="373" r:id="rId12"/>
    <p:sldId id="488" r:id="rId13"/>
    <p:sldId id="490" r:id="rId14"/>
    <p:sldId id="491" r:id="rId15"/>
    <p:sldId id="492" r:id="rId16"/>
    <p:sldId id="260" r:id="rId17"/>
    <p:sldId id="347" r:id="rId18"/>
    <p:sldId id="354" r:id="rId19"/>
    <p:sldId id="275" r:id="rId20"/>
    <p:sldId id="344" r:id="rId21"/>
    <p:sldId id="4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cy, Morgan" initials="TM" lastIdx="5" clrIdx="0">
    <p:extLst>
      <p:ext uri="{19B8F6BF-5375-455C-9EA6-DF929625EA0E}">
        <p15:presenceInfo xmlns:p15="http://schemas.microsoft.com/office/powerpoint/2012/main" userId="S::Morgan.Tracy@portlandoregon.gov::19645823-377a-488a-98ed-56960692d2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7301"/>
    <a:srgbClr val="5C7243"/>
    <a:srgbClr val="0D1009"/>
    <a:srgbClr val="00204A"/>
    <a:srgbClr val="003068"/>
    <a:srgbClr val="000000"/>
    <a:srgbClr val="FFE699"/>
    <a:srgbClr val="E800A9"/>
    <a:srgbClr val="006DB6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993" autoAdjust="0"/>
    <p:restoredTop sz="82789" autoAdjust="0"/>
  </p:normalViewPr>
  <p:slideViewPr>
    <p:cSldViewPr snapToGrid="0" snapToObjects="1">
      <p:cViewPr varScale="1">
        <p:scale>
          <a:sx n="53" d="100"/>
          <a:sy n="53" d="100"/>
        </p:scale>
        <p:origin x="67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7" d="100"/>
          <a:sy n="147" d="100"/>
        </p:scale>
        <p:origin x="584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079B2-55F9-B547-8511-44855F27AB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0DDF3-9AE0-494F-896C-233062F197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ECEEC-F49D-394E-849B-673EA6C26988}" type="datetimeFigureOut">
              <a:rPr lang="en-US" smtClean="0">
                <a:latin typeface="Segoe UI" panose="020B0502040204020203" pitchFamily="34" charset="0"/>
              </a:rPr>
              <a:t>4/19/2022</a:t>
            </a:fld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CAC2C-8744-714B-A52E-D87B5476464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41461-8CE0-7745-9319-39918BF968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B1AF7-F3F5-D643-B4E0-109481D2D2C0}" type="slidenum">
              <a:rPr lang="en-US" smtClean="0">
                <a:latin typeface="Segoe UI" panose="020B0502040204020203" pitchFamily="34" charset="0"/>
              </a:rPr>
              <a:t>‹#›</a:t>
            </a:fld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889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DBB77A30-D7B9-A64A-994E-C2513BAA7C53}" type="datetimeFigureOut">
              <a:rPr lang="en-US" smtClean="0"/>
              <a:pPr/>
              <a:t>4/19/2022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egoe UI" panose="020B0502040204020203" pitchFamily="34" charset="0"/>
              </a:defRPr>
            </a:lvl1pPr>
          </a:lstStyle>
          <a:p>
            <a:fld id="{CA853763-D40C-984B-BA9D-701CCBD1CF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19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53763-D40C-984B-BA9D-701CCBD1CFFF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278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53763-D40C-984B-BA9D-701CCBD1CFF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824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landslide hazard data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53763-D40C-984B-BA9D-701CCBD1CF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35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853763-D40C-984B-BA9D-701CCBD1CFF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985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ortland.gov/bps/cleanenergy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859CD-AAD0-F64D-AB27-C684482318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50470" y="751751"/>
            <a:ext cx="6392983" cy="2387600"/>
          </a:xfrm>
        </p:spPr>
        <p:txBody>
          <a:bodyPr anchor="b">
            <a:normAutofit/>
          </a:bodyPr>
          <a:lstStyle>
            <a:lvl1pPr algn="l">
              <a:defRPr sz="5600" b="0" i="0" cap="all" baseline="0">
                <a:solidFill>
                  <a:schemeClr val="accent1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Presentation </a:t>
            </a:r>
            <a:br>
              <a:rPr lang="en-US" dirty="0"/>
            </a:br>
            <a:r>
              <a:rPr lang="en-US" dirty="0"/>
              <a:t>title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40D18-984E-B94D-B4E7-E8C8DB6E9D9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650470" y="3231426"/>
            <a:ext cx="6392983" cy="808597"/>
          </a:xfrm>
        </p:spPr>
        <p:txBody>
          <a:bodyPr/>
          <a:lstStyle>
            <a:lvl1pPr marL="0" indent="0" algn="l">
              <a:buNone/>
              <a:defRPr sz="2400" baseline="0">
                <a:solidFill>
                  <a:srgbClr val="5E5E5E"/>
                </a:solidFill>
                <a:latin typeface="Segoe UI Symbol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7" name="Text Placeholder 41">
            <a:extLst>
              <a:ext uri="{FF2B5EF4-FFF2-40B4-BE49-F238E27FC236}">
                <a16:creationId xmlns:a16="http://schemas.microsoft.com/office/drawing/2014/main" id="{9000E6EF-2A81-BA4F-993D-0B4DCDA11D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470" y="4453767"/>
            <a:ext cx="3029553" cy="262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b="1" cap="none" baseline="0">
                <a:solidFill>
                  <a:srgbClr val="5E5E5E"/>
                </a:solidFill>
              </a:defRPr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" name="Text Placeholder 41">
            <a:extLst>
              <a:ext uri="{FF2B5EF4-FFF2-40B4-BE49-F238E27FC236}">
                <a16:creationId xmlns:a16="http://schemas.microsoft.com/office/drawing/2014/main" id="{C8A09CA1-D770-FE45-8FED-7CE4E49FC3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0470" y="4716109"/>
            <a:ext cx="3029553" cy="47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200" baseline="0">
                <a:solidFill>
                  <a:srgbClr val="5E5E5E"/>
                </a:solidFill>
                <a:latin typeface="Segoe UI Symbol" panose="020B0502040204020203" pitchFamily="34" charset="0"/>
              </a:defRPr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AF93AB4D-1510-BF4D-A9ED-1863B8ED8E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13900" y="4453767"/>
            <a:ext cx="3029553" cy="262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b="1" cap="none" baseline="0">
                <a:solidFill>
                  <a:srgbClr val="5E5E5E"/>
                </a:solidFill>
              </a:defRPr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0B50E0FB-A575-864A-8D86-FB7F6F8659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13900" y="4716109"/>
            <a:ext cx="3029553" cy="47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200" baseline="0">
                <a:solidFill>
                  <a:srgbClr val="5E5E5E"/>
                </a:solidFill>
                <a:latin typeface="Segoe UI Symbol" panose="020B0502040204020203" pitchFamily="34" charset="0"/>
              </a:defRPr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1" name="Picture 10" descr="Bureau of Planning and Sustainability logo">
            <a:extLst>
              <a:ext uri="{FF2B5EF4-FFF2-40B4-BE49-F238E27FC236}">
                <a16:creationId xmlns:a16="http://schemas.microsoft.com/office/drawing/2014/main" id="{E418A83A-0FAB-954A-972A-2BB268C73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0470" y="5914835"/>
            <a:ext cx="3029550" cy="538245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98FA94C2-B20D-2441-B2A3-9B3BC51E261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0" y="-1"/>
            <a:ext cx="3805517" cy="6858001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8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4B3881-72CE-7743-AEE1-F824F39C4658}"/>
              </a:ext>
            </a:extLst>
          </p:cNvPr>
          <p:cNvSpPr/>
          <p:nvPr userDrawn="1"/>
        </p:nvSpPr>
        <p:spPr>
          <a:xfrm>
            <a:off x="-2" y="0"/>
            <a:ext cx="12192002" cy="59340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D8BAB2-D1D0-644B-9D5D-1790F55F9D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10" y="365125"/>
            <a:ext cx="10454390" cy="4289377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"Pull Quote"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8F7DB-434C-3642-A6D8-58A2C1922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94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CC562-A589-4F4D-A0B8-E3529B74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863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2F6EC-C649-D94A-B1EC-47F877B2C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7363"/>
            <a:ext cx="5181600" cy="3124747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008D16-113C-B04D-A3EA-67005DF4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hart Placeholder 4">
            <a:extLst>
              <a:ext uri="{FF2B5EF4-FFF2-40B4-BE49-F238E27FC236}">
                <a16:creationId xmlns:a16="http://schemas.microsoft.com/office/drawing/2014/main" id="{CBB754D6-46F9-8243-B2F6-7BC211FFCC5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368764" y="606862"/>
            <a:ext cx="5289836" cy="458524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DF64D-3C74-F949-82A4-F1B1454A36D4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89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Mix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7FC4C-5A96-3643-A928-41D6A9B7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1B670-6802-3146-8D6C-04FB0048C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221657"/>
          </a:xfrm>
        </p:spPr>
        <p:txBody>
          <a:bodyPr/>
          <a:lstStyle>
            <a:lvl1pPr>
              <a:defRPr sz="3200">
                <a:solidFill>
                  <a:srgbClr val="5E5E5E"/>
                </a:solidFill>
              </a:defRPr>
            </a:lvl1pPr>
            <a:lvl2pPr>
              <a:defRPr sz="2800">
                <a:solidFill>
                  <a:srgbClr val="5E5E5E"/>
                </a:solidFill>
              </a:defRPr>
            </a:lvl2pPr>
            <a:lvl3pPr>
              <a:defRPr sz="2400">
                <a:solidFill>
                  <a:srgbClr val="5E5E5E"/>
                </a:solidFill>
              </a:defRPr>
            </a:lvl3pPr>
            <a:lvl4pPr>
              <a:defRPr sz="2000">
                <a:solidFill>
                  <a:srgbClr val="5E5E5E"/>
                </a:solidFill>
              </a:defRPr>
            </a:lvl4pPr>
            <a:lvl5pPr>
              <a:defRPr sz="2000">
                <a:solidFill>
                  <a:srgbClr val="5E5E5E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1CF5F-A2EE-2647-BB42-CAA6AC4EB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151682"/>
          </a:xfrm>
        </p:spPr>
        <p:txBody>
          <a:bodyPr/>
          <a:lstStyle>
            <a:lvl1pPr marL="0" indent="0">
              <a:buNone/>
              <a:defRPr sz="1600">
                <a:solidFill>
                  <a:srgbClr val="5E5E5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A64B89-E315-F947-8E79-D288DE8F9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E3E793-5041-E24C-8BDA-E0A3D96F9ADB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9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88899-E980-0141-9A00-CC0EFD805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8E22F-582B-AC4C-898C-15482B5BE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410" y="1825625"/>
            <a:ext cx="10454390" cy="3355975"/>
          </a:xfrm>
        </p:spPr>
        <p:txBody>
          <a:bodyPr/>
          <a:lstStyle>
            <a:lvl1pPr>
              <a:defRPr baseline="0">
                <a:solidFill>
                  <a:srgbClr val="5E5E5E"/>
                </a:solidFill>
              </a:defRPr>
            </a:lvl1pPr>
            <a:lvl2pPr>
              <a:defRPr baseline="0">
                <a:solidFill>
                  <a:srgbClr val="5E5E5E"/>
                </a:solidFill>
              </a:defRPr>
            </a:lvl2pPr>
            <a:lvl3pPr>
              <a:defRPr baseline="0">
                <a:solidFill>
                  <a:srgbClr val="5E5E5E"/>
                </a:solidFill>
              </a:defRPr>
            </a:lvl3pPr>
            <a:lvl4pPr>
              <a:defRPr baseline="0">
                <a:solidFill>
                  <a:srgbClr val="5E5E5E"/>
                </a:solidFill>
              </a:defRPr>
            </a:lvl4pPr>
            <a:lvl5pPr>
              <a:defRPr baseline="0"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D5FF8-B853-FB4C-A8B6-42FF9CCE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AB2BDC-FB03-3D45-94A2-454EAEAF0B2B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625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34E8-FA5B-ED4C-9FFF-89709607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D8ABE-5F22-0B42-899F-0D1C11733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E5E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7B2B5-87A1-6F40-9A6E-B17A466C4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563882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C02348-256C-FC4E-9380-CE7DE9E287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E5E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0FF070-0428-8142-8845-F441884E4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563882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FB75E53-EC61-2F40-A236-2E399807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F553B7-76A9-4445-93A1-5A7285D9520B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62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f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E34E8-FA5B-ED4C-9FFF-89709607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1953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D8ABE-5F22-0B42-899F-0D1C11733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38434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E5E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7B2B5-87A1-6F40-9A6E-B17A466C4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384342" cy="2225951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FB75E53-EC61-2F40-A236-2E3998078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E2F79DB-F932-DD45-A98B-CCF1BAD004C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7976084" y="1681163"/>
            <a:ext cx="338434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E5E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650805D0-63C8-8346-8548-40839BEEBB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76084" y="2505075"/>
            <a:ext cx="3384342" cy="2225951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18E637B-C290-5B4F-9472-07FC02524050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407936" y="1681163"/>
            <a:ext cx="3384342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E5E5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1E03FE-30CD-B141-B8C4-87E25F14DFE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407936" y="2505075"/>
            <a:ext cx="3384342" cy="2225951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006D28-16FD-E14D-9775-361A04734E22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120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6953-9A03-FB46-8718-39C2B3E53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0" y="365125"/>
            <a:ext cx="1037021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A63BD8-663E-F146-8BC9-07AABAB52A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SmartArt Placeholder 10">
            <a:extLst>
              <a:ext uri="{FF2B5EF4-FFF2-40B4-BE49-F238E27FC236}">
                <a16:creationId xmlns:a16="http://schemas.microsoft.com/office/drawing/2014/main" id="{2E99E0BB-24A2-2345-B893-0793E787103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900113" y="1816359"/>
            <a:ext cx="10369550" cy="3377682"/>
          </a:xfrm>
        </p:spPr>
        <p:txBody>
          <a:bodyPr/>
          <a:lstStyle/>
          <a:p>
            <a:r>
              <a:rPr lang="en-US"/>
              <a:t>Click icon to add SmartArt graphic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C56FE9-BADB-7B46-8169-C3DF9BD4F086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92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1687-5637-0E4B-B2CD-0A5D1713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88CB4-6337-A445-87F7-D61356FC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734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rgbClr val="006D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1">
            <a:extLst>
              <a:ext uri="{FF2B5EF4-FFF2-40B4-BE49-F238E27FC236}">
                <a16:creationId xmlns:a16="http://schemas.microsoft.com/office/drawing/2014/main" id="{AF93AB4D-1510-BF4D-A9ED-1863B8ED8E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38160" y="3198447"/>
            <a:ext cx="3737691" cy="262342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400" b="1" cap="none" baseline="0">
                <a:solidFill>
                  <a:schemeClr val="bg1"/>
                </a:solidFill>
              </a:defRPr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CONTACT NAME</a:t>
            </a:r>
          </a:p>
        </p:txBody>
      </p:sp>
      <p:sp>
        <p:nvSpPr>
          <p:cNvPr id="13" name="Text Placeholder 41">
            <a:extLst>
              <a:ext uri="{FF2B5EF4-FFF2-40B4-BE49-F238E27FC236}">
                <a16:creationId xmlns:a16="http://schemas.microsoft.com/office/drawing/2014/main" id="{0B50E0FB-A575-864A-8D86-FB7F6F86592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8160" y="3460788"/>
            <a:ext cx="3737691" cy="58058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 typeface="Arial" charset="0"/>
              <a:buNone/>
              <a:defRPr sz="1200" baseline="0">
                <a:solidFill>
                  <a:schemeClr val="bg1"/>
                </a:solidFill>
                <a:latin typeface="Segoe UI Symbol" panose="020B0502040204020203" pitchFamily="34" charset="0"/>
              </a:defRPr>
            </a:lvl1pPr>
            <a:lvl2pPr marL="9525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 err="1"/>
              <a:t>email@portlandoregon.gov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DB234-CBDA-CB44-939E-BE132CAB3F87}"/>
              </a:ext>
            </a:extLst>
          </p:cNvPr>
          <p:cNvSpPr txBox="1"/>
          <p:nvPr userDrawn="1"/>
        </p:nvSpPr>
        <p:spPr>
          <a:xfrm>
            <a:off x="1238160" y="4280117"/>
            <a:ext cx="3737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kern="1200" cap="none" baseline="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+mn-cs"/>
              </a:rPr>
              <a:t>VISIT US ONLINE </a:t>
            </a:r>
            <a:r>
              <a:rPr lang="en-US" sz="1600" baseline="0" dirty="0">
                <a:solidFill>
                  <a:schemeClr val="bg1"/>
                </a:solidFill>
                <a:latin typeface="Segoe UI Symbol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portland.gov/bps</a:t>
            </a:r>
            <a:endParaRPr lang="en-US" sz="1600" baseline="0" dirty="0">
              <a:solidFill>
                <a:schemeClr val="bg1"/>
              </a:solidFill>
              <a:latin typeface="Segoe UI Symbol" panose="020B0502040204020203" pitchFamily="34" charset="0"/>
            </a:endParaRPr>
          </a:p>
        </p:txBody>
      </p:sp>
      <p:pic>
        <p:nvPicPr>
          <p:cNvPr id="5" name="Picture 4" descr="Bureau of Planning and Sustainability logo">
            <a:extLst>
              <a:ext uri="{FF2B5EF4-FFF2-40B4-BE49-F238E27FC236}">
                <a16:creationId xmlns:a16="http://schemas.microsoft.com/office/drawing/2014/main" id="{75296A59-1DFF-6C40-BA37-E1262203D3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98403" y="725840"/>
            <a:ext cx="3739089" cy="1971520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00BC1E2-B3A1-5846-A6DD-1A9990DA689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66935" y="-1"/>
            <a:ext cx="3805517" cy="6858001"/>
          </a:xfrm>
          <a:solidFill>
            <a:schemeClr val="bg1"/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8ABF5A-EB37-7A46-A593-3A116B6B0380}"/>
              </a:ext>
            </a:extLst>
          </p:cNvPr>
          <p:cNvSpPr txBox="1"/>
          <p:nvPr userDrawn="1"/>
        </p:nvSpPr>
        <p:spPr>
          <a:xfrm>
            <a:off x="1238159" y="5029201"/>
            <a:ext cx="61863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City of Portland is committed to providing meaningful access. To request translation, interpretation, modifications, accommodations, or other auxiliary aids or services, contact 503-823-7700, Relay: 711. </a:t>
            </a:r>
          </a:p>
          <a:p>
            <a:endParaRPr lang="en-US" sz="11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Traducción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Interpretación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vi-VN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Biên Dịch và Thông Dịch</a:t>
            </a:r>
            <a:r>
              <a:rPr lang="en-US" sz="10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|  </a:t>
            </a:r>
            <a:r>
              <a:rPr lang="ne-NP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अनुवादन तथा व्याख्या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口笔译服务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ru-RU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Устный и письменный перевод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so-SO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Turjumaad iyo Fasiraad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uk-UA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Письмовий і усний переклад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Traducere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și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interpretariat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Chiaku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me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Awewen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Kapas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翻訳または通訳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ການແປພາສາ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ຫຼື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ການອະທິບາຍ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الترجمة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التحريرية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أو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100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الشفهية</a:t>
            </a:r>
            <a:r>
              <a:rPr lang="en-US" sz="11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|  </a:t>
            </a:r>
            <a:r>
              <a:rPr lang="en-US" sz="1100" u="sng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Portland.gov</a:t>
            </a:r>
            <a:r>
              <a:rPr lang="en-US" sz="1100" u="sng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/bps/accommodation</a:t>
            </a:r>
            <a:endParaRPr lang="en-US" sz="11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016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6D64C-87F3-4929-B325-A887BAC7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3F35-866E-47AA-AF44-14BC3266E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5DAB1-1997-6842-A65A-48E3862A80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41217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E0BCF-D053-8E40-AB5A-9D0D8A28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29190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5E5E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1638A8-D5B1-8B41-90AA-388A0D29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9B0F4-876E-4346-88B8-74913E5F8E49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52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B195BA8-2DB4-2D44-82EA-BD4C607EE9C9}"/>
              </a:ext>
            </a:extLst>
          </p:cNvPr>
          <p:cNvSpPr/>
          <p:nvPr userDrawn="1"/>
        </p:nvSpPr>
        <p:spPr>
          <a:xfrm>
            <a:off x="2574235" y="3955916"/>
            <a:ext cx="9617766" cy="1978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09F5-1436-1047-A6AA-4A535222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1252" y="3955915"/>
            <a:ext cx="8378274" cy="9144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5E3F01-DBC6-584A-9398-3FBECB90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D4107FB5-29D9-AE4C-B80F-7DF8C63279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74235" y="0"/>
            <a:ext cx="9617767" cy="395591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8603E9-C09F-194E-8DC7-6233D6A7C4CE}"/>
              </a:ext>
            </a:extLst>
          </p:cNvPr>
          <p:cNvSpPr/>
          <p:nvPr userDrawn="1"/>
        </p:nvSpPr>
        <p:spPr>
          <a:xfrm>
            <a:off x="-2" y="0"/>
            <a:ext cx="2574237" cy="5934075"/>
          </a:xfrm>
          <a:prstGeom prst="rect">
            <a:avLst/>
          </a:prstGeom>
          <a:solidFill>
            <a:srgbClr val="006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3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09F5-1436-1047-A6AA-4A535222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57200"/>
            <a:ext cx="70104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5E3F01-DBC6-584A-9398-3FBECB90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1" y="6356350"/>
            <a:ext cx="7010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94E0F3B-6495-F941-9FB3-87DA74F18F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2900" y="-1"/>
            <a:ext cx="3629025" cy="593407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7BFFD5-6E5F-8D4D-9210-0A12F3529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3400" y="2057400"/>
            <a:ext cx="7010399" cy="2910191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38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oode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01A61E-6DC4-2845-ABB3-860BCE9424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58208B-92C2-3643-8469-C31D738A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1" y="457200"/>
            <a:ext cx="70104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7FE3AC0A-3ECA-1B4F-BCA1-8D91E82B0A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"/>
            <a:ext cx="3971925" cy="685800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4D42E0-96E9-BB4F-9B7F-8EB12CC81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43400" y="2057400"/>
            <a:ext cx="7010399" cy="2910191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09F5-1436-1047-A6AA-4A535222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538" y="457200"/>
            <a:ext cx="630127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5E3F01-DBC6-584A-9398-3FBECB90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1" y="6356350"/>
            <a:ext cx="7010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94E0F3B-6495-F941-9FB3-87DA74F18F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24774" y="-1"/>
            <a:ext cx="3629025" cy="593407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7BFFD5-6E5F-8D4D-9210-0A12F3529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3537" y="2057400"/>
            <a:ext cx="6301269" cy="2910191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  <a:lvl2pPr>
              <a:defRPr>
                <a:solidFill>
                  <a:srgbClr val="5E5E5E"/>
                </a:solidFill>
              </a:defRPr>
            </a:lvl2pPr>
            <a:lvl3pPr>
              <a:defRPr>
                <a:solidFill>
                  <a:srgbClr val="5E5E5E"/>
                </a:solidFill>
              </a:defRPr>
            </a:lvl3pPr>
            <a:lvl4pPr>
              <a:defRPr>
                <a:solidFill>
                  <a:srgbClr val="5E5E5E"/>
                </a:solidFill>
              </a:defRPr>
            </a:lvl4pPr>
            <a:lvl5pPr>
              <a:defRPr>
                <a:solidFill>
                  <a:srgbClr val="5E5E5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812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32C81E4-F561-DA46-9717-6DE18E3387ED}"/>
              </a:ext>
            </a:extLst>
          </p:cNvPr>
          <p:cNvSpPr/>
          <p:nvPr userDrawn="1"/>
        </p:nvSpPr>
        <p:spPr>
          <a:xfrm>
            <a:off x="-2" y="0"/>
            <a:ext cx="257423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Segoe UI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609F5-1436-1047-A6AA-4A535222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243" y="457200"/>
            <a:ext cx="796455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C9B67-5237-0041-AF17-49458A42E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89243" y="2057400"/>
            <a:ext cx="7964557" cy="3163111"/>
          </a:xfrm>
        </p:spPr>
        <p:txBody>
          <a:bodyPr/>
          <a:lstStyle>
            <a:lvl1pPr marL="0" indent="0">
              <a:buNone/>
              <a:defRPr sz="1600">
                <a:solidFill>
                  <a:srgbClr val="5E5E5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5E3F01-DBC6-584A-9398-3FBECB90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89243" y="6356350"/>
            <a:ext cx="7964557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ureau of Planning and Sustainability logo">
            <a:extLst>
              <a:ext uri="{FF2B5EF4-FFF2-40B4-BE49-F238E27FC236}">
                <a16:creationId xmlns:a16="http://schemas.microsoft.com/office/drawing/2014/main" id="{9C1817E6-1D40-C04C-BBA5-BE1EFDB904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4656" y="5850241"/>
            <a:ext cx="1524919" cy="80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3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or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6311B29-38AD-934E-959D-EF4BFBDE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4A33829-9207-5B46-A40E-4DE7521F6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6885" y="0"/>
            <a:ext cx="10416916" cy="606352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Long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C9B67-5237-0041-AF17-49458A42E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96527" y="440988"/>
            <a:ext cx="2657274" cy="4708134"/>
          </a:xfrm>
        </p:spPr>
        <p:txBody>
          <a:bodyPr/>
          <a:lstStyle>
            <a:lvl1pPr marL="0" indent="0">
              <a:buNone/>
              <a:defRPr sz="1600">
                <a:solidFill>
                  <a:srgbClr val="5E5E5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05E3F01-DBC6-584A-9398-3FBECB901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1" y="6356350"/>
            <a:ext cx="70104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94E0F3B-6495-F941-9FB3-87DA74F18F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8300936" cy="514912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6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7B6A26-8AAE-994C-8B97-0904455DC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0" y="365125"/>
            <a:ext cx="104543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5E0E-E93C-6F43-8D30-F23B58C2B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9410" y="1825625"/>
            <a:ext cx="10454390" cy="3479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5CE589-5951-B44F-96FE-D37CE5AFE2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09247" y="6356350"/>
            <a:ext cx="6844553" cy="365125"/>
          </a:xfrm>
          <a:prstGeom prst="rect">
            <a:avLst/>
          </a:prstGeom>
        </p:spPr>
        <p:txBody>
          <a:bodyPr/>
          <a:lstStyle>
            <a:lvl1pPr algn="r">
              <a:defRPr sz="1100" baseline="0">
                <a:solidFill>
                  <a:srgbClr val="000000"/>
                </a:solidFill>
                <a:latin typeface="Segoe UI" panose="020B0502040204020203" pitchFamily="34" charset="0"/>
                <a:ea typeface="Segoe UI Symbol" panose="020B0502040204020203" pitchFamily="34" charset="0"/>
              </a:defRPr>
            </a:lvl1pPr>
          </a:lstStyle>
          <a:p>
            <a:r>
              <a:rPr lang="en-US" dirty="0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‹#›</a:t>
            </a:fld>
            <a:endParaRPr lang="en-US" dirty="0">
              <a:solidFill>
                <a:srgbClr val="000000"/>
              </a:solidFill>
              <a:latin typeface="Segoe UI" panose="020B0502040204020203" pitchFamily="34" charset="0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B43309-21CF-5D40-A81F-2DA76D255C3B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99410" y="6252265"/>
            <a:ext cx="25019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3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1" r:id="rId2"/>
    <p:sldLayoutId id="2147483663" r:id="rId3"/>
    <p:sldLayoutId id="2147483660" r:id="rId4"/>
    <p:sldLayoutId id="2147483675" r:id="rId5"/>
    <p:sldLayoutId id="2147483673" r:id="rId6"/>
    <p:sldLayoutId id="2147483662" r:id="rId7"/>
    <p:sldLayoutId id="2147483667" r:id="rId8"/>
    <p:sldLayoutId id="2147483669" r:id="rId9"/>
    <p:sldLayoutId id="2147483670" r:id="rId10"/>
    <p:sldLayoutId id="2147483668" r:id="rId11"/>
    <p:sldLayoutId id="2147483656" r:id="rId12"/>
    <p:sldLayoutId id="2147483650" r:id="rId13"/>
    <p:sldLayoutId id="2147483653" r:id="rId14"/>
    <p:sldLayoutId id="2147483674" r:id="rId15"/>
    <p:sldLayoutId id="2147483671" r:id="rId16"/>
    <p:sldLayoutId id="2147483654" r:id="rId17"/>
    <p:sldLayoutId id="2147483661" r:id="rId18"/>
    <p:sldLayoutId id="2147483676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accent1"/>
          </a:solidFill>
          <a:latin typeface="Segoe UI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baseline="0">
          <a:solidFill>
            <a:srgbClr val="5E5E5E"/>
          </a:solidFill>
          <a:latin typeface="Segoe UI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5E5E5E"/>
          </a:solidFill>
          <a:latin typeface="Segoe UI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5E5E5E"/>
          </a:solidFill>
          <a:latin typeface="Segoe UI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5E5E5E"/>
          </a:solidFill>
          <a:latin typeface="Segoe UI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5E5E5E"/>
          </a:solidFill>
          <a:latin typeface="Segoe UI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.jp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1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11" Type="http://schemas.openxmlformats.org/officeDocument/2006/relationships/image" Target="../media/image16.jpeg"/><Relationship Id="rId5" Type="http://schemas.openxmlformats.org/officeDocument/2006/relationships/image" Target="../media/image13.jpeg"/><Relationship Id="rId10" Type="http://schemas.openxmlformats.org/officeDocument/2006/relationships/image" Target="../media/image20.png"/><Relationship Id="rId4" Type="http://schemas.openxmlformats.org/officeDocument/2006/relationships/image" Target="../media/image12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jp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8FA7-8964-1449-A8FD-4A500D3D00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Residential Infill Project – Part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C88BC-E2C4-0246-B8E7-5934390C3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0470" y="3231426"/>
            <a:ext cx="6656627" cy="808597"/>
          </a:xfrm>
        </p:spPr>
        <p:txBody>
          <a:bodyPr>
            <a:normAutofit/>
          </a:bodyPr>
          <a:lstStyle/>
          <a:p>
            <a:r>
              <a:rPr lang="en-US" dirty="0"/>
              <a:t>Bringing Portland Into Compliance with </a:t>
            </a:r>
            <a:br>
              <a:rPr lang="en-US" dirty="0"/>
            </a:br>
            <a:r>
              <a:rPr lang="en-US" dirty="0"/>
              <a:t>State Legislative Mandates for Middle Housing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937EA-360D-B143-96B3-BFE7770E6A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Morgan Tracy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89F00-CDAD-D746-B74E-4EEC11BDEE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Project Manager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CBC0A0-DBD0-ED4F-9FF2-CB37D32635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Sandra Wood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AB376D5-2BE5-CA41-9288-B22719894D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Principal Planner</a:t>
            </a:r>
          </a:p>
        </p:txBody>
      </p:sp>
      <p:pic>
        <p:nvPicPr>
          <p:cNvPr id="10" name="Picture Placeholder 9" descr="An aerial view of downtown portland buildings and solor array. ">
            <a:extLst>
              <a:ext uri="{FF2B5EF4-FFF2-40B4-BE49-F238E27FC236}">
                <a16:creationId xmlns:a16="http://schemas.microsoft.com/office/drawing/2014/main" id="{81039418-9587-B143-A48E-B3BA0885AF4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805517" cy="6858001"/>
          </a:xfrm>
        </p:spPr>
      </p:pic>
      <p:pic>
        <p:nvPicPr>
          <p:cNvPr id="9" name="Picture 8" descr="A picture containing outdoor, tree, house, grass&#10;&#10;Description automatically generated">
            <a:extLst>
              <a:ext uri="{FF2B5EF4-FFF2-40B4-BE49-F238E27FC236}">
                <a16:creationId xmlns:a16="http://schemas.microsoft.com/office/drawing/2014/main" id="{81C87615-09BC-465D-A41E-505CD320F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3" r="31214"/>
          <a:stretch/>
        </p:blipFill>
        <p:spPr>
          <a:xfrm flipH="1">
            <a:off x="0" y="0"/>
            <a:ext cx="3805517" cy="6858000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7183D07-9BD2-42F2-8828-AE86CA5D8D02}"/>
              </a:ext>
            </a:extLst>
          </p:cNvPr>
          <p:cNvSpPr txBox="1">
            <a:spLocks/>
          </p:cNvSpPr>
          <p:nvPr/>
        </p:nvSpPr>
        <p:spPr>
          <a:xfrm>
            <a:off x="4650470" y="5076755"/>
            <a:ext cx="3029553" cy="262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 sz="1400" b="1" i="0" kern="1200" cap="none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Shannon Buono</a:t>
            </a:r>
            <a:endParaRPr lang="en-US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E7D93AE-8BA6-4E95-B2BB-BA50645EC593}"/>
              </a:ext>
            </a:extLst>
          </p:cNvPr>
          <p:cNvSpPr txBox="1">
            <a:spLocks/>
          </p:cNvSpPr>
          <p:nvPr/>
        </p:nvSpPr>
        <p:spPr>
          <a:xfrm>
            <a:off x="4650470" y="5339097"/>
            <a:ext cx="3029553" cy="470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 sz="1200" b="0" i="0" kern="1200" baseline="0">
                <a:solidFill>
                  <a:srgbClr val="5E5E5E"/>
                </a:solidFill>
                <a:latin typeface="Segoe UI Symbol" panose="020B0502040204020203" pitchFamily="34" charset="0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Senior Planner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578DFCAA-18B6-4F69-9027-26B69797505D}"/>
              </a:ext>
            </a:extLst>
          </p:cNvPr>
          <p:cNvSpPr txBox="1">
            <a:spLocks/>
          </p:cNvSpPr>
          <p:nvPr/>
        </p:nvSpPr>
        <p:spPr>
          <a:xfrm>
            <a:off x="8013900" y="5076755"/>
            <a:ext cx="3029553" cy="2623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 sz="1400" b="1" i="0" kern="1200" cap="none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JP McNeil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F3B3920-B31B-4009-B76B-23C22613CF5F}"/>
              </a:ext>
            </a:extLst>
          </p:cNvPr>
          <p:cNvSpPr txBox="1">
            <a:spLocks/>
          </p:cNvSpPr>
          <p:nvPr/>
        </p:nvSpPr>
        <p:spPr>
          <a:xfrm>
            <a:off x="8013900" y="5339097"/>
            <a:ext cx="3029553" cy="470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 sz="1200" b="0" i="0" kern="1200" baseline="0">
                <a:solidFill>
                  <a:srgbClr val="5E5E5E"/>
                </a:solidFill>
                <a:latin typeface="Segoe UI Symbol" panose="020B0502040204020203" pitchFamily="34" charset="0"/>
                <a:ea typeface="+mn-ea"/>
                <a:cs typeface="+mn-cs"/>
              </a:defRPr>
            </a:lvl1pPr>
            <a:lvl2pPr marL="95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City Planner</a:t>
            </a:r>
          </a:p>
        </p:txBody>
      </p:sp>
    </p:spTree>
    <p:extLst>
      <p:ext uri="{BB962C8B-B14F-4D97-AF65-F5344CB8AC3E}">
        <p14:creationId xmlns:p14="http://schemas.microsoft.com/office/powerpoint/2010/main" val="3641168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6EC48-A7C3-4EE1-9043-E47C61AE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RIP2 Hearing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|  </a:t>
            </a:r>
            <a:fld id="{89CFF03F-B492-204D-B98E-BFCF04A80FF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  |  </a:t>
            </a:r>
            <a:fld id="{DB2E9E87-57D5-2143-8C2B-71972BC7BE1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+mn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6CE8E29-C4E9-4352-921B-536EFE67F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257202"/>
              </a:clrFrom>
              <a:clrTo>
                <a:srgbClr val="257202">
                  <a:alpha val="0"/>
                </a:srgbClr>
              </a:clrTo>
            </a:clrChange>
          </a:blip>
          <a:srcRect l="3016" t="6858" r="20658" b="6753"/>
          <a:stretch/>
        </p:blipFill>
        <p:spPr>
          <a:xfrm>
            <a:off x="6274203" y="2411211"/>
            <a:ext cx="4401580" cy="384962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D6FD646-D132-49BE-91FB-17EFEA68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2C1329-AC6D-4FE1-BE57-08A7AEE1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11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1B6F86D5-F859-4DA9-9B08-63E4EB2AA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92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154E542E-DF84-4A4F-AE51-A7E9A2EB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6" y="3865363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CC7F872F-D118-4CDF-B3DD-9CC2E1D4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06" y="3878823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here Are 3 Different Kinds of Developers">
            <a:extLst>
              <a:ext uri="{FF2B5EF4-FFF2-40B4-BE49-F238E27FC236}">
                <a16:creationId xmlns:a16="http://schemas.microsoft.com/office/drawing/2014/main" id="{14EAF83D-65DF-4B44-BC14-B055728DD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16119" b="7315"/>
          <a:stretch/>
        </p:blipFill>
        <p:spPr bwMode="auto">
          <a:xfrm>
            <a:off x="3518923" y="3909745"/>
            <a:ext cx="974486" cy="80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DF200C-5D28-4F26-BAD1-081F3C1E913E}"/>
              </a:ext>
            </a:extLst>
          </p:cNvPr>
          <p:cNvSpPr/>
          <p:nvPr/>
        </p:nvSpPr>
        <p:spPr>
          <a:xfrm>
            <a:off x="316074" y="2702731"/>
            <a:ext cx="4361751" cy="2226491"/>
          </a:xfrm>
          <a:prstGeom prst="rect">
            <a:avLst/>
          </a:prstGeom>
          <a:noFill/>
          <a:ln w="5397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CBEFF446-A63C-404D-AED5-C9DEF05A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11" y="2782813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8CF0AD22-F87E-428A-8F1E-598B194E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92" y="2807388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63BAA154-621B-404C-9B56-776468B1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1" y="2764286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D2E87C-2F1A-411F-8F7C-350A104F5FF9}"/>
              </a:ext>
            </a:extLst>
          </p:cNvPr>
          <p:cNvSpPr txBox="1"/>
          <p:nvPr/>
        </p:nvSpPr>
        <p:spPr>
          <a:xfrm>
            <a:off x="321842" y="239495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16785F-5E67-41CE-B33A-9359C3BC4E52}"/>
              </a:ext>
            </a:extLst>
          </p:cNvPr>
          <p:cNvSpPr txBox="1"/>
          <p:nvPr/>
        </p:nvSpPr>
        <p:spPr>
          <a:xfrm>
            <a:off x="1792343" y="2394954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House+ADU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B70179-7C2E-40FF-B39D-CF29A506A36A}"/>
              </a:ext>
            </a:extLst>
          </p:cNvPr>
          <p:cNvSpPr txBox="1"/>
          <p:nvPr/>
        </p:nvSpPr>
        <p:spPr>
          <a:xfrm>
            <a:off x="3305714" y="2394954"/>
            <a:ext cx="1215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Corner duplex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B2E862-2E0F-47B5-9781-99F3F33DB53F}"/>
              </a:ext>
            </a:extLst>
          </p:cNvPr>
          <p:cNvSpPr txBox="1"/>
          <p:nvPr/>
        </p:nvSpPr>
        <p:spPr>
          <a:xfrm>
            <a:off x="321842" y="3522181"/>
            <a:ext cx="6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Duplex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96A1B2-7493-4B1B-9084-6BC10C0C07CF}"/>
              </a:ext>
            </a:extLst>
          </p:cNvPr>
          <p:cNvSpPr txBox="1"/>
          <p:nvPr/>
        </p:nvSpPr>
        <p:spPr>
          <a:xfrm>
            <a:off x="1792343" y="3522181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House+2 ADUs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DFA009-D106-4AEA-A155-E6107A446910}"/>
              </a:ext>
            </a:extLst>
          </p:cNvPr>
          <p:cNvSpPr txBox="1"/>
          <p:nvPr/>
        </p:nvSpPr>
        <p:spPr>
          <a:xfrm>
            <a:off x="3305714" y="3522181"/>
            <a:ext cx="111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Duplex+ADU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0FD586-8150-4BC0-BDF9-8C18F241F57D}"/>
              </a:ext>
            </a:extLst>
          </p:cNvPr>
          <p:cNvSpPr txBox="1"/>
          <p:nvPr/>
        </p:nvSpPr>
        <p:spPr>
          <a:xfrm>
            <a:off x="321842" y="4653364"/>
            <a:ext cx="66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Triplex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4C9A20-8B89-43E2-9C78-6F789C5E6C26}"/>
              </a:ext>
            </a:extLst>
          </p:cNvPr>
          <p:cNvSpPr txBox="1"/>
          <p:nvPr/>
        </p:nvSpPr>
        <p:spPr>
          <a:xfrm>
            <a:off x="1792343" y="4653364"/>
            <a:ext cx="81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Fourplex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4B4FA2-A71B-4426-97CF-6FFD67206B7B}"/>
              </a:ext>
            </a:extLst>
          </p:cNvPr>
          <p:cNvSpPr txBox="1"/>
          <p:nvPr/>
        </p:nvSpPr>
        <p:spPr>
          <a:xfrm>
            <a:off x="3305714" y="4653364"/>
            <a:ext cx="1387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Affordable 6plex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8BCD93-6FBC-481C-8720-2B0E2FCFC537}"/>
              </a:ext>
            </a:extLst>
          </p:cNvPr>
          <p:cNvSpPr txBox="1"/>
          <p:nvPr/>
        </p:nvSpPr>
        <p:spPr>
          <a:xfrm rot="16200000">
            <a:off x="-157913" y="3690660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RIP1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56C1C6CE-31B0-401A-9DF6-9E12D7A76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319088"/>
            <a:ext cx="4912242" cy="1264737"/>
          </a:xfrm>
        </p:spPr>
        <p:txBody>
          <a:bodyPr>
            <a:normAutofit/>
          </a:bodyPr>
          <a:lstStyle/>
          <a:p>
            <a:r>
              <a:rPr lang="en-US" sz="2800" dirty="0"/>
              <a:t>Recap of new housing types added with RIP1 and RIP2</a:t>
            </a:r>
          </a:p>
        </p:txBody>
      </p:sp>
      <p:sp>
        <p:nvSpPr>
          <p:cNvPr id="38" name="Content Placeholder 6">
            <a:extLst>
              <a:ext uri="{FF2B5EF4-FFF2-40B4-BE49-F238E27FC236}">
                <a16:creationId xmlns:a16="http://schemas.microsoft.com/office/drawing/2014/main" id="{5882B020-886A-43A7-8A08-55A5056CC734}"/>
              </a:ext>
            </a:extLst>
          </p:cNvPr>
          <p:cNvSpPr txBox="1">
            <a:spLocks/>
          </p:cNvSpPr>
          <p:nvPr/>
        </p:nvSpPr>
        <p:spPr>
          <a:xfrm>
            <a:off x="6096000" y="1837075"/>
            <a:ext cx="4789086" cy="55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4175" indent="-1654175" algn="ctr">
              <a:buFont typeface="Arial" panose="020B0604020202020204" pitchFamily="34" charset="0"/>
              <a:buNone/>
            </a:pPr>
            <a:r>
              <a:rPr lang="en-US" sz="2400" dirty="0"/>
              <a:t>R2.5, R5, R7 zones</a:t>
            </a:r>
          </a:p>
        </p:txBody>
      </p:sp>
      <p:sp>
        <p:nvSpPr>
          <p:cNvPr id="39" name="Content Placeholder 6">
            <a:extLst>
              <a:ext uri="{FF2B5EF4-FFF2-40B4-BE49-F238E27FC236}">
                <a16:creationId xmlns:a16="http://schemas.microsoft.com/office/drawing/2014/main" id="{BED1543A-2C65-435F-8AAB-16BC5028A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4069" y="5073895"/>
            <a:ext cx="4789086" cy="997175"/>
          </a:xfrm>
        </p:spPr>
        <p:txBody>
          <a:bodyPr>
            <a:normAutofit fontScale="85000" lnSpcReduction="10000"/>
          </a:bodyPr>
          <a:lstStyle/>
          <a:p>
            <a:pPr marL="1422400" indent="-1422400">
              <a:buNone/>
            </a:pPr>
            <a:r>
              <a:rPr lang="en-US" sz="2400" dirty="0"/>
              <a:t>RIP1 added:	</a:t>
            </a:r>
            <a:r>
              <a:rPr lang="en-US" sz="2400" dirty="0" err="1"/>
              <a:t>plexes</a:t>
            </a:r>
            <a:r>
              <a:rPr lang="en-US" sz="2400" dirty="0"/>
              <a:t>, more ADU options and the deep affordability bonus </a:t>
            </a:r>
            <a:r>
              <a:rPr lang="en-US" sz="2400" dirty="0" err="1"/>
              <a:t>sixplex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57312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6EC48-A7C3-4EE1-9043-E47C61AE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RIP2 Hearing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|  </a:t>
            </a:r>
            <a:fld id="{89CFF03F-B492-204D-B98E-BFCF04A80FF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  |  </a:t>
            </a:r>
            <a:fld id="{DB2E9E87-57D5-2143-8C2B-71972BC7BE1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D6FD646-D132-49BE-91FB-17EFEA68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2C1329-AC6D-4FE1-BE57-08A7AEE1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11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1B6F86D5-F859-4DA9-9B08-63E4EB2AA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92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154E542E-DF84-4A4F-AE51-A7E9A2EB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6" y="3865363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CC7F872F-D118-4CDF-B3DD-9CC2E1D4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06" y="3878823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here Are 3 Different Kinds of Developers">
            <a:extLst>
              <a:ext uri="{FF2B5EF4-FFF2-40B4-BE49-F238E27FC236}">
                <a16:creationId xmlns:a16="http://schemas.microsoft.com/office/drawing/2014/main" id="{14EAF83D-65DF-4B44-BC14-B055728DD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16119" b="7315"/>
          <a:stretch/>
        </p:blipFill>
        <p:spPr bwMode="auto">
          <a:xfrm>
            <a:off x="3518923" y="3909745"/>
            <a:ext cx="974486" cy="80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9BC13F5D-1781-4230-9B72-EC39290C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34" y="4975985"/>
            <a:ext cx="13213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D75B6F86-AB2C-43F7-AACC-1107AB9CD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61" y="5148922"/>
            <a:ext cx="989986" cy="7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4810BA2F-8AE3-4046-8C8F-8865F28F5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3" y="4975985"/>
            <a:ext cx="13213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DF200C-5D28-4F26-BAD1-081F3C1E913E}"/>
              </a:ext>
            </a:extLst>
          </p:cNvPr>
          <p:cNvSpPr/>
          <p:nvPr/>
        </p:nvSpPr>
        <p:spPr>
          <a:xfrm>
            <a:off x="327206" y="4949480"/>
            <a:ext cx="4361751" cy="1171837"/>
          </a:xfrm>
          <a:prstGeom prst="rect">
            <a:avLst/>
          </a:prstGeom>
          <a:noFill/>
          <a:ln w="5397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CBEFF446-A63C-404D-AED5-C9DEF05A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11" y="2782813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8CF0AD22-F87E-428A-8F1E-598B194E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92" y="2807388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63BAA154-621B-404C-9B56-776468B1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1" y="2764286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D2E87C-2F1A-411F-8F7C-350A104F5FF9}"/>
              </a:ext>
            </a:extLst>
          </p:cNvPr>
          <p:cNvSpPr txBox="1"/>
          <p:nvPr/>
        </p:nvSpPr>
        <p:spPr>
          <a:xfrm>
            <a:off x="321842" y="239495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16785F-5E67-41CE-B33A-9359C3BC4E52}"/>
              </a:ext>
            </a:extLst>
          </p:cNvPr>
          <p:cNvSpPr txBox="1"/>
          <p:nvPr/>
        </p:nvSpPr>
        <p:spPr>
          <a:xfrm>
            <a:off x="1792343" y="2394954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House+ADU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B70179-7C2E-40FF-B39D-CF29A506A36A}"/>
              </a:ext>
            </a:extLst>
          </p:cNvPr>
          <p:cNvSpPr txBox="1"/>
          <p:nvPr/>
        </p:nvSpPr>
        <p:spPr>
          <a:xfrm>
            <a:off x="3305714" y="2394954"/>
            <a:ext cx="1215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Corner duplex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B2E862-2E0F-47B5-9781-99F3F33DB53F}"/>
              </a:ext>
            </a:extLst>
          </p:cNvPr>
          <p:cNvSpPr txBox="1"/>
          <p:nvPr/>
        </p:nvSpPr>
        <p:spPr>
          <a:xfrm>
            <a:off x="321842" y="3522181"/>
            <a:ext cx="6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Duplex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96A1B2-7493-4B1B-9084-6BC10C0C07CF}"/>
              </a:ext>
            </a:extLst>
          </p:cNvPr>
          <p:cNvSpPr txBox="1"/>
          <p:nvPr/>
        </p:nvSpPr>
        <p:spPr>
          <a:xfrm>
            <a:off x="1792343" y="3522181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House+2 ADUs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DFA009-D106-4AEA-A155-E6107A446910}"/>
              </a:ext>
            </a:extLst>
          </p:cNvPr>
          <p:cNvSpPr txBox="1"/>
          <p:nvPr/>
        </p:nvSpPr>
        <p:spPr>
          <a:xfrm>
            <a:off x="3305714" y="3522181"/>
            <a:ext cx="111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Duplex+ADU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0FD586-8150-4BC0-BDF9-8C18F241F57D}"/>
              </a:ext>
            </a:extLst>
          </p:cNvPr>
          <p:cNvSpPr txBox="1"/>
          <p:nvPr/>
        </p:nvSpPr>
        <p:spPr>
          <a:xfrm>
            <a:off x="321842" y="4653364"/>
            <a:ext cx="66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Triplex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4C9A20-8B89-43E2-9C78-6F789C5E6C26}"/>
              </a:ext>
            </a:extLst>
          </p:cNvPr>
          <p:cNvSpPr txBox="1"/>
          <p:nvPr/>
        </p:nvSpPr>
        <p:spPr>
          <a:xfrm>
            <a:off x="1792343" y="4653364"/>
            <a:ext cx="81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Fourplex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4B4FA2-A71B-4426-97CF-6FFD67206B7B}"/>
              </a:ext>
            </a:extLst>
          </p:cNvPr>
          <p:cNvSpPr txBox="1"/>
          <p:nvPr/>
        </p:nvSpPr>
        <p:spPr>
          <a:xfrm>
            <a:off x="3305714" y="4653364"/>
            <a:ext cx="1387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Affordable 6plex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34A7FD-2F50-4857-9B5F-4431344C0F81}"/>
              </a:ext>
            </a:extLst>
          </p:cNvPr>
          <p:cNvSpPr txBox="1"/>
          <p:nvPr/>
        </p:nvSpPr>
        <p:spPr>
          <a:xfrm>
            <a:off x="321842" y="5813540"/>
            <a:ext cx="141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Attached Houses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E4F23F-404A-4C58-99C0-187DCE97B3B9}"/>
              </a:ext>
            </a:extLst>
          </p:cNvPr>
          <p:cNvSpPr txBox="1"/>
          <p:nvPr/>
        </p:nvSpPr>
        <p:spPr>
          <a:xfrm>
            <a:off x="1792343" y="5813540"/>
            <a:ext cx="13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Cottage Cluster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4D2D3A-D1F5-44E2-8E80-08E2D157D32D}"/>
              </a:ext>
            </a:extLst>
          </p:cNvPr>
          <p:cNvSpPr txBox="1"/>
          <p:nvPr/>
        </p:nvSpPr>
        <p:spPr>
          <a:xfrm>
            <a:off x="3305714" y="5813540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Detached Duplex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38BCD93-6FBC-481C-8720-2B0E2FCFC537}"/>
              </a:ext>
            </a:extLst>
          </p:cNvPr>
          <p:cNvSpPr txBox="1"/>
          <p:nvPr/>
        </p:nvSpPr>
        <p:spPr>
          <a:xfrm rot="16200000">
            <a:off x="-148489" y="5396517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RIP2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AB0B1F8-D59C-4B68-8E59-513D4C07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319088"/>
            <a:ext cx="4912242" cy="1264737"/>
          </a:xfrm>
        </p:spPr>
        <p:txBody>
          <a:bodyPr>
            <a:normAutofit/>
          </a:bodyPr>
          <a:lstStyle/>
          <a:p>
            <a:r>
              <a:rPr lang="en-US" sz="2800" dirty="0"/>
              <a:t>Recap of new housing types added with RIP1 and RIP2</a:t>
            </a:r>
          </a:p>
        </p:txBody>
      </p:sp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44C0A41D-BD1C-4C38-B778-D60407B6DB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16" t="6858" r="20658" b="6753"/>
          <a:stretch/>
        </p:blipFill>
        <p:spPr>
          <a:xfrm>
            <a:off x="6096000" y="2176768"/>
            <a:ext cx="4398299" cy="3846755"/>
          </a:xfrm>
          <a:prstGeom prst="rect">
            <a:avLst/>
          </a:prstGeom>
        </p:spPr>
      </p:pic>
      <p:sp>
        <p:nvSpPr>
          <p:cNvPr id="43" name="Content Placeholder 6">
            <a:extLst>
              <a:ext uri="{FF2B5EF4-FFF2-40B4-BE49-F238E27FC236}">
                <a16:creationId xmlns:a16="http://schemas.microsoft.com/office/drawing/2014/main" id="{2948A7EB-15F0-4C3C-903D-825288D88614}"/>
              </a:ext>
            </a:extLst>
          </p:cNvPr>
          <p:cNvSpPr txBox="1">
            <a:spLocks/>
          </p:cNvSpPr>
          <p:nvPr/>
        </p:nvSpPr>
        <p:spPr>
          <a:xfrm>
            <a:off x="5900606" y="1734848"/>
            <a:ext cx="4789086" cy="55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4175" indent="-1654175" algn="ctr">
              <a:buFont typeface="Arial" panose="020B0604020202020204" pitchFamily="34" charset="0"/>
              <a:buNone/>
            </a:pPr>
            <a:r>
              <a:rPr lang="en-US" sz="2400" dirty="0"/>
              <a:t>All single dwelling zones</a:t>
            </a:r>
          </a:p>
        </p:txBody>
      </p:sp>
    </p:spTree>
    <p:extLst>
      <p:ext uri="{BB962C8B-B14F-4D97-AF65-F5344CB8AC3E}">
        <p14:creationId xmlns:p14="http://schemas.microsoft.com/office/powerpoint/2010/main" val="2374920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6EC48-A7C3-4EE1-9043-E47C61AE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RIP2 Hearing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|  </a:t>
            </a:r>
            <a:fld id="{89CFF03F-B492-204D-B98E-BFCF04A80FF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  |  </a:t>
            </a:r>
            <a:fld id="{DB2E9E87-57D5-2143-8C2B-71972BC7BE1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D6FD646-D132-49BE-91FB-17EFEA680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02C1329-AC6D-4FE1-BE57-08A7AEE1F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11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1B6F86D5-F859-4DA9-9B08-63E4EB2AA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92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154E542E-DF84-4A4F-AE51-A7E9A2EBA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6" y="3865363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CC7F872F-D118-4CDF-B3DD-9CC2E1D4A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006" y="3878823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here Are 3 Different Kinds of Developers">
            <a:extLst>
              <a:ext uri="{FF2B5EF4-FFF2-40B4-BE49-F238E27FC236}">
                <a16:creationId xmlns:a16="http://schemas.microsoft.com/office/drawing/2014/main" id="{14EAF83D-65DF-4B44-BC14-B055728DD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0" r="16119" b="7315"/>
          <a:stretch/>
        </p:blipFill>
        <p:spPr bwMode="auto">
          <a:xfrm>
            <a:off x="3518923" y="3909745"/>
            <a:ext cx="974486" cy="80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9BC13F5D-1781-4230-9B72-EC39290C8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834" y="4975985"/>
            <a:ext cx="13213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D75B6F86-AB2C-43F7-AACC-1107AB9CD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261" y="5148922"/>
            <a:ext cx="989986" cy="75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>
            <a:extLst>
              <a:ext uri="{FF2B5EF4-FFF2-40B4-BE49-F238E27FC236}">
                <a16:creationId xmlns:a16="http://schemas.microsoft.com/office/drawing/2014/main" id="{4810BA2F-8AE3-4046-8C8F-8865F28F5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3" y="4975985"/>
            <a:ext cx="1321387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CBEFF446-A63C-404D-AED5-C9DEF05A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11" y="2782813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8CF0AD22-F87E-428A-8F1E-598B194E4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92" y="2807388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63BAA154-621B-404C-9B56-776468B1D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1" y="2764286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D2E87C-2F1A-411F-8F7C-350A104F5FF9}"/>
              </a:ext>
            </a:extLst>
          </p:cNvPr>
          <p:cNvSpPr txBox="1"/>
          <p:nvPr/>
        </p:nvSpPr>
        <p:spPr>
          <a:xfrm>
            <a:off x="321842" y="239495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16785F-5E67-41CE-B33A-9359C3BC4E52}"/>
              </a:ext>
            </a:extLst>
          </p:cNvPr>
          <p:cNvSpPr txBox="1"/>
          <p:nvPr/>
        </p:nvSpPr>
        <p:spPr>
          <a:xfrm>
            <a:off x="1792343" y="2394954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House+ADU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B70179-7C2E-40FF-B39D-CF29A506A36A}"/>
              </a:ext>
            </a:extLst>
          </p:cNvPr>
          <p:cNvSpPr txBox="1"/>
          <p:nvPr/>
        </p:nvSpPr>
        <p:spPr>
          <a:xfrm>
            <a:off x="3305714" y="2394954"/>
            <a:ext cx="1215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Corner duplex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8B2E862-2E0F-47B5-9781-99F3F33DB53F}"/>
              </a:ext>
            </a:extLst>
          </p:cNvPr>
          <p:cNvSpPr txBox="1"/>
          <p:nvPr/>
        </p:nvSpPr>
        <p:spPr>
          <a:xfrm>
            <a:off x="321842" y="3522181"/>
            <a:ext cx="69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Duplex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296A1B2-7493-4B1B-9084-6BC10C0C07CF}"/>
              </a:ext>
            </a:extLst>
          </p:cNvPr>
          <p:cNvSpPr txBox="1"/>
          <p:nvPr/>
        </p:nvSpPr>
        <p:spPr>
          <a:xfrm>
            <a:off x="1792343" y="3522181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House+2 ADUs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DFA009-D106-4AEA-A155-E6107A446910}"/>
              </a:ext>
            </a:extLst>
          </p:cNvPr>
          <p:cNvSpPr txBox="1"/>
          <p:nvPr/>
        </p:nvSpPr>
        <p:spPr>
          <a:xfrm>
            <a:off x="3305714" y="3522181"/>
            <a:ext cx="1111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Duplex+ADU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0FD586-8150-4BC0-BDF9-8C18F241F57D}"/>
              </a:ext>
            </a:extLst>
          </p:cNvPr>
          <p:cNvSpPr txBox="1"/>
          <p:nvPr/>
        </p:nvSpPr>
        <p:spPr>
          <a:xfrm>
            <a:off x="321842" y="4653364"/>
            <a:ext cx="667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Triplex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4C9A20-8B89-43E2-9C78-6F789C5E6C26}"/>
              </a:ext>
            </a:extLst>
          </p:cNvPr>
          <p:cNvSpPr txBox="1"/>
          <p:nvPr/>
        </p:nvSpPr>
        <p:spPr>
          <a:xfrm>
            <a:off x="1792343" y="4653364"/>
            <a:ext cx="817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Fourplex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24B4FA2-A71B-4426-97CF-6FFD67206B7B}"/>
              </a:ext>
            </a:extLst>
          </p:cNvPr>
          <p:cNvSpPr txBox="1"/>
          <p:nvPr/>
        </p:nvSpPr>
        <p:spPr>
          <a:xfrm>
            <a:off x="3305714" y="4653364"/>
            <a:ext cx="1387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Affordable 6plex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434A7FD-2F50-4857-9B5F-4431344C0F81}"/>
              </a:ext>
            </a:extLst>
          </p:cNvPr>
          <p:cNvSpPr txBox="1"/>
          <p:nvPr/>
        </p:nvSpPr>
        <p:spPr>
          <a:xfrm>
            <a:off x="321842" y="5813540"/>
            <a:ext cx="1414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Attached Houses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E4F23F-404A-4C58-99C0-187DCE97B3B9}"/>
              </a:ext>
            </a:extLst>
          </p:cNvPr>
          <p:cNvSpPr txBox="1"/>
          <p:nvPr/>
        </p:nvSpPr>
        <p:spPr>
          <a:xfrm>
            <a:off x="1792343" y="5813540"/>
            <a:ext cx="13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Cottage Cluster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4D2D3A-D1F5-44E2-8E80-08E2D157D32D}"/>
              </a:ext>
            </a:extLst>
          </p:cNvPr>
          <p:cNvSpPr txBox="1"/>
          <p:nvPr/>
        </p:nvSpPr>
        <p:spPr>
          <a:xfrm>
            <a:off x="3305714" y="5813540"/>
            <a:ext cx="143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Detached Duplex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6AB0B1F8-D59C-4B68-8E59-513D4C074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3" y="319088"/>
            <a:ext cx="6091443" cy="1264737"/>
          </a:xfrm>
        </p:spPr>
        <p:txBody>
          <a:bodyPr>
            <a:normAutofit/>
          </a:bodyPr>
          <a:lstStyle/>
          <a:p>
            <a:r>
              <a:rPr lang="en-US" sz="2800" dirty="0"/>
              <a:t>Housing types required by HB2001</a:t>
            </a:r>
          </a:p>
        </p:txBody>
      </p:sp>
      <p:pic>
        <p:nvPicPr>
          <p:cNvPr id="42" name="Picture 41" descr="Map&#10;&#10;Description automatically generated">
            <a:extLst>
              <a:ext uri="{FF2B5EF4-FFF2-40B4-BE49-F238E27FC236}">
                <a16:creationId xmlns:a16="http://schemas.microsoft.com/office/drawing/2014/main" id="{44C0A41D-BD1C-4C38-B778-D60407B6DB9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016" t="6858" r="20658" b="6753"/>
          <a:stretch/>
        </p:blipFill>
        <p:spPr>
          <a:xfrm>
            <a:off x="6096000" y="2176768"/>
            <a:ext cx="4398299" cy="3846755"/>
          </a:xfrm>
          <a:prstGeom prst="rect">
            <a:avLst/>
          </a:prstGeom>
        </p:spPr>
      </p:pic>
      <p:sp>
        <p:nvSpPr>
          <p:cNvPr id="43" name="Content Placeholder 6">
            <a:extLst>
              <a:ext uri="{FF2B5EF4-FFF2-40B4-BE49-F238E27FC236}">
                <a16:creationId xmlns:a16="http://schemas.microsoft.com/office/drawing/2014/main" id="{2948A7EB-15F0-4C3C-903D-825288D88614}"/>
              </a:ext>
            </a:extLst>
          </p:cNvPr>
          <p:cNvSpPr txBox="1">
            <a:spLocks/>
          </p:cNvSpPr>
          <p:nvPr/>
        </p:nvSpPr>
        <p:spPr>
          <a:xfrm>
            <a:off x="5900606" y="1734848"/>
            <a:ext cx="4789086" cy="551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4175" indent="-1654175" algn="ctr">
              <a:buFont typeface="Arial" panose="020B0604020202020204" pitchFamily="34" charset="0"/>
              <a:buNone/>
            </a:pPr>
            <a:r>
              <a:rPr lang="en-US" sz="2400" dirty="0"/>
              <a:t>In areas of all single dwelling zones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E924934-502D-497D-85F5-DCF86AB71D6B}"/>
              </a:ext>
            </a:extLst>
          </p:cNvPr>
          <p:cNvSpPr/>
          <p:nvPr/>
        </p:nvSpPr>
        <p:spPr>
          <a:xfrm>
            <a:off x="320431" y="2696308"/>
            <a:ext cx="3016738" cy="3438769"/>
          </a:xfrm>
          <a:custGeom>
            <a:avLst/>
            <a:gdLst>
              <a:gd name="connsiteX0" fmla="*/ 3016738 w 3016738"/>
              <a:gd name="connsiteY0" fmla="*/ 3438769 h 3438769"/>
              <a:gd name="connsiteX1" fmla="*/ 0 w 3016738"/>
              <a:gd name="connsiteY1" fmla="*/ 3438769 h 3438769"/>
              <a:gd name="connsiteX2" fmla="*/ 0 w 3016738"/>
              <a:gd name="connsiteY2" fmla="*/ 0 h 3438769"/>
              <a:gd name="connsiteX3" fmla="*/ 1461477 w 3016738"/>
              <a:gd name="connsiteY3" fmla="*/ 0 h 3438769"/>
              <a:gd name="connsiteX4" fmla="*/ 1461477 w 3016738"/>
              <a:gd name="connsiteY4" fmla="*/ 1109784 h 3438769"/>
              <a:gd name="connsiteX5" fmla="*/ 3001107 w 3016738"/>
              <a:gd name="connsiteY5" fmla="*/ 1109784 h 3438769"/>
              <a:gd name="connsiteX6" fmla="*/ 3016738 w 3016738"/>
              <a:gd name="connsiteY6" fmla="*/ 3438769 h 343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6738" h="3438769">
                <a:moveTo>
                  <a:pt x="3016738" y="3438769"/>
                </a:moveTo>
                <a:lnTo>
                  <a:pt x="0" y="3438769"/>
                </a:lnTo>
                <a:lnTo>
                  <a:pt x="0" y="0"/>
                </a:lnTo>
                <a:lnTo>
                  <a:pt x="1461477" y="0"/>
                </a:lnTo>
                <a:lnTo>
                  <a:pt x="1461477" y="1109784"/>
                </a:lnTo>
                <a:lnTo>
                  <a:pt x="3001107" y="1109784"/>
                </a:lnTo>
                <a:lnTo>
                  <a:pt x="3016738" y="3438769"/>
                </a:lnTo>
                <a:close/>
              </a:path>
            </a:pathLst>
          </a:custGeom>
          <a:noFill/>
          <a:ln w="53975">
            <a:gradFill>
              <a:gsLst>
                <a:gs pos="0">
                  <a:schemeClr val="accent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76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F5082E9-91FA-4149-8684-2F6B1C2A2A3E}"/>
              </a:ext>
            </a:extLst>
          </p:cNvPr>
          <p:cNvSpPr/>
          <p:nvPr/>
        </p:nvSpPr>
        <p:spPr>
          <a:xfrm>
            <a:off x="3585718" y="503277"/>
            <a:ext cx="8345715" cy="5849257"/>
          </a:xfrm>
          <a:prstGeom prst="rect">
            <a:avLst/>
          </a:prstGeom>
          <a:solidFill>
            <a:srgbClr val="26730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DA0E749-5DB1-471D-A44D-0B83560042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55D900"/>
              </a:clrFrom>
              <a:clrTo>
                <a:srgbClr val="55D9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1" y="0"/>
            <a:ext cx="8875059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B20890-B4DA-4E02-859A-8BF6D91849AF}"/>
              </a:ext>
            </a:extLst>
          </p:cNvPr>
          <p:cNvGrpSpPr/>
          <p:nvPr/>
        </p:nvGrpSpPr>
        <p:grpSpPr>
          <a:xfrm>
            <a:off x="466050" y="3427906"/>
            <a:ext cx="2781533" cy="2221217"/>
            <a:chOff x="435698" y="2921617"/>
            <a:chExt cx="2781533" cy="22212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D2EEA3-A668-49C1-A912-EB0C6C6FF0AC}"/>
                </a:ext>
              </a:extLst>
            </p:cNvPr>
            <p:cNvSpPr/>
            <p:nvPr/>
          </p:nvSpPr>
          <p:spPr>
            <a:xfrm>
              <a:off x="461999" y="3803652"/>
              <a:ext cx="2516807" cy="435037"/>
            </a:xfrm>
            <a:prstGeom prst="rect">
              <a:avLst/>
            </a:prstGeom>
            <a:solidFill>
              <a:srgbClr val="2673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R10 and R20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56FB02F-188D-472E-B3E9-E46FDAAB3B3C}"/>
                </a:ext>
              </a:extLst>
            </p:cNvPr>
            <p:cNvSpPr/>
            <p:nvPr/>
          </p:nvSpPr>
          <p:spPr>
            <a:xfrm>
              <a:off x="461999" y="4681091"/>
              <a:ext cx="2486455" cy="461743"/>
            </a:xfrm>
            <a:prstGeom prst="rect">
              <a:avLst/>
            </a:prstGeom>
            <a:solidFill>
              <a:srgbClr val="E800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/>
                <a:t>Proposed ‘z’ Overlay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8A9128-D307-4345-87AD-0BA7A5FAD844}"/>
                </a:ext>
              </a:extLst>
            </p:cNvPr>
            <p:cNvSpPr/>
            <p:nvPr/>
          </p:nvSpPr>
          <p:spPr>
            <a:xfrm>
              <a:off x="435698" y="2921617"/>
              <a:ext cx="2486455" cy="435037"/>
            </a:xfrm>
            <a:prstGeom prst="rect">
              <a:avLst/>
            </a:prstGeom>
            <a:solidFill>
              <a:srgbClr val="FF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R2.5, R5, and R7</a:t>
              </a:r>
            </a:p>
          </p:txBody>
        </p:sp>
        <p:sp>
          <p:nvSpPr>
            <p:cNvPr id="8" name="Content Placeholder 12">
              <a:extLst>
                <a:ext uri="{FF2B5EF4-FFF2-40B4-BE49-F238E27FC236}">
                  <a16:creationId xmlns:a16="http://schemas.microsoft.com/office/drawing/2014/main" id="{B642135C-8978-45B0-9486-B6DD1ABCCEF4}"/>
                </a:ext>
              </a:extLst>
            </p:cNvPr>
            <p:cNvSpPr txBox="1">
              <a:spLocks/>
            </p:cNvSpPr>
            <p:nvPr/>
          </p:nvSpPr>
          <p:spPr>
            <a:xfrm>
              <a:off x="435698" y="3403486"/>
              <a:ext cx="2781533" cy="46174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US" sz="2000" dirty="0"/>
                <a:t>(~6,000 of 134,000 lots)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80749BB-A3AC-4FB2-A9A0-C0EF906495F3}"/>
              </a:ext>
            </a:extLst>
          </p:cNvPr>
          <p:cNvSpPr txBox="1">
            <a:spLocks/>
          </p:cNvSpPr>
          <p:nvPr/>
        </p:nvSpPr>
        <p:spPr>
          <a:xfrm>
            <a:off x="62038" y="35090"/>
            <a:ext cx="36882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chemeClr val="accent1"/>
                </a:solidFill>
                <a:latin typeface="Segoe UI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6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RIP2 Proposal #10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6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68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+mj-cs"/>
              </a:rPr>
              <a:t>The ‘z’ overlay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1AA74C-63D4-4A6D-BD3C-FA29627F0CF6}"/>
              </a:ext>
            </a:extLst>
          </p:cNvPr>
          <p:cNvSpPr txBox="1"/>
          <p:nvPr/>
        </p:nvSpPr>
        <p:spPr>
          <a:xfrm>
            <a:off x="390314" y="5673845"/>
            <a:ext cx="2787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/>
              <a:t>(~18,500 of 150,000 lots)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7C6349C-6A2F-49F6-8DAC-3B0612964332}"/>
              </a:ext>
            </a:extLst>
          </p:cNvPr>
          <p:cNvSpPr txBox="1">
            <a:spLocks/>
          </p:cNvSpPr>
          <p:nvPr/>
        </p:nvSpPr>
        <p:spPr>
          <a:xfrm>
            <a:off x="431732" y="4791810"/>
            <a:ext cx="2781533" cy="46174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dirty="0"/>
              <a:t>(~12,500 of 16,000 lots)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5062D9-705C-4C74-BAC5-6FE3425B6A12}"/>
              </a:ext>
            </a:extLst>
          </p:cNvPr>
          <p:cNvSpPr txBox="1"/>
          <p:nvPr/>
        </p:nvSpPr>
        <p:spPr>
          <a:xfrm>
            <a:off x="599060" y="1300120"/>
            <a:ext cx="261420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Environmental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Landslide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Flood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Wildfire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Airport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Future industrial</a:t>
            </a:r>
          </a:p>
        </p:txBody>
      </p:sp>
    </p:spTree>
    <p:extLst>
      <p:ext uri="{BB962C8B-B14F-4D97-AF65-F5344CB8AC3E}">
        <p14:creationId xmlns:p14="http://schemas.microsoft.com/office/powerpoint/2010/main" val="1611817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B06EE-C77B-4FB3-A6AC-802C25D7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864"/>
            <a:ext cx="5926494" cy="903184"/>
          </a:xfrm>
        </p:spPr>
        <p:txBody>
          <a:bodyPr>
            <a:noAutofit/>
          </a:bodyPr>
          <a:lstStyle/>
          <a:p>
            <a:r>
              <a:rPr lang="en-US" sz="2800" dirty="0"/>
              <a:t>RIP2 Proposal #11 SB458 – Middle Housing Land Divisions</a:t>
            </a:r>
          </a:p>
        </p:txBody>
      </p:sp>
      <p:pic>
        <p:nvPicPr>
          <p:cNvPr id="7" name="Content Placeholder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FF69E32C-A540-434C-B227-4593F5186B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374" r="49265" b="21464"/>
          <a:stretch/>
        </p:blipFill>
        <p:spPr>
          <a:xfrm>
            <a:off x="6553200" y="109211"/>
            <a:ext cx="5181600" cy="66395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7B7E8-1068-4A0F-880E-EC33BC66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5BF287-9D5A-4EE8-99CB-B34774D43194}"/>
              </a:ext>
            </a:extLst>
          </p:cNvPr>
          <p:cNvSpPr txBox="1">
            <a:spLocks/>
          </p:cNvSpPr>
          <p:nvPr/>
        </p:nvSpPr>
        <p:spPr>
          <a:xfrm>
            <a:off x="635000" y="2191657"/>
            <a:ext cx="5384800" cy="3923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Zoning requirements apply to parent parcel as a whole</a:t>
            </a:r>
          </a:p>
          <a:p>
            <a:pPr lvl="1"/>
            <a:r>
              <a:rPr lang="en-US" dirty="0"/>
              <a:t>coverage, setbacks, FAR,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Building code applies to all lots</a:t>
            </a:r>
          </a:p>
          <a:p>
            <a:r>
              <a:rPr lang="en-US" dirty="0"/>
              <a:t>Separate utilities to each unit</a:t>
            </a:r>
          </a:p>
          <a:p>
            <a:r>
              <a:rPr lang="en-US" dirty="0"/>
              <a:t>ADUs not permitted</a:t>
            </a:r>
          </a:p>
          <a:p>
            <a:r>
              <a:rPr lang="en-US" dirty="0"/>
              <a:t>No min lot size or street frontage requirements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5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355BF-1579-4EE0-B3D0-6B19EEE19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RIP2 Council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E00AD-14A3-47FA-9EF4-A96142118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1028" y="2090057"/>
            <a:ext cx="9292771" cy="3091543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April 21 </a:t>
            </a:r>
            <a:r>
              <a:rPr lang="en-US" dirty="0"/>
              <a:t>	– Hearing </a:t>
            </a:r>
          </a:p>
          <a:p>
            <a:pPr marL="0" indent="0">
              <a:buNone/>
            </a:pPr>
            <a:r>
              <a:rPr lang="en-US" b="1" dirty="0"/>
              <a:t>May 19 </a:t>
            </a:r>
            <a:r>
              <a:rPr lang="en-US" dirty="0"/>
              <a:t>	– Hearing and vote on amendments</a:t>
            </a:r>
          </a:p>
          <a:p>
            <a:pPr marL="0" indent="0">
              <a:buNone/>
            </a:pPr>
            <a:r>
              <a:rPr lang="en-US" b="1" dirty="0"/>
              <a:t>June 1 </a:t>
            </a:r>
            <a:r>
              <a:rPr lang="en-US" dirty="0"/>
              <a:t>	– 1</a:t>
            </a:r>
            <a:r>
              <a:rPr lang="en-US" baseline="30000" dirty="0"/>
              <a:t>st</a:t>
            </a:r>
            <a:r>
              <a:rPr lang="en-US" dirty="0"/>
              <a:t> Reading/vote </a:t>
            </a:r>
          </a:p>
          <a:p>
            <a:pPr marL="0" indent="0">
              <a:buNone/>
            </a:pPr>
            <a:r>
              <a:rPr lang="en-US" b="1" dirty="0"/>
              <a:t>July 1 </a:t>
            </a:r>
            <a:r>
              <a:rPr lang="en-US" dirty="0"/>
              <a:t>	– Effective date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83E00-6CFA-48EB-95AB-BDAA9C15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23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1679202-81E2-EA4A-9C2F-CA914728C2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Morgan Tracy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4FDDE-953F-BC45-9895-85410E23FC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Project Manager</a:t>
            </a:r>
          </a:p>
        </p:txBody>
      </p:sp>
      <p:pic>
        <p:nvPicPr>
          <p:cNvPr id="6" name="Picture Placeholder 5" descr="A photo of buildings, retail spaces and cars on a one-way street.">
            <a:extLst>
              <a:ext uri="{FF2B5EF4-FFF2-40B4-BE49-F238E27FC236}">
                <a16:creationId xmlns:a16="http://schemas.microsoft.com/office/drawing/2014/main" id="{76E15B64-168D-0B43-B640-5D40A48EB5A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l="31591" r="31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400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98516D-B125-43F3-AB18-CA97337B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tale of two land divisions…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B9BD19-422B-4D9D-AD80-1B005572D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961" y="997702"/>
            <a:ext cx="5157787" cy="823912"/>
          </a:xfrm>
        </p:spPr>
        <p:txBody>
          <a:bodyPr/>
          <a:lstStyle/>
          <a:p>
            <a:r>
              <a:rPr lang="en-US" dirty="0"/>
              <a:t>Attached houses (regular LD)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4C03BA6-A0C7-427B-A9B2-77722F45F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07474" y="1921181"/>
            <a:ext cx="3690101" cy="3708438"/>
          </a:xfrm>
        </p:spPr>
        <p:txBody>
          <a:bodyPr>
            <a:normAutofit/>
          </a:bodyPr>
          <a:lstStyle/>
          <a:p>
            <a:r>
              <a:rPr lang="en-US" dirty="0"/>
              <a:t>Review criteria apply</a:t>
            </a:r>
            <a:br>
              <a:rPr lang="en-US" dirty="0"/>
            </a:br>
            <a:r>
              <a:rPr lang="en-US" dirty="0"/>
              <a:t>(e.g. trees)</a:t>
            </a:r>
          </a:p>
          <a:p>
            <a:r>
              <a:rPr lang="en-US" dirty="0"/>
              <a:t>120 day max review</a:t>
            </a:r>
          </a:p>
          <a:p>
            <a:r>
              <a:rPr lang="en-US" dirty="0"/>
              <a:t>Lots function independently</a:t>
            </a:r>
          </a:p>
          <a:p>
            <a:r>
              <a:rPr lang="en-US" dirty="0"/>
              <a:t>Building permit after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3708AD-059A-48A6-BE57-41DC9E7FA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97269"/>
            <a:ext cx="5183188" cy="692983"/>
          </a:xfrm>
        </p:spPr>
        <p:txBody>
          <a:bodyPr/>
          <a:lstStyle/>
          <a:p>
            <a:r>
              <a:rPr lang="en-US" dirty="0"/>
              <a:t>Divided </a:t>
            </a:r>
            <a:r>
              <a:rPr lang="en-US" dirty="0" err="1"/>
              <a:t>plexes</a:t>
            </a:r>
            <a:r>
              <a:rPr lang="en-US" dirty="0"/>
              <a:t> (MHLD)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B28E7D-6BC9-4483-A372-62D5D8C55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4344" y="1921179"/>
            <a:ext cx="3565569" cy="3839551"/>
          </a:xfrm>
        </p:spPr>
        <p:txBody>
          <a:bodyPr>
            <a:normAutofit/>
          </a:bodyPr>
          <a:lstStyle/>
          <a:p>
            <a:r>
              <a:rPr lang="en-US" dirty="0"/>
              <a:t>No discretionary criteria</a:t>
            </a:r>
          </a:p>
          <a:p>
            <a:r>
              <a:rPr lang="en-US" dirty="0"/>
              <a:t>119 day max review</a:t>
            </a:r>
          </a:p>
          <a:p>
            <a:r>
              <a:rPr lang="en-US" dirty="0"/>
              <a:t>Lots reliant on parent parcel </a:t>
            </a:r>
          </a:p>
          <a:p>
            <a:pPr>
              <a:tabLst>
                <a:tab pos="2286000" algn="l"/>
              </a:tabLst>
            </a:pPr>
            <a:r>
              <a:rPr lang="en-US" dirty="0"/>
              <a:t>Concurrent building 	permit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7ECBF-699E-4B6C-BBD1-F7E8A073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/>
              <a:t>  |  </a:t>
            </a:r>
            <a:fld id="{DB2E9E87-57D5-2143-8C2B-71972BC7BE1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9D12F8-1652-4CE4-9077-64CB2EAEF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61" y="1821614"/>
            <a:ext cx="2007513" cy="4304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B7B9BE-9EB8-40CF-AE6E-979F9C4FF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921181"/>
            <a:ext cx="1962145" cy="430424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6D930A2-747F-4634-B0AA-4D287335DD55}"/>
              </a:ext>
            </a:extLst>
          </p:cNvPr>
          <p:cNvGrpSpPr/>
          <p:nvPr/>
        </p:nvGrpSpPr>
        <p:grpSpPr>
          <a:xfrm>
            <a:off x="3521505" y="4679467"/>
            <a:ext cx="2198575" cy="2114382"/>
            <a:chOff x="3521505" y="4679467"/>
            <a:chExt cx="2198575" cy="2114382"/>
          </a:xfrm>
        </p:grpSpPr>
        <p:pic>
          <p:nvPicPr>
            <p:cNvPr id="10" name="Picture 9" descr="Bright &amp;amp; Charming Attached Home in the Heart of Sabin — Urban Nest Realty">
              <a:extLst>
                <a:ext uri="{FF2B5EF4-FFF2-40B4-BE49-F238E27FC236}">
                  <a16:creationId xmlns:a16="http://schemas.microsoft.com/office/drawing/2014/main" id="{BD3EBE08-2774-4BBC-ABC2-4476172526F7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8" r="1860"/>
            <a:stretch/>
          </p:blipFill>
          <p:spPr bwMode="auto">
            <a:xfrm>
              <a:off x="3521505" y="4679467"/>
              <a:ext cx="2198575" cy="21143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B60E41C-BE64-4C53-9776-E99E2FEF84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3065"/>
            <a:stretch/>
          </p:blipFill>
          <p:spPr>
            <a:xfrm>
              <a:off x="4728898" y="6192130"/>
              <a:ext cx="406477" cy="3003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88C93C-50F3-4FFF-A324-1B73E1D2A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25527"/>
            <a:stretch/>
          </p:blipFill>
          <p:spPr>
            <a:xfrm>
              <a:off x="4546600" y="6492474"/>
              <a:ext cx="597921" cy="17015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229BE6A-7A3C-48E8-B795-26D1769C7A04}"/>
              </a:ext>
            </a:extLst>
          </p:cNvPr>
          <p:cNvSpPr/>
          <p:nvPr/>
        </p:nvSpPr>
        <p:spPr>
          <a:xfrm>
            <a:off x="9399376" y="6192130"/>
            <a:ext cx="2198575" cy="470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90C6AE6-A250-49D4-8468-1BB1603A9D13}"/>
              </a:ext>
            </a:extLst>
          </p:cNvPr>
          <p:cNvGrpSpPr/>
          <p:nvPr/>
        </p:nvGrpSpPr>
        <p:grpSpPr>
          <a:xfrm>
            <a:off x="8308970" y="4679467"/>
            <a:ext cx="2198575" cy="2114382"/>
            <a:chOff x="3521505" y="4679467"/>
            <a:chExt cx="2198575" cy="2114382"/>
          </a:xfrm>
        </p:grpSpPr>
        <p:pic>
          <p:nvPicPr>
            <p:cNvPr id="18" name="Picture 17" descr="Bright &amp;amp; Charming Attached Home in the Heart of Sabin — Urban Nest Realty">
              <a:extLst>
                <a:ext uri="{FF2B5EF4-FFF2-40B4-BE49-F238E27FC236}">
                  <a16:creationId xmlns:a16="http://schemas.microsoft.com/office/drawing/2014/main" id="{C338939E-85DB-42B5-A917-27D9CD417489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88" r="1860"/>
            <a:stretch/>
          </p:blipFill>
          <p:spPr bwMode="auto">
            <a:xfrm>
              <a:off x="3521505" y="4679467"/>
              <a:ext cx="2198575" cy="211438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F6F9A84-6D29-4D07-A8CA-5C3B85EFE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3065"/>
            <a:stretch/>
          </p:blipFill>
          <p:spPr>
            <a:xfrm>
              <a:off x="4728898" y="6192130"/>
              <a:ext cx="406477" cy="30034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2AA4B96-356D-4203-A7F0-B4D0C98FF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25527"/>
            <a:stretch/>
          </p:blipFill>
          <p:spPr>
            <a:xfrm>
              <a:off x="4546600" y="6492474"/>
              <a:ext cx="597921" cy="17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3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1C1C-8C23-469B-B6C9-41B2CC62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RIP1 - Deeper Affordability 4 to 6 plex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8CDA514-0B52-4F8A-A123-F5DA2557A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05" y="1539137"/>
            <a:ext cx="10454390" cy="451643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Not required by HB2001</a:t>
            </a:r>
          </a:p>
          <a:p>
            <a:r>
              <a:rPr lang="en-US" dirty="0"/>
              <a:t>Allow 4 to 6 units when:</a:t>
            </a:r>
          </a:p>
          <a:p>
            <a:pPr lvl="1"/>
            <a:r>
              <a:rPr lang="en-US" dirty="0"/>
              <a:t>½ of the units are at </a:t>
            </a:r>
            <a:br>
              <a:rPr lang="en-US" dirty="0"/>
            </a:br>
            <a:r>
              <a:rPr lang="en-US" dirty="0"/>
              <a:t>60% MFI rental or</a:t>
            </a:r>
            <a:br>
              <a:rPr lang="en-US" dirty="0"/>
            </a:br>
            <a:r>
              <a:rPr lang="en-US" dirty="0"/>
              <a:t>80% MFI ownership</a:t>
            </a:r>
          </a:p>
          <a:p>
            <a:pPr lvl="1"/>
            <a:r>
              <a:rPr lang="en-US" dirty="0"/>
              <a:t>2 units are visitable</a:t>
            </a:r>
          </a:p>
          <a:p>
            <a:r>
              <a:rPr lang="en-US" dirty="0"/>
              <a:t>1.2 FAR allowed</a:t>
            </a:r>
          </a:p>
          <a:p>
            <a:r>
              <a:rPr lang="en-US" dirty="0"/>
              <a:t>35’ height allowed</a:t>
            </a:r>
          </a:p>
          <a:p>
            <a:r>
              <a:rPr lang="en-US" dirty="0"/>
              <a:t>Standard setbacks, building </a:t>
            </a:r>
            <a:br>
              <a:rPr lang="en-US" dirty="0"/>
            </a:br>
            <a:r>
              <a:rPr lang="en-US" dirty="0"/>
              <a:t>coverage, outdoor area </a:t>
            </a:r>
            <a:br>
              <a:rPr lang="en-US" dirty="0"/>
            </a:br>
            <a:r>
              <a:rPr lang="en-US" dirty="0"/>
              <a:t>requirements apply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7D1C5-6E3B-412F-98C7-609D9CE4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2" descr="K&amp;C Custom Homes">
            <a:extLst>
              <a:ext uri="{FF2B5EF4-FFF2-40B4-BE49-F238E27FC236}">
                <a16:creationId xmlns:a16="http://schemas.microsoft.com/office/drawing/2014/main" id="{0C158FAD-2BD8-42E4-8C44-B4E16B367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536" y="1663401"/>
            <a:ext cx="4708264" cy="353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863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2A192-2DA9-42AB-8BED-2A5F93E5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State mandates?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834E-9BD8-4927-8BB4-023DCE807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410" y="1825625"/>
            <a:ext cx="10454390" cy="1440177"/>
          </a:xfrm>
        </p:spPr>
        <p:txBody>
          <a:bodyPr/>
          <a:lstStyle/>
          <a:p>
            <a:r>
              <a:rPr lang="en-US" b="1" dirty="0"/>
              <a:t>House Bill 2001 </a:t>
            </a:r>
            <a:r>
              <a:rPr lang="en-US" dirty="0"/>
              <a:t>– requires cities to allow duplexes on </a:t>
            </a:r>
            <a:r>
              <a:rPr lang="en-US" i="1" dirty="0"/>
              <a:t>all</a:t>
            </a:r>
            <a:r>
              <a:rPr lang="en-US" dirty="0"/>
              <a:t> lots, and other middle housing (triplexes, fourplexes, cottage clusters, attached houses) on </a:t>
            </a:r>
            <a:r>
              <a:rPr lang="en-US" i="1" dirty="0"/>
              <a:t>most</a:t>
            </a:r>
            <a:r>
              <a:rPr lang="en-US" dirty="0"/>
              <a:t> lots.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BCF408-D9FA-46BB-A78B-3A5DF8B9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2592563-3590-4E79-A4F1-E790C2633905}"/>
              </a:ext>
            </a:extLst>
          </p:cNvPr>
          <p:cNvSpPr txBox="1">
            <a:spLocks/>
          </p:cNvSpPr>
          <p:nvPr/>
        </p:nvSpPr>
        <p:spPr>
          <a:xfrm>
            <a:off x="899410" y="3657600"/>
            <a:ext cx="10454390" cy="1532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Senate Bill 458 </a:t>
            </a:r>
            <a:r>
              <a:rPr lang="en-US" dirty="0"/>
              <a:t>– requires cities to process land divisions for middle housing development, so that each dwelling unit can be sold on its own lot.</a:t>
            </a:r>
          </a:p>
        </p:txBody>
      </p:sp>
    </p:spTree>
    <p:extLst>
      <p:ext uri="{BB962C8B-B14F-4D97-AF65-F5344CB8AC3E}">
        <p14:creationId xmlns:p14="http://schemas.microsoft.com/office/powerpoint/2010/main" val="184946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FF95C23-4D88-4EA2-B7C7-69976A55E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RIP2 proposals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DCFF85-D925-42E5-9BD3-DE7E8ABE4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R10/R20 Zones </a:t>
            </a:r>
            <a:r>
              <a:rPr lang="en-US" sz="1800" dirty="0"/>
              <a:t>(catching up with RIP1)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52245C2-EC9C-40EC-8DE9-C194333E5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4"/>
            <a:ext cx="5157787" cy="312356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Floor area limits (smaller lots)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Duplexes (all lots)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Triplexes/Fourplexes (some lots)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More ADU options (some lots)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Visitable units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Affordable 4-6 </a:t>
            </a:r>
            <a:r>
              <a:rPr lang="en-US" sz="2400" dirty="0" err="1"/>
              <a:t>plexes</a:t>
            </a:r>
            <a:r>
              <a:rPr lang="en-US" sz="2400" dirty="0"/>
              <a:t> (some lots)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BD0CD8-5A67-468B-87AE-9DE2868CEC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All single dwelling zones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9C4178-FC86-41F7-B7AC-9BC3E31A68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1337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400" dirty="0"/>
              <a:t>Attached houses (most lots)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400" dirty="0"/>
              <a:t>Cottage clusters (most lots)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400" dirty="0"/>
              <a:t>Detached duplexes (most lots)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400" dirty="0"/>
              <a:t>Modified ‘z’ overlay/update Landslide hazard map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400" dirty="0"/>
              <a:t>Middle housing land divisions</a:t>
            </a:r>
          </a:p>
          <a:p>
            <a:pPr marL="457200" indent="-457200">
              <a:buFont typeface="+mj-lt"/>
              <a:buAutoNum type="arabicPeriod" startAt="7"/>
            </a:pP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05379-5F8F-41E8-934B-1895BB97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6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B41A5-F29A-4B78-A3D6-C1C1CFB6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RIP2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4AFDB-1E45-4FD0-97AD-69CEB488E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737" y="1381011"/>
            <a:ext cx="4292350" cy="196568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Area</a:t>
            </a:r>
          </a:p>
          <a:p>
            <a:pPr marL="0" indent="0">
              <a:buNone/>
            </a:pPr>
            <a:r>
              <a:rPr lang="en-US" dirty="0"/>
              <a:t>RIP2 includes areas that were not part of RIP1 – i.e. R10 and R20 zones.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F1A5A-C2A2-439F-8A88-5B7465E0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Presentation Title 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/>
              <a:t>  |  </a:t>
            </a:r>
            <a:fld id="{DB2E9E87-57D5-2143-8C2B-71972BC7BE1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577E6528-9233-4BC2-820F-35ECD91C9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" t="6858" r="20658" b="6753"/>
          <a:stretch/>
        </p:blipFill>
        <p:spPr>
          <a:xfrm>
            <a:off x="5296524" y="796908"/>
            <a:ext cx="6774026" cy="592456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531B31F-2776-4325-AAE9-E6916EA4C103}"/>
              </a:ext>
            </a:extLst>
          </p:cNvPr>
          <p:cNvGrpSpPr/>
          <p:nvPr/>
        </p:nvGrpSpPr>
        <p:grpSpPr>
          <a:xfrm>
            <a:off x="594817" y="3640469"/>
            <a:ext cx="4701707" cy="2119746"/>
            <a:chOff x="594817" y="3926251"/>
            <a:chExt cx="4701707" cy="2119746"/>
          </a:xfrm>
        </p:grpSpPr>
        <p:sp>
          <p:nvSpPr>
            <p:cNvPr id="9" name="Content Placeholder 12">
              <a:extLst>
                <a:ext uri="{FF2B5EF4-FFF2-40B4-BE49-F238E27FC236}">
                  <a16:creationId xmlns:a16="http://schemas.microsoft.com/office/drawing/2014/main" id="{6EC66BE8-0577-4758-8772-2B9870B234D7}"/>
                </a:ext>
              </a:extLst>
            </p:cNvPr>
            <p:cNvSpPr txBox="1">
              <a:spLocks/>
            </p:cNvSpPr>
            <p:nvPr/>
          </p:nvSpPr>
          <p:spPr>
            <a:xfrm>
              <a:off x="1529745" y="3926251"/>
              <a:ext cx="3766779" cy="211974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 baseline="0">
                  <a:solidFill>
                    <a:srgbClr val="5E5E5E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 baseline="0">
                  <a:solidFill>
                    <a:srgbClr val="5E5E5E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rgbClr val="5E5E5E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5E5E5E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 baseline="0">
                  <a:solidFill>
                    <a:srgbClr val="5E5E5E"/>
                  </a:solidFill>
                  <a:latin typeface="Segoe UI" panose="020B050204020402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R2.5, R5 and R7 zones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(about 134,000 lots)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R10 and R20 zones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/>
                <a:t>(about 16,000 lots)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66DF41-56B2-4B5C-AD84-03349AD29C5B}"/>
                </a:ext>
              </a:extLst>
            </p:cNvPr>
            <p:cNvSpPr/>
            <p:nvPr/>
          </p:nvSpPr>
          <p:spPr>
            <a:xfrm>
              <a:off x="596675" y="5004318"/>
              <a:ext cx="933070" cy="354563"/>
            </a:xfrm>
            <a:prstGeom prst="rect">
              <a:avLst/>
            </a:prstGeom>
            <a:solidFill>
              <a:srgbClr val="26730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RIP2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40AA53E-2642-413A-BC8D-F0016BF66A76}"/>
                </a:ext>
              </a:extLst>
            </p:cNvPr>
            <p:cNvSpPr/>
            <p:nvPr/>
          </p:nvSpPr>
          <p:spPr>
            <a:xfrm>
              <a:off x="594817" y="3952532"/>
              <a:ext cx="933070" cy="354563"/>
            </a:xfrm>
            <a:prstGeom prst="rect">
              <a:avLst/>
            </a:prstGeom>
            <a:solidFill>
              <a:srgbClr val="E5E7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RIP1&amp;2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4266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1E56C-3CDD-46BF-863E-4E610B8B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RIP2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0DA3F-B0FD-4CB6-B8F2-386E33574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410" y="1449705"/>
            <a:ext cx="10642350" cy="33559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Housing types</a:t>
            </a:r>
          </a:p>
          <a:p>
            <a:pPr marL="0" indent="0">
              <a:buNone/>
            </a:pPr>
            <a:r>
              <a:rPr lang="en-US" dirty="0"/>
              <a:t>RIP2 adds more housing types that were not included with RIP1 – i.e. cottage clusters and attached homes, in both RIP1 and RIP2 areas.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EE3F9-EA7A-4448-828E-EAD556FF6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4FC2A2-ED9F-4FAA-8657-0DA8FD81DDC7}"/>
              </a:ext>
            </a:extLst>
          </p:cNvPr>
          <p:cNvGrpSpPr/>
          <p:nvPr/>
        </p:nvGrpSpPr>
        <p:grpSpPr>
          <a:xfrm>
            <a:off x="751975" y="2843389"/>
            <a:ext cx="10937220" cy="3634881"/>
            <a:chOff x="627390" y="1900489"/>
            <a:chExt cx="10937220" cy="36348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9DF98F-C247-4223-B3D4-2277E1361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7390" y="2223654"/>
              <a:ext cx="10937220" cy="331171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431EA2-0C7D-49D9-B410-3DE6E6168CD0}"/>
                </a:ext>
              </a:extLst>
            </p:cNvPr>
            <p:cNvSpPr txBox="1"/>
            <p:nvPr/>
          </p:nvSpPr>
          <p:spPr>
            <a:xfrm>
              <a:off x="3906197" y="2038988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RIP1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6317D4-8248-45F4-98D9-C5180C8519BD}"/>
                </a:ext>
              </a:extLst>
            </p:cNvPr>
            <p:cNvSpPr txBox="1"/>
            <p:nvPr/>
          </p:nvSpPr>
          <p:spPr>
            <a:xfrm>
              <a:off x="5384094" y="1900489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RIP2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8641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70AD-8BA1-4D7B-9079-A863C85F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863"/>
            <a:ext cx="8021320" cy="1325563"/>
          </a:xfrm>
        </p:spPr>
        <p:txBody>
          <a:bodyPr>
            <a:normAutofit/>
          </a:bodyPr>
          <a:lstStyle/>
          <a:p>
            <a:r>
              <a:rPr lang="en-US" dirty="0"/>
              <a:t>RIP 2 – proposal #7 - Attached Houses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9106-8140-4D04-AA23-F54BF6B28EB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i="1" dirty="0"/>
              <a:t>Attached</a:t>
            </a:r>
            <a:r>
              <a:rPr lang="en-US" dirty="0"/>
              <a:t> units on </a:t>
            </a:r>
            <a:br>
              <a:rPr lang="en-US" dirty="0"/>
            </a:br>
            <a:r>
              <a:rPr lang="en-US" dirty="0"/>
              <a:t>separate lots</a:t>
            </a:r>
          </a:p>
          <a:p>
            <a:r>
              <a:rPr lang="en-US" dirty="0"/>
              <a:t>Higher density (to match triplex/fourplex density)</a:t>
            </a:r>
          </a:p>
          <a:p>
            <a:r>
              <a:rPr lang="en-US" dirty="0"/>
              <a:t>Look like </a:t>
            </a:r>
            <a:r>
              <a:rPr lang="en-US" dirty="0" err="1"/>
              <a:t>plexes</a:t>
            </a:r>
            <a:r>
              <a:rPr lang="en-US" dirty="0"/>
              <a:t>, but units always arranged side-by side</a:t>
            </a:r>
          </a:p>
          <a:p>
            <a:r>
              <a:rPr lang="en-US" dirty="0"/>
              <a:t>Regular land division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AC56C-5832-41E6-BE13-003DE286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08F847-06CC-4933-99D6-B2D3FBB5B3B6}"/>
              </a:ext>
            </a:extLst>
          </p:cNvPr>
          <p:cNvSpPr txBox="1"/>
          <p:nvPr/>
        </p:nvSpPr>
        <p:spPr>
          <a:xfrm>
            <a:off x="9013682" y="5129461"/>
            <a:ext cx="2912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Brookfield Residential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D101133-CDDB-40F6-B706-0B60392DD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02"/>
          <a:stretch/>
        </p:blipFill>
        <p:spPr bwMode="auto">
          <a:xfrm>
            <a:off x="5823237" y="2170057"/>
            <a:ext cx="5910166" cy="28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351E75D-4642-47FE-9003-A1788353E067}"/>
              </a:ext>
            </a:extLst>
          </p:cNvPr>
          <p:cNvGrpSpPr/>
          <p:nvPr/>
        </p:nvGrpSpPr>
        <p:grpSpPr>
          <a:xfrm>
            <a:off x="7167716" y="2290916"/>
            <a:ext cx="3374224" cy="2771077"/>
            <a:chOff x="7167716" y="2290916"/>
            <a:chExt cx="3374224" cy="2771077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5FFA3E2-C3A5-48CA-AFCC-DDD17F4B6529}"/>
                </a:ext>
              </a:extLst>
            </p:cNvPr>
            <p:cNvSpPr/>
            <p:nvPr/>
          </p:nvSpPr>
          <p:spPr>
            <a:xfrm>
              <a:off x="7167716" y="2290916"/>
              <a:ext cx="1091381" cy="2753032"/>
            </a:xfrm>
            <a:custGeom>
              <a:avLst/>
              <a:gdLst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91381 w 1091381"/>
                <a:gd name="connsiteY2" fmla="*/ 363794 h 2753032"/>
                <a:gd name="connsiteX3" fmla="*/ 9832 w 1091381"/>
                <a:gd name="connsiteY3" fmla="*/ 0 h 2753032"/>
                <a:gd name="connsiteX4" fmla="*/ 0 w 1091381"/>
                <a:gd name="connsiteY4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91381 w 1091381"/>
                <a:gd name="connsiteY2" fmla="*/ 1229032 h 2753032"/>
                <a:gd name="connsiteX3" fmla="*/ 1091381 w 1091381"/>
                <a:gd name="connsiteY3" fmla="*/ 363794 h 2753032"/>
                <a:gd name="connsiteX4" fmla="*/ 9832 w 1091381"/>
                <a:gd name="connsiteY4" fmla="*/ 0 h 2753032"/>
                <a:gd name="connsiteX5" fmla="*/ 0 w 1091381"/>
                <a:gd name="connsiteY5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91381 w 1091381"/>
                <a:gd name="connsiteY2" fmla="*/ 1789471 h 2753032"/>
                <a:gd name="connsiteX3" fmla="*/ 1091381 w 1091381"/>
                <a:gd name="connsiteY3" fmla="*/ 1229032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452284 w 1091381"/>
                <a:gd name="connsiteY2" fmla="*/ 1297858 h 2753032"/>
                <a:gd name="connsiteX3" fmla="*/ 1091381 w 1091381"/>
                <a:gd name="connsiteY3" fmla="*/ 1229032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462117 w 1091381"/>
                <a:gd name="connsiteY1" fmla="*/ 2625214 h 2753032"/>
                <a:gd name="connsiteX2" fmla="*/ 452284 w 1091381"/>
                <a:gd name="connsiteY2" fmla="*/ 1297858 h 2753032"/>
                <a:gd name="connsiteX3" fmla="*/ 1091381 w 1091381"/>
                <a:gd name="connsiteY3" fmla="*/ 1229032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462117 w 1091381"/>
                <a:gd name="connsiteY1" fmla="*/ 2625214 h 2753032"/>
                <a:gd name="connsiteX2" fmla="*/ 452284 w 1091381"/>
                <a:gd name="connsiteY2" fmla="*/ 1297858 h 2753032"/>
                <a:gd name="connsiteX3" fmla="*/ 1091381 w 1091381"/>
                <a:gd name="connsiteY3" fmla="*/ 1278194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462117 w 1091381"/>
                <a:gd name="connsiteY1" fmla="*/ 2625214 h 2753032"/>
                <a:gd name="connsiteX2" fmla="*/ 462116 w 1091381"/>
                <a:gd name="connsiteY2" fmla="*/ 1366684 h 2753032"/>
                <a:gd name="connsiteX3" fmla="*/ 1091381 w 1091381"/>
                <a:gd name="connsiteY3" fmla="*/ 1278194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481781 w 1091381"/>
                <a:gd name="connsiteY1" fmla="*/ 2605550 h 2753032"/>
                <a:gd name="connsiteX2" fmla="*/ 462116 w 1091381"/>
                <a:gd name="connsiteY2" fmla="*/ 1366684 h 2753032"/>
                <a:gd name="connsiteX3" fmla="*/ 1091381 w 1091381"/>
                <a:gd name="connsiteY3" fmla="*/ 1278194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1381" h="2753032">
                  <a:moveTo>
                    <a:pt x="0" y="2753032"/>
                  </a:moveTo>
                  <a:lnTo>
                    <a:pt x="481781" y="2605550"/>
                  </a:lnTo>
                  <a:cubicBezTo>
                    <a:pt x="478503" y="2163098"/>
                    <a:pt x="465394" y="1809136"/>
                    <a:pt x="462116" y="1366684"/>
                  </a:cubicBezTo>
                  <a:lnTo>
                    <a:pt x="1091381" y="1278194"/>
                  </a:lnTo>
                  <a:lnTo>
                    <a:pt x="1091381" y="363794"/>
                  </a:lnTo>
                  <a:lnTo>
                    <a:pt x="9832" y="0"/>
                  </a:lnTo>
                  <a:cubicBezTo>
                    <a:pt x="6555" y="917677"/>
                    <a:pt x="3277" y="1835355"/>
                    <a:pt x="0" y="2753032"/>
                  </a:cubicBezTo>
                  <a:close/>
                </a:path>
              </a:pathLst>
            </a:custGeom>
            <a:solidFill>
              <a:srgbClr val="003068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EA8D73-1B7A-4D74-A00E-40A0FAD97320}"/>
                </a:ext>
              </a:extLst>
            </p:cNvPr>
            <p:cNvSpPr/>
            <p:nvPr/>
          </p:nvSpPr>
          <p:spPr>
            <a:xfrm>
              <a:off x="8330911" y="2307341"/>
              <a:ext cx="1091381" cy="2753032"/>
            </a:xfrm>
            <a:custGeom>
              <a:avLst/>
              <a:gdLst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91381 w 1091381"/>
                <a:gd name="connsiteY2" fmla="*/ 363794 h 2753032"/>
                <a:gd name="connsiteX3" fmla="*/ 9832 w 1091381"/>
                <a:gd name="connsiteY3" fmla="*/ 0 h 2753032"/>
                <a:gd name="connsiteX4" fmla="*/ 0 w 1091381"/>
                <a:gd name="connsiteY4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88392 w 1091381"/>
                <a:gd name="connsiteY2" fmla="*/ 1035627 h 2753032"/>
                <a:gd name="connsiteX3" fmla="*/ 1091381 w 1091381"/>
                <a:gd name="connsiteY3" fmla="*/ 363794 h 2753032"/>
                <a:gd name="connsiteX4" fmla="*/ 9832 w 1091381"/>
                <a:gd name="connsiteY4" fmla="*/ 0 h 2753032"/>
                <a:gd name="connsiteX5" fmla="*/ 0 w 1091381"/>
                <a:gd name="connsiteY5" fmla="*/ 2753032 h 2753032"/>
                <a:gd name="connsiteX0" fmla="*/ 0 w 1171344"/>
                <a:gd name="connsiteY0" fmla="*/ 2753032 h 2753032"/>
                <a:gd name="connsiteX1" fmla="*/ 1091381 w 1171344"/>
                <a:gd name="connsiteY1" fmla="*/ 2497394 h 2753032"/>
                <a:gd name="connsiteX2" fmla="*/ 1088392 w 1171344"/>
                <a:gd name="connsiteY2" fmla="*/ 1576401 h 2753032"/>
                <a:gd name="connsiteX3" fmla="*/ 1088392 w 1171344"/>
                <a:gd name="connsiteY3" fmla="*/ 1035627 h 2753032"/>
                <a:gd name="connsiteX4" fmla="*/ 1091381 w 1171344"/>
                <a:gd name="connsiteY4" fmla="*/ 363794 h 2753032"/>
                <a:gd name="connsiteX5" fmla="*/ 9832 w 1171344"/>
                <a:gd name="connsiteY5" fmla="*/ 0 h 2753032"/>
                <a:gd name="connsiteX6" fmla="*/ 0 w 1171344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88392 w 1091381"/>
                <a:gd name="connsiteY2" fmla="*/ 1576401 h 2753032"/>
                <a:gd name="connsiteX3" fmla="*/ 1088392 w 1091381"/>
                <a:gd name="connsiteY3" fmla="*/ 1035627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842586 w 1091381"/>
                <a:gd name="connsiteY2" fmla="*/ 1173278 h 2753032"/>
                <a:gd name="connsiteX3" fmla="*/ 1088392 w 1091381"/>
                <a:gd name="connsiteY3" fmla="*/ 1035627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842586 w 1091381"/>
                <a:gd name="connsiteY2" fmla="*/ 1173278 h 2753032"/>
                <a:gd name="connsiteX3" fmla="*/ 1088392 w 1091381"/>
                <a:gd name="connsiteY3" fmla="*/ 1035627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560439 w 1091381"/>
                <a:gd name="connsiteY1" fmla="*/ 2625214 h 2753032"/>
                <a:gd name="connsiteX2" fmla="*/ 842586 w 1091381"/>
                <a:gd name="connsiteY2" fmla="*/ 1173278 h 2753032"/>
                <a:gd name="connsiteX3" fmla="*/ 1088392 w 1091381"/>
                <a:gd name="connsiteY3" fmla="*/ 1035627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560439 w 1091381"/>
                <a:gd name="connsiteY1" fmla="*/ 2625214 h 2753032"/>
                <a:gd name="connsiteX2" fmla="*/ 842586 w 1091381"/>
                <a:gd name="connsiteY2" fmla="*/ 1173278 h 2753032"/>
                <a:gd name="connsiteX3" fmla="*/ 1088392 w 1091381"/>
                <a:gd name="connsiteY3" fmla="*/ 1035627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560439 w 1091381"/>
                <a:gd name="connsiteY1" fmla="*/ 2625214 h 2753032"/>
                <a:gd name="connsiteX2" fmla="*/ 557451 w 1091381"/>
                <a:gd name="connsiteY2" fmla="*/ 1202774 h 2753032"/>
                <a:gd name="connsiteX3" fmla="*/ 1088392 w 1091381"/>
                <a:gd name="connsiteY3" fmla="*/ 1035627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1381" h="2753032">
                  <a:moveTo>
                    <a:pt x="0" y="2753032"/>
                  </a:moveTo>
                  <a:lnTo>
                    <a:pt x="560439" y="2625214"/>
                  </a:lnTo>
                  <a:lnTo>
                    <a:pt x="557451" y="1202774"/>
                  </a:lnTo>
                  <a:lnTo>
                    <a:pt x="1088392" y="1035627"/>
                  </a:lnTo>
                  <a:cubicBezTo>
                    <a:pt x="1089388" y="811683"/>
                    <a:pt x="1090385" y="587738"/>
                    <a:pt x="1091381" y="363794"/>
                  </a:cubicBezTo>
                  <a:lnTo>
                    <a:pt x="9832" y="0"/>
                  </a:lnTo>
                  <a:cubicBezTo>
                    <a:pt x="6555" y="917677"/>
                    <a:pt x="3277" y="1835355"/>
                    <a:pt x="0" y="2753032"/>
                  </a:cubicBezTo>
                  <a:close/>
                </a:path>
              </a:pathLst>
            </a:custGeom>
            <a:solidFill>
              <a:srgbClr val="003068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E83A925-6A05-4ABD-9A61-1E6CD3620008}"/>
                </a:ext>
              </a:extLst>
            </p:cNvPr>
            <p:cNvSpPr/>
            <p:nvPr/>
          </p:nvSpPr>
          <p:spPr>
            <a:xfrm>
              <a:off x="9450559" y="2308961"/>
              <a:ext cx="1091381" cy="2753032"/>
            </a:xfrm>
            <a:custGeom>
              <a:avLst/>
              <a:gdLst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91381 w 1091381"/>
                <a:gd name="connsiteY2" fmla="*/ 363794 h 2753032"/>
                <a:gd name="connsiteX3" fmla="*/ 9832 w 1091381"/>
                <a:gd name="connsiteY3" fmla="*/ 0 h 2753032"/>
                <a:gd name="connsiteX4" fmla="*/ 0 w 1091381"/>
                <a:gd name="connsiteY4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89622 w 1091381"/>
                <a:gd name="connsiteY2" fmla="*/ 1004510 h 2753032"/>
                <a:gd name="connsiteX3" fmla="*/ 1091381 w 1091381"/>
                <a:gd name="connsiteY3" fmla="*/ 363794 h 2753032"/>
                <a:gd name="connsiteX4" fmla="*/ 9832 w 1091381"/>
                <a:gd name="connsiteY4" fmla="*/ 0 h 2753032"/>
                <a:gd name="connsiteX5" fmla="*/ 0 w 1091381"/>
                <a:gd name="connsiteY5" fmla="*/ 2753032 h 2753032"/>
                <a:gd name="connsiteX0" fmla="*/ 0 w 1168528"/>
                <a:gd name="connsiteY0" fmla="*/ 2753032 h 2753032"/>
                <a:gd name="connsiteX1" fmla="*/ 1091381 w 1168528"/>
                <a:gd name="connsiteY1" fmla="*/ 2497394 h 2753032"/>
                <a:gd name="connsiteX2" fmla="*/ 1079789 w 1168528"/>
                <a:gd name="connsiteY2" fmla="*/ 1289645 h 2753032"/>
                <a:gd name="connsiteX3" fmla="*/ 1089622 w 1168528"/>
                <a:gd name="connsiteY3" fmla="*/ 1004510 h 2753032"/>
                <a:gd name="connsiteX4" fmla="*/ 1091381 w 1168528"/>
                <a:gd name="connsiteY4" fmla="*/ 363794 h 2753032"/>
                <a:gd name="connsiteX5" fmla="*/ 9832 w 1168528"/>
                <a:gd name="connsiteY5" fmla="*/ 0 h 2753032"/>
                <a:gd name="connsiteX6" fmla="*/ 0 w 1168528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1079789 w 1091381"/>
                <a:gd name="connsiteY2" fmla="*/ 1289645 h 2753032"/>
                <a:gd name="connsiteX3" fmla="*/ 1089622 w 1091381"/>
                <a:gd name="connsiteY3" fmla="*/ 1004510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558680 w 1091381"/>
                <a:gd name="connsiteY2" fmla="*/ 1201155 h 2753032"/>
                <a:gd name="connsiteX3" fmla="*/ 1089622 w 1091381"/>
                <a:gd name="connsiteY3" fmla="*/ 1004510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558680 w 1091381"/>
                <a:gd name="connsiteY2" fmla="*/ 1201155 h 2753032"/>
                <a:gd name="connsiteX3" fmla="*/ 1089622 w 1091381"/>
                <a:gd name="connsiteY3" fmla="*/ 1004510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1091381 w 1091381"/>
                <a:gd name="connsiteY1" fmla="*/ 2497394 h 2753032"/>
                <a:gd name="connsiteX2" fmla="*/ 568512 w 1091381"/>
                <a:gd name="connsiteY2" fmla="*/ 1142162 h 2753032"/>
                <a:gd name="connsiteX3" fmla="*/ 1089622 w 1091381"/>
                <a:gd name="connsiteY3" fmla="*/ 1004510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530942 w 1091381"/>
                <a:gd name="connsiteY1" fmla="*/ 2595717 h 2753032"/>
                <a:gd name="connsiteX2" fmla="*/ 568512 w 1091381"/>
                <a:gd name="connsiteY2" fmla="*/ 1142162 h 2753032"/>
                <a:gd name="connsiteX3" fmla="*/ 1089622 w 1091381"/>
                <a:gd name="connsiteY3" fmla="*/ 1004510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  <a:gd name="connsiteX0" fmla="*/ 0 w 1091381"/>
                <a:gd name="connsiteY0" fmla="*/ 2753032 h 2753032"/>
                <a:gd name="connsiteX1" fmla="*/ 530942 w 1091381"/>
                <a:gd name="connsiteY1" fmla="*/ 2595717 h 2753032"/>
                <a:gd name="connsiteX2" fmla="*/ 529183 w 1091381"/>
                <a:gd name="connsiteY2" fmla="*/ 1142162 h 2753032"/>
                <a:gd name="connsiteX3" fmla="*/ 1089622 w 1091381"/>
                <a:gd name="connsiteY3" fmla="*/ 1004510 h 2753032"/>
                <a:gd name="connsiteX4" fmla="*/ 1091381 w 1091381"/>
                <a:gd name="connsiteY4" fmla="*/ 363794 h 2753032"/>
                <a:gd name="connsiteX5" fmla="*/ 9832 w 1091381"/>
                <a:gd name="connsiteY5" fmla="*/ 0 h 2753032"/>
                <a:gd name="connsiteX6" fmla="*/ 0 w 1091381"/>
                <a:gd name="connsiteY6" fmla="*/ 2753032 h 2753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1381" h="2753032">
                  <a:moveTo>
                    <a:pt x="0" y="2753032"/>
                  </a:moveTo>
                  <a:lnTo>
                    <a:pt x="530942" y="2595717"/>
                  </a:lnTo>
                  <a:cubicBezTo>
                    <a:pt x="530356" y="2111199"/>
                    <a:pt x="529769" y="1626680"/>
                    <a:pt x="529183" y="1142162"/>
                  </a:cubicBezTo>
                  <a:lnTo>
                    <a:pt x="1089622" y="1004510"/>
                  </a:lnTo>
                  <a:cubicBezTo>
                    <a:pt x="1090208" y="790938"/>
                    <a:pt x="1090795" y="577366"/>
                    <a:pt x="1091381" y="363794"/>
                  </a:cubicBezTo>
                  <a:lnTo>
                    <a:pt x="9832" y="0"/>
                  </a:lnTo>
                  <a:cubicBezTo>
                    <a:pt x="6555" y="917677"/>
                    <a:pt x="3277" y="1835355"/>
                    <a:pt x="0" y="2753032"/>
                  </a:cubicBezTo>
                  <a:close/>
                </a:path>
              </a:pathLst>
            </a:custGeom>
            <a:solidFill>
              <a:srgbClr val="003068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1901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70AD-8BA1-4D7B-9079-A863C85F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6863"/>
            <a:ext cx="6507480" cy="1325563"/>
          </a:xfrm>
        </p:spPr>
        <p:txBody>
          <a:bodyPr>
            <a:normAutofit/>
          </a:bodyPr>
          <a:lstStyle/>
          <a:p>
            <a:r>
              <a:rPr lang="en-US" dirty="0"/>
              <a:t>RIP 2 – proposal #8 -Cottage Clusters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9106-8140-4D04-AA23-F54BF6B28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4482"/>
            <a:ext cx="5181600" cy="3124747"/>
          </a:xfrm>
        </p:spPr>
        <p:txBody>
          <a:bodyPr/>
          <a:lstStyle/>
          <a:p>
            <a:r>
              <a:rPr lang="en-US" dirty="0"/>
              <a:t>3-16 </a:t>
            </a:r>
            <a:r>
              <a:rPr lang="en-US" i="1" dirty="0"/>
              <a:t>detached</a:t>
            </a:r>
            <a:r>
              <a:rPr lang="en-US" dirty="0"/>
              <a:t> units</a:t>
            </a:r>
          </a:p>
          <a:p>
            <a:r>
              <a:rPr lang="en-US" dirty="0"/>
              <a:t>900 sf footprint max</a:t>
            </a:r>
          </a:p>
          <a:p>
            <a:r>
              <a:rPr lang="en-US" dirty="0"/>
              <a:t>1,400 sf avg floor area</a:t>
            </a:r>
          </a:p>
          <a:p>
            <a:r>
              <a:rPr lang="en-US" dirty="0"/>
              <a:t>Common outdoor area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AC56C-5832-41E6-BE13-003DE286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6" name="Picture 2" descr="Aging-in-place Cottage Cluster — Propel Studio Architecture | Portland,  Oregon">
            <a:extLst>
              <a:ext uri="{FF2B5EF4-FFF2-40B4-BE49-F238E27FC236}">
                <a16:creationId xmlns:a16="http://schemas.microsoft.com/office/drawing/2014/main" id="{5652E74F-5031-41DB-B656-06ECA91FD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" t="4206" r="8009" b="13587"/>
          <a:stretch/>
        </p:blipFill>
        <p:spPr bwMode="auto">
          <a:xfrm>
            <a:off x="4509247" y="980087"/>
            <a:ext cx="8052318" cy="506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9D1108-A11B-4777-90FB-9ED81058B701}"/>
              </a:ext>
            </a:extLst>
          </p:cNvPr>
          <p:cNvSpPr txBox="1"/>
          <p:nvPr/>
        </p:nvSpPr>
        <p:spPr>
          <a:xfrm>
            <a:off x="9529812" y="5162500"/>
            <a:ext cx="2128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Propel Studio</a:t>
            </a:r>
          </a:p>
        </p:txBody>
      </p:sp>
    </p:spTree>
    <p:extLst>
      <p:ext uri="{BB962C8B-B14F-4D97-AF65-F5344CB8AC3E}">
        <p14:creationId xmlns:p14="http://schemas.microsoft.com/office/powerpoint/2010/main" val="142346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70AD-8BA1-4D7B-9079-A863C85F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6863"/>
            <a:ext cx="8436429" cy="1325563"/>
          </a:xfrm>
        </p:spPr>
        <p:txBody>
          <a:bodyPr>
            <a:normAutofit/>
          </a:bodyPr>
          <a:lstStyle/>
          <a:p>
            <a:r>
              <a:rPr lang="en-US" dirty="0"/>
              <a:t>RIP 2 – Proposal #9 -</a:t>
            </a:r>
            <a:br>
              <a:rPr lang="en-US" dirty="0"/>
            </a:br>
            <a:r>
              <a:rPr lang="en-US" dirty="0"/>
              <a:t>Detached Duplex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9106-8140-4D04-AA23-F54BF6B28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44482"/>
            <a:ext cx="5359400" cy="3124747"/>
          </a:xfrm>
        </p:spPr>
        <p:txBody>
          <a:bodyPr/>
          <a:lstStyle/>
          <a:p>
            <a:r>
              <a:rPr lang="en-US" dirty="0"/>
              <a:t>Not required by HB2001</a:t>
            </a:r>
          </a:p>
          <a:p>
            <a:r>
              <a:rPr lang="en-US" dirty="0"/>
              <a:t>On sites with an existing house</a:t>
            </a:r>
          </a:p>
          <a:p>
            <a:r>
              <a:rPr lang="en-US" dirty="0"/>
              <a:t>25’ max height limit</a:t>
            </a:r>
          </a:p>
          <a:p>
            <a:r>
              <a:rPr lang="en-US" dirty="0"/>
              <a:t>Eligible for middle housing land division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AC56C-5832-41E6-BE13-003DE286B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RIP2 Hearing |  </a:t>
            </a:r>
            <a:fld id="{89CFF03F-B492-204D-B98E-BFCF04A80FFE}" type="datetime1">
              <a:rPr lang="en-US" smtClean="0"/>
              <a:pPr/>
              <a:t>4/19/2022</a:t>
            </a:fld>
            <a:r>
              <a:rPr lang="en-US" dirty="0"/>
              <a:t>  |  </a:t>
            </a:r>
            <a:fld id="{DB2E9E87-57D5-2143-8C2B-71972BC7BE17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C336DD-6EA6-4227-9905-51B9F1F42253}"/>
              </a:ext>
            </a:extLst>
          </p:cNvPr>
          <p:cNvGrpSpPr/>
          <p:nvPr/>
        </p:nvGrpSpPr>
        <p:grpSpPr>
          <a:xfrm>
            <a:off x="6332855" y="1630207"/>
            <a:ext cx="5181600" cy="4030133"/>
            <a:chOff x="6332855" y="1630207"/>
            <a:chExt cx="5181600" cy="40301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A95C36-1F57-48CB-90F0-0E9DD7195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32855" y="1630207"/>
              <a:ext cx="5181600" cy="4030133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470BCA3-4EEA-4637-897E-518301B96933}"/>
                </a:ext>
              </a:extLst>
            </p:cNvPr>
            <p:cNvSpPr/>
            <p:nvPr/>
          </p:nvSpPr>
          <p:spPr>
            <a:xfrm>
              <a:off x="9834880" y="1632066"/>
              <a:ext cx="1673101" cy="1288605"/>
            </a:xfrm>
            <a:custGeom>
              <a:avLst/>
              <a:gdLst>
                <a:gd name="connsiteX0" fmla="*/ 1645920 w 1645920"/>
                <a:gd name="connsiteY0" fmla="*/ 1300480 h 1300480"/>
                <a:gd name="connsiteX1" fmla="*/ 1625600 w 1645920"/>
                <a:gd name="connsiteY1" fmla="*/ 0 h 1300480"/>
                <a:gd name="connsiteX2" fmla="*/ 0 w 1645920"/>
                <a:gd name="connsiteY2" fmla="*/ 20320 h 1300480"/>
                <a:gd name="connsiteX3" fmla="*/ 1645920 w 1645920"/>
                <a:gd name="connsiteY3" fmla="*/ 1300480 h 1300480"/>
                <a:gd name="connsiteX0" fmla="*/ 1645920 w 1673101"/>
                <a:gd name="connsiteY0" fmla="*/ 1283854 h 1283854"/>
                <a:gd name="connsiteX1" fmla="*/ 1673101 w 1673101"/>
                <a:gd name="connsiteY1" fmla="*/ 0 h 1283854"/>
                <a:gd name="connsiteX2" fmla="*/ 0 w 1673101"/>
                <a:gd name="connsiteY2" fmla="*/ 3694 h 1283854"/>
                <a:gd name="connsiteX3" fmla="*/ 1645920 w 1673101"/>
                <a:gd name="connsiteY3" fmla="*/ 1283854 h 1283854"/>
                <a:gd name="connsiteX0" fmla="*/ 1657795 w 1673101"/>
                <a:gd name="connsiteY0" fmla="*/ 1288605 h 1288605"/>
                <a:gd name="connsiteX1" fmla="*/ 1673101 w 1673101"/>
                <a:gd name="connsiteY1" fmla="*/ 0 h 1288605"/>
                <a:gd name="connsiteX2" fmla="*/ 0 w 1673101"/>
                <a:gd name="connsiteY2" fmla="*/ 3694 h 1288605"/>
                <a:gd name="connsiteX3" fmla="*/ 1657795 w 1673101"/>
                <a:gd name="connsiteY3" fmla="*/ 1288605 h 128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101" h="1288605">
                  <a:moveTo>
                    <a:pt x="1657795" y="1288605"/>
                  </a:moveTo>
                  <a:lnTo>
                    <a:pt x="1673101" y="0"/>
                  </a:lnTo>
                  <a:lnTo>
                    <a:pt x="0" y="3694"/>
                  </a:lnTo>
                  <a:lnTo>
                    <a:pt x="1657795" y="1288605"/>
                  </a:lnTo>
                  <a:close/>
                </a:path>
              </a:pathLst>
            </a:custGeom>
            <a:solidFill>
              <a:srgbClr val="5C7243"/>
            </a:solidFill>
            <a:ln>
              <a:solidFill>
                <a:srgbClr val="0D10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DD9B996-927B-44A1-AEA5-3F5B64D3A41A}"/>
              </a:ext>
            </a:extLst>
          </p:cNvPr>
          <p:cNvSpPr/>
          <p:nvPr/>
        </p:nvSpPr>
        <p:spPr>
          <a:xfrm>
            <a:off x="9530862" y="1641963"/>
            <a:ext cx="637442" cy="483577"/>
          </a:xfrm>
          <a:custGeom>
            <a:avLst/>
            <a:gdLst>
              <a:gd name="connsiteX0" fmla="*/ 303334 w 637442"/>
              <a:gd name="connsiteY0" fmla="*/ 2199 h 483577"/>
              <a:gd name="connsiteX1" fmla="*/ 202223 w 637442"/>
              <a:gd name="connsiteY1" fmla="*/ 0 h 483577"/>
              <a:gd name="connsiteX2" fmla="*/ 0 w 637442"/>
              <a:gd name="connsiteY2" fmla="*/ 195629 h 483577"/>
              <a:gd name="connsiteX3" fmla="*/ 382465 w 637442"/>
              <a:gd name="connsiteY3" fmla="*/ 483577 h 483577"/>
              <a:gd name="connsiteX4" fmla="*/ 637442 w 637442"/>
              <a:gd name="connsiteY4" fmla="*/ 259374 h 483577"/>
              <a:gd name="connsiteX5" fmla="*/ 303334 w 637442"/>
              <a:gd name="connsiteY5" fmla="*/ 2199 h 483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7442" h="483577">
                <a:moveTo>
                  <a:pt x="303334" y="2199"/>
                </a:moveTo>
                <a:lnTo>
                  <a:pt x="202223" y="0"/>
                </a:lnTo>
                <a:lnTo>
                  <a:pt x="0" y="195629"/>
                </a:lnTo>
                <a:lnTo>
                  <a:pt x="382465" y="483577"/>
                </a:lnTo>
                <a:lnTo>
                  <a:pt x="637442" y="259374"/>
                </a:lnTo>
                <a:lnTo>
                  <a:pt x="303334" y="2199"/>
                </a:lnTo>
                <a:close/>
              </a:path>
            </a:pathLst>
          </a:custGeom>
          <a:solidFill>
            <a:srgbClr val="5C72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00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6EC48-A7C3-4EE1-9043-E47C61AE5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RIP2 Hearing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|  </a:t>
            </a:r>
            <a:fld id="{89CFF03F-B492-204D-B98E-BFCF04A80FFE}" type="datetime1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4/19/2022</a:t>
            </a:fld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  |  </a:t>
            </a:r>
            <a:fld id="{DB2E9E87-57D5-2143-8C2B-71972BC7BE17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 Symbol" panose="020B0502040204020203" pitchFamily="34" charset="0"/>
              <a:ea typeface="Segoe UI Symbol" panose="020B0502040204020203" pitchFamily="34" charset="0"/>
              <a:cs typeface="+mn-cs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88711DF-D562-4959-BD7B-F1922F9D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814" y="319088"/>
            <a:ext cx="4912242" cy="1264737"/>
          </a:xfrm>
        </p:spPr>
        <p:txBody>
          <a:bodyPr>
            <a:normAutofit/>
          </a:bodyPr>
          <a:lstStyle/>
          <a:p>
            <a:r>
              <a:rPr lang="en-US" sz="2800" dirty="0"/>
              <a:t>Recap of new housing types added with RIP1 and RIP2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13D6C7FA-FC26-4D17-A42A-645BDF11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30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BB946EBF-B2FE-4471-8C1B-72A6998C3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11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id="{A5000F60-9FDC-42F1-9885-93B41677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92" y="1590961"/>
            <a:ext cx="127947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B3B37E5-121A-4ACA-A047-55F8D91BF52A}"/>
              </a:ext>
            </a:extLst>
          </p:cNvPr>
          <p:cNvSpPr txBox="1"/>
          <p:nvPr/>
        </p:nvSpPr>
        <p:spPr>
          <a:xfrm>
            <a:off x="321842" y="2394954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House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98EAFAF-0DAC-46D5-ADF1-A34EA03F4679}"/>
              </a:ext>
            </a:extLst>
          </p:cNvPr>
          <p:cNvSpPr txBox="1"/>
          <p:nvPr/>
        </p:nvSpPr>
        <p:spPr>
          <a:xfrm>
            <a:off x="1792343" y="2394954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House+ADU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E2C470-FC64-4AED-BF1C-39196762DF0F}"/>
              </a:ext>
            </a:extLst>
          </p:cNvPr>
          <p:cNvSpPr txBox="1"/>
          <p:nvPr/>
        </p:nvSpPr>
        <p:spPr>
          <a:xfrm>
            <a:off x="3305714" y="2394954"/>
            <a:ext cx="1215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Corner duplex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2D70BB6E-0DBD-4683-9A45-A97B3DAF82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970" y="2912047"/>
            <a:ext cx="4789086" cy="997175"/>
          </a:xfrm>
        </p:spPr>
        <p:txBody>
          <a:bodyPr>
            <a:normAutofit/>
          </a:bodyPr>
          <a:lstStyle/>
          <a:p>
            <a:pPr marL="1654175" indent="-1654175">
              <a:buNone/>
            </a:pPr>
            <a:r>
              <a:rPr lang="en-US" sz="2400" dirty="0"/>
              <a:t>Prior to RIP: house, house w/ADU, corner lot duplex</a:t>
            </a:r>
          </a:p>
        </p:txBody>
      </p:sp>
      <p:pic>
        <p:nvPicPr>
          <p:cNvPr id="57" name="Picture 56" descr="Map&#10;&#10;Description automatically generated">
            <a:extLst>
              <a:ext uri="{FF2B5EF4-FFF2-40B4-BE49-F238E27FC236}">
                <a16:creationId xmlns:a16="http://schemas.microsoft.com/office/drawing/2014/main" id="{53EE7D56-A2DB-4EA6-91F8-338CE350A7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6" t="6858" r="20658" b="6753"/>
          <a:stretch/>
        </p:blipFill>
        <p:spPr>
          <a:xfrm>
            <a:off x="6096000" y="2176768"/>
            <a:ext cx="4398299" cy="3846755"/>
          </a:xfrm>
          <a:prstGeom prst="rect">
            <a:avLst/>
          </a:prstGeom>
        </p:spPr>
      </p:pic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A1B815C6-E824-4019-9AD7-472540770968}"/>
              </a:ext>
            </a:extLst>
          </p:cNvPr>
          <p:cNvSpPr txBox="1">
            <a:spLocks/>
          </p:cNvSpPr>
          <p:nvPr/>
        </p:nvSpPr>
        <p:spPr>
          <a:xfrm>
            <a:off x="5900606" y="1734848"/>
            <a:ext cx="4789086" cy="55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rgbClr val="5E5E5E"/>
                </a:solidFill>
                <a:latin typeface="Segoe UI" panose="020B050204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54175" indent="-1654175" algn="ctr">
              <a:buFont typeface="Arial" panose="020B0604020202020204" pitchFamily="34" charset="0"/>
              <a:buNone/>
            </a:pPr>
            <a:r>
              <a:rPr lang="en-US" sz="2400" dirty="0"/>
              <a:t>All single dwelling zones</a:t>
            </a:r>
          </a:p>
        </p:txBody>
      </p:sp>
    </p:spTree>
    <p:extLst>
      <p:ext uri="{BB962C8B-B14F-4D97-AF65-F5344CB8AC3E}">
        <p14:creationId xmlns:p14="http://schemas.microsoft.com/office/powerpoint/2010/main" val="3457864465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Master">
  <a:themeElements>
    <a:clrScheme name="BPS Theme - Use This One">
      <a:dk1>
        <a:srgbClr val="5E5E5E"/>
      </a:dk1>
      <a:lt1>
        <a:srgbClr val="FFFFFF"/>
      </a:lt1>
      <a:dk2>
        <a:srgbClr val="30B992"/>
      </a:dk2>
      <a:lt2>
        <a:srgbClr val="FEFFFF"/>
      </a:lt2>
      <a:accent1>
        <a:srgbClr val="003068"/>
      </a:accent1>
      <a:accent2>
        <a:srgbClr val="006DB6"/>
      </a:accent2>
      <a:accent3>
        <a:srgbClr val="C5E5DA"/>
      </a:accent3>
      <a:accent4>
        <a:srgbClr val="08C5D2"/>
      </a:accent4>
      <a:accent5>
        <a:srgbClr val="30B992"/>
      </a:accent5>
      <a:accent6>
        <a:srgbClr val="006DB6"/>
      </a:accent6>
      <a:hlink>
        <a:srgbClr val="003068"/>
      </a:hlink>
      <a:folHlink>
        <a:srgbClr val="0030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PS_PPT-Template_1-Widescreen-16x9_0421" id="{2510AE23-F2E5-4B49-9F4A-E8965F687711}" vid="{85B289D6-16DF-4DAB-852F-0EB287AEC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5E71492B3802459951C30B21F75A68" ma:contentTypeVersion="8" ma:contentTypeDescription="Create a new document." ma:contentTypeScope="" ma:versionID="9c04ee94fc7262f4483f314d81300f25">
  <xsd:schema xmlns:xsd="http://www.w3.org/2001/XMLSchema" xmlns:xs="http://www.w3.org/2001/XMLSchema" xmlns:p="http://schemas.microsoft.com/office/2006/metadata/properties" xmlns:ns2="b9b95b5d-1894-4912-a7ad-052425c10e8e" xmlns:ns3="3201f333-d896-41cb-9af0-571a46dbb888" targetNamespace="http://schemas.microsoft.com/office/2006/metadata/properties" ma:root="true" ma:fieldsID="aa24095f88a2dbcbb783432d6678d0cf" ns2:_="" ns3:_="">
    <xsd:import namespace="b9b95b5d-1894-4912-a7ad-052425c10e8e"/>
    <xsd:import namespace="3201f333-d896-41cb-9af0-571a46dbb8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b95b5d-1894-4912-a7ad-052425c10e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1f333-d896-41cb-9af0-571a46dbb88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9D9BE8-79C7-4C3C-BB74-9CC15161750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201f333-d896-41cb-9af0-571a46dbb888"/>
    <ds:schemaRef ds:uri="b9b95b5d-1894-4912-a7ad-052425c10e8e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6A860DB4-4EC3-435A-838E-1B55F57606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6F98FA-F7BB-4DE1-A742-BA4EFF1D21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b95b5d-1894-4912-a7ad-052425c10e8e"/>
    <ds:schemaRef ds:uri="3201f333-d896-41cb-9af0-571a46dbb8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BPS_PPT-Template_1-Widescreen-16x9_0421</Template>
  <TotalTime>22847</TotalTime>
  <Words>868</Words>
  <Application>Microsoft Office PowerPoint</Application>
  <PresentationFormat>Widescreen</PresentationFormat>
  <Paragraphs>172</Paragraphs>
  <Slides>18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Segoe UI</vt:lpstr>
      <vt:lpstr>Segoe UI Symbol</vt:lpstr>
      <vt:lpstr>Slide Master</vt:lpstr>
      <vt:lpstr>Residential Infill Project – Part 2</vt:lpstr>
      <vt:lpstr>What are the State mandates?</vt:lpstr>
      <vt:lpstr>RIP2 proposals</vt:lpstr>
      <vt:lpstr>RIP2 scope</vt:lpstr>
      <vt:lpstr>RIP2 scope</vt:lpstr>
      <vt:lpstr>RIP 2 – proposal #7 - Attached Houses</vt:lpstr>
      <vt:lpstr>RIP 2 – proposal #8 -Cottage Clusters</vt:lpstr>
      <vt:lpstr>RIP 2 – Proposal #9 - Detached Duplex</vt:lpstr>
      <vt:lpstr>Recap of new housing types added with RIP1 and RIP2</vt:lpstr>
      <vt:lpstr>Recap of new housing types added with RIP1 and RIP2</vt:lpstr>
      <vt:lpstr>Recap of new housing types added with RIP1 and RIP2</vt:lpstr>
      <vt:lpstr>Housing types required by HB2001</vt:lpstr>
      <vt:lpstr>PowerPoint Presentation</vt:lpstr>
      <vt:lpstr>RIP2 Proposal #11 SB458 – Middle Housing Land Divisions</vt:lpstr>
      <vt:lpstr>RIP2 Council Schedule</vt:lpstr>
      <vt:lpstr>PowerPoint Presentation</vt:lpstr>
      <vt:lpstr>A tale of two land divisions…</vt:lpstr>
      <vt:lpstr>RIP1 - Deeper Affordability 4 to 6 plex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Infill Project – Part 2</dc:title>
  <dc:creator>Tracy, Morgan</dc:creator>
  <cp:lastModifiedBy>Tracy, Morgan</cp:lastModifiedBy>
  <cp:revision>165</cp:revision>
  <dcterms:created xsi:type="dcterms:W3CDTF">2021-09-09T19:56:32Z</dcterms:created>
  <dcterms:modified xsi:type="dcterms:W3CDTF">2022-04-20T00:17:55Z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0x0101002A5E71492B3802459951C30B21F75A68</vt:lpwstr>
  </property>
</Properties>
</file>