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2"/>
  </p:notesMasterIdLst>
  <p:sldIdLst>
    <p:sldId id="271" r:id="rId5"/>
    <p:sldId id="272" r:id="rId6"/>
    <p:sldId id="281" r:id="rId7"/>
    <p:sldId id="279" r:id="rId8"/>
    <p:sldId id="278" r:id="rId9"/>
    <p:sldId id="274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B80060-6B0D-4B14-AD1C-9B5A11877DB6}">
          <p14:sldIdLst>
            <p14:sldId id="271"/>
            <p14:sldId id="272"/>
            <p14:sldId id="281"/>
            <p14:sldId id="279"/>
            <p14:sldId id="278"/>
            <p14:sldId id="274"/>
            <p14:sldId id="280"/>
          </p14:sldIdLst>
        </p14:section>
        <p14:section name="Untitled Section" id="{51D42585-A8F0-45E8-80DE-3910210CE4E9}">
          <p14:sldIdLst/>
        </p14:section>
        <p14:section name="Back up" id="{8D0D948B-7406-4019-B9E7-96BF7C5911C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wart, Paul" initials="SP" lastIdx="5" clrIdx="0">
    <p:extLst>
      <p:ext uri="{19B8F6BF-5375-455C-9EA6-DF929625EA0E}">
        <p15:presenceInfo xmlns:p15="http://schemas.microsoft.com/office/powerpoint/2012/main" userId="S::Paul.Stewart@portlandoregon.gov::9cf786a5-2ff8-4fab-99d1-e114b97745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CFFD2-DF3C-4191-B307-777BFB9FCD0C}" v="5" dt="2022-05-25T18:44:36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53C6-16AA-45D1-95AE-13C0A179BA5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0F93-FF53-4A49-9720-EC6E2FF5E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60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Marquam 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7525B-28A9-41FF-BE74-AA9B79B38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b="36623"/>
          <a:stretch/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CFA270-F558-482D-A738-8150C954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0E7D35E-A981-4F77-974D-03E2EE305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998FC-6F84-4AC8-94F6-3E62C64DA937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2F8EDBF0-4C76-466F-A475-AB431D623D1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5898283"/>
            <a:ext cx="2226580" cy="724746"/>
          </a:xfrm>
          <a:prstGeom prst="rect">
            <a:avLst/>
          </a:prstGeom>
        </p:spPr>
      </p:pic>
      <p:pic>
        <p:nvPicPr>
          <p:cNvPr id="2050" name="Picture 2" descr="Seal of Portland, Oregon - Wikipedia">
            <a:extLst>
              <a:ext uri="{FF2B5EF4-FFF2-40B4-BE49-F238E27FC236}">
                <a16:creationId xmlns:a16="http://schemas.microsoft.com/office/drawing/2014/main" id="{16D16064-E30B-42CB-AEFA-60DED54BAD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05" y="5898283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AAD30D-8E17-43AD-BDF2-5D2E066FF1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57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5_MtH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B102D-D22C-4D7C-84C2-DE391A6EE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r="18389"/>
          <a:stretch/>
        </p:blipFill>
        <p:spPr>
          <a:xfrm>
            <a:off x="0" y="0"/>
            <a:ext cx="24384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4E3B7D-1C14-48A2-9FEB-DDBDD5DB1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1030287"/>
            <a:ext cx="8763000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Example of Slide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A341C0-0386-40EA-8BA2-CED0DC7056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9900" y="2355850"/>
            <a:ext cx="8763000" cy="4060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an example of a bullet</a:t>
            </a:r>
          </a:p>
          <a:p>
            <a:pPr lvl="0"/>
            <a:r>
              <a:rPr lang="en-US"/>
              <a:t>This is another example of a bullet</a:t>
            </a:r>
          </a:p>
          <a:p>
            <a:pPr lvl="0"/>
            <a:r>
              <a:rPr lang="en-US"/>
              <a:t>This is third example of a bullet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42B3307-81F3-40B4-ABC8-1670C5D32F7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09900" y="441325"/>
            <a:ext cx="8763000" cy="5889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>
              <a:buNone/>
            </a:pPr>
            <a:r>
              <a:rPr lang="en-US"/>
              <a:t>Section Header</a:t>
            </a:r>
          </a:p>
        </p:txBody>
      </p:sp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9EB092EC-C717-4526-AB2E-4788FCC5A15A}"/>
              </a:ext>
            </a:extLst>
          </p:cNvPr>
          <p:cNvPicPr/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11199668" y="6331788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4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5_Lan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tree, water, river&#10;&#10;Description automatically generated">
            <a:extLst>
              <a:ext uri="{FF2B5EF4-FFF2-40B4-BE49-F238E27FC236}">
                <a16:creationId xmlns:a16="http://schemas.microsoft.com/office/drawing/2014/main" id="{47ECC245-5D06-4253-9C55-D586F5030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7" r="6250"/>
          <a:stretch/>
        </p:blipFill>
        <p:spPr>
          <a:xfrm>
            <a:off x="0" y="0"/>
            <a:ext cx="24384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6D18F4-B39E-4C35-B397-3F155FF8E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1030287"/>
            <a:ext cx="8763000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Example of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C221B5-1C46-4CE0-A365-753DD78244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9900" y="2355850"/>
            <a:ext cx="8763000" cy="4060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an example of a bullet</a:t>
            </a:r>
          </a:p>
          <a:p>
            <a:pPr lvl="0"/>
            <a:r>
              <a:rPr lang="en-US"/>
              <a:t>This is another example of a bullet</a:t>
            </a:r>
          </a:p>
          <a:p>
            <a:pPr lvl="0"/>
            <a:r>
              <a:rPr lang="en-US"/>
              <a:t>This is third example of a bullet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4F29D9D-329B-4DCE-8568-15C9E404A3F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09900" y="441325"/>
            <a:ext cx="8763000" cy="5889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>
              <a:buNone/>
            </a:pPr>
            <a:r>
              <a:rPr lang="en-US"/>
              <a:t>Section Header</a:t>
            </a:r>
          </a:p>
        </p:txBody>
      </p:sp>
      <p:pic>
        <p:nvPicPr>
          <p:cNvPr id="15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FB9BF46C-BCF7-4DC0-A966-F3EE8939A75F}"/>
              </a:ext>
            </a:extLst>
          </p:cNvPr>
          <p:cNvPicPr/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11199668" y="6331788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42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_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BE39D-A4DA-49DB-8A12-DD98CA699155}"/>
              </a:ext>
            </a:extLst>
          </p:cNvPr>
          <p:cNvSpPr/>
          <p:nvPr userDrawn="1"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545E1-D54B-4E4B-8794-5B2E680C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358F561-0065-41F3-8B6E-D5AF880AF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387BBF76-387B-4390-8CD2-B9302C9C9F28}"/>
              </a:ext>
            </a:extLst>
          </p:cNvPr>
          <p:cNvPicPr/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3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4203B-3B6D-4E9F-8DF5-400E0663DD2C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05F12-D7ED-46A1-895E-3A1346306389}"/>
              </a:ext>
            </a:extLst>
          </p:cNvPr>
          <p:cNvSpPr/>
          <p:nvPr userDrawn="1"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13117-B9AE-4478-B83E-2CABBAB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CB168E-370F-4FC2-A64B-39CA0AA6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CE15D932-A4C8-40FA-B327-FD5BAAB52D92}"/>
              </a:ext>
            </a:extLst>
          </p:cNvPr>
          <p:cNvPicPr/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17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Teal_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BE39D-A4DA-49DB-8A12-DD98CA699155}"/>
              </a:ext>
            </a:extLst>
          </p:cNvPr>
          <p:cNvSpPr/>
          <p:nvPr userDrawn="1"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545E1-D54B-4E4B-8794-5B2E680C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358F561-0065-41F3-8B6E-D5AF880AF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387BBF76-387B-4390-8CD2-B9302C9C9F28}"/>
              </a:ext>
            </a:extLst>
          </p:cNvPr>
          <p:cNvPicPr/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68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Teal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4203B-3B6D-4E9F-8DF5-400E0663DD2C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05F12-D7ED-46A1-895E-3A1346306389}"/>
              </a:ext>
            </a:extLst>
          </p:cNvPr>
          <p:cNvSpPr/>
          <p:nvPr userDrawn="1"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13117-B9AE-4478-B83E-2CABBAB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CB168E-370F-4FC2-A64B-39CA0AA6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9696673B-69BA-4A49-AA74-D8D6296F3733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Blue_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BE39D-A4DA-49DB-8A12-DD98CA699155}"/>
              </a:ext>
            </a:extLst>
          </p:cNvPr>
          <p:cNvSpPr/>
          <p:nvPr userDrawn="1"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545E1-D54B-4E4B-8794-5B2E680C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358F561-0065-41F3-8B6E-D5AF880AF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387BBF76-387B-4390-8CD2-B9302C9C9F28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8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Blue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4203B-3B6D-4E9F-8DF5-400E0663DD2C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05F12-D7ED-46A1-895E-3A1346306389}"/>
              </a:ext>
            </a:extLst>
          </p:cNvPr>
          <p:cNvSpPr/>
          <p:nvPr userDrawn="1"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13117-B9AE-4478-B83E-2CABBAB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CB168E-370F-4FC2-A64B-39CA0AA6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CE15D932-A4C8-40FA-B327-FD5BAAB52D92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6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D35C-7708-4D6D-AC37-E53FF5CF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1DE8-0223-45AA-BA12-585EA1D4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8B4D4-79C4-4A53-BDC0-52138979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8E0636-5485-4004-B8A4-8AE1684D5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2E31C0-BECA-4EA2-8DB9-7C87ED44D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7653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C0B5-3752-4651-9FD0-24AEFC3C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84164-FDB0-484F-875B-A412D065E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18113-6287-4D18-87DD-FBF44858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12E77-DFF5-4F2E-B9B8-9E1831E8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1CDD-11DC-4074-8E52-79C7D88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rleneSchnitz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51827C4C-C39D-4B53-B7ED-5FA2966DC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" b="10937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92B233-B4AF-4454-B1BE-67261395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EE2BCC-013C-4B51-ACE0-60BE6E7F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F1D75F3-8E24-4E95-9109-5BD2B1023EA3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5898283"/>
            <a:ext cx="2226580" cy="724746"/>
          </a:xfrm>
          <a:prstGeom prst="rect">
            <a:avLst/>
          </a:prstGeom>
        </p:spPr>
      </p:pic>
      <p:pic>
        <p:nvPicPr>
          <p:cNvPr id="7" name="Picture 2" descr="Seal of Portland, Oregon - Wikipedia">
            <a:extLst>
              <a:ext uri="{FF2B5EF4-FFF2-40B4-BE49-F238E27FC236}">
                <a16:creationId xmlns:a16="http://schemas.microsoft.com/office/drawing/2014/main" id="{D8D86B9A-F793-43FD-A5A4-41375B0755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05" y="5898283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E1D634-6B03-49F4-BF7A-D8EDBD4AB97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F55592-08E0-4AD0-B24F-D0FDB883C7A8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962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6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9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4C5671-0030-45A8-9C24-1F790C0C7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071" y="311450"/>
            <a:ext cx="11665855" cy="599677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BD6279F-17BE-49B4-A3CE-DBA7F0948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072" y="4719552"/>
            <a:ext cx="3795582" cy="1512806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Example of Transition 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69D8A5EA-2229-4097-A98D-BD269B3E4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712" y="4387514"/>
            <a:ext cx="3795582" cy="332038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43966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9_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BD6279F-17BE-49B4-A3CE-DBA7F0948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574" y="4636334"/>
            <a:ext cx="3722608" cy="1512806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r>
              <a:rPr lang="en-US"/>
              <a:t>Example of Transition 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69D8A5EA-2229-4097-A98D-BD269B3E4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574" y="4304296"/>
            <a:ext cx="3708960" cy="332037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F6ABC-F262-4956-A0D7-7A4BB02D1A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1365" y="220525"/>
            <a:ext cx="11769267" cy="5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9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23E115D-4F6C-4236-A6F9-2EA165A4542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16457166"/>
              </p:ext>
            </p:extLst>
          </p:nvPr>
        </p:nvGraphicFramePr>
        <p:xfrm>
          <a:off x="272717" y="368969"/>
          <a:ext cx="11405937" cy="58714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1979">
                  <a:extLst>
                    <a:ext uri="{9D8B030D-6E8A-4147-A177-3AD203B41FA5}">
                      <a16:colId xmlns:a16="http://schemas.microsoft.com/office/drawing/2014/main" val="3404453735"/>
                    </a:ext>
                  </a:extLst>
                </a:gridCol>
                <a:gridCol w="3801979">
                  <a:extLst>
                    <a:ext uri="{9D8B030D-6E8A-4147-A177-3AD203B41FA5}">
                      <a16:colId xmlns:a16="http://schemas.microsoft.com/office/drawing/2014/main" val="1033380690"/>
                    </a:ext>
                  </a:extLst>
                </a:gridCol>
                <a:gridCol w="3801979">
                  <a:extLst>
                    <a:ext uri="{9D8B030D-6E8A-4147-A177-3AD203B41FA5}">
                      <a16:colId xmlns:a16="http://schemas.microsoft.com/office/drawing/2014/main" val="1889198909"/>
                    </a:ext>
                  </a:extLst>
                </a:gridCol>
              </a:tblGrid>
              <a:tr h="1957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189686"/>
                  </a:ext>
                </a:extLst>
              </a:tr>
              <a:tr h="1957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50592"/>
                  </a:ext>
                </a:extLst>
              </a:tr>
              <a:tr h="1957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9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708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5A8D60-8814-4925-8CDF-AD6AEE3E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88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4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42B7EB-108C-43D6-AF6A-A7C52AE64BA9}"/>
              </a:ext>
            </a:extLst>
          </p:cNvPr>
          <p:cNvSpPr/>
          <p:nvPr userDrawn="1"/>
        </p:nvSpPr>
        <p:spPr>
          <a:xfrm>
            <a:off x="0" y="0"/>
            <a:ext cx="3352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8563AE54-9AB9-4F4E-8EAD-1B013BC025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50673" y="1828654"/>
            <a:ext cx="8243453" cy="41980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CA16E73-09D8-4F93-9606-3919C0D0B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873" y="350700"/>
            <a:ext cx="2777836" cy="2434064"/>
          </a:xfrm>
        </p:spPr>
        <p:txBody>
          <a:bodyPr anchor="t"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7F5BF2C-F19F-48F9-980F-5CAEC8150B5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650673" y="350700"/>
            <a:ext cx="8243454" cy="1195823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A09A0047-8A30-4239-BE98-38F3FF8D374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97873" y="6240379"/>
            <a:ext cx="27778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C220DA-0129-4424-AA6F-8E4B9543D58F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34D52D9-B105-40D8-9C0B-346CE51CC3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50926" y="6339947"/>
            <a:ext cx="2743200" cy="365125"/>
          </a:xfrm>
        </p:spPr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7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land Sig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26BC8A-01DD-4B1B-906F-70EC72DA53C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C2EE62-0A67-4EDE-A460-FFD760F3FD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7110" r="29983" b="12545"/>
            <a:stretch/>
          </p:blipFill>
          <p:spPr>
            <a:xfrm>
              <a:off x="3415877" y="0"/>
              <a:ext cx="8776123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C1BED9-7CE6-4682-852F-539EDBF8C1C7}"/>
                </a:ext>
              </a:extLst>
            </p:cNvPr>
            <p:cNvSpPr/>
            <p:nvPr userDrawn="1"/>
          </p:nvSpPr>
          <p:spPr>
            <a:xfrm>
              <a:off x="0" y="0"/>
              <a:ext cx="3415877" cy="6858000"/>
            </a:xfrm>
            <a:prstGeom prst="rect">
              <a:avLst/>
            </a:prstGeom>
            <a:gradFill flip="none" rotWithShape="1">
              <a:gsLst>
                <a:gs pos="0">
                  <a:srgbClr val="D5E4E8"/>
                </a:gs>
                <a:gs pos="50000">
                  <a:srgbClr val="CFE0E5"/>
                </a:gs>
                <a:gs pos="100000">
                  <a:srgbClr val="C8DBE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6E5E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018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oneer_Courthou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C5BBB-3085-4176-AABE-0A1ABE9C7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41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quam_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7525B-28A9-41FF-BE74-AA9B79B38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b="36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5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city&#10;&#10;Description automatically generated">
            <a:extLst>
              <a:ext uri="{FF2B5EF4-FFF2-40B4-BE49-F238E27FC236}">
                <a16:creationId xmlns:a16="http://schemas.microsoft.com/office/drawing/2014/main" id="{A9F8E2A5-DD2A-4834-9114-54684B0F3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7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remont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building, bridge&#10;&#10;Description automatically generated">
            <a:extLst>
              <a:ext uri="{FF2B5EF4-FFF2-40B4-BE49-F238E27FC236}">
                <a16:creationId xmlns:a16="http://schemas.microsoft.com/office/drawing/2014/main" id="{9C06087C-822F-464C-85EF-55B54269C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7795"/>
          <a:stretch/>
        </p:blipFill>
        <p:spPr>
          <a:xfrm>
            <a:off x="-27215" y="0"/>
            <a:ext cx="12219215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E2DD47-624D-48E3-8846-F9425238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74E309-623A-4210-BBC5-90ABFC2B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49D56D6D-4F14-4596-9D56-AC6D12423F61}"/>
              </a:ext>
            </a:extLst>
          </p:cNvPr>
          <p:cNvPicPr/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5898283"/>
            <a:ext cx="2226580" cy="724746"/>
          </a:xfrm>
          <a:prstGeom prst="rect">
            <a:avLst/>
          </a:prstGeom>
        </p:spPr>
      </p:pic>
      <p:pic>
        <p:nvPicPr>
          <p:cNvPr id="12" name="Picture 2" descr="Seal of Portland, Oregon - Wikipedia">
            <a:extLst>
              <a:ext uri="{FF2B5EF4-FFF2-40B4-BE49-F238E27FC236}">
                <a16:creationId xmlns:a16="http://schemas.microsoft.com/office/drawing/2014/main" id="{2827B0EC-9B25-4FFC-A331-F569471F84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05" y="5898283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FBD34D-B21A-4ABD-9592-A41F77D3CCC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9D562B-0EED-455D-B0F1-8D2D098A4D70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9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lene_Schnitz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51827C4C-C39D-4B53-B7ED-5FA2966DC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" b="10937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1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ont_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building, bridge&#10;&#10;Description automatically generated">
            <a:extLst>
              <a:ext uri="{FF2B5EF4-FFF2-40B4-BE49-F238E27FC236}">
                <a16:creationId xmlns:a16="http://schemas.microsoft.com/office/drawing/2014/main" id="{9C06087C-822F-464C-85EF-55B54269C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7795"/>
          <a:stretch/>
        </p:blipFill>
        <p:spPr>
          <a:xfrm>
            <a:off x="-27215" y="0"/>
            <a:ext cx="12219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5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city&#10;&#10;Description automatically generated">
            <a:extLst>
              <a:ext uri="{FF2B5EF4-FFF2-40B4-BE49-F238E27FC236}">
                <a16:creationId xmlns:a16="http://schemas.microsoft.com/office/drawing/2014/main" id="{8D141B9E-E261-410A-BFF5-DA1854B39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" r="-1" b="16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21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ont_Brid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4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remontBrid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DAB3D7-2D81-48A8-AF1E-E32686BF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1CE6C8B-D68B-4C8D-97B7-0F82101C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4D4A3B37-2FBA-411A-9749-11589069E49D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79" y="441655"/>
            <a:ext cx="2226580" cy="724746"/>
          </a:xfrm>
          <a:prstGeom prst="rect">
            <a:avLst/>
          </a:prstGeom>
        </p:spPr>
      </p:pic>
      <p:pic>
        <p:nvPicPr>
          <p:cNvPr id="7" name="Picture 2" descr="Seal of Portland, Oregon - Wikipedia">
            <a:extLst>
              <a:ext uri="{FF2B5EF4-FFF2-40B4-BE49-F238E27FC236}">
                <a16:creationId xmlns:a16="http://schemas.microsoft.com/office/drawing/2014/main" id="{ACBFF08E-848E-45AB-8C16-A64307B98E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821" y="441655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08D136-A84E-45C8-AB94-F1164BC6E3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B34F11-534F-44AD-8DA9-350D8EDFC2F4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7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city&#10;&#10;Description automatically generated">
            <a:extLst>
              <a:ext uri="{FF2B5EF4-FFF2-40B4-BE49-F238E27FC236}">
                <a16:creationId xmlns:a16="http://schemas.microsoft.com/office/drawing/2014/main" id="{A9F8E2A5-DD2A-4834-9114-54684B0F3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5164379B-B291-4F36-A994-9DDFAC6F57D5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965D42-3086-491F-870A-94A33E06D40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50F661-3CF9-4171-BAE8-A5C05B0FA9F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9E56EC-BF33-4612-9C78-090E38E291FE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6DAB1F-E46D-4469-896A-0FC4535D8B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pic>
        <p:nvPicPr>
          <p:cNvPr id="13" name="Picture 2" descr="Seal of Portland, Oregon - Wikipedia">
            <a:extLst>
              <a:ext uri="{FF2B5EF4-FFF2-40B4-BE49-F238E27FC236}">
                <a16:creationId xmlns:a16="http://schemas.microsoft.com/office/drawing/2014/main" id="{0867CF12-DF5C-4214-90DE-D2A61D7629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96132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 up of a sign&#10;&#10;Description generated with high confidence">
            <a:extLst>
              <a:ext uri="{FF2B5EF4-FFF2-40B4-BE49-F238E27FC236}">
                <a16:creationId xmlns:a16="http://schemas.microsoft.com/office/drawing/2014/main" id="{75008F3D-913A-4C7C-9333-58E5FD5E43DF}"/>
              </a:ext>
            </a:extLst>
          </p:cNvPr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88175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77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Downtow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city&#10;&#10;Description automatically generated">
            <a:extLst>
              <a:ext uri="{FF2B5EF4-FFF2-40B4-BE49-F238E27FC236}">
                <a16:creationId xmlns:a16="http://schemas.microsoft.com/office/drawing/2014/main" id="{A9F8E2A5-DD2A-4834-9114-54684B0F3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5164379B-B291-4F36-A994-9DDFAC6F57D5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9E56EC-BF33-4612-9C78-090E38E291FE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2" descr="Seal of Portland, Oregon - Wikipedia">
            <a:extLst>
              <a:ext uri="{FF2B5EF4-FFF2-40B4-BE49-F238E27FC236}">
                <a16:creationId xmlns:a16="http://schemas.microsoft.com/office/drawing/2014/main" id="{F3E017FB-9208-4D44-BCC4-F2C67E29D1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79081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952795-587D-4F84-8C0B-2C6C43A039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accent4">
                    <a:lumMod val="1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4A383EE-1D3E-4C22-9E10-2F6326A844B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EC6C440-C801-4ACA-A79D-A554E842D0F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00" b="0" kern="1200" dirty="0">
                <a:solidFill>
                  <a:schemeClr val="accent4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pic>
        <p:nvPicPr>
          <p:cNvPr id="14" name="Picture 13" descr="A close up of a sign&#10;&#10;Description generated with high confidence">
            <a:extLst>
              <a:ext uri="{FF2B5EF4-FFF2-40B4-BE49-F238E27FC236}">
                <a16:creationId xmlns:a16="http://schemas.microsoft.com/office/drawing/2014/main" id="{986EB1E9-6440-476D-ADAC-A8FC0E672229}"/>
              </a:ext>
            </a:extLst>
          </p:cNvPr>
          <p:cNvPicPr/>
          <p:nvPr userDrawn="1"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71124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14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FremontBri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lowchart: Manual Input 4">
            <a:extLst>
              <a:ext uri="{FF2B5EF4-FFF2-40B4-BE49-F238E27FC236}">
                <a16:creationId xmlns:a16="http://schemas.microsoft.com/office/drawing/2014/main" id="{93262EF2-6658-432D-BB04-23CF2EFEE0AC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E1836E4-9D0A-47BA-B9FD-E8F05F5355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E2878A3-E967-429C-B94D-CE8EF905BDD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pic>
        <p:nvPicPr>
          <p:cNvPr id="23" name="Picture 2" descr="Seal of Portland, Oregon - Wikipedia">
            <a:extLst>
              <a:ext uri="{FF2B5EF4-FFF2-40B4-BE49-F238E27FC236}">
                <a16:creationId xmlns:a16="http://schemas.microsoft.com/office/drawing/2014/main" id="{62EA85D3-D3D3-4C02-A7FA-94D09D3E47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96132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1746CEF-C4BE-4874-918B-9A682D9B9C9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479E27-5283-4377-B3C2-82D5E2E16E7F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8F927213-2755-429D-9D13-90B1B87B0946}"/>
              </a:ext>
            </a:extLst>
          </p:cNvPr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88175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FremontBrid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lowchart: Manual Input 4">
            <a:extLst>
              <a:ext uri="{FF2B5EF4-FFF2-40B4-BE49-F238E27FC236}">
                <a16:creationId xmlns:a16="http://schemas.microsoft.com/office/drawing/2014/main" id="{93262EF2-6658-432D-BB04-23CF2EFEE0AC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E1836E4-9D0A-47BA-B9FD-E8F05F5355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accent4">
                    <a:lumMod val="1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E2878A3-E967-429C-B94D-CE8EF905BDD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1746CEF-C4BE-4874-918B-9A682D9B9C9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4">
                    <a:lumMod val="1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479E27-5283-4377-B3C2-82D5E2E16E7F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2" descr="Seal of Portland, Oregon - Wikipedia">
            <a:extLst>
              <a:ext uri="{FF2B5EF4-FFF2-40B4-BE49-F238E27FC236}">
                <a16:creationId xmlns:a16="http://schemas.microsoft.com/office/drawing/2014/main" id="{CBF194A0-5E9D-4DC3-88BD-30750F07C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79081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3085D8EB-4905-4FC5-BABD-24B9403C1B10}"/>
              </a:ext>
            </a:extLst>
          </p:cNvPr>
          <p:cNvPicPr/>
          <p:nvPr userDrawn="1"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71124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5_ArleneSchnitz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1586CA04-7E7F-483E-8BC0-7BC12E391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5" r="39233" b="10937"/>
          <a:stretch/>
        </p:blipFill>
        <p:spPr>
          <a:xfrm>
            <a:off x="0" y="0"/>
            <a:ext cx="2438400" cy="6858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42A2EF3-3A4D-4746-A312-99E5698BB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1030287"/>
            <a:ext cx="8763000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Example of Slide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4A520C-103E-4263-BD25-CBA575296A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9900" y="2355850"/>
            <a:ext cx="8763000" cy="4060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an example of a bullet</a:t>
            </a:r>
          </a:p>
          <a:p>
            <a:pPr lvl="0"/>
            <a:r>
              <a:rPr lang="en-US"/>
              <a:t>This is another example of a bullet</a:t>
            </a:r>
          </a:p>
          <a:p>
            <a:pPr lvl="0"/>
            <a:r>
              <a:rPr lang="en-US"/>
              <a:t>This is third example of a bullet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B100856-E334-4612-ADF8-874933C8C40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09900" y="441325"/>
            <a:ext cx="8763000" cy="588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Header</a:t>
            </a:r>
          </a:p>
        </p:txBody>
      </p:sp>
      <p:pic>
        <p:nvPicPr>
          <p:cNvPr id="17" name="Picture 16" descr="A close up of a sign&#10;&#10;Description generated with high confidence">
            <a:extLst>
              <a:ext uri="{FF2B5EF4-FFF2-40B4-BE49-F238E27FC236}">
                <a16:creationId xmlns:a16="http://schemas.microsoft.com/office/drawing/2014/main" id="{F34E19CD-CF06-4166-8880-7F815E8B46CA}"/>
              </a:ext>
            </a:extLst>
          </p:cNvPr>
          <p:cNvPicPr/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11199668" y="6331788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2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454A67-10AE-4982-BEC8-0A8C7ACD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C289B-C4B7-45EF-AEE3-D3084844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96D75-7D86-42EE-8857-F147E5311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20DA-0129-4424-AA6F-8E4B9543D58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43FFD-96D3-4863-88F1-55E316986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6CFF1-152B-4DD2-8DA7-05E2B7404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56B0-FFA1-497E-9665-7D72E5AC4A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2206" y="2347118"/>
            <a:ext cx="4787900" cy="2456658"/>
          </a:xfrm>
        </p:spPr>
        <p:txBody>
          <a:bodyPr>
            <a:normAutofit/>
          </a:bodyPr>
          <a:lstStyle/>
          <a:p>
            <a:r>
              <a:rPr lang="en-US"/>
              <a:t>Supply Chain Emergency Ordinance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902C2-71CB-4658-8539-A63C7D673D6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2206" y="803275"/>
            <a:ext cx="3955693" cy="58578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May 25, 2022</a:t>
            </a:r>
          </a:p>
        </p:txBody>
      </p:sp>
      <p:pic>
        <p:nvPicPr>
          <p:cNvPr id="7" name="Picture 6" descr="Seal of Portland, Oregon - Wikipedia">
            <a:extLst>
              <a:ext uri="{FF2B5EF4-FFF2-40B4-BE49-F238E27FC236}">
                <a16:creationId xmlns:a16="http://schemas.microsoft.com/office/drawing/2014/main" id="{7D52770A-0650-46C6-8C95-6CC8FEA4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693" y="1810227"/>
            <a:ext cx="3486634" cy="34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66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F85DA9-5E70-4159-B6E8-129C9835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DF36-63C9-1F34-4DB4-1BC1B07A7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 dirty="0"/>
              <a:t>Supply Chain Shortage Impacts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dirty="0"/>
              <a:t>Code Change Request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dirty="0"/>
              <a:t>Rationale for Request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dirty="0"/>
              <a:t>Vendor Diversification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dirty="0"/>
              <a:t>Report to Council </a:t>
            </a:r>
          </a:p>
        </p:txBody>
      </p:sp>
    </p:spTree>
    <p:extLst>
      <p:ext uri="{BB962C8B-B14F-4D97-AF65-F5344CB8AC3E}">
        <p14:creationId xmlns:p14="http://schemas.microsoft.com/office/powerpoint/2010/main" val="213529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F85DA9-5E70-4159-B6E8-129C9835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Supply Chain Shortage Impacts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2D68D3-D8AA-42B4-AD2F-8C97AE8D8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Primarily impacting Infrastructure Bureaus but felt citywide.</a:t>
            </a:r>
          </a:p>
          <a:p>
            <a:r>
              <a:rPr lang="en-US" dirty="0"/>
              <a:t>Existing Vendors </a:t>
            </a:r>
            <a:r>
              <a:rPr lang="en-US"/>
              <a:t>under contract are </a:t>
            </a:r>
            <a:r>
              <a:rPr lang="en-US" dirty="0"/>
              <a:t>unable to meet supply demands.</a:t>
            </a:r>
          </a:p>
          <a:p>
            <a:r>
              <a:rPr lang="en-US" dirty="0"/>
              <a:t>Examples include:</a:t>
            </a:r>
          </a:p>
          <a:p>
            <a:pPr lvl="1"/>
            <a:r>
              <a:rPr lang="en-US" dirty="0"/>
              <a:t>Steel Pipes</a:t>
            </a:r>
          </a:p>
          <a:p>
            <a:pPr lvl="1"/>
            <a:r>
              <a:rPr lang="en-US" dirty="0"/>
              <a:t>Technology Purchases (laptops, docks, monitors, etc.)</a:t>
            </a:r>
          </a:p>
          <a:p>
            <a:pPr lvl="1"/>
            <a:r>
              <a:rPr lang="en-US" dirty="0"/>
              <a:t>Chemical Supplies</a:t>
            </a:r>
          </a:p>
          <a:p>
            <a:pPr lvl="1"/>
            <a:r>
              <a:rPr lang="en-US" dirty="0"/>
              <a:t>Light Poles/Bollards</a:t>
            </a:r>
          </a:p>
          <a:p>
            <a:pPr lvl="1"/>
            <a:r>
              <a:rPr lang="en-US" dirty="0"/>
              <a:t>Housing Materials</a:t>
            </a:r>
          </a:p>
          <a:p>
            <a:pPr lvl="1"/>
            <a:r>
              <a:rPr lang="en-US" dirty="0"/>
              <a:t>Vehicles and Parts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2242E87-9766-4824-8E3E-4F28C6BA252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Supply Chain Emergency Ordinance</a:t>
            </a:r>
          </a:p>
        </p:txBody>
      </p:sp>
    </p:spTree>
    <p:extLst>
      <p:ext uri="{BB962C8B-B14F-4D97-AF65-F5344CB8AC3E}">
        <p14:creationId xmlns:p14="http://schemas.microsoft.com/office/powerpoint/2010/main" val="326412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B8F9-81DA-4317-9F71-5B0DD93B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Change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BAF65-EC68-432C-B88C-38BED9A79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sz="3200"/>
              <a:t>Change to PCC 5.33.130 – Emergency Procurements:</a:t>
            </a:r>
          </a:p>
          <a:p>
            <a:r>
              <a:rPr lang="en-US" sz="3200"/>
              <a:t>Increases the Chief Procurement Officer’s (CPO) authority for Goods purchases from $150,000 to $500,000.</a:t>
            </a:r>
          </a:p>
          <a:p>
            <a:r>
              <a:rPr lang="en-US" sz="3200"/>
              <a:t>Will require Bureau Director approval and CPO concurrence. </a:t>
            </a:r>
          </a:p>
          <a:p>
            <a:r>
              <a:rPr lang="en-US" sz="3200"/>
              <a:t>Temporary through June 30, 2023</a:t>
            </a:r>
          </a:p>
          <a:p>
            <a:endParaRPr lang="en-US" sz="3200"/>
          </a:p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D4325D-3DF4-4C14-AC39-21A4F35EF58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Supply Chain Emergency Ordinance</a:t>
            </a:r>
          </a:p>
        </p:txBody>
      </p:sp>
    </p:spTree>
    <p:extLst>
      <p:ext uri="{BB962C8B-B14F-4D97-AF65-F5344CB8AC3E}">
        <p14:creationId xmlns:p14="http://schemas.microsoft.com/office/powerpoint/2010/main" val="190072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9A61-EF1B-45CE-8ADA-0C450C75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Rationale for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FB1F-6D64-4051-85D7-65174BF1E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2087418"/>
            <a:ext cx="8763000" cy="4329257"/>
          </a:xfrm>
        </p:spPr>
        <p:txBody>
          <a:bodyPr>
            <a:normAutofit/>
          </a:bodyPr>
          <a:lstStyle/>
          <a:p>
            <a:r>
              <a:rPr lang="en-US"/>
              <a:t>Materials costs have dramatically increased and are no longer able to be procured under the existing CPO authority amount.</a:t>
            </a:r>
          </a:p>
          <a:p>
            <a:pPr lvl="1"/>
            <a:r>
              <a:rPr lang="en-US"/>
              <a:t>Year-to-Year examples (source, US Bureau of Labor Statistics, PPI Commodity Data, as of Dec 2021)</a:t>
            </a:r>
          </a:p>
          <a:p>
            <a:pPr lvl="2"/>
            <a:r>
              <a:rPr lang="en-US"/>
              <a:t>Metals – 90.3% increase </a:t>
            </a:r>
          </a:p>
          <a:p>
            <a:pPr lvl="2"/>
            <a:r>
              <a:rPr lang="en-US"/>
              <a:t>Lumber – 39.8% increase</a:t>
            </a:r>
          </a:p>
          <a:p>
            <a:pPr lvl="2"/>
            <a:r>
              <a:rPr lang="en-US"/>
              <a:t>Chemical Supplies – 36.7% increase</a:t>
            </a:r>
          </a:p>
          <a:p>
            <a:r>
              <a:rPr lang="en-US"/>
              <a:t>Due to the supply chain issues, many vendors will not release or deliver materials until a fully executed agreement is in place. </a:t>
            </a:r>
          </a:p>
          <a:p>
            <a:endParaRPr lang="en-US"/>
          </a:p>
          <a:p>
            <a:pPr lvl="2"/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F960993-4468-4972-88B8-044FB210208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Supply Chain Emergency Ordinance</a:t>
            </a:r>
          </a:p>
        </p:txBody>
      </p:sp>
    </p:spTree>
    <p:extLst>
      <p:ext uri="{BB962C8B-B14F-4D97-AF65-F5344CB8AC3E}">
        <p14:creationId xmlns:p14="http://schemas.microsoft.com/office/powerpoint/2010/main" val="184535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9B9D-60FA-4384-9192-AE5DCD4D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Vendor Diversification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663A9-2A06-4F97-BE92-83850560C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Goods purchasing in the City happens with large national or international vendors because of their ability to provide at scale.</a:t>
            </a:r>
          </a:p>
          <a:p>
            <a:r>
              <a:rPr lang="en-US" dirty="0"/>
              <a:t>Smaller purchases (&lt;$500,000) particularly ones for emergencies are more likely to be sourced from local vendors, Minority, and Women-owned businesses. </a:t>
            </a:r>
          </a:p>
          <a:p>
            <a:r>
              <a:rPr lang="en-US" dirty="0"/>
              <a:t>Bureaus will be required to document outreach efforts to Minority or Woman-owned business if they wish to execute an agreement under this expanded authority.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E801EE3-4A90-4BF2-8D77-8DC5558C6BD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Supply Chain Emergency Ordinance</a:t>
            </a:r>
          </a:p>
        </p:txBody>
      </p:sp>
    </p:spTree>
    <p:extLst>
      <p:ext uri="{BB962C8B-B14F-4D97-AF65-F5344CB8AC3E}">
        <p14:creationId xmlns:p14="http://schemas.microsoft.com/office/powerpoint/2010/main" val="330334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0E920-7882-445E-93A0-E8037F0F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 to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38AA7-EFB3-4E0B-BD71-01F0B3971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or before April 1, 2023, the CPO will make a report to Council which provides the following:</a:t>
            </a:r>
          </a:p>
          <a:p>
            <a:pPr lvl="1"/>
            <a:r>
              <a:rPr lang="en-US" dirty="0"/>
              <a:t>A list of all agreements executed under this increased authority; </a:t>
            </a:r>
          </a:p>
          <a:p>
            <a:pPr lvl="1"/>
            <a:r>
              <a:rPr lang="en-US" dirty="0"/>
              <a:t>Demographic information on awarded firms, including place of business, COBID or other alternative certification status at the time of award, and amount awarded; and</a:t>
            </a:r>
          </a:p>
          <a:p>
            <a:pPr lvl="1"/>
            <a:r>
              <a:rPr lang="en-US" dirty="0"/>
              <a:t>A recommendation of if the authority should be extended due to continued supply chain issues.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8501D7A-5AEB-45D3-943E-CBFE0EEC1D7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Supply Chain Emergency Ordinance</a:t>
            </a:r>
          </a:p>
        </p:txBody>
      </p:sp>
    </p:spTree>
    <p:extLst>
      <p:ext uri="{BB962C8B-B14F-4D97-AF65-F5344CB8AC3E}">
        <p14:creationId xmlns:p14="http://schemas.microsoft.com/office/powerpoint/2010/main" val="34176416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MF_Template">
      <a:dk1>
        <a:srgbClr val="000000"/>
      </a:dk1>
      <a:lt1>
        <a:sysClr val="window" lastClr="FFFFFF"/>
      </a:lt1>
      <a:dk2>
        <a:srgbClr val="022B3A"/>
      </a:dk2>
      <a:lt2>
        <a:srgbClr val="F2F3D9"/>
      </a:lt2>
      <a:accent1>
        <a:srgbClr val="032E42"/>
      </a:accent1>
      <a:accent2>
        <a:srgbClr val="004672"/>
      </a:accent2>
      <a:accent3>
        <a:srgbClr val="007591"/>
      </a:accent3>
      <a:accent4>
        <a:srgbClr val="F2F3D9"/>
      </a:accent4>
      <a:accent5>
        <a:srgbClr val="CDC6A5"/>
      </a:accent5>
      <a:accent6>
        <a:srgbClr val="F3CA40"/>
      </a:accent6>
      <a:hlink>
        <a:srgbClr val="A3C4BC"/>
      </a:hlink>
      <a:folHlink>
        <a:srgbClr val="A3C4BC"/>
      </a:folHlink>
    </a:clrScheme>
    <a:fontScheme name="OMF_Font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2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3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4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5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6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7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0AEA62DAAC4248A7D199E8ADA5235F" ma:contentTypeVersion="12" ma:contentTypeDescription="Create a new document." ma:contentTypeScope="" ma:versionID="db46b52d0a169f50e3c456f3a365121c">
  <xsd:schema xmlns:xsd="http://www.w3.org/2001/XMLSchema" xmlns:xs="http://www.w3.org/2001/XMLSchema" xmlns:p="http://schemas.microsoft.com/office/2006/metadata/properties" xmlns:ns3="2d732350-1195-4441-a469-bd3d1af39279" xmlns:ns4="e0f52a28-8b4a-4d83-b0b4-62cff6c3f640" targetNamespace="http://schemas.microsoft.com/office/2006/metadata/properties" ma:root="true" ma:fieldsID="3c31aa03331a9b46d113eb96afb38a48" ns3:_="" ns4:_="">
    <xsd:import namespace="2d732350-1195-4441-a469-bd3d1af39279"/>
    <xsd:import namespace="e0f52a28-8b4a-4d83-b0b4-62cff6c3f6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32350-1195-4441-a469-bd3d1af39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f52a28-8b4a-4d83-b0b4-62cff6c3f64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B2B034-216A-4EB4-BA95-F86B282BD046}">
  <ds:schemaRefs>
    <ds:schemaRef ds:uri="2d732350-1195-4441-a469-bd3d1af39279"/>
    <ds:schemaRef ds:uri="e0f52a28-8b4a-4d83-b0b4-62cff6c3f6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EB07E10-43F4-41C0-9591-4C8557F7D5BA}">
  <ds:schemaRefs>
    <ds:schemaRef ds:uri="2d732350-1195-4441-a469-bd3d1af39279"/>
    <ds:schemaRef ds:uri="e0f52a28-8b4a-4d83-b0b4-62cff6c3f6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3A59E6A-4ABF-407E-AA20-881E124849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375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Franklin Gothic Book</vt:lpstr>
      <vt:lpstr>Franklin Gothic Demi</vt:lpstr>
      <vt:lpstr>Wingdings</vt:lpstr>
      <vt:lpstr>1_Office Theme</vt:lpstr>
      <vt:lpstr>Supply Chain Emergency Ordinance</vt:lpstr>
      <vt:lpstr>Agenda</vt:lpstr>
      <vt:lpstr>Supply Chain Shortage Impacts</vt:lpstr>
      <vt:lpstr>Code Change Request</vt:lpstr>
      <vt:lpstr>Rationale for Request</vt:lpstr>
      <vt:lpstr>Vendor Diversification</vt:lpstr>
      <vt:lpstr>Report to Council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</dc:title>
  <dc:creator>Nguyen, Gennie</dc:creator>
  <cp:lastModifiedBy>Cline, Jess</cp:lastModifiedBy>
  <cp:revision>3</cp:revision>
  <dcterms:created xsi:type="dcterms:W3CDTF">2021-12-02T23:37:37Z</dcterms:created>
  <dcterms:modified xsi:type="dcterms:W3CDTF">2022-05-25T19:28:17Z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0x010100E00AEA62DAAC4248A7D199E8ADA5235F</vt:lpwstr>
  </property>
</Properties>
</file>