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3" r:id="rId7"/>
    <p:sldId id="270" r:id="rId8"/>
    <p:sldId id="273" r:id="rId9"/>
    <p:sldId id="261" r:id="rId10"/>
    <p:sldId id="271" r:id="rId11"/>
    <p:sldId id="269" r:id="rId12"/>
    <p:sldId id="264" r:id="rId13"/>
    <p:sldId id="272" r:id="rId14"/>
    <p:sldId id="268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F28E1-E742-56B7-9D41-803598922F94}" v="5" dt="2022-05-10T20:02:31.490"/>
    <p1510:client id="{3FA5A0BB-4CF4-5C32-FF36-B9655FD4995A}" v="16" dt="2022-05-10T17:59:06.232"/>
    <p1510:client id="{6F5A0CDC-4F20-1978-5B1D-FC285174B160}" v="390" dt="2022-05-10T19:59:28.602"/>
    <p1510:client id="{900648FC-DA31-CA22-79E1-9A56BD8B9460}" v="117" dt="2022-05-10T23:00:16.912"/>
    <p1510:client id="{C3162C74-74C2-DF39-2B07-8818898F7F76}" v="83" dt="2022-05-10T20:19:26.997"/>
    <p1510:client id="{E821D42E-2D2F-484B-8BD6-8AA5246FE16C}" v="44" dt="2022-05-09T22:54:34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2C1AD-1451-4CD8-812E-282E969708CE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41D1EF-AFC2-4CE9-A29C-AA0F7E9825EF}">
      <dgm:prSet/>
      <dgm:spPr/>
      <dgm:t>
        <a:bodyPr/>
        <a:lstStyle/>
        <a:p>
          <a:pPr>
            <a:defRPr b="1"/>
          </a:pPr>
          <a:r>
            <a:rPr lang="en-US"/>
            <a:t>Oct. 2021</a:t>
          </a:r>
        </a:p>
      </dgm:t>
    </dgm:pt>
    <dgm:pt modelId="{D14758DB-57E7-4CCD-94EE-4F2576396864}" type="parTrans" cxnId="{1FB8BB33-2D29-412C-8FE2-11D1F5BBCED1}">
      <dgm:prSet/>
      <dgm:spPr/>
      <dgm:t>
        <a:bodyPr/>
        <a:lstStyle/>
        <a:p>
          <a:endParaRPr lang="en-US"/>
        </a:p>
      </dgm:t>
    </dgm:pt>
    <dgm:pt modelId="{A938394A-C557-4B11-8606-748FBC0EC39F}" type="sibTrans" cxnId="{1FB8BB33-2D29-412C-8FE2-11D1F5BBCED1}">
      <dgm:prSet/>
      <dgm:spPr/>
      <dgm:t>
        <a:bodyPr/>
        <a:lstStyle/>
        <a:p>
          <a:endParaRPr lang="en-US"/>
        </a:p>
      </dgm:t>
    </dgm:pt>
    <dgm:pt modelId="{AA2F40B8-76D9-4C7B-AC4A-9D9A3157EED2}">
      <dgm:prSet/>
      <dgm:spPr/>
      <dgm:t>
        <a:bodyPr/>
        <a:lstStyle/>
        <a:p>
          <a:r>
            <a:rPr lang="en-US"/>
            <a:t>Construction Start         October 2021</a:t>
          </a:r>
        </a:p>
      </dgm:t>
    </dgm:pt>
    <dgm:pt modelId="{AE6B26C5-313B-464A-859E-260A07E4A6CC}" type="parTrans" cxnId="{ED8A6F3E-F7F6-4497-87EE-5C819D906D0E}">
      <dgm:prSet/>
      <dgm:spPr/>
      <dgm:t>
        <a:bodyPr/>
        <a:lstStyle/>
        <a:p>
          <a:endParaRPr lang="en-US"/>
        </a:p>
      </dgm:t>
    </dgm:pt>
    <dgm:pt modelId="{E442D8E6-45F5-4F80-B573-E3DE01509458}" type="sibTrans" cxnId="{ED8A6F3E-F7F6-4497-87EE-5C819D906D0E}">
      <dgm:prSet/>
      <dgm:spPr/>
      <dgm:t>
        <a:bodyPr/>
        <a:lstStyle/>
        <a:p>
          <a:endParaRPr lang="en-US"/>
        </a:p>
      </dgm:t>
    </dgm:pt>
    <dgm:pt modelId="{E3DC408E-7A3B-4647-8469-6D4CE6AA2808}">
      <dgm:prSet/>
      <dgm:spPr/>
      <dgm:t>
        <a:bodyPr/>
        <a:lstStyle/>
        <a:p>
          <a:pPr>
            <a:defRPr b="1"/>
          </a:pPr>
          <a:r>
            <a:rPr lang="en-US"/>
            <a:t>Aug. 2022</a:t>
          </a:r>
        </a:p>
      </dgm:t>
    </dgm:pt>
    <dgm:pt modelId="{FF213021-6F74-4EBB-BDF9-7A3DC9A4D642}" type="parTrans" cxnId="{785264BB-9A99-4081-8312-B1E69519FDB1}">
      <dgm:prSet/>
      <dgm:spPr/>
      <dgm:t>
        <a:bodyPr/>
        <a:lstStyle/>
        <a:p>
          <a:endParaRPr lang="en-US"/>
        </a:p>
      </dgm:t>
    </dgm:pt>
    <dgm:pt modelId="{C25E04FE-1244-4432-ACE4-8786FF3873B1}" type="sibTrans" cxnId="{785264BB-9A99-4081-8312-B1E69519FDB1}">
      <dgm:prSet/>
      <dgm:spPr/>
      <dgm:t>
        <a:bodyPr/>
        <a:lstStyle/>
        <a:p>
          <a:endParaRPr lang="en-US"/>
        </a:p>
      </dgm:t>
    </dgm:pt>
    <dgm:pt modelId="{6C1A659B-C03D-4D53-AD42-956034732018}">
      <dgm:prSet/>
      <dgm:spPr/>
      <dgm:t>
        <a:bodyPr/>
        <a:lstStyle/>
        <a:p>
          <a:r>
            <a:rPr lang="en-US"/>
            <a:t>Pre-leasing/Outreach   </a:t>
          </a:r>
        </a:p>
      </dgm:t>
    </dgm:pt>
    <dgm:pt modelId="{A38FDB65-92B5-4F89-808F-CB7C54B906E9}" type="parTrans" cxnId="{4129A8BE-59FC-461A-9A15-8C8908F3A86E}">
      <dgm:prSet/>
      <dgm:spPr/>
      <dgm:t>
        <a:bodyPr/>
        <a:lstStyle/>
        <a:p>
          <a:endParaRPr lang="en-US"/>
        </a:p>
      </dgm:t>
    </dgm:pt>
    <dgm:pt modelId="{7AD2A92E-0DCE-4BD6-8124-9309AC6CE5F0}" type="sibTrans" cxnId="{4129A8BE-59FC-461A-9A15-8C8908F3A86E}">
      <dgm:prSet/>
      <dgm:spPr/>
      <dgm:t>
        <a:bodyPr/>
        <a:lstStyle/>
        <a:p>
          <a:endParaRPr lang="en-US"/>
        </a:p>
      </dgm:t>
    </dgm:pt>
    <dgm:pt modelId="{98CDEC2A-F74A-4949-9FBD-6EAF6335B979}">
      <dgm:prSet/>
      <dgm:spPr/>
      <dgm:t>
        <a:bodyPr/>
        <a:lstStyle/>
        <a:p>
          <a:pPr>
            <a:defRPr b="1"/>
          </a:pPr>
          <a:r>
            <a:rPr lang="en-US"/>
            <a:t>Oct. 2022</a:t>
          </a:r>
        </a:p>
      </dgm:t>
    </dgm:pt>
    <dgm:pt modelId="{436851A7-BA72-4E88-AB0A-4CEBB143175D}" type="parTrans" cxnId="{11500E06-465B-4FC4-A156-65832C4AEC26}">
      <dgm:prSet/>
      <dgm:spPr/>
      <dgm:t>
        <a:bodyPr/>
        <a:lstStyle/>
        <a:p>
          <a:endParaRPr lang="en-US"/>
        </a:p>
      </dgm:t>
    </dgm:pt>
    <dgm:pt modelId="{0E952245-7FF5-405C-A6E3-7FC22E9F004A}" type="sibTrans" cxnId="{11500E06-465B-4FC4-A156-65832C4AEC26}">
      <dgm:prSet/>
      <dgm:spPr/>
      <dgm:t>
        <a:bodyPr/>
        <a:lstStyle/>
        <a:p>
          <a:endParaRPr lang="en-US"/>
        </a:p>
      </dgm:t>
    </dgm:pt>
    <dgm:pt modelId="{16D57BCF-FB09-4C1D-91FC-43462A316D16}">
      <dgm:prSet/>
      <dgm:spPr/>
      <dgm:t>
        <a:bodyPr/>
        <a:lstStyle/>
        <a:p>
          <a:r>
            <a:rPr lang="en-US"/>
            <a:t>Lease-up Begins           </a:t>
          </a:r>
        </a:p>
      </dgm:t>
    </dgm:pt>
    <dgm:pt modelId="{0318FF9B-1882-41BF-90AE-50E4906BD965}" type="parTrans" cxnId="{4C7F245F-4C5D-4E18-946F-89DFE5E7F3F3}">
      <dgm:prSet/>
      <dgm:spPr/>
      <dgm:t>
        <a:bodyPr/>
        <a:lstStyle/>
        <a:p>
          <a:endParaRPr lang="en-US"/>
        </a:p>
      </dgm:t>
    </dgm:pt>
    <dgm:pt modelId="{82445BB0-8A68-40F3-B0C6-0C7AAC94C2FC}" type="sibTrans" cxnId="{4C7F245F-4C5D-4E18-946F-89DFE5E7F3F3}">
      <dgm:prSet/>
      <dgm:spPr/>
      <dgm:t>
        <a:bodyPr/>
        <a:lstStyle/>
        <a:p>
          <a:endParaRPr lang="en-US"/>
        </a:p>
      </dgm:t>
    </dgm:pt>
    <dgm:pt modelId="{4A737680-DCDE-4521-BEDA-7013EE85A43C}">
      <dgm:prSet/>
      <dgm:spPr/>
      <dgm:t>
        <a:bodyPr/>
        <a:lstStyle/>
        <a:p>
          <a:pPr>
            <a:defRPr b="1"/>
          </a:pPr>
          <a:r>
            <a:rPr lang="en-US"/>
            <a:t>Nov. 2022</a:t>
          </a:r>
        </a:p>
      </dgm:t>
    </dgm:pt>
    <dgm:pt modelId="{50DF5FA7-3248-4239-8BD1-011CA06F9BBB}" type="parTrans" cxnId="{F907B924-F965-4B85-A202-16B771C8B226}">
      <dgm:prSet/>
      <dgm:spPr/>
      <dgm:t>
        <a:bodyPr/>
        <a:lstStyle/>
        <a:p>
          <a:endParaRPr lang="en-US"/>
        </a:p>
      </dgm:t>
    </dgm:pt>
    <dgm:pt modelId="{68E2DDC5-D04C-45AB-A83B-CCB88C6669CD}" type="sibTrans" cxnId="{F907B924-F965-4B85-A202-16B771C8B226}">
      <dgm:prSet/>
      <dgm:spPr/>
      <dgm:t>
        <a:bodyPr/>
        <a:lstStyle/>
        <a:p>
          <a:endParaRPr lang="en-US"/>
        </a:p>
      </dgm:t>
    </dgm:pt>
    <dgm:pt modelId="{5E6B288E-FA0B-4BBC-AFD4-244EECCE2FBE}">
      <dgm:prSet/>
      <dgm:spPr/>
      <dgm:t>
        <a:bodyPr/>
        <a:lstStyle/>
        <a:p>
          <a:r>
            <a:rPr lang="en-US"/>
            <a:t>Construction Complete </a:t>
          </a:r>
        </a:p>
      </dgm:t>
    </dgm:pt>
    <dgm:pt modelId="{B4B1F29B-DA7C-4440-B9AC-DD6B2FD9AC83}" type="parTrans" cxnId="{270596A2-B47F-4E8C-9468-F8F368589E8B}">
      <dgm:prSet/>
      <dgm:spPr/>
      <dgm:t>
        <a:bodyPr/>
        <a:lstStyle/>
        <a:p>
          <a:endParaRPr lang="en-US"/>
        </a:p>
      </dgm:t>
    </dgm:pt>
    <dgm:pt modelId="{570BDD9A-12C6-4CFE-969C-1A7DA45DEC15}" type="sibTrans" cxnId="{270596A2-B47F-4E8C-9468-F8F368589E8B}">
      <dgm:prSet/>
      <dgm:spPr/>
      <dgm:t>
        <a:bodyPr/>
        <a:lstStyle/>
        <a:p>
          <a:endParaRPr lang="en-US"/>
        </a:p>
      </dgm:t>
    </dgm:pt>
    <dgm:pt modelId="{6DEE0E12-4782-496E-A292-33EFAD4BB247}">
      <dgm:prSet/>
      <dgm:spPr/>
      <dgm:t>
        <a:bodyPr/>
        <a:lstStyle/>
        <a:p>
          <a:pPr>
            <a:defRPr b="1"/>
          </a:pPr>
          <a:r>
            <a:rPr lang="en-US"/>
            <a:t>Apr. 2023</a:t>
          </a:r>
        </a:p>
      </dgm:t>
    </dgm:pt>
    <dgm:pt modelId="{554DC2BF-99B5-407B-9C27-B47676669D7E}" type="parTrans" cxnId="{56DBF039-91FE-429C-995E-3F43CAB04BF5}">
      <dgm:prSet/>
      <dgm:spPr/>
      <dgm:t>
        <a:bodyPr/>
        <a:lstStyle/>
        <a:p>
          <a:endParaRPr lang="en-US"/>
        </a:p>
      </dgm:t>
    </dgm:pt>
    <dgm:pt modelId="{6E95D7F7-A22C-409D-B02D-C86A9BEDE3FD}" type="sibTrans" cxnId="{56DBF039-91FE-429C-995E-3F43CAB04BF5}">
      <dgm:prSet/>
      <dgm:spPr/>
      <dgm:t>
        <a:bodyPr/>
        <a:lstStyle/>
        <a:p>
          <a:endParaRPr lang="en-US"/>
        </a:p>
      </dgm:t>
    </dgm:pt>
    <dgm:pt modelId="{A474E4D7-F480-48C6-BEDF-78AD233A74E2}">
      <dgm:prSet/>
      <dgm:spPr/>
      <dgm:t>
        <a:bodyPr/>
        <a:lstStyle/>
        <a:p>
          <a:r>
            <a:rPr lang="en-US"/>
            <a:t>Lease-up Complete       </a:t>
          </a:r>
        </a:p>
      </dgm:t>
    </dgm:pt>
    <dgm:pt modelId="{F01C7B6F-EEB5-4984-B1DF-33B760E33D4F}" type="parTrans" cxnId="{2A53A5DB-7BBF-455F-AB65-0773EA14C8F5}">
      <dgm:prSet/>
      <dgm:spPr/>
      <dgm:t>
        <a:bodyPr/>
        <a:lstStyle/>
        <a:p>
          <a:endParaRPr lang="en-US"/>
        </a:p>
      </dgm:t>
    </dgm:pt>
    <dgm:pt modelId="{FA2128DF-9574-426D-90F7-EBD6D4B54A8D}" type="sibTrans" cxnId="{2A53A5DB-7BBF-455F-AB65-0773EA14C8F5}">
      <dgm:prSet/>
      <dgm:spPr/>
      <dgm:t>
        <a:bodyPr/>
        <a:lstStyle/>
        <a:p>
          <a:endParaRPr lang="en-US"/>
        </a:p>
      </dgm:t>
    </dgm:pt>
    <dgm:pt modelId="{CDCD6654-5AFB-49C6-BBF0-9465C4C9CBD1}" type="pres">
      <dgm:prSet presAssocID="{5342C1AD-1451-4CD8-812E-282E969708CE}" presName="root" presStyleCnt="0">
        <dgm:presLayoutVars>
          <dgm:chMax/>
          <dgm:chPref/>
          <dgm:animLvl val="lvl"/>
        </dgm:presLayoutVars>
      </dgm:prSet>
      <dgm:spPr/>
    </dgm:pt>
    <dgm:pt modelId="{321E2841-41E0-4FD8-A961-DF9D1F117112}" type="pres">
      <dgm:prSet presAssocID="{5342C1AD-1451-4CD8-812E-282E969708CE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3228C820-3498-4206-A286-3F5BB530B73F}" type="pres">
      <dgm:prSet presAssocID="{5342C1AD-1451-4CD8-812E-282E969708CE}" presName="nodes" presStyleCnt="0">
        <dgm:presLayoutVars>
          <dgm:chMax/>
          <dgm:chPref/>
          <dgm:animLvl val="lvl"/>
        </dgm:presLayoutVars>
      </dgm:prSet>
      <dgm:spPr/>
    </dgm:pt>
    <dgm:pt modelId="{78E6EE9E-E3D4-49C1-AF80-672FD3B6979F}" type="pres">
      <dgm:prSet presAssocID="{1A41D1EF-AFC2-4CE9-A29C-AA0F7E9825EF}" presName="composite" presStyleCnt="0"/>
      <dgm:spPr/>
    </dgm:pt>
    <dgm:pt modelId="{713D48FE-03E1-43D3-9B09-95648894EC9A}" type="pres">
      <dgm:prSet presAssocID="{1A41D1EF-AFC2-4CE9-A29C-AA0F7E9825EF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14390B52-903F-4CB6-BB36-38BDB54CB4E1}" type="pres">
      <dgm:prSet presAssocID="{1A41D1EF-AFC2-4CE9-A29C-AA0F7E9825EF}" presName="DropPinPlaceHolder" presStyleCnt="0"/>
      <dgm:spPr/>
    </dgm:pt>
    <dgm:pt modelId="{F392C1C4-A6A5-48E4-8E0C-D6FDE4B4773F}" type="pres">
      <dgm:prSet presAssocID="{1A41D1EF-AFC2-4CE9-A29C-AA0F7E9825EF}" presName="DropPin" presStyleLbl="alignNode1" presStyleIdx="0" presStyleCnt="5"/>
      <dgm:spPr/>
    </dgm:pt>
    <dgm:pt modelId="{4EDA3A6F-15DD-4634-8F12-04A8907D25D2}" type="pres">
      <dgm:prSet presAssocID="{1A41D1EF-AFC2-4CE9-A29C-AA0F7E9825EF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2453D936-EC97-4E53-931C-CE1FF19862E4}" type="pres">
      <dgm:prSet presAssocID="{1A41D1EF-AFC2-4CE9-A29C-AA0F7E9825EF}" presName="L2TextContainer" presStyleLbl="revTx" presStyleIdx="0" presStyleCnt="10">
        <dgm:presLayoutVars>
          <dgm:bulletEnabled val="1"/>
        </dgm:presLayoutVars>
      </dgm:prSet>
      <dgm:spPr/>
    </dgm:pt>
    <dgm:pt modelId="{BC2EF8E1-9439-4D41-8822-486F68A6BB9E}" type="pres">
      <dgm:prSet presAssocID="{1A41D1EF-AFC2-4CE9-A29C-AA0F7E9825EF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3F07FC09-CD86-458E-9339-7D1B2BC80009}" type="pres">
      <dgm:prSet presAssocID="{1A41D1EF-AFC2-4CE9-A29C-AA0F7E9825EF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53EF8EB7-F6D8-454D-A9A0-A194CBE3C167}" type="pres">
      <dgm:prSet presAssocID="{1A41D1EF-AFC2-4CE9-A29C-AA0F7E9825EF}" presName="EmptyPlaceHolder" presStyleCnt="0"/>
      <dgm:spPr/>
    </dgm:pt>
    <dgm:pt modelId="{9A334626-A967-446B-8C4E-F732F4CF179E}" type="pres">
      <dgm:prSet presAssocID="{A938394A-C557-4B11-8606-748FBC0EC39F}" presName="spaceBetweenRectangles" presStyleCnt="0"/>
      <dgm:spPr/>
    </dgm:pt>
    <dgm:pt modelId="{B0FF22A1-207D-4F7C-B281-29A53F1D9F03}" type="pres">
      <dgm:prSet presAssocID="{E3DC408E-7A3B-4647-8469-6D4CE6AA2808}" presName="composite" presStyleCnt="0"/>
      <dgm:spPr/>
    </dgm:pt>
    <dgm:pt modelId="{31A7D4E4-09CD-48E9-817D-E11A906AA959}" type="pres">
      <dgm:prSet presAssocID="{E3DC408E-7A3B-4647-8469-6D4CE6AA2808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DAC8DB3-BBA6-4A7D-9187-970C692A97F7}" type="pres">
      <dgm:prSet presAssocID="{E3DC408E-7A3B-4647-8469-6D4CE6AA2808}" presName="DropPinPlaceHolder" presStyleCnt="0"/>
      <dgm:spPr/>
    </dgm:pt>
    <dgm:pt modelId="{30CE40C5-C0AC-4B8F-817E-5214E76D3914}" type="pres">
      <dgm:prSet presAssocID="{E3DC408E-7A3B-4647-8469-6D4CE6AA2808}" presName="DropPin" presStyleLbl="alignNode1" presStyleIdx="1" presStyleCnt="5"/>
      <dgm:spPr/>
    </dgm:pt>
    <dgm:pt modelId="{AF9860B7-881C-4808-B40F-9B6EFCEC3A93}" type="pres">
      <dgm:prSet presAssocID="{E3DC408E-7A3B-4647-8469-6D4CE6AA2808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A05837C9-204B-49EA-9FB3-4596A4A04D4C}" type="pres">
      <dgm:prSet presAssocID="{E3DC408E-7A3B-4647-8469-6D4CE6AA2808}" presName="L2TextContainer" presStyleLbl="revTx" presStyleIdx="2" presStyleCnt="10">
        <dgm:presLayoutVars>
          <dgm:bulletEnabled val="1"/>
        </dgm:presLayoutVars>
      </dgm:prSet>
      <dgm:spPr/>
    </dgm:pt>
    <dgm:pt modelId="{E9316DCF-DF9A-4A14-B398-A495A3E5592B}" type="pres">
      <dgm:prSet presAssocID="{E3DC408E-7A3B-4647-8469-6D4CE6AA2808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CDE44B37-CB22-4288-9AA4-BA3E8D1E261C}" type="pres">
      <dgm:prSet presAssocID="{E3DC408E-7A3B-4647-8469-6D4CE6AA2808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F2A3EE6-199F-4ED4-9CA6-7B67E12AAE89}" type="pres">
      <dgm:prSet presAssocID="{E3DC408E-7A3B-4647-8469-6D4CE6AA2808}" presName="EmptyPlaceHolder" presStyleCnt="0"/>
      <dgm:spPr/>
    </dgm:pt>
    <dgm:pt modelId="{DE413619-7463-4585-AB81-64501CFAD410}" type="pres">
      <dgm:prSet presAssocID="{C25E04FE-1244-4432-ACE4-8786FF3873B1}" presName="spaceBetweenRectangles" presStyleCnt="0"/>
      <dgm:spPr/>
    </dgm:pt>
    <dgm:pt modelId="{5D4798A0-8219-42CD-8285-8F08CE08B7B2}" type="pres">
      <dgm:prSet presAssocID="{98CDEC2A-F74A-4949-9FBD-6EAF6335B979}" presName="composite" presStyleCnt="0"/>
      <dgm:spPr/>
    </dgm:pt>
    <dgm:pt modelId="{466D921E-7FBC-4447-A7D4-E90A48058F54}" type="pres">
      <dgm:prSet presAssocID="{98CDEC2A-F74A-4949-9FBD-6EAF6335B979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B0C0CBD-080B-4ABB-B592-7250EC2EB274}" type="pres">
      <dgm:prSet presAssocID="{98CDEC2A-F74A-4949-9FBD-6EAF6335B979}" presName="DropPinPlaceHolder" presStyleCnt="0"/>
      <dgm:spPr/>
    </dgm:pt>
    <dgm:pt modelId="{B62D8F1D-060E-4109-B281-140A1E2F15B7}" type="pres">
      <dgm:prSet presAssocID="{98CDEC2A-F74A-4949-9FBD-6EAF6335B979}" presName="DropPin" presStyleLbl="alignNode1" presStyleIdx="2" presStyleCnt="5"/>
      <dgm:spPr/>
    </dgm:pt>
    <dgm:pt modelId="{2B16B16A-2839-4995-93AA-16DDF989C762}" type="pres">
      <dgm:prSet presAssocID="{98CDEC2A-F74A-4949-9FBD-6EAF6335B979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C9ACD694-560A-416D-8C14-F12E9E26FA2A}" type="pres">
      <dgm:prSet presAssocID="{98CDEC2A-F74A-4949-9FBD-6EAF6335B979}" presName="L2TextContainer" presStyleLbl="revTx" presStyleIdx="4" presStyleCnt="10">
        <dgm:presLayoutVars>
          <dgm:bulletEnabled val="1"/>
        </dgm:presLayoutVars>
      </dgm:prSet>
      <dgm:spPr/>
    </dgm:pt>
    <dgm:pt modelId="{74F4B7CF-C98A-426C-AC09-0D6E969F6BE3}" type="pres">
      <dgm:prSet presAssocID="{98CDEC2A-F74A-4949-9FBD-6EAF6335B979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97BCF0B2-CDDE-49AA-BCD5-F0C4BBE31E02}" type="pres">
      <dgm:prSet presAssocID="{98CDEC2A-F74A-4949-9FBD-6EAF6335B979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A8C8111-53F5-4532-B3F0-21097D8B77B8}" type="pres">
      <dgm:prSet presAssocID="{98CDEC2A-F74A-4949-9FBD-6EAF6335B979}" presName="EmptyPlaceHolder" presStyleCnt="0"/>
      <dgm:spPr/>
    </dgm:pt>
    <dgm:pt modelId="{D75F02CD-6DFD-45F6-84B6-943248CAD873}" type="pres">
      <dgm:prSet presAssocID="{0E952245-7FF5-405C-A6E3-7FC22E9F004A}" presName="spaceBetweenRectangles" presStyleCnt="0"/>
      <dgm:spPr/>
    </dgm:pt>
    <dgm:pt modelId="{28F64966-5A73-489F-85FC-9E594FFC3F9C}" type="pres">
      <dgm:prSet presAssocID="{4A737680-DCDE-4521-BEDA-7013EE85A43C}" presName="composite" presStyleCnt="0"/>
      <dgm:spPr/>
    </dgm:pt>
    <dgm:pt modelId="{9D6F09DA-1FCF-40D6-AD87-F55A2C06054A}" type="pres">
      <dgm:prSet presAssocID="{4A737680-DCDE-4521-BEDA-7013EE85A43C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783212C-DD4E-44E0-B5AB-E867F81A3EE9}" type="pres">
      <dgm:prSet presAssocID="{4A737680-DCDE-4521-BEDA-7013EE85A43C}" presName="DropPinPlaceHolder" presStyleCnt="0"/>
      <dgm:spPr/>
    </dgm:pt>
    <dgm:pt modelId="{AF8B7076-3EA2-4BB2-90B3-97DC21636708}" type="pres">
      <dgm:prSet presAssocID="{4A737680-DCDE-4521-BEDA-7013EE85A43C}" presName="DropPin" presStyleLbl="alignNode1" presStyleIdx="3" presStyleCnt="5"/>
      <dgm:spPr/>
    </dgm:pt>
    <dgm:pt modelId="{21A2731A-748C-47FD-BDC2-314CCA013B75}" type="pres">
      <dgm:prSet presAssocID="{4A737680-DCDE-4521-BEDA-7013EE85A43C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0595E74E-3733-4A96-ABB3-ABC9042F28FE}" type="pres">
      <dgm:prSet presAssocID="{4A737680-DCDE-4521-BEDA-7013EE85A43C}" presName="L2TextContainer" presStyleLbl="revTx" presStyleIdx="6" presStyleCnt="10">
        <dgm:presLayoutVars>
          <dgm:bulletEnabled val="1"/>
        </dgm:presLayoutVars>
      </dgm:prSet>
      <dgm:spPr/>
    </dgm:pt>
    <dgm:pt modelId="{5A6FB842-FB8E-4AA9-8EEB-F1205A4A554A}" type="pres">
      <dgm:prSet presAssocID="{4A737680-DCDE-4521-BEDA-7013EE85A43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150BCEC7-CD81-4767-8D38-B1C8F52842C9}" type="pres">
      <dgm:prSet presAssocID="{4A737680-DCDE-4521-BEDA-7013EE85A43C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E1415E6B-4BE6-4768-8582-979430A34132}" type="pres">
      <dgm:prSet presAssocID="{4A737680-DCDE-4521-BEDA-7013EE85A43C}" presName="EmptyPlaceHolder" presStyleCnt="0"/>
      <dgm:spPr/>
    </dgm:pt>
    <dgm:pt modelId="{DD560440-95C8-4EE0-B7E9-3B3EDF586823}" type="pres">
      <dgm:prSet presAssocID="{68E2DDC5-D04C-45AB-A83B-CCB88C6669CD}" presName="spaceBetweenRectangles" presStyleCnt="0"/>
      <dgm:spPr/>
    </dgm:pt>
    <dgm:pt modelId="{39FD6472-4B04-4EBE-9C69-C48D7F63CCE6}" type="pres">
      <dgm:prSet presAssocID="{6DEE0E12-4782-496E-A292-33EFAD4BB247}" presName="composite" presStyleCnt="0"/>
      <dgm:spPr/>
    </dgm:pt>
    <dgm:pt modelId="{7A827BD3-BF5F-4310-828B-9FC76EF0B4A6}" type="pres">
      <dgm:prSet presAssocID="{6DEE0E12-4782-496E-A292-33EFAD4BB247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883A57BC-1710-4717-8C7E-1742425AD797}" type="pres">
      <dgm:prSet presAssocID="{6DEE0E12-4782-496E-A292-33EFAD4BB247}" presName="DropPinPlaceHolder" presStyleCnt="0"/>
      <dgm:spPr/>
    </dgm:pt>
    <dgm:pt modelId="{F58A9302-C454-45FD-9730-07C9F4B554E5}" type="pres">
      <dgm:prSet presAssocID="{6DEE0E12-4782-496E-A292-33EFAD4BB247}" presName="DropPin" presStyleLbl="alignNode1" presStyleIdx="4" presStyleCnt="5"/>
      <dgm:spPr/>
    </dgm:pt>
    <dgm:pt modelId="{3DD3A7C8-BF6B-4574-8765-F8B72F792AE2}" type="pres">
      <dgm:prSet presAssocID="{6DEE0E12-4782-496E-A292-33EFAD4BB247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0A519DF-5F4B-4B81-B51A-579B510FAD88}" type="pres">
      <dgm:prSet presAssocID="{6DEE0E12-4782-496E-A292-33EFAD4BB247}" presName="L2TextContainer" presStyleLbl="revTx" presStyleIdx="8" presStyleCnt="10">
        <dgm:presLayoutVars>
          <dgm:bulletEnabled val="1"/>
        </dgm:presLayoutVars>
      </dgm:prSet>
      <dgm:spPr/>
    </dgm:pt>
    <dgm:pt modelId="{F754BD7C-8BA8-40B4-A8C7-AC7D435BB4E2}" type="pres">
      <dgm:prSet presAssocID="{6DEE0E12-4782-496E-A292-33EFAD4BB247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4FE68E82-60B5-4817-9D19-ECED2F983882}" type="pres">
      <dgm:prSet presAssocID="{6DEE0E12-4782-496E-A292-33EFAD4BB247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6358BB9-B302-44FC-8F1D-4601F1998345}" type="pres">
      <dgm:prSet presAssocID="{6DEE0E12-4782-496E-A292-33EFAD4BB247}" presName="EmptyPlaceHolder" presStyleCnt="0"/>
      <dgm:spPr/>
    </dgm:pt>
  </dgm:ptLst>
  <dgm:cxnLst>
    <dgm:cxn modelId="{E62CC303-8AA0-433A-BDC7-405D0CEC0B7A}" type="presOf" srcId="{6DEE0E12-4782-496E-A292-33EFAD4BB247}" destId="{F754BD7C-8BA8-40B4-A8C7-AC7D435BB4E2}" srcOrd="0" destOrd="0" presId="urn:microsoft.com/office/officeart/2017/3/layout/DropPinTimeline"/>
    <dgm:cxn modelId="{E8B6E003-E68F-45BF-A417-7A8AE82EDBD1}" type="presOf" srcId="{5E6B288E-FA0B-4BBC-AFD4-244EECCE2FBE}" destId="{0595E74E-3733-4A96-ABB3-ABC9042F28FE}" srcOrd="0" destOrd="0" presId="urn:microsoft.com/office/officeart/2017/3/layout/DropPinTimeline"/>
    <dgm:cxn modelId="{11500E06-465B-4FC4-A156-65832C4AEC26}" srcId="{5342C1AD-1451-4CD8-812E-282E969708CE}" destId="{98CDEC2A-F74A-4949-9FBD-6EAF6335B979}" srcOrd="2" destOrd="0" parTransId="{436851A7-BA72-4E88-AB0A-4CEBB143175D}" sibTransId="{0E952245-7FF5-405C-A6E3-7FC22E9F004A}"/>
    <dgm:cxn modelId="{00C4BD1D-8F25-45E6-BC13-0B0C266F2D59}" type="presOf" srcId="{6C1A659B-C03D-4D53-AD42-956034732018}" destId="{A05837C9-204B-49EA-9FB3-4596A4A04D4C}" srcOrd="0" destOrd="0" presId="urn:microsoft.com/office/officeart/2017/3/layout/DropPinTimeline"/>
    <dgm:cxn modelId="{F907B924-F965-4B85-A202-16B771C8B226}" srcId="{5342C1AD-1451-4CD8-812E-282E969708CE}" destId="{4A737680-DCDE-4521-BEDA-7013EE85A43C}" srcOrd="3" destOrd="0" parTransId="{50DF5FA7-3248-4239-8BD1-011CA06F9BBB}" sibTransId="{68E2DDC5-D04C-45AB-A83B-CCB88C6669CD}"/>
    <dgm:cxn modelId="{1FB8BB33-2D29-412C-8FE2-11D1F5BBCED1}" srcId="{5342C1AD-1451-4CD8-812E-282E969708CE}" destId="{1A41D1EF-AFC2-4CE9-A29C-AA0F7E9825EF}" srcOrd="0" destOrd="0" parTransId="{D14758DB-57E7-4CCD-94EE-4F2576396864}" sibTransId="{A938394A-C557-4B11-8606-748FBC0EC39F}"/>
    <dgm:cxn modelId="{56DBF039-91FE-429C-995E-3F43CAB04BF5}" srcId="{5342C1AD-1451-4CD8-812E-282E969708CE}" destId="{6DEE0E12-4782-496E-A292-33EFAD4BB247}" srcOrd="4" destOrd="0" parTransId="{554DC2BF-99B5-407B-9C27-B47676669D7E}" sibTransId="{6E95D7F7-A22C-409D-B02D-C86A9BEDE3FD}"/>
    <dgm:cxn modelId="{ED8A6F3E-F7F6-4497-87EE-5C819D906D0E}" srcId="{1A41D1EF-AFC2-4CE9-A29C-AA0F7E9825EF}" destId="{AA2F40B8-76D9-4C7B-AC4A-9D9A3157EED2}" srcOrd="0" destOrd="0" parTransId="{AE6B26C5-313B-464A-859E-260A07E4A6CC}" sibTransId="{E442D8E6-45F5-4F80-B573-E3DE01509458}"/>
    <dgm:cxn modelId="{4C7F245F-4C5D-4E18-946F-89DFE5E7F3F3}" srcId="{98CDEC2A-F74A-4949-9FBD-6EAF6335B979}" destId="{16D57BCF-FB09-4C1D-91FC-43462A316D16}" srcOrd="0" destOrd="0" parTransId="{0318FF9B-1882-41BF-90AE-50E4906BD965}" sibTransId="{82445BB0-8A68-40F3-B0C6-0C7AAC94C2FC}"/>
    <dgm:cxn modelId="{2E579F4A-E0A4-43E4-9268-80BBC7A17ED5}" type="presOf" srcId="{1A41D1EF-AFC2-4CE9-A29C-AA0F7E9825EF}" destId="{BC2EF8E1-9439-4D41-8822-486F68A6BB9E}" srcOrd="0" destOrd="0" presId="urn:microsoft.com/office/officeart/2017/3/layout/DropPinTimeline"/>
    <dgm:cxn modelId="{5020FD73-1400-419F-8C57-280F27373724}" type="presOf" srcId="{AA2F40B8-76D9-4C7B-AC4A-9D9A3157EED2}" destId="{2453D936-EC97-4E53-931C-CE1FF19862E4}" srcOrd="0" destOrd="0" presId="urn:microsoft.com/office/officeart/2017/3/layout/DropPinTimeline"/>
    <dgm:cxn modelId="{11AC2580-5BA6-43FC-86F8-E24BB1BC7B2A}" type="presOf" srcId="{4A737680-DCDE-4521-BEDA-7013EE85A43C}" destId="{5A6FB842-FB8E-4AA9-8EEB-F1205A4A554A}" srcOrd="0" destOrd="0" presId="urn:microsoft.com/office/officeart/2017/3/layout/DropPinTimeline"/>
    <dgm:cxn modelId="{1064D294-353C-47D5-B11C-6453BBCFC07D}" type="presOf" srcId="{A474E4D7-F480-48C6-BEDF-78AD233A74E2}" destId="{70A519DF-5F4B-4B81-B51A-579B510FAD88}" srcOrd="0" destOrd="0" presId="urn:microsoft.com/office/officeart/2017/3/layout/DropPinTimeline"/>
    <dgm:cxn modelId="{270596A2-B47F-4E8C-9468-F8F368589E8B}" srcId="{4A737680-DCDE-4521-BEDA-7013EE85A43C}" destId="{5E6B288E-FA0B-4BBC-AFD4-244EECCE2FBE}" srcOrd="0" destOrd="0" parTransId="{B4B1F29B-DA7C-4440-B9AC-DD6B2FD9AC83}" sibTransId="{570BDD9A-12C6-4CFE-969C-1A7DA45DEC15}"/>
    <dgm:cxn modelId="{785264BB-9A99-4081-8312-B1E69519FDB1}" srcId="{5342C1AD-1451-4CD8-812E-282E969708CE}" destId="{E3DC408E-7A3B-4647-8469-6D4CE6AA2808}" srcOrd="1" destOrd="0" parTransId="{FF213021-6F74-4EBB-BDF9-7A3DC9A4D642}" sibTransId="{C25E04FE-1244-4432-ACE4-8786FF3873B1}"/>
    <dgm:cxn modelId="{080C99BD-5DC7-45E0-81B6-9EE9953D8B15}" type="presOf" srcId="{16D57BCF-FB09-4C1D-91FC-43462A316D16}" destId="{C9ACD694-560A-416D-8C14-F12E9E26FA2A}" srcOrd="0" destOrd="0" presId="urn:microsoft.com/office/officeart/2017/3/layout/DropPinTimeline"/>
    <dgm:cxn modelId="{4129A8BE-59FC-461A-9A15-8C8908F3A86E}" srcId="{E3DC408E-7A3B-4647-8469-6D4CE6AA2808}" destId="{6C1A659B-C03D-4D53-AD42-956034732018}" srcOrd="0" destOrd="0" parTransId="{A38FDB65-92B5-4F89-808F-CB7C54B906E9}" sibTransId="{7AD2A92E-0DCE-4BD6-8124-9309AC6CE5F0}"/>
    <dgm:cxn modelId="{80B3B0D9-395E-421D-A1DA-FE673A191143}" type="presOf" srcId="{98CDEC2A-F74A-4949-9FBD-6EAF6335B979}" destId="{74F4B7CF-C98A-426C-AC09-0D6E969F6BE3}" srcOrd="0" destOrd="0" presId="urn:microsoft.com/office/officeart/2017/3/layout/DropPinTimeline"/>
    <dgm:cxn modelId="{2A53A5DB-7BBF-455F-AB65-0773EA14C8F5}" srcId="{6DEE0E12-4782-496E-A292-33EFAD4BB247}" destId="{A474E4D7-F480-48C6-BEDF-78AD233A74E2}" srcOrd="0" destOrd="0" parTransId="{F01C7B6F-EEB5-4984-B1DF-33B760E33D4F}" sibTransId="{FA2128DF-9574-426D-90F7-EBD6D4B54A8D}"/>
    <dgm:cxn modelId="{D1F1D4E7-ABB7-4C68-A93D-103D31F840B2}" type="presOf" srcId="{5342C1AD-1451-4CD8-812E-282E969708CE}" destId="{CDCD6654-5AFB-49C6-BBF0-9465C4C9CBD1}" srcOrd="0" destOrd="0" presId="urn:microsoft.com/office/officeart/2017/3/layout/DropPinTimeline"/>
    <dgm:cxn modelId="{6BED10E8-28F8-48B1-9521-18C0AB3D8EEE}" type="presOf" srcId="{E3DC408E-7A3B-4647-8469-6D4CE6AA2808}" destId="{E9316DCF-DF9A-4A14-B398-A495A3E5592B}" srcOrd="0" destOrd="0" presId="urn:microsoft.com/office/officeart/2017/3/layout/DropPinTimeline"/>
    <dgm:cxn modelId="{B9D0CE9A-D996-4404-B92F-B6C7AD057DDA}" type="presParOf" srcId="{CDCD6654-5AFB-49C6-BBF0-9465C4C9CBD1}" destId="{321E2841-41E0-4FD8-A961-DF9D1F117112}" srcOrd="0" destOrd="0" presId="urn:microsoft.com/office/officeart/2017/3/layout/DropPinTimeline"/>
    <dgm:cxn modelId="{ADB2F700-70EC-4EAF-8388-9C942E09289E}" type="presParOf" srcId="{CDCD6654-5AFB-49C6-BBF0-9465C4C9CBD1}" destId="{3228C820-3498-4206-A286-3F5BB530B73F}" srcOrd="1" destOrd="0" presId="urn:microsoft.com/office/officeart/2017/3/layout/DropPinTimeline"/>
    <dgm:cxn modelId="{09670D5F-8B01-440A-964B-9C831EE61749}" type="presParOf" srcId="{3228C820-3498-4206-A286-3F5BB530B73F}" destId="{78E6EE9E-E3D4-49C1-AF80-672FD3B6979F}" srcOrd="0" destOrd="0" presId="urn:microsoft.com/office/officeart/2017/3/layout/DropPinTimeline"/>
    <dgm:cxn modelId="{47CCEDAC-1CE6-48C6-B586-C24E49BE2A0E}" type="presParOf" srcId="{78E6EE9E-E3D4-49C1-AF80-672FD3B6979F}" destId="{713D48FE-03E1-43D3-9B09-95648894EC9A}" srcOrd="0" destOrd="0" presId="urn:microsoft.com/office/officeart/2017/3/layout/DropPinTimeline"/>
    <dgm:cxn modelId="{A53AC2E9-DCE9-4CB3-8A74-26D7AB8844F1}" type="presParOf" srcId="{78E6EE9E-E3D4-49C1-AF80-672FD3B6979F}" destId="{14390B52-903F-4CB6-BB36-38BDB54CB4E1}" srcOrd="1" destOrd="0" presId="urn:microsoft.com/office/officeart/2017/3/layout/DropPinTimeline"/>
    <dgm:cxn modelId="{20E8B2CE-1626-49C3-B60F-0DB585E4BEEC}" type="presParOf" srcId="{14390B52-903F-4CB6-BB36-38BDB54CB4E1}" destId="{F392C1C4-A6A5-48E4-8E0C-D6FDE4B4773F}" srcOrd="0" destOrd="0" presId="urn:microsoft.com/office/officeart/2017/3/layout/DropPinTimeline"/>
    <dgm:cxn modelId="{C173C876-8155-4523-98C3-3DEF5E903FEC}" type="presParOf" srcId="{14390B52-903F-4CB6-BB36-38BDB54CB4E1}" destId="{4EDA3A6F-15DD-4634-8F12-04A8907D25D2}" srcOrd="1" destOrd="0" presId="urn:microsoft.com/office/officeart/2017/3/layout/DropPinTimeline"/>
    <dgm:cxn modelId="{208BD6C3-734B-420C-B988-5BE0EA3D3D97}" type="presParOf" srcId="{78E6EE9E-E3D4-49C1-AF80-672FD3B6979F}" destId="{2453D936-EC97-4E53-931C-CE1FF19862E4}" srcOrd="2" destOrd="0" presId="urn:microsoft.com/office/officeart/2017/3/layout/DropPinTimeline"/>
    <dgm:cxn modelId="{CC58E90C-D459-4A07-BF4B-F742BF3D9BEE}" type="presParOf" srcId="{78E6EE9E-E3D4-49C1-AF80-672FD3B6979F}" destId="{BC2EF8E1-9439-4D41-8822-486F68A6BB9E}" srcOrd="3" destOrd="0" presId="urn:microsoft.com/office/officeart/2017/3/layout/DropPinTimeline"/>
    <dgm:cxn modelId="{0F390A23-71F9-4906-B038-BB65320BA5E4}" type="presParOf" srcId="{78E6EE9E-E3D4-49C1-AF80-672FD3B6979F}" destId="{3F07FC09-CD86-458E-9339-7D1B2BC80009}" srcOrd="4" destOrd="0" presId="urn:microsoft.com/office/officeart/2017/3/layout/DropPinTimeline"/>
    <dgm:cxn modelId="{1EAE4B63-8A3C-4120-8510-FA9B483E5265}" type="presParOf" srcId="{78E6EE9E-E3D4-49C1-AF80-672FD3B6979F}" destId="{53EF8EB7-F6D8-454D-A9A0-A194CBE3C167}" srcOrd="5" destOrd="0" presId="urn:microsoft.com/office/officeart/2017/3/layout/DropPinTimeline"/>
    <dgm:cxn modelId="{C4C2E404-DBAC-4F68-BE4A-8A93F4C21508}" type="presParOf" srcId="{3228C820-3498-4206-A286-3F5BB530B73F}" destId="{9A334626-A967-446B-8C4E-F732F4CF179E}" srcOrd="1" destOrd="0" presId="urn:microsoft.com/office/officeart/2017/3/layout/DropPinTimeline"/>
    <dgm:cxn modelId="{A72A9C40-A6C9-4262-9DB6-4C03395A71C7}" type="presParOf" srcId="{3228C820-3498-4206-A286-3F5BB530B73F}" destId="{B0FF22A1-207D-4F7C-B281-29A53F1D9F03}" srcOrd="2" destOrd="0" presId="urn:microsoft.com/office/officeart/2017/3/layout/DropPinTimeline"/>
    <dgm:cxn modelId="{81FDC7CB-9D32-4026-8F12-38E017FADC54}" type="presParOf" srcId="{B0FF22A1-207D-4F7C-B281-29A53F1D9F03}" destId="{31A7D4E4-09CD-48E9-817D-E11A906AA959}" srcOrd="0" destOrd="0" presId="urn:microsoft.com/office/officeart/2017/3/layout/DropPinTimeline"/>
    <dgm:cxn modelId="{2F21A927-10B9-435F-A4BE-B6DE4854A12A}" type="presParOf" srcId="{B0FF22A1-207D-4F7C-B281-29A53F1D9F03}" destId="{0DAC8DB3-BBA6-4A7D-9187-970C692A97F7}" srcOrd="1" destOrd="0" presId="urn:microsoft.com/office/officeart/2017/3/layout/DropPinTimeline"/>
    <dgm:cxn modelId="{73971AB4-1F89-4CFE-A5F4-B86A11AA5593}" type="presParOf" srcId="{0DAC8DB3-BBA6-4A7D-9187-970C692A97F7}" destId="{30CE40C5-C0AC-4B8F-817E-5214E76D3914}" srcOrd="0" destOrd="0" presId="urn:microsoft.com/office/officeart/2017/3/layout/DropPinTimeline"/>
    <dgm:cxn modelId="{6248A151-EB95-4C43-A0C0-79C9351FBD96}" type="presParOf" srcId="{0DAC8DB3-BBA6-4A7D-9187-970C692A97F7}" destId="{AF9860B7-881C-4808-B40F-9B6EFCEC3A93}" srcOrd="1" destOrd="0" presId="urn:microsoft.com/office/officeart/2017/3/layout/DropPinTimeline"/>
    <dgm:cxn modelId="{9A7E713B-0291-4D28-B856-D3CD2C3ABA59}" type="presParOf" srcId="{B0FF22A1-207D-4F7C-B281-29A53F1D9F03}" destId="{A05837C9-204B-49EA-9FB3-4596A4A04D4C}" srcOrd="2" destOrd="0" presId="urn:microsoft.com/office/officeart/2017/3/layout/DropPinTimeline"/>
    <dgm:cxn modelId="{5000AFD6-D6EE-4E33-A6B9-C0D7968A639F}" type="presParOf" srcId="{B0FF22A1-207D-4F7C-B281-29A53F1D9F03}" destId="{E9316DCF-DF9A-4A14-B398-A495A3E5592B}" srcOrd="3" destOrd="0" presId="urn:microsoft.com/office/officeart/2017/3/layout/DropPinTimeline"/>
    <dgm:cxn modelId="{C4CCDC78-3CC9-4BFD-959C-BCC7C29C8EBC}" type="presParOf" srcId="{B0FF22A1-207D-4F7C-B281-29A53F1D9F03}" destId="{CDE44B37-CB22-4288-9AA4-BA3E8D1E261C}" srcOrd="4" destOrd="0" presId="urn:microsoft.com/office/officeart/2017/3/layout/DropPinTimeline"/>
    <dgm:cxn modelId="{1333294B-1B8A-4F68-85F7-D5AE6BC0E19C}" type="presParOf" srcId="{B0FF22A1-207D-4F7C-B281-29A53F1D9F03}" destId="{8F2A3EE6-199F-4ED4-9CA6-7B67E12AAE89}" srcOrd="5" destOrd="0" presId="urn:microsoft.com/office/officeart/2017/3/layout/DropPinTimeline"/>
    <dgm:cxn modelId="{8BA75BA5-7DDF-43EC-8BE8-2992E0B3C7A9}" type="presParOf" srcId="{3228C820-3498-4206-A286-3F5BB530B73F}" destId="{DE413619-7463-4585-AB81-64501CFAD410}" srcOrd="3" destOrd="0" presId="urn:microsoft.com/office/officeart/2017/3/layout/DropPinTimeline"/>
    <dgm:cxn modelId="{70347C07-19F5-4C1F-AE40-5B1426A9AA47}" type="presParOf" srcId="{3228C820-3498-4206-A286-3F5BB530B73F}" destId="{5D4798A0-8219-42CD-8285-8F08CE08B7B2}" srcOrd="4" destOrd="0" presId="urn:microsoft.com/office/officeart/2017/3/layout/DropPinTimeline"/>
    <dgm:cxn modelId="{4C564FA9-0F3A-4F19-A080-DBE71EFB937F}" type="presParOf" srcId="{5D4798A0-8219-42CD-8285-8F08CE08B7B2}" destId="{466D921E-7FBC-4447-A7D4-E90A48058F54}" srcOrd="0" destOrd="0" presId="urn:microsoft.com/office/officeart/2017/3/layout/DropPinTimeline"/>
    <dgm:cxn modelId="{8190C300-3D67-462E-9536-47BC2AF9488D}" type="presParOf" srcId="{5D4798A0-8219-42CD-8285-8F08CE08B7B2}" destId="{6B0C0CBD-080B-4ABB-B592-7250EC2EB274}" srcOrd="1" destOrd="0" presId="urn:microsoft.com/office/officeart/2017/3/layout/DropPinTimeline"/>
    <dgm:cxn modelId="{7A8FA84A-A11C-404F-966F-4D45E03480EC}" type="presParOf" srcId="{6B0C0CBD-080B-4ABB-B592-7250EC2EB274}" destId="{B62D8F1D-060E-4109-B281-140A1E2F15B7}" srcOrd="0" destOrd="0" presId="urn:microsoft.com/office/officeart/2017/3/layout/DropPinTimeline"/>
    <dgm:cxn modelId="{C4C10774-DD56-4647-9D90-0E930AB9787E}" type="presParOf" srcId="{6B0C0CBD-080B-4ABB-B592-7250EC2EB274}" destId="{2B16B16A-2839-4995-93AA-16DDF989C762}" srcOrd="1" destOrd="0" presId="urn:microsoft.com/office/officeart/2017/3/layout/DropPinTimeline"/>
    <dgm:cxn modelId="{C51C60AD-A107-4A2B-9884-0768908BEBAC}" type="presParOf" srcId="{5D4798A0-8219-42CD-8285-8F08CE08B7B2}" destId="{C9ACD694-560A-416D-8C14-F12E9E26FA2A}" srcOrd="2" destOrd="0" presId="urn:microsoft.com/office/officeart/2017/3/layout/DropPinTimeline"/>
    <dgm:cxn modelId="{554AB564-BDEC-4A8C-8795-9D31FC1EE0EC}" type="presParOf" srcId="{5D4798A0-8219-42CD-8285-8F08CE08B7B2}" destId="{74F4B7CF-C98A-426C-AC09-0D6E969F6BE3}" srcOrd="3" destOrd="0" presId="urn:microsoft.com/office/officeart/2017/3/layout/DropPinTimeline"/>
    <dgm:cxn modelId="{1F04A67D-7F56-4B90-A951-87BB3A00077E}" type="presParOf" srcId="{5D4798A0-8219-42CD-8285-8F08CE08B7B2}" destId="{97BCF0B2-CDDE-49AA-BCD5-F0C4BBE31E02}" srcOrd="4" destOrd="0" presId="urn:microsoft.com/office/officeart/2017/3/layout/DropPinTimeline"/>
    <dgm:cxn modelId="{D8F46E87-60C9-44A1-9404-92C4712DA4D3}" type="presParOf" srcId="{5D4798A0-8219-42CD-8285-8F08CE08B7B2}" destId="{0A8C8111-53F5-4532-B3F0-21097D8B77B8}" srcOrd="5" destOrd="0" presId="urn:microsoft.com/office/officeart/2017/3/layout/DropPinTimeline"/>
    <dgm:cxn modelId="{9A1B6575-802B-4E8B-AECB-FA4733C58F16}" type="presParOf" srcId="{3228C820-3498-4206-A286-3F5BB530B73F}" destId="{D75F02CD-6DFD-45F6-84B6-943248CAD873}" srcOrd="5" destOrd="0" presId="urn:microsoft.com/office/officeart/2017/3/layout/DropPinTimeline"/>
    <dgm:cxn modelId="{17DF859C-DF56-4D15-A7E6-442D658307C1}" type="presParOf" srcId="{3228C820-3498-4206-A286-3F5BB530B73F}" destId="{28F64966-5A73-489F-85FC-9E594FFC3F9C}" srcOrd="6" destOrd="0" presId="urn:microsoft.com/office/officeart/2017/3/layout/DropPinTimeline"/>
    <dgm:cxn modelId="{17D29A53-8C2F-4968-9B17-23ADA457CFBA}" type="presParOf" srcId="{28F64966-5A73-489F-85FC-9E594FFC3F9C}" destId="{9D6F09DA-1FCF-40D6-AD87-F55A2C06054A}" srcOrd="0" destOrd="0" presId="urn:microsoft.com/office/officeart/2017/3/layout/DropPinTimeline"/>
    <dgm:cxn modelId="{3B6D0FB4-14DE-4262-BFB0-1BED3813732D}" type="presParOf" srcId="{28F64966-5A73-489F-85FC-9E594FFC3F9C}" destId="{2783212C-DD4E-44E0-B5AB-E867F81A3EE9}" srcOrd="1" destOrd="0" presId="urn:microsoft.com/office/officeart/2017/3/layout/DropPinTimeline"/>
    <dgm:cxn modelId="{D4110195-D1C2-4C93-B28C-79A74FA47E23}" type="presParOf" srcId="{2783212C-DD4E-44E0-B5AB-E867F81A3EE9}" destId="{AF8B7076-3EA2-4BB2-90B3-97DC21636708}" srcOrd="0" destOrd="0" presId="urn:microsoft.com/office/officeart/2017/3/layout/DropPinTimeline"/>
    <dgm:cxn modelId="{B058D693-3D53-409A-8699-45E58CDCD54D}" type="presParOf" srcId="{2783212C-DD4E-44E0-B5AB-E867F81A3EE9}" destId="{21A2731A-748C-47FD-BDC2-314CCA013B75}" srcOrd="1" destOrd="0" presId="urn:microsoft.com/office/officeart/2017/3/layout/DropPinTimeline"/>
    <dgm:cxn modelId="{948C250D-9316-4723-B6E8-E343D085EFF8}" type="presParOf" srcId="{28F64966-5A73-489F-85FC-9E594FFC3F9C}" destId="{0595E74E-3733-4A96-ABB3-ABC9042F28FE}" srcOrd="2" destOrd="0" presId="urn:microsoft.com/office/officeart/2017/3/layout/DropPinTimeline"/>
    <dgm:cxn modelId="{1AA4A8DE-A56D-490D-AB72-384F584A5E52}" type="presParOf" srcId="{28F64966-5A73-489F-85FC-9E594FFC3F9C}" destId="{5A6FB842-FB8E-4AA9-8EEB-F1205A4A554A}" srcOrd="3" destOrd="0" presId="urn:microsoft.com/office/officeart/2017/3/layout/DropPinTimeline"/>
    <dgm:cxn modelId="{7E32AE98-4257-40FF-9BB9-8372C9D88340}" type="presParOf" srcId="{28F64966-5A73-489F-85FC-9E594FFC3F9C}" destId="{150BCEC7-CD81-4767-8D38-B1C8F52842C9}" srcOrd="4" destOrd="0" presId="urn:microsoft.com/office/officeart/2017/3/layout/DropPinTimeline"/>
    <dgm:cxn modelId="{D2F8744E-8B73-4027-B94A-322E0AF80CB2}" type="presParOf" srcId="{28F64966-5A73-489F-85FC-9E594FFC3F9C}" destId="{E1415E6B-4BE6-4768-8582-979430A34132}" srcOrd="5" destOrd="0" presId="urn:microsoft.com/office/officeart/2017/3/layout/DropPinTimeline"/>
    <dgm:cxn modelId="{A9C94188-CF53-4FD4-AEAD-090DFF852F17}" type="presParOf" srcId="{3228C820-3498-4206-A286-3F5BB530B73F}" destId="{DD560440-95C8-4EE0-B7E9-3B3EDF586823}" srcOrd="7" destOrd="0" presId="urn:microsoft.com/office/officeart/2017/3/layout/DropPinTimeline"/>
    <dgm:cxn modelId="{AA09EBB7-3FFA-4972-A02E-0AB1EDE5DB71}" type="presParOf" srcId="{3228C820-3498-4206-A286-3F5BB530B73F}" destId="{39FD6472-4B04-4EBE-9C69-C48D7F63CCE6}" srcOrd="8" destOrd="0" presId="urn:microsoft.com/office/officeart/2017/3/layout/DropPinTimeline"/>
    <dgm:cxn modelId="{CA5DDBBD-2CFB-4588-9A98-B3C5707DE291}" type="presParOf" srcId="{39FD6472-4B04-4EBE-9C69-C48D7F63CCE6}" destId="{7A827BD3-BF5F-4310-828B-9FC76EF0B4A6}" srcOrd="0" destOrd="0" presId="urn:microsoft.com/office/officeart/2017/3/layout/DropPinTimeline"/>
    <dgm:cxn modelId="{59DC7E56-B06E-4ED0-964E-582D28E3EF51}" type="presParOf" srcId="{39FD6472-4B04-4EBE-9C69-C48D7F63CCE6}" destId="{883A57BC-1710-4717-8C7E-1742425AD797}" srcOrd="1" destOrd="0" presId="urn:microsoft.com/office/officeart/2017/3/layout/DropPinTimeline"/>
    <dgm:cxn modelId="{DAF3AE05-C8AF-4F67-BEE1-87DB2B09C657}" type="presParOf" srcId="{883A57BC-1710-4717-8C7E-1742425AD797}" destId="{F58A9302-C454-45FD-9730-07C9F4B554E5}" srcOrd="0" destOrd="0" presId="urn:microsoft.com/office/officeart/2017/3/layout/DropPinTimeline"/>
    <dgm:cxn modelId="{7276A89D-5683-4AD0-9BCF-441306C99F96}" type="presParOf" srcId="{883A57BC-1710-4717-8C7E-1742425AD797}" destId="{3DD3A7C8-BF6B-4574-8765-F8B72F792AE2}" srcOrd="1" destOrd="0" presId="urn:microsoft.com/office/officeart/2017/3/layout/DropPinTimeline"/>
    <dgm:cxn modelId="{A86632EC-D625-45BC-91DC-451FBB3A33FA}" type="presParOf" srcId="{39FD6472-4B04-4EBE-9C69-C48D7F63CCE6}" destId="{70A519DF-5F4B-4B81-B51A-579B510FAD88}" srcOrd="2" destOrd="0" presId="urn:microsoft.com/office/officeart/2017/3/layout/DropPinTimeline"/>
    <dgm:cxn modelId="{0FF77E2D-B799-4372-B9C3-5C1C585A9E36}" type="presParOf" srcId="{39FD6472-4B04-4EBE-9C69-C48D7F63CCE6}" destId="{F754BD7C-8BA8-40B4-A8C7-AC7D435BB4E2}" srcOrd="3" destOrd="0" presId="urn:microsoft.com/office/officeart/2017/3/layout/DropPinTimeline"/>
    <dgm:cxn modelId="{F455B637-1CD4-4FF6-8FE7-94EA0756713A}" type="presParOf" srcId="{39FD6472-4B04-4EBE-9C69-C48D7F63CCE6}" destId="{4FE68E82-60B5-4817-9D19-ECED2F983882}" srcOrd="4" destOrd="0" presId="urn:microsoft.com/office/officeart/2017/3/layout/DropPinTimeline"/>
    <dgm:cxn modelId="{EBCFEF2A-164E-46E1-B200-184DF06204B0}" type="presParOf" srcId="{39FD6472-4B04-4EBE-9C69-C48D7F63CCE6}" destId="{D6358BB9-B302-44FC-8F1D-4601F199834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E2841-41E0-4FD8-A961-DF9D1F117112}">
      <dsp:nvSpPr>
        <dsp:cNvPr id="0" name=""/>
        <dsp:cNvSpPr/>
      </dsp:nvSpPr>
      <dsp:spPr>
        <a:xfrm>
          <a:off x="0" y="2384803"/>
          <a:ext cx="841555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2C1C4-A6A5-48E4-8E0C-D6FDE4B4773F}">
      <dsp:nvSpPr>
        <dsp:cNvPr id="0" name=""/>
        <dsp:cNvSpPr/>
      </dsp:nvSpPr>
      <dsp:spPr>
        <a:xfrm rot="8100000">
          <a:off x="76604" y="550717"/>
          <a:ext cx="348525" cy="3485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DA3A6F-15DD-4634-8F12-04A8907D25D2}">
      <dsp:nvSpPr>
        <dsp:cNvPr id="0" name=""/>
        <dsp:cNvSpPr/>
      </dsp:nvSpPr>
      <dsp:spPr>
        <a:xfrm>
          <a:off x="115322" y="589435"/>
          <a:ext cx="271089" cy="2710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3D936-EC97-4E53-931C-CE1FF19862E4}">
      <dsp:nvSpPr>
        <dsp:cNvPr id="0" name=""/>
        <dsp:cNvSpPr/>
      </dsp:nvSpPr>
      <dsp:spPr>
        <a:xfrm>
          <a:off x="497312" y="972999"/>
          <a:ext cx="2319291" cy="141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Construction Start         October 2021</a:t>
          </a:r>
        </a:p>
      </dsp:txBody>
      <dsp:txXfrm>
        <a:off x="497312" y="972999"/>
        <a:ext cx="2319291" cy="1411803"/>
      </dsp:txXfrm>
    </dsp:sp>
    <dsp:sp modelId="{BC2EF8E1-9439-4D41-8822-486F68A6BB9E}">
      <dsp:nvSpPr>
        <dsp:cNvPr id="0" name=""/>
        <dsp:cNvSpPr/>
      </dsp:nvSpPr>
      <dsp:spPr>
        <a:xfrm>
          <a:off x="497312" y="476960"/>
          <a:ext cx="2319291" cy="49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Oct. 2021</a:t>
          </a:r>
        </a:p>
      </dsp:txBody>
      <dsp:txXfrm>
        <a:off x="497312" y="476960"/>
        <a:ext cx="2319291" cy="496039"/>
      </dsp:txXfrm>
    </dsp:sp>
    <dsp:sp modelId="{3F07FC09-CD86-458E-9339-7D1B2BC80009}">
      <dsp:nvSpPr>
        <dsp:cNvPr id="0" name=""/>
        <dsp:cNvSpPr/>
      </dsp:nvSpPr>
      <dsp:spPr>
        <a:xfrm>
          <a:off x="250867" y="972999"/>
          <a:ext cx="0" cy="141180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D48FE-03E1-43D3-9B09-95648894EC9A}">
      <dsp:nvSpPr>
        <dsp:cNvPr id="0" name=""/>
        <dsp:cNvSpPr/>
      </dsp:nvSpPr>
      <dsp:spPr>
        <a:xfrm>
          <a:off x="208081" y="2340159"/>
          <a:ext cx="88720" cy="89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CE40C5-C0AC-4B8F-817E-5214E76D3914}">
      <dsp:nvSpPr>
        <dsp:cNvPr id="0" name=""/>
        <dsp:cNvSpPr/>
      </dsp:nvSpPr>
      <dsp:spPr>
        <a:xfrm rot="18900000">
          <a:off x="1475236" y="3870363"/>
          <a:ext cx="348525" cy="3485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9860B7-881C-4808-B40F-9B6EFCEC3A93}">
      <dsp:nvSpPr>
        <dsp:cNvPr id="0" name=""/>
        <dsp:cNvSpPr/>
      </dsp:nvSpPr>
      <dsp:spPr>
        <a:xfrm>
          <a:off x="1513954" y="3909082"/>
          <a:ext cx="271089" cy="2710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837C9-204B-49EA-9FB3-4596A4A04D4C}">
      <dsp:nvSpPr>
        <dsp:cNvPr id="0" name=""/>
        <dsp:cNvSpPr/>
      </dsp:nvSpPr>
      <dsp:spPr>
        <a:xfrm>
          <a:off x="1895943" y="2384803"/>
          <a:ext cx="2319291" cy="141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Pre-leasing/Outreach   </a:t>
          </a:r>
        </a:p>
      </dsp:txBody>
      <dsp:txXfrm>
        <a:off x="1895943" y="2384803"/>
        <a:ext cx="2319291" cy="1411803"/>
      </dsp:txXfrm>
    </dsp:sp>
    <dsp:sp modelId="{E9316DCF-DF9A-4A14-B398-A495A3E5592B}">
      <dsp:nvSpPr>
        <dsp:cNvPr id="0" name=""/>
        <dsp:cNvSpPr/>
      </dsp:nvSpPr>
      <dsp:spPr>
        <a:xfrm>
          <a:off x="1895943" y="3796607"/>
          <a:ext cx="2319291" cy="49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Aug. 2022</a:t>
          </a:r>
        </a:p>
      </dsp:txBody>
      <dsp:txXfrm>
        <a:off x="1895943" y="3796607"/>
        <a:ext cx="2319291" cy="496039"/>
      </dsp:txXfrm>
    </dsp:sp>
    <dsp:sp modelId="{CDE44B37-CB22-4288-9AA4-BA3E8D1E261C}">
      <dsp:nvSpPr>
        <dsp:cNvPr id="0" name=""/>
        <dsp:cNvSpPr/>
      </dsp:nvSpPr>
      <dsp:spPr>
        <a:xfrm>
          <a:off x="1649499" y="2384803"/>
          <a:ext cx="0" cy="141180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7D4E4-09CD-48E9-817D-E11A906AA959}">
      <dsp:nvSpPr>
        <dsp:cNvPr id="0" name=""/>
        <dsp:cNvSpPr/>
      </dsp:nvSpPr>
      <dsp:spPr>
        <a:xfrm>
          <a:off x="1606713" y="2340159"/>
          <a:ext cx="88720" cy="89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2D8F1D-060E-4109-B281-140A1E2F15B7}">
      <dsp:nvSpPr>
        <dsp:cNvPr id="0" name=""/>
        <dsp:cNvSpPr/>
      </dsp:nvSpPr>
      <dsp:spPr>
        <a:xfrm rot="8100000">
          <a:off x="2873867" y="550717"/>
          <a:ext cx="348525" cy="3485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16B16A-2839-4995-93AA-16DDF989C762}">
      <dsp:nvSpPr>
        <dsp:cNvPr id="0" name=""/>
        <dsp:cNvSpPr/>
      </dsp:nvSpPr>
      <dsp:spPr>
        <a:xfrm>
          <a:off x="2912585" y="589435"/>
          <a:ext cx="271089" cy="2710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CD694-560A-416D-8C14-F12E9E26FA2A}">
      <dsp:nvSpPr>
        <dsp:cNvPr id="0" name=""/>
        <dsp:cNvSpPr/>
      </dsp:nvSpPr>
      <dsp:spPr>
        <a:xfrm>
          <a:off x="3294575" y="972999"/>
          <a:ext cx="2319291" cy="141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Lease-up Begins           </a:t>
          </a:r>
        </a:p>
      </dsp:txBody>
      <dsp:txXfrm>
        <a:off x="3294575" y="972999"/>
        <a:ext cx="2319291" cy="1411803"/>
      </dsp:txXfrm>
    </dsp:sp>
    <dsp:sp modelId="{74F4B7CF-C98A-426C-AC09-0D6E969F6BE3}">
      <dsp:nvSpPr>
        <dsp:cNvPr id="0" name=""/>
        <dsp:cNvSpPr/>
      </dsp:nvSpPr>
      <dsp:spPr>
        <a:xfrm>
          <a:off x="3294575" y="476960"/>
          <a:ext cx="2319291" cy="49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Oct. 2022</a:t>
          </a:r>
        </a:p>
      </dsp:txBody>
      <dsp:txXfrm>
        <a:off x="3294575" y="476960"/>
        <a:ext cx="2319291" cy="496039"/>
      </dsp:txXfrm>
    </dsp:sp>
    <dsp:sp modelId="{97BCF0B2-CDDE-49AA-BCD5-F0C4BBE31E02}">
      <dsp:nvSpPr>
        <dsp:cNvPr id="0" name=""/>
        <dsp:cNvSpPr/>
      </dsp:nvSpPr>
      <dsp:spPr>
        <a:xfrm>
          <a:off x="3048130" y="972999"/>
          <a:ext cx="0" cy="141180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D921E-7FBC-4447-A7D4-E90A48058F54}">
      <dsp:nvSpPr>
        <dsp:cNvPr id="0" name=""/>
        <dsp:cNvSpPr/>
      </dsp:nvSpPr>
      <dsp:spPr>
        <a:xfrm>
          <a:off x="3005345" y="2340159"/>
          <a:ext cx="88720" cy="89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8B7076-3EA2-4BB2-90B3-97DC21636708}">
      <dsp:nvSpPr>
        <dsp:cNvPr id="0" name=""/>
        <dsp:cNvSpPr/>
      </dsp:nvSpPr>
      <dsp:spPr>
        <a:xfrm rot="18900000">
          <a:off x="4272499" y="3870363"/>
          <a:ext cx="348525" cy="3485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A2731A-748C-47FD-BDC2-314CCA013B75}">
      <dsp:nvSpPr>
        <dsp:cNvPr id="0" name=""/>
        <dsp:cNvSpPr/>
      </dsp:nvSpPr>
      <dsp:spPr>
        <a:xfrm>
          <a:off x="4311217" y="3909082"/>
          <a:ext cx="271089" cy="2710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5E74E-3733-4A96-ABB3-ABC9042F28FE}">
      <dsp:nvSpPr>
        <dsp:cNvPr id="0" name=""/>
        <dsp:cNvSpPr/>
      </dsp:nvSpPr>
      <dsp:spPr>
        <a:xfrm>
          <a:off x="4693207" y="2384803"/>
          <a:ext cx="2319291" cy="141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Construction Complete </a:t>
          </a:r>
        </a:p>
      </dsp:txBody>
      <dsp:txXfrm>
        <a:off x="4693207" y="2384803"/>
        <a:ext cx="2319291" cy="1411803"/>
      </dsp:txXfrm>
    </dsp:sp>
    <dsp:sp modelId="{5A6FB842-FB8E-4AA9-8EEB-F1205A4A554A}">
      <dsp:nvSpPr>
        <dsp:cNvPr id="0" name=""/>
        <dsp:cNvSpPr/>
      </dsp:nvSpPr>
      <dsp:spPr>
        <a:xfrm>
          <a:off x="4693207" y="3796607"/>
          <a:ext cx="2319291" cy="49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Nov. 2022</a:t>
          </a:r>
        </a:p>
      </dsp:txBody>
      <dsp:txXfrm>
        <a:off x="4693207" y="3796607"/>
        <a:ext cx="2319291" cy="496039"/>
      </dsp:txXfrm>
    </dsp:sp>
    <dsp:sp modelId="{150BCEC7-CD81-4767-8D38-B1C8F52842C9}">
      <dsp:nvSpPr>
        <dsp:cNvPr id="0" name=""/>
        <dsp:cNvSpPr/>
      </dsp:nvSpPr>
      <dsp:spPr>
        <a:xfrm>
          <a:off x="4446762" y="2384803"/>
          <a:ext cx="0" cy="141180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F09DA-1FCF-40D6-AD87-F55A2C06054A}">
      <dsp:nvSpPr>
        <dsp:cNvPr id="0" name=""/>
        <dsp:cNvSpPr/>
      </dsp:nvSpPr>
      <dsp:spPr>
        <a:xfrm>
          <a:off x="4403976" y="2340159"/>
          <a:ext cx="88720" cy="89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8A9302-C454-45FD-9730-07C9F4B554E5}">
      <dsp:nvSpPr>
        <dsp:cNvPr id="0" name=""/>
        <dsp:cNvSpPr/>
      </dsp:nvSpPr>
      <dsp:spPr>
        <a:xfrm rot="8100000">
          <a:off x="5671131" y="550717"/>
          <a:ext cx="348525" cy="3485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D3A7C8-BF6B-4574-8765-F8B72F792AE2}">
      <dsp:nvSpPr>
        <dsp:cNvPr id="0" name=""/>
        <dsp:cNvSpPr/>
      </dsp:nvSpPr>
      <dsp:spPr>
        <a:xfrm>
          <a:off x="5709849" y="589435"/>
          <a:ext cx="271089" cy="2710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519DF-5F4B-4B81-B51A-579B510FAD88}">
      <dsp:nvSpPr>
        <dsp:cNvPr id="0" name=""/>
        <dsp:cNvSpPr/>
      </dsp:nvSpPr>
      <dsp:spPr>
        <a:xfrm>
          <a:off x="6091838" y="972999"/>
          <a:ext cx="2319291" cy="141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Lease-up Complete       </a:t>
          </a:r>
        </a:p>
      </dsp:txBody>
      <dsp:txXfrm>
        <a:off x="6091838" y="972999"/>
        <a:ext cx="2319291" cy="1411803"/>
      </dsp:txXfrm>
    </dsp:sp>
    <dsp:sp modelId="{F754BD7C-8BA8-40B4-A8C7-AC7D435BB4E2}">
      <dsp:nvSpPr>
        <dsp:cNvPr id="0" name=""/>
        <dsp:cNvSpPr/>
      </dsp:nvSpPr>
      <dsp:spPr>
        <a:xfrm>
          <a:off x="6091838" y="476960"/>
          <a:ext cx="2319291" cy="49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Apr. 2023</a:t>
          </a:r>
        </a:p>
      </dsp:txBody>
      <dsp:txXfrm>
        <a:off x="6091838" y="476960"/>
        <a:ext cx="2319291" cy="496039"/>
      </dsp:txXfrm>
    </dsp:sp>
    <dsp:sp modelId="{4FE68E82-60B5-4817-9D19-ECED2F983882}">
      <dsp:nvSpPr>
        <dsp:cNvPr id="0" name=""/>
        <dsp:cNvSpPr/>
      </dsp:nvSpPr>
      <dsp:spPr>
        <a:xfrm>
          <a:off x="5845393" y="972999"/>
          <a:ext cx="0" cy="141180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27BD3-BF5F-4310-828B-9FC76EF0B4A6}">
      <dsp:nvSpPr>
        <dsp:cNvPr id="0" name=""/>
        <dsp:cNvSpPr/>
      </dsp:nvSpPr>
      <dsp:spPr>
        <a:xfrm>
          <a:off x="5802608" y="2340159"/>
          <a:ext cx="88720" cy="89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F777-70B0-43A2-923C-E5B02D1FE10E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72F7-9DD1-4D99-A3B2-CB80EC1B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0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1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Amanda –  hiring a contractor and architect who are committed to and experienced in exceeding MWESB goals was front and center in our original RFP to select a contractor and architecture team. project is on track to exceed PHB's goal of 20% MWESB for professional services by getting to 23%. Project participation for hard costs is 38%, exceeding the goal of 30%.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1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Amanda's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Amanda – SERA architects worked with UL's staff and existing PSH residents to develop the design. It was important to residents that the building look like a home and not be institutional, so changes were made to the roof line and the entrance area. The architect envisioned a design of fabric woven together to represent HF, UL and our broader community coming together to create a beautiful building that will be well served with rent assistance and supportive services and a great place to live and thrive.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Amanda – taken last week.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Ty – I added this as a visual representation of the next slide which is yours. Ground floor includes – lobby space with computers &amp; mailboxes, offices for UL staff and property management staff, laundry room (no charge for use), bike parking room, maintenance room, community room, community kitchen, outside seating area with a BBQ, 7 parking spaces. The building will also have free </a:t>
            </a:r>
            <a:r>
              <a:rPr lang="en-US" err="1">
                <a:cs typeface="Calibri"/>
              </a:rPr>
              <a:t>wifi</a:t>
            </a:r>
            <a:r>
              <a:rPr lang="en-US">
                <a:cs typeface="Calibri"/>
              </a:rPr>
              <a:t> for all and solar cells on the roof to help reduce electric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72F7-9DD1-4D99-A3B2-CB80EC1BCE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8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2145" y="1834388"/>
            <a:ext cx="3984625" cy="422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571999"/>
            <a:ext cx="12192000" cy="2286000"/>
          </a:xfrm>
          <a:custGeom>
            <a:avLst/>
            <a:gdLst/>
            <a:ahLst/>
            <a:cxnLst/>
            <a:rect l="l" t="t" r="r" b="b"/>
            <a:pathLst>
              <a:path w="12192000" h="2286000">
                <a:moveTo>
                  <a:pt x="12192000" y="0"/>
                </a:moveTo>
                <a:lnTo>
                  <a:pt x="0" y="0"/>
                </a:lnTo>
                <a:lnTo>
                  <a:pt x="0" y="2286000"/>
                </a:lnTo>
                <a:lnTo>
                  <a:pt x="12192000" y="2286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197083" y="4572000"/>
            <a:ext cx="393700" cy="2286000"/>
          </a:xfrm>
          <a:custGeom>
            <a:avLst/>
            <a:gdLst/>
            <a:ahLst/>
            <a:cxnLst/>
            <a:rect l="l" t="t" r="r" b="b"/>
            <a:pathLst>
              <a:path w="393700" h="2286000">
                <a:moveTo>
                  <a:pt x="0" y="0"/>
                </a:moveTo>
                <a:lnTo>
                  <a:pt x="393700" y="2285998"/>
                </a:lnTo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424928" y="4572000"/>
            <a:ext cx="3383279" cy="2286000"/>
          </a:xfrm>
          <a:custGeom>
            <a:avLst/>
            <a:gdLst/>
            <a:ahLst/>
            <a:cxnLst/>
            <a:rect l="l" t="t" r="r" b="b"/>
            <a:pathLst>
              <a:path w="3383279" h="2286000">
                <a:moveTo>
                  <a:pt x="3383026" y="0"/>
                </a:moveTo>
                <a:lnTo>
                  <a:pt x="0" y="2285998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93216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514857"/>
            <a:ext cx="74879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750" y="1924050"/>
            <a:ext cx="7819390" cy="425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2438400"/>
            <a:ext cx="7162800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>
                <a:solidFill>
                  <a:srgbClr val="90C225"/>
                </a:solidFill>
                <a:latin typeface="Trebuchet MS"/>
                <a:cs typeface="Trebuchet MS"/>
              </a:rPr>
              <a:t>Hattie Redmond</a:t>
            </a:r>
            <a:r>
              <a:rPr sz="4300" spc="32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endParaRPr lang="en-US" sz="4300" spc="320">
              <a:solidFill>
                <a:srgbClr val="90C225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300" spc="320">
                <a:solidFill>
                  <a:srgbClr val="90C225"/>
                </a:solidFill>
                <a:latin typeface="Trebuchet MS"/>
                <a:cs typeface="Trebuchet MS"/>
              </a:rPr>
              <a:t>Culturally Appropriate </a:t>
            </a:r>
            <a:r>
              <a:rPr lang="en-US" sz="4300" spc="-10">
                <a:solidFill>
                  <a:srgbClr val="90C225"/>
                </a:solidFill>
                <a:latin typeface="Trebuchet MS"/>
                <a:cs typeface="Trebuchet MS"/>
              </a:rPr>
              <a:t>PSH Housing </a:t>
            </a:r>
            <a:endParaRPr sz="43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2417" y="1253"/>
            <a:ext cx="3712340" cy="1554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B820C-F957-7317-2AD7-842A72917819}"/>
              </a:ext>
            </a:extLst>
          </p:cNvPr>
          <p:cNvSpPr txBox="1"/>
          <p:nvPr/>
        </p:nvSpPr>
        <p:spPr>
          <a:xfrm>
            <a:off x="2723004" y="4981459"/>
            <a:ext cx="522199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Trebuchet MS"/>
              </a:rPr>
              <a:t>N/NE Oversight Committee Meeting </a:t>
            </a:r>
          </a:p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CB488-9B7F-5921-B5C6-4D966119AFC1}"/>
              </a:ext>
            </a:extLst>
          </p:cNvPr>
          <p:cNvSpPr txBox="1"/>
          <p:nvPr/>
        </p:nvSpPr>
        <p:spPr>
          <a:xfrm>
            <a:off x="4343974" y="553287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Trebuchet MS"/>
              </a:rPr>
              <a:t>May 12, 2022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C4D1041-0829-00E1-BCCE-3694FF07C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88" y="237824"/>
            <a:ext cx="4281577" cy="1417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30B1-16FD-45D9-B1C3-08BB7FCC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Hattie Redmond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F530-D58D-4FFF-9110-2538D41BD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613" y="1294638"/>
            <a:ext cx="9065824" cy="498598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Resident services and case management will focus on maintaining housing stability and increasing self-sufficiency. </a:t>
            </a:r>
          </a:p>
          <a:p>
            <a:endParaRPr lang="en-US"/>
          </a:p>
          <a:p>
            <a:r>
              <a:rPr lang="en-US" b="1"/>
              <a:t>Urban League’s staffing will include: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two full-time case managers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two full-time peer support specialists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their supervisors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 part-time resident services coordinator</a:t>
            </a:r>
          </a:p>
          <a:p>
            <a:endParaRPr lang="en-US"/>
          </a:p>
          <a:p>
            <a:r>
              <a:rPr lang="en-US" b="1"/>
              <a:t>Pre-tenancy services will include: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assistance with rental applications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support throughout the screening process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move-in resources/supplies</a:t>
            </a:r>
          </a:p>
          <a:p>
            <a:endParaRPr lang="en-US"/>
          </a:p>
          <a:p>
            <a:r>
              <a:rPr lang="en-US" b="1"/>
              <a:t>On-going services include: 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On-site peer recovery and mentorship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Assistance accessing benefits and supported employment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Life skills coaching</a:t>
            </a:r>
          </a:p>
        </p:txBody>
      </p:sp>
    </p:spTree>
    <p:extLst>
      <p:ext uri="{BB962C8B-B14F-4D97-AF65-F5344CB8AC3E}">
        <p14:creationId xmlns:p14="http://schemas.microsoft.com/office/powerpoint/2010/main" val="163452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B47C-721B-43FF-91E6-575208F3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10" y="514857"/>
            <a:ext cx="7487920" cy="696594"/>
          </a:xfrm>
        </p:spPr>
        <p:txBody>
          <a:bodyPr wrap="square">
            <a:normAutofit/>
          </a:bodyPr>
          <a:lstStyle/>
          <a:p>
            <a:r>
              <a:rPr lang="en-US"/>
              <a:t>Hattie Redmond Timeline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64100FE-FD3D-84D9-222E-12D1072B18BA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3209373204"/>
              </p:ext>
            </p:extLst>
          </p:nvPr>
        </p:nvGraphicFramePr>
        <p:xfrm>
          <a:off x="1719687" y="1436467"/>
          <a:ext cx="8415553" cy="476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463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6022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/>
              <a:t>Construction</a:t>
            </a:r>
            <a:r>
              <a:rPr sz="4000" spc="-170"/>
              <a:t> </a:t>
            </a:r>
            <a:r>
              <a:rPr sz="4000"/>
              <a:t>Diversity</a:t>
            </a:r>
            <a:r>
              <a:rPr sz="4000" spc="-175"/>
              <a:t> </a:t>
            </a:r>
            <a:r>
              <a:rPr sz="4000"/>
              <a:t>and</a:t>
            </a:r>
            <a:r>
              <a:rPr sz="4000" spc="-190"/>
              <a:t> </a:t>
            </a:r>
            <a:r>
              <a:rPr sz="4000" spc="-10"/>
              <a:t>Equity Goals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4481" y="2109833"/>
            <a:ext cx="4009390" cy="202565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Construction</a:t>
            </a:r>
            <a:r>
              <a:rPr sz="280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Cost</a:t>
            </a:r>
            <a:r>
              <a:rPr sz="2800" spc="-1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>
                <a:solidFill>
                  <a:srgbClr val="404040"/>
                </a:solidFill>
                <a:latin typeface="Trebuchet MS"/>
                <a:cs typeface="Trebuchet MS"/>
              </a:rPr>
              <a:t>Goals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30%</a:t>
            </a:r>
            <a:r>
              <a:rPr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construction</a:t>
            </a:r>
            <a:r>
              <a:rPr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costs</a:t>
            </a:r>
            <a:r>
              <a:rPr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COBID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certified</a:t>
            </a:r>
            <a:r>
              <a:rPr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firms</a:t>
            </a:r>
            <a:endParaRPr sz="2000">
              <a:latin typeface="Trebuchet MS"/>
              <a:cs typeface="Trebuchet MS"/>
            </a:endParaRPr>
          </a:p>
          <a:p>
            <a:pPr marL="355600" marR="77851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10%</a:t>
            </a:r>
            <a:r>
              <a:rPr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construction</a:t>
            </a:r>
            <a:r>
              <a:rPr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costs</a:t>
            </a:r>
            <a:r>
              <a:rPr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Section</a:t>
            </a:r>
            <a:r>
              <a:rPr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20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businesses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7629" y="2241930"/>
            <a:ext cx="2623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>
                <a:solidFill>
                  <a:srgbClr val="404040"/>
                </a:solidFill>
                <a:latin typeface="Trebuchet MS"/>
                <a:cs typeface="Trebuchet MS"/>
              </a:rPr>
              <a:t>Workforce</a:t>
            </a:r>
            <a:r>
              <a:rPr sz="2800" spc="-1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>
                <a:solidFill>
                  <a:srgbClr val="404040"/>
                </a:solidFill>
                <a:latin typeface="Trebuchet MS"/>
                <a:cs typeface="Trebuchet MS"/>
              </a:rPr>
              <a:t>Goals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7629" y="2636607"/>
            <a:ext cx="3973195" cy="2058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20%</a:t>
            </a:r>
            <a:r>
              <a:rPr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onsite</a:t>
            </a:r>
            <a:r>
              <a:rPr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hours</a:t>
            </a:r>
            <a:r>
              <a:rPr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apprentices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18%</a:t>
            </a:r>
            <a:r>
              <a:rPr sz="20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onsite</a:t>
            </a:r>
            <a:r>
              <a:rPr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hours</a:t>
            </a:r>
            <a:r>
              <a:rPr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minorities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9%</a:t>
            </a:r>
            <a:r>
              <a:rPr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onsite</a:t>
            </a:r>
            <a:r>
              <a:rPr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hours</a:t>
            </a:r>
            <a:r>
              <a:rPr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females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30%</a:t>
            </a:r>
            <a:r>
              <a:rPr sz="20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hires</a:t>
            </a:r>
            <a:r>
              <a:rPr sz="20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section</a:t>
            </a:r>
            <a:r>
              <a:rPr sz="20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individuals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1F23-B205-4D03-BE33-E0868E59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75034"/>
            <a:ext cx="9222048" cy="1354217"/>
          </a:xfrm>
        </p:spPr>
        <p:txBody>
          <a:bodyPr/>
          <a:lstStyle/>
          <a:p>
            <a:r>
              <a:rPr lang="en-US" dirty="0"/>
              <a:t>Hattie Redmond Community 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0E63-0AD5-4ED5-A183-A06BB6D67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65" y="2103329"/>
            <a:ext cx="9477375" cy="4431983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Home Forward &amp; Urban League conducted various focus groups with HAVEN Residents (BIPOC formally homeless individuals) and Urban League staff – June through October 2020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Home Forward sent an informational mailing about the project to the surrounding neighborhood (one-mile radius) – 5/15/20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Home Forward posted signage about the project on the property – 5/21/20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Home Forward &amp; Urban League presented at Kenton Neighborhood Association Meetings – 6/10/20 and 10/14/20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City of Portland sent a Land Use Public Notice to surrounding neighbors for 21-day comment period – 10/2/20 </a:t>
            </a:r>
          </a:p>
          <a:p>
            <a:pPr marL="285750" indent="-285750">
              <a:buFont typeface="Arial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4952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165" y="0"/>
            <a:ext cx="4773295" cy="6868159"/>
            <a:chOff x="7420165" y="0"/>
            <a:chExt cx="4773295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0"/>
            <a:ext cx="12193270" cy="6868159"/>
            <a:chOff x="0" y="0"/>
            <a:chExt cx="12193270" cy="6868159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85031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>
                  <a:moveTo>
                    <a:pt x="7315200" y="0"/>
                  </a:moveTo>
                  <a:lnTo>
                    <a:pt x="1024381" y="0"/>
                  </a:lnTo>
                  <a:lnTo>
                    <a:pt x="0" y="6857999"/>
                  </a:lnTo>
                  <a:lnTo>
                    <a:pt x="6290818" y="6857999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rgbClr val="FFFFFF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1075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04334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32163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943346" y="3147441"/>
            <a:ext cx="32531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/>
              <a:t>Questions?</a:t>
            </a:r>
            <a:endParaRPr sz="5400"/>
          </a:p>
        </p:txBody>
      </p:sp>
      <p:grpSp>
        <p:nvGrpSpPr>
          <p:cNvPr id="23" name="object 23"/>
          <p:cNvGrpSpPr/>
          <p:nvPr/>
        </p:nvGrpSpPr>
        <p:grpSpPr>
          <a:xfrm>
            <a:off x="9337790" y="0"/>
            <a:ext cx="2851785" cy="6858000"/>
            <a:chOff x="9337790" y="0"/>
            <a:chExt cx="2851785" cy="6858000"/>
          </a:xfrm>
        </p:grpSpPr>
        <p:sp>
          <p:nvSpPr>
            <p:cNvPr id="24" name="object 24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7" descr="A picture containing logo&#10;&#10;Description automatically generated">
            <a:extLst>
              <a:ext uri="{FF2B5EF4-FFF2-40B4-BE49-F238E27FC236}">
                <a16:creationId xmlns:a16="http://schemas.microsoft.com/office/drawing/2014/main" id="{34E7A102-86B5-AC80-3E86-2C748A780D7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0838" y="84497"/>
            <a:ext cx="3712340" cy="1554970"/>
          </a:xfrm>
          <a:prstGeom prst="rect">
            <a:avLst/>
          </a:prstGeom>
        </p:spPr>
      </p:pic>
      <p:pic>
        <p:nvPicPr>
          <p:cNvPr id="31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D42158A-A6F4-E0FF-6ABE-F56A72BB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5" y="491744"/>
            <a:ext cx="3462067" cy="11489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56310" y="1746819"/>
            <a:ext cx="8310880" cy="4464043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Empowering</a:t>
            </a:r>
            <a:r>
              <a:rPr sz="21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Black</a:t>
            </a:r>
            <a:r>
              <a:rPr sz="21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communities</a:t>
            </a:r>
            <a:r>
              <a:rPr sz="21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since</a:t>
            </a:r>
            <a:r>
              <a:rPr sz="21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20">
                <a:solidFill>
                  <a:srgbClr val="404040"/>
                </a:solidFill>
                <a:latin typeface="Trebuchet MS"/>
                <a:cs typeface="Trebuchet MS"/>
              </a:rPr>
              <a:t>1945</a:t>
            </a: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21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1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1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region’s</a:t>
            </a:r>
            <a:r>
              <a:rPr sz="21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oldest</a:t>
            </a:r>
            <a:r>
              <a:rPr sz="21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Black</a:t>
            </a:r>
            <a:r>
              <a:rPr sz="21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civil</a:t>
            </a:r>
            <a:r>
              <a:rPr sz="21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rights</a:t>
            </a:r>
            <a:r>
              <a:rPr sz="21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1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service</a:t>
            </a:r>
            <a:r>
              <a:rPr sz="21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organizations</a:t>
            </a:r>
            <a:endParaRPr sz="21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Committed</a:t>
            </a:r>
            <a:r>
              <a:rPr sz="21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100" spc="-1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African-Americans</a:t>
            </a:r>
            <a:r>
              <a:rPr sz="21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1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others</a:t>
            </a:r>
            <a:r>
              <a:rPr sz="21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1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achieve</a:t>
            </a:r>
            <a:r>
              <a:rPr sz="21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equality</a:t>
            </a:r>
            <a:r>
              <a:rPr sz="21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25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education,</a:t>
            </a:r>
            <a:r>
              <a:rPr sz="21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employment,</a:t>
            </a:r>
            <a:r>
              <a:rPr sz="21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health,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economic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security</a:t>
            </a:r>
            <a:r>
              <a:rPr sz="21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1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quality</a:t>
            </a:r>
            <a:r>
              <a:rPr sz="21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1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20">
                <a:solidFill>
                  <a:srgbClr val="404040"/>
                </a:solidFill>
                <a:latin typeface="Trebuchet MS"/>
                <a:cs typeface="Trebuchet MS"/>
              </a:rPr>
              <a:t>life</a:t>
            </a: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Investing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1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stable</a:t>
            </a:r>
            <a:r>
              <a:rPr sz="21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housing</a:t>
            </a:r>
            <a:r>
              <a:rPr sz="21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workforce</a:t>
            </a:r>
            <a:r>
              <a:rPr sz="21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Providing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culturally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specific</a:t>
            </a:r>
            <a:r>
              <a:rPr sz="21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programs</a:t>
            </a:r>
            <a:r>
              <a:rPr sz="21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1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services</a:t>
            </a:r>
            <a:endParaRPr sz="2100">
              <a:latin typeface="Trebuchet MS"/>
              <a:cs typeface="Trebuchet MS"/>
            </a:endParaRPr>
          </a:p>
          <a:p>
            <a:pPr marL="355600" marR="31115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Providing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powerful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advocacy</a:t>
            </a:r>
            <a:r>
              <a:rPr sz="21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1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civic</a:t>
            </a:r>
            <a:r>
              <a:rPr sz="21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engagement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1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empower</a:t>
            </a:r>
            <a:r>
              <a:rPr sz="21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100" spc="-1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lack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communities</a:t>
            </a:r>
            <a:r>
              <a:rPr sz="21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Oregon</a:t>
            </a:r>
            <a:r>
              <a:rPr sz="21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1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SW</a:t>
            </a:r>
            <a:r>
              <a:rPr sz="21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Washington</a:t>
            </a: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Forming</a:t>
            </a:r>
            <a:r>
              <a:rPr sz="21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partnerships</a:t>
            </a:r>
            <a:r>
              <a:rPr sz="21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1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local</a:t>
            </a:r>
            <a:r>
              <a:rPr sz="21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community</a:t>
            </a:r>
            <a:r>
              <a:rPr sz="21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1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404040"/>
                </a:solidFill>
                <a:latin typeface="Trebuchet MS"/>
                <a:cs typeface="Trebuchet MS"/>
              </a:rPr>
              <a:t>achieve</a:t>
            </a:r>
            <a:r>
              <a:rPr sz="21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>
                <a:solidFill>
                  <a:srgbClr val="404040"/>
                </a:solidFill>
                <a:latin typeface="Trebuchet MS"/>
                <a:cs typeface="Trebuchet MS"/>
              </a:rPr>
              <a:t>success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80E191-D216-C41A-031F-04A6FE23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023" y="530164"/>
            <a:ext cx="3462067" cy="1148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444393" y="1972235"/>
            <a:ext cx="3984625" cy="403443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387985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/>
              <a:t>Founded</a:t>
            </a:r>
            <a:r>
              <a:rPr sz="1900" spc="-5"/>
              <a:t> </a:t>
            </a:r>
            <a:r>
              <a:rPr sz="1900"/>
              <a:t>in</a:t>
            </a:r>
            <a:r>
              <a:rPr sz="1900" spc="-20"/>
              <a:t> </a:t>
            </a:r>
            <a:r>
              <a:rPr sz="1900"/>
              <a:t>1941</a:t>
            </a:r>
            <a:r>
              <a:rPr sz="1900" spc="10"/>
              <a:t> </a:t>
            </a:r>
            <a:r>
              <a:rPr sz="1900"/>
              <a:t>as</a:t>
            </a:r>
            <a:r>
              <a:rPr sz="1900" spc="-20"/>
              <a:t> </a:t>
            </a:r>
            <a:r>
              <a:rPr sz="1900"/>
              <a:t>the</a:t>
            </a:r>
            <a:r>
              <a:rPr sz="1900" spc="5"/>
              <a:t> </a:t>
            </a:r>
            <a:r>
              <a:rPr sz="1900" spc="-10"/>
              <a:t>Housing </a:t>
            </a:r>
            <a:r>
              <a:rPr sz="1900"/>
              <a:t>Authority</a:t>
            </a:r>
            <a:r>
              <a:rPr sz="1900" spc="-10"/>
              <a:t> </a:t>
            </a:r>
            <a:r>
              <a:rPr sz="1900"/>
              <a:t>of</a:t>
            </a:r>
            <a:r>
              <a:rPr sz="1900" spc="-30"/>
              <a:t> </a:t>
            </a:r>
            <a:r>
              <a:rPr sz="1900" spc="-10"/>
              <a:t>Portland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/>
              <a:t>Largest</a:t>
            </a:r>
            <a:r>
              <a:rPr sz="1900" spc="-35"/>
              <a:t> </a:t>
            </a:r>
            <a:r>
              <a:rPr sz="1900"/>
              <a:t>provider</a:t>
            </a:r>
            <a:r>
              <a:rPr sz="1900" spc="-30"/>
              <a:t> </a:t>
            </a:r>
            <a:r>
              <a:rPr sz="1900"/>
              <a:t>of</a:t>
            </a:r>
            <a:r>
              <a:rPr sz="1900" spc="-35"/>
              <a:t> </a:t>
            </a:r>
            <a:r>
              <a:rPr sz="1900" spc="-10"/>
              <a:t>affordable</a:t>
            </a:r>
          </a:p>
          <a:p>
            <a:pPr marL="355600">
              <a:lnSpc>
                <a:spcPct val="100000"/>
              </a:lnSpc>
            </a:pPr>
            <a:r>
              <a:rPr sz="1900"/>
              <a:t>housing</a:t>
            </a:r>
            <a:r>
              <a:rPr sz="1900" spc="-25"/>
              <a:t> </a:t>
            </a:r>
            <a:r>
              <a:rPr sz="1900"/>
              <a:t>in</a:t>
            </a:r>
            <a:r>
              <a:rPr sz="1900" spc="-20"/>
              <a:t> </a:t>
            </a:r>
            <a:r>
              <a:rPr sz="1900" spc="-10"/>
              <a:t>Oregon</a:t>
            </a:r>
          </a:p>
          <a:p>
            <a:pPr marL="355600" marR="147955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/>
              <a:t>Committed</a:t>
            </a:r>
            <a:r>
              <a:rPr sz="1900" spc="-15"/>
              <a:t> </a:t>
            </a:r>
            <a:r>
              <a:rPr sz="1900"/>
              <a:t>to</a:t>
            </a:r>
            <a:r>
              <a:rPr sz="1900" spc="-25"/>
              <a:t> </a:t>
            </a:r>
            <a:r>
              <a:rPr sz="1900"/>
              <a:t>serving</a:t>
            </a:r>
            <a:r>
              <a:rPr sz="1900" spc="-15"/>
              <a:t> </a:t>
            </a:r>
            <a:r>
              <a:rPr sz="1900"/>
              <a:t>the</a:t>
            </a:r>
            <a:r>
              <a:rPr sz="1900" spc="-10"/>
              <a:t> citizens </a:t>
            </a:r>
            <a:r>
              <a:rPr sz="1900"/>
              <a:t>of</a:t>
            </a:r>
            <a:r>
              <a:rPr sz="1900" spc="-50"/>
              <a:t> </a:t>
            </a:r>
            <a:r>
              <a:rPr sz="1900"/>
              <a:t>Multnomah</a:t>
            </a:r>
            <a:r>
              <a:rPr sz="1900" spc="-10"/>
              <a:t> County</a:t>
            </a:r>
          </a:p>
          <a:p>
            <a:pPr marL="355600" marR="9144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/>
              <a:t>Partners</a:t>
            </a:r>
            <a:r>
              <a:rPr sz="1900" spc="-60"/>
              <a:t> </a:t>
            </a:r>
            <a:r>
              <a:rPr sz="1900"/>
              <a:t>with</a:t>
            </a:r>
            <a:r>
              <a:rPr sz="1900" spc="-45"/>
              <a:t> </a:t>
            </a:r>
            <a:r>
              <a:rPr sz="1900"/>
              <a:t>more</a:t>
            </a:r>
            <a:r>
              <a:rPr sz="1900" spc="-35"/>
              <a:t> </a:t>
            </a:r>
            <a:r>
              <a:rPr sz="1900"/>
              <a:t>than</a:t>
            </a:r>
            <a:r>
              <a:rPr sz="1900" spc="-45"/>
              <a:t> </a:t>
            </a:r>
            <a:r>
              <a:rPr sz="1900" spc="-25"/>
              <a:t>100 </a:t>
            </a:r>
            <a:r>
              <a:rPr sz="1900"/>
              <a:t>community</a:t>
            </a:r>
            <a:r>
              <a:rPr sz="1900" spc="-25"/>
              <a:t> </a:t>
            </a:r>
            <a:r>
              <a:rPr sz="1900"/>
              <a:t>agencies</a:t>
            </a:r>
            <a:r>
              <a:rPr sz="1900" spc="-25"/>
              <a:t> </a:t>
            </a:r>
            <a:r>
              <a:rPr sz="1900"/>
              <a:t>in</a:t>
            </a:r>
            <a:r>
              <a:rPr sz="1900" spc="-30"/>
              <a:t> </a:t>
            </a:r>
            <a:r>
              <a:rPr sz="1900"/>
              <a:t>the</a:t>
            </a:r>
            <a:r>
              <a:rPr sz="1900" spc="-15"/>
              <a:t> </a:t>
            </a:r>
            <a:r>
              <a:rPr sz="1900" spc="-10"/>
              <a:t>public, </a:t>
            </a:r>
            <a:r>
              <a:rPr sz="1900"/>
              <a:t>nonprofit</a:t>
            </a:r>
            <a:r>
              <a:rPr sz="1900" spc="-25"/>
              <a:t> </a:t>
            </a:r>
            <a:r>
              <a:rPr sz="1900"/>
              <a:t>and</a:t>
            </a:r>
            <a:r>
              <a:rPr sz="1900" spc="-30"/>
              <a:t> </a:t>
            </a:r>
            <a:r>
              <a:rPr sz="1900"/>
              <a:t>private</a:t>
            </a:r>
            <a:r>
              <a:rPr sz="1900" spc="-20"/>
              <a:t> </a:t>
            </a:r>
            <a:r>
              <a:rPr sz="1900" spc="-10"/>
              <a:t>sectors.</a:t>
            </a: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/>
              <a:t>Committed</a:t>
            </a:r>
            <a:r>
              <a:rPr sz="1900" spc="-25"/>
              <a:t> </a:t>
            </a:r>
            <a:r>
              <a:rPr sz="1900"/>
              <a:t>to</a:t>
            </a:r>
            <a:r>
              <a:rPr sz="1900" spc="-35"/>
              <a:t> </a:t>
            </a:r>
            <a:r>
              <a:rPr sz="1900"/>
              <a:t>economic</a:t>
            </a:r>
            <a:r>
              <a:rPr sz="1900" spc="-30"/>
              <a:t> </a:t>
            </a:r>
            <a:r>
              <a:rPr sz="1900"/>
              <a:t>equity</a:t>
            </a:r>
            <a:r>
              <a:rPr sz="1900" spc="-30"/>
              <a:t> </a:t>
            </a:r>
            <a:r>
              <a:rPr sz="1900" spc="-25"/>
              <a:t>and </a:t>
            </a:r>
            <a:r>
              <a:rPr sz="1900" spc="-10"/>
              <a:t>diversity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20020" y="1831361"/>
            <a:ext cx="3936365" cy="4672433"/>
          </a:xfrm>
          <a:prstGeom prst="rect">
            <a:avLst/>
          </a:prstGeom>
        </p:spPr>
        <p:txBody>
          <a:bodyPr vert="horz" wrap="square" lIns="0" tIns="139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Properties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owned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Home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Forward</a:t>
            </a:r>
            <a:endParaRPr sz="1900" dirty="0">
              <a:latin typeface="Trebuchet MS"/>
              <a:cs typeface="Trebuchet MS"/>
            </a:endParaRPr>
          </a:p>
          <a:p>
            <a:pPr marL="355600" indent="-342900"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Affordable</a:t>
            </a:r>
            <a:r>
              <a:rPr sz="19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Housing</a:t>
            </a:r>
            <a:r>
              <a:rPr sz="19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portfolio</a:t>
            </a:r>
            <a:r>
              <a:rPr sz="19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over</a:t>
            </a:r>
            <a:r>
              <a:rPr lang="en-US" sz="1900" spc="-20" dirty="0">
                <a:solidFill>
                  <a:srgbClr val="404040"/>
                </a:solidFill>
                <a:latin typeface="Trebuchet MS"/>
                <a:cs typeface="Trebuchet MS"/>
              </a:rPr>
              <a:t> </a:t>
            </a:r>
            <a:r>
              <a:rPr lang="en-US" sz="1900" dirty="0">
                <a:solidFill>
                  <a:srgbClr val="404040"/>
                </a:solidFill>
                <a:latin typeface="Trebuchet MS"/>
                <a:cs typeface="Trebuchet MS"/>
              </a:rPr>
              <a:t>6500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apartment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homes</a:t>
            </a:r>
            <a:endParaRPr sz="1900" dirty="0">
              <a:latin typeface="Trebuchet MS"/>
              <a:cs typeface="Trebuchet MS"/>
            </a:endParaRPr>
          </a:p>
          <a:p>
            <a:pPr marL="355600" marR="431165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Public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Housing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properties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(transitioning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Project-Based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Section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 8)</a:t>
            </a:r>
            <a:endParaRPr sz="1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Rental</a:t>
            </a:r>
            <a:r>
              <a:rPr sz="19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Assistance</a:t>
            </a:r>
            <a:r>
              <a:rPr sz="19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(“Section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8”)</a:t>
            </a:r>
            <a:endParaRPr sz="1900" dirty="0">
              <a:latin typeface="Trebuchet MS"/>
              <a:cs typeface="Trebuchet MS"/>
            </a:endParaRPr>
          </a:p>
          <a:p>
            <a:pPr marL="355600" marR="71755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Housing</a:t>
            </a:r>
            <a:r>
              <a:rPr sz="19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Choice</a:t>
            </a:r>
            <a:r>
              <a:rPr sz="19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Voucher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over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1900" dirty="0">
                <a:solidFill>
                  <a:srgbClr val="404040"/>
                </a:solidFill>
                <a:latin typeface="Trebuchet MS"/>
                <a:cs typeface="Trebuchet MS"/>
              </a:rPr>
              <a:t>9000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households</a:t>
            </a:r>
            <a:r>
              <a:rPr sz="19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served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private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market</a:t>
            </a:r>
            <a:endParaRPr sz="19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Project-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19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Voucher</a:t>
            </a:r>
            <a:r>
              <a:rPr sz="19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endParaRPr sz="19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(subsidy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remains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unit)</a:t>
            </a:r>
            <a:endParaRPr sz="1900" dirty="0">
              <a:latin typeface="Trebuchet MS"/>
              <a:cs typeface="Trebuchet MS"/>
            </a:endParaRPr>
          </a:p>
        </p:txBody>
      </p:sp>
      <p:pic>
        <p:nvPicPr>
          <p:cNvPr id="2" name="object 7" descr="Logo, company name&#10;&#10;Description automatically generated">
            <a:extLst>
              <a:ext uri="{FF2B5EF4-FFF2-40B4-BE49-F238E27FC236}">
                <a16:creationId xmlns:a16="http://schemas.microsoft.com/office/drawing/2014/main" id="{8B366D17-49A6-A2E5-CBED-C1D87A99E56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8787" y="78093"/>
            <a:ext cx="3545852" cy="1388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514857"/>
            <a:ext cx="74879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10"/>
              <a:t>Hattie Redmond </a:t>
            </a:r>
            <a:r>
              <a:t>Partnership</a:t>
            </a:r>
            <a:r>
              <a:rPr spc="-105"/>
              <a:t> </a:t>
            </a:r>
            <a:r>
              <a:rPr spc="-50"/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188465"/>
            <a:ext cx="8364855" cy="486139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11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Homelessness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Portland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metro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area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disproportionately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affects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racial/ethnic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minority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groups.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Communities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color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experiencing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housing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instability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chronic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homelessness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face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myriad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complex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social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issues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pose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barriers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maintaining</a:t>
            </a:r>
            <a:r>
              <a:rPr lang="en-US" spc="-40" dirty="0">
                <a:solidFill>
                  <a:srgbClr val="404040"/>
                </a:solidFill>
                <a:latin typeface="Trebuchet MS"/>
                <a:cs typeface="Trebuchet MS"/>
              </a:rPr>
              <a:t> long term housing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stability</a:t>
            </a: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 that this project hopes to alleviate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lang="en-US" sz="1800" dirty="0">
              <a:latin typeface="Trebuchet MS"/>
              <a:cs typeface="Trebuchet MS"/>
            </a:endParaRPr>
          </a:p>
          <a:p>
            <a:pPr marL="12700" marR="5080">
              <a:spcBef>
                <a:spcPts val="2110"/>
              </a:spcBef>
              <a:tabLst>
                <a:tab pos="354965" algn="l"/>
                <a:tab pos="355600" algn="l"/>
              </a:tabLst>
            </a:pPr>
            <a:endParaRPr lang="en-US" spc="-10">
              <a:solidFill>
                <a:srgbClr val="404040"/>
              </a:solidFill>
              <a:latin typeface="Trebuchet MS"/>
            </a:endParaRPr>
          </a:p>
          <a:p>
            <a:pPr marL="355600" marR="648335" indent="-342900">
              <a:spcBef>
                <a:spcPts val="69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</a:rPr>
              <a:t>Hattie Redmond</a:t>
            </a:r>
            <a:r>
              <a:rPr dirty="0">
                <a:solidFill>
                  <a:srgbClr val="404040"/>
                </a:solidFill>
                <a:latin typeface="Trebuchet MS"/>
              </a:rPr>
              <a:t> will provide 60 permanent, culturally specific, </a:t>
            </a:r>
            <a:r>
              <a:rPr lang="en-US" dirty="0">
                <a:solidFill>
                  <a:srgbClr val="404040"/>
                </a:solidFill>
                <a:latin typeface="Trebuchet MS"/>
              </a:rPr>
              <a:t>studios</a:t>
            </a:r>
            <a:r>
              <a:rPr dirty="0">
                <a:solidFill>
                  <a:srgbClr val="404040"/>
                </a:solidFill>
                <a:latin typeface="Trebuchet MS"/>
              </a:rPr>
              <a:t> for chronically homeless individuals with disabilities</a:t>
            </a:r>
          </a:p>
          <a:p>
            <a:pPr marL="355600" indent="-342900">
              <a:spcBef>
                <a:spcPts val="69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</a:rPr>
              <a:t>This partnership has worked on the development and fu</a:t>
            </a: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nding</a:t>
            </a:r>
            <a:r>
              <a:rPr lang="en-US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lang="en-US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lang="en-US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project</a:t>
            </a:r>
            <a:r>
              <a:rPr lang="en-US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since</a:t>
            </a:r>
            <a:r>
              <a:rPr lang="en-US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its</a:t>
            </a:r>
            <a:r>
              <a:rPr lang="en-US" spc="-10" dirty="0">
                <a:solidFill>
                  <a:srgbClr val="404040"/>
                </a:solidFill>
                <a:latin typeface="Trebuchet MS"/>
                <a:cs typeface="Trebuchet MS"/>
              </a:rPr>
              <a:t> inception</a:t>
            </a:r>
            <a:endParaRPr dirty="0">
              <a:latin typeface="Trebuchet MS"/>
              <a:cs typeface="Trebuchet MS"/>
            </a:endParaRPr>
          </a:p>
          <a:p>
            <a:pPr marL="355600" marR="355600" indent="-342900">
              <a:lnSpc>
                <a:spcPts val="1340"/>
              </a:lnSpc>
              <a:spcBef>
                <a:spcPts val="69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04040"/>
                </a:solidFill>
                <a:latin typeface="Trebuchet MS"/>
              </a:rPr>
              <a:t>Urban League will provide on-going culturally specific supportive services to all residents of the building</a:t>
            </a: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04040"/>
                </a:solidFill>
                <a:latin typeface="Trebuchet MS"/>
              </a:rPr>
              <a:t>Home Forward will own and mana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ge</a:t>
            </a:r>
            <a:r>
              <a:rPr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building</a:t>
            </a:r>
            <a:r>
              <a:rPr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first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15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years</a:t>
            </a:r>
            <a:endParaRPr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pc="-15" dirty="0">
                <a:solidFill>
                  <a:srgbClr val="404040"/>
                </a:solidFill>
                <a:latin typeface="Trebuchet MS"/>
                <a:cs typeface="Trebuchet MS"/>
              </a:rPr>
              <a:t>We have entered into an MOU to transfer</a:t>
            </a:r>
            <a:r>
              <a:rPr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ownership</a:t>
            </a:r>
            <a:r>
              <a:rPr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after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tax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credit</a:t>
            </a:r>
            <a:r>
              <a:rPr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investor</a:t>
            </a:r>
            <a:r>
              <a:rPr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exists</a:t>
            </a:r>
            <a:r>
              <a:rPr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year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15</a:t>
            </a:r>
            <a:endParaRPr>
              <a:latin typeface="Trebuchet MS"/>
              <a:cs typeface="Trebuchet MS"/>
            </a:endParaRPr>
          </a:p>
          <a:p>
            <a:pPr marL="355600" marR="15240" indent="-342900">
              <a:lnSpc>
                <a:spcPts val="1340"/>
              </a:lnSpc>
              <a:spcBef>
                <a:spcPts val="99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Hattie Redmond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Urban</a:t>
            </a:r>
            <a:r>
              <a:rPr lang="en-US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pc="-10" dirty="0">
                <a:solidFill>
                  <a:srgbClr val="404040"/>
                </a:solidFill>
                <a:latin typeface="Trebuchet MS"/>
                <a:cs typeface="Trebuchet MS"/>
              </a:rPr>
              <a:t>League’s</a:t>
            </a:r>
            <a:r>
              <a:rPr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services,</a:t>
            </a:r>
            <a:r>
              <a:rPr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provide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residents:</a:t>
            </a:r>
            <a:r>
              <a:rPr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stability,</a:t>
            </a:r>
            <a:r>
              <a:rPr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self-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sufficiency, </a:t>
            </a: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self-respect</a:t>
            </a:r>
            <a:r>
              <a:rPr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pride</a:t>
            </a:r>
            <a:endParaRPr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1776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/>
              <a:t>Location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0347" y="2161032"/>
            <a:ext cx="4514088" cy="3840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6310" y="2186432"/>
            <a:ext cx="3994150" cy="2116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Kenton</a:t>
            </a:r>
            <a:r>
              <a:rPr sz="20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Neighborhood</a:t>
            </a:r>
            <a:r>
              <a:rPr sz="20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>
                <a:solidFill>
                  <a:srgbClr val="404040"/>
                </a:solidFill>
                <a:latin typeface="Trebuchet MS"/>
                <a:cs typeface="Trebuchet MS"/>
              </a:rPr>
              <a:t>(N</a:t>
            </a:r>
            <a:r>
              <a:rPr lang="en-US" sz="2000" spc="-25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Portland)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Full</a:t>
            </a:r>
            <a:r>
              <a:rPr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block</a:t>
            </a:r>
            <a:r>
              <a:rPr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between</a:t>
            </a:r>
            <a:r>
              <a:rPr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Baldwin</a:t>
            </a:r>
            <a:r>
              <a:rPr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0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Farragut</a:t>
            </a:r>
            <a:r>
              <a:rPr sz="20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on N</a:t>
            </a:r>
            <a:r>
              <a:rPr sz="20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Interstate.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Near</a:t>
            </a:r>
            <a:r>
              <a:rPr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Light</a:t>
            </a:r>
            <a:r>
              <a:rPr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Rail</a:t>
            </a:r>
            <a:r>
              <a:rPr lang="en-US" sz="2000" spc="-2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2000">
                <a:solidFill>
                  <a:srgbClr val="404040"/>
                </a:solidFill>
                <a:latin typeface="Trebuchet MS"/>
                <a:cs typeface="Trebuchet MS"/>
              </a:rPr>
              <a:t>Bus</a:t>
            </a:r>
            <a:r>
              <a:rPr sz="200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, medical services &amp; Fred Meyer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2372"/>
            <a:ext cx="10736580" cy="5405755"/>
            <a:chOff x="0" y="1452372"/>
            <a:chExt cx="10736580" cy="54057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912" y="1452372"/>
              <a:ext cx="5251704" cy="28742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3167" y="3671316"/>
              <a:ext cx="5963412" cy="28757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4346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Future</a:t>
            </a:r>
            <a:r>
              <a:rPr sz="3600" spc="-15"/>
              <a:t> </a:t>
            </a:r>
            <a:r>
              <a:rPr lang="en-US" sz="3600" spc="-20"/>
              <a:t>Building 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AECF8-9707-4468-B9FB-C76C1B0E3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559" b="94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AA86E-E720-4CF6-AD99-342A232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Current Construction Status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247D-78C8-01D0-B625-5C3B4849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/>
              <a:t>Hattie – Ground Floor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8CFF6-4DE5-15CB-9299-31C57E29389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E14EF5FE-B3F6-DAB5-E3F0-B614C46CD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4" y="1050951"/>
            <a:ext cx="8567932" cy="58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9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2446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35"/>
              <a:t>Hattie Redmond </a:t>
            </a:r>
            <a:r>
              <a:rPr sz="3600"/>
              <a:t>Housing</a:t>
            </a:r>
            <a:r>
              <a:rPr sz="3600" spc="-25"/>
              <a:t> </a:t>
            </a:r>
            <a:r>
              <a:rPr sz="3600" spc="-10"/>
              <a:t>Details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4564" y="1275042"/>
            <a:ext cx="3871595" cy="557011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3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Building</a:t>
            </a:r>
            <a:endParaRPr sz="19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4-</a:t>
            </a:r>
            <a:r>
              <a:rPr sz="19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>
                <a:solidFill>
                  <a:srgbClr val="404040"/>
                </a:solidFill>
                <a:latin typeface="Trebuchet MS"/>
                <a:cs typeface="Trebuchet MS"/>
              </a:rPr>
              <a:t>story,</a:t>
            </a:r>
            <a:r>
              <a:rPr sz="19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wood</a:t>
            </a:r>
            <a:r>
              <a:rPr sz="19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framed</a:t>
            </a:r>
            <a:r>
              <a:rPr sz="19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building</a:t>
            </a:r>
            <a:endParaRPr sz="190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60</a:t>
            </a:r>
            <a:r>
              <a:rPr sz="19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studio</a:t>
            </a:r>
            <a:r>
              <a:rPr sz="19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units</a:t>
            </a:r>
            <a:r>
              <a:rPr sz="19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9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permanent,</a:t>
            </a:r>
            <a:r>
              <a:rPr sz="19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culturally</a:t>
            </a:r>
            <a:r>
              <a:rPr sz="19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specific,</a:t>
            </a:r>
            <a:r>
              <a:rPr sz="19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supportive housing</a:t>
            </a:r>
            <a:endParaRPr sz="19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Ground</a:t>
            </a:r>
            <a:r>
              <a:rPr sz="19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floor</a:t>
            </a:r>
            <a:r>
              <a:rPr sz="19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tenant</a:t>
            </a:r>
            <a:r>
              <a:rPr sz="19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facilities</a:t>
            </a:r>
            <a:endParaRPr sz="1900">
              <a:latin typeface="Trebuchet MS"/>
              <a:cs typeface="Trebuchet MS"/>
            </a:endParaRPr>
          </a:p>
          <a:p>
            <a:pPr marL="1155065" lvl="2" indent="-229235">
              <a:lnSpc>
                <a:spcPct val="100000"/>
              </a:lnSpc>
              <a:spcBef>
                <a:spcPts val="1015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Laundry</a:t>
            </a:r>
            <a:r>
              <a:rPr sz="19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>
                <a:solidFill>
                  <a:srgbClr val="404040"/>
                </a:solidFill>
                <a:latin typeface="Trebuchet MS"/>
                <a:cs typeface="Trebuchet MS"/>
              </a:rPr>
              <a:t>room</a:t>
            </a:r>
            <a:endParaRPr sz="1900">
              <a:latin typeface="Trebuchet MS"/>
              <a:cs typeface="Trebuchet MS"/>
            </a:endParaRPr>
          </a:p>
          <a:p>
            <a:pPr marL="1155065" lvl="2" indent="-22923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Mail</a:t>
            </a:r>
            <a:r>
              <a:rPr sz="19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lounge</a:t>
            </a:r>
            <a:endParaRPr sz="1900">
              <a:latin typeface="Trebuchet MS"/>
              <a:cs typeface="Trebuchet MS"/>
            </a:endParaRPr>
          </a:p>
          <a:p>
            <a:pPr marL="1155065" lvl="2" indent="-229235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Community</a:t>
            </a:r>
            <a:r>
              <a:rPr sz="19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Room/Pantry</a:t>
            </a:r>
            <a:endParaRPr sz="1900">
              <a:latin typeface="Trebuchet MS"/>
              <a:cs typeface="Trebuchet MS"/>
            </a:endParaRPr>
          </a:p>
          <a:p>
            <a:pPr marL="1155065" lvl="2" indent="-229235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Resident</a:t>
            </a:r>
            <a:r>
              <a:rPr sz="19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Services</a:t>
            </a:r>
            <a:r>
              <a:rPr lang="en-US" sz="1900" spc="-10">
                <a:solidFill>
                  <a:srgbClr val="404040"/>
                </a:solidFill>
                <a:latin typeface="Trebuchet MS"/>
                <a:cs typeface="Trebuchet MS"/>
              </a:rPr>
              <a:t> and Property management offices</a:t>
            </a:r>
            <a:endParaRPr sz="1900">
              <a:latin typeface="Trebuchet MS"/>
              <a:cs typeface="Trebuchet MS"/>
            </a:endParaRPr>
          </a:p>
          <a:p>
            <a:pPr marL="1155065" lvl="2" indent="-229235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Bike</a:t>
            </a:r>
            <a:r>
              <a:rPr sz="19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Storage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>
                <a:solidFill>
                  <a:srgbClr val="404040"/>
                </a:solidFill>
                <a:latin typeface="Trebuchet MS"/>
                <a:cs typeface="Trebuchet MS"/>
              </a:rPr>
              <a:t>Rooms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3834" y="1791970"/>
            <a:ext cx="294576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sz="19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Amenities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1034" y="2067699"/>
            <a:ext cx="2362835" cy="29918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Outdoor</a:t>
            </a:r>
            <a:r>
              <a:rPr sz="19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1900" spc="-55">
                <a:solidFill>
                  <a:srgbClr val="404040"/>
                </a:solidFill>
                <a:latin typeface="Trebuchet MS"/>
                <a:cs typeface="Trebuchet MS"/>
              </a:rPr>
              <a:t>community </a:t>
            </a:r>
            <a:r>
              <a:rPr sz="19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space</a:t>
            </a:r>
            <a:r>
              <a:rPr lang="en-US" sz="1900" spc="-10">
                <a:solidFill>
                  <a:srgbClr val="404040"/>
                </a:solidFill>
                <a:latin typeface="Trebuchet MS"/>
                <a:cs typeface="Trebuchet MS"/>
              </a:rPr>
              <a:t> with seating and BBQs</a:t>
            </a:r>
            <a:endParaRPr sz="19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Dog</a:t>
            </a:r>
            <a:r>
              <a:rPr sz="19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run</a:t>
            </a:r>
            <a:r>
              <a:rPr sz="19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space</a:t>
            </a:r>
            <a:endParaRPr sz="19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Community</a:t>
            </a:r>
            <a:r>
              <a:rPr sz="19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garden</a:t>
            </a:r>
            <a:endParaRPr sz="19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Onsite</a:t>
            </a:r>
            <a:r>
              <a:rPr sz="19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parking</a:t>
            </a:r>
            <a:endParaRPr sz="19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900">
                <a:solidFill>
                  <a:srgbClr val="404040"/>
                </a:solidFill>
                <a:latin typeface="Trebuchet MS"/>
                <a:cs typeface="Trebuchet MS"/>
              </a:rPr>
              <a:t>Roof</a:t>
            </a:r>
            <a:r>
              <a:rPr sz="19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>
                <a:solidFill>
                  <a:srgbClr val="404040"/>
                </a:solidFill>
                <a:latin typeface="Trebuchet MS"/>
                <a:cs typeface="Trebuchet MS"/>
              </a:rPr>
              <a:t>terrace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Hattie Redmond Partnership –</vt:lpstr>
      <vt:lpstr>Location</vt:lpstr>
      <vt:lpstr>Future Building </vt:lpstr>
      <vt:lpstr>Current Construction Status</vt:lpstr>
      <vt:lpstr>Hattie – Ground Floor</vt:lpstr>
      <vt:lpstr>Hattie Redmond Housing Details</vt:lpstr>
      <vt:lpstr>Hattie Redmond Services</vt:lpstr>
      <vt:lpstr>Hattie Redmond Timeline</vt:lpstr>
      <vt:lpstr>Construction Diversity and Equity Goals</vt:lpstr>
      <vt:lpstr>Hattie Redmond Community Outreach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Bremik 101: An Overview</dc:title>
  <dc:creator>Kalie Suellentrop</dc:creator>
  <cp:revision>60</cp:revision>
  <dcterms:created xsi:type="dcterms:W3CDTF">2022-05-06T23:11:48Z</dcterms:created>
  <dcterms:modified xsi:type="dcterms:W3CDTF">2022-05-10T23:00:35Z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2022-05-06T00:00:00Z</vt:filetime>
  </property>
</Properties>
</file>