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9" r:id="rId5"/>
    <p:sldId id="987" r:id="rId6"/>
    <p:sldId id="286" r:id="rId7"/>
    <p:sldId id="992" r:id="rId8"/>
    <p:sldId id="262" r:id="rId9"/>
    <p:sldId id="395" r:id="rId10"/>
    <p:sldId id="394" r:id="rId11"/>
    <p:sldId id="393" r:id="rId12"/>
    <p:sldId id="989" r:id="rId13"/>
    <p:sldId id="400" r:id="rId14"/>
    <p:sldId id="398" r:id="rId15"/>
    <p:sldId id="397" r:id="rId16"/>
    <p:sldId id="991" r:id="rId17"/>
    <p:sldId id="3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s, Molly" initials="RM" lastIdx="17" clrIdx="0">
    <p:extLst>
      <p:ext uri="{19B8F6BF-5375-455C-9EA6-DF929625EA0E}">
        <p15:presenceInfo xmlns:p15="http://schemas.microsoft.com/office/powerpoint/2012/main" userId="S::Molly.Rogers@portlandoregon.gov::6ab84397-3ef3-4077-a8f5-f8d1038ac686" providerId="AD"/>
      </p:ext>
    </p:extLst>
  </p:cmAuthor>
  <p:cmAuthor id="2" name="Callahan, Shannon" initials="CS" lastIdx="2" clrIdx="1">
    <p:extLst>
      <p:ext uri="{19B8F6BF-5375-455C-9EA6-DF929625EA0E}">
        <p15:presenceInfo xmlns:p15="http://schemas.microsoft.com/office/powerpoint/2012/main" userId="S::shannon.callahan@portlandoregon.gov::7f258416-1903-49fb-b4c4-c34a9ad6a23b" providerId="AD"/>
      </p:ext>
    </p:extLst>
  </p:cmAuthor>
  <p:cmAuthor id="3" name="Chen, Jill" initials="CJ" lastIdx="8" clrIdx="2">
    <p:extLst>
      <p:ext uri="{19B8F6BF-5375-455C-9EA6-DF929625EA0E}">
        <p15:presenceInfo xmlns:p15="http://schemas.microsoft.com/office/powerpoint/2012/main" userId="S::jill.chen@portlandoregon.gov::a566c973-9887-40bf-82db-95dd32a2ac82" providerId="AD"/>
      </p:ext>
    </p:extLst>
  </p:cmAuthor>
  <p:cmAuthor id="4" name="Wolfersperger, Tanya" initials="WT" lastIdx="4" clrIdx="3">
    <p:extLst>
      <p:ext uri="{19B8F6BF-5375-455C-9EA6-DF929625EA0E}">
        <p15:presenceInfo xmlns:p15="http://schemas.microsoft.com/office/powerpoint/2012/main" userId="S::Tanya.Wolfersperger@portlandoregon.gov::a13e6274-7b95-457d-8fa1-efcc15627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4BA"/>
    <a:srgbClr val="BAE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BE16D-39C1-D8DF-D333-08B4437FD023}" v="24" dt="2022-05-11T23:40:22.156"/>
    <p1510:client id="{CC0D0881-96CF-4C1F-A9F1-03BAEFD3877D}" v="6" dt="2022-05-11T23:29:48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14" autoAdjust="0"/>
  </p:normalViewPr>
  <p:slideViewPr>
    <p:cSldViewPr snapToGrid="0">
      <p:cViewPr varScale="1">
        <p:scale>
          <a:sx n="52" d="100"/>
          <a:sy n="52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Molly" userId="6ab84397-3ef3-4077-a8f5-f8d1038ac686" providerId="ADAL" clId="{CC0D0881-96CF-4C1F-A9F1-03BAEFD3877D}"/>
    <pc:docChg chg="undo custSel addSld delSld modSld">
      <pc:chgData name="Rogers, Molly" userId="6ab84397-3ef3-4077-a8f5-f8d1038ac686" providerId="ADAL" clId="{CC0D0881-96CF-4C1F-A9F1-03BAEFD3877D}" dt="2022-05-11T23:33:09.118" v="457" actId="20577"/>
      <pc:docMkLst>
        <pc:docMk/>
      </pc:docMkLst>
      <pc:sldChg chg="modSp mod modNotesTx">
        <pc:chgData name="Rogers, Molly" userId="6ab84397-3ef3-4077-a8f5-f8d1038ac686" providerId="ADAL" clId="{CC0D0881-96CF-4C1F-A9F1-03BAEFD3877D}" dt="2022-05-11T23:16:07.922" v="291" actId="2084"/>
        <pc:sldMkLst>
          <pc:docMk/>
          <pc:sldMk cId="489841447" sldId="262"/>
        </pc:sldMkLst>
        <pc:spChg chg="mod">
          <ac:chgData name="Rogers, Molly" userId="6ab84397-3ef3-4077-a8f5-f8d1038ac686" providerId="ADAL" clId="{CC0D0881-96CF-4C1F-A9F1-03BAEFD3877D}" dt="2022-05-11T23:09:34.725" v="281" actId="1076"/>
          <ac:spMkLst>
            <pc:docMk/>
            <pc:sldMk cId="489841447" sldId="262"/>
            <ac:spMk id="2" creationId="{00000000-0000-0000-0000-000000000000}"/>
          </ac:spMkLst>
        </pc:spChg>
        <pc:spChg chg="mod">
          <ac:chgData name="Rogers, Molly" userId="6ab84397-3ef3-4077-a8f5-f8d1038ac686" providerId="ADAL" clId="{CC0D0881-96CF-4C1F-A9F1-03BAEFD3877D}" dt="2022-05-11T23:12:21.669" v="289" actId="255"/>
          <ac:spMkLst>
            <pc:docMk/>
            <pc:sldMk cId="489841447" sldId="262"/>
            <ac:spMk id="3" creationId="{790C101B-928F-4712-8BEA-53400ADAE706}"/>
          </ac:spMkLst>
        </pc:spChg>
        <pc:graphicFrameChg chg="modGraphic">
          <ac:chgData name="Rogers, Molly" userId="6ab84397-3ef3-4077-a8f5-f8d1038ac686" providerId="ADAL" clId="{CC0D0881-96CF-4C1F-A9F1-03BAEFD3877D}" dt="2022-05-11T23:16:07.922" v="291" actId="2084"/>
          <ac:graphicFrameMkLst>
            <pc:docMk/>
            <pc:sldMk cId="489841447" sldId="262"/>
            <ac:graphicFrameMk id="5" creationId="{E530EA08-BDC0-45A4-B240-697D9BB5B029}"/>
          </ac:graphicFrameMkLst>
        </pc:graphicFrameChg>
      </pc:sldChg>
      <pc:sldChg chg="add">
        <pc:chgData name="Rogers, Molly" userId="6ab84397-3ef3-4077-a8f5-f8d1038ac686" providerId="ADAL" clId="{CC0D0881-96CF-4C1F-A9F1-03BAEFD3877D}" dt="2022-05-11T23:26:04.756" v="308"/>
        <pc:sldMkLst>
          <pc:docMk/>
          <pc:sldMk cId="3589510758" sldId="286"/>
        </pc:sldMkLst>
      </pc:sldChg>
      <pc:sldChg chg="modNotesTx">
        <pc:chgData name="Rogers, Molly" userId="6ab84397-3ef3-4077-a8f5-f8d1038ac686" providerId="ADAL" clId="{CC0D0881-96CF-4C1F-A9F1-03BAEFD3877D}" dt="2022-05-11T18:47:27.211" v="92" actId="20577"/>
        <pc:sldMkLst>
          <pc:docMk/>
          <pc:sldMk cId="471624516" sldId="393"/>
        </pc:sldMkLst>
      </pc:sldChg>
      <pc:sldChg chg="modNotesTx">
        <pc:chgData name="Rogers, Molly" userId="6ab84397-3ef3-4077-a8f5-f8d1038ac686" providerId="ADAL" clId="{CC0D0881-96CF-4C1F-A9F1-03BAEFD3877D}" dt="2022-05-11T18:47:23.002" v="87" actId="20577"/>
        <pc:sldMkLst>
          <pc:docMk/>
          <pc:sldMk cId="3823300296" sldId="394"/>
        </pc:sldMkLst>
      </pc:sldChg>
      <pc:sldChg chg="modSp mod modNotesTx">
        <pc:chgData name="Rogers, Molly" userId="6ab84397-3ef3-4077-a8f5-f8d1038ac686" providerId="ADAL" clId="{CC0D0881-96CF-4C1F-A9F1-03BAEFD3877D}" dt="2022-05-11T23:22:13.380" v="307" actId="20577"/>
        <pc:sldMkLst>
          <pc:docMk/>
          <pc:sldMk cId="2737611796" sldId="395"/>
        </pc:sldMkLst>
        <pc:spChg chg="mod">
          <ac:chgData name="Rogers, Molly" userId="6ab84397-3ef3-4077-a8f5-f8d1038ac686" providerId="ADAL" clId="{CC0D0881-96CF-4C1F-A9F1-03BAEFD3877D}" dt="2022-05-11T23:22:13.380" v="307" actId="20577"/>
          <ac:spMkLst>
            <pc:docMk/>
            <pc:sldMk cId="2737611796" sldId="395"/>
            <ac:spMk id="3" creationId="{285CA036-9C33-4059-B11C-165534AFCCCE}"/>
          </ac:spMkLst>
        </pc:spChg>
      </pc:sldChg>
      <pc:sldChg chg="modNotesTx">
        <pc:chgData name="Rogers, Molly" userId="6ab84397-3ef3-4077-a8f5-f8d1038ac686" providerId="ADAL" clId="{CC0D0881-96CF-4C1F-A9F1-03BAEFD3877D}" dt="2022-05-11T18:47:57.620" v="126" actId="20577"/>
        <pc:sldMkLst>
          <pc:docMk/>
          <pc:sldMk cId="707536600" sldId="397"/>
        </pc:sldMkLst>
      </pc:sldChg>
      <pc:sldChg chg="modNotesTx">
        <pc:chgData name="Rogers, Molly" userId="6ab84397-3ef3-4077-a8f5-f8d1038ac686" providerId="ADAL" clId="{CC0D0881-96CF-4C1F-A9F1-03BAEFD3877D}" dt="2022-05-11T18:47:48.687" v="118" actId="20577"/>
        <pc:sldMkLst>
          <pc:docMk/>
          <pc:sldMk cId="2776816509" sldId="398"/>
        </pc:sldMkLst>
      </pc:sldChg>
      <pc:sldChg chg="modNotesTx">
        <pc:chgData name="Rogers, Molly" userId="6ab84397-3ef3-4077-a8f5-f8d1038ac686" providerId="ADAL" clId="{CC0D0881-96CF-4C1F-A9F1-03BAEFD3877D}" dt="2022-05-11T18:48:18.602" v="181" actId="20577"/>
        <pc:sldMkLst>
          <pc:docMk/>
          <pc:sldMk cId="1332589844" sldId="399"/>
        </pc:sldMkLst>
      </pc:sldChg>
      <pc:sldChg chg="modNotesTx">
        <pc:chgData name="Rogers, Molly" userId="6ab84397-3ef3-4077-a8f5-f8d1038ac686" providerId="ADAL" clId="{CC0D0881-96CF-4C1F-A9F1-03BAEFD3877D}" dt="2022-05-11T18:47:44.445" v="112" actId="20577"/>
        <pc:sldMkLst>
          <pc:docMk/>
          <pc:sldMk cId="896356321" sldId="400"/>
        </pc:sldMkLst>
      </pc:sldChg>
      <pc:sldChg chg="addSp delSp modSp mod modNotesTx">
        <pc:chgData name="Rogers, Molly" userId="6ab84397-3ef3-4077-a8f5-f8d1038ac686" providerId="ADAL" clId="{CC0D0881-96CF-4C1F-A9F1-03BAEFD3877D}" dt="2022-05-11T23:12:10.511" v="288" actId="478"/>
        <pc:sldMkLst>
          <pc:docMk/>
          <pc:sldMk cId="4025158090" sldId="987"/>
        </pc:sldMkLst>
        <pc:spChg chg="add del mod">
          <ac:chgData name="Rogers, Molly" userId="6ab84397-3ef3-4077-a8f5-f8d1038ac686" providerId="ADAL" clId="{CC0D0881-96CF-4C1F-A9F1-03BAEFD3877D}" dt="2022-05-11T23:12:10.511" v="288" actId="478"/>
          <ac:spMkLst>
            <pc:docMk/>
            <pc:sldMk cId="4025158090" sldId="987"/>
            <ac:spMk id="12" creationId="{9578755A-A099-4CC7-9806-9D6F039C6A7F}"/>
          </ac:spMkLst>
        </pc:spChg>
      </pc:sldChg>
      <pc:sldChg chg="modNotesTx">
        <pc:chgData name="Rogers, Molly" userId="6ab84397-3ef3-4077-a8f5-f8d1038ac686" providerId="ADAL" clId="{CC0D0881-96CF-4C1F-A9F1-03BAEFD3877D}" dt="2022-05-11T18:47:30.890" v="97" actId="20577"/>
        <pc:sldMkLst>
          <pc:docMk/>
          <pc:sldMk cId="3215358313" sldId="989"/>
        </pc:sldMkLst>
      </pc:sldChg>
      <pc:sldChg chg="addSp delSp modSp del mod modClrScheme chgLayout">
        <pc:chgData name="Rogers, Molly" userId="6ab84397-3ef3-4077-a8f5-f8d1038ac686" providerId="ADAL" clId="{CC0D0881-96CF-4C1F-A9F1-03BAEFD3877D}" dt="2022-05-11T18:46:16.461" v="7" actId="47"/>
        <pc:sldMkLst>
          <pc:docMk/>
          <pc:sldMk cId="461384645" sldId="990"/>
        </pc:sldMkLst>
        <pc:spChg chg="del mod ord">
          <ac:chgData name="Rogers, Molly" userId="6ab84397-3ef3-4077-a8f5-f8d1038ac686" providerId="ADAL" clId="{CC0D0881-96CF-4C1F-A9F1-03BAEFD3877D}" dt="2022-05-11T18:45:49.298" v="5" actId="700"/>
          <ac:spMkLst>
            <pc:docMk/>
            <pc:sldMk cId="461384645" sldId="990"/>
            <ac:spMk id="2" creationId="{31CE8AB0-3955-47CA-B003-15CC2407803D}"/>
          </ac:spMkLst>
        </pc:spChg>
        <pc:spChg chg="del mod ord">
          <ac:chgData name="Rogers, Molly" userId="6ab84397-3ef3-4077-a8f5-f8d1038ac686" providerId="ADAL" clId="{CC0D0881-96CF-4C1F-A9F1-03BAEFD3877D}" dt="2022-05-11T18:45:49.298" v="5" actId="700"/>
          <ac:spMkLst>
            <pc:docMk/>
            <pc:sldMk cId="461384645" sldId="990"/>
            <ac:spMk id="3" creationId="{42A7303B-1AA3-41BF-8BD3-D13A8EAE2124}"/>
          </ac:spMkLst>
        </pc:spChg>
        <pc:spChg chg="del">
          <ac:chgData name="Rogers, Molly" userId="6ab84397-3ef3-4077-a8f5-f8d1038ac686" providerId="ADAL" clId="{CC0D0881-96CF-4C1F-A9F1-03BAEFD3877D}" dt="2022-05-11T18:45:49.298" v="5" actId="700"/>
          <ac:spMkLst>
            <pc:docMk/>
            <pc:sldMk cId="461384645" sldId="990"/>
            <ac:spMk id="4" creationId="{2F618B59-DB88-40EA-BF77-7943DA43640B}"/>
          </ac:spMkLst>
        </pc:spChg>
        <pc:spChg chg="add mod ord">
          <ac:chgData name="Rogers, Molly" userId="6ab84397-3ef3-4077-a8f5-f8d1038ac686" providerId="ADAL" clId="{CC0D0881-96CF-4C1F-A9F1-03BAEFD3877D}" dt="2022-05-11T18:45:49.298" v="5" actId="700"/>
          <ac:spMkLst>
            <pc:docMk/>
            <pc:sldMk cId="461384645" sldId="990"/>
            <ac:spMk id="5" creationId="{72E628F3-086C-452D-B3E2-B92E62BD03D0}"/>
          </ac:spMkLst>
        </pc:spChg>
        <pc:spChg chg="add mod ord">
          <ac:chgData name="Rogers, Molly" userId="6ab84397-3ef3-4077-a8f5-f8d1038ac686" providerId="ADAL" clId="{CC0D0881-96CF-4C1F-A9F1-03BAEFD3877D}" dt="2022-05-11T18:45:49.298" v="5" actId="700"/>
          <ac:spMkLst>
            <pc:docMk/>
            <pc:sldMk cId="461384645" sldId="990"/>
            <ac:spMk id="6" creationId="{A38945B3-ADF6-4AC1-BCFB-BD446DE393C1}"/>
          </ac:spMkLst>
        </pc:spChg>
      </pc:sldChg>
      <pc:sldChg chg="addSp delSp modSp add mod modNotesTx">
        <pc:chgData name="Rogers, Molly" userId="6ab84397-3ef3-4077-a8f5-f8d1038ac686" providerId="ADAL" clId="{CC0D0881-96CF-4C1F-A9F1-03BAEFD3877D}" dt="2022-05-11T18:48:38.033" v="257" actId="20577"/>
        <pc:sldMkLst>
          <pc:docMk/>
          <pc:sldMk cId="2440241392" sldId="991"/>
        </pc:sldMkLst>
        <pc:spChg chg="add del mod">
          <ac:chgData name="Rogers, Molly" userId="6ab84397-3ef3-4077-a8f5-f8d1038ac686" providerId="ADAL" clId="{CC0D0881-96CF-4C1F-A9F1-03BAEFD3877D}" dt="2022-05-11T18:46:38.121" v="42" actId="1076"/>
          <ac:spMkLst>
            <pc:docMk/>
            <pc:sldMk cId="2440241392" sldId="991"/>
            <ac:spMk id="2" creationId="{00000000-0000-0000-0000-000000000000}"/>
          </ac:spMkLst>
        </pc:spChg>
        <pc:spChg chg="mod">
          <ac:chgData name="Rogers, Molly" userId="6ab84397-3ef3-4077-a8f5-f8d1038ac686" providerId="ADAL" clId="{CC0D0881-96CF-4C1F-A9F1-03BAEFD3877D}" dt="2022-05-11T18:46:53.009" v="45" actId="122"/>
          <ac:spMkLst>
            <pc:docMk/>
            <pc:sldMk cId="2440241392" sldId="991"/>
            <ac:spMk id="7" creationId="{00000000-0000-0000-0000-000000000000}"/>
          </ac:spMkLst>
        </pc:spChg>
        <pc:spChg chg="del mod">
          <ac:chgData name="Rogers, Molly" userId="6ab84397-3ef3-4077-a8f5-f8d1038ac686" providerId="ADAL" clId="{CC0D0881-96CF-4C1F-A9F1-03BAEFD3877D}" dt="2022-05-11T18:46:42.757" v="44" actId="478"/>
          <ac:spMkLst>
            <pc:docMk/>
            <pc:sldMk cId="2440241392" sldId="991"/>
            <ac:spMk id="8" creationId="{00000000-0000-0000-0000-000000000000}"/>
          </ac:spMkLst>
        </pc:spChg>
        <pc:picChg chg="del">
          <ac:chgData name="Rogers, Molly" userId="6ab84397-3ef3-4077-a8f5-f8d1038ac686" providerId="ADAL" clId="{CC0D0881-96CF-4C1F-A9F1-03BAEFD3877D}" dt="2022-05-11T18:46:27.925" v="37" actId="478"/>
          <ac:picMkLst>
            <pc:docMk/>
            <pc:sldMk cId="2440241392" sldId="991"/>
            <ac:picMk id="5" creationId="{EC029568-5E25-413E-A623-6CF75B415000}"/>
          </ac:picMkLst>
        </pc:picChg>
      </pc:sldChg>
      <pc:sldChg chg="addSp delSp modSp add mod">
        <pc:chgData name="Rogers, Molly" userId="6ab84397-3ef3-4077-a8f5-f8d1038ac686" providerId="ADAL" clId="{CC0D0881-96CF-4C1F-A9F1-03BAEFD3877D}" dt="2022-05-11T23:33:09.118" v="457" actId="20577"/>
        <pc:sldMkLst>
          <pc:docMk/>
          <pc:sldMk cId="3799301090" sldId="992"/>
        </pc:sldMkLst>
        <pc:spChg chg="add mod">
          <ac:chgData name="Rogers, Molly" userId="6ab84397-3ef3-4077-a8f5-f8d1038ac686" providerId="ADAL" clId="{CC0D0881-96CF-4C1F-A9F1-03BAEFD3877D}" dt="2022-05-11T23:32:05.106" v="386" actId="207"/>
          <ac:spMkLst>
            <pc:docMk/>
            <pc:sldMk cId="3799301090" sldId="992"/>
            <ac:spMk id="2" creationId="{FF864F3B-24BD-499A-901D-791289065539}"/>
          </ac:spMkLst>
        </pc:spChg>
        <pc:spChg chg="del">
          <ac:chgData name="Rogers, Molly" userId="6ab84397-3ef3-4077-a8f5-f8d1038ac686" providerId="ADAL" clId="{CC0D0881-96CF-4C1F-A9F1-03BAEFD3877D}" dt="2022-05-11T23:26:22.808" v="311" actId="478"/>
          <ac:spMkLst>
            <pc:docMk/>
            <pc:sldMk cId="3799301090" sldId="992"/>
            <ac:spMk id="9" creationId="{87960F4F-A868-47B6-ACFD-21D96D76CEC4}"/>
          </ac:spMkLst>
        </pc:spChg>
        <pc:spChg chg="del">
          <ac:chgData name="Rogers, Molly" userId="6ab84397-3ef3-4077-a8f5-f8d1038ac686" providerId="ADAL" clId="{CC0D0881-96CF-4C1F-A9F1-03BAEFD3877D}" dt="2022-05-11T23:26:20.831" v="310" actId="478"/>
          <ac:spMkLst>
            <pc:docMk/>
            <pc:sldMk cId="3799301090" sldId="992"/>
            <ac:spMk id="10" creationId="{3506DCDA-C0E1-4713-B7C3-CBE878DA73E6}"/>
          </ac:spMkLst>
        </pc:spChg>
        <pc:spChg chg="add del mod">
          <ac:chgData name="Rogers, Molly" userId="6ab84397-3ef3-4077-a8f5-f8d1038ac686" providerId="ADAL" clId="{CC0D0881-96CF-4C1F-A9F1-03BAEFD3877D}" dt="2022-05-11T23:28:11.138" v="346" actId="478"/>
          <ac:spMkLst>
            <pc:docMk/>
            <pc:sldMk cId="3799301090" sldId="992"/>
            <ac:spMk id="31" creationId="{1EF099D4-CB4F-4EA3-A651-4ACDA6D2CC03}"/>
          </ac:spMkLst>
        </pc:spChg>
        <pc:spChg chg="add del mod">
          <ac:chgData name="Rogers, Molly" userId="6ab84397-3ef3-4077-a8f5-f8d1038ac686" providerId="ADAL" clId="{CC0D0881-96CF-4C1F-A9F1-03BAEFD3877D}" dt="2022-05-11T23:29:56.584" v="374" actId="1076"/>
          <ac:spMkLst>
            <pc:docMk/>
            <pc:sldMk cId="3799301090" sldId="992"/>
            <ac:spMk id="32" creationId="{A542DCB8-2A87-4D83-A316-FF34ADC06D61}"/>
          </ac:spMkLst>
        </pc:spChg>
        <pc:spChg chg="add del mod">
          <ac:chgData name="Rogers, Molly" userId="6ab84397-3ef3-4077-a8f5-f8d1038ac686" providerId="ADAL" clId="{CC0D0881-96CF-4C1F-A9F1-03BAEFD3877D}" dt="2022-05-11T23:27:58.133" v="332" actId="478"/>
          <ac:spMkLst>
            <pc:docMk/>
            <pc:sldMk cId="3799301090" sldId="992"/>
            <ac:spMk id="33" creationId="{55124E91-3CEA-455D-9755-229E5F517A24}"/>
          </ac:spMkLst>
        </pc:spChg>
        <pc:spChg chg="mod">
          <ac:chgData name="Rogers, Molly" userId="6ab84397-3ef3-4077-a8f5-f8d1038ac686" providerId="ADAL" clId="{CC0D0881-96CF-4C1F-A9F1-03BAEFD3877D}" dt="2022-05-11T23:33:09.118" v="457" actId="20577"/>
          <ac:spMkLst>
            <pc:docMk/>
            <pc:sldMk cId="3799301090" sldId="992"/>
            <ac:spMk id="36" creationId="{6FBA8FBC-9DFC-48B1-B6D6-59D5FC688091}"/>
          </ac:spMkLst>
        </pc:spChg>
        <pc:picChg chg="mod">
          <ac:chgData name="Rogers, Molly" userId="6ab84397-3ef3-4077-a8f5-f8d1038ac686" providerId="ADAL" clId="{CC0D0881-96CF-4C1F-A9F1-03BAEFD3877D}" dt="2022-05-11T23:33:01.238" v="450" actId="1076"/>
          <ac:picMkLst>
            <pc:docMk/>
            <pc:sldMk cId="3799301090" sldId="992"/>
            <ac:picMk id="7" creationId="{5B9EE4DF-1C3C-441A-B238-DF6545497EA2}"/>
          </ac:picMkLst>
        </pc:picChg>
        <pc:picChg chg="add mod">
          <ac:chgData name="Rogers, Molly" userId="6ab84397-3ef3-4077-a8f5-f8d1038ac686" providerId="ADAL" clId="{CC0D0881-96CF-4C1F-A9F1-03BAEFD3877D}" dt="2022-05-11T23:28:01.377" v="333" actId="1076"/>
          <ac:picMkLst>
            <pc:docMk/>
            <pc:sldMk cId="3799301090" sldId="992"/>
            <ac:picMk id="14" creationId="{D9E7E976-81AD-4381-84E5-825B794B4C23}"/>
          </ac:picMkLst>
        </pc:picChg>
        <pc:picChg chg="add del">
          <ac:chgData name="Rogers, Molly" userId="6ab84397-3ef3-4077-a8f5-f8d1038ac686" providerId="ADAL" clId="{CC0D0881-96CF-4C1F-A9F1-03BAEFD3877D}" dt="2022-05-11T23:27:41.810" v="324" actId="478"/>
          <ac:picMkLst>
            <pc:docMk/>
            <pc:sldMk cId="3799301090" sldId="992"/>
            <ac:picMk id="16" creationId="{3A0297E5-1207-4AB5-9F72-8D81C7531DC1}"/>
          </ac:picMkLst>
        </pc:picChg>
        <pc:cxnChg chg="del">
          <ac:chgData name="Rogers, Molly" userId="6ab84397-3ef3-4077-a8f5-f8d1038ac686" providerId="ADAL" clId="{CC0D0881-96CF-4C1F-A9F1-03BAEFD3877D}" dt="2022-05-11T23:28:12.866" v="347" actId="478"/>
          <ac:cxnSpMkLst>
            <pc:docMk/>
            <pc:sldMk cId="3799301090" sldId="992"/>
            <ac:cxnSpMk id="12" creationId="{78E32C55-98E6-425A-81E9-172B3609E582}"/>
          </ac:cxnSpMkLst>
        </pc:cxnChg>
        <pc:cxnChg chg="mod">
          <ac:chgData name="Rogers, Molly" userId="6ab84397-3ef3-4077-a8f5-f8d1038ac686" providerId="ADAL" clId="{CC0D0881-96CF-4C1F-A9F1-03BAEFD3877D}" dt="2022-05-11T23:31:36.448" v="383" actId="1076"/>
          <ac:cxnSpMkLst>
            <pc:docMk/>
            <pc:sldMk cId="3799301090" sldId="992"/>
            <ac:cxnSpMk id="20" creationId="{1AACC360-9377-4335-BF99-70A257C672B9}"/>
          </ac:cxnSpMkLst>
        </pc:cxnChg>
        <pc:cxnChg chg="del">
          <ac:chgData name="Rogers, Molly" userId="6ab84397-3ef3-4077-a8f5-f8d1038ac686" providerId="ADAL" clId="{CC0D0881-96CF-4C1F-A9F1-03BAEFD3877D}" dt="2022-05-11T23:28:16.735" v="348" actId="478"/>
          <ac:cxnSpMkLst>
            <pc:docMk/>
            <pc:sldMk cId="3799301090" sldId="992"/>
            <ac:cxnSpMk id="30" creationId="{C5DAD81C-40BB-46DF-9AB2-72BD6B1329AC}"/>
          </ac:cxnSpMkLst>
        </pc:cxnChg>
      </pc:sldChg>
    </pc:docChg>
  </pc:docChgLst>
  <pc:docChgLst>
    <pc:chgData name="Callahan, Shannon" userId="S::shannon.callahan@portlandoregon.gov::7f258416-1903-49fb-b4c4-c34a9ad6a23b" providerId="AD" clId="Web-{A79BE16D-39C1-D8DF-D333-08B4437FD023}"/>
    <pc:docChg chg="modSld">
      <pc:chgData name="Callahan, Shannon" userId="S::shannon.callahan@portlandoregon.gov::7f258416-1903-49fb-b4c4-c34a9ad6a23b" providerId="AD" clId="Web-{A79BE16D-39C1-D8DF-D333-08B4437FD023}" dt="2022-05-11T23:40:22.156" v="10" actId="20577"/>
      <pc:docMkLst>
        <pc:docMk/>
      </pc:docMkLst>
      <pc:sldChg chg="modSp">
        <pc:chgData name="Callahan, Shannon" userId="S::shannon.callahan@portlandoregon.gov::7f258416-1903-49fb-b4c4-c34a9ad6a23b" providerId="AD" clId="Web-{A79BE16D-39C1-D8DF-D333-08B4437FD023}" dt="2022-05-11T23:39:30.030" v="4" actId="20577"/>
        <pc:sldMkLst>
          <pc:docMk/>
          <pc:sldMk cId="707536600" sldId="397"/>
        </pc:sldMkLst>
        <pc:spChg chg="mod">
          <ac:chgData name="Callahan, Shannon" userId="S::shannon.callahan@portlandoregon.gov::7f258416-1903-49fb-b4c4-c34a9ad6a23b" providerId="AD" clId="Web-{A79BE16D-39C1-D8DF-D333-08B4437FD023}" dt="2022-05-11T23:39:30.030" v="4" actId="20577"/>
          <ac:spMkLst>
            <pc:docMk/>
            <pc:sldMk cId="707536600" sldId="397"/>
            <ac:spMk id="3" creationId="{285CA036-9C33-4059-B11C-165534AFCCCE}"/>
          </ac:spMkLst>
        </pc:spChg>
      </pc:sldChg>
      <pc:sldChg chg="modSp">
        <pc:chgData name="Callahan, Shannon" userId="S::shannon.callahan@portlandoregon.gov::7f258416-1903-49fb-b4c4-c34a9ad6a23b" providerId="AD" clId="Web-{A79BE16D-39C1-D8DF-D333-08B4437FD023}" dt="2022-05-11T23:39:15.421" v="2" actId="20577"/>
        <pc:sldMkLst>
          <pc:docMk/>
          <pc:sldMk cId="2776816509" sldId="398"/>
        </pc:sldMkLst>
        <pc:spChg chg="mod">
          <ac:chgData name="Callahan, Shannon" userId="S::shannon.callahan@portlandoregon.gov::7f258416-1903-49fb-b4c4-c34a9ad6a23b" providerId="AD" clId="Web-{A79BE16D-39C1-D8DF-D333-08B4437FD023}" dt="2022-05-11T23:39:15.421" v="2" actId="20577"/>
          <ac:spMkLst>
            <pc:docMk/>
            <pc:sldMk cId="2776816509" sldId="398"/>
            <ac:spMk id="3" creationId="{285CA036-9C33-4059-B11C-165534AFCCCE}"/>
          </ac:spMkLst>
        </pc:spChg>
      </pc:sldChg>
      <pc:sldChg chg="modSp">
        <pc:chgData name="Callahan, Shannon" userId="S::shannon.callahan@portlandoregon.gov::7f258416-1903-49fb-b4c4-c34a9ad6a23b" providerId="AD" clId="Web-{A79BE16D-39C1-D8DF-D333-08B4437FD023}" dt="2022-05-11T23:40:22.156" v="10" actId="20577"/>
        <pc:sldMkLst>
          <pc:docMk/>
          <pc:sldMk cId="896356321" sldId="400"/>
        </pc:sldMkLst>
        <pc:spChg chg="mod">
          <ac:chgData name="Callahan, Shannon" userId="S::shannon.callahan@portlandoregon.gov::7f258416-1903-49fb-b4c4-c34a9ad6a23b" providerId="AD" clId="Web-{A79BE16D-39C1-D8DF-D333-08B4437FD023}" dt="2022-05-11T23:40:22.156" v="10" actId="20577"/>
          <ac:spMkLst>
            <pc:docMk/>
            <pc:sldMk cId="896356321" sldId="400"/>
            <ac:spMk id="3" creationId="{285CA036-9C33-4059-B11C-165534AFCC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E624-272D-4FD0-A4DD-AD6C328149E3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437A8-1733-48B5-A2EC-7D70B33F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1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09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Jill or Molly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3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Leslie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Leslie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population(s) would be best served by this location, proximity to Kaiser, and smaller unit sizes and supports the N/NE Housing Strategy?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Given the challenges of federal Project Based Section 8 vouchers for N/NE Preference Policy families, is there a benefit for some PBVs at this project to serve extremely low-income households?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Leslie – do we want to ask for volunteers to join ad hoc subcommittee?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later – when we do community engagement for Carey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086F4-9900-41BC-9CDE-A0DA840B6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DC4E9-7F43-4B38-A638-C7D84A92B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3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DC4E9-7F43-4B38-A638-C7D84A92B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– change colors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437A8-1733-48B5-A2EC-7D70B33FB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5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4802-C610-48B1-8DB3-610A2D409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00646-4116-4C9E-A801-AF55299A5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22A24-BA4A-4E9B-B9A2-C445BE28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E02E-0A1C-48E8-9F7B-984CC2E3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06416-1372-4AF9-B239-944FE430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7936-3199-4912-9D5F-0349B20A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5C994-0748-4878-B5A2-367095946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57FD-4DCF-48CC-A2AB-23DE57ED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886A-1A22-4CC2-BE63-E906D68A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74B50-E2BC-4C69-BCF7-DBC0B037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9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9FF9C-B9C9-4E7C-A550-3DBDA758D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B9EE9-C7B3-4E92-ADAB-663E22B1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2245-149E-4C74-A25E-4934486E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CC0B-B334-4EAD-9220-CEF7DC30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A50A0-FDDB-494A-8BB1-51CD652C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0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Housing Developer Outreach | 03/27/19 | Portland's Housing Bond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0BD9-AA75-47C5-9D27-BD939D570CF5}" type="datetime1">
              <a:rPr lang="en-US" smtClean="0"/>
              <a:t>5/11/2022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6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82E8-4C9A-4F83-BC81-EDCB0DBD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7EA8A-65EA-4E64-BF78-5DC1A342D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D1614-F3AC-4609-BC65-A791909C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01D0E-8858-42CC-A637-402D39D2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0882-AB0C-4413-ADD1-5610887C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D3F1-17DC-4043-9E57-D3C336C5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26335-43F6-4AE7-B8D3-FEAB712A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0D0E-EE4C-43B8-A832-E7AD4743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4B7A-9C6C-4F6F-B6F8-792BC468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2E8A-3056-4E97-9AB5-D103DAD5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C65E-C289-47D4-B0B0-3C390302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DC3D-470A-45BC-98E2-265504B40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2A977-9000-44D8-90F7-8944C86DD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7326A-4FB7-4A35-9427-F8A2EC08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49A5-1887-41DD-A182-A335AB9B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F1F28-F3B7-4BFF-BE8B-E56C3A71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E97A-96CE-49E8-AB41-AD48E981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DEAB2-6121-4527-8232-928C56D59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64C96-1F33-4875-9F81-8C5139EDC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A0520-5E1A-4BF3-9156-DA710E79E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75BEA-048F-4A79-AAD2-5FC228FF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97B1E-D9FE-4F66-AC77-7703AC15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81ECA-89E9-499B-8D85-E650DFC2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685A1-99CF-41E9-8ADB-DBA44048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25FB-E3AB-4196-8D08-49ECB36E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34508-D1BB-43F1-8EA8-C2312F2D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390EE-CF41-4176-940C-6F799CAA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D7CB9-BE13-46F9-BC24-639C6AEB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8CE12-ADA2-4C58-B606-2D513A1A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0DBDB-0D90-4BCF-A715-08C928A2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B8CE0-6F9E-438C-AF14-6AD70891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A9ED-83C5-4AA2-92C1-89611938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4F3D-99B1-481E-9702-3305CF29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B9651-B2FF-4A14-81CA-1C71821AF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FA95D-6FEF-4614-93D1-C5EE9C5C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64B78-488C-41E2-B94E-2AD2B7BE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6CDC-32B7-4B9D-A277-3DF50DCD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8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138E-2CD6-4B5E-91E4-A2384EB5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64E56-9D79-4BC9-A6B2-6096654A8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DDBE3-9576-4F41-A4FD-3701C84CD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2C5F4-0662-4F65-9546-C80456A1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543D3-7D63-479C-B035-686B9203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82512-585B-4F07-93D8-BC86A4A4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71924-AC07-419B-9530-73D80E7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5966C-87A6-415A-A7CE-058A291E3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814F-3F44-4F6F-A117-D294FA880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8A5B-C0B5-44B9-97AF-3249F8DEF2F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C600-1155-4D1D-8605-0418266C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8943F-4897-4A45-A266-767BE5A5A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6062-4E3C-49DD-B8FC-0AD5F5617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4" y="1806054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1964048"/>
            <a:ext cx="10480134" cy="261610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  <a:latin typeface="Arial"/>
                <a:cs typeface="Arial"/>
              </a:rPr>
              <a:t>N/NE Affordable Homeownership and Rental: Interstate Maximizing  </a:t>
            </a:r>
            <a:endParaRPr sz="6000" dirty="0"/>
          </a:p>
        </p:txBody>
      </p:sp>
      <p:sp>
        <p:nvSpPr>
          <p:cNvPr id="8" name="object 8"/>
          <p:cNvSpPr txBox="1"/>
          <p:nvPr/>
        </p:nvSpPr>
        <p:spPr>
          <a:xfrm>
            <a:off x="685800" y="4825155"/>
            <a:ext cx="5534667" cy="40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Thursday, May 12, 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C029568-5E25-413E-A623-6CF75B415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5" y="248059"/>
            <a:ext cx="4684410" cy="12454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37" y="355332"/>
            <a:ext cx="10815319" cy="615553"/>
          </a:xfrm>
        </p:spPr>
        <p:txBody>
          <a:bodyPr>
            <a:normAutofit/>
          </a:bodyPr>
          <a:lstStyle/>
          <a:p>
            <a:r>
              <a:rPr lang="en-US" dirty="0"/>
              <a:t>Proposed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768513" y="688730"/>
            <a:ext cx="11137347" cy="5265544"/>
          </a:xfrm>
        </p:spPr>
        <p:txBody>
          <a:bodyPr vert="horz" wrap="square" lIns="0" tIns="0" rIns="0" bIns="0" rtlCol="0" anchor="t">
            <a:spAutoFit/>
          </a:bodyPr>
          <a:lstStyle/>
          <a:p>
            <a:endParaRPr lang="en-US" dirty="0"/>
          </a:p>
          <a:p>
            <a:r>
              <a:rPr lang="en-US" b="1" dirty="0"/>
              <a:t>Summer Release of Kaiser &amp; Strong Property</a:t>
            </a:r>
            <a:endParaRPr lang="en-US" b="1" dirty="0">
              <a:ea typeface="Calibri"/>
              <a:cs typeface="Calibri"/>
            </a:endParaRPr>
          </a:p>
          <a:p>
            <a:pPr lvl="1"/>
            <a:r>
              <a:rPr lang="en-US" dirty="0"/>
              <a:t>To get in the queue for State competitive rental funding </a:t>
            </a:r>
          </a:p>
          <a:p>
            <a:r>
              <a:rPr lang="en-US" b="1" dirty="0"/>
              <a:t>Fall release of Carey Boulevard</a:t>
            </a:r>
            <a:endParaRPr lang="en-US" b="1" dirty="0">
              <a:ea typeface="Calibri"/>
              <a:cs typeface="Calibri"/>
            </a:endParaRPr>
          </a:p>
          <a:p>
            <a:pPr lvl="1"/>
            <a:r>
              <a:rPr lang="en-US" dirty="0"/>
              <a:t>Homeownership focused, not the same urgency as with rental</a:t>
            </a:r>
          </a:p>
          <a:p>
            <a:pPr lvl="1"/>
            <a:r>
              <a:rPr lang="en-US" dirty="0"/>
              <a:t>Would allow for further property conceptual site analysis and engagement on configurations options</a:t>
            </a:r>
          </a:p>
          <a:p>
            <a:r>
              <a:rPr lang="en-US" b="1" dirty="0"/>
              <a:t>Convene ad hoc subcommittee</a:t>
            </a:r>
            <a:r>
              <a:rPr lang="en-US" dirty="0"/>
              <a:t> of N/NE Oversight for Kaiser and Strong in June/early July </a:t>
            </a:r>
          </a:p>
          <a:p>
            <a:r>
              <a:rPr lang="en-US" b="1" dirty="0"/>
              <a:t>Conceptual site analysis</a:t>
            </a:r>
            <a:r>
              <a:rPr lang="en-US" dirty="0"/>
              <a:t> to be conducted this summer/fall on Carey Blvd.</a:t>
            </a:r>
          </a:p>
          <a:p>
            <a:r>
              <a:rPr lang="en-US" b="1" dirty="0"/>
              <a:t>Deeper community engagement</a:t>
            </a:r>
            <a:r>
              <a:rPr lang="en-US" dirty="0"/>
              <a:t> would commence for all three properties in fall/winter once the developers are selected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05BE5BD-2FF1-4A34-A390-1A8395DCB8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8FF9D50-B059-43A5-82F6-CD054A0252CE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9C8BBFC-BD33-418C-B216-82CCD72A8CFD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35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37" y="355332"/>
            <a:ext cx="10815319" cy="615553"/>
          </a:xfrm>
        </p:spPr>
        <p:txBody>
          <a:bodyPr>
            <a:normAutofit/>
          </a:bodyPr>
          <a:lstStyle/>
          <a:p>
            <a:r>
              <a:rPr lang="en-US" dirty="0"/>
              <a:t>Strong – Questions for Oversight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432735" y="1517344"/>
            <a:ext cx="6384613" cy="413446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Should we ask proposers to explore a mixed-use site –</a:t>
            </a:r>
            <a:r>
              <a:rPr lang="en-US" b="1" dirty="0"/>
              <a:t> homeownership and rentals </a:t>
            </a:r>
            <a:r>
              <a:rPr lang="en-US" dirty="0"/>
              <a:t>– if they are able to do both with available financing? </a:t>
            </a:r>
          </a:p>
          <a:p>
            <a:r>
              <a:rPr lang="en-US" dirty="0"/>
              <a:t>What </a:t>
            </a:r>
            <a:r>
              <a:rPr lang="en-US" b="1" dirty="0"/>
              <a:t>population(s)</a:t>
            </a:r>
            <a:r>
              <a:rPr lang="en-US" dirty="0"/>
              <a:t> would be best served by this location and supports N/NE Housing Strategy? </a:t>
            </a:r>
          </a:p>
          <a:p>
            <a:r>
              <a:rPr lang="en-US" dirty="0"/>
              <a:t>Should the property provide a range of </a:t>
            </a:r>
            <a:r>
              <a:rPr lang="en-US" b="1" dirty="0"/>
              <a:t>unit sizes</a:t>
            </a:r>
            <a:r>
              <a:rPr lang="en-US" dirty="0"/>
              <a:t>? If so, what size units would be priority?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C3B5C-8194-494E-8252-D936BEF9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2" y="1880170"/>
            <a:ext cx="4582104" cy="340881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8BC0E59-2DCA-4DEA-B7E7-3D1F4AAF04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7EBB0B3-4209-4739-9B24-2B48ECBE8682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2E502EAD-E3C1-4B31-A9CC-4653BC849BA8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81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3" y="399448"/>
            <a:ext cx="10815319" cy="615553"/>
          </a:xfrm>
        </p:spPr>
        <p:txBody>
          <a:bodyPr>
            <a:normAutofit/>
          </a:bodyPr>
          <a:lstStyle/>
          <a:p>
            <a:r>
              <a:rPr lang="en-US" dirty="0"/>
              <a:t>Kaiser – Questions for Oversight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041557" y="1425548"/>
            <a:ext cx="6443934" cy="4373505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3200" b="1" dirty="0"/>
              <a:t>Questions: </a:t>
            </a:r>
          </a:p>
          <a:p>
            <a:r>
              <a:rPr lang="en-US" sz="3200" dirty="0"/>
              <a:t>What </a:t>
            </a:r>
            <a:r>
              <a:rPr lang="en-US" sz="3200" b="1" dirty="0"/>
              <a:t>population(s)</a:t>
            </a:r>
            <a:r>
              <a:rPr lang="en-US" sz="3200" dirty="0"/>
              <a:t> would be best served by this location? </a:t>
            </a:r>
          </a:p>
          <a:p>
            <a:r>
              <a:rPr lang="en-US" sz="3200" dirty="0"/>
              <a:t>Given challenges of </a:t>
            </a:r>
            <a:r>
              <a:rPr lang="en-US" sz="3200" b="1" dirty="0"/>
              <a:t>vouchers</a:t>
            </a:r>
            <a:r>
              <a:rPr lang="en-US" sz="3200" dirty="0"/>
              <a:t> and Preference Policy, is there a benefit to some vouchers at this site?</a:t>
            </a:r>
          </a:p>
          <a:p>
            <a:r>
              <a:rPr lang="en-US" sz="3200" dirty="0"/>
              <a:t>If vouchers, should we request a particular preference that is not geographically based?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28167-0814-4FF5-97D6-38593880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9" y="1170015"/>
            <a:ext cx="3473605" cy="2693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8C298-3934-4291-9D2C-3FA8237C77C1}"/>
              </a:ext>
            </a:extLst>
          </p:cNvPr>
          <p:cNvSpPr txBox="1"/>
          <p:nvPr/>
        </p:nvSpPr>
        <p:spPr>
          <a:xfrm>
            <a:off x="706509" y="4018899"/>
            <a:ext cx="39618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Location near health care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Smaller unit size due to land 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EE007EE-B358-4667-9A7A-22F7F08725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5FB732F-776E-44DB-91D1-E8B6A5E38AF2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A1B352F-1A40-4ECB-A9FD-A2F005520917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53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4" y="0"/>
            <a:ext cx="12192000" cy="6296139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797609"/>
            <a:ext cx="10480134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ctr">
              <a:lnSpc>
                <a:spcPts val="6500"/>
              </a:lnSpc>
              <a:spcBef>
                <a:spcPts val="900"/>
              </a:spcBef>
            </a:pPr>
            <a:r>
              <a:rPr lang="en-US" sz="6000" spc="-5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44024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37" y="355332"/>
            <a:ext cx="10815319" cy="615553"/>
          </a:xfrm>
        </p:spPr>
        <p:txBody>
          <a:bodyPr>
            <a:normAutofit/>
          </a:bodyPr>
          <a:lstStyle/>
          <a:p>
            <a:r>
              <a:rPr lang="en-US" dirty="0"/>
              <a:t>Carey Questions for Oversight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523984" y="1512497"/>
            <a:ext cx="5701364" cy="3615349"/>
          </a:xfrm>
        </p:spPr>
        <p:txBody>
          <a:bodyPr/>
          <a:lstStyle/>
          <a:p>
            <a:r>
              <a:rPr lang="en-US" dirty="0"/>
              <a:t>What population(s) would be best served by this location and supports N/NE Housing Strategy?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Should the site provide a range of home sizes? Some more than others?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B153A-28B2-4081-946A-A35BC396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80" y="1385496"/>
            <a:ext cx="3702240" cy="43690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1F94E4-8B8F-4926-9FD8-98F9535DF9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F7DB0DE-83E0-43B6-B519-588BD8932CB0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9270A08-FFC8-4AC2-A979-F8523506FBBC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58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7669DE3-6B9A-AD43-9990-3ED84700B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8" y="1607781"/>
            <a:ext cx="2926080" cy="29260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74126-90DA-4003-A3BF-2480E91251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150A3-01F1-E14C-AA42-740C9A959559}"/>
              </a:ext>
            </a:extLst>
          </p:cNvPr>
          <p:cNvSpPr txBox="1"/>
          <p:nvPr/>
        </p:nvSpPr>
        <p:spPr>
          <a:xfrm>
            <a:off x="503207" y="4212916"/>
            <a:ext cx="317305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>
                <a:solidFill>
                  <a:srgbClr val="434F69"/>
                </a:solidFill>
                <a:latin typeface="Arial"/>
                <a:cs typeface="Arial"/>
              </a:rPr>
              <a:t>Production Focused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609DD1A-D920-8E4C-858A-EFA937D174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799" y="546296"/>
            <a:ext cx="11119838" cy="7607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Interstate Maximizing = $44M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77A10A5B-6FBB-4BB1-867F-0989D1747FCC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7394F02-AE08-404F-AC60-07BE73E3682F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6071BF-F81E-4ED7-91E0-CD35B24540D3}"/>
              </a:ext>
            </a:extLst>
          </p:cNvPr>
          <p:cNvSpPr txBox="1"/>
          <p:nvPr/>
        </p:nvSpPr>
        <p:spPr>
          <a:xfrm>
            <a:off x="3359088" y="2634451"/>
            <a:ext cx="4334016" cy="21852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19140"/>
            <a:r>
              <a:rPr lang="en-US" sz="8800" b="1" dirty="0">
                <a:solidFill>
                  <a:srgbClr val="434F69"/>
                </a:solidFill>
                <a:latin typeface="Arial"/>
                <a:cs typeface="Arial"/>
              </a:rPr>
              <a:t>4</a:t>
            </a:r>
            <a:r>
              <a:rPr lang="en-US" sz="6000" b="1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</a:p>
          <a:p>
            <a:pPr algn="ctr" defTabSz="1219140"/>
            <a:r>
              <a:rPr lang="en-US" sz="4800" dirty="0">
                <a:solidFill>
                  <a:srgbClr val="434F69"/>
                </a:solidFill>
                <a:latin typeface="Arial"/>
                <a:cs typeface="Arial"/>
              </a:rPr>
              <a:t>Properties</a:t>
            </a:r>
            <a:endParaRPr lang="en-US" sz="48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0597E1-ED94-4D25-9A5A-F12F9FD363B1}"/>
              </a:ext>
            </a:extLst>
          </p:cNvPr>
          <p:cNvSpPr txBox="1"/>
          <p:nvPr/>
        </p:nvSpPr>
        <p:spPr>
          <a:xfrm>
            <a:off x="7141029" y="2607300"/>
            <a:ext cx="4692906" cy="29238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19140"/>
            <a:r>
              <a:rPr lang="en-US" sz="8800" b="1" dirty="0">
                <a:solidFill>
                  <a:srgbClr val="434F69"/>
                </a:solidFill>
                <a:latin typeface="Arial"/>
                <a:cs typeface="Arial"/>
              </a:rPr>
              <a:t>300/350 </a:t>
            </a:r>
          </a:p>
          <a:p>
            <a:pPr algn="ctr" defTabSz="1219140"/>
            <a:r>
              <a:rPr lang="en-US" sz="4800" dirty="0">
                <a:solidFill>
                  <a:srgbClr val="434F69"/>
                </a:solidFill>
                <a:latin typeface="Arial"/>
                <a:cs typeface="Arial"/>
              </a:rPr>
              <a:t>Goal for # of Units or Homes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15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9EE4DF-1C3C-441A-B238-DF654549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7915"/>
          <a:stretch/>
        </p:blipFill>
        <p:spPr>
          <a:xfrm>
            <a:off x="4635918" y="0"/>
            <a:ext cx="75377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960F4F-A868-47B6-ACFD-21D96D76CEC4}"/>
              </a:ext>
            </a:extLst>
          </p:cNvPr>
          <p:cNvSpPr/>
          <p:nvPr/>
        </p:nvSpPr>
        <p:spPr>
          <a:xfrm>
            <a:off x="961607" y="2382150"/>
            <a:ext cx="2797593" cy="197289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6DCDA-C0E1-4713-B7C3-CBE878DA73E6}"/>
              </a:ext>
            </a:extLst>
          </p:cNvPr>
          <p:cNvSpPr/>
          <p:nvPr/>
        </p:nvSpPr>
        <p:spPr>
          <a:xfrm>
            <a:off x="860007" y="128876"/>
            <a:ext cx="2899193" cy="1972898"/>
          </a:xfrm>
          <a:prstGeom prst="rect">
            <a:avLst/>
          </a:prstGeom>
          <a:blipFill rotWithShape="1">
            <a:blip r:embed="rId5"/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E32C55-98E6-425A-81E9-172B3609E582}"/>
              </a:ext>
            </a:extLst>
          </p:cNvPr>
          <p:cNvCxnSpPr/>
          <p:nvPr/>
        </p:nvCxnSpPr>
        <p:spPr>
          <a:xfrm flipV="1">
            <a:off x="3677920" y="1289069"/>
            <a:ext cx="161798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297E5-1207-4AB5-9F72-8D81C7531DC1}"/>
              </a:ext>
            </a:extLst>
          </p:cNvPr>
          <p:cNvPicPr/>
          <p:nvPr/>
        </p:nvPicPr>
        <p:blipFill rotWithShape="1">
          <a:blip r:embed="rId6"/>
          <a:srcRect l="22854" t="5674" r="24476" b="10396"/>
          <a:stretch/>
        </p:blipFill>
        <p:spPr>
          <a:xfrm>
            <a:off x="961607" y="4544825"/>
            <a:ext cx="2797593" cy="1972899"/>
          </a:xfrm>
          <a:prstGeom prst="rect">
            <a:avLst/>
          </a:prstGeom>
        </p:spPr>
      </p:pic>
      <p:sp>
        <p:nvSpPr>
          <p:cNvPr id="18" name="Pentagon 17">
            <a:extLst>
              <a:ext uri="{FF2B5EF4-FFF2-40B4-BE49-F238E27FC236}">
                <a16:creationId xmlns:a16="http://schemas.microsoft.com/office/drawing/2014/main" id="{8A599778-FCA3-4FBE-B858-48F8D9570ADB}"/>
              </a:ext>
            </a:extLst>
          </p:cNvPr>
          <p:cNvSpPr/>
          <p:nvPr/>
        </p:nvSpPr>
        <p:spPr>
          <a:xfrm>
            <a:off x="9601200" y="5172075"/>
            <a:ext cx="228600" cy="2286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ACC360-9377-4335-BF99-70A257C672B9}"/>
              </a:ext>
            </a:extLst>
          </p:cNvPr>
          <p:cNvCxnSpPr>
            <a:cxnSpLocks/>
          </p:cNvCxnSpPr>
          <p:nvPr/>
        </p:nvCxnSpPr>
        <p:spPr>
          <a:xfrm flipV="1">
            <a:off x="3661410" y="3716018"/>
            <a:ext cx="6037580" cy="19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DAD81C-40BB-46DF-9AB2-72BD6B1329AC}"/>
              </a:ext>
            </a:extLst>
          </p:cNvPr>
          <p:cNvCxnSpPr/>
          <p:nvPr/>
        </p:nvCxnSpPr>
        <p:spPr>
          <a:xfrm flipV="1">
            <a:off x="3759200" y="5323840"/>
            <a:ext cx="5842000" cy="49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F099D4-CB4F-4EA3-A651-4ACDA6D2CC03}"/>
              </a:ext>
            </a:extLst>
          </p:cNvPr>
          <p:cNvSpPr txBox="1"/>
          <p:nvPr/>
        </p:nvSpPr>
        <p:spPr>
          <a:xfrm>
            <a:off x="3305174" y="419100"/>
            <a:ext cx="279082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Carey Blvd </a:t>
            </a:r>
            <a:r>
              <a:rPr lang="en-US" sz="1400" b="1" dirty="0">
                <a:solidFill>
                  <a:srgbClr val="0070C0"/>
                </a:solidFill>
              </a:rPr>
              <a:t>2.93 acres or 127,631 SF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42DCB8-2A87-4D83-A316-FF34ADC06D61}"/>
              </a:ext>
            </a:extLst>
          </p:cNvPr>
          <p:cNvSpPr txBox="1"/>
          <p:nvPr/>
        </p:nvSpPr>
        <p:spPr>
          <a:xfrm>
            <a:off x="3448050" y="2783766"/>
            <a:ext cx="264795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  <a:r>
              <a:rPr lang="en-US" sz="1400" b="1" dirty="0">
                <a:solidFill>
                  <a:srgbClr val="0070C0"/>
                </a:solidFill>
              </a:rPr>
              <a:t>97 acres or 42,133 SF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124E91-3CEA-455D-9755-229E5F517A24}"/>
              </a:ext>
            </a:extLst>
          </p:cNvPr>
          <p:cNvSpPr txBox="1"/>
          <p:nvPr/>
        </p:nvSpPr>
        <p:spPr>
          <a:xfrm>
            <a:off x="3609975" y="4762822"/>
            <a:ext cx="264795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Williams &amp; Russell 1.7 acres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BA8FBC-9DFC-48B1-B6D6-59D5FC688091}"/>
              </a:ext>
            </a:extLst>
          </p:cNvPr>
          <p:cNvSpPr txBox="1"/>
          <p:nvPr/>
        </p:nvSpPr>
        <p:spPr>
          <a:xfrm>
            <a:off x="5619750" y="6085735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N/NE Housing Strategy Investments</a:t>
            </a:r>
          </a:p>
        </p:txBody>
      </p:sp>
    </p:spTree>
    <p:extLst>
      <p:ext uri="{BB962C8B-B14F-4D97-AF65-F5344CB8AC3E}">
        <p14:creationId xmlns:p14="http://schemas.microsoft.com/office/powerpoint/2010/main" val="358951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9EE4DF-1C3C-441A-B238-DF6545497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7915"/>
          <a:stretch/>
        </p:blipFill>
        <p:spPr>
          <a:xfrm>
            <a:off x="4635918" y="0"/>
            <a:ext cx="7537702" cy="6858000"/>
          </a:xfrm>
          <a:prstGeom prst="rect">
            <a:avLst/>
          </a:prstGeom>
        </p:spPr>
      </p:pic>
      <p:sp>
        <p:nvSpPr>
          <p:cNvPr id="18" name="Pentagon 17">
            <a:extLst>
              <a:ext uri="{FF2B5EF4-FFF2-40B4-BE49-F238E27FC236}">
                <a16:creationId xmlns:a16="http://schemas.microsoft.com/office/drawing/2014/main" id="{8A599778-FCA3-4FBE-B858-48F8D9570ADB}"/>
              </a:ext>
            </a:extLst>
          </p:cNvPr>
          <p:cNvSpPr/>
          <p:nvPr/>
        </p:nvSpPr>
        <p:spPr>
          <a:xfrm>
            <a:off x="9601200" y="5172075"/>
            <a:ext cx="228600" cy="2286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ACC360-9377-4335-BF99-70A257C672B9}"/>
              </a:ext>
            </a:extLst>
          </p:cNvPr>
          <p:cNvCxnSpPr>
            <a:cxnSpLocks/>
          </p:cNvCxnSpPr>
          <p:nvPr/>
        </p:nvCxnSpPr>
        <p:spPr>
          <a:xfrm flipV="1">
            <a:off x="2639695" y="4648188"/>
            <a:ext cx="6037580" cy="19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42DCB8-2A87-4D83-A316-FF34ADC06D61}"/>
              </a:ext>
            </a:extLst>
          </p:cNvPr>
          <p:cNvSpPr txBox="1"/>
          <p:nvPr/>
        </p:nvSpPr>
        <p:spPr>
          <a:xfrm>
            <a:off x="746139" y="1944417"/>
            <a:ext cx="29941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070C0"/>
                </a:solidFill>
                <a:latin typeface="Calibri" panose="020F0502020204030204"/>
              </a:rPr>
              <a:t>Kaiser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31 acres or 13,400 SF 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BA8FBC-9DFC-48B1-B6D6-59D5FC688091}"/>
              </a:ext>
            </a:extLst>
          </p:cNvPr>
          <p:cNvSpPr txBox="1"/>
          <p:nvPr/>
        </p:nvSpPr>
        <p:spPr>
          <a:xfrm>
            <a:off x="5619750" y="6085735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Donated Site – Kaiser Overlook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E7E976-81AD-4381-84E5-825B794B4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79" y="2510809"/>
            <a:ext cx="3454667" cy="24104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F864F3B-24BD-499A-901D-791289065539}"/>
              </a:ext>
            </a:extLst>
          </p:cNvPr>
          <p:cNvSpPr/>
          <p:nvPr/>
        </p:nvSpPr>
        <p:spPr>
          <a:xfrm>
            <a:off x="8718550" y="4514850"/>
            <a:ext cx="228600" cy="26667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0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065" y="63005"/>
            <a:ext cx="10799870" cy="11866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7829D"/>
                </a:solidFill>
                <a:latin typeface="Arial"/>
                <a:cs typeface="Arial"/>
              </a:rPr>
              <a:t>N/NE Properties to Release for Development </a:t>
            </a:r>
            <a:br>
              <a:rPr lang="en-US" sz="3600" b="1" dirty="0">
                <a:solidFill>
                  <a:srgbClr val="27829D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27829D"/>
                </a:solidFill>
                <a:latin typeface="Arial"/>
                <a:cs typeface="Arial"/>
              </a:rPr>
              <a:t>in 2022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30EA08-BDC0-45A4-B240-697D9BB5B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38647"/>
              </p:ext>
            </p:extLst>
          </p:nvPr>
        </p:nvGraphicFramePr>
        <p:xfrm>
          <a:off x="1362662" y="1404601"/>
          <a:ext cx="9466676" cy="444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404">
                  <a:extLst>
                    <a:ext uri="{9D8B030D-6E8A-4147-A177-3AD203B41FA5}">
                      <a16:colId xmlns:a16="http://schemas.microsoft.com/office/drawing/2014/main" val="2602155632"/>
                    </a:ext>
                  </a:extLst>
                </a:gridCol>
                <a:gridCol w="2417079">
                  <a:extLst>
                    <a:ext uri="{9D8B030D-6E8A-4147-A177-3AD203B41FA5}">
                      <a16:colId xmlns:a16="http://schemas.microsoft.com/office/drawing/2014/main" val="2449913218"/>
                    </a:ext>
                  </a:extLst>
                </a:gridCol>
                <a:gridCol w="3187193">
                  <a:extLst>
                    <a:ext uri="{9D8B030D-6E8A-4147-A177-3AD203B41FA5}">
                      <a16:colId xmlns:a16="http://schemas.microsoft.com/office/drawing/2014/main" val="1043373215"/>
                    </a:ext>
                  </a:extLst>
                </a:gridCol>
              </a:tblGrid>
              <a:tr h="12517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dirty="0">
                          <a:effectLst/>
                        </a:rPr>
                        <a:t>Name of Property </a:t>
                      </a:r>
                    </a:p>
                  </a:txBody>
                  <a:tcPr marL="63926" marR="63926" marT="31963" marB="31963" anchor="ctr">
                    <a:solidFill>
                      <a:srgbClr val="36A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63926" marR="63926" marT="31963" marB="31963" anchor="ctr">
                    <a:solidFill>
                      <a:srgbClr val="36A4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Est. # of Units or Homes</a:t>
                      </a:r>
                    </a:p>
                  </a:txBody>
                  <a:tcPr marL="63926" marR="63926" marT="31963" marB="31963" anchor="ctr">
                    <a:solidFill>
                      <a:srgbClr val="36A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94523"/>
                  </a:ext>
                </a:extLst>
              </a:tr>
              <a:tr h="106402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Kaiser Overlook </a:t>
                      </a:r>
                    </a:p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(Kaiser donation)</a:t>
                      </a:r>
                      <a:endParaRPr lang="en-US" sz="2800" b="0" i="0" dirty="0">
                        <a:solidFill>
                          <a:srgbClr val="434F69"/>
                        </a:solidFill>
                        <a:effectLst/>
                      </a:endParaRPr>
                    </a:p>
                  </a:txBody>
                  <a:tcPr marL="63926" marR="63926" marT="31963" marB="319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Interstate</a:t>
                      </a:r>
                    </a:p>
                  </a:txBody>
                  <a:tcPr marL="63926" marR="63926" marT="31963" marB="319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40-50 rental units </a:t>
                      </a:r>
                    </a:p>
                  </a:txBody>
                  <a:tcPr marL="63926" marR="63926" marT="31963" marB="319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91464"/>
                  </a:ext>
                </a:extLst>
              </a:tr>
              <a:tr h="106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Property</a:t>
                      </a:r>
                      <a:endParaRPr lang="en-US" sz="2800" b="0" i="0" dirty="0">
                        <a:solidFill>
                          <a:srgbClr val="434F69"/>
                        </a:solidFill>
                        <a:effectLst/>
                      </a:endParaRPr>
                    </a:p>
                  </a:txBody>
                  <a:tcPr marL="63926" marR="63926" marT="31963" marB="3196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Interstate</a:t>
                      </a:r>
                    </a:p>
                  </a:txBody>
                  <a:tcPr marL="63926" marR="63926" marT="31963" marB="3196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rental units </a:t>
                      </a:r>
                    </a:p>
                  </a:txBody>
                  <a:tcPr marL="63926" marR="63926" marT="31963" marB="3196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91020"/>
                  </a:ext>
                </a:extLst>
              </a:tr>
              <a:tr h="106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Carey Blvd</a:t>
                      </a:r>
                    </a:p>
                  </a:txBody>
                  <a:tcPr marL="63926" marR="63926" marT="31963" marB="319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 Portland</a:t>
                      </a:r>
                    </a:p>
                  </a:txBody>
                  <a:tcPr marL="63926" marR="63926" marT="31963" marB="319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homeownership</a:t>
                      </a:r>
                    </a:p>
                  </a:txBody>
                  <a:tcPr marL="63926" marR="63926" marT="31963" marB="3196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948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0C101B-928F-4712-8BEA-53400ADAE706}"/>
              </a:ext>
            </a:extLst>
          </p:cNvPr>
          <p:cNvSpPr txBox="1"/>
          <p:nvPr/>
        </p:nvSpPr>
        <p:spPr>
          <a:xfrm>
            <a:off x="1138335" y="6158204"/>
            <a:ext cx="1013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2400" dirty="0"/>
              <a:t>Williams &amp; Russell is the 4</a:t>
            </a:r>
            <a:r>
              <a:rPr lang="en-US" sz="2400" baseline="30000" dirty="0"/>
              <a:t>th</a:t>
            </a:r>
            <a:r>
              <a:rPr lang="en-US" sz="2400" dirty="0"/>
              <a:t> Property with Interstate Commitments </a:t>
            </a:r>
          </a:p>
        </p:txBody>
      </p:sp>
    </p:spTree>
    <p:extLst>
      <p:ext uri="{BB962C8B-B14F-4D97-AF65-F5344CB8AC3E}">
        <p14:creationId xmlns:p14="http://schemas.microsoft.com/office/powerpoint/2010/main" val="48984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37" y="355332"/>
            <a:ext cx="10815319" cy="615553"/>
          </a:xfrm>
        </p:spPr>
        <p:txBody>
          <a:bodyPr>
            <a:normAutofit/>
          </a:bodyPr>
          <a:lstStyle/>
          <a:p>
            <a:r>
              <a:rPr lang="en-US" dirty="0"/>
              <a:t>Strong Property – N. Williams and N. Alberta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421910" y="1742273"/>
            <a:ext cx="5303520" cy="3802066"/>
          </a:xfrm>
        </p:spPr>
        <p:txBody>
          <a:bodyPr/>
          <a:lstStyle/>
          <a:p>
            <a:r>
              <a:rPr lang="en-US" sz="3200" dirty="0"/>
              <a:t>Strong Family Property was purchased by PHB in 2019</a:t>
            </a:r>
          </a:p>
          <a:p>
            <a:r>
              <a:rPr lang="en-US" sz="3200" dirty="0"/>
              <a:t>Council committed that the Strong family would be involved in naming rights</a:t>
            </a:r>
          </a:p>
          <a:p>
            <a:r>
              <a:rPr lang="en-US" sz="3200" dirty="0"/>
              <a:t>Quarter-block lot, making mixing homeownership and rental challenging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C3B5C-8194-494E-8252-D936BEF9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0" y="1577340"/>
            <a:ext cx="5527775" cy="411233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619B4C0-FA75-4855-A9E4-0F32618C41A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7516ACF-952C-40C7-8FCE-43AE8D5D394C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9D48AC3-A531-4CCF-B6AE-0099E73D8ED7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61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37" y="355332"/>
            <a:ext cx="10815319" cy="615553"/>
          </a:xfrm>
        </p:spPr>
        <p:txBody>
          <a:bodyPr>
            <a:normAutofit/>
          </a:bodyPr>
          <a:lstStyle/>
          <a:p>
            <a:r>
              <a:rPr lang="en-US" dirty="0"/>
              <a:t>Carey Blvd – N. Syracuse and N. </a:t>
            </a:r>
            <a:r>
              <a:rPr lang="en-US" dirty="0" err="1"/>
              <a:t>Macum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523984" y="1502775"/>
            <a:ext cx="6301571" cy="4134465"/>
          </a:xfrm>
        </p:spPr>
        <p:txBody>
          <a:bodyPr/>
          <a:lstStyle/>
          <a:p>
            <a:r>
              <a:rPr lang="en-US" sz="4000" dirty="0"/>
              <a:t>Goal is 40 + homes for N/NE Preference families for homeownership</a:t>
            </a:r>
          </a:p>
          <a:p>
            <a:r>
              <a:rPr lang="en-US" sz="4000" dirty="0"/>
              <a:t>Development would not start until 3 years from Fall of 2022</a:t>
            </a:r>
          </a:p>
          <a:p>
            <a:r>
              <a:rPr lang="en-US" sz="4000" dirty="0"/>
              <a:t>Conceptual analysis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B153A-28B2-4081-946A-A35BC396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80" y="1385496"/>
            <a:ext cx="3702240" cy="43690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F61267-4C47-457E-96E4-0870BC1AE17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A8B38E9-D23A-42CE-8755-CAF1A3CCADA5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AB00D60-200B-4B6F-8152-0B21FA81FA92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30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3" y="399448"/>
            <a:ext cx="10815319" cy="615553"/>
          </a:xfrm>
        </p:spPr>
        <p:txBody>
          <a:bodyPr>
            <a:normAutofit fontScale="90000"/>
          </a:bodyPr>
          <a:lstStyle/>
          <a:p>
            <a:r>
              <a:rPr lang="en-US" dirty="0"/>
              <a:t>Kaiser Overlook – N. Interstate and N. Overlook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A036-9C33-4059-B11C-165534AFCC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63028" y="4202610"/>
            <a:ext cx="11061242" cy="1935915"/>
          </a:xfrm>
        </p:spPr>
        <p:txBody>
          <a:bodyPr/>
          <a:lstStyle/>
          <a:p>
            <a:r>
              <a:rPr lang="en-US" dirty="0"/>
              <a:t>Kaiser Permanente donated parcel of land to PHB in 2021</a:t>
            </a:r>
          </a:p>
          <a:p>
            <a:r>
              <a:rPr lang="en-US" dirty="0"/>
              <a:t>MOU with Kaiser commits us to releasing property in 2022 solicitation</a:t>
            </a:r>
          </a:p>
          <a:p>
            <a:r>
              <a:rPr lang="en-US" dirty="0"/>
              <a:t>Right next to Overlook park &amp; across street from Kaiser Permanente</a:t>
            </a:r>
          </a:p>
          <a:p>
            <a:r>
              <a:rPr lang="en-US" dirty="0"/>
              <a:t>Skinny lot on Interstate MAX lends itself to smaller size units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87B5E-2ECF-47CF-8E1C-0E7196A435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43710" y="1117944"/>
            <a:ext cx="6858000" cy="282448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FC1CF3-10FF-4033-A38E-82AC64C2D81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FY 2020-21 Budget Presentation | 3/12/20 | Portland Housing Bureau</a:t>
            </a:r>
            <a:endParaRPr lang="en-US" sz="1000" spc="-5">
              <a:solidFill>
                <a:srgbClr val="434F69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D1CA503-C2DE-416C-8EEE-15C8F838E086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66575BF-705F-4F6F-A1C8-DD4C6B07DDA2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62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C984E3-BD54-4C71-B736-2F779DFB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04" y="488998"/>
            <a:ext cx="10815319" cy="615553"/>
          </a:xfrm>
        </p:spPr>
        <p:txBody>
          <a:bodyPr>
            <a:normAutofit fontScale="90000"/>
          </a:bodyPr>
          <a:lstStyle/>
          <a:p>
            <a:r>
              <a:rPr lang="en-US" dirty="0"/>
              <a:t>2022 Proposed N/NE Projects and Investments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80A1D-35B0-453D-B4FE-430C717129D8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2944" y="2144488"/>
            <a:ext cx="5048317" cy="1880002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Estimated 180 + Total New Units or Homes</a:t>
            </a:r>
          </a:p>
          <a:p>
            <a:pPr marL="457200" lvl="1" indent="0" algn="ctr">
              <a:spcAft>
                <a:spcPts val="1200"/>
              </a:spcAft>
              <a:buNone/>
            </a:pPr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Combination of ICURA TIF + Metro Bond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0FA50-D6F2-4EF4-9E8A-54F01CCBEAE8}"/>
              </a:ext>
            </a:extLst>
          </p:cNvPr>
          <p:cNvSpPr txBox="1"/>
          <p:nvPr/>
        </p:nvSpPr>
        <p:spPr>
          <a:xfrm>
            <a:off x="9539656" y="2501590"/>
            <a:ext cx="1447959" cy="954107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12FEACAF-F5EC-47A9-9AD5-4F9B83059D5B}"/>
              </a:ext>
            </a:extLst>
          </p:cNvPr>
          <p:cNvSpPr txBox="1"/>
          <p:nvPr/>
        </p:nvSpPr>
        <p:spPr>
          <a:xfrm>
            <a:off x="9118428" y="2002826"/>
            <a:ext cx="241721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002060"/>
                </a:solidFill>
                <a:latin typeface="Arial"/>
                <a:cs typeface="Arial"/>
              </a:rPr>
              <a:t>Strong Property</a:t>
            </a:r>
            <a:endParaRPr sz="2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984EC-69DC-4FFC-8AB8-FCDCEC4C23F6}"/>
              </a:ext>
            </a:extLst>
          </p:cNvPr>
          <p:cNvSpPr txBox="1"/>
          <p:nvPr/>
        </p:nvSpPr>
        <p:spPr>
          <a:xfrm>
            <a:off x="6342464" y="2501590"/>
            <a:ext cx="1447959" cy="954107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40-50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436B050-CBA6-4058-8579-B15D40274A04}"/>
              </a:ext>
            </a:extLst>
          </p:cNvPr>
          <p:cNvSpPr txBox="1"/>
          <p:nvPr/>
        </p:nvSpPr>
        <p:spPr>
          <a:xfrm>
            <a:off x="5921236" y="2002826"/>
            <a:ext cx="241721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002060"/>
                </a:solidFill>
                <a:latin typeface="Arial"/>
                <a:cs typeface="Arial"/>
              </a:rPr>
              <a:t>Kaiser Overlook</a:t>
            </a:r>
            <a:endParaRPr sz="2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4554A-4474-4DBC-8D01-D904C181397E}"/>
              </a:ext>
            </a:extLst>
          </p:cNvPr>
          <p:cNvSpPr txBox="1"/>
          <p:nvPr/>
        </p:nvSpPr>
        <p:spPr>
          <a:xfrm>
            <a:off x="7996603" y="5046480"/>
            <a:ext cx="1447959" cy="954107"/>
          </a:xfrm>
          <a:prstGeom prst="rect">
            <a:avLst/>
          </a:prstGeom>
          <a:solidFill>
            <a:srgbClr val="2782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homes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A9058580-4F57-499E-A26A-361580AD8459}"/>
              </a:ext>
            </a:extLst>
          </p:cNvPr>
          <p:cNvSpPr txBox="1"/>
          <p:nvPr/>
        </p:nvSpPr>
        <p:spPr>
          <a:xfrm>
            <a:off x="8018829" y="4547716"/>
            <a:ext cx="241721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10" dirty="0">
                <a:solidFill>
                  <a:srgbClr val="002060"/>
                </a:solidFill>
                <a:latin typeface="Arial"/>
                <a:cs typeface="Arial"/>
              </a:rPr>
              <a:t>Carey Blvd</a:t>
            </a:r>
            <a:endParaRPr sz="2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CA19D-2CE7-4121-8A41-53831DDB2DE1}"/>
              </a:ext>
            </a:extLst>
          </p:cNvPr>
          <p:cNvSpPr txBox="1"/>
          <p:nvPr/>
        </p:nvSpPr>
        <p:spPr>
          <a:xfrm>
            <a:off x="5921236" y="1387070"/>
            <a:ext cx="581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Properties to Release: Summer/Fall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F0A437-BB98-47E3-8C2A-539AD42CCFC5}"/>
              </a:ext>
            </a:extLst>
          </p:cNvPr>
          <p:cNvSpPr txBox="1"/>
          <p:nvPr/>
        </p:nvSpPr>
        <p:spPr>
          <a:xfrm>
            <a:off x="6196243" y="4024490"/>
            <a:ext cx="627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Properties to Release: Fall/Winter</a:t>
            </a:r>
            <a:endParaRPr lang="en-US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75EC1173-6222-4928-BD3A-E6F833AF423F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EB2B823F-A627-4B78-A3BE-066BEBAD7F36}"/>
              </a:ext>
            </a:extLst>
          </p:cNvPr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35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DE9DF459D7E54884D219E3EB790782" ma:contentTypeVersion="9" ma:contentTypeDescription="Create a new document." ma:contentTypeScope="" ma:versionID="f2c9597786ab2ce3a7386578317c0c2c">
  <xsd:schema xmlns:xsd="http://www.w3.org/2001/XMLSchema" xmlns:xs="http://www.w3.org/2001/XMLSchema" xmlns:p="http://schemas.microsoft.com/office/2006/metadata/properties" xmlns:ns3="d92d9e6f-c8f3-4530-ad2a-17e0c046b61d" xmlns:ns4="9426478d-e0e2-423c-bdb8-82275f94db7c" targetNamespace="http://schemas.microsoft.com/office/2006/metadata/properties" ma:root="true" ma:fieldsID="748d6ab1bb587537fd0d5d6905958a07" ns3:_="" ns4:_="">
    <xsd:import namespace="d92d9e6f-c8f3-4530-ad2a-17e0c046b61d"/>
    <xsd:import namespace="9426478d-e0e2-423c-bdb8-82275f94db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d9e6f-c8f3-4530-ad2a-17e0c046b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6478d-e0e2-423c-bdb8-82275f94d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099F9F-B5A6-4A27-9B7C-56291A594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d9e6f-c8f3-4530-ad2a-17e0c046b61d"/>
    <ds:schemaRef ds:uri="9426478d-e0e2-423c-bdb8-82275f94d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4011C-5CA4-4DB8-B6A8-353FEBC0B99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92d9e6f-c8f3-4530-ad2a-17e0c046b61d"/>
    <ds:schemaRef ds:uri="http://schemas.microsoft.com/office/infopath/2007/PartnerControls"/>
    <ds:schemaRef ds:uri="9426478d-e0e2-423c-bdb8-82275f94db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117C4A-305F-4585-8907-F8171803E3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473</TotalTime>
  <Words>779</Words>
  <Application>Microsoft Office PowerPoint</Application>
  <PresentationFormat>Widescreen</PresentationFormat>
  <Paragraphs>117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N/NE Affordable Homeownership and Rental: Interstate Maximizing  </vt:lpstr>
      <vt:lpstr>Interstate Maximizing = $44M</vt:lpstr>
      <vt:lpstr>PowerPoint Presentation</vt:lpstr>
      <vt:lpstr>PowerPoint Presentation</vt:lpstr>
      <vt:lpstr>N/NE Properties to Release for Development  in 2022 </vt:lpstr>
      <vt:lpstr>Strong Property – N. Williams and N. Alberta</vt:lpstr>
      <vt:lpstr>Carey Blvd – N. Syracuse and N. Macum</vt:lpstr>
      <vt:lpstr>Kaiser Overlook – N. Interstate and N. Overlook</vt:lpstr>
      <vt:lpstr>2022 Proposed N/NE Projects and Investments</vt:lpstr>
      <vt:lpstr>Proposed Next Steps</vt:lpstr>
      <vt:lpstr>Strong – Questions for Oversight Committee</vt:lpstr>
      <vt:lpstr>Kaiser – Questions for Oversight Committee</vt:lpstr>
      <vt:lpstr>Questions</vt:lpstr>
      <vt:lpstr>Carey Questions for Oversight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Molly</dc:creator>
  <cp:lastModifiedBy>Rogers, Molly</cp:lastModifiedBy>
  <cp:revision>23</cp:revision>
  <dcterms:created xsi:type="dcterms:W3CDTF">2021-11-05T23:30:03Z</dcterms:created>
  <dcterms:modified xsi:type="dcterms:W3CDTF">2022-05-11T23:40:28Z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0x01010058DE9DF459D7E54884D219E3EB790782</vt:lpwstr>
  </property>
</Properties>
</file>