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562" r:id="rId1"/>
  </p:sldMasterIdLst>
  <p:notesMasterIdLst>
    <p:notesMasterId r:id="rId11"/>
  </p:notesMasterIdLst>
  <p:sldIdLst>
    <p:sldId id="256" r:id="rId2"/>
    <p:sldId id="284" r:id="rId3"/>
    <p:sldId id="325" r:id="rId4"/>
    <p:sldId id="324" r:id="rId5"/>
    <p:sldId id="321" r:id="rId6"/>
    <p:sldId id="318" r:id="rId7"/>
    <p:sldId id="322" r:id="rId8"/>
    <p:sldId id="323" r:id="rId9"/>
    <p:sldId id="271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C09EEA9C-A18C-4EE6-9364-D49EAA3820F6}" name="Michael Gennaco" initials="MG" userId="5124d0d65f702308" providerId="Windows Live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Julie Ruhlin" initials="" lastIdx="2" clrIdx="0"/>
  <p:cmAuthor id="1" name="Michael Gennaco" initials="MG" lastIdx="17" clrIdx="1"/>
  <p:cmAuthor id="2" name="Teresa Magula" initials="TM" lastIdx="3" clrIdx="2">
    <p:extLst>
      <p:ext uri="{19B8F6BF-5375-455C-9EA6-DF929625EA0E}">
        <p15:presenceInfo xmlns:p15="http://schemas.microsoft.com/office/powerpoint/2012/main" userId="06e83229bf31c12d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4C20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439"/>
    <p:restoredTop sz="95918"/>
  </p:normalViewPr>
  <p:slideViewPr>
    <p:cSldViewPr snapToGrid="0" snapToObjects="1">
      <p:cViewPr varScale="1">
        <p:scale>
          <a:sx n="123" d="100"/>
          <a:sy n="123" d="100"/>
        </p:scale>
        <p:origin x="1552" y="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 snapToObjects="1">
      <p:cViewPr>
        <p:scale>
          <a:sx n="75" d="100"/>
          <a:sy n="75" d="100"/>
        </p:scale>
        <p:origin x="2938" y="3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17" Type="http://schemas.microsoft.com/office/2018/10/relationships/authors" Target="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92E0363-BF26-430D-B253-2534DA0564A1}" type="doc">
      <dgm:prSet loTypeId="urn:microsoft.com/office/officeart/2016/7/layout/VerticalDownArrowProcess" loCatId="process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A78C94A5-7D0D-4083-8297-AC128B1CEE20}">
      <dgm:prSet/>
      <dgm:spPr>
        <a:solidFill>
          <a:schemeClr val="accent1">
            <a:lumMod val="50000"/>
          </a:schemeClr>
        </a:solidFill>
        <a:ln>
          <a:solidFill>
            <a:schemeClr val="tx1"/>
          </a:solidFill>
        </a:ln>
      </dgm:spPr>
      <dgm:t>
        <a:bodyPr/>
        <a:lstStyle/>
        <a:p>
          <a:r>
            <a:rPr lang="en-US" dirty="0"/>
            <a:t>Listen</a:t>
          </a:r>
        </a:p>
      </dgm:t>
    </dgm:pt>
    <dgm:pt modelId="{519D5ECE-37A2-4679-8B10-429C2D7A6E19}" type="parTrans" cxnId="{C2CDBD47-C1B9-4A86-A867-CEA559E7A697}">
      <dgm:prSet/>
      <dgm:spPr/>
      <dgm:t>
        <a:bodyPr/>
        <a:lstStyle/>
        <a:p>
          <a:endParaRPr lang="en-US"/>
        </a:p>
      </dgm:t>
    </dgm:pt>
    <dgm:pt modelId="{CD34F7F3-4DBF-4140-80B9-C6B42E499012}" type="sibTrans" cxnId="{C2CDBD47-C1B9-4A86-A867-CEA559E7A697}">
      <dgm:prSet/>
      <dgm:spPr/>
      <dgm:t>
        <a:bodyPr/>
        <a:lstStyle/>
        <a:p>
          <a:endParaRPr lang="en-US"/>
        </a:p>
      </dgm:t>
    </dgm:pt>
    <dgm:pt modelId="{3FD306DB-22B1-4EA1-8B97-5A27D39D5BE6}">
      <dgm:prSet custT="1"/>
      <dgm:spPr>
        <a:solidFill>
          <a:schemeClr val="accent1">
            <a:lumMod val="20000"/>
            <a:lumOff val="80000"/>
          </a:schemeClr>
        </a:solidFill>
        <a:ln>
          <a:solidFill>
            <a:schemeClr val="tx1"/>
          </a:solidFill>
        </a:ln>
      </dgm:spPr>
      <dgm:t>
        <a:bodyPr/>
        <a:lstStyle/>
        <a:p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18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+mn-lt"/>
              <a:ea typeface="+mn-ea"/>
              <a:cs typeface="+mn-cs"/>
            </a:rPr>
            <a:t>Interviews with PPB and City stakeholders; plan to listen to community stakeholders</a:t>
          </a:r>
        </a:p>
      </dgm:t>
    </dgm:pt>
    <dgm:pt modelId="{D2CFA10B-6D4D-4E4E-9080-B433F7410F84}" type="parTrans" cxnId="{981A90C2-E7A1-4CC0-9119-810CDCEBF8B0}">
      <dgm:prSet/>
      <dgm:spPr/>
      <dgm:t>
        <a:bodyPr/>
        <a:lstStyle/>
        <a:p>
          <a:endParaRPr lang="en-US"/>
        </a:p>
      </dgm:t>
    </dgm:pt>
    <dgm:pt modelId="{8F98DAE0-3FEB-4335-B0C1-37142177525A}" type="sibTrans" cxnId="{981A90C2-E7A1-4CC0-9119-810CDCEBF8B0}">
      <dgm:prSet/>
      <dgm:spPr/>
      <dgm:t>
        <a:bodyPr/>
        <a:lstStyle/>
        <a:p>
          <a:endParaRPr lang="en-US"/>
        </a:p>
      </dgm:t>
    </dgm:pt>
    <dgm:pt modelId="{3BF7E868-C048-4DF2-89B5-03852DD93E63}">
      <dgm:prSet/>
      <dgm:spPr>
        <a:solidFill>
          <a:schemeClr val="accent1">
            <a:lumMod val="50000"/>
          </a:schemeClr>
        </a:solidFill>
        <a:ln>
          <a:solidFill>
            <a:schemeClr val="tx1"/>
          </a:solidFill>
        </a:ln>
      </dgm:spPr>
      <dgm:t>
        <a:bodyPr/>
        <a:lstStyle/>
        <a:p>
          <a:r>
            <a:rPr lang="en-US" dirty="0"/>
            <a:t>Survey</a:t>
          </a:r>
        </a:p>
      </dgm:t>
    </dgm:pt>
    <dgm:pt modelId="{7B12F15E-EEBA-4B55-91F1-D973C31137F7}" type="parTrans" cxnId="{BFDAA708-AC3D-4EA1-BD77-B83D370FC526}">
      <dgm:prSet/>
      <dgm:spPr/>
      <dgm:t>
        <a:bodyPr/>
        <a:lstStyle/>
        <a:p>
          <a:endParaRPr lang="en-US"/>
        </a:p>
      </dgm:t>
    </dgm:pt>
    <dgm:pt modelId="{CC601FD0-CA0F-4BAF-A6D7-8CF1E3F90B41}" type="sibTrans" cxnId="{BFDAA708-AC3D-4EA1-BD77-B83D370FC526}">
      <dgm:prSet/>
      <dgm:spPr/>
      <dgm:t>
        <a:bodyPr/>
        <a:lstStyle/>
        <a:p>
          <a:endParaRPr lang="en-US"/>
        </a:p>
      </dgm:t>
    </dgm:pt>
    <dgm:pt modelId="{4EB4AF6E-6BC1-401F-8070-56E5912373F4}">
      <dgm:prSet custT="1"/>
      <dgm:spPr>
        <a:solidFill>
          <a:schemeClr val="accent1">
            <a:lumMod val="20000"/>
            <a:lumOff val="80000"/>
          </a:schemeClr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1800" dirty="0"/>
            <a:t>Conduct a survey of PPB to understand viewpoints within the Bureau</a:t>
          </a:r>
        </a:p>
      </dgm:t>
    </dgm:pt>
    <dgm:pt modelId="{09A2735F-5788-45F9-8CD8-B6DD530F1FA0}" type="parTrans" cxnId="{80BE1E78-CCFE-443C-989D-D69745F7D908}">
      <dgm:prSet/>
      <dgm:spPr/>
      <dgm:t>
        <a:bodyPr/>
        <a:lstStyle/>
        <a:p>
          <a:endParaRPr lang="en-US"/>
        </a:p>
      </dgm:t>
    </dgm:pt>
    <dgm:pt modelId="{A3E8390D-0F9D-464A-80F9-4BEC1A284580}" type="sibTrans" cxnId="{80BE1E78-CCFE-443C-989D-D69745F7D908}">
      <dgm:prSet/>
      <dgm:spPr/>
      <dgm:t>
        <a:bodyPr/>
        <a:lstStyle/>
        <a:p>
          <a:endParaRPr lang="en-US"/>
        </a:p>
      </dgm:t>
    </dgm:pt>
    <dgm:pt modelId="{4B70A192-409E-4847-ACD5-230672F7F3AA}">
      <dgm:prSet/>
      <dgm:spPr>
        <a:solidFill>
          <a:schemeClr val="accent1">
            <a:lumMod val="50000"/>
          </a:schemeClr>
        </a:solidFill>
        <a:ln>
          <a:solidFill>
            <a:schemeClr val="tx1"/>
          </a:solidFill>
        </a:ln>
      </dgm:spPr>
      <dgm:t>
        <a:bodyPr/>
        <a:lstStyle/>
        <a:p>
          <a:r>
            <a:rPr lang="en-US" dirty="0"/>
            <a:t>Evaluate</a:t>
          </a:r>
        </a:p>
      </dgm:t>
    </dgm:pt>
    <dgm:pt modelId="{357C1A6E-6B75-44AF-ACE5-EA56852AFC73}" type="parTrans" cxnId="{336A8E3A-CE77-4301-8007-A7E42234895F}">
      <dgm:prSet/>
      <dgm:spPr/>
      <dgm:t>
        <a:bodyPr/>
        <a:lstStyle/>
        <a:p>
          <a:endParaRPr lang="en-US"/>
        </a:p>
      </dgm:t>
    </dgm:pt>
    <dgm:pt modelId="{866AAE48-17E1-43E3-B4CE-EB224A91E693}" type="sibTrans" cxnId="{336A8E3A-CE77-4301-8007-A7E42234895F}">
      <dgm:prSet/>
      <dgm:spPr/>
      <dgm:t>
        <a:bodyPr/>
        <a:lstStyle/>
        <a:p>
          <a:endParaRPr lang="en-US"/>
        </a:p>
      </dgm:t>
    </dgm:pt>
    <dgm:pt modelId="{9AF556ED-B530-4428-94CF-DC3AFC0CE7AB}">
      <dgm:prSet custT="1"/>
      <dgm:spPr>
        <a:solidFill>
          <a:schemeClr val="accent1">
            <a:lumMod val="20000"/>
            <a:lumOff val="80000"/>
          </a:schemeClr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1800" dirty="0"/>
            <a:t>Identify patterns, trends, and common threads; assess against best practices</a:t>
          </a:r>
        </a:p>
      </dgm:t>
    </dgm:pt>
    <dgm:pt modelId="{7CD8C2F2-C41C-4BA1-B222-66C969D9BF89}" type="parTrans" cxnId="{BBFF7E1C-B912-433B-8AEE-BD66B79EF72B}">
      <dgm:prSet/>
      <dgm:spPr/>
      <dgm:t>
        <a:bodyPr/>
        <a:lstStyle/>
        <a:p>
          <a:endParaRPr lang="en-US"/>
        </a:p>
      </dgm:t>
    </dgm:pt>
    <dgm:pt modelId="{0109ECE6-AA3E-4EE7-A335-1760F6FD083D}" type="sibTrans" cxnId="{BBFF7E1C-B912-433B-8AEE-BD66B79EF72B}">
      <dgm:prSet/>
      <dgm:spPr/>
      <dgm:t>
        <a:bodyPr/>
        <a:lstStyle/>
        <a:p>
          <a:endParaRPr lang="en-US"/>
        </a:p>
      </dgm:t>
    </dgm:pt>
    <dgm:pt modelId="{EE68F4F6-8CD6-4814-88DA-E5A8BD7B3F5E}">
      <dgm:prSet/>
      <dgm:spPr>
        <a:solidFill>
          <a:schemeClr val="accent1">
            <a:lumMod val="50000"/>
          </a:schemeClr>
        </a:solidFill>
        <a:ln>
          <a:solidFill>
            <a:schemeClr val="tx1"/>
          </a:solidFill>
        </a:ln>
      </dgm:spPr>
      <dgm:t>
        <a:bodyPr/>
        <a:lstStyle/>
        <a:p>
          <a:r>
            <a:rPr lang="en-US" dirty="0"/>
            <a:t>Progress</a:t>
          </a:r>
        </a:p>
      </dgm:t>
    </dgm:pt>
    <dgm:pt modelId="{027B1A20-7018-4148-9434-E0867125B582}" type="parTrans" cxnId="{1EDF09E4-2B0D-4613-B2C9-06889ED22C68}">
      <dgm:prSet/>
      <dgm:spPr/>
      <dgm:t>
        <a:bodyPr/>
        <a:lstStyle/>
        <a:p>
          <a:endParaRPr lang="en-US"/>
        </a:p>
      </dgm:t>
    </dgm:pt>
    <dgm:pt modelId="{2264B62E-287B-47D1-B5CC-B313ABE4B598}" type="sibTrans" cxnId="{1EDF09E4-2B0D-4613-B2C9-06889ED22C68}">
      <dgm:prSet/>
      <dgm:spPr/>
      <dgm:t>
        <a:bodyPr/>
        <a:lstStyle/>
        <a:p>
          <a:endParaRPr lang="en-US"/>
        </a:p>
      </dgm:t>
    </dgm:pt>
    <dgm:pt modelId="{52E58606-17A7-4A85-8A05-01DF72225ED9}">
      <dgm:prSet custT="1"/>
      <dgm:spPr>
        <a:solidFill>
          <a:schemeClr val="accent1">
            <a:lumMod val="20000"/>
            <a:lumOff val="80000"/>
          </a:schemeClr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1800" dirty="0"/>
            <a:t>Identify changes that have already occurred</a:t>
          </a:r>
        </a:p>
      </dgm:t>
    </dgm:pt>
    <dgm:pt modelId="{385FC51B-70F9-4576-B591-5DB1520E6F60}" type="parTrans" cxnId="{54A84498-CD70-4783-9DBC-918418ECDA01}">
      <dgm:prSet/>
      <dgm:spPr/>
      <dgm:t>
        <a:bodyPr/>
        <a:lstStyle/>
        <a:p>
          <a:endParaRPr lang="en-US"/>
        </a:p>
      </dgm:t>
    </dgm:pt>
    <dgm:pt modelId="{5B385CCE-1DEF-4668-A9AF-806C212AA6A2}" type="sibTrans" cxnId="{54A84498-CD70-4783-9DBC-918418ECDA01}">
      <dgm:prSet/>
      <dgm:spPr/>
      <dgm:t>
        <a:bodyPr/>
        <a:lstStyle/>
        <a:p>
          <a:endParaRPr lang="en-US"/>
        </a:p>
      </dgm:t>
    </dgm:pt>
    <dgm:pt modelId="{BB55B9E4-D425-4EEF-9D0A-F042714DC896}">
      <dgm:prSet/>
      <dgm:spPr>
        <a:solidFill>
          <a:schemeClr val="accent1">
            <a:lumMod val="50000"/>
          </a:schemeClr>
        </a:solidFill>
        <a:ln>
          <a:solidFill>
            <a:schemeClr val="tx1"/>
          </a:solidFill>
        </a:ln>
      </dgm:spPr>
      <dgm:t>
        <a:bodyPr/>
        <a:lstStyle/>
        <a:p>
          <a:r>
            <a:rPr lang="en-US" dirty="0"/>
            <a:t>Recommend</a:t>
          </a:r>
        </a:p>
      </dgm:t>
    </dgm:pt>
    <dgm:pt modelId="{48E04276-607B-4312-B574-6314475A77BB}" type="parTrans" cxnId="{B804A0CB-A981-4788-880E-5566F420DA2C}">
      <dgm:prSet/>
      <dgm:spPr/>
      <dgm:t>
        <a:bodyPr/>
        <a:lstStyle/>
        <a:p>
          <a:endParaRPr lang="en-US"/>
        </a:p>
      </dgm:t>
    </dgm:pt>
    <dgm:pt modelId="{EA08597D-DC26-4CF4-88B0-4F6AA16BBB38}" type="sibTrans" cxnId="{B804A0CB-A981-4788-880E-5566F420DA2C}">
      <dgm:prSet/>
      <dgm:spPr/>
      <dgm:t>
        <a:bodyPr/>
        <a:lstStyle/>
        <a:p>
          <a:endParaRPr lang="en-US"/>
        </a:p>
      </dgm:t>
    </dgm:pt>
    <dgm:pt modelId="{CD1F5A50-8F0B-41DE-B7E3-30FAF824A1D7}">
      <dgm:prSet custT="1"/>
      <dgm:spPr>
        <a:solidFill>
          <a:schemeClr val="accent1">
            <a:lumMod val="20000"/>
            <a:lumOff val="80000"/>
          </a:schemeClr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1800" dirty="0"/>
            <a:t>Make recommendations for the City and PPB going forward</a:t>
          </a:r>
        </a:p>
      </dgm:t>
    </dgm:pt>
    <dgm:pt modelId="{99E4557F-BEAB-479D-A77C-8EB3EB480784}" type="parTrans" cxnId="{F0FFA883-797D-4D6F-8D6F-617F8FE6D263}">
      <dgm:prSet/>
      <dgm:spPr/>
      <dgm:t>
        <a:bodyPr/>
        <a:lstStyle/>
        <a:p>
          <a:endParaRPr lang="en-US"/>
        </a:p>
      </dgm:t>
    </dgm:pt>
    <dgm:pt modelId="{5F17DED6-C596-4BF4-A59F-96C55F0272F1}" type="sibTrans" cxnId="{F0FFA883-797D-4D6F-8D6F-617F8FE6D263}">
      <dgm:prSet/>
      <dgm:spPr/>
      <dgm:t>
        <a:bodyPr/>
        <a:lstStyle/>
        <a:p>
          <a:endParaRPr lang="en-US"/>
        </a:p>
      </dgm:t>
    </dgm:pt>
    <dgm:pt modelId="{E5262B5E-E855-4DB1-BA17-5F02F68E30EA}" type="pres">
      <dgm:prSet presAssocID="{992E0363-BF26-430D-B253-2534DA0564A1}" presName="Name0" presStyleCnt="0">
        <dgm:presLayoutVars>
          <dgm:dir/>
          <dgm:animLvl val="lvl"/>
          <dgm:resizeHandles val="exact"/>
        </dgm:presLayoutVars>
      </dgm:prSet>
      <dgm:spPr/>
    </dgm:pt>
    <dgm:pt modelId="{CB9C3DF5-6DB5-49EA-8C95-762F27FAA299}" type="pres">
      <dgm:prSet presAssocID="{BB55B9E4-D425-4EEF-9D0A-F042714DC896}" presName="boxAndChildren" presStyleCnt="0"/>
      <dgm:spPr/>
    </dgm:pt>
    <dgm:pt modelId="{84F3E932-9261-4A95-BC86-9A32077A1DFD}" type="pres">
      <dgm:prSet presAssocID="{BB55B9E4-D425-4EEF-9D0A-F042714DC896}" presName="parentTextBox" presStyleLbl="alignNode1" presStyleIdx="0" presStyleCnt="5"/>
      <dgm:spPr/>
    </dgm:pt>
    <dgm:pt modelId="{FEA0862F-D974-43DD-AFB4-634070674985}" type="pres">
      <dgm:prSet presAssocID="{BB55B9E4-D425-4EEF-9D0A-F042714DC896}" presName="descendantBox" presStyleLbl="bgAccFollowNode1" presStyleIdx="0" presStyleCnt="5"/>
      <dgm:spPr/>
    </dgm:pt>
    <dgm:pt modelId="{C90C5E23-B396-4A2D-948F-83522D5722FB}" type="pres">
      <dgm:prSet presAssocID="{2264B62E-287B-47D1-B5CC-B313ABE4B598}" presName="sp" presStyleCnt="0"/>
      <dgm:spPr/>
    </dgm:pt>
    <dgm:pt modelId="{6CC61BA0-1D51-442D-88BF-8E569025E2BE}" type="pres">
      <dgm:prSet presAssocID="{EE68F4F6-8CD6-4814-88DA-E5A8BD7B3F5E}" presName="arrowAndChildren" presStyleCnt="0"/>
      <dgm:spPr/>
    </dgm:pt>
    <dgm:pt modelId="{0EDE5326-531E-4457-A679-C64761410125}" type="pres">
      <dgm:prSet presAssocID="{EE68F4F6-8CD6-4814-88DA-E5A8BD7B3F5E}" presName="parentTextArrow" presStyleLbl="node1" presStyleIdx="0" presStyleCnt="0"/>
      <dgm:spPr/>
    </dgm:pt>
    <dgm:pt modelId="{59350863-ADB9-4F67-BF08-332F73067A9A}" type="pres">
      <dgm:prSet presAssocID="{EE68F4F6-8CD6-4814-88DA-E5A8BD7B3F5E}" presName="arrow" presStyleLbl="alignNode1" presStyleIdx="1" presStyleCnt="5"/>
      <dgm:spPr/>
    </dgm:pt>
    <dgm:pt modelId="{4CADCE43-12CE-499A-BE53-9D60F3739F99}" type="pres">
      <dgm:prSet presAssocID="{EE68F4F6-8CD6-4814-88DA-E5A8BD7B3F5E}" presName="descendantArrow" presStyleLbl="bgAccFollowNode1" presStyleIdx="1" presStyleCnt="5"/>
      <dgm:spPr/>
    </dgm:pt>
    <dgm:pt modelId="{5C3C7BE2-FA49-4F94-AB21-0479336470B9}" type="pres">
      <dgm:prSet presAssocID="{866AAE48-17E1-43E3-B4CE-EB224A91E693}" presName="sp" presStyleCnt="0"/>
      <dgm:spPr/>
    </dgm:pt>
    <dgm:pt modelId="{7F47C4C9-4CBF-4893-B2C1-E9D813851995}" type="pres">
      <dgm:prSet presAssocID="{4B70A192-409E-4847-ACD5-230672F7F3AA}" presName="arrowAndChildren" presStyleCnt="0"/>
      <dgm:spPr/>
    </dgm:pt>
    <dgm:pt modelId="{4A8F65F5-C438-43CB-A84C-DB45670FECA9}" type="pres">
      <dgm:prSet presAssocID="{4B70A192-409E-4847-ACD5-230672F7F3AA}" presName="parentTextArrow" presStyleLbl="node1" presStyleIdx="0" presStyleCnt="0"/>
      <dgm:spPr/>
    </dgm:pt>
    <dgm:pt modelId="{65A70C61-FCCF-42D3-B88F-D7838C76551D}" type="pres">
      <dgm:prSet presAssocID="{4B70A192-409E-4847-ACD5-230672F7F3AA}" presName="arrow" presStyleLbl="alignNode1" presStyleIdx="2" presStyleCnt="5"/>
      <dgm:spPr/>
    </dgm:pt>
    <dgm:pt modelId="{7B04D1E3-1D43-46C1-B6CE-EAB454E97981}" type="pres">
      <dgm:prSet presAssocID="{4B70A192-409E-4847-ACD5-230672F7F3AA}" presName="descendantArrow" presStyleLbl="bgAccFollowNode1" presStyleIdx="2" presStyleCnt="5"/>
      <dgm:spPr/>
    </dgm:pt>
    <dgm:pt modelId="{EB1875F1-0B83-4750-83C1-C9DB58340F4C}" type="pres">
      <dgm:prSet presAssocID="{CC601FD0-CA0F-4BAF-A6D7-8CF1E3F90B41}" presName="sp" presStyleCnt="0"/>
      <dgm:spPr/>
    </dgm:pt>
    <dgm:pt modelId="{925178C1-FE97-45BD-9CCA-F135101D25DC}" type="pres">
      <dgm:prSet presAssocID="{3BF7E868-C048-4DF2-89B5-03852DD93E63}" presName="arrowAndChildren" presStyleCnt="0"/>
      <dgm:spPr/>
    </dgm:pt>
    <dgm:pt modelId="{EC2CF0F7-71C1-40D8-B121-FB001529D198}" type="pres">
      <dgm:prSet presAssocID="{3BF7E868-C048-4DF2-89B5-03852DD93E63}" presName="parentTextArrow" presStyleLbl="node1" presStyleIdx="0" presStyleCnt="0"/>
      <dgm:spPr/>
    </dgm:pt>
    <dgm:pt modelId="{DEE2A96A-E93C-4240-AF7C-6A5B1575B7BD}" type="pres">
      <dgm:prSet presAssocID="{3BF7E868-C048-4DF2-89B5-03852DD93E63}" presName="arrow" presStyleLbl="alignNode1" presStyleIdx="3" presStyleCnt="5" custLinFactNeighborY="-265"/>
      <dgm:spPr/>
    </dgm:pt>
    <dgm:pt modelId="{38211A0A-6D48-453B-AE1F-0D7AF0BE1494}" type="pres">
      <dgm:prSet presAssocID="{3BF7E868-C048-4DF2-89B5-03852DD93E63}" presName="descendantArrow" presStyleLbl="bgAccFollowNode1" presStyleIdx="3" presStyleCnt="5"/>
      <dgm:spPr/>
    </dgm:pt>
    <dgm:pt modelId="{F845112B-4866-457E-84BD-A153C148D3ED}" type="pres">
      <dgm:prSet presAssocID="{CD34F7F3-4DBF-4140-80B9-C6B42E499012}" presName="sp" presStyleCnt="0"/>
      <dgm:spPr/>
    </dgm:pt>
    <dgm:pt modelId="{74CF79F3-424D-4897-8412-182A9AA21410}" type="pres">
      <dgm:prSet presAssocID="{A78C94A5-7D0D-4083-8297-AC128B1CEE20}" presName="arrowAndChildren" presStyleCnt="0"/>
      <dgm:spPr/>
    </dgm:pt>
    <dgm:pt modelId="{BD30B92C-C635-4065-BF11-AD03261DAAD9}" type="pres">
      <dgm:prSet presAssocID="{A78C94A5-7D0D-4083-8297-AC128B1CEE20}" presName="parentTextArrow" presStyleLbl="node1" presStyleIdx="0" presStyleCnt="0"/>
      <dgm:spPr/>
    </dgm:pt>
    <dgm:pt modelId="{7178A31F-EFBF-413F-92F0-3114A32A8F32}" type="pres">
      <dgm:prSet presAssocID="{A78C94A5-7D0D-4083-8297-AC128B1CEE20}" presName="arrow" presStyleLbl="alignNode1" presStyleIdx="4" presStyleCnt="5" custLinFactNeighborY="-265"/>
      <dgm:spPr/>
    </dgm:pt>
    <dgm:pt modelId="{5807754F-0D00-4343-971C-4AF23A8CFEA0}" type="pres">
      <dgm:prSet presAssocID="{A78C94A5-7D0D-4083-8297-AC128B1CEE20}" presName="descendantArrow" presStyleLbl="bgAccFollowNode1" presStyleIdx="4" presStyleCnt="5"/>
      <dgm:spPr/>
    </dgm:pt>
  </dgm:ptLst>
  <dgm:cxnLst>
    <dgm:cxn modelId="{69752203-60FE-42DE-8C25-BA4855A6BBE3}" type="presOf" srcId="{3FD306DB-22B1-4EA1-8B97-5A27D39D5BE6}" destId="{5807754F-0D00-4343-971C-4AF23A8CFEA0}" srcOrd="0" destOrd="0" presId="urn:microsoft.com/office/officeart/2016/7/layout/VerticalDownArrowProcess"/>
    <dgm:cxn modelId="{A9261B04-EBE3-4D28-B898-84B38A24FFA1}" type="presOf" srcId="{4B70A192-409E-4847-ACD5-230672F7F3AA}" destId="{65A70C61-FCCF-42D3-B88F-D7838C76551D}" srcOrd="1" destOrd="0" presId="urn:microsoft.com/office/officeart/2016/7/layout/VerticalDownArrowProcess"/>
    <dgm:cxn modelId="{79150C08-FD3C-47D0-A99A-D23534B5633B}" type="presOf" srcId="{EE68F4F6-8CD6-4814-88DA-E5A8BD7B3F5E}" destId="{59350863-ADB9-4F67-BF08-332F73067A9A}" srcOrd="1" destOrd="0" presId="urn:microsoft.com/office/officeart/2016/7/layout/VerticalDownArrowProcess"/>
    <dgm:cxn modelId="{BFDAA708-AC3D-4EA1-BD77-B83D370FC526}" srcId="{992E0363-BF26-430D-B253-2534DA0564A1}" destId="{3BF7E868-C048-4DF2-89B5-03852DD93E63}" srcOrd="1" destOrd="0" parTransId="{7B12F15E-EEBA-4B55-91F1-D973C31137F7}" sibTransId="{CC601FD0-CA0F-4BAF-A6D7-8CF1E3F90B41}"/>
    <dgm:cxn modelId="{A340FB17-32E8-45A3-952A-B88C6256835E}" type="presOf" srcId="{4B70A192-409E-4847-ACD5-230672F7F3AA}" destId="{4A8F65F5-C438-43CB-A84C-DB45670FECA9}" srcOrd="0" destOrd="0" presId="urn:microsoft.com/office/officeart/2016/7/layout/VerticalDownArrowProcess"/>
    <dgm:cxn modelId="{BBFF7E1C-B912-433B-8AEE-BD66B79EF72B}" srcId="{4B70A192-409E-4847-ACD5-230672F7F3AA}" destId="{9AF556ED-B530-4428-94CF-DC3AFC0CE7AB}" srcOrd="0" destOrd="0" parTransId="{7CD8C2F2-C41C-4BA1-B222-66C969D9BF89}" sibTransId="{0109ECE6-AA3E-4EE7-A335-1760F6FD083D}"/>
    <dgm:cxn modelId="{FD2AB421-82C5-4CF0-858B-2FFB9E2F323E}" type="presOf" srcId="{4EB4AF6E-6BC1-401F-8070-56E5912373F4}" destId="{38211A0A-6D48-453B-AE1F-0D7AF0BE1494}" srcOrd="0" destOrd="0" presId="urn:microsoft.com/office/officeart/2016/7/layout/VerticalDownArrowProcess"/>
    <dgm:cxn modelId="{60DFD22A-4795-4675-93B6-147B271E0E74}" type="presOf" srcId="{A78C94A5-7D0D-4083-8297-AC128B1CEE20}" destId="{BD30B92C-C635-4065-BF11-AD03261DAAD9}" srcOrd="0" destOrd="0" presId="urn:microsoft.com/office/officeart/2016/7/layout/VerticalDownArrowProcess"/>
    <dgm:cxn modelId="{6883782F-430B-4F84-8455-2FC85E727CF0}" type="presOf" srcId="{3BF7E868-C048-4DF2-89B5-03852DD93E63}" destId="{EC2CF0F7-71C1-40D8-B121-FB001529D198}" srcOrd="0" destOrd="0" presId="urn:microsoft.com/office/officeart/2016/7/layout/VerticalDownArrowProcess"/>
    <dgm:cxn modelId="{336A8E3A-CE77-4301-8007-A7E42234895F}" srcId="{992E0363-BF26-430D-B253-2534DA0564A1}" destId="{4B70A192-409E-4847-ACD5-230672F7F3AA}" srcOrd="2" destOrd="0" parTransId="{357C1A6E-6B75-44AF-ACE5-EA56852AFC73}" sibTransId="{866AAE48-17E1-43E3-B4CE-EB224A91E693}"/>
    <dgm:cxn modelId="{C2CDBD47-C1B9-4A86-A867-CEA559E7A697}" srcId="{992E0363-BF26-430D-B253-2534DA0564A1}" destId="{A78C94A5-7D0D-4083-8297-AC128B1CEE20}" srcOrd="0" destOrd="0" parTransId="{519D5ECE-37A2-4679-8B10-429C2D7A6E19}" sibTransId="{CD34F7F3-4DBF-4140-80B9-C6B42E499012}"/>
    <dgm:cxn modelId="{07F72975-CCE6-45C9-BD7D-48E8E79A56A6}" type="presOf" srcId="{3BF7E868-C048-4DF2-89B5-03852DD93E63}" destId="{DEE2A96A-E93C-4240-AF7C-6A5B1575B7BD}" srcOrd="1" destOrd="0" presId="urn:microsoft.com/office/officeart/2016/7/layout/VerticalDownArrowProcess"/>
    <dgm:cxn modelId="{80BE1E78-CCFE-443C-989D-D69745F7D908}" srcId="{3BF7E868-C048-4DF2-89B5-03852DD93E63}" destId="{4EB4AF6E-6BC1-401F-8070-56E5912373F4}" srcOrd="0" destOrd="0" parTransId="{09A2735F-5788-45F9-8CD8-B6DD530F1FA0}" sibTransId="{A3E8390D-0F9D-464A-80F9-4BEC1A284580}"/>
    <dgm:cxn modelId="{F0FFA883-797D-4D6F-8D6F-617F8FE6D263}" srcId="{BB55B9E4-D425-4EEF-9D0A-F042714DC896}" destId="{CD1F5A50-8F0B-41DE-B7E3-30FAF824A1D7}" srcOrd="0" destOrd="0" parTransId="{99E4557F-BEAB-479D-A77C-8EB3EB480784}" sibTransId="{5F17DED6-C596-4BF4-A59F-96C55F0272F1}"/>
    <dgm:cxn modelId="{54A84498-CD70-4783-9DBC-918418ECDA01}" srcId="{EE68F4F6-8CD6-4814-88DA-E5A8BD7B3F5E}" destId="{52E58606-17A7-4A85-8A05-01DF72225ED9}" srcOrd="0" destOrd="0" parTransId="{385FC51B-70F9-4576-B591-5DB1520E6F60}" sibTransId="{5B385CCE-1DEF-4668-A9AF-806C212AA6A2}"/>
    <dgm:cxn modelId="{DEC5B6A3-4076-4608-9557-FBDDAC3F1191}" type="presOf" srcId="{CD1F5A50-8F0B-41DE-B7E3-30FAF824A1D7}" destId="{FEA0862F-D974-43DD-AFB4-634070674985}" srcOrd="0" destOrd="0" presId="urn:microsoft.com/office/officeart/2016/7/layout/VerticalDownArrowProcess"/>
    <dgm:cxn modelId="{D47C13C2-5702-40A0-A60F-6A9B93C69ACA}" type="presOf" srcId="{9AF556ED-B530-4428-94CF-DC3AFC0CE7AB}" destId="{7B04D1E3-1D43-46C1-B6CE-EAB454E97981}" srcOrd="0" destOrd="0" presId="urn:microsoft.com/office/officeart/2016/7/layout/VerticalDownArrowProcess"/>
    <dgm:cxn modelId="{981A90C2-E7A1-4CC0-9119-810CDCEBF8B0}" srcId="{A78C94A5-7D0D-4083-8297-AC128B1CEE20}" destId="{3FD306DB-22B1-4EA1-8B97-5A27D39D5BE6}" srcOrd="0" destOrd="0" parTransId="{D2CFA10B-6D4D-4E4E-9080-B433F7410F84}" sibTransId="{8F98DAE0-3FEB-4335-B0C1-37142177525A}"/>
    <dgm:cxn modelId="{8338FAC2-9112-44EC-B6C2-BB0E587CF6E6}" type="presOf" srcId="{52E58606-17A7-4A85-8A05-01DF72225ED9}" destId="{4CADCE43-12CE-499A-BE53-9D60F3739F99}" srcOrd="0" destOrd="0" presId="urn:microsoft.com/office/officeart/2016/7/layout/VerticalDownArrowProcess"/>
    <dgm:cxn modelId="{B804A0CB-A981-4788-880E-5566F420DA2C}" srcId="{992E0363-BF26-430D-B253-2534DA0564A1}" destId="{BB55B9E4-D425-4EEF-9D0A-F042714DC896}" srcOrd="4" destOrd="0" parTransId="{48E04276-607B-4312-B574-6314475A77BB}" sibTransId="{EA08597D-DC26-4CF4-88B0-4F6AA16BBB38}"/>
    <dgm:cxn modelId="{E06EBCD1-59D4-4019-B8B5-33EF1DE132A9}" type="presOf" srcId="{A78C94A5-7D0D-4083-8297-AC128B1CEE20}" destId="{7178A31F-EFBF-413F-92F0-3114A32A8F32}" srcOrd="1" destOrd="0" presId="urn:microsoft.com/office/officeart/2016/7/layout/VerticalDownArrowProcess"/>
    <dgm:cxn modelId="{E9DF68D4-FEA2-4F46-8136-EA6038004A58}" type="presOf" srcId="{EE68F4F6-8CD6-4814-88DA-E5A8BD7B3F5E}" destId="{0EDE5326-531E-4457-A679-C64761410125}" srcOrd="0" destOrd="0" presId="urn:microsoft.com/office/officeart/2016/7/layout/VerticalDownArrowProcess"/>
    <dgm:cxn modelId="{1EDF09E4-2B0D-4613-B2C9-06889ED22C68}" srcId="{992E0363-BF26-430D-B253-2534DA0564A1}" destId="{EE68F4F6-8CD6-4814-88DA-E5A8BD7B3F5E}" srcOrd="3" destOrd="0" parTransId="{027B1A20-7018-4148-9434-E0867125B582}" sibTransId="{2264B62E-287B-47D1-B5CC-B313ABE4B598}"/>
    <dgm:cxn modelId="{CC5523E9-F03F-450B-9E1D-3F41A6FDACC0}" type="presOf" srcId="{992E0363-BF26-430D-B253-2534DA0564A1}" destId="{E5262B5E-E855-4DB1-BA17-5F02F68E30EA}" srcOrd="0" destOrd="0" presId="urn:microsoft.com/office/officeart/2016/7/layout/VerticalDownArrowProcess"/>
    <dgm:cxn modelId="{FB73C3F2-605C-41E5-8564-AB4B68599A64}" type="presOf" srcId="{BB55B9E4-D425-4EEF-9D0A-F042714DC896}" destId="{84F3E932-9261-4A95-BC86-9A32077A1DFD}" srcOrd="0" destOrd="0" presId="urn:microsoft.com/office/officeart/2016/7/layout/VerticalDownArrowProcess"/>
    <dgm:cxn modelId="{E54DB550-477F-4A17-95CD-1FC04F02155A}" type="presParOf" srcId="{E5262B5E-E855-4DB1-BA17-5F02F68E30EA}" destId="{CB9C3DF5-6DB5-49EA-8C95-762F27FAA299}" srcOrd="0" destOrd="0" presId="urn:microsoft.com/office/officeart/2016/7/layout/VerticalDownArrowProcess"/>
    <dgm:cxn modelId="{8CA668A5-FFDD-4C5F-B498-48A5630EDE1D}" type="presParOf" srcId="{CB9C3DF5-6DB5-49EA-8C95-762F27FAA299}" destId="{84F3E932-9261-4A95-BC86-9A32077A1DFD}" srcOrd="0" destOrd="0" presId="urn:microsoft.com/office/officeart/2016/7/layout/VerticalDownArrowProcess"/>
    <dgm:cxn modelId="{2D8C8648-F8F6-46B8-9DFF-1EECB793EF27}" type="presParOf" srcId="{CB9C3DF5-6DB5-49EA-8C95-762F27FAA299}" destId="{FEA0862F-D974-43DD-AFB4-634070674985}" srcOrd="1" destOrd="0" presId="urn:microsoft.com/office/officeart/2016/7/layout/VerticalDownArrowProcess"/>
    <dgm:cxn modelId="{188F4046-C33F-4A99-B60B-053ABEBF91DD}" type="presParOf" srcId="{E5262B5E-E855-4DB1-BA17-5F02F68E30EA}" destId="{C90C5E23-B396-4A2D-948F-83522D5722FB}" srcOrd="1" destOrd="0" presId="urn:microsoft.com/office/officeart/2016/7/layout/VerticalDownArrowProcess"/>
    <dgm:cxn modelId="{4B010333-100F-409B-9955-A218DC74C05C}" type="presParOf" srcId="{E5262B5E-E855-4DB1-BA17-5F02F68E30EA}" destId="{6CC61BA0-1D51-442D-88BF-8E569025E2BE}" srcOrd="2" destOrd="0" presId="urn:microsoft.com/office/officeart/2016/7/layout/VerticalDownArrowProcess"/>
    <dgm:cxn modelId="{ABF50B19-91BD-4F9F-B9DC-E14075363B7F}" type="presParOf" srcId="{6CC61BA0-1D51-442D-88BF-8E569025E2BE}" destId="{0EDE5326-531E-4457-A679-C64761410125}" srcOrd="0" destOrd="0" presId="urn:microsoft.com/office/officeart/2016/7/layout/VerticalDownArrowProcess"/>
    <dgm:cxn modelId="{DECD61F5-104D-4078-9CB9-925D1F8E7327}" type="presParOf" srcId="{6CC61BA0-1D51-442D-88BF-8E569025E2BE}" destId="{59350863-ADB9-4F67-BF08-332F73067A9A}" srcOrd="1" destOrd="0" presId="urn:microsoft.com/office/officeart/2016/7/layout/VerticalDownArrowProcess"/>
    <dgm:cxn modelId="{E0E8C7AA-BD29-498F-860C-5D5C0BAB3BD0}" type="presParOf" srcId="{6CC61BA0-1D51-442D-88BF-8E569025E2BE}" destId="{4CADCE43-12CE-499A-BE53-9D60F3739F99}" srcOrd="2" destOrd="0" presId="urn:microsoft.com/office/officeart/2016/7/layout/VerticalDownArrowProcess"/>
    <dgm:cxn modelId="{E260F2A2-4EA6-4D1F-9AE5-34583B693579}" type="presParOf" srcId="{E5262B5E-E855-4DB1-BA17-5F02F68E30EA}" destId="{5C3C7BE2-FA49-4F94-AB21-0479336470B9}" srcOrd="3" destOrd="0" presId="urn:microsoft.com/office/officeart/2016/7/layout/VerticalDownArrowProcess"/>
    <dgm:cxn modelId="{8E2C0541-3B2A-494E-9635-340066746361}" type="presParOf" srcId="{E5262B5E-E855-4DB1-BA17-5F02F68E30EA}" destId="{7F47C4C9-4CBF-4893-B2C1-E9D813851995}" srcOrd="4" destOrd="0" presId="urn:microsoft.com/office/officeart/2016/7/layout/VerticalDownArrowProcess"/>
    <dgm:cxn modelId="{13B9D90F-1BA1-4D8C-A318-88D04E568506}" type="presParOf" srcId="{7F47C4C9-4CBF-4893-B2C1-E9D813851995}" destId="{4A8F65F5-C438-43CB-A84C-DB45670FECA9}" srcOrd="0" destOrd="0" presId="urn:microsoft.com/office/officeart/2016/7/layout/VerticalDownArrowProcess"/>
    <dgm:cxn modelId="{A37CF564-4E3A-453B-AE40-9650DF3C08D0}" type="presParOf" srcId="{7F47C4C9-4CBF-4893-B2C1-E9D813851995}" destId="{65A70C61-FCCF-42D3-B88F-D7838C76551D}" srcOrd="1" destOrd="0" presId="urn:microsoft.com/office/officeart/2016/7/layout/VerticalDownArrowProcess"/>
    <dgm:cxn modelId="{C5110901-8451-4AD4-8ED4-7C6BCFCDCC34}" type="presParOf" srcId="{7F47C4C9-4CBF-4893-B2C1-E9D813851995}" destId="{7B04D1E3-1D43-46C1-B6CE-EAB454E97981}" srcOrd="2" destOrd="0" presId="urn:microsoft.com/office/officeart/2016/7/layout/VerticalDownArrowProcess"/>
    <dgm:cxn modelId="{17BBDB67-B9C9-4B34-A38F-47D36E36FCCF}" type="presParOf" srcId="{E5262B5E-E855-4DB1-BA17-5F02F68E30EA}" destId="{EB1875F1-0B83-4750-83C1-C9DB58340F4C}" srcOrd="5" destOrd="0" presId="urn:microsoft.com/office/officeart/2016/7/layout/VerticalDownArrowProcess"/>
    <dgm:cxn modelId="{39736372-62F7-4BF9-822E-AE3925FE85DC}" type="presParOf" srcId="{E5262B5E-E855-4DB1-BA17-5F02F68E30EA}" destId="{925178C1-FE97-45BD-9CCA-F135101D25DC}" srcOrd="6" destOrd="0" presId="urn:microsoft.com/office/officeart/2016/7/layout/VerticalDownArrowProcess"/>
    <dgm:cxn modelId="{DAA68B75-20FD-41F4-845E-F609B8A65916}" type="presParOf" srcId="{925178C1-FE97-45BD-9CCA-F135101D25DC}" destId="{EC2CF0F7-71C1-40D8-B121-FB001529D198}" srcOrd="0" destOrd="0" presId="urn:microsoft.com/office/officeart/2016/7/layout/VerticalDownArrowProcess"/>
    <dgm:cxn modelId="{5C47BFC9-D5E4-4C6E-9CEE-68F5B014452C}" type="presParOf" srcId="{925178C1-FE97-45BD-9CCA-F135101D25DC}" destId="{DEE2A96A-E93C-4240-AF7C-6A5B1575B7BD}" srcOrd="1" destOrd="0" presId="urn:microsoft.com/office/officeart/2016/7/layout/VerticalDownArrowProcess"/>
    <dgm:cxn modelId="{89047EAD-7AD5-4F71-AEEA-61083B1504E3}" type="presParOf" srcId="{925178C1-FE97-45BD-9CCA-F135101D25DC}" destId="{38211A0A-6D48-453B-AE1F-0D7AF0BE1494}" srcOrd="2" destOrd="0" presId="urn:microsoft.com/office/officeart/2016/7/layout/VerticalDownArrowProcess"/>
    <dgm:cxn modelId="{386843F5-7F28-476B-A0B1-E14C0CE831E8}" type="presParOf" srcId="{E5262B5E-E855-4DB1-BA17-5F02F68E30EA}" destId="{F845112B-4866-457E-84BD-A153C148D3ED}" srcOrd="7" destOrd="0" presId="urn:microsoft.com/office/officeart/2016/7/layout/VerticalDownArrowProcess"/>
    <dgm:cxn modelId="{E725ED66-3E58-4F50-A0B1-81DC5730E700}" type="presParOf" srcId="{E5262B5E-E855-4DB1-BA17-5F02F68E30EA}" destId="{74CF79F3-424D-4897-8412-182A9AA21410}" srcOrd="8" destOrd="0" presId="urn:microsoft.com/office/officeart/2016/7/layout/VerticalDownArrowProcess"/>
    <dgm:cxn modelId="{196771AA-B50D-426B-A5BE-0EA71E4AEAD8}" type="presParOf" srcId="{74CF79F3-424D-4897-8412-182A9AA21410}" destId="{BD30B92C-C635-4065-BF11-AD03261DAAD9}" srcOrd="0" destOrd="0" presId="urn:microsoft.com/office/officeart/2016/7/layout/VerticalDownArrowProcess"/>
    <dgm:cxn modelId="{30C61E78-8A31-4213-8CCA-2062C75DC36D}" type="presParOf" srcId="{74CF79F3-424D-4897-8412-182A9AA21410}" destId="{7178A31F-EFBF-413F-92F0-3114A32A8F32}" srcOrd="1" destOrd="0" presId="urn:microsoft.com/office/officeart/2016/7/layout/VerticalDownArrowProcess"/>
    <dgm:cxn modelId="{420C2E09-F726-4928-90E4-4DDA8DFC985F}" type="presParOf" srcId="{74CF79F3-424D-4897-8412-182A9AA21410}" destId="{5807754F-0D00-4343-971C-4AF23A8CFEA0}" srcOrd="2" destOrd="0" presId="urn:microsoft.com/office/officeart/2016/7/layout/VerticalDownArrowProcess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4F3E932-9261-4A95-BC86-9A32077A1DFD}">
      <dsp:nvSpPr>
        <dsp:cNvPr id="0" name=""/>
        <dsp:cNvSpPr/>
      </dsp:nvSpPr>
      <dsp:spPr>
        <a:xfrm>
          <a:off x="0" y="5629260"/>
          <a:ext cx="1456092" cy="923526"/>
        </a:xfrm>
        <a:prstGeom prst="rect">
          <a:avLst/>
        </a:prstGeom>
        <a:solidFill>
          <a:schemeClr val="accent1">
            <a:lumMod val="50000"/>
          </a:schemeClr>
        </a:solidFill>
        <a:ln w="15875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3557" tIns="135128" rIns="103557" bIns="135128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Recommend</a:t>
          </a:r>
        </a:p>
      </dsp:txBody>
      <dsp:txXfrm>
        <a:off x="0" y="5629260"/>
        <a:ext cx="1456092" cy="923526"/>
      </dsp:txXfrm>
    </dsp:sp>
    <dsp:sp modelId="{FEA0862F-D974-43DD-AFB4-634070674985}">
      <dsp:nvSpPr>
        <dsp:cNvPr id="0" name=""/>
        <dsp:cNvSpPr/>
      </dsp:nvSpPr>
      <dsp:spPr>
        <a:xfrm>
          <a:off x="1456092" y="5629260"/>
          <a:ext cx="4368276" cy="923526"/>
        </a:xfrm>
        <a:prstGeom prst="rect">
          <a:avLst/>
        </a:prstGeom>
        <a:solidFill>
          <a:schemeClr val="accent1">
            <a:lumMod val="20000"/>
            <a:lumOff val="80000"/>
          </a:schemeClr>
        </a:solidFill>
        <a:ln w="15875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8609" tIns="228600" rIns="88609" bIns="22860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Make recommendations for the City and PPB going forward</a:t>
          </a:r>
        </a:p>
      </dsp:txBody>
      <dsp:txXfrm>
        <a:off x="1456092" y="5629260"/>
        <a:ext cx="4368276" cy="923526"/>
      </dsp:txXfrm>
    </dsp:sp>
    <dsp:sp modelId="{59350863-ADB9-4F67-BF08-332F73067A9A}">
      <dsp:nvSpPr>
        <dsp:cNvPr id="0" name=""/>
        <dsp:cNvSpPr/>
      </dsp:nvSpPr>
      <dsp:spPr>
        <a:xfrm rot="10800000">
          <a:off x="0" y="4222728"/>
          <a:ext cx="1456092" cy="1420384"/>
        </a:xfrm>
        <a:prstGeom prst="upArrowCallout">
          <a:avLst>
            <a:gd name="adj1" fmla="val 5000"/>
            <a:gd name="adj2" fmla="val 10000"/>
            <a:gd name="adj3" fmla="val 15000"/>
            <a:gd name="adj4" fmla="val 64977"/>
          </a:avLst>
        </a:prstGeom>
        <a:solidFill>
          <a:schemeClr val="accent1">
            <a:lumMod val="50000"/>
          </a:schemeClr>
        </a:solidFill>
        <a:ln w="15875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3557" tIns="135128" rIns="103557" bIns="135128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Progress</a:t>
          </a:r>
        </a:p>
      </dsp:txBody>
      <dsp:txXfrm rot="-10800000">
        <a:off x="0" y="4222728"/>
        <a:ext cx="1456092" cy="923249"/>
      </dsp:txXfrm>
    </dsp:sp>
    <dsp:sp modelId="{4CADCE43-12CE-499A-BE53-9D60F3739F99}">
      <dsp:nvSpPr>
        <dsp:cNvPr id="0" name=""/>
        <dsp:cNvSpPr/>
      </dsp:nvSpPr>
      <dsp:spPr>
        <a:xfrm>
          <a:off x="1456092" y="4222728"/>
          <a:ext cx="4368276" cy="923249"/>
        </a:xfrm>
        <a:prstGeom prst="rect">
          <a:avLst/>
        </a:prstGeom>
        <a:solidFill>
          <a:schemeClr val="accent1">
            <a:lumMod val="20000"/>
            <a:lumOff val="80000"/>
          </a:schemeClr>
        </a:solidFill>
        <a:ln w="15875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8609" tIns="228600" rIns="88609" bIns="22860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Identify changes that have already occurred</a:t>
          </a:r>
        </a:p>
      </dsp:txBody>
      <dsp:txXfrm>
        <a:off x="1456092" y="4222728"/>
        <a:ext cx="4368276" cy="923249"/>
      </dsp:txXfrm>
    </dsp:sp>
    <dsp:sp modelId="{65A70C61-FCCF-42D3-B88F-D7838C76551D}">
      <dsp:nvSpPr>
        <dsp:cNvPr id="0" name=""/>
        <dsp:cNvSpPr/>
      </dsp:nvSpPr>
      <dsp:spPr>
        <a:xfrm rot="10800000">
          <a:off x="0" y="2816197"/>
          <a:ext cx="1456092" cy="1420384"/>
        </a:xfrm>
        <a:prstGeom prst="upArrowCallout">
          <a:avLst>
            <a:gd name="adj1" fmla="val 5000"/>
            <a:gd name="adj2" fmla="val 10000"/>
            <a:gd name="adj3" fmla="val 15000"/>
            <a:gd name="adj4" fmla="val 64977"/>
          </a:avLst>
        </a:prstGeom>
        <a:solidFill>
          <a:schemeClr val="accent1">
            <a:lumMod val="50000"/>
          </a:schemeClr>
        </a:solidFill>
        <a:ln w="15875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3557" tIns="135128" rIns="103557" bIns="135128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Evaluate</a:t>
          </a:r>
        </a:p>
      </dsp:txBody>
      <dsp:txXfrm rot="-10800000">
        <a:off x="0" y="2816197"/>
        <a:ext cx="1456092" cy="923249"/>
      </dsp:txXfrm>
    </dsp:sp>
    <dsp:sp modelId="{7B04D1E3-1D43-46C1-B6CE-EAB454E97981}">
      <dsp:nvSpPr>
        <dsp:cNvPr id="0" name=""/>
        <dsp:cNvSpPr/>
      </dsp:nvSpPr>
      <dsp:spPr>
        <a:xfrm>
          <a:off x="1456092" y="2816197"/>
          <a:ext cx="4368276" cy="923249"/>
        </a:xfrm>
        <a:prstGeom prst="rect">
          <a:avLst/>
        </a:prstGeom>
        <a:solidFill>
          <a:schemeClr val="accent1">
            <a:lumMod val="20000"/>
            <a:lumOff val="80000"/>
          </a:schemeClr>
        </a:solidFill>
        <a:ln w="15875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8609" tIns="228600" rIns="88609" bIns="22860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Identify patterns, trends, and common threads; assess against best practices</a:t>
          </a:r>
        </a:p>
      </dsp:txBody>
      <dsp:txXfrm>
        <a:off x="1456092" y="2816197"/>
        <a:ext cx="4368276" cy="923249"/>
      </dsp:txXfrm>
    </dsp:sp>
    <dsp:sp modelId="{DEE2A96A-E93C-4240-AF7C-6A5B1575B7BD}">
      <dsp:nvSpPr>
        <dsp:cNvPr id="0" name=""/>
        <dsp:cNvSpPr/>
      </dsp:nvSpPr>
      <dsp:spPr>
        <a:xfrm rot="10800000">
          <a:off x="0" y="1405901"/>
          <a:ext cx="1456092" cy="1420384"/>
        </a:xfrm>
        <a:prstGeom prst="upArrowCallout">
          <a:avLst>
            <a:gd name="adj1" fmla="val 5000"/>
            <a:gd name="adj2" fmla="val 10000"/>
            <a:gd name="adj3" fmla="val 15000"/>
            <a:gd name="adj4" fmla="val 64977"/>
          </a:avLst>
        </a:prstGeom>
        <a:solidFill>
          <a:schemeClr val="accent1">
            <a:lumMod val="50000"/>
          </a:schemeClr>
        </a:solidFill>
        <a:ln w="15875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3557" tIns="135128" rIns="103557" bIns="135128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Survey</a:t>
          </a:r>
        </a:p>
      </dsp:txBody>
      <dsp:txXfrm rot="-10800000">
        <a:off x="0" y="1405901"/>
        <a:ext cx="1456092" cy="923249"/>
      </dsp:txXfrm>
    </dsp:sp>
    <dsp:sp modelId="{38211A0A-6D48-453B-AE1F-0D7AF0BE1494}">
      <dsp:nvSpPr>
        <dsp:cNvPr id="0" name=""/>
        <dsp:cNvSpPr/>
      </dsp:nvSpPr>
      <dsp:spPr>
        <a:xfrm>
          <a:off x="1456092" y="1409665"/>
          <a:ext cx="4368276" cy="923249"/>
        </a:xfrm>
        <a:prstGeom prst="rect">
          <a:avLst/>
        </a:prstGeom>
        <a:solidFill>
          <a:schemeClr val="accent1">
            <a:lumMod val="20000"/>
            <a:lumOff val="80000"/>
          </a:schemeClr>
        </a:solidFill>
        <a:ln w="15875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8609" tIns="228600" rIns="88609" bIns="22860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Conduct a survey of PPB to understand viewpoints within the Bureau</a:t>
          </a:r>
        </a:p>
      </dsp:txBody>
      <dsp:txXfrm>
        <a:off x="1456092" y="1409665"/>
        <a:ext cx="4368276" cy="923249"/>
      </dsp:txXfrm>
    </dsp:sp>
    <dsp:sp modelId="{7178A31F-EFBF-413F-92F0-3114A32A8F32}">
      <dsp:nvSpPr>
        <dsp:cNvPr id="0" name=""/>
        <dsp:cNvSpPr/>
      </dsp:nvSpPr>
      <dsp:spPr>
        <a:xfrm rot="10800000">
          <a:off x="0" y="0"/>
          <a:ext cx="1456092" cy="1420384"/>
        </a:xfrm>
        <a:prstGeom prst="upArrowCallout">
          <a:avLst>
            <a:gd name="adj1" fmla="val 5000"/>
            <a:gd name="adj2" fmla="val 10000"/>
            <a:gd name="adj3" fmla="val 15000"/>
            <a:gd name="adj4" fmla="val 64977"/>
          </a:avLst>
        </a:prstGeom>
        <a:solidFill>
          <a:schemeClr val="accent1">
            <a:lumMod val="50000"/>
          </a:schemeClr>
        </a:solidFill>
        <a:ln w="15875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3557" tIns="135128" rIns="103557" bIns="135128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Listen</a:t>
          </a:r>
        </a:p>
      </dsp:txBody>
      <dsp:txXfrm rot="-10800000">
        <a:off x="0" y="0"/>
        <a:ext cx="1456092" cy="923249"/>
      </dsp:txXfrm>
    </dsp:sp>
    <dsp:sp modelId="{5807754F-0D00-4343-971C-4AF23A8CFEA0}">
      <dsp:nvSpPr>
        <dsp:cNvPr id="0" name=""/>
        <dsp:cNvSpPr/>
      </dsp:nvSpPr>
      <dsp:spPr>
        <a:xfrm>
          <a:off x="1456092" y="3133"/>
          <a:ext cx="4368276" cy="923249"/>
        </a:xfrm>
        <a:prstGeom prst="rect">
          <a:avLst/>
        </a:prstGeom>
        <a:solidFill>
          <a:schemeClr val="accent1">
            <a:lumMod val="20000"/>
            <a:lumOff val="80000"/>
          </a:schemeClr>
        </a:solidFill>
        <a:ln w="15875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8609" tIns="228600" rIns="88609" bIns="228600" numCol="1" spcCol="1270" anchor="ctr" anchorCtr="0">
          <a:noAutofit/>
        </a:bodyPr>
        <a:lstStyle/>
        <a:p>
          <a:pPr marL="0" marR="0" lvl="0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18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+mn-lt"/>
              <a:ea typeface="+mn-ea"/>
              <a:cs typeface="+mn-cs"/>
            </a:rPr>
            <a:t>Interviews with PPB and City stakeholders; plan to listen to community stakeholders</a:t>
          </a:r>
        </a:p>
      </dsp:txBody>
      <dsp:txXfrm>
        <a:off x="1456092" y="3133"/>
        <a:ext cx="4368276" cy="92324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6/7/layout/VerticalDownArrowProcess">
  <dgm:title val="Vertical Down Arrow Process"/>
  <dgm:desc val="Use to show a progression; a timeline; sequential steps in a task, process, or workflow; or to emphasize movement or direction. Level 1 text appears inside an arrow shape while Level 2 text appears below the arrow shapes."/>
  <dgm:catLst>
    <dgm:cat type="process" pri="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23" srcId="2" destId="21" srcOrd="0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36"/>
      <dgm:constr type="primFontSz" for="des" forName="parentTextArrow" refType="primFontSz" refFor="des" refForName="parentTextBox" op="equ"/>
      <dgm:constr type="primFontSz" for="des" forName="descendantArrow" val="24"/>
      <dgm:constr type="primFontSz" for="des" forName="descendantArrow" refType="primFontSz" refFor="des" refForName="parentTextArrow" op="lte"/>
      <dgm:constr type="primFontSz" for="des" forName="descendantBox" refType="primFontSz" refFor="des" refForName="parentTextArrow" op="lte"/>
      <dgm:constr type="primFontSz" for="des" forName="descendantBox" refType="primFontSz" refFor="des" refForName="parentTextBox" op="lte"/>
      <dgm:constr type="primFontSz" for="des" forName="descendantArrow" refType="primFontSz" refFor="des" refForName="parentTextBox" op="lte"/>
      <dgm:constr type="primFontSz" for="des" forName="descendantBox" refType="primFontSz" refFor="des" refForName="descendan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parentTextBox" refType="w" fact="0.25"/>
              <dgm:constr type="h" for="ch" forName="parentTextBox" refType="h"/>
              <dgm:constr type="t" for="ch" forName="parentTextBox"/>
              <dgm:constr type="w" for="ch" forName="descendantBox" refType="w" fact="0.75"/>
              <dgm:constr type="l" for="ch" forName="descendantBox" refType="w" fact="0.25"/>
              <dgm:constr type="b" for="ch" forName="descendantBox" refType="h"/>
              <dgm:constr type="h" for="ch" forName="descendantBox" refType="h"/>
            </dgm:constrLst>
            <dgm:ruleLst/>
            <dgm:layoutNode name="parentTextBox" styleLbl="alignNode1">
              <dgm:alg type="tx"/>
              <dgm:shape xmlns:r="http://schemas.openxmlformats.org/officeDocument/2006/relationships" type="rect" r:blip="">
                <dgm:adjLst/>
              </dgm:shape>
              <dgm:presOf axis="self"/>
              <dgm:constrLst>
                <dgm:constr type="primFontSz" refType="h" op="lte" fact="0.5"/>
                <dgm:constr type="lMarg" refType="w" fact="0.2016"/>
                <dgm:constr type="rMarg" refType="w" fact="0.2016"/>
              </dgm:constrLst>
              <dgm:ruleLst>
                <dgm:rule type="primFontSz" val="13" fact="NaN" max="NaN"/>
              </dgm:ruleLst>
            </dgm:layoutNode>
            <dgm:layoutNode name="descendantBox" styleLbl="bgAccFollowNode1">
              <dgm:alg type="tx">
                <dgm:param type="stBulletLvl" val="0"/>
                <dgm:param type="parTxLTRAlign" val="l"/>
              </dgm:alg>
              <dgm:shape xmlns:r="http://schemas.openxmlformats.org/officeDocument/2006/relationships" type="rect" r:blip="">
                <dgm:adjLst/>
              </dgm:shape>
              <dgm:presOf/>
              <dgm:constrLst>
                <dgm:constr type="tMarg" refType="primFontSz"/>
                <dgm:constr type="bMarg" refType="primFontSz"/>
                <dgm:constr type="lMarg" refType="w" fact="0.0575"/>
                <dgm:constr type="rMarg" refType="w" fact="0.0575"/>
              </dgm:constrLst>
              <dgm:presOf axis="des" ptType="node"/>
              <dgm:ruleLst>
                <dgm:rule type="primFontSz" val="11" fact="NaN" max="NaN"/>
              </dgm:ruleLst>
            </dgm:layoutNod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parentTextArrow" refType="w" fact="0.25"/>
              <dgm:constr type="t" for="ch" forName="parentTextArrow"/>
              <dgm:constr type="h" for="ch" forName="parentTextArrow" refType="h" fact="0.65"/>
              <dgm:constr type="w" for="ch" forName="arrow" refType="w" fact="0.25"/>
              <dgm:constr type="h" for="ch" forName="arrow" refType="h"/>
              <dgm:constr type="l" for="ch" forName="descendantArrow" refType="w" fact="0.25"/>
              <dgm:constr type="w" for="ch" forName="descendantArrow" refType="w" fact="0.75"/>
              <dgm:constr type="b" for="ch" forName="descendantArrow" refType="h" fact="0.65"/>
              <dgm:constr type="h" for="ch" forName="descendantArrow" refType="h" fact="0.65"/>
            </dgm:constrLst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>
                <dgm:constr type="primFontSz" refType="h" op="lte" fact="0.5"/>
                <dgm:constr type="lMarg" refType="w" fact="0.2016"/>
                <dgm:constr type="rMarg" refType="w" fact="0.2016"/>
              </dgm:constrLst>
              <dgm:ruleLst>
                <dgm:rule type="primFontSz" val="13" fact="NaN" max="NaN"/>
              </dgm:ruleLst>
            </dgm:layoutNode>
            <dgm:layoutNode name="arrow" styleLbl="alignNode1">
              <dgm:alg type="sp"/>
              <dgm:shape xmlns:r="http://schemas.openxmlformats.org/officeDocument/2006/relationships" rot="180" type="upArrowCallout" r:blip="">
                <dgm:adjLst>
                  <dgm:adj idx="1" val="0.05"/>
                  <dgm:adj idx="2" val="0.1"/>
                  <dgm:adj idx="3" val="0.15"/>
                </dgm:adjLst>
              </dgm:shape>
              <dgm:presOf axis="self"/>
              <dgm:constrLst/>
              <dgm:ruleLst/>
            </dgm:layoutNode>
            <dgm:layoutNode name="descendantArrow" styleLbl="bgAccFollowNode1">
              <dgm:alg type="tx">
                <dgm:param type="stBulletLvl" val="0"/>
                <dgm:param type="parTxLTRAlign" val="l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tMarg" refType="primFontSz"/>
                <dgm:constr type="bMarg" refType="primFontSz"/>
                <dgm:constr type="lMarg" refType="w" fact="0.0575"/>
                <dgm:constr type="rMarg" refType="w" fact="0.0575"/>
              </dgm:constrLst>
              <dgm:ruleLst>
                <dgm:rule type="primFontSz" val="11" fact="NaN" max="NaN"/>
              </dgm:ruleLst>
            </dgm:layoutNod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9FD0DA-3A7A-48E9-B3C7-4B326809482B}" type="datetimeFigureOut">
              <a:rPr lang="en-US" smtClean="0"/>
              <a:t>4/27/22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8B81B85-20EC-4893-8A21-F5D85AEC33B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4233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B81B85-20EC-4893-8A21-F5D85AEC33B9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95935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B81B85-20EC-4893-8A21-F5D85AEC33B9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034117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B81B85-20EC-4893-8A21-F5D85AEC33B9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744657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B81B85-20EC-4893-8A21-F5D85AEC33B9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566863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B81B85-20EC-4893-8A21-F5D85AEC33B9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707300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B81B85-20EC-4893-8A21-F5D85AEC33B9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212122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B81B85-20EC-4893-8A21-F5D85AEC33B9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16423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90233-0DD1-4A80-BB1E-9ADC3556DBB6}" type="datetimeFigureOut">
              <a:rPr lang="en-US" smtClean="0"/>
              <a:t>4/27/22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9C4FB-7D33-419B-8833-D1372BFD11C8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0" y="6334315"/>
            <a:ext cx="9144001" cy="6599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6186994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90233-0DD1-4A80-BB1E-9ADC3556DBB6}" type="datetimeFigureOut">
              <a:rPr lang="en-US" smtClean="0"/>
              <a:t>4/27/22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98636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3989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2302"/>
            <a:ext cx="1971675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2302"/>
            <a:ext cx="5800725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90233-0DD1-4A80-BB1E-9ADC3556DBB6}" type="datetimeFigureOut">
              <a:rPr lang="en-US" smtClean="0"/>
              <a:t>4/27/22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99653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90233-0DD1-4A80-BB1E-9ADC3556DBB6}" type="datetimeFigureOut">
              <a:rPr lang="en-US" smtClean="0"/>
              <a:t>4/27/22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35635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90233-0DD1-4A80-BB1E-9ADC3556DBB6}" type="datetimeFigureOut">
              <a:rPr lang="en-US" smtClean="0"/>
              <a:t>4/27/22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0" y="6334315"/>
            <a:ext cx="9144001" cy="6599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7375480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4"/>
            <a:ext cx="370332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5"/>
            <a:ext cx="370332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90233-0DD1-4A80-BB1E-9ADC3556DBB6}" type="datetimeFigureOut">
              <a:rPr lang="en-US" smtClean="0"/>
              <a:t>4/27/22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25627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90233-0DD1-4A80-BB1E-9ADC3556DBB6}" type="datetimeFigureOut">
              <a:rPr lang="en-US" smtClean="0"/>
              <a:t>4/27/22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03518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90233-0DD1-4A80-BB1E-9ADC3556DBB6}" type="datetimeFigureOut">
              <a:rPr lang="en-US" smtClean="0"/>
              <a:t>4/27/22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78321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90233-0DD1-4A80-BB1E-9ADC3556DBB6}" type="datetimeFigureOut">
              <a:rPr lang="en-US" smtClean="0"/>
              <a:t>4/27/22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89258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0450" y="731520"/>
            <a:ext cx="486918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fld id="{7D290233-0DD1-4A80-BB1E-9ADC3556DBB6}" type="datetimeFigureOut">
              <a:rPr lang="en-US" smtClean="0"/>
              <a:t>4/27/22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E2D2B3B-882E-40F3-A32F-6DD51691504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27298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5234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60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90233-0DD1-4A80-BB1E-9ADC3556DBB6}" type="datetimeFigureOut">
              <a:rPr lang="en-US" smtClean="0"/>
              <a:t>4/27/22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15369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5"/>
            <a:ext cx="9144001" cy="6599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7D290233-0DD1-4A80-BB1E-9ADC3556DBB6}" type="datetimeFigureOut">
              <a:rPr lang="en-US" smtClean="0"/>
              <a:t>4/27/22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CFE4BAC9-6D41-4691-9299-18EF07EF0177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0559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563" r:id="rId1"/>
    <p:sldLayoutId id="2147484564" r:id="rId2"/>
    <p:sldLayoutId id="2147484565" r:id="rId3"/>
    <p:sldLayoutId id="2147484566" r:id="rId4"/>
    <p:sldLayoutId id="2147484567" r:id="rId5"/>
    <p:sldLayoutId id="2147484568" r:id="rId6"/>
    <p:sldLayoutId id="2147484569" r:id="rId7"/>
    <p:sldLayoutId id="2147484570" r:id="rId8"/>
    <p:sldLayoutId id="2147484571" r:id="rId9"/>
    <p:sldLayoutId id="2147484572" r:id="rId10"/>
    <p:sldLayoutId id="2147484573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oirgroup.com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59223" y="1953491"/>
            <a:ext cx="8274935" cy="2535382"/>
          </a:xfrm>
        </p:spPr>
        <p:txBody>
          <a:bodyPr>
            <a:no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br>
              <a:rPr lang="en-US" sz="32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</a:br>
            <a:br>
              <a:rPr lang="en-US" sz="4000" dirty="0">
                <a:solidFill>
                  <a:srgbClr val="1F497D"/>
                </a:solidFill>
                <a:effectLst/>
                <a:latin typeface="Avenir Next"/>
                <a:ea typeface="Arial" panose="020B0604020202020204" pitchFamily="34" charset="0"/>
              </a:rPr>
            </a:br>
            <a:br>
              <a:rPr lang="en-US" sz="4000" dirty="0">
                <a:solidFill>
                  <a:srgbClr val="1F497D"/>
                </a:solidFill>
                <a:effectLst/>
                <a:latin typeface="Avenir Next"/>
                <a:ea typeface="Arial" panose="020B0604020202020204" pitchFamily="34" charset="0"/>
              </a:rPr>
            </a:br>
            <a:br>
              <a:rPr lang="en-US" sz="4000" dirty="0">
                <a:solidFill>
                  <a:srgbClr val="1F497D"/>
                </a:solidFill>
                <a:effectLst/>
                <a:latin typeface="Avenir Next"/>
                <a:ea typeface="Arial" panose="020B0604020202020204" pitchFamily="34" charset="0"/>
              </a:rPr>
            </a:br>
            <a:br>
              <a:rPr lang="en-US" sz="4000" dirty="0">
                <a:solidFill>
                  <a:srgbClr val="1F497D"/>
                </a:solidFill>
                <a:effectLst/>
                <a:latin typeface="Avenir Next"/>
                <a:ea typeface="Arial" panose="020B0604020202020204" pitchFamily="34" charset="0"/>
              </a:rPr>
            </a:br>
            <a:r>
              <a:rPr lang="en-US" sz="3200" dirty="0">
                <a:solidFill>
                  <a:srgbClr val="1F497D"/>
                </a:solidFill>
                <a:effectLst/>
                <a:latin typeface="Avenir Next"/>
                <a:ea typeface="Arial" panose="020B0604020202020204" pitchFamily="34" charset="0"/>
                <a:cs typeface="Arial" panose="020B0604020202020204" pitchFamily="34" charset="0"/>
              </a:rPr>
              <a:t>INDEPENDENT REVIEW OF THE </a:t>
            </a:r>
            <a:br>
              <a:rPr lang="en-US" sz="3200" dirty="0">
                <a:solidFill>
                  <a:srgbClr val="1F497D"/>
                </a:solidFill>
                <a:effectLst/>
                <a:latin typeface="Avenir Next"/>
                <a:ea typeface="Arial" panose="020B0604020202020204" pitchFamily="34" charset="0"/>
                <a:cs typeface="Arial" panose="020B0604020202020204" pitchFamily="34" charset="0"/>
              </a:rPr>
            </a:br>
            <a:r>
              <a:rPr lang="en-US" sz="3200" dirty="0">
                <a:solidFill>
                  <a:srgbClr val="1F497D"/>
                </a:solidFill>
                <a:effectLst/>
                <a:latin typeface="Avenir Next"/>
                <a:ea typeface="Arial" panose="020B0604020202020204" pitchFamily="34" charset="0"/>
                <a:cs typeface="Arial" panose="020B0604020202020204" pitchFamily="34" charset="0"/>
              </a:rPr>
              <a:t>PORTLAND POLICE BUREAU:  </a:t>
            </a:r>
            <a:br>
              <a:rPr lang="en-US" sz="3200" dirty="0">
                <a:solidFill>
                  <a:srgbClr val="1F497D"/>
                </a:solidFill>
                <a:effectLst/>
                <a:latin typeface="Avenir Next"/>
                <a:ea typeface="Arial" panose="020B0604020202020204" pitchFamily="34" charset="0"/>
                <a:cs typeface="Arial" panose="020B0604020202020204" pitchFamily="34" charset="0"/>
              </a:rPr>
            </a:br>
            <a:r>
              <a:rPr lang="en-US" sz="3200" dirty="0">
                <a:solidFill>
                  <a:srgbClr val="1F497D"/>
                </a:solidFill>
                <a:effectLst/>
                <a:latin typeface="Avenir Next"/>
                <a:ea typeface="Arial" panose="020B0604020202020204" pitchFamily="34" charset="0"/>
                <a:cs typeface="Arial" panose="020B0604020202020204" pitchFamily="34" charset="0"/>
              </a:rPr>
              <a:t>Agency Culture, Community Perception, </a:t>
            </a:r>
            <a:br>
              <a:rPr lang="en-US" sz="3200" dirty="0">
                <a:solidFill>
                  <a:srgbClr val="1F497D"/>
                </a:solidFill>
                <a:effectLst/>
                <a:latin typeface="Avenir Next"/>
                <a:ea typeface="Arial" panose="020B0604020202020204" pitchFamily="34" charset="0"/>
                <a:cs typeface="Arial" panose="020B0604020202020204" pitchFamily="34" charset="0"/>
              </a:rPr>
            </a:br>
            <a:r>
              <a:rPr lang="en-US" sz="3200" dirty="0">
                <a:solidFill>
                  <a:srgbClr val="1F497D"/>
                </a:solidFill>
                <a:effectLst/>
                <a:latin typeface="Avenir Next"/>
                <a:ea typeface="Arial" panose="020B0604020202020204" pitchFamily="34" charset="0"/>
                <a:cs typeface="Arial" panose="020B0604020202020204" pitchFamily="34" charset="0"/>
              </a:rPr>
              <a:t>and Public Safety in a Time of Change</a:t>
            </a:r>
            <a:br>
              <a:rPr lang="en-US" sz="4000" dirty="0">
                <a:solidFill>
                  <a:srgbClr val="1F497D"/>
                </a:solidFill>
                <a:effectLst/>
                <a:latin typeface="Avenir Next"/>
                <a:ea typeface="Arial" panose="020B0604020202020204" pitchFamily="34" charset="0"/>
                <a:cs typeface="Arial" panose="020B0604020202020204" pitchFamily="34" charset="0"/>
              </a:rPr>
            </a:br>
            <a:endParaRPr lang="en-US" sz="4000" dirty="0">
              <a:solidFill>
                <a:schemeClr val="accent1">
                  <a:lumMod val="75000"/>
                </a:schemeClr>
              </a:solidFill>
              <a:latin typeface="Arial Narrow"/>
              <a:cs typeface="Arial Narrow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696408" y="5888503"/>
            <a:ext cx="178089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solidFill>
                  <a:schemeClr val="accent4">
                    <a:lumMod val="75000"/>
                  </a:schemeClr>
                </a:solidFill>
                <a:latin typeface="Tofino Book"/>
                <a:cs typeface="Tofino Book"/>
              </a:rPr>
              <a:t>OIRGroup.com</a:t>
            </a:r>
          </a:p>
          <a:p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6250274-345A-48EE-ACDB-98820D0734BD}"/>
              </a:ext>
            </a:extLst>
          </p:cNvPr>
          <p:cNvPicPr/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96408" y="4581673"/>
            <a:ext cx="1707515" cy="130683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3442500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5230A27-1553-42F8-99D7-829868E137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772232D-B4D6-429F-B3D1-2D9891B85E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241173" y="320040"/>
            <a:ext cx="8661654" cy="6217920"/>
          </a:xfrm>
          <a:prstGeom prst="rect">
            <a:avLst/>
          </a:prstGeom>
          <a:solidFill>
            <a:schemeClr val="bg2"/>
          </a:solidFill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772" y="963997"/>
            <a:ext cx="2441018" cy="4938361"/>
          </a:xfrm>
        </p:spPr>
        <p:txBody>
          <a:bodyPr anchor="ctr">
            <a:normAutofit/>
          </a:bodyPr>
          <a:lstStyle/>
          <a:p>
            <a:pPr algn="r"/>
            <a:r>
              <a:rPr lang="en-US" sz="3800" dirty="0">
                <a:latin typeface="Arial Narrow"/>
              </a:rPr>
              <a:t>This Presentation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02CC3441-26B3-4381-B3DF-8AE3C288BC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3487688" y="2057399"/>
            <a:ext cx="0" cy="2743200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51161" y="963507"/>
            <a:ext cx="4601323" cy="4938851"/>
          </a:xfrm>
        </p:spPr>
        <p:txBody>
          <a:bodyPr anchor="ctr">
            <a:normAutofit/>
          </a:bodyPr>
          <a:lstStyle/>
          <a:p>
            <a:pPr lvl="1">
              <a:buFont typeface="Arial" panose="020B0604020202020204" pitchFamily="34" charset="0"/>
              <a:buChar char="•"/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High-level review of our objective and methodology</a:t>
            </a:r>
          </a:p>
          <a:p>
            <a:pPr marL="201168" lvl="1" indent="0">
              <a:buNone/>
            </a:pP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Highlight the key recommendations of our Report</a:t>
            </a:r>
          </a:p>
          <a:p>
            <a:pPr marL="201168" lvl="1" indent="0">
              <a:buNone/>
            </a:pP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Address questions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578968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5230A27-1553-42F8-99D7-829868E137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772232D-B4D6-429F-B3D1-2D9891B85E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241173" y="320040"/>
            <a:ext cx="8661654" cy="6217920"/>
          </a:xfrm>
          <a:prstGeom prst="rect">
            <a:avLst/>
          </a:prstGeom>
          <a:solidFill>
            <a:schemeClr val="bg2"/>
          </a:solidFill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772" y="963997"/>
            <a:ext cx="2441018" cy="4938361"/>
          </a:xfrm>
        </p:spPr>
        <p:txBody>
          <a:bodyPr anchor="ctr">
            <a:normAutofit/>
          </a:bodyPr>
          <a:lstStyle/>
          <a:p>
            <a:pPr algn="r"/>
            <a:r>
              <a:rPr lang="en-US" sz="3800" dirty="0">
                <a:latin typeface="Arial Narrow"/>
              </a:rPr>
              <a:t>The Project: 3 Questions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02CC3441-26B3-4381-B3DF-8AE3C288BC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3487688" y="2057399"/>
            <a:ext cx="0" cy="2743200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51161" y="963507"/>
            <a:ext cx="4601323" cy="4938851"/>
          </a:xfrm>
        </p:spPr>
        <p:txBody>
          <a:bodyPr anchor="ctr">
            <a:normAutofit fontScale="92500" lnSpcReduction="20000"/>
          </a:bodyPr>
          <a:lstStyle/>
          <a:p>
            <a:pPr lvl="1">
              <a:buFont typeface="Arial" panose="020B0604020202020204" pitchFamily="34" charset="0"/>
              <a:buChar char="•"/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Are Police Bureau policies, culture, actions, or outcomes driven by racial bias?  </a:t>
            </a:r>
          </a:p>
          <a:p>
            <a:pPr marL="201168" lvl="1" indent="0">
              <a:buNone/>
            </a:pP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Are Police Bureau policies, culture, actions, or outcomes driven by political bias?  </a:t>
            </a:r>
          </a:p>
          <a:p>
            <a:pPr marL="201168" lvl="1" indent="0">
              <a:buNone/>
            </a:pP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Are Police Bureau policies, culture, actions, or outcomes resistant to change sought by the community?  </a:t>
            </a:r>
          </a:p>
        </p:txBody>
      </p:sp>
    </p:spTree>
    <p:extLst>
      <p:ext uri="{BB962C8B-B14F-4D97-AF65-F5344CB8AC3E}">
        <p14:creationId xmlns:p14="http://schemas.microsoft.com/office/powerpoint/2010/main" val="80349126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E7F93CB3-555F-4601-A486-59E82D9E81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39736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001">
            <a:schemeClr val="lt1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862F2601-C4CE-4B73-A162-D5A14E5191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" y="0"/>
            <a:ext cx="3038093" cy="68580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9277" y="516835"/>
            <a:ext cx="2313633" cy="5772840"/>
          </a:xfrm>
        </p:spPr>
        <p:txBody>
          <a:bodyPr anchor="ctr">
            <a:normAutofit/>
          </a:bodyPr>
          <a:lstStyle/>
          <a:p>
            <a:r>
              <a:rPr lang="en-US" sz="3100" dirty="0">
                <a:solidFill>
                  <a:srgbClr val="FFFFFF"/>
                </a:solidFill>
                <a:latin typeface="Arial Narrow"/>
              </a:rPr>
              <a:t>Objective: Cultural Assessment of the Portland Police Bureau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FAE6B79-0440-457F-9036-C4C3042254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aphicFrame>
        <p:nvGraphicFramePr>
          <p:cNvPr id="6" name="Content Placeholder 2">
            <a:extLst>
              <a:ext uri="{FF2B5EF4-FFF2-40B4-BE49-F238E27FC236}">
                <a16:creationId xmlns:a16="http://schemas.microsoft.com/office/drawing/2014/main" id="{FF6D4AD9-6C19-4039-969B-092C610DFDD7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3189002" y="220436"/>
          <a:ext cx="5824369" cy="655592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6442638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4355" y="713434"/>
            <a:ext cx="7928140" cy="863154"/>
          </a:xfrm>
        </p:spPr>
        <p:txBody>
          <a:bodyPr>
            <a:normAutofit fontScale="90000"/>
          </a:bodyPr>
          <a:lstStyle/>
          <a:p>
            <a:r>
              <a:rPr lang="en-US" sz="3600" dirty="0">
                <a:solidFill>
                  <a:schemeClr val="accent1">
                    <a:lumMod val="75000"/>
                  </a:schemeClr>
                </a:solidFill>
                <a:latin typeface="Arial Narrow"/>
              </a:rPr>
              <a:t>Key Recommendations: </a:t>
            </a:r>
            <a:br>
              <a:rPr lang="en-US" sz="3600" dirty="0">
                <a:solidFill>
                  <a:schemeClr val="accent1">
                    <a:lumMod val="75000"/>
                  </a:schemeClr>
                </a:solidFill>
                <a:latin typeface="Arial Narrow"/>
              </a:rPr>
            </a:br>
            <a:r>
              <a:rPr lang="en-US" sz="4400" dirty="0">
                <a:solidFill>
                  <a:schemeClr val="accent1">
                    <a:lumMod val="75000"/>
                  </a:schemeClr>
                </a:solidFill>
                <a:latin typeface="Arial Narrow"/>
              </a:rPr>
              <a:t>Eliminating Association with Hate Groups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9545" y="1877363"/>
            <a:ext cx="8478982" cy="4513869"/>
          </a:xfrm>
        </p:spPr>
        <p:txBody>
          <a:bodyPr>
            <a:normAutofit fontScale="92500" lnSpcReduction="10000"/>
          </a:bodyPr>
          <a:lstStyle/>
          <a:p>
            <a:pPr marL="201168" marR="457200" lvl="1" indent="0" fontAlgn="base">
              <a:buSzPct val="100000"/>
              <a:buNone/>
              <a:tabLst>
                <a:tab pos="365760" algn="l"/>
              </a:tabLst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		 Examine applicants’ social media posts to disqualify 		 anyone with links to extremist groups or racist 			 viewpoints.</a:t>
            </a:r>
          </a:p>
          <a:p>
            <a:pPr marL="201168" marR="457200" lvl="1" indent="0" fontAlgn="base">
              <a:buSzPct val="100000"/>
              <a:buNone/>
              <a:tabLst>
                <a:tab pos="365760" algn="l"/>
              </a:tabLst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01168" marR="457200" lvl="1" indent="0" fontAlgn="base">
              <a:buSzPct val="100000"/>
              <a:buNone/>
              <a:tabLst>
                <a:tab pos="365760" algn="l"/>
              </a:tabLst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		 Modify directives and disciplinary guidelines to make 		 clear that membership or participation in hate groups, 		 racial supremacist organizations or militant groups is a 		 violation of policy that could subject members to 			 discharge.  </a:t>
            </a:r>
          </a:p>
          <a:p>
            <a:pPr marL="201168" marR="457200" lvl="1" indent="0" fontAlgn="base">
              <a:buSzPct val="100000"/>
              <a:buNone/>
              <a:tabLst>
                <a:tab pos="365760" algn="l"/>
              </a:tabLst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01168" lvl="1" indent="0">
              <a:buSzPct val="100000"/>
              <a:buNone/>
              <a:tabLst>
                <a:tab pos="365760" algn="l"/>
              </a:tabLst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		 Thoroughly investigate all allegations that a Bureau member 		 is associated with an extremist group or has posted on 			 social media any communications associated with racist 			 viewpoints. </a:t>
            </a:r>
          </a:p>
          <a:p>
            <a:pPr marL="201168" lvl="1" indent="0">
              <a:buNone/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BBDBC7A2-2792-0143-ABFE-14BEC8491A31}"/>
              </a:ext>
            </a:extLst>
          </p:cNvPr>
          <p:cNvSpPr/>
          <p:nvPr/>
        </p:nvSpPr>
        <p:spPr>
          <a:xfrm>
            <a:off x="379214" y="1877363"/>
            <a:ext cx="878144" cy="883227"/>
          </a:xfrm>
          <a:prstGeom prst="ellipse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bg1"/>
                </a:solidFill>
              </a:rPr>
              <a:t>7</a:t>
            </a: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541660CD-C5F6-3B49-9D71-4FDB1390601D}"/>
              </a:ext>
            </a:extLst>
          </p:cNvPr>
          <p:cNvSpPr/>
          <p:nvPr/>
        </p:nvSpPr>
        <p:spPr>
          <a:xfrm>
            <a:off x="379214" y="3356264"/>
            <a:ext cx="878144" cy="883227"/>
          </a:xfrm>
          <a:prstGeom prst="ellipse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dirty="0">
                <a:solidFill>
                  <a:schemeClr val="bg1"/>
                </a:solidFill>
              </a:rPr>
              <a:t>8</a:t>
            </a:r>
            <a:r>
              <a:rPr lang="en-US" sz="1700" dirty="0">
                <a:solidFill>
                  <a:schemeClr val="bg1"/>
                </a:solidFill>
              </a:rPr>
              <a:t>&amp;</a:t>
            </a:r>
            <a:r>
              <a:rPr lang="en-US" sz="2200" dirty="0">
                <a:solidFill>
                  <a:schemeClr val="bg1"/>
                </a:solidFill>
              </a:rPr>
              <a:t>9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1426EE09-47C9-EB45-B706-4F989FCE1B04}"/>
              </a:ext>
            </a:extLst>
          </p:cNvPr>
          <p:cNvSpPr/>
          <p:nvPr/>
        </p:nvSpPr>
        <p:spPr>
          <a:xfrm>
            <a:off x="365882" y="4873748"/>
            <a:ext cx="878144" cy="883227"/>
          </a:xfrm>
          <a:prstGeom prst="ellipse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bg1"/>
                </a:solidFill>
              </a:rPr>
              <a:t>10</a:t>
            </a:r>
          </a:p>
        </p:txBody>
      </p:sp>
    </p:spTree>
    <p:extLst>
      <p:ext uri="{BB962C8B-B14F-4D97-AF65-F5344CB8AC3E}">
        <p14:creationId xmlns:p14="http://schemas.microsoft.com/office/powerpoint/2010/main" val="41672385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4354" y="713434"/>
            <a:ext cx="6982345" cy="863154"/>
          </a:xfrm>
        </p:spPr>
        <p:txBody>
          <a:bodyPr>
            <a:normAutofit fontScale="90000"/>
          </a:bodyPr>
          <a:lstStyle/>
          <a:p>
            <a:r>
              <a:rPr lang="en-US" sz="3600" dirty="0">
                <a:solidFill>
                  <a:schemeClr val="accent1">
                    <a:lumMod val="75000"/>
                  </a:schemeClr>
                </a:solidFill>
                <a:latin typeface="Arial Narrow"/>
              </a:rPr>
              <a:t>Key Recommendations:</a:t>
            </a:r>
            <a:r>
              <a:rPr lang="en-US" sz="4400" dirty="0">
                <a:solidFill>
                  <a:schemeClr val="accent1">
                    <a:lumMod val="75000"/>
                  </a:schemeClr>
                </a:solidFill>
                <a:latin typeface="Arial Narrow"/>
              </a:rPr>
              <a:t> </a:t>
            </a:r>
            <a:br>
              <a:rPr lang="en-US" sz="4400" dirty="0">
                <a:solidFill>
                  <a:schemeClr val="accent1">
                    <a:lumMod val="75000"/>
                  </a:schemeClr>
                </a:solidFill>
                <a:latin typeface="Arial Narrow"/>
              </a:rPr>
            </a:br>
            <a:r>
              <a:rPr lang="en-US" sz="4400" dirty="0">
                <a:solidFill>
                  <a:schemeClr val="accent1">
                    <a:lumMod val="75000"/>
                  </a:schemeClr>
                </a:solidFill>
                <a:latin typeface="Arial Narrow"/>
              </a:rPr>
              <a:t>Hiring to Improve Community Ties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4454" y="1981273"/>
            <a:ext cx="8510954" cy="4163294"/>
          </a:xfrm>
        </p:spPr>
        <p:txBody>
          <a:bodyPr>
            <a:noAutofit/>
          </a:bodyPr>
          <a:lstStyle/>
          <a:p>
            <a:pPr marL="0" marR="0" lv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F81BD"/>
              </a:buClr>
              <a:buNone/>
              <a:tabLst>
                <a:tab pos="365760" algn="l"/>
              </a:tabLst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		    </a:t>
            </a:r>
            <a:r>
              <a:rPr lang="en-US" sz="2400" dirty="0"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Emphasize diversity of relevant life experiences in 			   recruitment efforts</a:t>
            </a:r>
            <a:r>
              <a:rPr lang="en-US" sz="240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and reassess criteria that 				   automatically excludes persons who might be 			   excellent police officers. </a:t>
            </a:r>
          </a:p>
          <a:p>
            <a:pPr marL="0" marR="0" lv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F81BD"/>
              </a:buClr>
              <a:buNone/>
              <a:tabLst>
                <a:tab pos="365760" algn="l"/>
              </a:tabLst>
            </a:pPr>
            <a:r>
              <a:rPr lang="en-US" sz="2400" dirty="0"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2400" dirty="0">
              <a:latin typeface="Arial" panose="020B060402020202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F81BD"/>
              </a:buClr>
              <a:buNone/>
              <a:tabLst>
                <a:tab pos="365760" algn="l"/>
              </a:tabLst>
            </a:pPr>
            <a:r>
              <a:rPr lang="en-US" sz="2400" dirty="0"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		   Consider innovative ways of recruiting. </a:t>
            </a:r>
          </a:p>
          <a:p>
            <a:pPr marL="0" marR="0" lvl="0" indent="0">
              <a:lnSpc>
                <a:spcPct val="115000"/>
              </a:lnSpc>
              <a:spcBef>
                <a:spcPts val="0"/>
              </a:spcBef>
              <a:spcAft>
                <a:spcPts val="1800"/>
              </a:spcAft>
              <a:buClr>
                <a:srgbClr val="4F81BD"/>
              </a:buClr>
              <a:buNone/>
              <a:tabLst>
                <a:tab pos="365760" algn="l"/>
              </a:tabLst>
            </a:pPr>
            <a:r>
              <a:rPr lang="en-US" sz="2400" dirty="0">
                <a:latin typeface="Arial" panose="020B0604020202020204" pitchFamily="34" charset="0"/>
                <a:ea typeface="Arial" panose="020B0604020202020204" pitchFamily="34" charset="0"/>
              </a:rPr>
              <a:t>		</a:t>
            </a:r>
          </a:p>
          <a:p>
            <a:pPr marL="0" marR="0" lv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F81BD"/>
              </a:buClr>
              <a:buNone/>
              <a:tabLst>
                <a:tab pos="365760" algn="l"/>
              </a:tabLst>
            </a:pPr>
            <a:r>
              <a:rPr lang="en-US" sz="2400" dirty="0">
                <a:latin typeface="Arial" panose="020B0604020202020204" pitchFamily="34" charset="0"/>
                <a:ea typeface="Arial" panose="020B0604020202020204" pitchFamily="34" charset="0"/>
              </a:rPr>
              <a:t>		   Include a community member in the </a:t>
            </a:r>
            <a:r>
              <a:rPr lang="en-US" sz="24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interview process 		   for prospective new officers. </a:t>
            </a: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CC6E3B66-737C-CA49-8834-E16152ACD573}"/>
              </a:ext>
            </a:extLst>
          </p:cNvPr>
          <p:cNvSpPr/>
          <p:nvPr/>
        </p:nvSpPr>
        <p:spPr>
          <a:xfrm>
            <a:off x="465282" y="2231777"/>
            <a:ext cx="878144" cy="883227"/>
          </a:xfrm>
          <a:prstGeom prst="ellipse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bg1"/>
                </a:solidFill>
              </a:rPr>
              <a:t>14</a:t>
            </a: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35CBD5F4-4F45-9842-9300-64336C29C455}"/>
              </a:ext>
            </a:extLst>
          </p:cNvPr>
          <p:cNvSpPr/>
          <p:nvPr/>
        </p:nvSpPr>
        <p:spPr>
          <a:xfrm>
            <a:off x="465282" y="3580900"/>
            <a:ext cx="878144" cy="883227"/>
          </a:xfrm>
          <a:prstGeom prst="ellipse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bg1"/>
                </a:solidFill>
              </a:rPr>
              <a:t>15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D603BFA9-82A9-894B-84AE-6B417B9C4AB4}"/>
              </a:ext>
            </a:extLst>
          </p:cNvPr>
          <p:cNvSpPr/>
          <p:nvPr/>
        </p:nvSpPr>
        <p:spPr>
          <a:xfrm>
            <a:off x="465282" y="4909241"/>
            <a:ext cx="878144" cy="883227"/>
          </a:xfrm>
          <a:prstGeom prst="ellipse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bg1"/>
                </a:solidFill>
              </a:rPr>
              <a:t>16</a:t>
            </a:r>
          </a:p>
        </p:txBody>
      </p:sp>
    </p:spTree>
    <p:extLst>
      <p:ext uri="{BB962C8B-B14F-4D97-AF65-F5344CB8AC3E}">
        <p14:creationId xmlns:p14="http://schemas.microsoft.com/office/powerpoint/2010/main" val="38248901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0827" y="398124"/>
            <a:ext cx="6982345" cy="1230980"/>
          </a:xfrm>
        </p:spPr>
        <p:txBody>
          <a:bodyPr>
            <a:normAutofit fontScale="90000"/>
          </a:bodyPr>
          <a:lstStyle/>
          <a:p>
            <a:r>
              <a:rPr lang="en-US" sz="3600" dirty="0">
                <a:solidFill>
                  <a:schemeClr val="accent1">
                    <a:lumMod val="75000"/>
                  </a:schemeClr>
                </a:solidFill>
                <a:latin typeface="Arial Narrow"/>
              </a:rPr>
              <a:t>Key Recommendation: </a:t>
            </a:r>
            <a:br>
              <a:rPr lang="en-US" sz="3600" dirty="0">
                <a:solidFill>
                  <a:schemeClr val="accent1">
                    <a:lumMod val="75000"/>
                  </a:schemeClr>
                </a:solidFill>
                <a:latin typeface="Arial Narrow"/>
              </a:rPr>
            </a:br>
            <a:r>
              <a:rPr lang="en-US" sz="4400" dirty="0">
                <a:solidFill>
                  <a:schemeClr val="accent1">
                    <a:lumMod val="75000"/>
                  </a:schemeClr>
                </a:solidFill>
                <a:latin typeface="Arial Narrow"/>
              </a:rPr>
              <a:t>Focus on Community Relationships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93618" y="1997963"/>
            <a:ext cx="7829659" cy="3758602"/>
          </a:xfrm>
        </p:spPr>
        <p:txBody>
          <a:bodyPr>
            <a:noAutofit/>
          </a:bodyPr>
          <a:lstStyle/>
          <a:p>
            <a:pPr marL="384048" lvl="2" indent="0">
              <a:buNone/>
            </a:pP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Clr>
                <a:srgbClr val="4F81BD"/>
              </a:buClr>
              <a:buNone/>
              <a:tabLst>
                <a:tab pos="365760" algn="l"/>
              </a:tabLst>
            </a:pPr>
            <a:r>
              <a:rPr lang="en-US" sz="2400" dirty="0">
                <a:latin typeface="Arial" panose="020B0604020202020204" pitchFamily="34" charset="0"/>
                <a:ea typeface="Arial" panose="020B0604020202020204" pitchFamily="34" charset="0"/>
              </a:rPr>
              <a:t>		 </a:t>
            </a:r>
            <a:r>
              <a:rPr lang="en-US" sz="2800" dirty="0">
                <a:latin typeface="Arial" panose="020B0604020202020204" pitchFamily="34" charset="0"/>
                <a:ea typeface="Arial" panose="020B0604020202020204" pitchFamily="34" charset="0"/>
              </a:rPr>
              <a:t>D</a:t>
            </a:r>
            <a:r>
              <a:rPr lang="en-US" sz="2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evelop ways to incorporate into 				 Academy training a community-based  	program focused on non-law enforcement 	social service work aimed at reinforcing the 	importance of building relationships within 	Portland’s diverse communities.   </a:t>
            </a: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201EA938-B326-B940-85FF-54CF3AB29344}"/>
              </a:ext>
            </a:extLst>
          </p:cNvPr>
          <p:cNvSpPr/>
          <p:nvPr/>
        </p:nvSpPr>
        <p:spPr>
          <a:xfrm>
            <a:off x="714491" y="2421082"/>
            <a:ext cx="878144" cy="883227"/>
          </a:xfrm>
          <a:prstGeom prst="ellipse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bg1"/>
                </a:solidFill>
              </a:rPr>
              <a:t>24</a:t>
            </a:r>
          </a:p>
        </p:txBody>
      </p:sp>
    </p:spTree>
    <p:extLst>
      <p:ext uri="{BB962C8B-B14F-4D97-AF65-F5344CB8AC3E}">
        <p14:creationId xmlns:p14="http://schemas.microsoft.com/office/powerpoint/2010/main" val="4405453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4355" y="713434"/>
            <a:ext cx="7193270" cy="863154"/>
          </a:xfrm>
        </p:spPr>
        <p:txBody>
          <a:bodyPr>
            <a:normAutofit fontScale="90000"/>
          </a:bodyPr>
          <a:lstStyle/>
          <a:p>
            <a:r>
              <a:rPr lang="en-US" sz="3600" dirty="0">
                <a:solidFill>
                  <a:schemeClr val="accent1">
                    <a:lumMod val="75000"/>
                  </a:schemeClr>
                </a:solidFill>
                <a:latin typeface="Arial Narrow"/>
              </a:rPr>
              <a:t>Key Recommendations:  </a:t>
            </a:r>
            <a:br>
              <a:rPr lang="en-US" sz="4400" dirty="0">
                <a:solidFill>
                  <a:schemeClr val="accent1">
                    <a:lumMod val="75000"/>
                  </a:schemeClr>
                </a:solidFill>
                <a:latin typeface="Arial Narrow"/>
              </a:rPr>
            </a:br>
            <a:r>
              <a:rPr lang="en-US" sz="4400" dirty="0">
                <a:solidFill>
                  <a:schemeClr val="accent1">
                    <a:lumMod val="75000"/>
                  </a:schemeClr>
                </a:solidFill>
                <a:latin typeface="Arial Narrow"/>
              </a:rPr>
              <a:t>Focus on Racial Disparities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6523" y="1950100"/>
            <a:ext cx="8510954" cy="4024674"/>
          </a:xfrm>
        </p:spPr>
        <p:txBody>
          <a:bodyPr>
            <a:normAutofit/>
          </a:bodyPr>
          <a:lstStyle/>
          <a:p>
            <a:pPr marL="201168" marR="457200" lvl="1" indent="0" fontAlgn="base">
              <a:buSzPct val="100000"/>
              <a:buNone/>
              <a:tabLst>
                <a:tab pos="365760" algn="l"/>
              </a:tabLst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		    Use statistical dashboards relevant to racial 			    disparity issues to increase transparency and 		    show changes over time.  </a:t>
            </a:r>
          </a:p>
          <a:p>
            <a:pPr marL="201168" marR="457200" lvl="1" indent="0" fontAlgn="base">
              <a:buSzPct val="100000"/>
              <a:buNone/>
              <a:tabLst>
                <a:tab pos="365760" algn="l"/>
              </a:tabLst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01168" marR="457200" lvl="1" indent="0">
              <a:buSzPct val="100000"/>
              <a:buNone/>
              <a:tabLst>
                <a:tab pos="365760" algn="l"/>
              </a:tabLst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		    Identify any patterns of practice that may result in 		    disparate uses of force specifically on persons of 		    color.</a:t>
            </a:r>
          </a:p>
          <a:p>
            <a:pPr marL="201168" marR="457200" lvl="1" indent="0">
              <a:buSzPct val="100000"/>
              <a:buNone/>
              <a:tabLst>
                <a:tab pos="365760" algn="l"/>
              </a:tabLst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01168" marR="457200" lvl="1" indent="0">
              <a:buSzPct val="100000"/>
              <a:buNone/>
              <a:tabLst>
                <a:tab pos="365760" algn="l"/>
              </a:tabLst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		    Evaluate how policing strategies impact racial 		    disparities, and report to community.</a:t>
            </a:r>
          </a:p>
          <a:p>
            <a:pPr marL="201168" lvl="1" indent="0">
              <a:buNone/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EF29F3EC-819E-7841-AA8E-A46CE66FA44C}"/>
              </a:ext>
            </a:extLst>
          </p:cNvPr>
          <p:cNvSpPr/>
          <p:nvPr/>
        </p:nvSpPr>
        <p:spPr>
          <a:xfrm>
            <a:off x="465283" y="2047009"/>
            <a:ext cx="878144" cy="883227"/>
          </a:xfrm>
          <a:prstGeom prst="ellipse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bg1"/>
                </a:solidFill>
              </a:rPr>
              <a:t>3</a:t>
            </a: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D7ED5CD7-4195-A348-9211-1436B4CFF618}"/>
              </a:ext>
            </a:extLst>
          </p:cNvPr>
          <p:cNvSpPr/>
          <p:nvPr/>
        </p:nvSpPr>
        <p:spPr>
          <a:xfrm>
            <a:off x="465283" y="3428439"/>
            <a:ext cx="878144" cy="883227"/>
          </a:xfrm>
          <a:prstGeom prst="ellipse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bg1"/>
                </a:solidFill>
              </a:rPr>
              <a:t>4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23869A1A-3F98-0647-84DA-AEF87C7F8786}"/>
              </a:ext>
            </a:extLst>
          </p:cNvPr>
          <p:cNvSpPr/>
          <p:nvPr/>
        </p:nvSpPr>
        <p:spPr>
          <a:xfrm>
            <a:off x="465283" y="4809869"/>
            <a:ext cx="878144" cy="883227"/>
          </a:xfrm>
          <a:prstGeom prst="ellipse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bg1"/>
                </a:solidFill>
              </a:rPr>
              <a:t>27</a:t>
            </a:r>
          </a:p>
        </p:txBody>
      </p:sp>
    </p:spTree>
    <p:extLst>
      <p:ext uri="{BB962C8B-B14F-4D97-AF65-F5344CB8AC3E}">
        <p14:creationId xmlns:p14="http://schemas.microsoft.com/office/powerpoint/2010/main" val="18038377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4015" y="648919"/>
            <a:ext cx="4970417" cy="1118586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 sz="4400" dirty="0">
                <a:solidFill>
                  <a:schemeClr val="accent1">
                    <a:lumMod val="75000"/>
                  </a:schemeClr>
                </a:solidFill>
                <a:latin typeface="Arial Narrow"/>
              </a:rPr>
              <a:t>Learn More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D354FC3B-4FE8-4BD6-AB2E-646B5B950A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78071" y="1889090"/>
            <a:ext cx="5844623" cy="3980004"/>
          </a:xfrm>
        </p:spPr>
        <p:txBody>
          <a:bodyPr>
            <a:normAutofit/>
          </a:bodyPr>
          <a:lstStyle/>
          <a:p>
            <a:pPr defTabSz="914400">
              <a:spcAft>
                <a:spcPts val="600"/>
              </a:spcAft>
              <a:buClr>
                <a:schemeClr val="accent1"/>
              </a:buClr>
              <a:buFont typeface="Calibri" panose="020F0502020204030204" pitchFamily="34" charset="0"/>
            </a:pPr>
            <a:endParaRPr lang="en-US" dirty="0"/>
          </a:p>
          <a:p>
            <a:pPr defTabSz="914400">
              <a:spcAft>
                <a:spcPts val="600"/>
              </a:spcAft>
              <a:buClr>
                <a:schemeClr val="accent1"/>
              </a:buClr>
              <a:buFont typeface="Calibri" panose="020F0502020204030204" pitchFamily="34" charset="0"/>
            </a:pPr>
            <a:r>
              <a:rPr lang="en-US" sz="3200" dirty="0"/>
              <a:t>Visit our website:</a:t>
            </a:r>
          </a:p>
          <a:p>
            <a:pPr defTabSz="914400">
              <a:spcAft>
                <a:spcPts val="600"/>
              </a:spcAft>
              <a:buClr>
                <a:schemeClr val="accent1"/>
              </a:buClr>
              <a:buFont typeface="Calibri" panose="020F0502020204030204" pitchFamily="34" charset="0"/>
            </a:pPr>
            <a:r>
              <a:rPr lang="en-US" sz="3200" dirty="0">
                <a:hlinkClick r:id="rId2"/>
              </a:rPr>
              <a:t>OIRGroup.com</a:t>
            </a:r>
            <a:endParaRPr lang="en-US" sz="3200" dirty="0"/>
          </a:p>
          <a:p>
            <a:pPr defTabSz="914400">
              <a:spcAft>
                <a:spcPts val="600"/>
              </a:spcAft>
              <a:buClr>
                <a:schemeClr val="accent1"/>
              </a:buClr>
              <a:buFont typeface="Calibri" panose="020F0502020204030204" pitchFamily="34" charset="0"/>
            </a:pPr>
            <a:endParaRPr lang="en-US" sz="3200" dirty="0"/>
          </a:p>
          <a:p>
            <a:pPr defTabSz="914400">
              <a:spcAft>
                <a:spcPts val="600"/>
              </a:spcAft>
              <a:buClr>
                <a:schemeClr val="accent1"/>
              </a:buClr>
              <a:buFont typeface="Calibri" panose="020F0502020204030204" pitchFamily="34" charset="0"/>
            </a:pPr>
            <a:r>
              <a:rPr lang="en-US" sz="3200" dirty="0"/>
              <a:t>Contact us:</a:t>
            </a:r>
          </a:p>
          <a:p>
            <a:pPr defTabSz="914400">
              <a:spcAft>
                <a:spcPts val="600"/>
              </a:spcAft>
              <a:buClr>
                <a:schemeClr val="accent1"/>
              </a:buClr>
              <a:buFont typeface="Calibri" panose="020F0502020204030204" pitchFamily="34" charset="0"/>
            </a:pPr>
            <a:r>
              <a:rPr lang="en-US" sz="3200" dirty="0"/>
              <a:t>Info@OIRGroup.com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6702AC7-083D-48CC-B16C-E02DE8E39D4C}"/>
              </a:ext>
            </a:extLst>
          </p:cNvPr>
          <p:cNvPicPr/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59423" y="2338746"/>
            <a:ext cx="1707515" cy="130683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01347710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Blue Warm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BAB94BD4-5D6D-4148-AB57-A4CCF1FD4E0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15845</TotalTime>
  <Words>547</Words>
  <Application>Microsoft Macintosh PowerPoint</Application>
  <PresentationFormat>On-screen Show (4:3)</PresentationFormat>
  <Paragraphs>72</Paragraphs>
  <Slides>9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Arial</vt:lpstr>
      <vt:lpstr>Arial Narrow</vt:lpstr>
      <vt:lpstr>Avenir Next</vt:lpstr>
      <vt:lpstr>Calibri</vt:lpstr>
      <vt:lpstr>Calibri Light</vt:lpstr>
      <vt:lpstr>Tofino Book</vt:lpstr>
      <vt:lpstr>Retrospect</vt:lpstr>
      <vt:lpstr>     INDEPENDENT REVIEW OF THE  PORTLAND POLICE BUREAU:   Agency Culture, Community Perception,  and Public Safety in a Time of Change </vt:lpstr>
      <vt:lpstr>This Presentation</vt:lpstr>
      <vt:lpstr>The Project: 3 Questions</vt:lpstr>
      <vt:lpstr>Objective: Cultural Assessment of the Portland Police Bureau</vt:lpstr>
      <vt:lpstr>Key Recommendations:  Eliminating Association with Hate Groups</vt:lpstr>
      <vt:lpstr>Key Recommendations:  Hiring to Improve Community Ties</vt:lpstr>
      <vt:lpstr>Key Recommendation:  Focus on Community Relationships</vt:lpstr>
      <vt:lpstr>Key Recommendations:   Focus on Racial Disparities</vt:lpstr>
      <vt:lpstr>Learn More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STOCKTON UNIFIED SCHOOL DISTRICT  COMMUNITY ADVISORY GROUP</dc:title>
  <dc:creator>Teresa Magula</dc:creator>
  <cp:lastModifiedBy>Julie Ruhlin</cp:lastModifiedBy>
  <cp:revision>43</cp:revision>
  <dcterms:created xsi:type="dcterms:W3CDTF">2019-08-08T18:09:26Z</dcterms:created>
  <dcterms:modified xsi:type="dcterms:W3CDTF">2022-04-27T20:02:36Z</dcterms:modified>
</cp:coreProperties>
</file>