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4.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Lst>
  <p:notesMasterIdLst>
    <p:notesMasterId r:id="rId33"/>
  </p:notesMasterIdLst>
  <p:handoutMasterIdLst>
    <p:handoutMasterId r:id="rId34"/>
  </p:handoutMasterIdLst>
  <p:sldIdLst>
    <p:sldId id="273" r:id="rId5"/>
    <p:sldId id="626" r:id="rId6"/>
    <p:sldId id="643" r:id="rId7"/>
    <p:sldId id="644" r:id="rId8"/>
    <p:sldId id="645" r:id="rId9"/>
    <p:sldId id="375" r:id="rId10"/>
    <p:sldId id="550" r:id="rId11"/>
    <p:sldId id="647" r:id="rId12"/>
    <p:sldId id="634" r:id="rId13"/>
    <p:sldId id="373" r:id="rId14"/>
    <p:sldId id="635" r:id="rId15"/>
    <p:sldId id="606" r:id="rId16"/>
    <p:sldId id="627" r:id="rId17"/>
    <p:sldId id="577" r:id="rId18"/>
    <p:sldId id="346" r:id="rId19"/>
    <p:sldId id="594" r:id="rId20"/>
    <p:sldId id="605" r:id="rId21"/>
    <p:sldId id="384" r:id="rId22"/>
    <p:sldId id="582" r:id="rId23"/>
    <p:sldId id="602" r:id="rId24"/>
    <p:sldId id="628" r:id="rId25"/>
    <p:sldId id="648" r:id="rId26"/>
    <p:sldId id="651" r:id="rId27"/>
    <p:sldId id="652" r:id="rId28"/>
    <p:sldId id="653" r:id="rId29"/>
    <p:sldId id="656" r:id="rId30"/>
    <p:sldId id="629" r:id="rId31"/>
    <p:sldId id="625" r:id="rId32"/>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B45B6D8-62DF-6549-8FC7-D033C3B5C85B}">
          <p14:sldIdLst>
            <p14:sldId id="273"/>
            <p14:sldId id="626"/>
            <p14:sldId id="643"/>
            <p14:sldId id="644"/>
            <p14:sldId id="645"/>
            <p14:sldId id="375"/>
            <p14:sldId id="550"/>
            <p14:sldId id="647"/>
            <p14:sldId id="634"/>
            <p14:sldId id="373"/>
            <p14:sldId id="635"/>
            <p14:sldId id="606"/>
            <p14:sldId id="627"/>
            <p14:sldId id="577"/>
            <p14:sldId id="346"/>
            <p14:sldId id="594"/>
            <p14:sldId id="605"/>
            <p14:sldId id="384"/>
            <p14:sldId id="582"/>
            <p14:sldId id="602"/>
            <p14:sldId id="628"/>
            <p14:sldId id="648"/>
            <p14:sldId id="651"/>
            <p14:sldId id="652"/>
            <p14:sldId id="653"/>
            <p14:sldId id="656"/>
            <p14:sldId id="629"/>
            <p14:sldId id="625"/>
          </p14:sldIdLst>
        </p14:section>
        <p14:section name="Sandbox" id="{35EB7FCC-8057-47C5-B832-6AB3C4268D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erritella, Michael" initials="SM" lastIdx="8" clrIdx="6">
    <p:extLst>
      <p:ext uri="{19B8F6BF-5375-455C-9EA6-DF929625EA0E}">
        <p15:presenceInfo xmlns:p15="http://schemas.microsoft.com/office/powerpoint/2012/main" userId="S::mike.serritella@portlandoregon.gov::6877ffdd-c65b-458f-96ab-c9ca1b9fad80" providerId="AD"/>
      </p:ext>
    </p:extLst>
  </p:cmAuthor>
  <p:cmAuthor id="1" name="Petersen, Sarah" initials="PS" lastIdx="0" clrIdx="0"/>
  <p:cmAuthor id="8" name="Serrano, Wendy" initials="SW" lastIdx="6" clrIdx="7">
    <p:extLst>
      <p:ext uri="{19B8F6BF-5375-455C-9EA6-DF929625EA0E}">
        <p15:presenceInfo xmlns:p15="http://schemas.microsoft.com/office/powerpoint/2012/main" userId="S::wendy.serrano@portlandoregon.gov::b92d1cfa-4722-43cd-b6e3-0569650f7e61" providerId="AD"/>
      </p:ext>
    </p:extLst>
  </p:cmAuthor>
  <p:cmAuthor id="2" name="Brady, John" initials="BJ" lastIdx="11" clrIdx="1">
    <p:extLst>
      <p:ext uri="{19B8F6BF-5375-455C-9EA6-DF929625EA0E}">
        <p15:presenceInfo xmlns:p15="http://schemas.microsoft.com/office/powerpoint/2012/main" userId="S::john.brady@portlandoregon.gov::39b80225-b74c-4d3d-a3f0-1fe368a44709" providerId="AD"/>
      </p:ext>
    </p:extLst>
  </p:cmAuthor>
  <p:cmAuthor id="9" name="Stacy Brewster" initials="SB" lastIdx="1" clrIdx="8">
    <p:extLst>
      <p:ext uri="{19B8F6BF-5375-455C-9EA6-DF929625EA0E}">
        <p15:presenceInfo xmlns:p15="http://schemas.microsoft.com/office/powerpoint/2012/main" userId="Stacy Brewster" providerId="None"/>
      </p:ext>
    </p:extLst>
  </p:cmAuthor>
  <p:cmAuthor id="3" name="Derk, Maggie" initials="DM" lastIdx="81" clrIdx="2">
    <p:extLst>
      <p:ext uri="{19B8F6BF-5375-455C-9EA6-DF929625EA0E}">
        <p15:presenceInfo xmlns:p15="http://schemas.microsoft.com/office/powerpoint/2012/main" userId="S::Maggie.Derk@portlandoregon.gov::e239ceda-97a3-46c4-9544-1108bef10b2c" providerId="AD"/>
      </p:ext>
    </p:extLst>
  </p:cmAuthor>
  <p:cmAuthor id="10" name="Orr, Briana" initials="OB" lastIdx="1" clrIdx="9">
    <p:extLst>
      <p:ext uri="{19B8F6BF-5375-455C-9EA6-DF929625EA0E}">
        <p15:presenceInfo xmlns:p15="http://schemas.microsoft.com/office/powerpoint/2012/main" userId="S::briana.orr@portlandoregon.gov::5c8e57b0-206f-49ae-99bb-6466c4e7eacf" providerId="AD"/>
      </p:ext>
    </p:extLst>
  </p:cmAuthor>
  <p:cmAuthor id="4" name="Reed, Julia" initials="RJ" lastIdx="41" clrIdx="3">
    <p:extLst>
      <p:ext uri="{19B8F6BF-5375-455C-9EA6-DF929625EA0E}">
        <p15:presenceInfo xmlns:p15="http://schemas.microsoft.com/office/powerpoint/2012/main" userId="S::Julia.Reed@portlandoregon.gov::545e4ae6-25dc-4007-8dd7-8b851c11fc1c" providerId="AD"/>
      </p:ext>
    </p:extLst>
  </p:cmAuthor>
  <p:cmAuthor id="11" name="Gandy, Sarah" initials="GS" lastIdx="1" clrIdx="10">
    <p:extLst>
      <p:ext uri="{19B8F6BF-5375-455C-9EA6-DF929625EA0E}">
        <p15:presenceInfo xmlns:p15="http://schemas.microsoft.com/office/powerpoint/2012/main" userId="S::sarah.petersen@portlandoregon.gov::ef7d753b-85a8-4916-8943-749e17d3ec09" providerId="AD"/>
      </p:ext>
    </p:extLst>
  </p:cmAuthor>
  <p:cmAuthor id="5" name="Hull, Kristin" initials="HK" lastIdx="2" clrIdx="4">
    <p:extLst>
      <p:ext uri="{19B8F6BF-5375-455C-9EA6-DF929625EA0E}">
        <p15:presenceInfo xmlns:p15="http://schemas.microsoft.com/office/powerpoint/2012/main" userId="S::kristin.hull@portlandoregon.gov::fd365fbf-9634-4ab2-a5e0-941c921bc96a" providerId="AD"/>
      </p:ext>
    </p:extLst>
  </p:cmAuthor>
  <p:cmAuthor id="6" name="Wagner, Zef" initials="WZ" lastIdx="68" clrIdx="5">
    <p:extLst>
      <p:ext uri="{19B8F6BF-5375-455C-9EA6-DF929625EA0E}">
        <p15:presenceInfo xmlns:p15="http://schemas.microsoft.com/office/powerpoint/2012/main" userId="S::Zef.Wagner@portlandoregon.gov::8aaa6d51-48e0-49db-98f4-30cdbf7d58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7EA"/>
    <a:srgbClr val="66AE83"/>
    <a:srgbClr val="FFFFFF"/>
    <a:srgbClr val="FF6666"/>
    <a:srgbClr val="7741B7"/>
    <a:srgbClr val="EED8AE"/>
    <a:srgbClr val="E3D0AA"/>
    <a:srgbClr val="005CB9"/>
    <a:srgbClr val="00A0AE"/>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0F24C6-9894-4008-AE6B-4B46E7BA9C07}" v="1" dt="2022-04-26T21:13:55.760"/>
    <p1510:client id="{9F3F434A-FBBB-4708-8C50-34FAFC291A58}" v="1" dt="2022-04-27T14:50:11.808"/>
    <p1510:client id="{F1C6316F-E7FB-8C4C-C7F8-A445BEA548F7}" v="125" dt="2022-04-26T21:11:12.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4-04T12:57:44.684" idx="72">
    <p:pos x="10" y="10"/>
    <p:text>HUB is working on a PPT template with the new branding that we can use for the Council presentation</p:text>
    <p:extLst>
      <p:ext uri="{C676402C-5697-4E1C-873F-D02D1690AC5C}">
        <p15:threadingInfo xmlns:p15="http://schemas.microsoft.com/office/powerpoint/2012/main" timeZoneBias="420"/>
      </p:ext>
    </p:extLst>
  </p:cm>
  <p:cm authorId="11" dt="2022-04-25T14:55:25.289" idx="1">
    <p:pos x="10" y="106"/>
    <p:text>Update done by SG.</p:text>
    <p:extLst>
      <p:ext uri="{C676402C-5697-4E1C-873F-D02D1690AC5C}">
        <p15:threadingInfo xmlns:p15="http://schemas.microsoft.com/office/powerpoint/2012/main" timeZoneBias="420">
          <p15:parentCm authorId="3" idx="7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2-04-08T09:18:08.612" idx="36">
    <p:pos x="10" y="10"/>
    <p:text>[@Serrano, Wendy] and [@Derk, Maggie], can you think of any logos of partner organizations we are missing here?</p:text>
    <p:extLst>
      <p:ext uri="{C676402C-5697-4E1C-873F-D02D1690AC5C}">
        <p15:threadingInfo xmlns:p15="http://schemas.microsoft.com/office/powerpoint/2012/main" timeZoneBias="420"/>
      </p:ext>
    </p:extLst>
  </p:cm>
  <p:cm authorId="3" dt="2022-04-08T10:03:22.830" idx="76">
    <p:pos x="10" y="106"/>
    <p:text>Other groups that attended the CBO roundtable that would be good to include: Africa Youth &amp; Community Organization (AYCO), East Portland Action Plan, Green Lents, Immigrant Refugee Community Organization (IRCO), Rose CDC, and The Street Trust. Also St Peter &amp; Paul Episcopal Church attended (not sure if we include them?). Another one I'd include is OPAL.</p:text>
    <p:extLst>
      <p:ext uri="{C676402C-5697-4E1C-873F-D02D1690AC5C}">
        <p15:threadingInfo xmlns:p15="http://schemas.microsoft.com/office/powerpoint/2012/main" timeZoneBias="420">
          <p15:parentCm authorId="4" idx="3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2-03-17T18:42:53.729" idx="35">
    <p:pos x="554" y="3225"/>
    <p:text>Maybe Kristin can just mention it instead of adding to the slide, but I think we need to add something on to this slide about Community Support or Business Support Through Construction.</p:text>
    <p:extLst>
      <p:ext uri="{C676402C-5697-4E1C-873F-D02D1690AC5C}">
        <p15:threadingInfo xmlns:p15="http://schemas.microsoft.com/office/powerpoint/2012/main" timeZoneBias="420"/>
      </p:ext>
    </p:extLst>
  </p:cm>
  <p:cm authorId="3" dt="2022-04-08T10:04:31.409" idx="77">
    <p:pos x="554" y="3321"/>
    <p:text>Created another icon (green one to the left of the slide) if we want to add it the slide
</p:text>
    <p:extLst>
      <p:ext uri="{C676402C-5697-4E1C-873F-D02D1690AC5C}">
        <p15:threadingInfo xmlns:p15="http://schemas.microsoft.com/office/powerpoint/2012/main" timeZoneBias="420">
          <p15:parentCm authorId="4" idx="35"/>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7" dt="2022-04-25T16:01:17.861" idx="7">
    <p:pos x="1525" y="0"/>
    <p:text>The signal icons are a little off here... I'm happy to make updated maps if needed.
</p:text>
    <p:extLst>
      <p:ext uri="{C676402C-5697-4E1C-873F-D02D1690AC5C}">
        <p15:threadingInfo xmlns:p15="http://schemas.microsoft.com/office/powerpoint/2012/main" timeZoneBias="420"/>
      </p:ext>
    </p:extLst>
  </p:cm>
  <p:cm authorId="7" dt="2022-04-25T16:01:57.267" idx="8">
    <p:pos x="1525" y="96"/>
    <p:text>Updated signal icon on slide today too
</p:text>
    <p:extLst>
      <p:ext uri="{C676402C-5697-4E1C-873F-D02D1690AC5C}">
        <p15:threadingInfo xmlns:p15="http://schemas.microsoft.com/office/powerpoint/2012/main" timeZoneBias="420">
          <p15:parentCm authorId="7" idx="7"/>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DC5E27-A296-F44B-84B0-AC952D0BE94C}" type="datetimeFigureOut">
              <a:rPr lang="en-US" smtClean="0"/>
              <a:t>4/27/2022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2E4944-764F-5B40-8338-5CA4132B518B}" type="slidenum">
              <a:rPr lang="en-US" smtClean="0"/>
              <a:t>‹#›</a:t>
            </a:fld>
            <a:endParaRPr lang="en-US"/>
          </a:p>
        </p:txBody>
      </p:sp>
    </p:spTree>
    <p:extLst>
      <p:ext uri="{BB962C8B-B14F-4D97-AF65-F5344CB8AC3E}">
        <p14:creationId xmlns:p14="http://schemas.microsoft.com/office/powerpoint/2010/main" val="45338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158D72-C327-EF43-A0EF-8BF1F3816E5F}"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2A989-EC45-0845-9225-6BBE81AD33E9}" type="slidenum">
              <a:rPr lang="en-US" smtClean="0"/>
              <a:t>‹#›</a:t>
            </a:fld>
            <a:endParaRPr lang="en-US"/>
          </a:p>
        </p:txBody>
      </p:sp>
    </p:spTree>
    <p:extLst>
      <p:ext uri="{BB962C8B-B14F-4D97-AF65-F5344CB8AC3E}">
        <p14:creationId xmlns:p14="http://schemas.microsoft.com/office/powerpoint/2010/main" val="9908346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a:t>
            </a:fld>
            <a:endParaRPr lang="en-US"/>
          </a:p>
        </p:txBody>
      </p:sp>
    </p:spTree>
    <p:extLst>
      <p:ext uri="{BB962C8B-B14F-4D97-AF65-F5344CB8AC3E}">
        <p14:creationId xmlns:p14="http://schemas.microsoft.com/office/powerpoint/2010/main" val="416580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Kristin from here</a:t>
            </a:r>
          </a:p>
        </p:txBody>
      </p:sp>
      <p:sp>
        <p:nvSpPr>
          <p:cNvPr id="4" name="Slide Number Placeholder 3"/>
          <p:cNvSpPr>
            <a:spLocks noGrp="1"/>
          </p:cNvSpPr>
          <p:nvPr>
            <p:ph type="sldNum" sz="quarter" idx="5"/>
          </p:nvPr>
        </p:nvSpPr>
        <p:spPr/>
        <p:txBody>
          <a:bodyPr/>
          <a:lstStyle/>
          <a:p>
            <a:fld id="{F9C2A989-EC45-0845-9225-6BBE81AD33E9}" type="slidenum">
              <a:rPr lang="en-US" smtClean="0"/>
              <a:t>10</a:t>
            </a:fld>
            <a:endParaRPr lang="en-US"/>
          </a:p>
        </p:txBody>
      </p:sp>
    </p:spTree>
    <p:extLst>
      <p:ext uri="{BB962C8B-B14F-4D97-AF65-F5344CB8AC3E}">
        <p14:creationId xmlns:p14="http://schemas.microsoft.com/office/powerpoint/2010/main" val="270282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00000"/>
              </a:lnSpc>
              <a:spcBef>
                <a:spcPts val="0"/>
              </a:spcBef>
              <a:spcAft>
                <a:spcPts val="3000"/>
              </a:spcAft>
              <a:buFont typeface="Arial" panose="020B0604020202020204" pitchFamily="34" charset="0"/>
              <a:buNone/>
            </a:pPr>
            <a:r>
              <a:rPr lang="en-US"/>
              <a:t>The legislature directed this transfer the 2021 session.  Since then, ODOT and the City have been working together to define the terms of the transfer.  With this transaction, the </a:t>
            </a:r>
            <a:r>
              <a:rPr lang="en-US" err="1"/>
              <a:t>CIty</a:t>
            </a:r>
            <a:r>
              <a:rPr lang="en-US"/>
              <a:t> will take ownership of 82</a:t>
            </a:r>
            <a:r>
              <a:rPr lang="en-US" baseline="30000"/>
              <a:t>nd</a:t>
            </a:r>
            <a:r>
              <a:rPr lang="en-US"/>
              <a:t> Avenue from south of NE Killingsworth to the County line at SE Clatsop Street.  This section is 7 miles and includes all roadway assets including stormwater assets.  BES has been a partner in understanding the condition of the stormwater assets and cost to bring those assets to a state of good repair.</a:t>
            </a:r>
          </a:p>
        </p:txBody>
      </p:sp>
      <p:sp>
        <p:nvSpPr>
          <p:cNvPr id="4" name="Slide Number Placeholder 3"/>
          <p:cNvSpPr>
            <a:spLocks noGrp="1"/>
          </p:cNvSpPr>
          <p:nvPr>
            <p:ph type="sldNum" sz="quarter" idx="5"/>
          </p:nvPr>
        </p:nvSpPr>
        <p:spPr/>
        <p:txBody>
          <a:bodyPr/>
          <a:lstStyle/>
          <a:p>
            <a:fld id="{F9C2A989-EC45-0845-9225-6BBE81AD33E9}" type="slidenum">
              <a:rPr lang="en-US" smtClean="0"/>
              <a:t>11</a:t>
            </a:fld>
            <a:endParaRPr lang="en-US"/>
          </a:p>
        </p:txBody>
      </p:sp>
    </p:spTree>
    <p:extLst>
      <p:ext uri="{BB962C8B-B14F-4D97-AF65-F5344CB8AC3E}">
        <p14:creationId xmlns:p14="http://schemas.microsoft.com/office/powerpoint/2010/main" val="328396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is a lot of investment needed along 82</a:t>
            </a:r>
            <a:r>
              <a:rPr lang="en-US" baseline="30000"/>
              <a:t>nd</a:t>
            </a:r>
            <a:r>
              <a:rPr lang="en-US"/>
              <a:t> Avenue; we don’t have enough $$ to do everything we want but the money we do have includes: </a:t>
            </a:r>
          </a:p>
          <a:p>
            <a:pPr marL="514350" lvl="1" indent="-171450">
              <a:buFont typeface="Arial" panose="020B0604020202020204" pitchFamily="34" charset="0"/>
              <a:buChar char="•"/>
            </a:pPr>
            <a:r>
              <a:rPr lang="en-US"/>
              <a:t>$185M for Transportation Improvements</a:t>
            </a:r>
          </a:p>
          <a:p>
            <a:pPr marL="857250" lvl="2" indent="-171450">
              <a:buFont typeface="Arial" panose="020B0604020202020204" pitchFamily="34" charset="0"/>
              <a:buChar char="•"/>
            </a:pPr>
            <a:r>
              <a:rPr lang="en-US"/>
              <a:t>$80M is American Rescue Plan Act or ARPA funds. Use it or Lose it Funding. </a:t>
            </a:r>
            <a:r>
              <a:rPr lang="en-US" b="1"/>
              <a:t>Must be used by 2026.</a:t>
            </a:r>
          </a:p>
          <a:p>
            <a:pPr marL="857250" lvl="2" indent="-171450">
              <a:buFont typeface="Arial" panose="020B0604020202020204" pitchFamily="34" charset="0"/>
              <a:buChar char="•"/>
            </a:pPr>
            <a:r>
              <a:rPr lang="en-US"/>
              <a:t>$70M from ODOT.  $66M will be available for the longer term building a better 82</a:t>
            </a:r>
            <a:r>
              <a:rPr lang="en-US" baseline="30000"/>
              <a:t>nd</a:t>
            </a:r>
            <a:r>
              <a:rPr lang="en-US"/>
              <a:t>, ODOT invested $3.35M in safety projects in 2021 and we will use some of the state funding to augment existing paving projects that ODOT was already advancing prior to the transfer.</a:t>
            </a:r>
          </a:p>
          <a:p>
            <a:pPr marL="1200150" lvl="3" indent="-171450">
              <a:buFont typeface="Arial" panose="020B0604020202020204" pitchFamily="34" charset="0"/>
              <a:buChar char="•"/>
            </a:pPr>
            <a:r>
              <a:rPr lang="en-US"/>
              <a:t>Not subject to same time constraints. </a:t>
            </a:r>
          </a:p>
          <a:p>
            <a:pPr marL="857250" lvl="2" indent="-171450">
              <a:buFont typeface="Arial" panose="020B0604020202020204" pitchFamily="34" charset="0"/>
              <a:buChar char="•"/>
            </a:pPr>
            <a:r>
              <a:rPr lang="en-US"/>
              <a:t>In this agreement, the City commits to $35M in investment in the corridor. We will make this investment over time through our CIP program that leverages grant funding, SDCs, gas tax and other city and bureau funding sources.  </a:t>
            </a:r>
          </a:p>
          <a:p>
            <a:pPr marL="685800" lvl="2" indent="0">
              <a:buFont typeface="Arial" panose="020B0604020202020204" pitchFamily="34" charset="0"/>
              <a:buNone/>
            </a:pPr>
            <a:endParaRPr lang="en-US"/>
          </a:p>
          <a:p>
            <a:pPr marL="685800" lvl="2" indent="0">
              <a:buFont typeface="Arial" panose="020B0604020202020204" pitchFamily="34" charset="0"/>
              <a:buNone/>
            </a:pPr>
            <a:r>
              <a:rPr lang="en-US"/>
              <a:t>This funding is for capital projects to improve the condition of 82</a:t>
            </a:r>
            <a:r>
              <a:rPr lang="en-US" baseline="30000"/>
              <a:t>nd</a:t>
            </a:r>
            <a:r>
              <a:rPr lang="en-US"/>
              <a:t> Avenue and address safety issues.   This is also a major new asset to maintain which will likely cost $800</a:t>
            </a: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rPr>
              <a:t>82</a:t>
            </a:r>
            <a:r>
              <a:rPr lang="en-US" sz="1800" baseline="30000">
                <a:effectLst/>
                <a:latin typeface="Calibri" panose="020F0502020204030204" pitchFamily="34" charset="0"/>
                <a:ea typeface="Times New Roman" panose="02020603050405020304" pitchFamily="18" charset="0"/>
              </a:rPr>
              <a:t>nd</a:t>
            </a:r>
            <a:r>
              <a:rPr lang="en-US" sz="1800">
                <a:effectLst/>
                <a:latin typeface="Calibri" panose="020F0502020204030204" pitchFamily="34" charset="0"/>
                <a:ea typeface="Times New Roman" panose="02020603050405020304" pitchFamily="18" charset="0"/>
              </a:rPr>
              <a:t> Avenue is a new asset for PBOT to maintain. $800k/year in maintenance costs.  The biggest cost for PBOT is including 82</a:t>
            </a:r>
            <a:r>
              <a:rPr lang="en-US" sz="1800" baseline="30000">
                <a:effectLst/>
                <a:latin typeface="Calibri" panose="020F0502020204030204" pitchFamily="34" charset="0"/>
                <a:ea typeface="Times New Roman" panose="02020603050405020304" pitchFamily="18" charset="0"/>
              </a:rPr>
              <a:t>nd</a:t>
            </a:r>
            <a:r>
              <a:rPr lang="en-US" sz="1800">
                <a:effectLst/>
                <a:latin typeface="Calibri" panose="020F0502020204030204" pitchFamily="34" charset="0"/>
                <a:ea typeface="Times New Roman" panose="02020603050405020304" pitchFamily="18" charset="0"/>
              </a:rPr>
              <a:t> Avenue in our snow and ice response but it also includes things like repaving the street, spot asphalt repairs, re-striping lane markings and crosswalks, operating and maintaining signals.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rPr>
              <a:t>The transfer funding is designated for capital projects which will improve the condition of the assets in the corridor but will not address the ongoing maintenance costs for 82</a:t>
            </a:r>
            <a:r>
              <a:rPr lang="en-US" sz="1800" baseline="30000">
                <a:effectLst/>
                <a:latin typeface="Calibri" panose="020F0502020204030204" pitchFamily="34" charset="0"/>
                <a:ea typeface="Times New Roman" panose="02020603050405020304" pitchFamily="18" charset="0"/>
              </a:rPr>
              <a:t>nd</a:t>
            </a:r>
            <a:r>
              <a:rPr lang="en-US" sz="1800">
                <a:effectLst/>
                <a:latin typeface="Calibri" panose="020F0502020204030204" pitchFamily="34" charset="0"/>
                <a:ea typeface="Times New Roman" panose="02020603050405020304" pitchFamily="18" charset="0"/>
              </a:rPr>
              <a:t> Ave.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Times New Roman" panose="02020603050405020304" pitchFamily="18" charset="0"/>
              </a:rPr>
              <a:t>While this is an important change for the community and PBOT, it adds to an already huge maintenance backlog.</a:t>
            </a:r>
            <a:endParaRPr lang="en-US" sz="1800">
              <a:effectLst/>
              <a:latin typeface="Calibri" panose="020F0502020204030204" pitchFamily="34" charset="0"/>
              <a:ea typeface="Calibri" panose="020F0502020204030204" pitchFamily="34" charset="0"/>
            </a:endParaRPr>
          </a:p>
          <a:p>
            <a:pPr marL="857250" lvl="2" indent="-171450">
              <a:buFont typeface="Arial" panose="020B0604020202020204" pitchFamily="34" charset="0"/>
              <a:buChar cha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12</a:t>
            </a:fld>
            <a:endParaRPr lang="en-US"/>
          </a:p>
        </p:txBody>
      </p:sp>
    </p:spTree>
    <p:extLst>
      <p:ext uri="{BB962C8B-B14F-4D97-AF65-F5344CB8AC3E}">
        <p14:creationId xmlns:p14="http://schemas.microsoft.com/office/powerpoint/2010/main" val="29504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13</a:t>
            </a:fld>
            <a:endParaRPr lang="en-US"/>
          </a:p>
        </p:txBody>
      </p:sp>
    </p:spTree>
    <p:extLst>
      <p:ext uri="{BB962C8B-B14F-4D97-AF65-F5344CB8AC3E}">
        <p14:creationId xmlns:p14="http://schemas.microsoft.com/office/powerpoint/2010/main" val="940221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1" indent="0" algn="l" defTabSz="914400" rtl="0" eaLnBrk="1" fontAlgn="auto" latinLnBrk="0" hangingPunct="1">
              <a:lnSpc>
                <a:spcPct val="100000"/>
              </a:lnSpc>
              <a:spcBef>
                <a:spcPts val="0"/>
              </a:spcBef>
              <a:spcAft>
                <a:spcPts val="0"/>
              </a:spcAft>
              <a:buClr>
                <a:schemeClr val="bg2">
                  <a:lumMod val="50000"/>
                </a:schemeClr>
              </a:buClr>
              <a:buSzTx/>
              <a:buFont typeface="Arial" panose="020B0604020202020204" pitchFamily="34" charset="0"/>
              <a:buNone/>
              <a:tabLst/>
              <a:defRPr/>
            </a:pPr>
            <a:r>
              <a:rPr lang="en-US" sz="1800">
                <a:effectLst/>
                <a:latin typeface="Segoe UI" panose="020B0502040204020203" pitchFamily="34" charset="0"/>
              </a:rPr>
              <a:t>Also includes many other street improvements connecting to 82nd; highlight Jade </a:t>
            </a:r>
            <a:r>
              <a:rPr lang="en-US" sz="1800" err="1">
                <a:effectLst/>
                <a:latin typeface="Segoe UI" panose="020B0502040204020203" pitchFamily="34" charset="0"/>
              </a:rPr>
              <a:t>Montilla</a:t>
            </a:r>
            <a:r>
              <a:rPr lang="en-US" sz="1800">
                <a:effectLst/>
                <a:latin typeface="Segoe UI" panose="020B0502040204020203" pitchFamily="34" charset="0"/>
              </a:rPr>
              <a:t> connected centers project</a:t>
            </a:r>
            <a:endParaRPr lang="en-US" sz="1800">
              <a:effectLst/>
              <a:latin typeface="Arial" panose="020B0604020202020204" pitchFamily="34" charset="0"/>
            </a:endParaRPr>
          </a:p>
          <a:p>
            <a:pPr marL="342900" lvl="1" indent="0" defTabSz="914400">
              <a:buClr>
                <a:schemeClr val="bg2">
                  <a:lumMod val="50000"/>
                </a:schemeClr>
              </a:buClr>
              <a:buFont typeface="Arial" panose="020B0604020202020204" pitchFamily="34" charset="0"/>
              <a:buNone/>
            </a:pPr>
            <a:endPar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NE Alberta</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NE Beech</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NE Pacific</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 Ash</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 Tibbets</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 Mitchell</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 Cooper</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 Knapp</a:t>
            </a:r>
          </a:p>
          <a:p>
            <a:pPr marL="571500" lvl="1" indent="-228600" defTabSz="914400">
              <a:buClr>
                <a:schemeClr val="bg2">
                  <a:lumMod val="50000"/>
                </a:schemeClr>
              </a:buClr>
              <a:buFont typeface="+mj-lt"/>
              <a:buAutoNum type="arabicPeriod"/>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 Clatsop</a:t>
            </a: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14</a:t>
            </a:fld>
            <a:endParaRPr lang="en-US"/>
          </a:p>
        </p:txBody>
      </p:sp>
    </p:spTree>
    <p:extLst>
      <p:ext uri="{BB962C8B-B14F-4D97-AF65-F5344CB8AC3E}">
        <p14:creationId xmlns:p14="http://schemas.microsoft.com/office/powerpoint/2010/main" val="1840952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spcBef>
                <a:spcPts val="0"/>
              </a:spcBef>
              <a:spcAft>
                <a:spcPts val="1200"/>
              </a:spcAft>
            </a:pPr>
            <a:r>
              <a:rPr lang="en-US" sz="900">
                <a:latin typeface="Trebuchet MS"/>
              </a:rPr>
              <a:t>LIGHTING</a:t>
            </a:r>
          </a:p>
          <a:p>
            <a:pPr marL="342900" indent="-342900">
              <a:spcBef>
                <a:spcPts val="0"/>
              </a:spcBef>
              <a:spcAft>
                <a:spcPts val="1200"/>
              </a:spcAft>
            </a:pPr>
            <a:r>
              <a:rPr lang="en-US" sz="900" b="0" kern="1200">
                <a:solidFill>
                  <a:srgbClr val="4D4D4F"/>
                </a:solidFill>
                <a:effectLst/>
                <a:latin typeface="Open Sans"/>
                <a:ea typeface="Open Sans"/>
                <a:cs typeface="Open Sans"/>
              </a:rPr>
              <a:t>For safety throughout the corridor </a:t>
            </a:r>
            <a:endParaRPr lang="en-US" sz="900">
              <a:latin typeface="Trebuchet MS"/>
            </a:endParaRPr>
          </a:p>
          <a:p>
            <a:pPr marL="342900" indent="-342900">
              <a:spcBef>
                <a:spcPts val="0"/>
              </a:spcBef>
              <a:spcAft>
                <a:spcPts val="1200"/>
              </a:spcAft>
            </a:pPr>
            <a:r>
              <a:rPr lang="en-US" sz="900">
                <a:latin typeface="Trebuchet MS"/>
              </a:rPr>
              <a:t>Currently in design phase led by Signals and Street Lighting</a:t>
            </a:r>
          </a:p>
          <a:p>
            <a:pPr marL="342900" indent="-342900">
              <a:spcBef>
                <a:spcPts val="0"/>
              </a:spcBef>
              <a:spcAft>
                <a:spcPts val="1200"/>
              </a:spcAft>
            </a:pPr>
            <a:r>
              <a:rPr lang="en-US" sz="900">
                <a:latin typeface="Trebuchet MS"/>
              </a:rPr>
              <a:t>Project will fill all street lighting gaps along 82</a:t>
            </a:r>
            <a:r>
              <a:rPr lang="en-US" sz="900" baseline="30000">
                <a:latin typeface="Trebuchet MS"/>
              </a:rPr>
              <a:t>nd</a:t>
            </a:r>
            <a:r>
              <a:rPr lang="en-US" sz="900">
                <a:latin typeface="Trebuchet MS"/>
              </a:rPr>
              <a:t> Ave by 2023/2024</a:t>
            </a:r>
          </a:p>
          <a:p>
            <a:pPr marL="342900" indent="-342900">
              <a:spcBef>
                <a:spcPts val="0"/>
              </a:spcBef>
              <a:spcAft>
                <a:spcPts val="1200"/>
              </a:spcAft>
            </a:pPr>
            <a:endParaRPr lang="en-US" sz="900">
              <a:latin typeface="Trebuchet MS"/>
            </a:endParaRPr>
          </a:p>
          <a:p>
            <a:pPr marL="342900" marR="0" lvl="0" indent="-342900" algn="l" defTabSz="685800" rtl="0" eaLnBrk="1" fontAlgn="auto" latinLnBrk="0" hangingPunct="1">
              <a:lnSpc>
                <a:spcPct val="100000"/>
              </a:lnSpc>
              <a:spcBef>
                <a:spcPts val="0"/>
              </a:spcBef>
              <a:spcAft>
                <a:spcPts val="1200"/>
              </a:spcAft>
              <a:buClrTx/>
              <a:buSzTx/>
              <a:buFontTx/>
              <a:buNone/>
              <a:tabLst/>
              <a:defRPr/>
            </a:pPr>
            <a:r>
              <a:rPr lang="en-US" sz="900" b="0" kern="1200">
                <a:solidFill>
                  <a:srgbClr val="4D4D4F"/>
                </a:solidFill>
                <a:effectLst/>
                <a:latin typeface="Open Sans"/>
                <a:ea typeface="Open Sans"/>
                <a:cs typeface="Open Sans"/>
              </a:rPr>
              <a:t>CROSSINGS</a:t>
            </a:r>
          </a:p>
          <a:p>
            <a:pPr marL="342900" marR="0" lvl="0" indent="-342900" algn="l" defTabSz="685800" rtl="0" eaLnBrk="1" fontAlgn="auto" latinLnBrk="0" hangingPunct="1">
              <a:lnSpc>
                <a:spcPct val="100000"/>
              </a:lnSpc>
              <a:spcBef>
                <a:spcPts val="0"/>
              </a:spcBef>
              <a:spcAft>
                <a:spcPts val="1200"/>
              </a:spcAft>
              <a:buClrTx/>
              <a:buSzTx/>
              <a:buFontTx/>
              <a:buNone/>
              <a:tabLst/>
              <a:defRPr/>
            </a:pPr>
            <a:r>
              <a:rPr lang="en-US" sz="900" b="0" kern="1200">
                <a:solidFill>
                  <a:srgbClr val="4D4D4F"/>
                </a:solidFill>
                <a:effectLst/>
                <a:latin typeface="Open Sans"/>
                <a:ea typeface="Open Sans"/>
                <a:cs typeface="Open Sans"/>
              </a:rPr>
              <a:t>Enhanced pedestrian crossings (signals or beacons) at regular intervals</a:t>
            </a:r>
          </a:p>
          <a:p>
            <a:pPr marL="342900" marR="0" lvl="0" indent="-342900" algn="l" defTabSz="685800" rtl="0" eaLnBrk="1" fontAlgn="auto" latinLnBrk="0" hangingPunct="1">
              <a:lnSpc>
                <a:spcPct val="100000"/>
              </a:lnSpc>
              <a:spcBef>
                <a:spcPts val="0"/>
              </a:spcBef>
              <a:spcAft>
                <a:spcPts val="1200"/>
              </a:spcAft>
              <a:buClrTx/>
              <a:buSzTx/>
              <a:buFontTx/>
              <a:buNone/>
              <a:tabLst/>
              <a:defRPr/>
            </a:pPr>
            <a:endParaRPr lang="en-US" sz="900" b="0" kern="1200">
              <a:solidFill>
                <a:srgbClr val="4D4D4F"/>
              </a:solidFill>
              <a:effectLst/>
              <a:latin typeface="Open Sans"/>
              <a:ea typeface="Open Sans"/>
              <a:cs typeface="Open Sans"/>
            </a:endParaRPr>
          </a:p>
          <a:p>
            <a:pPr marL="342900" marR="0" lvl="0" indent="-342900" algn="l" defTabSz="685800" rtl="0" eaLnBrk="1" fontAlgn="auto" latinLnBrk="0" hangingPunct="1">
              <a:lnSpc>
                <a:spcPct val="100000"/>
              </a:lnSpc>
              <a:spcBef>
                <a:spcPts val="0"/>
              </a:spcBef>
              <a:spcAft>
                <a:spcPts val="1200"/>
              </a:spcAft>
              <a:buClrTx/>
              <a:buSzTx/>
              <a:buFontTx/>
              <a:buNone/>
              <a:tabLst/>
              <a:defRPr/>
            </a:pPr>
            <a:r>
              <a:rPr lang="en-US" sz="900" b="0" kern="1200">
                <a:solidFill>
                  <a:srgbClr val="4D4D4F"/>
                </a:solidFill>
                <a:effectLst/>
                <a:latin typeface="Open Sans"/>
                <a:ea typeface="Open Sans"/>
                <a:cs typeface="Open Sans"/>
              </a:rPr>
              <a:t>CORRIDOR SAFETY</a:t>
            </a:r>
          </a:p>
          <a:p>
            <a:pPr marL="342900" marR="0" lvl="0" indent="-342900" algn="l" defTabSz="685800" rtl="0" eaLnBrk="1" fontAlgn="auto" latinLnBrk="0" hangingPunct="1">
              <a:lnSpc>
                <a:spcPct val="100000"/>
              </a:lnSpc>
              <a:spcBef>
                <a:spcPts val="0"/>
              </a:spcBef>
              <a:spcAft>
                <a:spcPts val="1200"/>
              </a:spcAft>
              <a:buClrTx/>
              <a:buSzTx/>
              <a:buFontTx/>
              <a:buNone/>
              <a:tabLst/>
              <a:defRPr/>
            </a:pPr>
            <a:r>
              <a:rPr lang="en-US" sz="900" b="0" kern="1200">
                <a:solidFill>
                  <a:srgbClr val="4D4D4F"/>
                </a:solidFill>
                <a:effectLst/>
                <a:latin typeface="Open Sans"/>
                <a:ea typeface="Open Sans"/>
                <a:cs typeface="Open Sans"/>
              </a:rPr>
              <a:t>Corridor safety enhancements (striping, signage, signal timing, access management)</a:t>
            </a:r>
          </a:p>
          <a:p>
            <a:pPr marL="342900" marR="0" lvl="0" indent="-342900" algn="l" defTabSz="685800" rtl="0" eaLnBrk="1" fontAlgn="auto" latinLnBrk="0" hangingPunct="1">
              <a:lnSpc>
                <a:spcPct val="100000"/>
              </a:lnSpc>
              <a:spcBef>
                <a:spcPts val="0"/>
              </a:spcBef>
              <a:spcAft>
                <a:spcPts val="1200"/>
              </a:spcAft>
              <a:buClrTx/>
              <a:buSzTx/>
              <a:buFontTx/>
              <a:buNone/>
              <a:tabLst/>
              <a:defRPr/>
            </a:pPr>
            <a:endParaRPr lang="en-US" sz="900" b="0" kern="1200">
              <a:solidFill>
                <a:srgbClr val="4D4D4F"/>
              </a:solidFill>
              <a:effectLst/>
              <a:latin typeface="Open Sans"/>
              <a:ea typeface="Open Sans"/>
              <a:cs typeface="Open Sans"/>
            </a:endParaRPr>
          </a:p>
          <a:p>
            <a:pPr marL="342900" marR="0" lvl="0" indent="-342900" algn="l" defTabSz="685800" rtl="0" eaLnBrk="1" fontAlgn="auto" latinLnBrk="0" hangingPunct="1">
              <a:lnSpc>
                <a:spcPct val="100000"/>
              </a:lnSpc>
              <a:spcBef>
                <a:spcPts val="0"/>
              </a:spcBef>
              <a:spcAft>
                <a:spcPts val="1200"/>
              </a:spcAft>
              <a:buClrTx/>
              <a:buSzTx/>
              <a:buFontTx/>
              <a:buNone/>
              <a:tabLst/>
              <a:defRPr/>
            </a:pPr>
            <a:r>
              <a:rPr lang="en-US" sz="900" b="0" kern="1200">
                <a:solidFill>
                  <a:srgbClr val="4D4D4F"/>
                </a:solidFill>
                <a:effectLst/>
                <a:latin typeface="Open Sans"/>
                <a:ea typeface="Open Sans"/>
                <a:cs typeface="Open Sans"/>
              </a:rPr>
              <a:t>MAJOR MAINTENANCE</a:t>
            </a:r>
          </a:p>
          <a:p>
            <a:pPr marL="342900" marR="0" lvl="0" indent="-342900" algn="l" defTabSz="685800" rtl="0" eaLnBrk="1" fontAlgn="auto" latinLnBrk="0" hangingPunct="1">
              <a:lnSpc>
                <a:spcPct val="100000"/>
              </a:lnSpc>
              <a:spcBef>
                <a:spcPts val="0"/>
              </a:spcBef>
              <a:spcAft>
                <a:spcPts val="1200"/>
              </a:spcAft>
              <a:buClrTx/>
              <a:buSzTx/>
              <a:buFontTx/>
              <a:buNone/>
              <a:tabLst/>
              <a:defRPr/>
            </a:pPr>
            <a:r>
              <a:rPr lang="en-US" sz="900" b="0" kern="1200">
                <a:solidFill>
                  <a:srgbClr val="4D4D4F"/>
                </a:solidFill>
                <a:effectLst/>
                <a:latin typeface="Open Sans"/>
                <a:ea typeface="Open Sans"/>
                <a:cs typeface="Open Sans"/>
              </a:rPr>
              <a:t>Pavement, stormwater, traffic signal, and curb ramp repair and reconstruction</a:t>
            </a:r>
            <a:endParaRPr lang="en-US" sz="1100" b="0"/>
          </a:p>
          <a:p>
            <a:pPr marL="342900" marR="0" lvl="0" indent="-342900" algn="l" defTabSz="685800" rtl="0" eaLnBrk="1" fontAlgn="auto" latinLnBrk="0" hangingPunct="1">
              <a:lnSpc>
                <a:spcPct val="100000"/>
              </a:lnSpc>
              <a:spcBef>
                <a:spcPts val="0"/>
              </a:spcBef>
              <a:spcAft>
                <a:spcPts val="1200"/>
              </a:spcAft>
              <a:buClrTx/>
              <a:buSzTx/>
              <a:buFontTx/>
              <a:buNone/>
              <a:tabLst/>
              <a:defRPr/>
            </a:pPr>
            <a:endParaRPr lang="en-US" sz="900" b="0" kern="1200">
              <a:solidFill>
                <a:srgbClr val="4D4D4F"/>
              </a:solidFill>
              <a:effectLst/>
              <a:latin typeface="Open Sans"/>
              <a:ea typeface="Open Sans"/>
              <a:cs typeface="Open Sans"/>
            </a:endParaRPr>
          </a:p>
          <a:p>
            <a:pPr marL="342900" marR="0" lvl="0" indent="-342900" algn="l" defTabSz="685800" rtl="0" eaLnBrk="1" fontAlgn="auto" latinLnBrk="0" hangingPunct="1">
              <a:lnSpc>
                <a:spcPct val="100000"/>
              </a:lnSpc>
              <a:spcBef>
                <a:spcPts val="0"/>
              </a:spcBef>
              <a:spcAft>
                <a:spcPts val="1200"/>
              </a:spcAft>
              <a:buClrTx/>
              <a:buSzTx/>
              <a:buFontTx/>
              <a:buNone/>
              <a:tabLst/>
              <a:defRPr/>
            </a:pPr>
            <a:endParaRPr lang="en-US" sz="900" b="0" kern="1200">
              <a:solidFill>
                <a:srgbClr val="4D4D4F"/>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0"/>
              </a:spcBef>
              <a:spcAft>
                <a:spcPts val="1200"/>
              </a:spcAft>
            </a:pPr>
            <a:endParaRPr lang="en-US"/>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15</a:t>
            </a:fld>
            <a:endParaRPr lang="en-US"/>
          </a:p>
        </p:txBody>
      </p:sp>
    </p:spTree>
    <p:extLst>
      <p:ext uri="{BB962C8B-B14F-4D97-AF65-F5344CB8AC3E}">
        <p14:creationId xmlns:p14="http://schemas.microsoft.com/office/powerpoint/2010/main" val="228363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gn="l" defTabSz="6858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9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Emphasize safety benefits of this investment</a:t>
            </a:r>
            <a:endPar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2400"/>
              </a:spcAft>
              <a:buFont typeface="Arial" panose="020B0604020202020204" pitchFamily="34" charset="0"/>
              <a:buChar char="•"/>
            </a:pPr>
            <a:endPar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2400"/>
              </a:spcAft>
              <a:buFont typeface="Arial" panose="020B0604020202020204" pitchFamily="34" charset="0"/>
              <a:buChar char="•"/>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Wide roads like 82nd Ave benefit from closely-spaced streetlights to improve visibility for everyone</a:t>
            </a:r>
          </a:p>
          <a:p>
            <a:pPr marL="342900" indent="-342900">
              <a:spcAft>
                <a:spcPts val="2400"/>
              </a:spcAft>
              <a:buFont typeface="Arial" panose="020B0604020202020204" pitchFamily="34" charset="0"/>
              <a:buChar char="•"/>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Project will fill all identified street lighting gaps the entire length of the corridor </a:t>
            </a:r>
          </a:p>
          <a:p>
            <a:pPr marL="342900" indent="-342900">
              <a:spcAft>
                <a:spcPts val="2400"/>
              </a:spcAft>
              <a:buFont typeface="Arial" panose="020B0604020202020204" pitchFamily="34" charset="0"/>
              <a:buChar char="•"/>
            </a:pP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Construction in 2022-2023</a:t>
            </a: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16</a:t>
            </a:fld>
            <a:endParaRPr lang="en-US"/>
          </a:p>
        </p:txBody>
      </p:sp>
    </p:spTree>
    <p:extLst>
      <p:ext uri="{BB962C8B-B14F-4D97-AF65-F5344CB8AC3E}">
        <p14:creationId xmlns:p14="http://schemas.microsoft.com/office/powerpoint/2010/main" val="1064421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Emphasize safety benefits of this investment</a:t>
            </a:r>
            <a:endParaRPr lang="en-US" sz="900" b="0">
              <a:solidFill>
                <a:schemeClr val="bg2">
                  <a:lumMod val="25000"/>
                </a:schemeClr>
              </a:solidFill>
              <a:latin typeface="Open Sans"/>
              <a:ea typeface="Open Sans"/>
              <a:cs typeface="Open Sans"/>
            </a:endParaRPr>
          </a:p>
          <a:p>
            <a:pPr marL="342900" indent="-342900">
              <a:buFont typeface="Arial" panose="020B0604020202020204" pitchFamily="34" charset="0"/>
              <a:buChar char="•"/>
            </a:pPr>
            <a:endParaRPr lang="en-US" sz="900" b="0">
              <a:solidFill>
                <a:schemeClr val="bg2">
                  <a:lumMod val="25000"/>
                </a:schemeClr>
              </a:solidFill>
              <a:latin typeface="Open Sans"/>
              <a:ea typeface="Open Sans"/>
              <a:cs typeface="Open Sans"/>
            </a:endParaRPr>
          </a:p>
          <a:p>
            <a:pPr marL="342900" indent="-342900">
              <a:buFont typeface="Arial" panose="020B0604020202020204" pitchFamily="34" charset="0"/>
              <a:buChar char="•"/>
            </a:pPr>
            <a:r>
              <a:rPr lang="en-US" sz="900" b="0">
                <a:solidFill>
                  <a:schemeClr val="bg2">
                    <a:lumMod val="25000"/>
                  </a:schemeClr>
                </a:solidFill>
                <a:latin typeface="Open Sans"/>
                <a:ea typeface="Open Sans"/>
                <a:cs typeface="Open Sans"/>
              </a:rPr>
              <a:t>Fewer crossings between Stark and Division. This section has lower equity, lower safety need, lower activity, centers north and south of here </a:t>
            </a:r>
          </a:p>
          <a:p>
            <a:pPr marL="342900" indent="-342900">
              <a:buFont typeface="Arial" panose="020B0604020202020204" pitchFamily="34" charset="0"/>
              <a:buChar char="•"/>
            </a:pPr>
            <a:endParaRPr lang="en-US" sz="900" b="1">
              <a:solidFill>
                <a:schemeClr val="bg2">
                  <a:lumMod val="25000"/>
                </a:schemeClr>
              </a:solidFill>
              <a:latin typeface="Open Sans"/>
              <a:ea typeface="Open Sans"/>
              <a:cs typeface="Open Sans"/>
            </a:endParaRPr>
          </a:p>
          <a:p>
            <a:pPr marL="342900" indent="-342900">
              <a:buFont typeface="Arial" panose="020B0604020202020204" pitchFamily="34" charset="0"/>
              <a:buChar char="•"/>
            </a:pPr>
            <a:r>
              <a:rPr lang="en-US" sz="900" b="1">
                <a:solidFill>
                  <a:schemeClr val="bg2">
                    <a:lumMod val="25000"/>
                  </a:schemeClr>
                </a:solidFill>
                <a:latin typeface="Open Sans"/>
                <a:ea typeface="Open Sans"/>
                <a:cs typeface="Open Sans"/>
              </a:rPr>
              <a:t>Eight new pedestrian crossings</a:t>
            </a:r>
            <a:r>
              <a:rPr lang="en-US" sz="900">
                <a:solidFill>
                  <a:schemeClr val="bg2">
                    <a:lumMod val="25000"/>
                  </a:schemeClr>
                </a:solidFill>
                <a:latin typeface="Open Sans"/>
                <a:ea typeface="Open Sans"/>
                <a:cs typeface="Open Sans"/>
              </a:rPr>
              <a:t> enhanced with signals or beacons, identified in 2019 adopted plan</a:t>
            </a:r>
            <a:endParaRPr lang="en-US" sz="900"/>
          </a:p>
          <a:p>
            <a:pPr marL="342900" indent="-342900">
              <a:buFont typeface="Arial" panose="020B0604020202020204" pitchFamily="34" charset="0"/>
              <a:buChar char="•"/>
            </a:pPr>
            <a:r>
              <a:rPr lang="en-US" sz="900">
                <a:solidFill>
                  <a:schemeClr val="bg2">
                    <a:lumMod val="25000"/>
                  </a:schemeClr>
                </a:solidFill>
                <a:latin typeface="Open Sans"/>
                <a:ea typeface="Open Sans"/>
                <a:cs typeface="Open Sans"/>
              </a:rPr>
              <a:t>Seven locations prioritized based on safety, equity, access to destinations, and feasibility to construct by 2023-2024</a:t>
            </a:r>
          </a:p>
          <a:p>
            <a:pPr marL="342900" indent="-342900">
              <a:buFont typeface="Arial" panose="020B0604020202020204" pitchFamily="34" charset="0"/>
              <a:buChar char="•"/>
            </a:pPr>
            <a:r>
              <a:rPr lang="en-US" sz="900">
                <a:solidFill>
                  <a:schemeClr val="bg2">
                    <a:lumMod val="25000"/>
                  </a:schemeClr>
                </a:solidFill>
                <a:latin typeface="Open Sans"/>
                <a:ea typeface="Open Sans"/>
                <a:cs typeface="Open Sans"/>
              </a:rPr>
              <a:t>One additional crossing at SE Rhone St will be delivered as part of Phase 1 repaving project in 2025-2026</a:t>
            </a:r>
          </a:p>
          <a:p>
            <a:endParaRPr lang="en-US"/>
          </a:p>
          <a:p>
            <a:pPr marL="342900" indent="-342900">
              <a:spcAft>
                <a:spcPts val="2400"/>
              </a:spcAft>
              <a:buFont typeface="Arial" panose="020B0604020202020204" pitchFamily="34" charset="0"/>
              <a:buChar char="•"/>
            </a:pPr>
            <a:r>
              <a:rPr lang="en-US" sz="9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Two recently completed</a:t>
            </a:r>
          </a:p>
          <a:p>
            <a:pPr marL="342900" indent="-342900">
              <a:spcAft>
                <a:spcPts val="2400"/>
              </a:spcAft>
              <a:buFont typeface="Arial" panose="020B0604020202020204" pitchFamily="34" charset="0"/>
              <a:buChar char="•"/>
            </a:pPr>
            <a:r>
              <a:rPr lang="en-US" sz="9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Nine</a:t>
            </a: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enhanced crossings funded already </a:t>
            </a:r>
            <a:r>
              <a:rPr lang="en-US" sz="900" i="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before</a:t>
            </a: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Phase 1</a:t>
            </a:r>
          </a:p>
          <a:p>
            <a:pPr marL="342900" indent="-342900">
              <a:spcAft>
                <a:spcPts val="2400"/>
              </a:spcAft>
              <a:buFont typeface="Arial" panose="020B0604020202020204" pitchFamily="34" charset="0"/>
              <a:buChar char="•"/>
            </a:pPr>
            <a:r>
              <a:rPr lang="en-US" sz="9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Seven </a:t>
            </a:r>
            <a:r>
              <a:rPr lang="en-US" sz="9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additional enhanced crossings funded in Phase 1 for construction in 2023-2024 timeframe</a:t>
            </a:r>
            <a:endParaRPr lang="en-US" sz="1000">
              <a:solidFill>
                <a:schemeClr val="bg2">
                  <a:lumMod val="25000"/>
                </a:schemeClr>
              </a:solidFill>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17</a:t>
            </a:fld>
            <a:endParaRPr lang="en-US"/>
          </a:p>
        </p:txBody>
      </p:sp>
    </p:spTree>
    <p:extLst>
      <p:ext uri="{BB962C8B-B14F-4D97-AF65-F5344CB8AC3E}">
        <p14:creationId xmlns:p14="http://schemas.microsoft.com/office/powerpoint/2010/main" val="421151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a:latin typeface="Open Sans" panose="020B0606030504020204" pitchFamily="34" charset="0"/>
                <a:ea typeface="Open Sans" panose="020B0606030504020204" pitchFamily="34" charset="0"/>
                <a:cs typeface="Open Sans" panose="020B0606030504020204" pitchFamily="34" charset="0"/>
              </a:rPr>
              <a:t>Reduce speeds and improve safety</a:t>
            </a:r>
            <a:r>
              <a:rPr lang="en-US">
                <a:latin typeface="Open Sans" panose="020B0606030504020204" pitchFamily="34" charset="0"/>
                <a:ea typeface="Open Sans" panose="020B0606030504020204" pitchFamily="34" charset="0"/>
                <a:cs typeface="Open Sans" panose="020B0606030504020204" pitchFamily="34" charset="0"/>
              </a:rPr>
              <a:t>: improvements to signal timing, vehicle detection, communication equipment, and other technological enhancements to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1">
                <a:latin typeface="Open Sans" panose="020B0606030504020204" pitchFamily="34" charset="0"/>
                <a:ea typeface="Open Sans" panose="020B0606030504020204" pitchFamily="34" charset="0"/>
                <a:cs typeface="Open Sans" panose="020B0606030504020204" pitchFamily="34" charset="0"/>
              </a:rPr>
              <a:t>Improve visibility </a:t>
            </a:r>
            <a:r>
              <a:rPr lang="en-US" b="0">
                <a:latin typeface="Open Sans" panose="020B0606030504020204" pitchFamily="34" charset="0"/>
                <a:ea typeface="Open Sans" panose="020B0606030504020204" pitchFamily="34" charset="0"/>
                <a:cs typeface="Open Sans" panose="020B0606030504020204" pitchFamily="34" charset="0"/>
              </a:rPr>
              <a:t>by updating signs, roadway striping, and signal-heads </a:t>
            </a:r>
            <a:r>
              <a:rPr lang="en-US">
                <a:latin typeface="Open Sans" panose="020B0606030504020204" pitchFamily="34" charset="0"/>
                <a:ea typeface="Open Sans" panose="020B0606030504020204" pitchFamily="34" charset="0"/>
                <a:cs typeface="Open Sans" panose="020B0606030504020204" pitchFamily="34" charset="0"/>
              </a:rPr>
              <a:t>and improve overall safety along the corridor and reduce future maintenance costs</a:t>
            </a:r>
            <a:endParaRPr lang="en-US" b="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b="1">
                <a:latin typeface="Open Sans" panose="020B0606030504020204" pitchFamily="34" charset="0"/>
                <a:ea typeface="Open Sans" panose="020B0606030504020204" pitchFamily="34" charset="0"/>
                <a:cs typeface="Open Sans" panose="020B0606030504020204" pitchFamily="34" charset="0"/>
              </a:rPr>
              <a:t>Implementation in 2022/2023, </a:t>
            </a:r>
            <a:r>
              <a:rPr lang="en-US">
                <a:latin typeface="Open Sans" panose="020B0606030504020204" pitchFamily="34" charset="0"/>
                <a:ea typeface="Open Sans" panose="020B0606030504020204" pitchFamily="34" charset="0"/>
                <a:cs typeface="Open Sans" panose="020B0606030504020204" pitchFamily="34" charset="0"/>
              </a:rPr>
              <a:t>with additional adjustments to signal timing in 2024/2025</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Reduce speeds and improve safety through signal timing, vehicle detection/ communication equipment, and other technological enhancements to </a:t>
            </a:r>
          </a:p>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Update roadway striping, traffic signs, street name signs, and signal-heads to improve visibility and improve overall safety along the corridor and reduce future maintenance costs</a:t>
            </a:r>
          </a:p>
          <a:p>
            <a:pPr>
              <a:lnSpc>
                <a:spcPct val="100000"/>
              </a:lnSpc>
            </a:pPr>
            <a:r>
              <a:rPr lang="en-US">
                <a:latin typeface="Open Sans" panose="020B0606030504020204" pitchFamily="34" charset="0"/>
                <a:ea typeface="Open Sans" panose="020B0606030504020204" pitchFamily="34" charset="0"/>
                <a:cs typeface="Open Sans" panose="020B0606030504020204" pitchFamily="34" charset="0"/>
              </a:rPr>
              <a:t>Implementation in 2022/2023, with additional adjustments to signal improvements in 2024/2025</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18</a:t>
            </a:fld>
            <a:endParaRPr lang="en-US"/>
          </a:p>
        </p:txBody>
      </p:sp>
    </p:spTree>
    <p:extLst>
      <p:ext uri="{BB962C8B-B14F-4D97-AF65-F5344CB8AC3E}">
        <p14:creationId xmlns:p14="http://schemas.microsoft.com/office/powerpoint/2010/main" val="3467413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0000"/>
              </a:lnSpc>
            </a:pPr>
            <a:r>
              <a:rPr lang="en-US" sz="1800">
                <a:latin typeface="Open Sans" panose="020B0606030504020204" pitchFamily="34" charset="0"/>
                <a:ea typeface="Open Sans" panose="020B0606030504020204" pitchFamily="34" charset="0"/>
                <a:cs typeface="Open Sans" panose="020B0606030504020204" pitchFamily="34" charset="0"/>
              </a:rPr>
              <a:t>Repave some segments of 82</a:t>
            </a:r>
            <a:r>
              <a:rPr lang="en-US" sz="1800" baseline="30000">
                <a:latin typeface="Open Sans" panose="020B0606030504020204" pitchFamily="34" charset="0"/>
                <a:ea typeface="Open Sans" panose="020B0606030504020204" pitchFamily="34" charset="0"/>
                <a:cs typeface="Open Sans" panose="020B0606030504020204" pitchFamily="34" charset="0"/>
              </a:rPr>
              <a:t>nd</a:t>
            </a:r>
            <a:r>
              <a:rPr lang="en-US" sz="1800">
                <a:latin typeface="Open Sans" panose="020B0606030504020204" pitchFamily="34" charset="0"/>
                <a:ea typeface="Open Sans" panose="020B0606030504020204" pitchFamily="34" charset="0"/>
                <a:cs typeface="Open Sans" panose="020B0606030504020204" pitchFamily="34" charset="0"/>
              </a:rPr>
              <a:t> Ave to a state of good repair to fulfill jurisdictional transfer agreement</a:t>
            </a:r>
          </a:p>
          <a:p>
            <a:pPr>
              <a:lnSpc>
                <a:spcPct val="100000"/>
              </a:lnSpc>
            </a:pPr>
            <a:endParaRPr lang="en-US" sz="1800" b="1">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The segments were selected based on:</a:t>
            </a:r>
          </a:p>
          <a:p>
            <a:pPr marL="285750" indent="-285750">
              <a:lnSpc>
                <a:spcPct val="100000"/>
              </a:lnSpc>
              <a:buFont typeface="Arial" panose="020B0604020202020204" pitchFamily="34" charset="0"/>
              <a:buChar char="•"/>
            </a:pPr>
            <a:r>
              <a:rPr lang="en-US" sz="1800" b="1">
                <a:latin typeface="Open Sans" panose="020B0606030504020204" pitchFamily="34" charset="0"/>
                <a:ea typeface="Open Sans" panose="020B0606030504020204" pitchFamily="34" charset="0"/>
                <a:cs typeface="Open Sans" panose="020B0606030504020204" pitchFamily="34" charset="0"/>
              </a:rPr>
              <a:t>Which areas were in the greatest need of paving</a:t>
            </a:r>
          </a:p>
          <a:p>
            <a:pPr marL="285750" indent="-285750">
              <a:lnSpc>
                <a:spcPct val="100000"/>
              </a:lnSpc>
              <a:buFont typeface="Arial" panose="020B0604020202020204" pitchFamily="34" charset="0"/>
              <a:buChar char="•"/>
            </a:pPr>
            <a:r>
              <a:rPr lang="en-US" sz="1800" b="1">
                <a:latin typeface="Open Sans" panose="020B0606030504020204" pitchFamily="34" charset="0"/>
                <a:ea typeface="Open Sans" panose="020B0606030504020204" pitchFamily="34" charset="0"/>
                <a:cs typeface="Open Sans" panose="020B0606030504020204" pitchFamily="34" charset="0"/>
              </a:rPr>
              <a:t>Where low ROW acquisition would be needed to reduce budget risk </a:t>
            </a:r>
          </a:p>
          <a:p>
            <a:pPr marL="285750" indent="-285750">
              <a:lnSpc>
                <a:spcPct val="100000"/>
              </a:lnSpc>
              <a:buFont typeface="Arial" panose="020B0604020202020204" pitchFamily="34" charset="0"/>
              <a:buChar char="•"/>
            </a:pPr>
            <a:r>
              <a:rPr lang="en-US" sz="1800" b="1">
                <a:latin typeface="Open Sans" panose="020B0606030504020204" pitchFamily="34" charset="0"/>
                <a:ea typeface="Open Sans" panose="020B0606030504020204" pitchFamily="34" charset="0"/>
                <a:cs typeface="Open Sans" panose="020B0606030504020204" pitchFamily="34" charset="0"/>
              </a:rPr>
              <a:t>Serving equity needs</a:t>
            </a:r>
          </a:p>
          <a:p>
            <a:pPr marL="285750" indent="-285750">
              <a:lnSpc>
                <a:spcPct val="100000"/>
              </a:lnSpc>
              <a:buFont typeface="Arial" panose="020B0604020202020204" pitchFamily="34" charset="0"/>
              <a:buChar char="•"/>
            </a:pPr>
            <a:r>
              <a:rPr lang="en-US" sz="1800" b="1">
                <a:latin typeface="Open Sans" panose="020B0606030504020204" pitchFamily="34" charset="0"/>
                <a:ea typeface="Open Sans" panose="020B0606030504020204" pitchFamily="34" charset="0"/>
                <a:cs typeface="Open Sans" panose="020B0606030504020204" pitchFamily="34" charset="0"/>
              </a:rPr>
              <a:t>Serving Centers (e.g., Jade, Lents) and other major destinations (e.g., Eastport Shopping Center, McDaniel High School) </a:t>
            </a:r>
          </a:p>
          <a:p>
            <a:pPr marL="285750" indent="-285750">
              <a:lnSpc>
                <a:spcPct val="100000"/>
              </a:lnSpc>
              <a:buFont typeface="Arial" panose="020B0604020202020204" pitchFamily="34" charset="0"/>
              <a:buChar char="•"/>
            </a:pPr>
            <a:r>
              <a:rPr lang="en-US" sz="1800" b="1">
                <a:latin typeface="Open Sans" panose="020B0606030504020204" pitchFamily="34" charset="0"/>
                <a:ea typeface="Open Sans" panose="020B0606030504020204" pitchFamily="34" charset="0"/>
                <a:cs typeface="Open Sans" panose="020B0606030504020204" pitchFamily="34" charset="0"/>
              </a:rPr>
              <a:t>Areas of high safety need</a:t>
            </a:r>
          </a:p>
          <a:p>
            <a:pPr lvl="1">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pPr>
            <a:r>
              <a:rPr lang="en-US" sz="1800">
                <a:latin typeface="Open Sans" panose="020B0606030504020204" pitchFamily="34" charset="0"/>
                <a:ea typeface="Open Sans" panose="020B0606030504020204" pitchFamily="34" charset="0"/>
                <a:cs typeface="Open Sans" panose="020B0606030504020204" pitchFamily="34" charset="0"/>
              </a:rPr>
              <a:t>SE Foster Rd to just north of Division St in Lents and Jade District areas</a:t>
            </a:r>
          </a:p>
          <a:p>
            <a:pPr lvl="1">
              <a:lnSpc>
                <a:spcPct val="100000"/>
              </a:lnSpc>
            </a:pPr>
            <a:r>
              <a:rPr lang="en-US" sz="1800">
                <a:latin typeface="Open Sans" panose="020B0606030504020204" pitchFamily="34" charset="0"/>
                <a:ea typeface="Open Sans" panose="020B0606030504020204" pitchFamily="34" charset="0"/>
                <a:cs typeface="Open Sans" panose="020B0606030504020204" pitchFamily="34" charset="0"/>
              </a:rPr>
              <a:t>NE Schuyler St to Siskiyou St segment near McDaniel High School</a:t>
            </a:r>
          </a:p>
          <a:p>
            <a:pPr>
              <a:lnSpc>
                <a:spcPct val="100000"/>
              </a:lnSpc>
            </a:pPr>
            <a:r>
              <a:rPr lang="en-US" sz="1800" b="1">
                <a:latin typeface="Open Sans" panose="020B0606030504020204" pitchFamily="34" charset="0"/>
                <a:ea typeface="Open Sans" panose="020B0606030504020204" pitchFamily="34" charset="0"/>
                <a:cs typeface="Open Sans" panose="020B0606030504020204" pitchFamily="34" charset="0"/>
              </a:rPr>
              <a:t>Accessibility upgrades </a:t>
            </a:r>
            <a:r>
              <a:rPr lang="en-US" sz="1800">
                <a:latin typeface="Open Sans" panose="020B0606030504020204" pitchFamily="34" charset="0"/>
                <a:ea typeface="Open Sans" panose="020B0606030504020204" pitchFamily="34" charset="0"/>
                <a:cs typeface="Open Sans" panose="020B0606030504020204" pitchFamily="34" charset="0"/>
              </a:rPr>
              <a:t>to all curb ramps along the segments being repaved</a:t>
            </a: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19</a:t>
            </a:fld>
            <a:endParaRPr lang="en-US"/>
          </a:p>
        </p:txBody>
      </p:sp>
    </p:spTree>
    <p:extLst>
      <p:ext uri="{BB962C8B-B14F-4D97-AF65-F5344CB8AC3E}">
        <p14:creationId xmlns:p14="http://schemas.microsoft.com/office/powerpoint/2010/main" val="363441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Chris w </a:t>
            </a:r>
          </a:p>
        </p:txBody>
      </p:sp>
      <p:sp>
        <p:nvSpPr>
          <p:cNvPr id="4" name="Slide Number Placeholder 3"/>
          <p:cNvSpPr>
            <a:spLocks noGrp="1"/>
          </p:cNvSpPr>
          <p:nvPr>
            <p:ph type="sldNum" sz="quarter" idx="5"/>
          </p:nvPr>
        </p:nvSpPr>
        <p:spPr/>
        <p:txBody>
          <a:bodyPr/>
          <a:lstStyle/>
          <a:p>
            <a:fld id="{7B9A1BD1-E95F-4200-8AFF-B5635E4846C3}" type="slidenum">
              <a:rPr lang="en-US" smtClean="0"/>
              <a:t>2</a:t>
            </a:fld>
            <a:endParaRPr lang="en-US"/>
          </a:p>
        </p:txBody>
      </p:sp>
    </p:spTree>
    <p:extLst>
      <p:ext uri="{BB962C8B-B14F-4D97-AF65-F5344CB8AC3E}">
        <p14:creationId xmlns:p14="http://schemas.microsoft.com/office/powerpoint/2010/main" val="203525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a:latin typeface="Open Sans"/>
                <a:ea typeface="Open Sans"/>
                <a:cs typeface="Open Sans"/>
              </a:rPr>
              <a:t>Getting us to 80%</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a:latin typeface="Open Sans"/>
                <a:ea typeface="Open Sans"/>
                <a:cs typeface="Open Sans"/>
              </a:rPr>
              <a:t>15 signal rebuilds </a:t>
            </a:r>
            <a:r>
              <a:rPr lang="en-US" sz="900">
                <a:latin typeface="Open Sans"/>
                <a:ea typeface="Open Sans"/>
                <a:cs typeface="Open Sans"/>
              </a:rPr>
              <a:t>have been completed or are funded</a:t>
            </a: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20</a:t>
            </a:fld>
            <a:endParaRPr lang="en-US"/>
          </a:p>
        </p:txBody>
      </p:sp>
    </p:spTree>
    <p:extLst>
      <p:ext uri="{BB962C8B-B14F-4D97-AF65-F5344CB8AC3E}">
        <p14:creationId xmlns:p14="http://schemas.microsoft.com/office/powerpoint/2010/main" val="3047930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21</a:t>
            </a:fld>
            <a:endParaRPr lang="en-US"/>
          </a:p>
        </p:txBody>
      </p:sp>
    </p:spTree>
    <p:extLst>
      <p:ext uri="{BB962C8B-B14F-4D97-AF65-F5344CB8AC3E}">
        <p14:creationId xmlns:p14="http://schemas.microsoft.com/office/powerpoint/2010/main" val="350966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At same time, we’re acting on  near term priorities we’re engaging in community conversation</a:t>
            </a:r>
          </a:p>
        </p:txBody>
      </p:sp>
      <p:sp>
        <p:nvSpPr>
          <p:cNvPr id="4" name="Slide Number Placeholder 3"/>
          <p:cNvSpPr>
            <a:spLocks noGrp="1"/>
          </p:cNvSpPr>
          <p:nvPr>
            <p:ph type="sldNum" sz="quarter" idx="5"/>
          </p:nvPr>
        </p:nvSpPr>
        <p:spPr/>
        <p:txBody>
          <a:bodyPr/>
          <a:lstStyle/>
          <a:p>
            <a:fld id="{F9C2A989-EC45-0845-9225-6BBE81AD33E9}" type="slidenum">
              <a:rPr lang="en-US" smtClean="0"/>
              <a:t>22</a:t>
            </a:fld>
            <a:endParaRPr lang="en-US"/>
          </a:p>
        </p:txBody>
      </p:sp>
    </p:spTree>
    <p:extLst>
      <p:ext uri="{BB962C8B-B14F-4D97-AF65-F5344CB8AC3E}">
        <p14:creationId xmlns:p14="http://schemas.microsoft.com/office/powerpoint/2010/main" val="155354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Key Outcomes:</a:t>
            </a:r>
          </a:p>
          <a:p>
            <a:pPr lvl="1">
              <a:lnSpc>
                <a:spcPct val="100000"/>
              </a:lnSpc>
              <a:spcBef>
                <a:spcPts val="0"/>
              </a:spcBef>
              <a:spcAft>
                <a:spcPts val="1800"/>
              </a:spcAft>
            </a:pPr>
            <a:r>
              <a:rPr lang="en-US" sz="900">
                <a:latin typeface="Open Sans"/>
                <a:ea typeface="Open Sans"/>
                <a:cs typeface="Open Sans"/>
              </a:rPr>
              <a:t>Confirm community-supported vision</a:t>
            </a:r>
          </a:p>
          <a:p>
            <a:pPr lvl="1">
              <a:lnSpc>
                <a:spcPct val="100000"/>
              </a:lnSpc>
              <a:spcBef>
                <a:spcPts val="0"/>
              </a:spcBef>
              <a:spcAft>
                <a:spcPts val="1800"/>
              </a:spcAft>
            </a:pPr>
            <a:r>
              <a:rPr lang="en-US" sz="900">
                <a:latin typeface="Open Sans"/>
                <a:ea typeface="Open Sans"/>
                <a:cs typeface="Open Sans"/>
              </a:rPr>
              <a:t>Finalize implementation-ready project list starting in 2026</a:t>
            </a:r>
          </a:p>
          <a:p>
            <a:pPr lvl="1">
              <a:lnSpc>
                <a:spcPct val="100000"/>
              </a:lnSpc>
              <a:spcBef>
                <a:spcPts val="0"/>
              </a:spcBef>
              <a:spcAft>
                <a:spcPts val="1800"/>
              </a:spcAft>
            </a:pPr>
            <a:r>
              <a:rPr lang="en-US" sz="900">
                <a:latin typeface="Open Sans"/>
                <a:ea typeface="Open Sans"/>
                <a:cs typeface="Open Sans"/>
              </a:rPr>
              <a:t>Position for federal transit funding and how the civic corridor supports transit</a:t>
            </a:r>
          </a:p>
          <a:p>
            <a:pPr lvl="1">
              <a:lnSpc>
                <a:spcPct val="100000"/>
              </a:lnSpc>
              <a:spcBef>
                <a:spcPts val="0"/>
              </a:spcBef>
              <a:spcAft>
                <a:spcPts val="1800"/>
              </a:spcAft>
            </a:pPr>
            <a:r>
              <a:rPr lang="en-US" sz="900">
                <a:latin typeface="Open Sans"/>
                <a:ea typeface="Open Sans"/>
                <a:cs typeface="Open Sans"/>
              </a:rPr>
              <a:t>Support community and small businesses both supporting businesses and </a:t>
            </a: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23</a:t>
            </a:fld>
            <a:endParaRPr lang="en-US"/>
          </a:p>
        </p:txBody>
      </p:sp>
    </p:spTree>
    <p:extLst>
      <p:ext uri="{BB962C8B-B14F-4D97-AF65-F5344CB8AC3E}">
        <p14:creationId xmlns:p14="http://schemas.microsoft.com/office/powerpoint/2010/main" val="3985681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lvl="1" indent="0">
              <a:lnSpc>
                <a:spcPct val="100000"/>
              </a:lnSpc>
              <a:spcBef>
                <a:spcPts val="0"/>
              </a:spcBef>
              <a:spcAft>
                <a:spcPts val="1800"/>
              </a:spcAft>
              <a:buNone/>
            </a:pPr>
            <a:r>
              <a:rPr lang="en-US" sz="900">
                <a:latin typeface="Open Sans"/>
                <a:ea typeface="Open Sans"/>
                <a:cs typeface="Open Sans"/>
              </a:rPr>
              <a:t>Centering needs of community and small businesses in a different way and that means:</a:t>
            </a:r>
          </a:p>
          <a:p>
            <a:pPr marL="457200" lvl="1" indent="0">
              <a:lnSpc>
                <a:spcPct val="100000"/>
              </a:lnSpc>
              <a:spcBef>
                <a:spcPts val="0"/>
              </a:spcBef>
              <a:spcAft>
                <a:spcPts val="1800"/>
              </a:spcAft>
              <a:buNone/>
            </a:pPr>
            <a:r>
              <a:rPr lang="en-US" sz="900">
                <a:latin typeface="Open Sans"/>
                <a:ea typeface="Open Sans"/>
                <a:cs typeface="Open Sans"/>
              </a:rPr>
              <a:t>More affordable housing</a:t>
            </a:r>
          </a:p>
          <a:p>
            <a:pPr marL="457200" lvl="1" indent="0">
              <a:lnSpc>
                <a:spcPct val="100000"/>
              </a:lnSpc>
              <a:spcBef>
                <a:spcPts val="0"/>
              </a:spcBef>
              <a:spcAft>
                <a:spcPts val="1800"/>
              </a:spcAft>
              <a:buNone/>
            </a:pPr>
            <a:r>
              <a:rPr lang="en-US" sz="900">
                <a:latin typeface="Open Sans"/>
                <a:ea typeface="Open Sans"/>
                <a:cs typeface="Open Sans"/>
              </a:rPr>
              <a:t>+</a:t>
            </a:r>
          </a:p>
          <a:p>
            <a:pPr marL="457200" lvl="1" indent="0">
              <a:lnSpc>
                <a:spcPct val="100000"/>
              </a:lnSpc>
              <a:spcBef>
                <a:spcPts val="0"/>
              </a:spcBef>
              <a:spcAft>
                <a:spcPts val="1800"/>
              </a:spcAft>
              <a:buNone/>
            </a:pPr>
            <a:r>
              <a:rPr lang="en-US" sz="900">
                <a:latin typeface="Open Sans"/>
                <a:ea typeface="Open Sans"/>
                <a:cs typeface="Open Sans"/>
              </a:rPr>
              <a:t>Corridor continues to be a place where people in </a:t>
            </a:r>
            <a:r>
              <a:rPr lang="en-US" sz="900" err="1">
                <a:latin typeface="Open Sans"/>
                <a:ea typeface="Open Sans"/>
                <a:cs typeface="Open Sans"/>
              </a:rPr>
              <a:t>ths</a:t>
            </a:r>
            <a:r>
              <a:rPr lang="en-US" sz="900">
                <a:latin typeface="Open Sans"/>
                <a:ea typeface="Open Sans"/>
                <a:cs typeface="Open Sans"/>
              </a:rPr>
              <a:t> community can live and </a:t>
            </a:r>
            <a:r>
              <a:rPr lang="en-US" sz="900" err="1">
                <a:latin typeface="Open Sans"/>
                <a:ea typeface="Open Sans"/>
                <a:cs typeface="Open Sans"/>
              </a:rPr>
              <a:t>shorp</a:t>
            </a:r>
            <a:r>
              <a:rPr lang="en-US" sz="900">
                <a:latin typeface="Open Sans"/>
                <a:ea typeface="Open Sans"/>
                <a:cs typeface="Open Sans"/>
              </a:rPr>
              <a:t> and worship</a:t>
            </a:r>
          </a:p>
          <a:p>
            <a:pPr marL="457200" lvl="1" indent="0">
              <a:lnSpc>
                <a:spcPct val="100000"/>
              </a:lnSpc>
              <a:spcBef>
                <a:spcPts val="0"/>
              </a:spcBef>
              <a:spcAft>
                <a:spcPts val="1800"/>
              </a:spcAft>
              <a:buNone/>
            </a:pPr>
            <a:endParaRPr lang="en-US" sz="800">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24</a:t>
            </a:fld>
            <a:endParaRPr lang="en-US"/>
          </a:p>
        </p:txBody>
      </p:sp>
    </p:spTree>
    <p:extLst>
      <p:ext uri="{BB962C8B-B14F-4D97-AF65-F5344CB8AC3E}">
        <p14:creationId xmlns:p14="http://schemas.microsoft.com/office/powerpoint/2010/main" val="264146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lvl="1" indent="0">
              <a:lnSpc>
                <a:spcPct val="100000"/>
              </a:lnSpc>
              <a:spcBef>
                <a:spcPts val="0"/>
              </a:spcBef>
              <a:spcAft>
                <a:spcPts val="1800"/>
              </a:spcAft>
              <a:buNone/>
            </a:pPr>
            <a:r>
              <a:rPr lang="en-US" sz="900">
                <a:latin typeface="Open Sans"/>
                <a:ea typeface="Open Sans"/>
                <a:cs typeface="Open Sans"/>
              </a:rPr>
              <a:t>Core of community events is coordinating with CBOs to make sure we’re centering the needs of community</a:t>
            </a:r>
          </a:p>
          <a:p>
            <a:pPr marL="457200" lvl="1" indent="0">
              <a:lnSpc>
                <a:spcPct val="100000"/>
              </a:lnSpc>
              <a:spcBef>
                <a:spcPts val="0"/>
              </a:spcBef>
              <a:spcAft>
                <a:spcPts val="1800"/>
              </a:spcAft>
              <a:buNone/>
            </a:pPr>
            <a:r>
              <a:rPr lang="en-US" sz="900">
                <a:latin typeface="Open Sans"/>
                <a:ea typeface="Open Sans"/>
                <a:cs typeface="Open Sans"/>
              </a:rPr>
              <a:t>While we’re </a:t>
            </a:r>
            <a:r>
              <a:rPr lang="en-US" sz="900" err="1">
                <a:latin typeface="Open Sans"/>
                <a:ea typeface="Open Sans"/>
                <a:cs typeface="Open Sans"/>
              </a:rPr>
              <a:t>implemenitg</a:t>
            </a:r>
            <a:r>
              <a:rPr lang="en-US" sz="900">
                <a:latin typeface="Open Sans"/>
                <a:ea typeface="Open Sans"/>
                <a:cs typeface="Open Sans"/>
              </a:rPr>
              <a:t> near term fixes </a:t>
            </a:r>
            <a:r>
              <a:rPr lang="en-US" sz="900" err="1">
                <a:latin typeface="Open Sans"/>
                <a:ea typeface="Open Sans"/>
                <a:cs typeface="Open Sans"/>
              </a:rPr>
              <a:t>wer’e</a:t>
            </a:r>
            <a:r>
              <a:rPr lang="en-US" sz="900">
                <a:latin typeface="Open Sans"/>
                <a:ea typeface="Open Sans"/>
                <a:cs typeface="Open Sans"/>
              </a:rPr>
              <a:t> doing community </a:t>
            </a:r>
            <a:r>
              <a:rPr lang="en-US" sz="900" err="1">
                <a:latin typeface="Open Sans"/>
                <a:ea typeface="Open Sans"/>
                <a:cs typeface="Open Sans"/>
              </a:rPr>
              <a:t>palnnign</a:t>
            </a:r>
            <a:r>
              <a:rPr lang="en-US" sz="900">
                <a:latin typeface="Open Sans"/>
                <a:ea typeface="Open Sans"/>
                <a:cs typeface="Open Sans"/>
              </a:rPr>
              <a:t> which is both transit transportation and </a:t>
            </a:r>
            <a:endParaRPr lang="en-US" sz="800">
              <a:latin typeface="Open Sans"/>
              <a:ea typeface="Open Sans"/>
              <a:cs typeface="Open Sans"/>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25</a:t>
            </a:fld>
            <a:endParaRPr lang="en-US"/>
          </a:p>
        </p:txBody>
      </p:sp>
    </p:spTree>
    <p:extLst>
      <p:ext uri="{BB962C8B-B14F-4D97-AF65-F5344CB8AC3E}">
        <p14:creationId xmlns:p14="http://schemas.microsoft.com/office/powerpoint/2010/main" val="1835319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26</a:t>
            </a:fld>
            <a:endParaRPr lang="en-US"/>
          </a:p>
        </p:txBody>
      </p:sp>
    </p:spTree>
    <p:extLst>
      <p:ext uri="{BB962C8B-B14F-4D97-AF65-F5344CB8AC3E}">
        <p14:creationId xmlns:p14="http://schemas.microsoft.com/office/powerpoint/2010/main" val="65491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27</a:t>
            </a:fld>
            <a:endParaRPr lang="en-US"/>
          </a:p>
        </p:txBody>
      </p:sp>
    </p:spTree>
    <p:extLst>
      <p:ext uri="{BB962C8B-B14F-4D97-AF65-F5344CB8AC3E}">
        <p14:creationId xmlns:p14="http://schemas.microsoft.com/office/powerpoint/2010/main" val="1820712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28</a:t>
            </a:fld>
            <a:endParaRPr lang="en-US"/>
          </a:p>
        </p:txBody>
      </p:sp>
    </p:spTree>
    <p:extLst>
      <p:ext uri="{BB962C8B-B14F-4D97-AF65-F5344CB8AC3E}">
        <p14:creationId xmlns:p14="http://schemas.microsoft.com/office/powerpoint/2010/main" val="19095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a:latin typeface="Open Sans" panose="020B0606030504020204" pitchFamily="34" charset="0"/>
              </a:rPr>
              <a:t>This transfer matters to Portlanders because this street serves our city’s most diverse neighborhoods and business districts.  It is the geographic center of the region and every day, tens of thousands of Portlanders rely on it to get to work and school, to shop and to travel to the nearby parks, libraries and other neighborhood destinations. TriMet buses that travel the corridor are some of the busiest in the region and ridership remained strong during COVID. In short, 82nd Avenue is one of Portland’s most important streets. </a:t>
            </a:r>
          </a:p>
          <a:p>
            <a:pPr marL="0" indent="0">
              <a:lnSpc>
                <a:spcPct val="100000"/>
              </a:lnSpc>
              <a:spcBef>
                <a:spcPts val="0"/>
              </a:spcBef>
              <a:spcAft>
                <a:spcPts val="3000"/>
              </a:spcAft>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3</a:t>
            </a:fld>
            <a:endParaRPr lang="en-US"/>
          </a:p>
        </p:txBody>
      </p:sp>
    </p:spTree>
    <p:extLst>
      <p:ext uri="{BB962C8B-B14F-4D97-AF65-F5344CB8AC3E}">
        <p14:creationId xmlns:p14="http://schemas.microsoft.com/office/powerpoint/2010/main" val="3495058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b="0" i="0" u="none" strike="noStrike" baseline="0">
                <a:latin typeface="Open Sans"/>
                <a:ea typeface="Open Sans"/>
                <a:cs typeface="Open Sans"/>
              </a:rPr>
              <a:t>Tragically, it is </a:t>
            </a:r>
            <a:r>
              <a:rPr lang="en-US">
                <a:latin typeface="Open Sans"/>
                <a:ea typeface="Open Sans"/>
                <a:cs typeface="Open Sans"/>
              </a:rPr>
              <a:t>also </a:t>
            </a:r>
            <a:r>
              <a:rPr lang="en-US" b="1">
                <a:latin typeface="Open Sans"/>
                <a:ea typeface="Open Sans"/>
                <a:cs typeface="Open Sans"/>
              </a:rPr>
              <a:t>one </a:t>
            </a:r>
            <a:r>
              <a:rPr lang="en-US" sz="900" b="1" i="0" u="none" strike="noStrike" baseline="0">
                <a:latin typeface="Open Sans"/>
                <a:ea typeface="Open Sans"/>
                <a:cs typeface="Open Sans"/>
              </a:rPr>
              <a:t>of Portland’s most dangerous streets</a:t>
            </a:r>
            <a:r>
              <a:rPr lang="en-US" sz="900" b="0" i="0" u="none" strike="noStrike" baseline="0">
                <a:latin typeface="Open Sans"/>
                <a:ea typeface="Open Sans"/>
                <a:cs typeface="Open Sans"/>
              </a:rPr>
              <a:t>. </a:t>
            </a:r>
            <a:r>
              <a:rPr lang="en-US" sz="900" b="1" i="0" u="none" strike="noStrike" baseline="0">
                <a:latin typeface="Open Sans"/>
                <a:ea typeface="Open Sans"/>
                <a:cs typeface="Open Sans"/>
              </a:rPr>
              <a:t>19 people have died on 82nd Avenue between 2007 and January 2022. </a:t>
            </a:r>
            <a:r>
              <a:rPr lang="en-US" sz="900" b="0" i="0" u="none" strike="noStrike" baseline="0">
                <a:latin typeface="Open Sans"/>
                <a:ea typeface="Open Sans"/>
                <a:cs typeface="Open Sans"/>
              </a:rPr>
              <a:t>In 2021, two pedestrians were killed in just one month while trying to cross the street.</a:t>
            </a:r>
            <a:r>
              <a:rPr lang="en-US">
                <a:latin typeface="Open Sans"/>
                <a:ea typeface="Open Sans"/>
                <a:cs typeface="Open Sans"/>
              </a:rPr>
              <a:t> </a:t>
            </a:r>
            <a:r>
              <a:rPr lang="en-US" sz="900" b="0" i="0" u="none" strike="noStrike" baseline="0">
                <a:latin typeface="Open Sans"/>
                <a:ea typeface="Open Sans"/>
                <a:cs typeface="Open Sans"/>
              </a:rPr>
              <a:t> In response, ODOT and PBOT have worked together to reduce speeds and build pedestrian crossings.</a:t>
            </a:r>
            <a:r>
              <a:rPr lang="en-US">
                <a:latin typeface="Open Sans"/>
                <a:ea typeface="Open Sans"/>
                <a:cs typeface="Open Sans"/>
              </a:rPr>
              <a:t> </a:t>
            </a:r>
            <a:r>
              <a:rPr lang="en-US" sz="900" b="0" i="0" u="none" strike="noStrike" baseline="0">
                <a:latin typeface="Open Sans"/>
                <a:ea typeface="Open Sans"/>
                <a:cs typeface="Open Sans"/>
              </a:rPr>
              <a:t> We must do better and we have an imperative to act quickly.</a:t>
            </a:r>
          </a:p>
        </p:txBody>
      </p:sp>
      <p:sp>
        <p:nvSpPr>
          <p:cNvPr id="4" name="Slide Number Placeholder 3"/>
          <p:cNvSpPr>
            <a:spLocks noGrp="1"/>
          </p:cNvSpPr>
          <p:nvPr>
            <p:ph type="sldNum" sz="quarter" idx="5"/>
          </p:nvPr>
        </p:nvSpPr>
        <p:spPr/>
        <p:txBody>
          <a:bodyPr/>
          <a:lstStyle/>
          <a:p>
            <a:fld id="{F9C2A989-EC45-0845-9225-6BBE81AD33E9}" type="slidenum">
              <a:rPr lang="en-US" smtClean="0"/>
              <a:t>4</a:t>
            </a:fld>
            <a:endParaRPr lang="en-US"/>
          </a:p>
        </p:txBody>
      </p:sp>
    </p:spTree>
    <p:extLst>
      <p:ext uri="{BB962C8B-B14F-4D97-AF65-F5344CB8AC3E}">
        <p14:creationId xmlns:p14="http://schemas.microsoft.com/office/powerpoint/2010/main" val="130515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900" b="0" i="0" u="none" strike="noStrike" baseline="0">
                <a:latin typeface="Open Sans" panose="020B0606030504020204" pitchFamily="34" charset="0"/>
              </a:rPr>
              <a:t>Almost every part of 82nd Avenue—pavement, sidewalks and curbs, traffic signals, street lighting—</a:t>
            </a:r>
            <a:r>
              <a:rPr lang="en-US" sz="900" b="1" i="0" u="none" strike="noStrike" baseline="0">
                <a:latin typeface="Open Sans" panose="020B0606030504020204" pitchFamily="34" charset="0"/>
              </a:rPr>
              <a:t>need significant repairs. </a:t>
            </a:r>
          </a:p>
        </p:txBody>
      </p:sp>
      <p:sp>
        <p:nvSpPr>
          <p:cNvPr id="4" name="Slide Number Placeholder 3"/>
          <p:cNvSpPr>
            <a:spLocks noGrp="1"/>
          </p:cNvSpPr>
          <p:nvPr>
            <p:ph type="sldNum" sz="quarter" idx="5"/>
          </p:nvPr>
        </p:nvSpPr>
        <p:spPr/>
        <p:txBody>
          <a:bodyPr/>
          <a:lstStyle/>
          <a:p>
            <a:fld id="{F9C2A989-EC45-0845-9225-6BBE81AD33E9}" type="slidenum">
              <a:rPr lang="en-US" smtClean="0"/>
              <a:t>5</a:t>
            </a:fld>
            <a:endParaRPr lang="en-US"/>
          </a:p>
        </p:txBody>
      </p:sp>
    </p:spTree>
    <p:extLst>
      <p:ext uri="{BB962C8B-B14F-4D97-AF65-F5344CB8AC3E}">
        <p14:creationId xmlns:p14="http://schemas.microsoft.com/office/powerpoint/2010/main" val="318702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Bef>
                <a:spcPts val="0"/>
              </a:spcBef>
              <a:spcAft>
                <a:spcPts val="1200"/>
              </a:spcAft>
            </a:pPr>
            <a:r>
              <a:rPr lang="en-US" sz="2000">
                <a:effectLst/>
                <a:latin typeface="Open Sans" panose="020B0606030504020204" pitchFamily="34" charset="0"/>
                <a:ea typeface="Open Sans" panose="020B0606030504020204" pitchFamily="34" charset="0"/>
                <a:cs typeface="Open Sans" panose="020B0606030504020204" pitchFamily="34" charset="0"/>
              </a:rPr>
              <a:t>Chris W</a:t>
            </a:r>
          </a:p>
          <a:p>
            <a:pPr>
              <a:lnSpc>
                <a:spcPct val="107000"/>
              </a:lnSpc>
              <a:spcBef>
                <a:spcPts val="0"/>
              </a:spcBef>
              <a:spcAft>
                <a:spcPts val="1200"/>
              </a:spcAft>
            </a:pPr>
            <a:r>
              <a:rPr lang="en-US" sz="2000">
                <a:effectLst/>
                <a:latin typeface="Open Sans" panose="020B0606030504020204" pitchFamily="34" charset="0"/>
                <a:ea typeface="Open Sans" panose="020B0606030504020204" pitchFamily="34" charset="0"/>
                <a:cs typeface="Open Sans" panose="020B0606030504020204" pitchFamily="34" charset="0"/>
              </a:rPr>
              <a:t>The jurisdictional transfer of 82</a:t>
            </a:r>
            <a:r>
              <a:rPr lang="en-US" sz="2000" baseline="30000">
                <a:effectLst/>
                <a:latin typeface="Open Sans" panose="020B0606030504020204" pitchFamily="34" charset="0"/>
                <a:ea typeface="Open Sans" panose="020B0606030504020204" pitchFamily="34" charset="0"/>
                <a:cs typeface="Open Sans" panose="020B0606030504020204" pitchFamily="34" charset="0"/>
              </a:rPr>
              <a:t>nd</a:t>
            </a:r>
            <a:r>
              <a:rPr lang="en-US" sz="2000">
                <a:effectLst/>
                <a:latin typeface="Open Sans" panose="020B0606030504020204" pitchFamily="34" charset="0"/>
                <a:ea typeface="Open Sans" panose="020B0606030504020204" pitchFamily="34" charset="0"/>
                <a:cs typeface="Open Sans" panose="020B0606030504020204" pitchFamily="34" charset="0"/>
              </a:rPr>
              <a:t> </a:t>
            </a:r>
            <a:r>
              <a:rPr lang="en-US" sz="2000">
                <a:latin typeface="Open Sans" panose="020B0606030504020204" pitchFamily="34" charset="0"/>
                <a:ea typeface="Open Sans" panose="020B0606030504020204" pitchFamily="34" charset="0"/>
                <a:cs typeface="Open Sans" panose="020B0606030504020204" pitchFamily="34" charset="0"/>
              </a:rPr>
              <a:t>Avenue is a reaction to these conditions and is the </a:t>
            </a:r>
            <a:r>
              <a:rPr lang="en-US" sz="2000" b="1">
                <a:latin typeface="Open Sans" panose="020B0606030504020204" pitchFamily="34" charset="0"/>
                <a:ea typeface="Open Sans" panose="020B0606030504020204" pitchFamily="34" charset="0"/>
                <a:cs typeface="Open Sans" panose="020B0606030504020204" pitchFamily="34" charset="0"/>
              </a:rPr>
              <a:t>culmination of years of effort by community leaders and elected officials. </a:t>
            </a:r>
          </a:p>
          <a:p>
            <a:pPr lvl="1">
              <a:lnSpc>
                <a:spcPct val="107000"/>
              </a:lnSpc>
              <a:spcBef>
                <a:spcPts val="0"/>
              </a:spcBef>
              <a:spcAft>
                <a:spcPts val="1200"/>
              </a:spcAft>
              <a:buFont typeface="Courier New" panose="02070309020205020404" pitchFamily="49" charset="0"/>
              <a:buChar char="o"/>
            </a:pPr>
            <a:r>
              <a:rPr lang="en-US" sz="2000">
                <a:effectLst/>
                <a:latin typeface="Open Sans" panose="020B0606030504020204" pitchFamily="34" charset="0"/>
                <a:ea typeface="Open Sans" panose="020B0606030504020204" pitchFamily="34" charset="0"/>
                <a:cs typeface="Open Sans" panose="020B0606030504020204" pitchFamily="34" charset="0"/>
              </a:rPr>
              <a:t>The historic funding allocation from the state legislature means that PBOT can address </a:t>
            </a:r>
            <a:r>
              <a:rPr lang="en-US" sz="2000" b="1">
                <a:effectLst/>
                <a:latin typeface="Open Sans" panose="020B0606030504020204" pitchFamily="34" charset="0"/>
                <a:ea typeface="Open Sans" panose="020B0606030504020204" pitchFamily="34" charset="0"/>
                <a:cs typeface="Open Sans" panose="020B0606030504020204" pitchFamily="34" charset="0"/>
              </a:rPr>
              <a:t>critical safety and maintenance needs </a:t>
            </a:r>
            <a:r>
              <a:rPr lang="en-US" sz="2000">
                <a:effectLst/>
                <a:latin typeface="Open Sans" panose="020B0606030504020204" pitchFamily="34" charset="0"/>
                <a:ea typeface="Open Sans" panose="020B0606030504020204" pitchFamily="34" charset="0"/>
                <a:cs typeface="Open Sans" panose="020B0606030504020204" pitchFamily="34" charset="0"/>
              </a:rPr>
              <a:t>in the near-term</a:t>
            </a:r>
          </a:p>
          <a:p>
            <a:pPr marL="342900" marR="0" lvl="1" indent="0" algn="l" defTabSz="685800" rtl="0" eaLnBrk="1" fontAlgn="auto" latinLnBrk="0" hangingPunct="1">
              <a:lnSpc>
                <a:spcPct val="107000"/>
              </a:lnSpc>
              <a:spcBef>
                <a:spcPts val="0"/>
              </a:spcBef>
              <a:spcAft>
                <a:spcPts val="1200"/>
              </a:spcAft>
              <a:buClrTx/>
              <a:buSzTx/>
              <a:buFont typeface="Courier New" panose="02070309020205020404" pitchFamily="49" charset="0"/>
              <a:buChar char="o"/>
              <a:tabLst/>
              <a:defRPr/>
            </a:pPr>
            <a:r>
              <a:rPr lang="en-US" sz="2000">
                <a:latin typeface="Open Sans" panose="020B0606030504020204" pitchFamily="34" charset="0"/>
                <a:ea typeface="Open Sans" panose="020B0606030504020204" pitchFamily="34" charset="0"/>
                <a:cs typeface="Open Sans" panose="020B0606030504020204" pitchFamily="34" charset="0"/>
              </a:rPr>
              <a:t>City ownership will support the community in realizing the potential of the street to be a true civic corridor, and the committed funding from ODOT will allow us to begin investing in that vision.</a:t>
            </a:r>
            <a:endParaRPr lang="en-US" sz="2000" b="1">
              <a:effectLst/>
              <a:latin typeface="Open Sans" panose="020B0606030504020204" pitchFamily="34" charset="0"/>
              <a:ea typeface="Open Sans" panose="020B0606030504020204" pitchFamily="34" charset="0"/>
              <a:cs typeface="Open Sans" panose="020B0606030504020204" pitchFamily="34" charset="0"/>
            </a:endParaRPr>
          </a:p>
          <a:p>
            <a:pPr lvl="1">
              <a:lnSpc>
                <a:spcPct val="107000"/>
              </a:lnSpc>
              <a:spcBef>
                <a:spcPts val="0"/>
              </a:spcBef>
              <a:spcAft>
                <a:spcPts val="1200"/>
              </a:spcAft>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Working together with other City bureaus and community partners, we can establish </a:t>
            </a:r>
            <a:r>
              <a:rPr lang="en-US" sz="2000" b="1">
                <a:latin typeface="Open Sans" panose="020B0606030504020204" pitchFamily="34" charset="0"/>
                <a:ea typeface="Open Sans" panose="020B0606030504020204" pitchFamily="34" charset="0"/>
                <a:cs typeface="Open Sans" panose="020B0606030504020204" pitchFamily="34" charset="0"/>
              </a:rPr>
              <a:t>community stabilization resources</a:t>
            </a:r>
            <a:r>
              <a:rPr lang="en-US" sz="2000">
                <a:latin typeface="Open Sans" panose="020B0606030504020204" pitchFamily="34" charset="0"/>
                <a:ea typeface="Open Sans" panose="020B0606030504020204" pitchFamily="34" charset="0"/>
                <a:cs typeface="Open Sans" panose="020B0606030504020204" pitchFamily="34" charset="0"/>
              </a:rPr>
              <a:t> to help promote </a:t>
            </a:r>
            <a:r>
              <a:rPr lang="en-US" sz="2000" b="1">
                <a:latin typeface="Open Sans" panose="020B0606030504020204" pitchFamily="34" charset="0"/>
                <a:ea typeface="Open Sans" panose="020B0606030504020204" pitchFamily="34" charset="0"/>
                <a:cs typeface="Open Sans" panose="020B0606030504020204" pitchFamily="34" charset="0"/>
              </a:rPr>
              <a:t>equitable development</a:t>
            </a:r>
          </a:p>
          <a:p>
            <a:pPr lvl="1">
              <a:lnSpc>
                <a:spcPct val="107000"/>
              </a:lnSpc>
              <a:spcBef>
                <a:spcPts val="0"/>
              </a:spcBef>
              <a:spcAft>
                <a:spcPts val="1200"/>
              </a:spcAft>
              <a:buFont typeface="Courier New" panose="02070309020205020404" pitchFamily="49" charset="0"/>
              <a:buChar char="o"/>
            </a:pPr>
            <a:endParaRPr lang="en-US" sz="2000" b="1">
              <a:latin typeface="Open Sans" panose="020B0606030504020204" pitchFamily="34" charset="0"/>
              <a:ea typeface="Open Sans" panose="020B0606030504020204" pitchFamily="34" charset="0"/>
              <a:cs typeface="Open Sans" panose="020B0606030504020204" pitchFamily="34" charset="0"/>
            </a:endParaRPr>
          </a:p>
          <a:p>
            <a:pPr lvl="1">
              <a:lnSpc>
                <a:spcPct val="107000"/>
              </a:lnSpc>
              <a:spcBef>
                <a:spcPts val="0"/>
              </a:spcBef>
              <a:spcAft>
                <a:spcPts val="1200"/>
              </a:spcAft>
              <a:buFont typeface="Courier New" panose="02070309020205020404" pitchFamily="49" charset="0"/>
              <a:buNone/>
            </a:pPr>
            <a:r>
              <a:rPr lang="en-US" sz="2000" b="1">
                <a:latin typeface="Open Sans" panose="020B0606030504020204" pitchFamily="34" charset="0"/>
                <a:ea typeface="Open Sans" panose="020B0606030504020204" pitchFamily="34" charset="0"/>
                <a:cs typeface="Open Sans" panose="020B0606030504020204" pitchFamily="34" charset="0"/>
              </a:rPr>
              <a:t>In short, this transfer will support the realization of a long-held community vision for 82</a:t>
            </a:r>
            <a:r>
              <a:rPr lang="en-US" sz="2000" b="1" baseline="30000">
                <a:latin typeface="Open Sans" panose="020B0606030504020204" pitchFamily="34" charset="0"/>
                <a:ea typeface="Open Sans" panose="020B0606030504020204" pitchFamily="34" charset="0"/>
                <a:cs typeface="Open Sans" panose="020B0606030504020204" pitchFamily="34" charset="0"/>
              </a:rPr>
              <a:t>nd</a:t>
            </a:r>
            <a:r>
              <a:rPr lang="en-US" sz="2000" b="1">
                <a:latin typeface="Open Sans" panose="020B0606030504020204" pitchFamily="34" charset="0"/>
                <a:ea typeface="Open Sans" panose="020B0606030504020204" pitchFamily="34" charset="0"/>
                <a:cs typeface="Open Sans" panose="020B0606030504020204" pitchFamily="34" charset="0"/>
              </a:rPr>
              <a:t> Avenue to better serve the people who live, work, attend school, worship and meet their daily needs in the vital corridor.</a:t>
            </a:r>
          </a:p>
        </p:txBody>
      </p:sp>
      <p:sp>
        <p:nvSpPr>
          <p:cNvPr id="4" name="Slide Number Placeholder 3"/>
          <p:cNvSpPr>
            <a:spLocks noGrp="1"/>
          </p:cNvSpPr>
          <p:nvPr>
            <p:ph type="sldNum" sz="quarter" idx="5"/>
          </p:nvPr>
        </p:nvSpPr>
        <p:spPr/>
        <p:txBody>
          <a:bodyPr/>
          <a:lstStyle/>
          <a:p>
            <a:fld id="{F9C2A989-EC45-0845-9225-6BBE81AD33E9}" type="slidenum">
              <a:rPr lang="en-US" smtClean="0"/>
              <a:t>6</a:t>
            </a:fld>
            <a:endParaRPr lang="en-US"/>
          </a:p>
        </p:txBody>
      </p:sp>
    </p:spTree>
    <p:extLst>
      <p:ext uri="{BB962C8B-B14F-4D97-AF65-F5344CB8AC3E}">
        <p14:creationId xmlns:p14="http://schemas.microsoft.com/office/powerpoint/2010/main" val="285238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Chris W</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Community-led efforts have made this possible. Community members have advocated for safety improvements along 82</a:t>
            </a:r>
            <a:r>
              <a:rPr lang="en-US" sz="1800" baseline="30000">
                <a:effectLst/>
                <a:latin typeface="Segoe UI" panose="020B0502040204020203" pitchFamily="34" charset="0"/>
              </a:rPr>
              <a:t>nd</a:t>
            </a:r>
            <a:r>
              <a:rPr lang="en-US" sz="1800">
                <a:effectLst/>
                <a:latin typeface="Segoe UI" panose="020B0502040204020203" pitchFamily="34" charset="0"/>
              </a:rPr>
              <a:t> Ave and for the transfer</a:t>
            </a:r>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7</a:t>
            </a:fld>
            <a:endParaRPr lang="en-US"/>
          </a:p>
        </p:txBody>
      </p:sp>
    </p:spTree>
    <p:extLst>
      <p:ext uri="{BB962C8B-B14F-4D97-AF65-F5344CB8AC3E}">
        <p14:creationId xmlns:p14="http://schemas.microsoft.com/office/powerpoint/2010/main" val="3618175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Whole city approach to making 82</a:t>
            </a:r>
            <a:r>
              <a:rPr lang="en-US" baseline="30000"/>
              <a:t>nd</a:t>
            </a:r>
            <a:r>
              <a:rPr lang="en-US"/>
              <a:t> a great place</a:t>
            </a:r>
          </a:p>
          <a:p>
            <a:r>
              <a:rPr lang="en-US"/>
              <a:t>Partnering with funded community organizations including R82 and APANO’s work to develop affordable housing</a:t>
            </a:r>
            <a:endParaRPr lang="en-US">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a:defRPr/>
            </a:pPr>
            <a:r>
              <a:rPr lang="en-US"/>
              <a:t>This project represents an opportunity for the City – PBOT and our partners at BES, BPS, Parks, Civic Life, Prosper and Housing --  to work in partnership with community members and established community organizations.  Meeting the vision for an equitable civic corridor will require the entire city’s efforts.  We will need other partners – </a:t>
            </a:r>
            <a:r>
              <a:rPr lang="en-US" err="1"/>
              <a:t>philintropic</a:t>
            </a:r>
            <a:r>
              <a:rPr lang="en-US"/>
              <a:t>, institutional and community-based organizations.  With the legislature’s allocations of federal funding to Oregon Walks for the Re-Imagining 82</a:t>
            </a:r>
            <a:r>
              <a:rPr lang="en-US" baseline="30000"/>
              <a:t>nd</a:t>
            </a:r>
            <a:r>
              <a:rPr lang="en-US"/>
              <a:t> Avenue project and to APANO to begin land acquisition for affordable housing, we are set up for success.  </a:t>
            </a:r>
            <a:endParaRPr lang="en-US">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p>
          <a:p>
            <a:pPr>
              <a:defRPr/>
            </a:pPr>
            <a:r>
              <a:rPr lang="en-US"/>
              <a:t>I am directing PBOT staff to show up as partners with our community members.  This means that PBOT is taking an active role in organizing the City to respond to the needs in the corridor including short-term and long term corridor stabilization.  We can’t do it alone.  But we are setting the table to bring community partners and the City together to tackle this important challenge together.  In addition to three coordinated ARPA asks that help us address immediate needs in the short term, we have been working in partnership to create a plan for long term strategies that focus on building individual wealth, access to needed housing, small business growth, and other resources of well-being that will help people remain stable, resilient, and rooted in their communities.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9C2A989-EC45-0845-9225-6BBE81AD33E9}" type="slidenum">
              <a:rPr lang="en-US" smtClean="0"/>
              <a:t>8</a:t>
            </a:fld>
            <a:endParaRPr lang="en-US"/>
          </a:p>
        </p:txBody>
      </p:sp>
    </p:spTree>
    <p:extLst>
      <p:ext uri="{BB962C8B-B14F-4D97-AF65-F5344CB8AC3E}">
        <p14:creationId xmlns:p14="http://schemas.microsoft.com/office/powerpoint/2010/main" val="164247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00000"/>
              </a:lnSpc>
              <a:spcBef>
                <a:spcPts val="0"/>
              </a:spcBef>
              <a:spcAft>
                <a:spcPts val="3000"/>
              </a:spcAft>
              <a:buFont typeface="Arial" panose="020B0604020202020204" pitchFamily="34" charset="0"/>
              <a:buNone/>
            </a:pPr>
            <a:r>
              <a:rPr lang="en-US"/>
              <a:t>Chris W</a:t>
            </a:r>
          </a:p>
          <a:p>
            <a:pPr marL="0" indent="0">
              <a:lnSpc>
                <a:spcPct val="100000"/>
              </a:lnSpc>
              <a:spcBef>
                <a:spcPts val="0"/>
              </a:spcBef>
              <a:spcAft>
                <a:spcPts val="3000"/>
              </a:spcAft>
              <a:buFont typeface="Arial" panose="020B0604020202020204" pitchFamily="34" charset="0"/>
              <a:buNone/>
            </a:pPr>
            <a:endParaRPr lang="en-US"/>
          </a:p>
          <a:p>
            <a:pPr marL="0" indent="0">
              <a:lnSpc>
                <a:spcPct val="100000"/>
              </a:lnSpc>
              <a:spcBef>
                <a:spcPts val="0"/>
              </a:spcBef>
              <a:spcAft>
                <a:spcPts val="3000"/>
              </a:spcAft>
              <a:buFont typeface="Arial" panose="020B0604020202020204" pitchFamily="34" charset="0"/>
              <a:buNone/>
            </a:pPr>
            <a:r>
              <a:rPr lang="en-US"/>
              <a:t>Today, we are asking you to approve an ordinance that will direct Commissioner Hardesty to sign to IGAs. The first IGA will transfer 82</a:t>
            </a:r>
            <a:r>
              <a:rPr lang="en-US" baseline="30000"/>
              <a:t>nd</a:t>
            </a:r>
            <a:r>
              <a:rPr lang="en-US"/>
              <a:t> Avenue to the City of Portland on June 1, 2022.  The second will direct the City to accept $80M in American Recovery Plan Act funding from ODOT.  </a:t>
            </a:r>
          </a:p>
          <a:p>
            <a:pPr marL="0" indent="0">
              <a:lnSpc>
                <a:spcPct val="100000"/>
              </a:lnSpc>
              <a:spcBef>
                <a:spcPts val="0"/>
              </a:spcBef>
              <a:spcAft>
                <a:spcPts val="3000"/>
              </a:spcAft>
              <a:buFont typeface="Arial" panose="020B0604020202020204" pitchFamily="34" charset="0"/>
              <a:buNone/>
            </a:pPr>
            <a:endParaRPr lang="en-US"/>
          </a:p>
          <a:p>
            <a:pPr marL="0" indent="0">
              <a:lnSpc>
                <a:spcPct val="100000"/>
              </a:lnSpc>
              <a:spcBef>
                <a:spcPts val="0"/>
              </a:spcBef>
              <a:spcAft>
                <a:spcPts val="3000"/>
              </a:spcAft>
              <a:buFont typeface="Arial" panose="020B0604020202020204" pitchFamily="34" charset="0"/>
              <a:buNone/>
            </a:pPr>
            <a:r>
              <a:rPr lang="en-US"/>
              <a:t>Now, I will hand it off to my staff Kristin Hull and Julia Reed who will walk you though the details of the transfer and PBOT’s strategy for investing the first $80M in funding.</a:t>
            </a:r>
          </a:p>
        </p:txBody>
      </p:sp>
      <p:sp>
        <p:nvSpPr>
          <p:cNvPr id="4" name="Slide Number Placeholder 3"/>
          <p:cNvSpPr>
            <a:spLocks noGrp="1"/>
          </p:cNvSpPr>
          <p:nvPr>
            <p:ph type="sldNum" sz="quarter" idx="5"/>
          </p:nvPr>
        </p:nvSpPr>
        <p:spPr/>
        <p:txBody>
          <a:bodyPr/>
          <a:lstStyle/>
          <a:p>
            <a:fld id="{F9C2A989-EC45-0845-9225-6BBE81AD33E9}" type="slidenum">
              <a:rPr lang="en-US" smtClean="0"/>
              <a:t>9</a:t>
            </a:fld>
            <a:endParaRPr lang="en-US"/>
          </a:p>
        </p:txBody>
      </p:sp>
    </p:spTree>
    <p:extLst>
      <p:ext uri="{BB962C8B-B14F-4D97-AF65-F5344CB8AC3E}">
        <p14:creationId xmlns:p14="http://schemas.microsoft.com/office/powerpoint/2010/main" val="2243947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C03D504D-7F6E-909E-1D12-F9B9415EBA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650AF4-F58F-3E40-B3C8-B926AC4D5CB9}"/>
              </a:ext>
            </a:extLst>
          </p:cNvPr>
          <p:cNvSpPr>
            <a:spLocks noGrp="1"/>
          </p:cNvSpPr>
          <p:nvPr>
            <p:ph type="ctrTitle"/>
          </p:nvPr>
        </p:nvSpPr>
        <p:spPr>
          <a:xfrm>
            <a:off x="1524000" y="0"/>
            <a:ext cx="9144000" cy="2387600"/>
          </a:xfrm>
        </p:spPr>
        <p:txBody>
          <a:bodyPr anchor="b"/>
          <a:lstStyle>
            <a:lvl1pPr algn="ctr">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F212746-4996-9667-E57F-AF0157793956}"/>
              </a:ext>
            </a:extLst>
          </p:cNvPr>
          <p:cNvSpPr>
            <a:spLocks noGrp="1"/>
          </p:cNvSpPr>
          <p:nvPr>
            <p:ph type="subTitle" idx="1"/>
          </p:nvPr>
        </p:nvSpPr>
        <p:spPr>
          <a:xfrm>
            <a:off x="1524000" y="2524352"/>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3666234-789B-79EA-0592-291D4263D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81782-6409-F0F7-AF94-90584FAF7060}"/>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390432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D401E4B-3D1D-8A95-1FC1-A9F936B930D9}"/>
              </a:ext>
            </a:extLst>
          </p:cNvPr>
          <p:cNvPicPr>
            <a:picLocks noChangeAspect="1"/>
          </p:cNvPicPr>
          <p:nvPr userDrawn="1"/>
        </p:nvPicPr>
        <p:blipFill rotWithShape="1">
          <a:blip r:embed="rId2"/>
          <a:srcRect r="45534"/>
          <a:stretch/>
        </p:blipFill>
        <p:spPr>
          <a:xfrm>
            <a:off x="0" y="0"/>
            <a:ext cx="6640496" cy="6858000"/>
          </a:xfrm>
          <a:prstGeom prst="rect">
            <a:avLst/>
          </a:prstGeom>
          <a:ln>
            <a:noFill/>
          </a:ln>
        </p:spPr>
      </p:pic>
      <p:sp>
        <p:nvSpPr>
          <p:cNvPr id="11" name="Rectangle 10">
            <a:extLst>
              <a:ext uri="{FF2B5EF4-FFF2-40B4-BE49-F238E27FC236}">
                <a16:creationId xmlns:a16="http://schemas.microsoft.com/office/drawing/2014/main" id="{6C7A560E-6074-CEF3-CB6F-8D93A1CEABD7}"/>
              </a:ext>
            </a:extLst>
          </p:cNvPr>
          <p:cNvSpPr/>
          <p:nvPr userDrawn="1"/>
        </p:nvSpPr>
        <p:spPr>
          <a:xfrm>
            <a:off x="1148079" y="0"/>
            <a:ext cx="549241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a:xfrm>
            <a:off x="1608666" y="365126"/>
            <a:ext cx="4487334" cy="1325563"/>
          </a:xfrm>
        </p:spPr>
        <p:txBody>
          <a:bodyPr>
            <a:normAutofit/>
          </a:bodyPr>
          <a:lstStyle>
            <a:lvl1pPr algn="ctr">
              <a:defRPr sz="3600" b="1"/>
            </a:lvl1pPr>
          </a:lstStyle>
          <a:p>
            <a:r>
              <a:rPr lang="en-US"/>
              <a:t>Click to edit Master title style</a:t>
            </a:r>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3"/>
          <a:stretch>
            <a:fillRect/>
          </a:stretch>
        </p:blipFill>
        <p:spPr>
          <a:xfrm>
            <a:off x="10687831" y="6216354"/>
            <a:ext cx="988757" cy="365125"/>
          </a:xfrm>
          <a:prstGeom prst="rect">
            <a:avLst/>
          </a:prstGeom>
        </p:spPr>
      </p:pic>
      <p:sp>
        <p:nvSpPr>
          <p:cNvPr id="12" name="Title 1">
            <a:extLst>
              <a:ext uri="{FF2B5EF4-FFF2-40B4-BE49-F238E27FC236}">
                <a16:creationId xmlns:a16="http://schemas.microsoft.com/office/drawing/2014/main" id="{51C7E21A-E2F0-04A6-4CAB-64DCAC07617E}"/>
              </a:ext>
            </a:extLst>
          </p:cNvPr>
          <p:cNvSpPr txBox="1">
            <a:spLocks/>
          </p:cNvSpPr>
          <p:nvPr userDrawn="1"/>
        </p:nvSpPr>
        <p:spPr>
          <a:xfrm>
            <a:off x="7196664" y="365126"/>
            <a:ext cx="448733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43781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le Only">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D401E4B-3D1D-8A95-1FC1-A9F936B930D9}"/>
              </a:ext>
            </a:extLst>
          </p:cNvPr>
          <p:cNvPicPr>
            <a:picLocks noChangeAspect="1"/>
          </p:cNvPicPr>
          <p:nvPr userDrawn="1"/>
        </p:nvPicPr>
        <p:blipFill rotWithShape="1">
          <a:blip r:embed="rId2"/>
          <a:srcRect r="90739"/>
          <a:stretch/>
        </p:blipFill>
        <p:spPr>
          <a:xfrm>
            <a:off x="0" y="0"/>
            <a:ext cx="1129085" cy="6858000"/>
          </a:xfrm>
          <a:prstGeom prst="rect">
            <a:avLst/>
          </a:prstGeom>
          <a:ln>
            <a:noFill/>
          </a:ln>
        </p:spPr>
      </p:pic>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sp>
        <p:nvSpPr>
          <p:cNvPr id="10" name="Title Placeholder 1">
            <a:extLst>
              <a:ext uri="{FF2B5EF4-FFF2-40B4-BE49-F238E27FC236}">
                <a16:creationId xmlns:a16="http://schemas.microsoft.com/office/drawing/2014/main" id="{ECE63F1A-1BB0-7621-651D-62ABBA992991}"/>
              </a:ext>
            </a:extLst>
          </p:cNvPr>
          <p:cNvSpPr>
            <a:spLocks noGrp="1"/>
          </p:cNvSpPr>
          <p:nvPr>
            <p:ph type="title"/>
          </p:nvPr>
        </p:nvSpPr>
        <p:spPr>
          <a:xfrm>
            <a:off x="1423283" y="365126"/>
            <a:ext cx="9930517" cy="67649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7313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2"/>
          <a:stretch>
            <a:fillRect/>
          </a:stretch>
        </p:blipFill>
        <p:spPr>
          <a:xfrm>
            <a:off x="10687831" y="6216354"/>
            <a:ext cx="988757" cy="365125"/>
          </a:xfrm>
          <a:prstGeom prst="rect">
            <a:avLst/>
          </a:prstGeom>
        </p:spPr>
      </p:pic>
    </p:spTree>
    <p:extLst>
      <p:ext uri="{BB962C8B-B14F-4D97-AF65-F5344CB8AC3E}">
        <p14:creationId xmlns:p14="http://schemas.microsoft.com/office/powerpoint/2010/main" val="1715757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47F0140E-B372-28CB-D753-BF05047CDA0C}"/>
              </a:ext>
            </a:extLst>
          </p:cNvPr>
          <p:cNvPicPr>
            <a:picLocks noChangeAspect="1"/>
          </p:cNvPicPr>
          <p:nvPr userDrawn="1"/>
        </p:nvPicPr>
        <p:blipFill rotWithShape="1">
          <a:blip r:embed="rId2"/>
          <a:srcRect r="90658" b="16819"/>
          <a:stretch/>
        </p:blipFill>
        <p:spPr>
          <a:xfrm>
            <a:off x="-15114" y="0"/>
            <a:ext cx="1369352" cy="6858000"/>
          </a:xfrm>
          <a:prstGeom prst="rect">
            <a:avLst/>
          </a:prstGeom>
        </p:spPr>
      </p:pic>
      <p:sp>
        <p:nvSpPr>
          <p:cNvPr id="8" name="Rectangle 7">
            <a:extLst>
              <a:ext uri="{FF2B5EF4-FFF2-40B4-BE49-F238E27FC236}">
                <a16:creationId xmlns:a16="http://schemas.microsoft.com/office/drawing/2014/main" id="{4CEC3363-E4EF-3F4F-9C6C-57AB713DF99E}"/>
              </a:ext>
            </a:extLst>
          </p:cNvPr>
          <p:cNvSpPr/>
          <p:nvPr userDrawn="1"/>
        </p:nvSpPr>
        <p:spPr>
          <a:xfrm>
            <a:off x="1354238" y="7143"/>
            <a:ext cx="10837761" cy="6858001"/>
          </a:xfrm>
          <a:prstGeom prst="rect">
            <a:avLst/>
          </a:prstGeom>
          <a:solidFill>
            <a:srgbClr val="005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pic>
        <p:nvPicPr>
          <p:cNvPr id="11" name="Picture 10" descr="A picture containing text&#10;&#10;Description automatically generated">
            <a:extLst>
              <a:ext uri="{FF2B5EF4-FFF2-40B4-BE49-F238E27FC236}">
                <a16:creationId xmlns:a16="http://schemas.microsoft.com/office/drawing/2014/main" id="{AEA38972-030F-34D9-54A2-FCEA0C44588F}"/>
              </a:ext>
            </a:extLst>
          </p:cNvPr>
          <p:cNvPicPr>
            <a:picLocks noChangeAspect="1"/>
          </p:cNvPicPr>
          <p:nvPr userDrawn="1"/>
        </p:nvPicPr>
        <p:blipFill>
          <a:blip r:embed="rId3"/>
          <a:stretch>
            <a:fillRect/>
          </a:stretch>
        </p:blipFill>
        <p:spPr>
          <a:xfrm>
            <a:off x="3813906" y="876441"/>
            <a:ext cx="4787984" cy="1046326"/>
          </a:xfrm>
          <a:prstGeom prst="rect">
            <a:avLst/>
          </a:prstGeom>
        </p:spPr>
      </p:pic>
    </p:spTree>
    <p:extLst>
      <p:ext uri="{BB962C8B-B14F-4D97-AF65-F5344CB8AC3E}">
        <p14:creationId xmlns:p14="http://schemas.microsoft.com/office/powerpoint/2010/main" val="2104980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2"/>
          <a:stretch>
            <a:fillRect/>
          </a:stretch>
        </p:blipFill>
        <p:spPr>
          <a:xfrm>
            <a:off x="10687831" y="6216354"/>
            <a:ext cx="988757" cy="365125"/>
          </a:xfrm>
          <a:prstGeom prst="rect">
            <a:avLst/>
          </a:prstGeom>
        </p:spPr>
      </p:pic>
      <p:sp>
        <p:nvSpPr>
          <p:cNvPr id="13" name="Rectangle 12">
            <a:extLst>
              <a:ext uri="{FF2B5EF4-FFF2-40B4-BE49-F238E27FC236}">
                <a16:creationId xmlns:a16="http://schemas.microsoft.com/office/drawing/2014/main" id="{DCA2F7EF-70B0-E443-CE13-176F97F5BF5F}"/>
              </a:ext>
            </a:extLst>
          </p:cNvPr>
          <p:cNvSpPr/>
          <p:nvPr userDrawn="1"/>
        </p:nvSpPr>
        <p:spPr>
          <a:xfrm>
            <a:off x="0" y="2198451"/>
            <a:ext cx="12192000" cy="4659549"/>
          </a:xfrm>
          <a:prstGeom prst="rect">
            <a:avLst/>
          </a:prstGeom>
          <a:solidFill>
            <a:srgbClr val="00A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Tree>
    <p:extLst>
      <p:ext uri="{BB962C8B-B14F-4D97-AF65-F5344CB8AC3E}">
        <p14:creationId xmlns:p14="http://schemas.microsoft.com/office/powerpoint/2010/main" val="1935287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A3F60C-EA37-A90A-822C-5C8000C915C4}"/>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spTree>
    <p:extLst>
      <p:ext uri="{BB962C8B-B14F-4D97-AF65-F5344CB8AC3E}">
        <p14:creationId xmlns:p14="http://schemas.microsoft.com/office/powerpoint/2010/main" val="854874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A3F60C-EA37-A90A-822C-5C8000C915C4}"/>
              </a:ext>
            </a:extLst>
          </p:cNvPr>
          <p:cNvSpPr/>
          <p:nvPr userDrawn="1"/>
        </p:nvSpPr>
        <p:spPr>
          <a:xfrm>
            <a:off x="0" y="-1"/>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2"/>
          <a:stretch>
            <a:fillRect/>
          </a:stretch>
        </p:blipFill>
        <p:spPr>
          <a:xfrm>
            <a:off x="10687831" y="6216354"/>
            <a:ext cx="988757" cy="365125"/>
          </a:xfrm>
          <a:prstGeom prst="rect">
            <a:avLst/>
          </a:prstGeom>
        </p:spPr>
      </p:pic>
    </p:spTree>
    <p:extLst>
      <p:ext uri="{BB962C8B-B14F-4D97-AF65-F5344CB8AC3E}">
        <p14:creationId xmlns:p14="http://schemas.microsoft.com/office/powerpoint/2010/main" val="3641225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A3F60C-EA37-A90A-822C-5C8000C915C4}"/>
              </a:ext>
            </a:extLst>
          </p:cNvPr>
          <p:cNvSpPr/>
          <p:nvPr userDrawn="1"/>
        </p:nvSpPr>
        <p:spPr>
          <a:xfrm>
            <a:off x="0" y="0"/>
            <a:ext cx="12191999"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2"/>
          <a:stretch>
            <a:fillRect/>
          </a:stretch>
        </p:blipFill>
        <p:spPr>
          <a:xfrm>
            <a:off x="10687831" y="6216354"/>
            <a:ext cx="988757" cy="365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21570933-E87C-BFBE-21D5-2CF1CCB1AB90}"/>
              </a:ext>
            </a:extLst>
          </p:cNvPr>
          <p:cNvPicPr>
            <a:picLocks noChangeAspect="1"/>
          </p:cNvPicPr>
          <p:nvPr userDrawn="1"/>
        </p:nvPicPr>
        <p:blipFill>
          <a:blip r:embed="rId3"/>
          <a:stretch>
            <a:fillRect/>
          </a:stretch>
        </p:blipFill>
        <p:spPr>
          <a:xfrm>
            <a:off x="1808115" y="1466381"/>
            <a:ext cx="7956010" cy="4843654"/>
          </a:xfrm>
          <a:prstGeom prst="rect">
            <a:avLst/>
          </a:prstGeom>
        </p:spPr>
      </p:pic>
    </p:spTree>
    <p:extLst>
      <p:ext uri="{BB962C8B-B14F-4D97-AF65-F5344CB8AC3E}">
        <p14:creationId xmlns:p14="http://schemas.microsoft.com/office/powerpoint/2010/main" val="3057918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D805-EB06-F4F3-7DC9-08523C259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4B860-D8BA-DEBB-22B0-EB6E64790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5F6C5-F041-F339-C8B7-F2B366D1B8D5}"/>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5" name="Footer Placeholder 4">
            <a:extLst>
              <a:ext uri="{FF2B5EF4-FFF2-40B4-BE49-F238E27FC236}">
                <a16:creationId xmlns:a16="http://schemas.microsoft.com/office/drawing/2014/main" id="{6E0F61AC-EEC5-E13B-1FAB-797B58C4C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EA494-163A-6FCA-E111-DA8D69ABE816}"/>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241166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89B9-3CB0-2986-8197-EBEA9B90875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582FE3-7602-294C-4D2A-EE890D4BC1D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25BEA-829B-7E72-B253-6D709DBE335A}"/>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5" name="Footer Placeholder 4">
            <a:extLst>
              <a:ext uri="{FF2B5EF4-FFF2-40B4-BE49-F238E27FC236}">
                <a16:creationId xmlns:a16="http://schemas.microsoft.com/office/drawing/2014/main" id="{0F691A16-EF7D-C94F-D78D-CC9BEE198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327E8-22CC-7613-494B-0A5295D5205D}"/>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108599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04D7DFAB-8D8B-BE06-A188-ECFE5E5A50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a:xfrm>
            <a:off x="838200" y="1467304"/>
            <a:ext cx="10515600" cy="1325563"/>
          </a:xfrm>
        </p:spPr>
        <p:txBody>
          <a:bodyPr/>
          <a:lstStyle>
            <a:lvl1pPr algn="ct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p>
            <a:fld id="{799890A2-E3AE-D74A-9129-50190F2A7E4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91FFD82-FA4E-B60F-BB86-1256D5ECC7F3}"/>
              </a:ext>
            </a:extLst>
          </p:cNvPr>
          <p:cNvPicPr>
            <a:picLocks noChangeAspect="1"/>
          </p:cNvPicPr>
          <p:nvPr userDrawn="1"/>
        </p:nvPicPr>
        <p:blipFill>
          <a:blip r:embed="rId3"/>
          <a:stretch>
            <a:fillRect/>
          </a:stretch>
        </p:blipFill>
        <p:spPr>
          <a:xfrm>
            <a:off x="290850" y="284816"/>
            <a:ext cx="2091524" cy="64457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3B743EC-72DA-BEBD-3DDE-7F8F300D923F}"/>
              </a:ext>
            </a:extLst>
          </p:cNvPr>
          <p:cNvPicPr>
            <a:picLocks noChangeAspect="1"/>
          </p:cNvPicPr>
          <p:nvPr userDrawn="1"/>
        </p:nvPicPr>
        <p:blipFill>
          <a:blip r:embed="rId4"/>
          <a:stretch>
            <a:fillRect/>
          </a:stretch>
        </p:blipFill>
        <p:spPr>
          <a:xfrm>
            <a:off x="10155644" y="318344"/>
            <a:ext cx="1745506" cy="644574"/>
          </a:xfrm>
          <a:prstGeom prst="rect">
            <a:avLst/>
          </a:prstGeom>
        </p:spPr>
      </p:pic>
    </p:spTree>
    <p:extLst>
      <p:ext uri="{BB962C8B-B14F-4D97-AF65-F5344CB8AC3E}">
        <p14:creationId xmlns:p14="http://schemas.microsoft.com/office/powerpoint/2010/main" val="2697494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F3DAA-F552-32A8-5708-F0967AB6C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ED167E-6D2E-7F75-A405-08900F740087}"/>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88DF1-A43C-A1D7-CF32-2821AC152D66}"/>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A64EFB-A9F1-32BC-5622-7146A6704C17}"/>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6" name="Footer Placeholder 5">
            <a:extLst>
              <a:ext uri="{FF2B5EF4-FFF2-40B4-BE49-F238E27FC236}">
                <a16:creationId xmlns:a16="http://schemas.microsoft.com/office/drawing/2014/main" id="{B7EB7A61-13EA-522F-7CEE-7187AE81F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0012A4-B1FB-1AB9-420F-21D8ED452CF3}"/>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2521206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CF32-58F4-BD7D-65E8-26171F18070B}"/>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A74D7D-0780-8CFE-04AB-123C8742A72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0136A-816F-DBCC-40FF-D421364A7FF7}"/>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C587F-86C0-D839-863B-CA97BA020CB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EC380D-807E-8291-96DC-3112404F70E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C861FA-D3E9-B4AF-1784-128E59465641}"/>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8" name="Footer Placeholder 7">
            <a:extLst>
              <a:ext uri="{FF2B5EF4-FFF2-40B4-BE49-F238E27FC236}">
                <a16:creationId xmlns:a16="http://schemas.microsoft.com/office/drawing/2014/main" id="{D17EA87D-BFF0-60EE-B766-305FABD6D8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2EC44E-64C6-5BD9-76DB-3189EF3E6EFE}"/>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127734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3BC13-3031-0B42-DE7D-AE01F77A779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A1FA5-3294-06AC-5D59-DC1F2DE600A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96E15-89F4-5DA9-8C6A-E0BC9E73126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04BA8-C544-426D-A7AB-68DD587C26CA}"/>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6" name="Footer Placeholder 5">
            <a:extLst>
              <a:ext uri="{FF2B5EF4-FFF2-40B4-BE49-F238E27FC236}">
                <a16:creationId xmlns:a16="http://schemas.microsoft.com/office/drawing/2014/main" id="{81FF14BA-9A99-D1BF-F651-90ABE4905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1891B-5C10-750E-563B-DE1F87A5B558}"/>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212125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ED739-7E0D-27D3-9ED3-97DAE6CBDB6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B29D64-AB3E-D7E1-3985-68537DC3DBC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1C0784-578B-9D63-5E07-7D28BE86A94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955A0-25F0-EB8E-01F0-7EF74AD0FD2C}"/>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6" name="Footer Placeholder 5">
            <a:extLst>
              <a:ext uri="{FF2B5EF4-FFF2-40B4-BE49-F238E27FC236}">
                <a16:creationId xmlns:a16="http://schemas.microsoft.com/office/drawing/2014/main" id="{CE78E705-2CE0-EA01-AAE4-2A06AAD05D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83A00A-3B46-62B1-71AB-B94AF2CC6F70}"/>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3452957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BB6F-3349-84AD-0375-6DF02717BD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9DBF34-0064-6BB0-56F9-26FFF95B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41D11-29C4-1EF2-1D5F-943AA1E329DC}"/>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5" name="Footer Placeholder 4">
            <a:extLst>
              <a:ext uri="{FF2B5EF4-FFF2-40B4-BE49-F238E27FC236}">
                <a16:creationId xmlns:a16="http://schemas.microsoft.com/office/drawing/2014/main" id="{37FD643A-6894-5C8A-AD2F-726CD79A4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C45D-6860-8235-C126-60624C93471E}"/>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4021725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0CEE8-F1D3-5529-6A4C-81DD5D3A399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9686CE-4FF1-2A4B-23F3-F80065832E09}"/>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B9D12-7739-9F25-75A6-A2987191D957}"/>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5" name="Footer Placeholder 4">
            <a:extLst>
              <a:ext uri="{FF2B5EF4-FFF2-40B4-BE49-F238E27FC236}">
                <a16:creationId xmlns:a16="http://schemas.microsoft.com/office/drawing/2014/main" id="{C4AC885E-57D0-6CCC-F0C9-CEFB700CE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7F32F-D963-9C95-32D9-6D7BE9FD85C3}"/>
              </a:ext>
            </a:extLst>
          </p:cNvPr>
          <p:cNvSpPr>
            <a:spLocks noGrp="1"/>
          </p:cNvSpPr>
          <p:nvPr>
            <p:ph type="sldNum" sz="quarter" idx="12"/>
          </p:nvPr>
        </p:nvSpPr>
        <p:spPr/>
        <p:txBody>
          <a:bodyPr/>
          <a:lstStyle/>
          <a:p>
            <a:fld id="{799890A2-E3AE-D74A-9129-50190F2A7E4E}" type="slidenum">
              <a:rPr lang="en-US" smtClean="0"/>
              <a:t>‹#›</a:t>
            </a:fld>
            <a:endParaRPr lang="en-US"/>
          </a:p>
        </p:txBody>
      </p:sp>
    </p:spTree>
    <p:extLst>
      <p:ext uri="{BB962C8B-B14F-4D97-AF65-F5344CB8AC3E}">
        <p14:creationId xmlns:p14="http://schemas.microsoft.com/office/powerpoint/2010/main" val="37253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0CC018EB-3894-A509-7913-E4411B0E87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a:xfrm>
            <a:off x="838200" y="1467304"/>
            <a:ext cx="10515600" cy="1325563"/>
          </a:xfrm>
        </p:spPr>
        <p:txBody>
          <a:bodyPr/>
          <a:lstStyle>
            <a:lvl1pPr algn="ct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p>
            <a:fld id="{799890A2-E3AE-D74A-9129-50190F2A7E4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91FFD82-FA4E-B60F-BB86-1256D5ECC7F3}"/>
              </a:ext>
            </a:extLst>
          </p:cNvPr>
          <p:cNvPicPr>
            <a:picLocks noChangeAspect="1"/>
          </p:cNvPicPr>
          <p:nvPr userDrawn="1"/>
        </p:nvPicPr>
        <p:blipFill>
          <a:blip r:embed="rId3"/>
          <a:stretch>
            <a:fillRect/>
          </a:stretch>
        </p:blipFill>
        <p:spPr>
          <a:xfrm>
            <a:off x="290850" y="284816"/>
            <a:ext cx="2091524" cy="64457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3B743EC-72DA-BEBD-3DDE-7F8F300D923F}"/>
              </a:ext>
            </a:extLst>
          </p:cNvPr>
          <p:cNvPicPr>
            <a:picLocks noChangeAspect="1"/>
          </p:cNvPicPr>
          <p:nvPr userDrawn="1"/>
        </p:nvPicPr>
        <p:blipFill>
          <a:blip r:embed="rId4"/>
          <a:stretch>
            <a:fillRect/>
          </a:stretch>
        </p:blipFill>
        <p:spPr>
          <a:xfrm>
            <a:off x="10155644" y="318344"/>
            <a:ext cx="1745506" cy="644574"/>
          </a:xfrm>
          <a:prstGeom prst="rect">
            <a:avLst/>
          </a:prstGeom>
        </p:spPr>
      </p:pic>
    </p:spTree>
    <p:extLst>
      <p:ext uri="{BB962C8B-B14F-4D97-AF65-F5344CB8AC3E}">
        <p14:creationId xmlns:p14="http://schemas.microsoft.com/office/powerpoint/2010/main" val="2543810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10" name="Picture 9" descr="Chart&#10;&#10;Description automatically generated with medium confidence">
            <a:extLst>
              <a:ext uri="{FF2B5EF4-FFF2-40B4-BE49-F238E27FC236}">
                <a16:creationId xmlns:a16="http://schemas.microsoft.com/office/drawing/2014/main" id="{20F51AC6-3393-AC3A-410B-6090BFB345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a:xfrm>
            <a:off x="838200" y="1467304"/>
            <a:ext cx="10515600" cy="1325563"/>
          </a:xfrm>
        </p:spPr>
        <p:txBody>
          <a:bodyPr/>
          <a:lstStyle>
            <a:lvl1pPr algn="ctr">
              <a:defRPr b="1">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p>
            <a:fld id="{799890A2-E3AE-D74A-9129-50190F2A7E4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91FFD82-FA4E-B60F-BB86-1256D5ECC7F3}"/>
              </a:ext>
            </a:extLst>
          </p:cNvPr>
          <p:cNvPicPr>
            <a:picLocks noChangeAspect="1"/>
          </p:cNvPicPr>
          <p:nvPr userDrawn="1"/>
        </p:nvPicPr>
        <p:blipFill>
          <a:blip r:embed="rId3"/>
          <a:stretch>
            <a:fillRect/>
          </a:stretch>
        </p:blipFill>
        <p:spPr>
          <a:xfrm>
            <a:off x="290850" y="284816"/>
            <a:ext cx="2091524" cy="64457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3B743EC-72DA-BEBD-3DDE-7F8F300D923F}"/>
              </a:ext>
            </a:extLst>
          </p:cNvPr>
          <p:cNvPicPr>
            <a:picLocks noChangeAspect="1"/>
          </p:cNvPicPr>
          <p:nvPr userDrawn="1"/>
        </p:nvPicPr>
        <p:blipFill>
          <a:blip r:embed="rId4"/>
          <a:stretch>
            <a:fillRect/>
          </a:stretch>
        </p:blipFill>
        <p:spPr>
          <a:xfrm>
            <a:off x="10155644" y="318344"/>
            <a:ext cx="1745506" cy="644574"/>
          </a:xfrm>
          <a:prstGeom prst="rect">
            <a:avLst/>
          </a:prstGeom>
        </p:spPr>
      </p:pic>
    </p:spTree>
    <p:extLst>
      <p:ext uri="{BB962C8B-B14F-4D97-AF65-F5344CB8AC3E}">
        <p14:creationId xmlns:p14="http://schemas.microsoft.com/office/powerpoint/2010/main" val="30424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6" name="Picture 5" descr="A picture containing logo&#10;&#10;Description automatically generated">
            <a:extLst>
              <a:ext uri="{FF2B5EF4-FFF2-40B4-BE49-F238E27FC236}">
                <a16:creationId xmlns:a16="http://schemas.microsoft.com/office/drawing/2014/main" id="{21F5BA53-660E-15C2-D13F-9F1899523D6A}"/>
              </a:ext>
            </a:extLst>
          </p:cNvPr>
          <p:cNvPicPr>
            <a:picLocks noChangeAspect="1"/>
          </p:cNvPicPr>
          <p:nvPr userDrawn="1"/>
        </p:nvPicPr>
        <p:blipFill>
          <a:blip r:embed="rId2"/>
          <a:stretch>
            <a:fillRect/>
          </a:stretch>
        </p:blipFill>
        <p:spPr>
          <a:xfrm>
            <a:off x="10687831" y="6216354"/>
            <a:ext cx="988757" cy="365125"/>
          </a:xfrm>
          <a:prstGeom prst="rect">
            <a:avLst/>
          </a:prstGeom>
        </p:spPr>
      </p:pic>
      <p:pic>
        <p:nvPicPr>
          <p:cNvPr id="7" name="Picture 6" descr="Logo&#10;&#10;Description automatically generated">
            <a:extLst>
              <a:ext uri="{FF2B5EF4-FFF2-40B4-BE49-F238E27FC236}">
                <a16:creationId xmlns:a16="http://schemas.microsoft.com/office/drawing/2014/main" id="{9364AF82-CAFC-B36B-F640-35CFE09B3A0E}"/>
              </a:ext>
            </a:extLst>
          </p:cNvPr>
          <p:cNvPicPr>
            <a:picLocks noChangeAspect="1"/>
          </p:cNvPicPr>
          <p:nvPr userDrawn="1"/>
        </p:nvPicPr>
        <p:blipFill>
          <a:blip r:embed="rId3"/>
          <a:stretch>
            <a:fillRect/>
          </a:stretch>
        </p:blipFill>
        <p:spPr>
          <a:xfrm>
            <a:off x="-71980" y="5078027"/>
            <a:ext cx="3049958" cy="1788239"/>
          </a:xfrm>
          <a:prstGeom prst="rect">
            <a:avLst/>
          </a:prstGeom>
        </p:spPr>
      </p:pic>
    </p:spTree>
    <p:extLst>
      <p:ext uri="{BB962C8B-B14F-4D97-AF65-F5344CB8AC3E}">
        <p14:creationId xmlns:p14="http://schemas.microsoft.com/office/powerpoint/2010/main" val="163382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6" name="Picture 5" descr="A picture containing logo&#10;&#10;Description automatically generated">
            <a:extLst>
              <a:ext uri="{FF2B5EF4-FFF2-40B4-BE49-F238E27FC236}">
                <a16:creationId xmlns:a16="http://schemas.microsoft.com/office/drawing/2014/main" id="{21F5BA53-660E-15C2-D13F-9F1899523D6A}"/>
              </a:ext>
            </a:extLst>
          </p:cNvPr>
          <p:cNvPicPr>
            <a:picLocks noChangeAspect="1"/>
          </p:cNvPicPr>
          <p:nvPr userDrawn="1"/>
        </p:nvPicPr>
        <p:blipFill>
          <a:blip r:embed="rId2"/>
          <a:stretch>
            <a:fillRect/>
          </a:stretch>
        </p:blipFill>
        <p:spPr>
          <a:xfrm>
            <a:off x="10687831" y="6216354"/>
            <a:ext cx="988757" cy="365125"/>
          </a:xfrm>
          <a:prstGeom prst="rect">
            <a:avLst/>
          </a:prstGeom>
        </p:spPr>
      </p:pic>
      <p:pic>
        <p:nvPicPr>
          <p:cNvPr id="7" name="Picture 6" descr="Logo&#10;&#10;Description automatically generated">
            <a:extLst>
              <a:ext uri="{FF2B5EF4-FFF2-40B4-BE49-F238E27FC236}">
                <a16:creationId xmlns:a16="http://schemas.microsoft.com/office/drawing/2014/main" id="{9364AF82-CAFC-B36B-F640-35CFE09B3A0E}"/>
              </a:ext>
            </a:extLst>
          </p:cNvPr>
          <p:cNvPicPr>
            <a:picLocks noChangeAspect="1"/>
          </p:cNvPicPr>
          <p:nvPr userDrawn="1"/>
        </p:nvPicPr>
        <p:blipFill>
          <a:blip r:embed="rId3"/>
          <a:stretch>
            <a:fillRect/>
          </a:stretch>
        </p:blipFill>
        <p:spPr>
          <a:xfrm>
            <a:off x="-71980" y="5078027"/>
            <a:ext cx="3049958" cy="1788239"/>
          </a:xfrm>
          <a:prstGeom prst="rect">
            <a:avLst/>
          </a:prstGeom>
        </p:spPr>
      </p:pic>
    </p:spTree>
    <p:extLst>
      <p:ext uri="{BB962C8B-B14F-4D97-AF65-F5344CB8AC3E}">
        <p14:creationId xmlns:p14="http://schemas.microsoft.com/office/powerpoint/2010/main" val="2821842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695DC8C-50B2-6ADB-D9E5-056BC0BBEE9D}"/>
              </a:ext>
            </a:extLst>
          </p:cNvPr>
          <p:cNvPicPr>
            <a:picLocks noChangeAspect="1"/>
          </p:cNvPicPr>
          <p:nvPr userDrawn="1"/>
        </p:nvPicPr>
        <p:blipFill rotWithShape="1">
          <a:blip r:embed="rId2"/>
          <a:srcRect t="87160"/>
          <a:stretch/>
        </p:blipFill>
        <p:spPr>
          <a:xfrm>
            <a:off x="0" y="5977466"/>
            <a:ext cx="12192000" cy="880533"/>
          </a:xfrm>
          <a:prstGeom prst="rect">
            <a:avLst/>
          </a:prstGeom>
        </p:spPr>
      </p:pic>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p>
            <a:fld id="{799890A2-E3AE-D74A-9129-50190F2A7E4E}" type="slidenum">
              <a:rPr lang="en-US" smtClean="0"/>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3"/>
          <a:stretch>
            <a:fillRect/>
          </a:stretch>
        </p:blipFill>
        <p:spPr>
          <a:xfrm>
            <a:off x="10687831" y="6216354"/>
            <a:ext cx="988757" cy="365125"/>
          </a:xfrm>
          <a:prstGeom prst="rect">
            <a:avLst/>
          </a:prstGeom>
        </p:spPr>
      </p:pic>
    </p:spTree>
    <p:extLst>
      <p:ext uri="{BB962C8B-B14F-4D97-AF65-F5344CB8AC3E}">
        <p14:creationId xmlns:p14="http://schemas.microsoft.com/office/powerpoint/2010/main" val="195049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695DC8C-50B2-6ADB-D9E5-056BC0BBEE9D}"/>
              </a:ext>
            </a:extLst>
          </p:cNvPr>
          <p:cNvPicPr>
            <a:picLocks noChangeAspect="1"/>
          </p:cNvPicPr>
          <p:nvPr userDrawn="1"/>
        </p:nvPicPr>
        <p:blipFill rotWithShape="1">
          <a:blip r:embed="rId2"/>
          <a:srcRect t="87160"/>
          <a:stretch/>
        </p:blipFill>
        <p:spPr>
          <a:xfrm>
            <a:off x="0" y="5977466"/>
            <a:ext cx="12192000" cy="880533"/>
          </a:xfrm>
          <a:prstGeom prst="rect">
            <a:avLst/>
          </a:prstGeom>
        </p:spPr>
      </p:pic>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p>
            <a:fld id="{799890A2-E3AE-D74A-9129-50190F2A7E4E}" type="slidenum">
              <a:rPr lang="en-US" smtClean="0"/>
              <a:t>‹#›</a:t>
            </a:fld>
            <a:endParaRPr lang="en-US"/>
          </a:p>
        </p:txBody>
      </p:sp>
      <p:pic>
        <p:nvPicPr>
          <p:cNvPr id="9" name="Picture 8" descr="A picture containing logo&#10;&#10;Description automatically generated">
            <a:extLst>
              <a:ext uri="{FF2B5EF4-FFF2-40B4-BE49-F238E27FC236}">
                <a16:creationId xmlns:a16="http://schemas.microsoft.com/office/drawing/2014/main" id="{1B0E7530-138C-624C-EC84-857DB2D0039A}"/>
              </a:ext>
            </a:extLst>
          </p:cNvPr>
          <p:cNvPicPr>
            <a:picLocks noChangeAspect="1"/>
          </p:cNvPicPr>
          <p:nvPr userDrawn="1"/>
        </p:nvPicPr>
        <p:blipFill>
          <a:blip r:embed="rId3"/>
          <a:stretch>
            <a:fillRect/>
          </a:stretch>
        </p:blipFill>
        <p:spPr>
          <a:xfrm>
            <a:off x="10687831" y="6216354"/>
            <a:ext cx="988757" cy="365125"/>
          </a:xfrm>
          <a:prstGeom prst="rect">
            <a:avLst/>
          </a:prstGeom>
        </p:spPr>
      </p:pic>
    </p:spTree>
    <p:extLst>
      <p:ext uri="{BB962C8B-B14F-4D97-AF65-F5344CB8AC3E}">
        <p14:creationId xmlns:p14="http://schemas.microsoft.com/office/powerpoint/2010/main" val="366062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D969-1864-C8AF-9164-E226F38ACD15}"/>
              </a:ext>
            </a:extLst>
          </p:cNvPr>
          <p:cNvSpPr>
            <a:spLocks noGrp="1"/>
          </p:cNvSpPr>
          <p:nvPr>
            <p:ph type="title"/>
          </p:nvPr>
        </p:nvSpPr>
        <p:spPr/>
        <p:txBody>
          <a:bodyPr/>
          <a:lstStyle>
            <a:lvl1pPr algn="ctr">
              <a:defRPr b="1"/>
            </a:lvl1pPr>
          </a:lstStyle>
          <a:p>
            <a:r>
              <a:rPr lang="en-US"/>
              <a:t>Click to edit Master title style</a:t>
            </a:r>
          </a:p>
        </p:txBody>
      </p:sp>
      <p:sp>
        <p:nvSpPr>
          <p:cNvPr id="3" name="Date Placeholder 2">
            <a:extLst>
              <a:ext uri="{FF2B5EF4-FFF2-40B4-BE49-F238E27FC236}">
                <a16:creationId xmlns:a16="http://schemas.microsoft.com/office/drawing/2014/main" id="{7DCEB2B9-C578-E20F-C977-EB6CB3C1AA50}"/>
              </a:ext>
            </a:extLst>
          </p:cNvPr>
          <p:cNvSpPr>
            <a:spLocks noGrp="1"/>
          </p:cNvSpPr>
          <p:nvPr>
            <p:ph type="dt" sz="half" idx="10"/>
          </p:nvPr>
        </p:nvSpPr>
        <p:spPr/>
        <p:txBody>
          <a:bodyPr/>
          <a:lstStyle/>
          <a:p>
            <a:fld id="{EFEE9F23-BE81-2D4D-A8BF-C059AD46A192}" type="datetimeFigureOut">
              <a:rPr lang="en-US" smtClean="0"/>
              <a:t>4/27/2022</a:t>
            </a:fld>
            <a:endParaRPr lang="en-US"/>
          </a:p>
        </p:txBody>
      </p:sp>
      <p:sp>
        <p:nvSpPr>
          <p:cNvPr id="4" name="Footer Placeholder 3">
            <a:extLst>
              <a:ext uri="{FF2B5EF4-FFF2-40B4-BE49-F238E27FC236}">
                <a16:creationId xmlns:a16="http://schemas.microsoft.com/office/drawing/2014/main" id="{A13272B9-7507-4575-F959-C04BBAB94A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5447AB-942A-BC79-2B5F-D52CEEBE66C7}"/>
              </a:ext>
            </a:extLst>
          </p:cNvPr>
          <p:cNvSpPr>
            <a:spLocks noGrp="1"/>
          </p:cNvSpPr>
          <p:nvPr>
            <p:ph type="sldNum" sz="quarter" idx="12"/>
          </p:nvPr>
        </p:nvSpPr>
        <p:spPr/>
        <p:txBody>
          <a:bodyPr/>
          <a:lstStyle>
            <a:lvl1pPr>
              <a:defRPr>
                <a:solidFill>
                  <a:schemeClr val="tx1"/>
                </a:solidFill>
              </a:defRPr>
            </a:lvl1pPr>
          </a:lstStyle>
          <a:p>
            <a:fld id="{799890A2-E3AE-D74A-9129-50190F2A7E4E}"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E0291D86-E6C6-911C-0707-BA1364C0886B}"/>
              </a:ext>
            </a:extLst>
          </p:cNvPr>
          <p:cNvPicPr>
            <a:picLocks noChangeAspect="1"/>
          </p:cNvPicPr>
          <p:nvPr userDrawn="1"/>
        </p:nvPicPr>
        <p:blipFill rotWithShape="1">
          <a:blip r:embed="rId2"/>
          <a:srcRect r="90694"/>
          <a:stretch/>
        </p:blipFill>
        <p:spPr>
          <a:xfrm>
            <a:off x="0" y="0"/>
            <a:ext cx="1134533" cy="6858000"/>
          </a:xfrm>
          <a:prstGeom prst="rect">
            <a:avLst/>
          </a:prstGeom>
          <a:ln>
            <a:noFill/>
          </a:ln>
        </p:spPr>
      </p:pic>
    </p:spTree>
    <p:extLst>
      <p:ext uri="{BB962C8B-B14F-4D97-AF65-F5344CB8AC3E}">
        <p14:creationId xmlns:p14="http://schemas.microsoft.com/office/powerpoint/2010/main" val="149518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7E7E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B0F600-A90B-0AA1-4A04-9C6467E37728}"/>
              </a:ext>
            </a:extLst>
          </p:cNvPr>
          <p:cNvSpPr>
            <a:spLocks noGrp="1"/>
          </p:cNvSpPr>
          <p:nvPr>
            <p:ph type="title"/>
          </p:nvPr>
        </p:nvSpPr>
        <p:spPr>
          <a:xfrm>
            <a:off x="567267" y="365126"/>
            <a:ext cx="10786533" cy="6764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672598-C8E1-83AF-83A7-B15CCF0A213A}"/>
              </a:ext>
            </a:extLst>
          </p:cNvPr>
          <p:cNvSpPr>
            <a:spLocks noGrp="1"/>
          </p:cNvSpPr>
          <p:nvPr>
            <p:ph type="body" idx="1"/>
          </p:nvPr>
        </p:nvSpPr>
        <p:spPr>
          <a:xfrm>
            <a:off x="567267" y="1825625"/>
            <a:ext cx="1078653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2052C-9734-002A-8319-5E3B734FBA09}"/>
              </a:ext>
            </a:extLst>
          </p:cNvPr>
          <p:cNvSpPr>
            <a:spLocks noGrp="1"/>
          </p:cNvSpPr>
          <p:nvPr>
            <p:ph type="dt" sz="half" idx="2"/>
          </p:nvPr>
        </p:nvSpPr>
        <p:spPr>
          <a:xfrm>
            <a:off x="157843" y="6356351"/>
            <a:ext cx="3423557" cy="365125"/>
          </a:xfrm>
          <a:prstGeom prst="rect">
            <a:avLst/>
          </a:prstGeom>
        </p:spPr>
        <p:txBody>
          <a:bodyPr vert="horz" lIns="91440" tIns="45720" rIns="91440" bIns="45720" rtlCol="0" anchor="ctr"/>
          <a:lstStyle>
            <a:lvl1pPr algn="l">
              <a:defRPr sz="1200">
                <a:solidFill>
                  <a:schemeClr val="tx1"/>
                </a:solidFill>
              </a:defRPr>
            </a:lvl1pPr>
          </a:lstStyle>
          <a:p>
            <a:fld id="{EFEE9F23-BE81-2D4D-A8BF-C059AD46A192}" type="datetimeFigureOut">
              <a:rPr lang="en-US" smtClean="0"/>
              <a:pPr/>
              <a:t>4/27/2022</a:t>
            </a:fld>
            <a:endParaRPr lang="en-US"/>
          </a:p>
        </p:txBody>
      </p:sp>
      <p:sp>
        <p:nvSpPr>
          <p:cNvPr id="5" name="Footer Placeholder 4">
            <a:extLst>
              <a:ext uri="{FF2B5EF4-FFF2-40B4-BE49-F238E27FC236}">
                <a16:creationId xmlns:a16="http://schemas.microsoft.com/office/drawing/2014/main" id="{7F90B378-DFDC-4041-8F85-95FC574B8DB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11C97DD-459C-7214-5664-6BC7A7FA98BC}"/>
              </a:ext>
            </a:extLst>
          </p:cNvPr>
          <p:cNvSpPr>
            <a:spLocks noGrp="1"/>
          </p:cNvSpPr>
          <p:nvPr>
            <p:ph type="sldNum" sz="quarter" idx="4"/>
          </p:nvPr>
        </p:nvSpPr>
        <p:spPr>
          <a:xfrm>
            <a:off x="8610599" y="6356351"/>
            <a:ext cx="3423558" cy="365125"/>
          </a:xfrm>
          <a:prstGeom prst="rect">
            <a:avLst/>
          </a:prstGeom>
        </p:spPr>
        <p:txBody>
          <a:bodyPr vert="horz" lIns="91440" tIns="45720" rIns="91440" bIns="45720" rtlCol="0" anchor="ctr"/>
          <a:lstStyle>
            <a:lvl1pPr algn="r">
              <a:defRPr sz="1200">
                <a:solidFill>
                  <a:schemeClr val="tx1"/>
                </a:solidFill>
              </a:defRPr>
            </a:lvl1pPr>
          </a:lstStyle>
          <a:p>
            <a:fld id="{799890A2-E3AE-D74A-9129-50190F2A7E4E}" type="slidenum">
              <a:rPr lang="en-US" smtClean="0"/>
              <a:pPr/>
              <a:t>‹#›</a:t>
            </a:fld>
            <a:endParaRPr lang="en-US"/>
          </a:p>
        </p:txBody>
      </p:sp>
    </p:spTree>
    <p:extLst>
      <p:ext uri="{BB962C8B-B14F-4D97-AF65-F5344CB8AC3E}">
        <p14:creationId xmlns:p14="http://schemas.microsoft.com/office/powerpoint/2010/main" val="663713759"/>
      </p:ext>
    </p:extLst>
  </p:cSld>
  <p:clrMap bg1="lt1" tx1="dk1" bg2="lt2" tx2="dk2" accent1="accent1" accent2="accent2" accent3="accent3" accent4="accent4" accent5="accent5" accent6="accent6" hlink="hlink" folHlink="folHlink"/>
  <p:sldLayoutIdLst>
    <p:sldLayoutId id="2147483691" r:id="rId1"/>
    <p:sldLayoutId id="2147483715" r:id="rId2"/>
    <p:sldLayoutId id="2147483716" r:id="rId3"/>
    <p:sldLayoutId id="2147483717" r:id="rId4"/>
    <p:sldLayoutId id="2147483696" r:id="rId5"/>
    <p:sldLayoutId id="2147483729" r:id="rId6"/>
    <p:sldLayoutId id="2147483718" r:id="rId7"/>
    <p:sldLayoutId id="2147483726" r:id="rId8"/>
    <p:sldLayoutId id="2147483720" r:id="rId9"/>
    <p:sldLayoutId id="2147483721" r:id="rId10"/>
    <p:sldLayoutId id="2147483728" r:id="rId11"/>
    <p:sldLayoutId id="2147483719" r:id="rId12"/>
    <p:sldLayoutId id="2147483722" r:id="rId13"/>
    <p:sldLayoutId id="2147483723" r:id="rId14"/>
    <p:sldLayoutId id="2147483724" r:id="rId15"/>
    <p:sldLayoutId id="2147483727" r:id="rId16"/>
    <p:sldLayoutId id="2147483725" r:id="rId17"/>
    <p:sldLayoutId id="2147483692" r:id="rId18"/>
    <p:sldLayoutId id="2147483693" r:id="rId19"/>
    <p:sldLayoutId id="2147483694" r:id="rId20"/>
    <p:sldLayoutId id="2147483695" r:id="rId21"/>
    <p:sldLayoutId id="2147483698" r:id="rId22"/>
    <p:sldLayoutId id="2147483699" r:id="rId23"/>
    <p:sldLayoutId id="2147483700" r:id="rId24"/>
    <p:sldLayoutId id="2147483701" r:id="rId25"/>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microsoft.com/office/2007/relationships/hdphoto" Target="../media/hdphoto13.wdp"/><Relationship Id="rId5" Type="http://schemas.openxmlformats.org/officeDocument/2006/relationships/image" Target="../media/image60.png"/><Relationship Id="rId4" Type="http://schemas.microsoft.com/office/2007/relationships/hdphoto" Target="../media/hdphoto12.wdp"/><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comments" Target="../comments/comment4.xml"/><Relationship Id="rId5" Type="http://schemas.openxmlformats.org/officeDocument/2006/relationships/image" Target="../media/image6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7.jpe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69.png"/><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hyperlink" Target="https://www.portland.gov/82nd-avenue"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7.wdp"/><Relationship Id="rId5" Type="http://schemas.openxmlformats.org/officeDocument/2006/relationships/image" Target="../media/image1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png"/><Relationship Id="rId11" Type="http://schemas.microsoft.com/office/2007/relationships/hdphoto" Target="../media/hdphoto10.wdp"/><Relationship Id="rId5" Type="http://schemas.openxmlformats.org/officeDocument/2006/relationships/image" Target="../media/image20.emf"/><Relationship Id="rId10" Type="http://schemas.openxmlformats.org/officeDocument/2006/relationships/image" Target="../media/image24.png"/><Relationship Id="rId4" Type="http://schemas.microsoft.com/office/2007/relationships/hdphoto" Target="../media/hdphoto8.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comments" Target="../comments/comment2.xm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8.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11.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493519" y="491066"/>
            <a:ext cx="9711267" cy="2152749"/>
          </a:xfrm>
        </p:spPr>
        <p:txBody>
          <a:bodyPr>
            <a:normAutofit/>
          </a:bodyPr>
          <a:lstStyle/>
          <a:p>
            <a:r>
              <a:rPr lang="en-US" sz="7200">
                <a:latin typeface="+mn-lt"/>
              </a:rPr>
              <a:t>82ND AVENUE</a:t>
            </a:r>
          </a:p>
        </p:txBody>
      </p:sp>
      <p:sp>
        <p:nvSpPr>
          <p:cNvPr id="2" name="Subtitle 1">
            <a:extLst>
              <a:ext uri="{FF2B5EF4-FFF2-40B4-BE49-F238E27FC236}">
                <a16:creationId xmlns:a16="http://schemas.microsoft.com/office/drawing/2014/main" id="{109387CE-1B8F-BCE8-58C5-FD470337F4A7}"/>
              </a:ext>
            </a:extLst>
          </p:cNvPr>
          <p:cNvSpPr>
            <a:spLocks noGrp="1"/>
          </p:cNvSpPr>
          <p:nvPr>
            <p:ph type="subTitle" idx="1"/>
          </p:nvPr>
        </p:nvSpPr>
        <p:spPr>
          <a:xfrm>
            <a:off x="1452880" y="2528183"/>
            <a:ext cx="9474200" cy="1655762"/>
          </a:xfrm>
        </p:spPr>
        <p:txBody>
          <a:bodyPr>
            <a:normAutofit/>
          </a:bodyPr>
          <a:lstStyle/>
          <a:p>
            <a:r>
              <a:rPr lang="en-US" sz="4400" i="1"/>
              <a:t>Investment Program</a:t>
            </a:r>
          </a:p>
          <a:p>
            <a:endParaRPr lang="en-US" sz="4400"/>
          </a:p>
        </p:txBody>
      </p:sp>
      <p:sp>
        <p:nvSpPr>
          <p:cNvPr id="8" name="Title 1">
            <a:extLst>
              <a:ext uri="{FF2B5EF4-FFF2-40B4-BE49-F238E27FC236}">
                <a16:creationId xmlns:a16="http://schemas.microsoft.com/office/drawing/2014/main" id="{18CCB5DF-D582-4278-B6E9-AD67DA20CBF7}"/>
              </a:ext>
            </a:extLst>
          </p:cNvPr>
          <p:cNvSpPr txBox="1">
            <a:spLocks/>
          </p:cNvSpPr>
          <p:nvPr/>
        </p:nvSpPr>
        <p:spPr>
          <a:xfrm>
            <a:off x="4135553" y="6029032"/>
            <a:ext cx="5167620"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Trebuchet MS" charset="0"/>
                <a:ea typeface="Trebuchet MS" charset="0"/>
                <a:cs typeface="Trebuchet MS" charset="0"/>
              </a:defRPr>
            </a:lvl1pPr>
          </a:lstStyle>
          <a:p>
            <a:r>
              <a:rPr lang="en-US" sz="2200">
                <a:solidFill>
                  <a:schemeClr val="tx1"/>
                </a:solidFill>
                <a:latin typeface="Calibri"/>
              </a:rPr>
              <a:t>Portland City Council: April 28, 2022</a:t>
            </a:r>
          </a:p>
        </p:txBody>
      </p:sp>
    </p:spTree>
    <p:extLst>
      <p:ext uri="{BB962C8B-B14F-4D97-AF65-F5344CB8AC3E}">
        <p14:creationId xmlns:p14="http://schemas.microsoft.com/office/powerpoint/2010/main" val="131086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4091-16E2-EC23-838F-4F3A2A142F4B}"/>
              </a:ext>
            </a:extLst>
          </p:cNvPr>
          <p:cNvSpPr>
            <a:spLocks noGrp="1"/>
          </p:cNvSpPr>
          <p:nvPr>
            <p:ph type="title"/>
          </p:nvPr>
        </p:nvSpPr>
        <p:spPr>
          <a:xfrm>
            <a:off x="828040" y="1894024"/>
            <a:ext cx="10515600" cy="1325563"/>
          </a:xfrm>
        </p:spPr>
        <p:txBody>
          <a:bodyPr>
            <a:normAutofit/>
          </a:bodyPr>
          <a:lstStyle/>
          <a:p>
            <a:r>
              <a:rPr lang="en-US" sz="5400"/>
              <a:t>Transfer Agreement</a:t>
            </a:r>
            <a:endParaRPr lang="en-US" sz="5400">
              <a:cs typeface="Calibri"/>
            </a:endParaRPr>
          </a:p>
        </p:txBody>
      </p:sp>
    </p:spTree>
    <p:extLst>
      <p:ext uri="{BB962C8B-B14F-4D97-AF65-F5344CB8AC3E}">
        <p14:creationId xmlns:p14="http://schemas.microsoft.com/office/powerpoint/2010/main" val="3935143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EA4664-A012-473F-9CCB-03F065052E9C}"/>
              </a:ext>
            </a:extLst>
          </p:cNvPr>
          <p:cNvPicPr>
            <a:picLocks noChangeAspect="1"/>
          </p:cNvPicPr>
          <p:nvPr/>
        </p:nvPicPr>
        <p:blipFill rotWithShape="1">
          <a:blip r:embed="rId3"/>
          <a:srcRect t="3139"/>
          <a:stretch/>
        </p:blipFill>
        <p:spPr>
          <a:xfrm>
            <a:off x="9536504" y="1335"/>
            <a:ext cx="2664155" cy="6865325"/>
          </a:xfrm>
          <a:prstGeom prst="rect">
            <a:avLst/>
          </a:prstGeom>
        </p:spPr>
      </p:pic>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p:txBody>
          <a:bodyPr>
            <a:normAutofit fontScale="90000"/>
          </a:bodyPr>
          <a:lstStyle/>
          <a:p>
            <a:r>
              <a:rPr lang="en-US"/>
              <a:t>What is transferring?</a:t>
            </a:r>
          </a:p>
        </p:txBody>
      </p:sp>
      <p:sp>
        <p:nvSpPr>
          <p:cNvPr id="7" name="Content Placeholder 2">
            <a:extLst>
              <a:ext uri="{FF2B5EF4-FFF2-40B4-BE49-F238E27FC236}">
                <a16:creationId xmlns:a16="http://schemas.microsoft.com/office/drawing/2014/main" id="{EECC0090-AC3C-4D8F-8CEB-E851DCE61011}"/>
              </a:ext>
            </a:extLst>
          </p:cNvPr>
          <p:cNvSpPr txBox="1">
            <a:spLocks/>
          </p:cNvSpPr>
          <p:nvPr/>
        </p:nvSpPr>
        <p:spPr>
          <a:xfrm>
            <a:off x="1780939" y="1560686"/>
            <a:ext cx="5980542" cy="8091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a:latin typeface="Calibri" panose="020F0502020204030204" pitchFamily="34" charset="0"/>
                <a:cs typeface="Arial" panose="020B0604020202020204" pitchFamily="34" charset="0"/>
              </a:rPr>
              <a:t>82nd Avenue from NE Killingsworth to SE Clatsop </a:t>
            </a:r>
          </a:p>
          <a:p>
            <a:pPr lvl="1">
              <a:spcBef>
                <a:spcPts val="0"/>
              </a:spcBef>
            </a:pPr>
            <a:r>
              <a:rPr lang="en-US" sz="2400">
                <a:latin typeface="Calibri" panose="020F0502020204030204" pitchFamily="34" charset="0"/>
                <a:cs typeface="Arial" panose="020B0604020202020204" pitchFamily="34" charset="0"/>
              </a:rPr>
              <a:t>Some sidewalks will transfer, others are already owned by the City</a:t>
            </a:r>
          </a:p>
          <a:p>
            <a:pPr lvl="1">
              <a:spcBef>
                <a:spcPts val="0"/>
              </a:spcBef>
            </a:pPr>
            <a:r>
              <a:rPr lang="en-US" sz="2400">
                <a:latin typeface="Calibri" panose="020F0502020204030204" pitchFamily="34" charset="0"/>
                <a:cs typeface="Arial" panose="020B0604020202020204" pitchFamily="34" charset="0"/>
              </a:rPr>
              <a:t>Stormwater assets</a:t>
            </a:r>
          </a:p>
        </p:txBody>
      </p:sp>
      <p:sp>
        <p:nvSpPr>
          <p:cNvPr id="13" name="Content Placeholder 2">
            <a:extLst>
              <a:ext uri="{FF2B5EF4-FFF2-40B4-BE49-F238E27FC236}">
                <a16:creationId xmlns:a16="http://schemas.microsoft.com/office/drawing/2014/main" id="{DE55B0CA-A813-4D9D-9360-D03F42BE8EC0}"/>
              </a:ext>
            </a:extLst>
          </p:cNvPr>
          <p:cNvSpPr txBox="1">
            <a:spLocks/>
          </p:cNvSpPr>
          <p:nvPr/>
        </p:nvSpPr>
        <p:spPr>
          <a:xfrm>
            <a:off x="1737499" y="4098261"/>
            <a:ext cx="5874038" cy="765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buFont typeface="Courier New" panose="02070309020205020404" pitchFamily="49" charset="0"/>
              <a:buChar char="o"/>
              <a:tabLst>
                <a:tab pos="228600" algn="l"/>
              </a:tabLst>
            </a:pPr>
            <a:r>
              <a:rPr lang="en-US" sz="2400">
                <a:latin typeface="Calibri" panose="020F0502020204030204" pitchFamily="34" charset="0"/>
                <a:cs typeface="Arial" panose="020B0604020202020204" pitchFamily="34" charset="0"/>
              </a:rPr>
              <a:t>82nd Avenue bridge over I-84 and railroad</a:t>
            </a:r>
          </a:p>
        </p:txBody>
      </p:sp>
      <p:sp>
        <p:nvSpPr>
          <p:cNvPr id="17" name="Content Placeholder 2">
            <a:extLst>
              <a:ext uri="{FF2B5EF4-FFF2-40B4-BE49-F238E27FC236}">
                <a16:creationId xmlns:a16="http://schemas.microsoft.com/office/drawing/2014/main" id="{1CC7DCEE-1738-46B7-B572-9DE050815CC4}"/>
              </a:ext>
            </a:extLst>
          </p:cNvPr>
          <p:cNvSpPr txBox="1">
            <a:spLocks/>
          </p:cNvSpPr>
          <p:nvPr/>
        </p:nvSpPr>
        <p:spPr>
          <a:xfrm>
            <a:off x="1737499" y="3287749"/>
            <a:ext cx="5874038" cy="7649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tabLst>
                <a:tab pos="228600" algn="l"/>
              </a:tabLst>
            </a:pPr>
            <a:endParaRPr lang="en-US" sz="2400">
              <a:latin typeface="Calibri" panose="020F0502020204030204" pitchFamily="34" charset="0"/>
              <a:cs typeface="Arial" panose="020B0604020202020204" pitchFamily="34" charset="0"/>
            </a:endParaRPr>
          </a:p>
          <a:p>
            <a:pPr>
              <a:spcBef>
                <a:spcPts val="0"/>
              </a:spcBef>
              <a:tabLst>
                <a:tab pos="228600" algn="l"/>
              </a:tabLst>
            </a:pPr>
            <a:r>
              <a:rPr lang="en-US" sz="2400">
                <a:latin typeface="Calibri" panose="020F0502020204030204" pitchFamily="34" charset="0"/>
                <a:cs typeface="Arial" panose="020B0604020202020204" pitchFamily="34" charset="0"/>
              </a:rPr>
              <a:t>ODOT retains ownership of: </a:t>
            </a:r>
          </a:p>
        </p:txBody>
      </p:sp>
      <p:cxnSp>
        <p:nvCxnSpPr>
          <p:cNvPr id="19" name="Straight Connector 18">
            <a:extLst>
              <a:ext uri="{FF2B5EF4-FFF2-40B4-BE49-F238E27FC236}">
                <a16:creationId xmlns:a16="http://schemas.microsoft.com/office/drawing/2014/main" id="{14D49F6C-D82B-4EC2-9F6D-A03E9F21CB36}"/>
              </a:ext>
            </a:extLst>
          </p:cNvPr>
          <p:cNvCxnSpPr>
            <a:cxnSpLocks/>
          </p:cNvCxnSpPr>
          <p:nvPr/>
        </p:nvCxnSpPr>
        <p:spPr>
          <a:xfrm>
            <a:off x="11189388" y="202946"/>
            <a:ext cx="0" cy="6622371"/>
          </a:xfrm>
          <a:prstGeom prst="line">
            <a:avLst/>
          </a:prstGeom>
          <a:ln w="76200" cap="rnd">
            <a:solidFill>
              <a:srgbClr val="FF666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5E3C6105-58EA-4961-8FD7-15E91E24D247}"/>
              </a:ext>
            </a:extLst>
          </p:cNvPr>
          <p:cNvSpPr/>
          <p:nvPr/>
        </p:nvSpPr>
        <p:spPr>
          <a:xfrm>
            <a:off x="11108317" y="1960389"/>
            <a:ext cx="153912" cy="153912"/>
          </a:xfrm>
          <a:prstGeom prst="ellipse">
            <a:avLst/>
          </a:prstGeom>
          <a:solidFill>
            <a:srgbClr val="005C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0782F448-3105-454B-89A1-A2B9ED490B4F}"/>
              </a:ext>
            </a:extLst>
          </p:cNvPr>
          <p:cNvSpPr txBox="1">
            <a:spLocks/>
          </p:cNvSpPr>
          <p:nvPr/>
        </p:nvSpPr>
        <p:spPr>
          <a:xfrm>
            <a:off x="1742094" y="4864170"/>
            <a:ext cx="5874038" cy="716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0"/>
              </a:spcBef>
              <a:buFont typeface="Courier New" panose="02070309020205020404" pitchFamily="49" charset="0"/>
              <a:buChar char="o"/>
              <a:tabLst>
                <a:tab pos="228600" algn="l"/>
              </a:tabLst>
            </a:pPr>
            <a:r>
              <a:rPr lang="en-US" sz="2400">
                <a:latin typeface="Calibri" panose="020F0502020204030204" pitchFamily="34" charset="0"/>
                <a:cs typeface="Arial" panose="020B0604020202020204" pitchFamily="34" charset="0"/>
              </a:rPr>
              <a:t>Intersection and signals at NE Killingsworth, NE Webster &amp; SE Powell</a:t>
            </a:r>
          </a:p>
        </p:txBody>
      </p:sp>
      <p:sp>
        <p:nvSpPr>
          <p:cNvPr id="30" name="Oval 29">
            <a:extLst>
              <a:ext uri="{FF2B5EF4-FFF2-40B4-BE49-F238E27FC236}">
                <a16:creationId xmlns:a16="http://schemas.microsoft.com/office/drawing/2014/main" id="{CA593C15-1510-4627-B34D-77BFBD7CBFCB}"/>
              </a:ext>
            </a:extLst>
          </p:cNvPr>
          <p:cNvSpPr/>
          <p:nvPr/>
        </p:nvSpPr>
        <p:spPr>
          <a:xfrm>
            <a:off x="11108317" y="4264490"/>
            <a:ext cx="150660" cy="150660"/>
          </a:xfrm>
          <a:prstGeom prst="ellipse">
            <a:avLst/>
          </a:prstGeom>
          <a:solidFill>
            <a:srgbClr val="005C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31536E6-8761-494C-A716-54E94D29AC4E}"/>
              </a:ext>
            </a:extLst>
          </p:cNvPr>
          <p:cNvSpPr/>
          <p:nvPr/>
        </p:nvSpPr>
        <p:spPr>
          <a:xfrm>
            <a:off x="11119163" y="86584"/>
            <a:ext cx="158676" cy="158676"/>
          </a:xfrm>
          <a:prstGeom prst="ellipse">
            <a:avLst/>
          </a:prstGeom>
          <a:solidFill>
            <a:srgbClr val="005C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5B16CF3-E358-4142-80E5-ED192D334C49}"/>
              </a:ext>
            </a:extLst>
          </p:cNvPr>
          <p:cNvSpPr/>
          <p:nvPr/>
        </p:nvSpPr>
        <p:spPr>
          <a:xfrm>
            <a:off x="11114173" y="198314"/>
            <a:ext cx="153913" cy="153913"/>
          </a:xfrm>
          <a:prstGeom prst="ellipse">
            <a:avLst/>
          </a:prstGeom>
          <a:solidFill>
            <a:srgbClr val="005C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585D959E-878A-4E1C-AE02-0AD6BF54E382}"/>
              </a:ext>
            </a:extLst>
          </p:cNvPr>
          <p:cNvSpPr txBox="1">
            <a:spLocks/>
          </p:cNvSpPr>
          <p:nvPr/>
        </p:nvSpPr>
        <p:spPr>
          <a:xfrm>
            <a:off x="1780939" y="5679031"/>
            <a:ext cx="5980542" cy="8091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tabLst>
                <a:tab pos="228600" algn="l"/>
              </a:tabLst>
            </a:pPr>
            <a:r>
              <a:rPr lang="en-US" sz="2400">
                <a:latin typeface="Calibri" panose="020F0502020204030204" pitchFamily="34" charset="0"/>
                <a:cs typeface="Arial" panose="020B0604020202020204" pitchFamily="34" charset="0"/>
              </a:rPr>
              <a:t>Transfer date: June 1, 2022</a:t>
            </a:r>
          </a:p>
        </p:txBody>
      </p:sp>
    </p:spTree>
    <p:extLst>
      <p:ext uri="{BB962C8B-B14F-4D97-AF65-F5344CB8AC3E}">
        <p14:creationId xmlns:p14="http://schemas.microsoft.com/office/powerpoint/2010/main" val="3882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24" grpId="0" animBg="1"/>
      <p:bldP spid="25" grpId="0"/>
      <p:bldP spid="30" grpId="0" animBg="1"/>
      <p:bldP spid="31" grpId="0" animBg="1"/>
      <p:bldP spid="32"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a:xfrm>
            <a:off x="1679200" y="365126"/>
            <a:ext cx="9674600" cy="977266"/>
          </a:xfrm>
        </p:spPr>
        <p:txBody>
          <a:bodyPr>
            <a:normAutofit fontScale="90000"/>
          </a:bodyPr>
          <a:lstStyle/>
          <a:p>
            <a:r>
              <a:rPr lang="en-US"/>
              <a:t>Funding for 82nd Avenue Transportation Improvements</a:t>
            </a:r>
          </a:p>
        </p:txBody>
      </p:sp>
      <p:grpSp>
        <p:nvGrpSpPr>
          <p:cNvPr id="6" name="Group 5">
            <a:extLst>
              <a:ext uri="{FF2B5EF4-FFF2-40B4-BE49-F238E27FC236}">
                <a16:creationId xmlns:a16="http://schemas.microsoft.com/office/drawing/2014/main" id="{196AB016-2FF0-7D17-B2E5-17FC6AB08F27}"/>
              </a:ext>
            </a:extLst>
          </p:cNvPr>
          <p:cNvGrpSpPr/>
          <p:nvPr/>
        </p:nvGrpSpPr>
        <p:grpSpPr>
          <a:xfrm>
            <a:off x="1693333" y="2171432"/>
            <a:ext cx="10208868" cy="3619767"/>
            <a:chOff x="1844036" y="2171433"/>
            <a:chExt cx="8883889" cy="3068791"/>
          </a:xfrm>
        </p:grpSpPr>
        <p:sp>
          <p:nvSpPr>
            <p:cNvPr id="26" name="Content Placeholder 2">
              <a:extLst>
                <a:ext uri="{FF2B5EF4-FFF2-40B4-BE49-F238E27FC236}">
                  <a16:creationId xmlns:a16="http://schemas.microsoft.com/office/drawing/2014/main" id="{57F38AF0-8B4D-4E98-BF9A-4C2824E88077}"/>
                </a:ext>
              </a:extLst>
            </p:cNvPr>
            <p:cNvSpPr txBox="1">
              <a:spLocks/>
            </p:cNvSpPr>
            <p:nvPr/>
          </p:nvSpPr>
          <p:spPr>
            <a:xfrm>
              <a:off x="1844036" y="2171433"/>
              <a:ext cx="8883889" cy="6771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800" b="1">
                  <a:latin typeface="Open Sans" panose="020B0606030504020204" pitchFamily="34" charset="0"/>
                  <a:ea typeface="Open Sans" panose="020B0606030504020204" pitchFamily="34" charset="0"/>
                  <a:cs typeface="Open Sans" panose="020B0606030504020204" pitchFamily="34" charset="0"/>
                </a:rPr>
                <a:t>$185M </a:t>
              </a:r>
              <a:r>
                <a:rPr lang="en-US" sz="1800">
                  <a:latin typeface="Open Sans" panose="020B0606030504020204" pitchFamily="34" charset="0"/>
                  <a:ea typeface="Open Sans" panose="020B0606030504020204" pitchFamily="34" charset="0"/>
                  <a:cs typeface="Open Sans" panose="020B0606030504020204" pitchFamily="34" charset="0"/>
                </a:rPr>
                <a:t>for 82nd Avenue Transportation Improvements</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3B4233EA-C594-4E11-A043-91E110F0C33C}"/>
                </a:ext>
              </a:extLst>
            </p:cNvPr>
            <p:cNvSpPr/>
            <p:nvPr/>
          </p:nvSpPr>
          <p:spPr>
            <a:xfrm>
              <a:off x="4153501" y="3211773"/>
              <a:ext cx="2009454" cy="1266660"/>
            </a:xfrm>
            <a:prstGeom prst="rect">
              <a:avLst/>
            </a:prstGeom>
            <a:solidFill>
              <a:srgbClr val="005CB9"/>
            </a:solidFill>
            <a:ln>
              <a:solidFill>
                <a:srgbClr val="005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9A769694-E074-4BBC-950C-352EC54ADA41}"/>
                </a:ext>
              </a:extLst>
            </p:cNvPr>
            <p:cNvSpPr txBox="1">
              <a:spLocks/>
            </p:cNvSpPr>
            <p:nvPr/>
          </p:nvSpPr>
          <p:spPr>
            <a:xfrm>
              <a:off x="4153499" y="3213426"/>
              <a:ext cx="2009454" cy="12666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$70 million</a:t>
              </a:r>
              <a:b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Oregon Department </a:t>
              </a:r>
              <a:b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of Transportation</a:t>
              </a:r>
            </a:p>
          </p:txBody>
        </p:sp>
        <p:sp>
          <p:nvSpPr>
            <p:cNvPr id="21" name="TextBox 20">
              <a:extLst>
                <a:ext uri="{FF2B5EF4-FFF2-40B4-BE49-F238E27FC236}">
                  <a16:creationId xmlns:a16="http://schemas.microsoft.com/office/drawing/2014/main" id="{56D0B4FA-E14E-475D-86DE-CFCDCC6CA778}"/>
                </a:ext>
              </a:extLst>
            </p:cNvPr>
            <p:cNvSpPr txBox="1"/>
            <p:nvPr/>
          </p:nvSpPr>
          <p:spPr>
            <a:xfrm>
              <a:off x="4160877" y="4717004"/>
              <a:ext cx="3412349" cy="523220"/>
            </a:xfrm>
            <a:prstGeom prst="rect">
              <a:avLst/>
            </a:prstGeom>
            <a:noFill/>
          </p:spPr>
          <p:txBody>
            <a:bodyPr wrap="square">
              <a:spAutoFit/>
            </a:bodyPr>
            <a:lstStyle/>
            <a:p>
              <a:pPr algn="ctr">
                <a:spcAft>
                  <a:spcPts val="1200"/>
                </a:spcAft>
              </a:pPr>
              <a:r>
                <a:rPr lang="en-US" sz="14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Future Investments</a:t>
              </a:r>
              <a:br>
                <a:rPr lang="en-US" sz="14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endParaRPr lang="en-US" sz="14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Shape 27">
              <a:extLst>
                <a:ext uri="{FF2B5EF4-FFF2-40B4-BE49-F238E27FC236}">
                  <a16:creationId xmlns:a16="http://schemas.microsoft.com/office/drawing/2014/main" id="{5575DE90-0592-40CB-A9EC-7A8F3FC7164B}"/>
                </a:ext>
              </a:extLst>
            </p:cNvPr>
            <p:cNvSpPr/>
            <p:nvPr/>
          </p:nvSpPr>
          <p:spPr>
            <a:xfrm rot="5400000" flipH="1" flipV="1">
              <a:off x="4390146" y="4288714"/>
              <a:ext cx="345594" cy="804129"/>
            </a:xfrm>
            <a:custGeom>
              <a:avLst/>
              <a:gdLst>
                <a:gd name="connsiteX0" fmla="*/ 168676 w 168676"/>
                <a:gd name="connsiteY0" fmla="*/ 0 h 195309"/>
                <a:gd name="connsiteX1" fmla="*/ 0 w 168676"/>
                <a:gd name="connsiteY1" fmla="*/ 0 h 195309"/>
                <a:gd name="connsiteX2" fmla="*/ 0 w 168676"/>
                <a:gd name="connsiteY2" fmla="*/ 195309 h 195309"/>
              </a:gdLst>
              <a:ahLst/>
              <a:cxnLst>
                <a:cxn ang="0">
                  <a:pos x="connsiteX0" y="connsiteY0"/>
                </a:cxn>
                <a:cxn ang="0">
                  <a:pos x="connsiteX1" y="connsiteY1"/>
                </a:cxn>
                <a:cxn ang="0">
                  <a:pos x="connsiteX2" y="connsiteY2"/>
                </a:cxn>
              </a:cxnLst>
              <a:rect l="l" t="t" r="r" b="b"/>
              <a:pathLst>
                <a:path w="168676" h="195309">
                  <a:moveTo>
                    <a:pt x="168676" y="0"/>
                  </a:moveTo>
                  <a:lnTo>
                    <a:pt x="0" y="0"/>
                  </a:lnTo>
                  <a:lnTo>
                    <a:pt x="0" y="195309"/>
                  </a:lnTo>
                </a:path>
              </a:pathLst>
            </a:custGeom>
            <a:noFill/>
            <a:ln w="19050">
              <a:solidFill>
                <a:schemeClr val="bg2">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grpSp>
          <p:nvGrpSpPr>
            <p:cNvPr id="4" name="Group 3">
              <a:extLst>
                <a:ext uri="{FF2B5EF4-FFF2-40B4-BE49-F238E27FC236}">
                  <a16:creationId xmlns:a16="http://schemas.microsoft.com/office/drawing/2014/main" id="{2E1B8371-5493-4D51-8B36-63362C61A207}"/>
                </a:ext>
              </a:extLst>
            </p:cNvPr>
            <p:cNvGrpSpPr/>
            <p:nvPr/>
          </p:nvGrpSpPr>
          <p:grpSpPr>
            <a:xfrm>
              <a:off x="1904998" y="3211774"/>
              <a:ext cx="2203452" cy="1794143"/>
              <a:chOff x="380998" y="2474090"/>
              <a:chExt cx="3390141" cy="1431173"/>
            </a:xfrm>
          </p:grpSpPr>
          <p:sp>
            <p:nvSpPr>
              <p:cNvPr id="3" name="Rectangle 2">
                <a:extLst>
                  <a:ext uri="{FF2B5EF4-FFF2-40B4-BE49-F238E27FC236}">
                    <a16:creationId xmlns:a16="http://schemas.microsoft.com/office/drawing/2014/main" id="{7FC0CDF5-DAA9-408A-A715-31938DAF674B}"/>
                  </a:ext>
                </a:extLst>
              </p:cNvPr>
              <p:cNvSpPr/>
              <p:nvPr/>
            </p:nvSpPr>
            <p:spPr>
              <a:xfrm>
                <a:off x="381002" y="2474091"/>
                <a:ext cx="3390137" cy="1010405"/>
              </a:xfrm>
              <a:prstGeom prst="rect">
                <a:avLst/>
              </a:prstGeom>
              <a:solidFill>
                <a:srgbClr val="66AD83"/>
              </a:solidFill>
              <a:ln>
                <a:solidFill>
                  <a:srgbClr val="66A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1CF16F89-A588-44B5-B06E-2096FB50472A}"/>
                  </a:ext>
                </a:extLst>
              </p:cNvPr>
              <p:cNvSpPr txBox="1">
                <a:spLocks/>
              </p:cNvSpPr>
              <p:nvPr/>
            </p:nvSpPr>
            <p:spPr>
              <a:xfrm>
                <a:off x="380998" y="2474090"/>
                <a:ext cx="3308232" cy="10104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a:solidFill>
                      <a:schemeClr val="bg1"/>
                    </a:solidFill>
                    <a:latin typeface="Open Sans"/>
                    <a:ea typeface="Open Sans"/>
                    <a:cs typeface="Open Sans"/>
                  </a:rPr>
                  <a:t>$80 million</a:t>
                </a:r>
                <a:br>
                  <a:rPr lang="en-US" b="1">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a:ea typeface="Open Sans"/>
                    <a:cs typeface="Open Sans"/>
                  </a:rPr>
                  <a:t>From Oregon State Legislature</a:t>
                </a: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spcBef>
                    <a:spcPts val="0"/>
                  </a:spcBef>
                  <a:buNone/>
                </a:pPr>
                <a:r>
                  <a:rPr lang="en-US" sz="1100" i="1">
                    <a:solidFill>
                      <a:schemeClr val="bg1"/>
                    </a:solidFill>
                    <a:latin typeface="Open Sans"/>
                    <a:ea typeface="Open Sans"/>
                    <a:cs typeface="Open Sans"/>
                  </a:rPr>
                  <a:t>Must be used by 2026</a:t>
                </a:r>
              </a:p>
            </p:txBody>
          </p:sp>
          <p:sp>
            <p:nvSpPr>
              <p:cNvPr id="24" name="Freeform: Shape 23">
                <a:extLst>
                  <a:ext uri="{FF2B5EF4-FFF2-40B4-BE49-F238E27FC236}">
                    <a16:creationId xmlns:a16="http://schemas.microsoft.com/office/drawing/2014/main" id="{0A40C5EA-DAE2-4E22-989F-2EC9D707479E}"/>
                  </a:ext>
                </a:extLst>
              </p:cNvPr>
              <p:cNvSpPr/>
              <p:nvPr/>
            </p:nvSpPr>
            <p:spPr>
              <a:xfrm rot="16200000" flipV="1">
                <a:off x="3241839" y="3262425"/>
                <a:ext cx="276996" cy="781590"/>
              </a:xfrm>
              <a:custGeom>
                <a:avLst/>
                <a:gdLst>
                  <a:gd name="connsiteX0" fmla="*/ 168676 w 168676"/>
                  <a:gd name="connsiteY0" fmla="*/ 0 h 195309"/>
                  <a:gd name="connsiteX1" fmla="*/ 0 w 168676"/>
                  <a:gd name="connsiteY1" fmla="*/ 0 h 195309"/>
                  <a:gd name="connsiteX2" fmla="*/ 0 w 168676"/>
                  <a:gd name="connsiteY2" fmla="*/ 195309 h 195309"/>
                </a:gdLst>
                <a:ahLst/>
                <a:cxnLst>
                  <a:cxn ang="0">
                    <a:pos x="connsiteX0" y="connsiteY0"/>
                  </a:cxn>
                  <a:cxn ang="0">
                    <a:pos x="connsiteX1" y="connsiteY1"/>
                  </a:cxn>
                  <a:cxn ang="0">
                    <a:pos x="connsiteX2" y="connsiteY2"/>
                  </a:cxn>
                </a:cxnLst>
                <a:rect l="l" t="t" r="r" b="b"/>
                <a:pathLst>
                  <a:path w="168676" h="195309">
                    <a:moveTo>
                      <a:pt x="168676" y="0"/>
                    </a:moveTo>
                    <a:lnTo>
                      <a:pt x="0" y="0"/>
                    </a:lnTo>
                    <a:lnTo>
                      <a:pt x="0" y="195309"/>
                    </a:lnTo>
                  </a:path>
                </a:pathLst>
              </a:custGeom>
              <a:noFill/>
              <a:ln w="19050">
                <a:solidFill>
                  <a:schemeClr val="bg2">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25" name="Freeform: Shape 24">
                <a:extLst>
                  <a:ext uri="{FF2B5EF4-FFF2-40B4-BE49-F238E27FC236}">
                    <a16:creationId xmlns:a16="http://schemas.microsoft.com/office/drawing/2014/main" id="{DF0CFDD3-402E-491F-87A1-D41BCDF84C44}"/>
                  </a:ext>
                </a:extLst>
              </p:cNvPr>
              <p:cNvSpPr/>
              <p:nvPr/>
            </p:nvSpPr>
            <p:spPr>
              <a:xfrm rot="5400000" flipH="1" flipV="1">
                <a:off x="633295" y="3262426"/>
                <a:ext cx="276998" cy="781590"/>
              </a:xfrm>
              <a:custGeom>
                <a:avLst/>
                <a:gdLst>
                  <a:gd name="connsiteX0" fmla="*/ 168676 w 168676"/>
                  <a:gd name="connsiteY0" fmla="*/ 0 h 195309"/>
                  <a:gd name="connsiteX1" fmla="*/ 0 w 168676"/>
                  <a:gd name="connsiteY1" fmla="*/ 0 h 195309"/>
                  <a:gd name="connsiteX2" fmla="*/ 0 w 168676"/>
                  <a:gd name="connsiteY2" fmla="*/ 195309 h 195309"/>
                </a:gdLst>
                <a:ahLst/>
                <a:cxnLst>
                  <a:cxn ang="0">
                    <a:pos x="connsiteX0" y="connsiteY0"/>
                  </a:cxn>
                  <a:cxn ang="0">
                    <a:pos x="connsiteX1" y="connsiteY1"/>
                  </a:cxn>
                  <a:cxn ang="0">
                    <a:pos x="connsiteX2" y="connsiteY2"/>
                  </a:cxn>
                </a:cxnLst>
                <a:rect l="l" t="t" r="r" b="b"/>
                <a:pathLst>
                  <a:path w="168676" h="195309">
                    <a:moveTo>
                      <a:pt x="168676" y="0"/>
                    </a:moveTo>
                    <a:lnTo>
                      <a:pt x="0" y="0"/>
                    </a:lnTo>
                    <a:lnTo>
                      <a:pt x="0" y="195309"/>
                    </a:lnTo>
                  </a:path>
                </a:pathLst>
              </a:custGeom>
              <a:noFill/>
              <a:ln w="19050">
                <a:solidFill>
                  <a:schemeClr val="bg2">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23" name="TextBox 22">
                <a:extLst>
                  <a:ext uri="{FF2B5EF4-FFF2-40B4-BE49-F238E27FC236}">
                    <a16:creationId xmlns:a16="http://schemas.microsoft.com/office/drawing/2014/main" id="{C572B7A2-28A0-4E98-9A9E-4A9F16B06B74}"/>
                  </a:ext>
                </a:extLst>
              </p:cNvPr>
              <p:cNvSpPr txBox="1"/>
              <p:nvPr/>
            </p:nvSpPr>
            <p:spPr>
              <a:xfrm>
                <a:off x="380998" y="3659752"/>
                <a:ext cx="3390133" cy="245511"/>
              </a:xfrm>
              <a:prstGeom prst="rect">
                <a:avLst/>
              </a:prstGeom>
              <a:noFill/>
            </p:spPr>
            <p:txBody>
              <a:bodyPr wrap="square" lIns="0" rIns="0">
                <a:spAutoFit/>
              </a:bodyPr>
              <a:lstStyle/>
              <a:p>
                <a:pPr algn="ctr">
                  <a:spcAft>
                    <a:spcPts val="1200"/>
                  </a:spcAft>
                </a:pPr>
                <a:r>
                  <a:rPr lang="en-US" sz="14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Critical Fixes</a:t>
                </a:r>
              </a:p>
            </p:txBody>
          </p:sp>
        </p:grpSp>
        <p:sp>
          <p:nvSpPr>
            <p:cNvPr id="16" name="Freeform: Shape 15">
              <a:extLst>
                <a:ext uri="{FF2B5EF4-FFF2-40B4-BE49-F238E27FC236}">
                  <a16:creationId xmlns:a16="http://schemas.microsoft.com/office/drawing/2014/main" id="{AE3C6A90-F0CE-4EE2-8E21-06AD7137623D}"/>
                </a:ext>
              </a:extLst>
            </p:cNvPr>
            <p:cNvSpPr/>
            <p:nvPr/>
          </p:nvSpPr>
          <p:spPr>
            <a:xfrm rot="16200000">
              <a:off x="8447672" y="2396077"/>
              <a:ext cx="1273866" cy="2890841"/>
            </a:xfrm>
            <a:custGeom>
              <a:avLst/>
              <a:gdLst>
                <a:gd name="connsiteX0" fmla="*/ 0 w 2166152"/>
                <a:gd name="connsiteY0" fmla="*/ 0 h 2095130"/>
                <a:gd name="connsiteX1" fmla="*/ 2166152 w 2166152"/>
                <a:gd name="connsiteY1" fmla="*/ 0 h 2095130"/>
                <a:gd name="connsiteX2" fmla="*/ 2166152 w 2166152"/>
                <a:gd name="connsiteY2" fmla="*/ 2095130 h 2095130"/>
                <a:gd name="connsiteX3" fmla="*/ 0 w 2166152"/>
                <a:gd name="connsiteY3" fmla="*/ 2095130 h 2095130"/>
                <a:gd name="connsiteX4" fmla="*/ 0 w 2166152"/>
                <a:gd name="connsiteY4" fmla="*/ 0 h 2095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152" h="2095130">
                  <a:moveTo>
                    <a:pt x="0" y="0"/>
                  </a:moveTo>
                  <a:lnTo>
                    <a:pt x="2166152" y="0"/>
                  </a:lnTo>
                  <a:lnTo>
                    <a:pt x="2166152" y="2095130"/>
                  </a:lnTo>
                  <a:lnTo>
                    <a:pt x="0" y="2095130"/>
                  </a:lnTo>
                  <a:lnTo>
                    <a:pt x="0" y="0"/>
                  </a:lnTo>
                  <a:close/>
                </a:path>
              </a:pathLst>
            </a:custGeom>
            <a:blipFill dpi="0" rotWithShape="1">
              <a:blip r:embed="rId3">
                <a:alphaModFix amt="24000"/>
              </a:blip>
              <a:srcRect/>
              <a:stretch>
                <a:fillRect t="1" b="-76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76C80B1-6601-44ED-AAD0-B2302E19B2E5}"/>
                </a:ext>
              </a:extLst>
            </p:cNvPr>
            <p:cNvGrpSpPr/>
            <p:nvPr/>
          </p:nvGrpSpPr>
          <p:grpSpPr>
            <a:xfrm>
              <a:off x="1930403" y="2824573"/>
              <a:ext cx="8592375" cy="338554"/>
              <a:chOff x="381002" y="2176173"/>
              <a:chExt cx="6854068" cy="270062"/>
            </a:xfrm>
          </p:grpSpPr>
          <p:sp>
            <p:nvSpPr>
              <p:cNvPr id="19" name="Freeform: Shape 18">
                <a:extLst>
                  <a:ext uri="{FF2B5EF4-FFF2-40B4-BE49-F238E27FC236}">
                    <a16:creationId xmlns:a16="http://schemas.microsoft.com/office/drawing/2014/main" id="{D4AC2C23-C0D6-4930-AAB3-528F9EE86ACB}"/>
                  </a:ext>
                </a:extLst>
              </p:cNvPr>
              <p:cNvSpPr/>
              <p:nvPr/>
            </p:nvSpPr>
            <p:spPr>
              <a:xfrm rot="16200000" flipH="1" flipV="1">
                <a:off x="6123179" y="1329052"/>
                <a:ext cx="117206" cy="2106577"/>
              </a:xfrm>
              <a:custGeom>
                <a:avLst/>
                <a:gdLst>
                  <a:gd name="connsiteX0" fmla="*/ 168676 w 168676"/>
                  <a:gd name="connsiteY0" fmla="*/ 0 h 195309"/>
                  <a:gd name="connsiteX1" fmla="*/ 0 w 168676"/>
                  <a:gd name="connsiteY1" fmla="*/ 0 h 195309"/>
                  <a:gd name="connsiteX2" fmla="*/ 0 w 168676"/>
                  <a:gd name="connsiteY2" fmla="*/ 195309 h 195309"/>
                </a:gdLst>
                <a:ahLst/>
                <a:cxnLst>
                  <a:cxn ang="0">
                    <a:pos x="connsiteX0" y="connsiteY0"/>
                  </a:cxn>
                  <a:cxn ang="0">
                    <a:pos x="connsiteX1" y="connsiteY1"/>
                  </a:cxn>
                  <a:cxn ang="0">
                    <a:pos x="connsiteX2" y="connsiteY2"/>
                  </a:cxn>
                </a:cxnLst>
                <a:rect l="l" t="t" r="r" b="b"/>
                <a:pathLst>
                  <a:path w="168676" h="195309">
                    <a:moveTo>
                      <a:pt x="168676" y="0"/>
                    </a:moveTo>
                    <a:lnTo>
                      <a:pt x="0" y="0"/>
                    </a:lnTo>
                    <a:lnTo>
                      <a:pt x="0" y="195309"/>
                    </a:lnTo>
                  </a:path>
                </a:pathLst>
              </a:custGeom>
              <a:noFill/>
              <a:ln w="19050">
                <a:solidFill>
                  <a:schemeClr val="bg2">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20" name="Freeform: Shape 19">
                <a:extLst>
                  <a:ext uri="{FF2B5EF4-FFF2-40B4-BE49-F238E27FC236}">
                    <a16:creationId xmlns:a16="http://schemas.microsoft.com/office/drawing/2014/main" id="{CF59E3F7-6C28-4456-AF80-2919471E900D}"/>
                  </a:ext>
                </a:extLst>
              </p:cNvPr>
              <p:cNvSpPr/>
              <p:nvPr/>
            </p:nvSpPr>
            <p:spPr>
              <a:xfrm rot="16200000" flipH="1">
                <a:off x="1271518" y="1433224"/>
                <a:ext cx="117206" cy="1898238"/>
              </a:xfrm>
              <a:custGeom>
                <a:avLst/>
                <a:gdLst>
                  <a:gd name="connsiteX0" fmla="*/ 168676 w 168676"/>
                  <a:gd name="connsiteY0" fmla="*/ 0 h 195309"/>
                  <a:gd name="connsiteX1" fmla="*/ 0 w 168676"/>
                  <a:gd name="connsiteY1" fmla="*/ 0 h 195309"/>
                  <a:gd name="connsiteX2" fmla="*/ 0 w 168676"/>
                  <a:gd name="connsiteY2" fmla="*/ 195309 h 195309"/>
                </a:gdLst>
                <a:ahLst/>
                <a:cxnLst>
                  <a:cxn ang="0">
                    <a:pos x="connsiteX0" y="connsiteY0"/>
                  </a:cxn>
                  <a:cxn ang="0">
                    <a:pos x="connsiteX1" y="connsiteY1"/>
                  </a:cxn>
                  <a:cxn ang="0">
                    <a:pos x="connsiteX2" y="connsiteY2"/>
                  </a:cxn>
                </a:cxnLst>
                <a:rect l="l" t="t" r="r" b="b"/>
                <a:pathLst>
                  <a:path w="168676" h="195309">
                    <a:moveTo>
                      <a:pt x="168676" y="0"/>
                    </a:moveTo>
                    <a:lnTo>
                      <a:pt x="0" y="0"/>
                    </a:lnTo>
                    <a:lnTo>
                      <a:pt x="0" y="195309"/>
                    </a:lnTo>
                  </a:path>
                </a:pathLst>
              </a:custGeom>
              <a:noFill/>
              <a:ln w="19050">
                <a:solidFill>
                  <a:schemeClr val="bg2">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22" name="TextBox 21">
                <a:extLst>
                  <a:ext uri="{FF2B5EF4-FFF2-40B4-BE49-F238E27FC236}">
                    <a16:creationId xmlns:a16="http://schemas.microsoft.com/office/drawing/2014/main" id="{B2CAD252-E669-49B8-B530-BC53F95509DA}"/>
                  </a:ext>
                </a:extLst>
              </p:cNvPr>
              <p:cNvSpPr txBox="1"/>
              <p:nvPr/>
            </p:nvSpPr>
            <p:spPr>
              <a:xfrm>
                <a:off x="1591823" y="2176173"/>
                <a:ext cx="4216826" cy="270062"/>
              </a:xfrm>
              <a:prstGeom prst="rect">
                <a:avLst/>
              </a:prstGeom>
              <a:noFill/>
            </p:spPr>
            <p:txBody>
              <a:bodyPr wrap="square">
                <a:spAutoFit/>
              </a:bodyPr>
              <a:lstStyle/>
              <a:p>
                <a:pPr algn="ctr">
                  <a:spcAft>
                    <a:spcPts val="1200"/>
                  </a:spcAft>
                </a:pPr>
                <a:r>
                  <a:rPr lang="en-US" sz="16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82nd Avenue Transportation Needs</a:t>
                </a:r>
              </a:p>
            </p:txBody>
          </p:sp>
        </p:grpSp>
        <p:sp>
          <p:nvSpPr>
            <p:cNvPr id="30" name="Rectangle 29">
              <a:extLst>
                <a:ext uri="{FF2B5EF4-FFF2-40B4-BE49-F238E27FC236}">
                  <a16:creationId xmlns:a16="http://schemas.microsoft.com/office/drawing/2014/main" id="{94F94CF0-7C71-484C-A746-42C942316F50}"/>
                </a:ext>
              </a:extLst>
            </p:cNvPr>
            <p:cNvSpPr/>
            <p:nvPr/>
          </p:nvSpPr>
          <p:spPr>
            <a:xfrm>
              <a:off x="6208007" y="3218762"/>
              <a:ext cx="1386127" cy="1259669"/>
            </a:xfrm>
            <a:prstGeom prst="rect">
              <a:avLst/>
            </a:prstGeom>
            <a:solidFill>
              <a:srgbClr val="005CB9"/>
            </a:solidFill>
            <a:ln>
              <a:solidFill>
                <a:srgbClr val="005C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8E126FD1-5867-4F5C-BA01-18A5C66788D0}"/>
                </a:ext>
              </a:extLst>
            </p:cNvPr>
            <p:cNvSpPr txBox="1">
              <a:spLocks/>
            </p:cNvSpPr>
            <p:nvPr/>
          </p:nvSpPr>
          <p:spPr>
            <a:xfrm>
              <a:off x="6208005" y="3213427"/>
              <a:ext cx="1386128" cy="12666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$35 million</a:t>
              </a:r>
              <a:b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City of Portland </a:t>
              </a:r>
            </a:p>
          </p:txBody>
        </p:sp>
        <p:sp>
          <p:nvSpPr>
            <p:cNvPr id="33" name="Freeform: Shape 32">
              <a:extLst>
                <a:ext uri="{FF2B5EF4-FFF2-40B4-BE49-F238E27FC236}">
                  <a16:creationId xmlns:a16="http://schemas.microsoft.com/office/drawing/2014/main" id="{EA8A9223-AE75-4E3F-A868-B3B31A6D2048}"/>
                </a:ext>
              </a:extLst>
            </p:cNvPr>
            <p:cNvSpPr/>
            <p:nvPr/>
          </p:nvSpPr>
          <p:spPr>
            <a:xfrm rot="16200000" flipV="1">
              <a:off x="7002462" y="4292813"/>
              <a:ext cx="337401" cy="804126"/>
            </a:xfrm>
            <a:custGeom>
              <a:avLst/>
              <a:gdLst>
                <a:gd name="connsiteX0" fmla="*/ 168676 w 168676"/>
                <a:gd name="connsiteY0" fmla="*/ 0 h 195309"/>
                <a:gd name="connsiteX1" fmla="*/ 0 w 168676"/>
                <a:gd name="connsiteY1" fmla="*/ 0 h 195309"/>
                <a:gd name="connsiteX2" fmla="*/ 0 w 168676"/>
                <a:gd name="connsiteY2" fmla="*/ 195309 h 195309"/>
              </a:gdLst>
              <a:ahLst/>
              <a:cxnLst>
                <a:cxn ang="0">
                  <a:pos x="connsiteX0" y="connsiteY0"/>
                </a:cxn>
                <a:cxn ang="0">
                  <a:pos x="connsiteX1" y="connsiteY1"/>
                </a:cxn>
                <a:cxn ang="0">
                  <a:pos x="connsiteX2" y="connsiteY2"/>
                </a:cxn>
              </a:cxnLst>
              <a:rect l="l" t="t" r="r" b="b"/>
              <a:pathLst>
                <a:path w="168676" h="195309">
                  <a:moveTo>
                    <a:pt x="168676" y="0"/>
                  </a:moveTo>
                  <a:lnTo>
                    <a:pt x="0" y="0"/>
                  </a:lnTo>
                  <a:lnTo>
                    <a:pt x="0" y="195309"/>
                  </a:lnTo>
                </a:path>
              </a:pathLst>
            </a:custGeom>
            <a:noFill/>
            <a:ln w="19050">
              <a:solidFill>
                <a:schemeClr val="bg2">
                  <a:lumMod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grpSp>
      <p:sp>
        <p:nvSpPr>
          <p:cNvPr id="27" name="Slide Number Placeholder 4">
            <a:extLst>
              <a:ext uri="{FF2B5EF4-FFF2-40B4-BE49-F238E27FC236}">
                <a16:creationId xmlns:a16="http://schemas.microsoft.com/office/drawing/2014/main" id="{3FC11455-C8E0-732B-CAAC-D5211F717A54}"/>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12</a:t>
            </a:fld>
            <a:endParaRPr lang="en-US"/>
          </a:p>
        </p:txBody>
      </p:sp>
    </p:spTree>
    <p:extLst>
      <p:ext uri="{BB962C8B-B14F-4D97-AF65-F5344CB8AC3E}">
        <p14:creationId xmlns:p14="http://schemas.microsoft.com/office/powerpoint/2010/main" val="108633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8F5E-FD3A-68C9-05D6-FB34C9D492F9}"/>
              </a:ext>
            </a:extLst>
          </p:cNvPr>
          <p:cNvSpPr>
            <a:spLocks noGrp="1"/>
          </p:cNvSpPr>
          <p:nvPr>
            <p:ph type="title"/>
          </p:nvPr>
        </p:nvSpPr>
        <p:spPr>
          <a:xfrm>
            <a:off x="828040" y="1894024"/>
            <a:ext cx="10515600" cy="1325563"/>
          </a:xfrm>
        </p:spPr>
        <p:txBody>
          <a:bodyPr>
            <a:normAutofit/>
          </a:bodyPr>
          <a:lstStyle/>
          <a:p>
            <a:r>
              <a:rPr lang="en-US" sz="5400" dirty="0"/>
              <a:t>Near-term Critical Fixes</a:t>
            </a:r>
            <a:endParaRPr lang="en-US" sz="5400" dirty="0">
              <a:cs typeface="Calibri"/>
            </a:endParaRPr>
          </a:p>
        </p:txBody>
      </p:sp>
    </p:spTree>
    <p:extLst>
      <p:ext uri="{BB962C8B-B14F-4D97-AF65-F5344CB8AC3E}">
        <p14:creationId xmlns:p14="http://schemas.microsoft.com/office/powerpoint/2010/main" val="2145202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a:xfrm>
            <a:off x="1423283" y="593258"/>
            <a:ext cx="7847717" cy="676495"/>
          </a:xfrm>
        </p:spPr>
        <p:txBody>
          <a:bodyPr>
            <a:normAutofit fontScale="90000"/>
          </a:bodyPr>
          <a:lstStyle/>
          <a:p>
            <a:r>
              <a:rPr lang="en-US"/>
              <a:t>Improvements already funded (2022-2024)</a:t>
            </a:r>
          </a:p>
        </p:txBody>
      </p:sp>
      <p:sp>
        <p:nvSpPr>
          <p:cNvPr id="12" name="TextBox 11">
            <a:extLst>
              <a:ext uri="{FF2B5EF4-FFF2-40B4-BE49-F238E27FC236}">
                <a16:creationId xmlns:a16="http://schemas.microsoft.com/office/drawing/2014/main" id="{0F6FC853-4641-46FD-9A85-986BF2A7C2B6}"/>
              </a:ext>
            </a:extLst>
          </p:cNvPr>
          <p:cNvSpPr txBox="1"/>
          <p:nvPr/>
        </p:nvSpPr>
        <p:spPr>
          <a:xfrm>
            <a:off x="1520262" y="1590589"/>
            <a:ext cx="7240035" cy="1962076"/>
          </a:xfrm>
          <a:prstGeom prst="rect">
            <a:avLst/>
          </a:prstGeom>
          <a:noFill/>
        </p:spPr>
        <p:txBody>
          <a:bodyPr wrap="square" rtlCol="0">
            <a:spAutoFit/>
          </a:bodyPr>
          <a:lstStyle/>
          <a:p>
            <a:pPr marL="228600" indent="-228600" defTabSz="914400">
              <a:buClr>
                <a:schemeClr val="bg2">
                  <a:lumMod val="50000"/>
                </a:schemeClr>
              </a:buClr>
              <a:buFont typeface="Arial" panose="020B0604020202020204" pitchFamily="34" charset="0"/>
              <a:buChar char="•"/>
            </a:pP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New pedestrian crossings along the corridor, enhanced with flashing beacons or signals</a:t>
            </a:r>
          </a:p>
          <a:p>
            <a:pPr marL="571500" lvl="1" indent="-228600" defTabSz="914400">
              <a:buClr>
                <a:schemeClr val="bg2">
                  <a:lumMod val="50000"/>
                </a:schemeClr>
              </a:buClr>
              <a:buFont typeface="Arial" panose="020B0604020202020204" pitchFamily="34" charset="0"/>
              <a:buChar char="•"/>
            </a:pPr>
            <a:endPar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buClr>
                <a:schemeClr val="bg2">
                  <a:lumMod val="50000"/>
                </a:schemeClr>
              </a:buClr>
              <a:buFont typeface="Arial" panose="020B0604020202020204" pitchFamily="34" charset="0"/>
              <a:buChar char="•"/>
            </a:pP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Traffic signal rebuilds at NE Davis St and NE Glisan  St</a:t>
            </a:r>
          </a:p>
          <a:p>
            <a:pPr marL="228600" indent="-228600" defTabSz="914400">
              <a:buClr>
                <a:schemeClr val="bg2">
                  <a:lumMod val="50000"/>
                </a:schemeClr>
              </a:buClr>
              <a:buFont typeface="Arial" panose="020B0604020202020204" pitchFamily="34" charset="0"/>
              <a:buChar char="•"/>
            </a:pPr>
            <a:endPar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buClr>
                <a:schemeClr val="bg2">
                  <a:lumMod val="50000"/>
                </a:schemeClr>
              </a:buClr>
              <a:buFont typeface="Arial" panose="020B0604020202020204" pitchFamily="34" charset="0"/>
              <a:buChar char="•"/>
            </a:pPr>
            <a:r>
              <a:rPr lang="en-US" sz="18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Repaving south of SE Foster Rd to city limits</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E1FBEFF5-1C63-4FDF-AA13-E84FFB655EC1}"/>
              </a:ext>
            </a:extLst>
          </p:cNvPr>
          <p:cNvSpPr txBox="1"/>
          <p:nvPr/>
        </p:nvSpPr>
        <p:spPr>
          <a:xfrm rot="16200000">
            <a:off x="9178733" y="1325023"/>
            <a:ext cx="892729" cy="300082"/>
          </a:xfrm>
          <a:prstGeom prst="rect">
            <a:avLst/>
          </a:prstGeom>
          <a:noFill/>
        </p:spPr>
        <p:txBody>
          <a:bodyPr wrap="square" rtlCol="0">
            <a:spAutoFit/>
          </a:bodyPr>
          <a:lstStyle/>
          <a:p>
            <a:r>
              <a:rPr lang="en-US" b="1">
                <a:solidFill>
                  <a:srgbClr val="767171"/>
                </a:solidFill>
                <a:latin typeface="72" panose="020B0503030000000003" pitchFamily="34" charset="0"/>
                <a:cs typeface="72" panose="020B0503030000000003" pitchFamily="34" charset="0"/>
              </a:rPr>
              <a:t>82</a:t>
            </a:r>
            <a:r>
              <a:rPr lang="en-US" b="1" baseline="30000">
                <a:solidFill>
                  <a:srgbClr val="767171"/>
                </a:solidFill>
                <a:latin typeface="72" panose="020B0503030000000003" pitchFamily="34" charset="0"/>
                <a:cs typeface="72" panose="020B0503030000000003" pitchFamily="34" charset="0"/>
              </a:rPr>
              <a:t>nd</a:t>
            </a:r>
            <a:r>
              <a:rPr lang="en-US" b="1">
                <a:solidFill>
                  <a:srgbClr val="767171"/>
                </a:solidFill>
                <a:latin typeface="72" panose="020B0503030000000003" pitchFamily="34" charset="0"/>
                <a:cs typeface="72" panose="020B0503030000000003" pitchFamily="34" charset="0"/>
              </a:rPr>
              <a:t> Ave</a:t>
            </a:r>
          </a:p>
        </p:txBody>
      </p:sp>
      <p:grpSp>
        <p:nvGrpSpPr>
          <p:cNvPr id="3" name="Group 2">
            <a:extLst>
              <a:ext uri="{FF2B5EF4-FFF2-40B4-BE49-F238E27FC236}">
                <a16:creationId xmlns:a16="http://schemas.microsoft.com/office/drawing/2014/main" id="{A49A844B-38F2-429E-98C9-0297912F1755}"/>
              </a:ext>
            </a:extLst>
          </p:cNvPr>
          <p:cNvGrpSpPr/>
          <p:nvPr/>
        </p:nvGrpSpPr>
        <p:grpSpPr>
          <a:xfrm>
            <a:off x="5916794" y="5485642"/>
            <a:ext cx="2844489" cy="1007232"/>
            <a:chOff x="4230544" y="4748109"/>
            <a:chExt cx="2844489" cy="1007232"/>
          </a:xfrm>
        </p:grpSpPr>
        <p:pic>
          <p:nvPicPr>
            <p:cNvPr id="4" name="Picture 3" descr="Graphical user interface, text, application&#10;&#10;Description automatically generated">
              <a:extLst>
                <a:ext uri="{FF2B5EF4-FFF2-40B4-BE49-F238E27FC236}">
                  <a16:creationId xmlns:a16="http://schemas.microsoft.com/office/drawing/2014/main" id="{E6D55E94-B135-4E7E-ACDC-9E6C8B1BDD91}"/>
                </a:ext>
              </a:extLst>
            </p:cNvPr>
            <p:cNvPicPr>
              <a:picLocks noChangeAspect="1"/>
            </p:cNvPicPr>
            <p:nvPr/>
          </p:nvPicPr>
          <p:blipFill rotWithShape="1">
            <a:blip r:embed="rId3"/>
            <a:srcRect t="13585" r="17609" b="56164"/>
            <a:stretch/>
          </p:blipFill>
          <p:spPr>
            <a:xfrm>
              <a:off x="4231529" y="4748109"/>
              <a:ext cx="2843504" cy="65421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A248BCF3-487C-47D3-B7D1-013EC38C60DF}"/>
                </a:ext>
              </a:extLst>
            </p:cNvPr>
            <p:cNvPicPr>
              <a:picLocks noChangeAspect="1"/>
            </p:cNvPicPr>
            <p:nvPr/>
          </p:nvPicPr>
          <p:blipFill rotWithShape="1">
            <a:blip r:embed="rId3"/>
            <a:srcRect t="42957" r="86547" b="41628"/>
            <a:stretch/>
          </p:blipFill>
          <p:spPr>
            <a:xfrm>
              <a:off x="4231529" y="5068945"/>
              <a:ext cx="464296" cy="3333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02DEFB92-1E5B-4572-8C77-52D30BE54442}"/>
                </a:ext>
              </a:extLst>
            </p:cNvPr>
            <p:cNvPicPr>
              <a:picLocks noChangeAspect="1"/>
            </p:cNvPicPr>
            <p:nvPr/>
          </p:nvPicPr>
          <p:blipFill rotWithShape="1">
            <a:blip r:embed="rId3"/>
            <a:srcRect t="59252" r="17609" b="29633"/>
            <a:stretch/>
          </p:blipFill>
          <p:spPr>
            <a:xfrm>
              <a:off x="4230544" y="5514975"/>
              <a:ext cx="2843504" cy="240366"/>
            </a:xfrm>
            <a:prstGeom prst="rect">
              <a:avLst/>
            </a:prstGeom>
          </p:spPr>
        </p:pic>
      </p:grpSp>
      <p:pic>
        <p:nvPicPr>
          <p:cNvPr id="11" name="Picture 10" descr="Diagram&#10;&#10;Description automatically generated">
            <a:extLst>
              <a:ext uri="{FF2B5EF4-FFF2-40B4-BE49-F238E27FC236}">
                <a16:creationId xmlns:a16="http://schemas.microsoft.com/office/drawing/2014/main" id="{59AE7DE8-3834-4F83-ABA3-493719C4AC28}"/>
              </a:ext>
            </a:extLst>
          </p:cNvPr>
          <p:cNvPicPr>
            <a:picLocks noChangeAspect="1"/>
          </p:cNvPicPr>
          <p:nvPr/>
        </p:nvPicPr>
        <p:blipFill rotWithShape="1">
          <a:blip r:embed="rId4"/>
          <a:srcRect l="12649" t="3579"/>
          <a:stretch/>
        </p:blipFill>
        <p:spPr>
          <a:xfrm>
            <a:off x="9856054" y="0"/>
            <a:ext cx="2335946" cy="6859926"/>
          </a:xfrm>
          <a:prstGeom prst="rect">
            <a:avLst/>
          </a:prstGeom>
        </p:spPr>
      </p:pic>
      <p:pic>
        <p:nvPicPr>
          <p:cNvPr id="5" name="Picture 14" descr="A road sign on the street&#10;&#10;Description automatically generated with low confidence">
            <a:extLst>
              <a:ext uri="{FF2B5EF4-FFF2-40B4-BE49-F238E27FC236}">
                <a16:creationId xmlns:a16="http://schemas.microsoft.com/office/drawing/2014/main" id="{588F6687-DB1D-460C-9FFB-3ADC985A9F38}"/>
              </a:ext>
            </a:extLst>
          </p:cNvPr>
          <p:cNvPicPr>
            <a:picLocks noChangeAspect="1"/>
          </p:cNvPicPr>
          <p:nvPr/>
        </p:nvPicPr>
        <p:blipFill rotWithShape="1">
          <a:blip r:embed="rId5"/>
          <a:srcRect l="3452"/>
          <a:stretch/>
        </p:blipFill>
        <p:spPr>
          <a:xfrm>
            <a:off x="1716155" y="3541631"/>
            <a:ext cx="4194810" cy="2896529"/>
          </a:xfrm>
          <a:prstGeom prst="rect">
            <a:avLst/>
          </a:prstGeom>
          <a:ln w="63500">
            <a:solidFill>
              <a:schemeClr val="bg1"/>
            </a:solidFill>
          </a:ln>
        </p:spPr>
      </p:pic>
    </p:spTree>
    <p:extLst>
      <p:ext uri="{BB962C8B-B14F-4D97-AF65-F5344CB8AC3E}">
        <p14:creationId xmlns:p14="http://schemas.microsoft.com/office/powerpoint/2010/main" val="3121371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3" name="Table 16">
            <a:extLst>
              <a:ext uri="{FF2B5EF4-FFF2-40B4-BE49-F238E27FC236}">
                <a16:creationId xmlns:a16="http://schemas.microsoft.com/office/drawing/2014/main" id="{CD87D3A4-DF22-4AAA-A64F-76BC01DC8BAE}"/>
              </a:ext>
            </a:extLst>
          </p:cNvPr>
          <p:cNvGraphicFramePr>
            <a:graphicFrameLocks noGrp="1"/>
          </p:cNvGraphicFramePr>
          <p:nvPr>
            <p:extLst>
              <p:ext uri="{D42A27DB-BD31-4B8C-83A1-F6EECF244321}">
                <p14:modId xmlns:p14="http://schemas.microsoft.com/office/powerpoint/2010/main" val="1263357102"/>
              </p:ext>
            </p:extLst>
          </p:nvPr>
        </p:nvGraphicFramePr>
        <p:xfrm>
          <a:off x="2853267" y="1227421"/>
          <a:ext cx="6553389" cy="4988040"/>
        </p:xfrm>
        <a:graphic>
          <a:graphicData uri="http://schemas.openxmlformats.org/drawingml/2006/table">
            <a:tbl>
              <a:tblPr firstRow="1" bandRow="1">
                <a:tableStyleId>{8799B23B-EC83-4686-B30A-512413B5E67A}</a:tableStyleId>
              </a:tblPr>
              <a:tblGrid>
                <a:gridCol w="3865919">
                  <a:extLst>
                    <a:ext uri="{9D8B030D-6E8A-4147-A177-3AD203B41FA5}">
                      <a16:colId xmlns:a16="http://schemas.microsoft.com/office/drawing/2014/main" val="2873400695"/>
                    </a:ext>
                  </a:extLst>
                </a:gridCol>
                <a:gridCol w="2687470">
                  <a:extLst>
                    <a:ext uri="{9D8B030D-6E8A-4147-A177-3AD203B41FA5}">
                      <a16:colId xmlns:a16="http://schemas.microsoft.com/office/drawing/2014/main" val="1673850610"/>
                    </a:ext>
                  </a:extLst>
                </a:gridCol>
              </a:tblGrid>
              <a:tr h="386217">
                <a:tc>
                  <a:txBody>
                    <a:bodyPr/>
                    <a:lstStyle/>
                    <a:p>
                      <a:pPr>
                        <a:lnSpc>
                          <a:spcPct val="100000"/>
                        </a:lnSpc>
                      </a:pPr>
                      <a:r>
                        <a:rPr lang="en-US" sz="1600" b="1" kern="1200">
                          <a:solidFill>
                            <a:srgbClr val="4D4D4F"/>
                          </a:solidFill>
                          <a:effectLst/>
                        </a:rPr>
                        <a:t>Category</a:t>
                      </a:r>
                      <a:endParaRPr lang="en-US" sz="1600" b="1" kern="1200">
                        <a:solidFill>
                          <a:srgbClr val="4D4D4F"/>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accent2"/>
                    </a:solidFill>
                  </a:tcPr>
                </a:tc>
                <a:tc>
                  <a:txBody>
                    <a:bodyPr/>
                    <a:lstStyle/>
                    <a:p>
                      <a:pPr algn="ctr">
                        <a:lnSpc>
                          <a:spcPct val="100000"/>
                        </a:lnSpc>
                      </a:pPr>
                      <a:r>
                        <a:rPr lang="en-US" sz="1600" b="1" kern="1200" dirty="0">
                          <a:solidFill>
                            <a:srgbClr val="4D4D4F"/>
                          </a:solidFill>
                          <a:effectLst/>
                        </a:rPr>
                        <a:t>Budget</a:t>
                      </a:r>
                      <a:endParaRPr lang="en-US" sz="1600" b="1" kern="1200" dirty="0">
                        <a:solidFill>
                          <a:srgbClr val="4D4D4F"/>
                        </a:solidFill>
                        <a:effectLst/>
                        <a:latin typeface="Open Sans"/>
                        <a:ea typeface="Open Sans"/>
                        <a:cs typeface="Open Sans"/>
                      </a:endParaRPr>
                    </a:p>
                  </a:txBody>
                  <a:tcPr anchor="ctr">
                    <a:solidFill>
                      <a:schemeClr val="accent2"/>
                    </a:solidFill>
                  </a:tcPr>
                </a:tc>
                <a:extLst>
                  <a:ext uri="{0D108BD9-81ED-4DB2-BD59-A6C34878D82A}">
                    <a16:rowId xmlns:a16="http://schemas.microsoft.com/office/drawing/2014/main" val="1564623377"/>
                  </a:ext>
                </a:extLst>
              </a:tr>
              <a:tr h="796178">
                <a:tc>
                  <a:txBody>
                    <a:bodyPr/>
                    <a:lstStyle/>
                    <a:p>
                      <a:pPr marL="682625" marR="0" lvl="2" indent="0" algn="l" defTabSz="914400" rtl="0" eaLnBrk="1" fontAlgn="auto" latinLnBrk="0" hangingPunct="1">
                        <a:lnSpc>
                          <a:spcPct val="100000"/>
                        </a:lnSpc>
                        <a:spcBef>
                          <a:spcPts val="0"/>
                        </a:spcBef>
                        <a:spcAft>
                          <a:spcPts val="0"/>
                        </a:spcAft>
                        <a:buClrTx/>
                        <a:buSzTx/>
                        <a:buFontTx/>
                        <a:buNone/>
                        <a:tabLst/>
                        <a:defRPr/>
                      </a:pPr>
                      <a:r>
                        <a:rPr lang="en-US" sz="1800" b="0" kern="1200">
                          <a:solidFill>
                            <a:srgbClr val="4D4D4F"/>
                          </a:solidFill>
                          <a:effectLst/>
                        </a:rPr>
                        <a:t>   Lighting</a:t>
                      </a:r>
                      <a:endParaRPr lang="en-US" sz="1800" b="0" kern="1200">
                        <a:solidFill>
                          <a:srgbClr val="4D4D4F"/>
                        </a:solidFill>
                        <a:effectLst/>
                        <a:latin typeface="Open Sans"/>
                        <a:ea typeface="Open Sans"/>
                        <a:cs typeface="Open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4D4D4F"/>
                          </a:solidFill>
                          <a:effectLst/>
                        </a:rPr>
                        <a:t>$2 - 5 million</a:t>
                      </a:r>
                      <a:endParaRPr lang="en-US" sz="1800" b="0" kern="1200" dirty="0">
                        <a:solidFill>
                          <a:srgbClr val="4D4D4F"/>
                        </a:solidFill>
                        <a:effectLst/>
                        <a:latin typeface="Open Sans"/>
                        <a:ea typeface="Open Sans"/>
                        <a:cs typeface="Open Sans"/>
                      </a:endParaRPr>
                    </a:p>
                  </a:txBody>
                  <a:tcPr anchor="ctr"/>
                </a:tc>
                <a:extLst>
                  <a:ext uri="{0D108BD9-81ED-4DB2-BD59-A6C34878D82A}">
                    <a16:rowId xmlns:a16="http://schemas.microsoft.com/office/drawing/2014/main" val="48566532"/>
                  </a:ext>
                </a:extLst>
              </a:tr>
              <a:tr h="784860">
                <a:tc>
                  <a:txBody>
                    <a:bodyPr/>
                    <a:lstStyle/>
                    <a:p>
                      <a:pPr marL="682625" marR="0" lvl="2"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4D4D4F"/>
                          </a:solidFill>
                          <a:effectLst/>
                        </a:rPr>
                        <a:t>   Crossings</a:t>
                      </a:r>
                      <a:endParaRPr lang="en-US" sz="1800" b="0" kern="1200" dirty="0">
                        <a:solidFill>
                          <a:srgbClr val="4D4D4F"/>
                        </a:solidFill>
                        <a:effectLst/>
                        <a:latin typeface="Open Sans"/>
                        <a:ea typeface="Open Sans"/>
                        <a:cs typeface="Open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4D4D4F"/>
                          </a:solidFill>
                          <a:effectLst/>
                        </a:rPr>
                        <a:t>$12 – 15 million</a:t>
                      </a:r>
                      <a:endParaRPr lang="en-US" sz="1800" b="0" kern="1200" dirty="0">
                        <a:solidFill>
                          <a:srgbClr val="4D4D4F"/>
                        </a:solidFill>
                        <a:effectLst/>
                        <a:latin typeface="Open Sans"/>
                        <a:ea typeface="Open Sans"/>
                        <a:cs typeface="Open Sans"/>
                      </a:endParaRPr>
                    </a:p>
                  </a:txBody>
                  <a:tcPr anchor="ctr"/>
                </a:tc>
                <a:extLst>
                  <a:ext uri="{0D108BD9-81ED-4DB2-BD59-A6C34878D82A}">
                    <a16:rowId xmlns:a16="http://schemas.microsoft.com/office/drawing/2014/main" val="2593823477"/>
                  </a:ext>
                </a:extLst>
              </a:tr>
              <a:tr h="800100">
                <a:tc>
                  <a:txBody>
                    <a:bodyPr/>
                    <a:lstStyle/>
                    <a:p>
                      <a:pPr marL="682625" marR="0" lvl="2"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4D4D4F"/>
                          </a:solidFill>
                          <a:effectLst/>
                        </a:rPr>
                        <a:t>   Corridor Safety</a:t>
                      </a:r>
                      <a:endParaRPr lang="en-US" sz="1800" b="0" kern="1200" dirty="0">
                        <a:solidFill>
                          <a:srgbClr val="4D4D4F"/>
                        </a:solidFill>
                        <a:effectLst/>
                        <a:latin typeface="Open Sans"/>
                        <a:ea typeface="Open Sans"/>
                        <a:cs typeface="Open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4D4D4F"/>
                          </a:solidFill>
                          <a:effectLst/>
                        </a:rPr>
                        <a:t>$12 – 15 million</a:t>
                      </a:r>
                      <a:endParaRPr lang="en-US" sz="1800" b="0" kern="1200" dirty="0">
                        <a:solidFill>
                          <a:srgbClr val="4D4D4F"/>
                        </a:solidFill>
                        <a:effectLst/>
                        <a:latin typeface="Open Sans"/>
                        <a:ea typeface="Open Sans"/>
                        <a:cs typeface="Open Sans"/>
                      </a:endParaRPr>
                    </a:p>
                  </a:txBody>
                  <a:tcPr anchor="ctr"/>
                </a:tc>
                <a:extLst>
                  <a:ext uri="{0D108BD9-81ED-4DB2-BD59-A6C34878D82A}">
                    <a16:rowId xmlns:a16="http://schemas.microsoft.com/office/drawing/2014/main" val="1909327218"/>
                  </a:ext>
                </a:extLst>
              </a:tr>
              <a:tr h="1785257">
                <a:tc>
                  <a:txBody>
                    <a:bodyPr/>
                    <a:lstStyle/>
                    <a:p>
                      <a:pPr marL="682625" marR="0" lvl="2" indent="0" algn="l" defTabSz="914400" rtl="0" eaLnBrk="1" fontAlgn="auto" latinLnBrk="0" hangingPunct="1">
                        <a:lnSpc>
                          <a:spcPct val="100000"/>
                        </a:lnSpc>
                        <a:spcBef>
                          <a:spcPts val="0"/>
                        </a:spcBef>
                        <a:spcAft>
                          <a:spcPts val="0"/>
                        </a:spcAft>
                        <a:buClrTx/>
                        <a:buSzTx/>
                        <a:buFontTx/>
                        <a:buNone/>
                        <a:tabLst/>
                        <a:defRPr/>
                      </a:pPr>
                      <a:r>
                        <a:rPr lang="en-US" sz="1800" b="0" kern="1200">
                          <a:solidFill>
                            <a:srgbClr val="4D4D4F"/>
                          </a:solidFill>
                          <a:effectLst/>
                        </a:rPr>
                        <a:t>   Major Maintenance</a:t>
                      </a:r>
                      <a:endParaRPr lang="en-US" sz="1800" b="0" kern="1200">
                        <a:solidFill>
                          <a:srgbClr val="4D4D4F"/>
                        </a:solidFill>
                        <a:effectLst/>
                        <a:latin typeface="Open Sans"/>
                        <a:ea typeface="Open Sans"/>
                        <a:cs typeface="Open Sans"/>
                      </a:endParaRPr>
                    </a:p>
                  </a:txBody>
                  <a:tcPr marT="9144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4D4D4F"/>
                          </a:solidFill>
                          <a:effectLst/>
                        </a:rPr>
                        <a:t>$50+ million</a:t>
                      </a:r>
                      <a:endParaRPr lang="en-US" sz="1800" b="0" kern="1200" dirty="0">
                        <a:solidFill>
                          <a:srgbClr val="4D4D4F"/>
                        </a:solidFill>
                        <a:effectLst/>
                        <a:latin typeface="Open Sans"/>
                        <a:ea typeface="Open Sans"/>
                        <a:cs typeface="Open Sans"/>
                      </a:endParaRPr>
                    </a:p>
                  </a:txBody>
                  <a:tcPr anchor="ctr"/>
                </a:tc>
                <a:extLst>
                  <a:ext uri="{0D108BD9-81ED-4DB2-BD59-A6C34878D82A}">
                    <a16:rowId xmlns:a16="http://schemas.microsoft.com/office/drawing/2014/main" val="571823226"/>
                  </a:ext>
                </a:extLst>
              </a:tr>
              <a:tr h="435428">
                <a:tc>
                  <a:txBody>
                    <a:bodyPr/>
                    <a:lstStyle/>
                    <a:p>
                      <a:pPr>
                        <a:lnSpc>
                          <a:spcPct val="100000"/>
                        </a:lnSpc>
                      </a:pPr>
                      <a:r>
                        <a:rPr lang="en-US" sz="1800" b="1" kern="1200">
                          <a:solidFill>
                            <a:srgbClr val="4D4D4F"/>
                          </a:solidFill>
                          <a:effectLst/>
                        </a:rPr>
                        <a:t>TOTAL Funding</a:t>
                      </a:r>
                      <a:endParaRPr lang="en-US" sz="1800" b="1" kern="1200">
                        <a:solidFill>
                          <a:srgbClr val="4D4D4F"/>
                        </a:solidFill>
                        <a:effectLst/>
                        <a:latin typeface="Open Sans"/>
                        <a:ea typeface="Open Sans"/>
                        <a:cs typeface="Open San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4D4D4F"/>
                          </a:solidFill>
                          <a:effectLst/>
                        </a:rPr>
                        <a:t>$80 million</a:t>
                      </a:r>
                      <a:endParaRPr lang="en-US" sz="1800" b="1" kern="1200" dirty="0">
                        <a:solidFill>
                          <a:srgbClr val="4D4D4F"/>
                        </a:solidFill>
                        <a:effectLst/>
                        <a:latin typeface="Open Sans"/>
                        <a:ea typeface="Open Sans"/>
                        <a:cs typeface="Open Sans"/>
                      </a:endParaRPr>
                    </a:p>
                  </a:txBody>
                  <a:tcPr anchor="ctr"/>
                </a:tc>
                <a:extLst>
                  <a:ext uri="{0D108BD9-81ED-4DB2-BD59-A6C34878D82A}">
                    <a16:rowId xmlns:a16="http://schemas.microsoft.com/office/drawing/2014/main" val="1248650533"/>
                  </a:ext>
                </a:extLst>
              </a:tr>
            </a:tbl>
          </a:graphicData>
        </a:graphic>
      </p:graphicFrame>
      <p:grpSp>
        <p:nvGrpSpPr>
          <p:cNvPr id="2" name="Group 1">
            <a:extLst>
              <a:ext uri="{FF2B5EF4-FFF2-40B4-BE49-F238E27FC236}">
                <a16:creationId xmlns:a16="http://schemas.microsoft.com/office/drawing/2014/main" id="{E07400A8-DC24-4D0C-ABB7-F7E5D71E0544}"/>
              </a:ext>
            </a:extLst>
          </p:cNvPr>
          <p:cNvGrpSpPr/>
          <p:nvPr/>
        </p:nvGrpSpPr>
        <p:grpSpPr>
          <a:xfrm>
            <a:off x="2925999" y="1703314"/>
            <a:ext cx="646126" cy="646126"/>
            <a:chOff x="462562" y="2061638"/>
            <a:chExt cx="1845426" cy="1845426"/>
          </a:xfrm>
        </p:grpSpPr>
        <p:sp>
          <p:nvSpPr>
            <p:cNvPr id="8" name="Oval 7">
              <a:extLst>
                <a:ext uri="{FF2B5EF4-FFF2-40B4-BE49-F238E27FC236}">
                  <a16:creationId xmlns:a16="http://schemas.microsoft.com/office/drawing/2014/main" id="{0F81F3AC-73B0-4097-A4F4-F5C47E5FC16D}"/>
                </a:ext>
              </a:extLst>
            </p:cNvPr>
            <p:cNvSpPr/>
            <p:nvPr/>
          </p:nvSpPr>
          <p:spPr>
            <a:xfrm>
              <a:off x="462562" y="2061638"/>
              <a:ext cx="1845426" cy="1845426"/>
            </a:xfrm>
            <a:prstGeom prst="ellipse">
              <a:avLst/>
            </a:prstGeom>
            <a:solidFill>
              <a:srgbClr val="FCB043"/>
            </a:solidFill>
            <a:ln w="28575">
              <a:solidFill>
                <a:srgbClr val="FCB0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35FFC06-73EA-423F-B240-BA0EF39FC8F8}"/>
                </a:ext>
              </a:extLst>
            </p:cNvPr>
            <p:cNvPicPr>
              <a:picLocks noChangeAspect="1"/>
            </p:cNvPicPr>
            <p:nvPr/>
          </p:nvPicPr>
          <p:blipFill>
            <a:blip r:embed="rId3"/>
            <a:stretch>
              <a:fillRect/>
            </a:stretch>
          </p:blipFill>
          <p:spPr>
            <a:xfrm>
              <a:off x="540597" y="2076213"/>
              <a:ext cx="1767391" cy="1767391"/>
            </a:xfrm>
            <a:prstGeom prst="rect">
              <a:avLst/>
            </a:prstGeom>
          </p:spPr>
        </p:pic>
      </p:grpSp>
      <p:grpSp>
        <p:nvGrpSpPr>
          <p:cNvPr id="3" name="Group 2">
            <a:extLst>
              <a:ext uri="{FF2B5EF4-FFF2-40B4-BE49-F238E27FC236}">
                <a16:creationId xmlns:a16="http://schemas.microsoft.com/office/drawing/2014/main" id="{E4245B52-F72D-4CBE-9C60-E5A4A3041A72}"/>
              </a:ext>
            </a:extLst>
          </p:cNvPr>
          <p:cNvGrpSpPr/>
          <p:nvPr/>
        </p:nvGrpSpPr>
        <p:grpSpPr>
          <a:xfrm>
            <a:off x="2958548" y="2510849"/>
            <a:ext cx="578816" cy="578816"/>
            <a:chOff x="2548095" y="2086784"/>
            <a:chExt cx="1845426" cy="1845426"/>
          </a:xfrm>
        </p:grpSpPr>
        <p:sp>
          <p:nvSpPr>
            <p:cNvPr id="9" name="Oval 8">
              <a:extLst>
                <a:ext uri="{FF2B5EF4-FFF2-40B4-BE49-F238E27FC236}">
                  <a16:creationId xmlns:a16="http://schemas.microsoft.com/office/drawing/2014/main" id="{1FF942F4-FE14-4F11-8BD4-BF725F5388FF}"/>
                </a:ext>
              </a:extLst>
            </p:cNvPr>
            <p:cNvSpPr/>
            <p:nvPr/>
          </p:nvSpPr>
          <p:spPr>
            <a:xfrm>
              <a:off x="2548095" y="2086784"/>
              <a:ext cx="1845426" cy="1845426"/>
            </a:xfrm>
            <a:prstGeom prst="ellipse">
              <a:avLst/>
            </a:prstGeom>
            <a:solidFill>
              <a:srgbClr val="00A0AE"/>
            </a:solidFill>
            <a:ln w="28575">
              <a:solidFill>
                <a:srgbClr val="00A0A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4911589-7F30-4661-8D1D-EB8475D8295B}"/>
                </a:ext>
              </a:extLst>
            </p:cNvPr>
            <p:cNvPicPr>
              <a:picLocks noChangeAspect="1"/>
            </p:cNvPicPr>
            <p:nvPr/>
          </p:nvPicPr>
          <p:blipFill>
            <a:blip r:embed="rId4"/>
            <a:stretch>
              <a:fillRect/>
            </a:stretch>
          </p:blipFill>
          <p:spPr>
            <a:xfrm>
              <a:off x="2626386" y="2125098"/>
              <a:ext cx="1718506" cy="1718506"/>
            </a:xfrm>
            <a:prstGeom prst="rect">
              <a:avLst/>
            </a:prstGeom>
          </p:spPr>
        </p:pic>
      </p:grpSp>
      <p:grpSp>
        <p:nvGrpSpPr>
          <p:cNvPr id="4" name="Group 3">
            <a:extLst>
              <a:ext uri="{FF2B5EF4-FFF2-40B4-BE49-F238E27FC236}">
                <a16:creationId xmlns:a16="http://schemas.microsoft.com/office/drawing/2014/main" id="{F5C0929F-BF39-4461-A26A-E7C569A2DC4F}"/>
              </a:ext>
            </a:extLst>
          </p:cNvPr>
          <p:cNvGrpSpPr/>
          <p:nvPr/>
        </p:nvGrpSpPr>
        <p:grpSpPr>
          <a:xfrm>
            <a:off x="2925999" y="3275465"/>
            <a:ext cx="612177" cy="612177"/>
            <a:chOff x="1281145" y="3484422"/>
            <a:chExt cx="907948" cy="907948"/>
          </a:xfrm>
        </p:grpSpPr>
        <p:sp>
          <p:nvSpPr>
            <p:cNvPr id="29" name="Oval 28">
              <a:extLst>
                <a:ext uri="{FF2B5EF4-FFF2-40B4-BE49-F238E27FC236}">
                  <a16:creationId xmlns:a16="http://schemas.microsoft.com/office/drawing/2014/main" id="{39679FE0-E8B2-4FFF-B6C3-3D3404AA9FA9}"/>
                </a:ext>
              </a:extLst>
            </p:cNvPr>
            <p:cNvSpPr/>
            <p:nvPr/>
          </p:nvSpPr>
          <p:spPr>
            <a:xfrm>
              <a:off x="1281145" y="3484422"/>
              <a:ext cx="907948" cy="907948"/>
            </a:xfrm>
            <a:prstGeom prst="ellipse">
              <a:avLst/>
            </a:prstGeom>
            <a:solidFill>
              <a:srgbClr val="F58220"/>
            </a:solidFill>
            <a:ln w="28575">
              <a:solidFill>
                <a:srgbClr val="F582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ogo&#10;&#10;Description automatically generated">
              <a:extLst>
                <a:ext uri="{FF2B5EF4-FFF2-40B4-BE49-F238E27FC236}">
                  <a16:creationId xmlns:a16="http://schemas.microsoft.com/office/drawing/2014/main" id="{606FBFDC-6400-4516-A29A-EF2D80A229A8}"/>
                </a:ext>
              </a:extLst>
            </p:cNvPr>
            <p:cNvPicPr>
              <a:picLocks noChangeAspect="1"/>
            </p:cNvPicPr>
            <p:nvPr/>
          </p:nvPicPr>
          <p:blipFill>
            <a:blip r:embed="rId5"/>
            <a:stretch>
              <a:fillRect/>
            </a:stretch>
          </p:blipFill>
          <p:spPr>
            <a:xfrm>
              <a:off x="1361367" y="3549185"/>
              <a:ext cx="798362" cy="798362"/>
            </a:xfrm>
            <a:prstGeom prst="rect">
              <a:avLst/>
            </a:prstGeom>
          </p:spPr>
        </p:pic>
      </p:grpSp>
      <p:sp>
        <p:nvSpPr>
          <p:cNvPr id="32" name="Title 1">
            <a:extLst>
              <a:ext uri="{FF2B5EF4-FFF2-40B4-BE49-F238E27FC236}">
                <a16:creationId xmlns:a16="http://schemas.microsoft.com/office/drawing/2014/main" id="{47B46540-7788-452F-A26E-3124E8FB4482}"/>
              </a:ext>
            </a:extLst>
          </p:cNvPr>
          <p:cNvSpPr>
            <a:spLocks noGrp="1"/>
          </p:cNvSpPr>
          <p:nvPr>
            <p:ph type="title"/>
          </p:nvPr>
        </p:nvSpPr>
        <p:spPr/>
        <p:txBody>
          <a:bodyPr>
            <a:normAutofit fontScale="90000"/>
          </a:bodyPr>
          <a:lstStyle/>
          <a:p>
            <a:r>
              <a:rPr lang="en-US" dirty="0"/>
              <a:t>Near Term Critical Fixes (2023-2026)</a:t>
            </a:r>
          </a:p>
        </p:txBody>
      </p:sp>
      <p:sp>
        <p:nvSpPr>
          <p:cNvPr id="22" name="TextBox 21">
            <a:extLst>
              <a:ext uri="{FF2B5EF4-FFF2-40B4-BE49-F238E27FC236}">
                <a16:creationId xmlns:a16="http://schemas.microsoft.com/office/drawing/2014/main" id="{338AADB5-C4B0-42C5-9FE2-60354D6AAE89}"/>
              </a:ext>
            </a:extLst>
          </p:cNvPr>
          <p:cNvSpPr txBox="1"/>
          <p:nvPr/>
        </p:nvSpPr>
        <p:spPr>
          <a:xfrm>
            <a:off x="3713514" y="4460608"/>
            <a:ext cx="2333886" cy="338554"/>
          </a:xfrm>
          <a:prstGeom prst="rect">
            <a:avLst/>
          </a:prstGeom>
          <a:noFill/>
        </p:spPr>
        <p:txBody>
          <a:bodyPr wrap="square" lIns="91440" tIns="45720" rIns="91440" bIns="45720" rtlCol="0" anchor="t">
            <a:spAutoFit/>
          </a:bodyPr>
          <a:lstStyle/>
          <a:p>
            <a:pPr marL="0" lvl="2"/>
            <a:r>
              <a:rPr lang="en-US" sz="1600" i="1">
                <a:solidFill>
                  <a:srgbClr val="4D4D4F"/>
                </a:solidFill>
                <a:latin typeface="Open Sans"/>
                <a:ea typeface="Open Sans"/>
                <a:cs typeface="Open Sans"/>
              </a:rPr>
              <a:t>Paving, Curb Ramps</a:t>
            </a:r>
          </a:p>
        </p:txBody>
      </p:sp>
      <p:sp>
        <p:nvSpPr>
          <p:cNvPr id="23" name="TextBox 22">
            <a:extLst>
              <a:ext uri="{FF2B5EF4-FFF2-40B4-BE49-F238E27FC236}">
                <a16:creationId xmlns:a16="http://schemas.microsoft.com/office/drawing/2014/main" id="{22733797-A762-4F64-B32A-58FA2B986E4D}"/>
              </a:ext>
            </a:extLst>
          </p:cNvPr>
          <p:cNvSpPr txBox="1"/>
          <p:nvPr/>
        </p:nvSpPr>
        <p:spPr>
          <a:xfrm>
            <a:off x="3713514" y="5168757"/>
            <a:ext cx="2333886" cy="338554"/>
          </a:xfrm>
          <a:prstGeom prst="rect">
            <a:avLst/>
          </a:prstGeom>
          <a:noFill/>
        </p:spPr>
        <p:txBody>
          <a:bodyPr wrap="square" lIns="91440" rtlCol="0">
            <a:spAutoFit/>
          </a:bodyPr>
          <a:lstStyle/>
          <a:p>
            <a:pPr marL="0" lvl="2"/>
            <a:r>
              <a:rPr lang="en-US" sz="1600" i="1">
                <a:solidFill>
                  <a:srgbClr val="4D4D4F"/>
                </a:solidFill>
                <a:latin typeface="Open Sans"/>
                <a:ea typeface="Open Sans"/>
                <a:cs typeface="Open Sans"/>
              </a:rPr>
              <a:t>Traffic Signals</a:t>
            </a:r>
          </a:p>
        </p:txBody>
      </p:sp>
      <p:grpSp>
        <p:nvGrpSpPr>
          <p:cNvPr id="14" name="Group 13">
            <a:extLst>
              <a:ext uri="{FF2B5EF4-FFF2-40B4-BE49-F238E27FC236}">
                <a16:creationId xmlns:a16="http://schemas.microsoft.com/office/drawing/2014/main" id="{02B95AB8-9322-4C1F-9D49-543E96B1972F}"/>
              </a:ext>
            </a:extLst>
          </p:cNvPr>
          <p:cNvGrpSpPr/>
          <p:nvPr/>
        </p:nvGrpSpPr>
        <p:grpSpPr>
          <a:xfrm>
            <a:off x="2943739" y="4122959"/>
            <a:ext cx="661609" cy="643915"/>
            <a:chOff x="1215611" y="3926754"/>
            <a:chExt cx="696589" cy="677959"/>
          </a:xfrm>
        </p:grpSpPr>
        <p:sp>
          <p:nvSpPr>
            <p:cNvPr id="21" name="Oval 20">
              <a:extLst>
                <a:ext uri="{FF2B5EF4-FFF2-40B4-BE49-F238E27FC236}">
                  <a16:creationId xmlns:a16="http://schemas.microsoft.com/office/drawing/2014/main" id="{C65DA819-3DCC-4C29-9CF0-9C20B0BF292B}"/>
                </a:ext>
              </a:extLst>
            </p:cNvPr>
            <p:cNvSpPr/>
            <p:nvPr/>
          </p:nvSpPr>
          <p:spPr>
            <a:xfrm>
              <a:off x="1215611" y="3926754"/>
              <a:ext cx="661609" cy="661610"/>
            </a:xfrm>
            <a:prstGeom prst="ellipse">
              <a:avLst/>
            </a:prstGeom>
            <a:solidFill>
              <a:srgbClr val="7741B7"/>
            </a:solidFill>
            <a:ln w="28575">
              <a:solidFill>
                <a:srgbClr val="7741B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A18DFA4-C071-414B-AF81-8104A71FDF64}"/>
                </a:ext>
              </a:extLst>
            </p:cNvPr>
            <p:cNvPicPr>
              <a:picLocks noChangeAspect="1"/>
            </p:cNvPicPr>
            <p:nvPr/>
          </p:nvPicPr>
          <p:blipFill>
            <a:blip r:embed="rId6"/>
            <a:stretch>
              <a:fillRect/>
            </a:stretch>
          </p:blipFill>
          <p:spPr>
            <a:xfrm>
              <a:off x="1234241" y="3926754"/>
              <a:ext cx="677959" cy="677959"/>
            </a:xfrm>
            <a:prstGeom prst="rect">
              <a:avLst/>
            </a:prstGeom>
          </p:spPr>
        </p:pic>
      </p:grpSp>
      <p:grpSp>
        <p:nvGrpSpPr>
          <p:cNvPr id="12" name="Group 11">
            <a:extLst>
              <a:ext uri="{FF2B5EF4-FFF2-40B4-BE49-F238E27FC236}">
                <a16:creationId xmlns:a16="http://schemas.microsoft.com/office/drawing/2014/main" id="{0971AF83-CCC7-423B-8DA9-3133E9DA164D}"/>
              </a:ext>
            </a:extLst>
          </p:cNvPr>
          <p:cNvGrpSpPr/>
          <p:nvPr/>
        </p:nvGrpSpPr>
        <p:grpSpPr>
          <a:xfrm>
            <a:off x="2954429" y="4986663"/>
            <a:ext cx="628386" cy="628387"/>
            <a:chOff x="1208315" y="4648198"/>
            <a:chExt cx="661609" cy="661610"/>
          </a:xfrm>
        </p:grpSpPr>
        <p:sp>
          <p:nvSpPr>
            <p:cNvPr id="17" name="Oval 16">
              <a:extLst>
                <a:ext uri="{FF2B5EF4-FFF2-40B4-BE49-F238E27FC236}">
                  <a16:creationId xmlns:a16="http://schemas.microsoft.com/office/drawing/2014/main" id="{987F0FD9-ED1B-4230-BB05-A760E0490465}"/>
                </a:ext>
              </a:extLst>
            </p:cNvPr>
            <p:cNvSpPr/>
            <p:nvPr/>
          </p:nvSpPr>
          <p:spPr>
            <a:xfrm>
              <a:off x="1208315" y="4648198"/>
              <a:ext cx="661609" cy="661610"/>
            </a:xfrm>
            <a:prstGeom prst="ellipse">
              <a:avLst/>
            </a:prstGeom>
            <a:solidFill>
              <a:srgbClr val="FF6666"/>
            </a:solidFill>
            <a:ln w="28575">
              <a:solidFill>
                <a:srgbClr val="FF66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F71323-B033-441E-ABF1-AE38BA0BC1C4}"/>
                </a:ext>
              </a:extLst>
            </p:cNvPr>
            <p:cNvPicPr>
              <a:picLocks noChangeAspect="1"/>
            </p:cNvPicPr>
            <p:nvPr/>
          </p:nvPicPr>
          <p:blipFill>
            <a:blip r:embed="rId7"/>
            <a:stretch>
              <a:fillRect/>
            </a:stretch>
          </p:blipFill>
          <p:spPr>
            <a:xfrm>
              <a:off x="1215611" y="4648198"/>
              <a:ext cx="651031" cy="651031"/>
            </a:xfrm>
            <a:prstGeom prst="rect">
              <a:avLst/>
            </a:prstGeom>
          </p:spPr>
        </p:pic>
      </p:grpSp>
      <p:sp>
        <p:nvSpPr>
          <p:cNvPr id="24" name="Slide Number Placeholder 4">
            <a:extLst>
              <a:ext uri="{FF2B5EF4-FFF2-40B4-BE49-F238E27FC236}">
                <a16:creationId xmlns:a16="http://schemas.microsoft.com/office/drawing/2014/main" id="{3A877B40-778E-481C-DCC6-CAD98A522902}"/>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15</a:t>
            </a:fld>
            <a:endParaRPr lang="en-US"/>
          </a:p>
        </p:txBody>
      </p:sp>
    </p:spTree>
    <p:extLst>
      <p:ext uri="{BB962C8B-B14F-4D97-AF65-F5344CB8AC3E}">
        <p14:creationId xmlns:p14="http://schemas.microsoft.com/office/powerpoint/2010/main" val="209823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904538B-4652-42D6-B543-72A1687BE085}"/>
              </a:ext>
            </a:extLst>
          </p:cNvPr>
          <p:cNvGrpSpPr/>
          <p:nvPr/>
        </p:nvGrpSpPr>
        <p:grpSpPr>
          <a:xfrm>
            <a:off x="2372930" y="5417767"/>
            <a:ext cx="3431522" cy="591773"/>
            <a:chOff x="3937524" y="3371615"/>
            <a:chExt cx="2895186" cy="499281"/>
          </a:xfrm>
        </p:grpSpPr>
        <p:sp>
          <p:nvSpPr>
            <p:cNvPr id="51" name="TextBox 50">
              <a:extLst>
                <a:ext uri="{FF2B5EF4-FFF2-40B4-BE49-F238E27FC236}">
                  <a16:creationId xmlns:a16="http://schemas.microsoft.com/office/drawing/2014/main" id="{490911D5-EA2F-4D77-96C4-3F7E7048393C}"/>
                </a:ext>
              </a:extLst>
            </p:cNvPr>
            <p:cNvSpPr txBox="1"/>
            <p:nvPr/>
          </p:nvSpPr>
          <p:spPr>
            <a:xfrm>
              <a:off x="4445000" y="3618121"/>
              <a:ext cx="2387710" cy="233705"/>
            </a:xfrm>
            <a:prstGeom prst="rect">
              <a:avLst/>
            </a:prstGeom>
            <a:noFill/>
          </p:spPr>
          <p:txBody>
            <a:bodyPr wrap="square" rtlCol="0">
              <a:spAutoFit/>
            </a:bodyPr>
            <a:lstStyle/>
            <a:p>
              <a:pPr>
                <a:spcAft>
                  <a:spcPts val="2400"/>
                </a:spcAft>
              </a:pPr>
              <a:r>
                <a:rPr lang="en-US" sz="12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Lighting Gaps Filled by Next Year</a:t>
              </a:r>
            </a:p>
          </p:txBody>
        </p:sp>
        <p:pic>
          <p:nvPicPr>
            <p:cNvPr id="49" name="Picture 48" descr="Icon&#10;&#10;Description automatically generated">
              <a:extLst>
                <a:ext uri="{FF2B5EF4-FFF2-40B4-BE49-F238E27FC236}">
                  <a16:creationId xmlns:a16="http://schemas.microsoft.com/office/drawing/2014/main" id="{9BDDF468-51A3-4CE6-8F40-407024B6C626}"/>
                </a:ext>
              </a:extLst>
            </p:cNvPr>
            <p:cNvPicPr>
              <a:picLocks noChangeAspect="1"/>
            </p:cNvPicPr>
            <p:nvPr/>
          </p:nvPicPr>
          <p:blipFill rotWithShape="1">
            <a:blip r:embed="rId3"/>
            <a:srcRect r="13995"/>
            <a:stretch/>
          </p:blipFill>
          <p:spPr>
            <a:xfrm>
              <a:off x="3937524" y="3371615"/>
              <a:ext cx="507476" cy="499281"/>
            </a:xfrm>
            <a:prstGeom prst="rect">
              <a:avLst/>
            </a:prstGeom>
          </p:spPr>
        </p:pic>
        <p:sp>
          <p:nvSpPr>
            <p:cNvPr id="50" name="TextBox 49">
              <a:extLst>
                <a:ext uri="{FF2B5EF4-FFF2-40B4-BE49-F238E27FC236}">
                  <a16:creationId xmlns:a16="http://schemas.microsoft.com/office/drawing/2014/main" id="{FBDCF292-E948-4883-875D-75D75D214564}"/>
                </a:ext>
              </a:extLst>
            </p:cNvPr>
            <p:cNvSpPr txBox="1"/>
            <p:nvPr/>
          </p:nvSpPr>
          <p:spPr>
            <a:xfrm>
              <a:off x="4445000" y="3371615"/>
              <a:ext cx="2231010" cy="233705"/>
            </a:xfrm>
            <a:prstGeom prst="rect">
              <a:avLst/>
            </a:prstGeom>
            <a:noFill/>
          </p:spPr>
          <p:txBody>
            <a:bodyPr wrap="square" rtlCol="0">
              <a:spAutoFit/>
            </a:bodyPr>
            <a:lstStyle/>
            <a:p>
              <a:pPr>
                <a:spcAft>
                  <a:spcPts val="2400"/>
                </a:spcAft>
              </a:pPr>
              <a:r>
                <a:rPr lang="en-US" sz="12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Existing Street Lighting</a:t>
              </a:r>
            </a:p>
          </p:txBody>
        </p:sp>
      </p:grpSp>
      <p:sp>
        <p:nvSpPr>
          <p:cNvPr id="33" name="Title 1">
            <a:extLst>
              <a:ext uri="{FF2B5EF4-FFF2-40B4-BE49-F238E27FC236}">
                <a16:creationId xmlns:a16="http://schemas.microsoft.com/office/drawing/2014/main" id="{CB213D2F-FF98-4486-83E1-9D1992A9521E}"/>
              </a:ext>
            </a:extLst>
          </p:cNvPr>
          <p:cNvSpPr>
            <a:spLocks noGrp="1"/>
          </p:cNvSpPr>
          <p:nvPr>
            <p:ph type="title"/>
          </p:nvPr>
        </p:nvSpPr>
        <p:spPr/>
        <p:txBody>
          <a:bodyPr>
            <a:normAutofit fontScale="90000"/>
          </a:bodyPr>
          <a:lstStyle/>
          <a:p>
            <a:r>
              <a:rPr lang="en-US" dirty="0"/>
              <a:t>Critical Fixes on 82</a:t>
            </a:r>
            <a:r>
              <a:rPr lang="en-US" baseline="30000" dirty="0"/>
              <a:t>nd</a:t>
            </a:r>
            <a:r>
              <a:rPr lang="en-US" dirty="0"/>
              <a:t> Ave</a:t>
            </a:r>
          </a:p>
        </p:txBody>
      </p:sp>
      <p:sp>
        <p:nvSpPr>
          <p:cNvPr id="34" name="Content Placeholder 54">
            <a:extLst>
              <a:ext uri="{FF2B5EF4-FFF2-40B4-BE49-F238E27FC236}">
                <a16:creationId xmlns:a16="http://schemas.microsoft.com/office/drawing/2014/main" id="{83C72371-5DE2-4E4C-BDDF-B9C661411721}"/>
              </a:ext>
            </a:extLst>
          </p:cNvPr>
          <p:cNvSpPr txBox="1">
            <a:spLocks/>
          </p:cNvSpPr>
          <p:nvPr/>
        </p:nvSpPr>
        <p:spPr>
          <a:xfrm>
            <a:off x="1433793" y="989820"/>
            <a:ext cx="5112476" cy="540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i="1"/>
              <a:t>Lighting</a:t>
            </a:r>
          </a:p>
        </p:txBody>
      </p:sp>
      <p:grpSp>
        <p:nvGrpSpPr>
          <p:cNvPr id="35" name="Group 34">
            <a:extLst>
              <a:ext uri="{FF2B5EF4-FFF2-40B4-BE49-F238E27FC236}">
                <a16:creationId xmlns:a16="http://schemas.microsoft.com/office/drawing/2014/main" id="{82EEAF17-90DD-46AA-BC93-975809E52353}"/>
              </a:ext>
            </a:extLst>
          </p:cNvPr>
          <p:cNvGrpSpPr/>
          <p:nvPr/>
        </p:nvGrpSpPr>
        <p:grpSpPr>
          <a:xfrm>
            <a:off x="1464982" y="1660569"/>
            <a:ext cx="907949" cy="907949"/>
            <a:chOff x="462562" y="2061638"/>
            <a:chExt cx="1845426" cy="1845426"/>
          </a:xfrm>
        </p:grpSpPr>
        <p:sp>
          <p:nvSpPr>
            <p:cNvPr id="36" name="Oval 35">
              <a:extLst>
                <a:ext uri="{FF2B5EF4-FFF2-40B4-BE49-F238E27FC236}">
                  <a16:creationId xmlns:a16="http://schemas.microsoft.com/office/drawing/2014/main" id="{95BF5541-1053-41D1-A749-D2CDBCC72A51}"/>
                </a:ext>
              </a:extLst>
            </p:cNvPr>
            <p:cNvSpPr/>
            <p:nvPr/>
          </p:nvSpPr>
          <p:spPr>
            <a:xfrm>
              <a:off x="462562" y="2061638"/>
              <a:ext cx="1845426" cy="1845426"/>
            </a:xfrm>
            <a:prstGeom prst="ellipse">
              <a:avLst/>
            </a:prstGeom>
            <a:solidFill>
              <a:srgbClr val="FCB043"/>
            </a:solidFill>
            <a:ln w="28575">
              <a:solidFill>
                <a:srgbClr val="FCB04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A5C0EA00-2E14-45F6-9CC3-CD82FDA2ED07}"/>
                </a:ext>
              </a:extLst>
            </p:cNvPr>
            <p:cNvPicPr>
              <a:picLocks noChangeAspect="1"/>
            </p:cNvPicPr>
            <p:nvPr/>
          </p:nvPicPr>
          <p:blipFill>
            <a:blip r:embed="rId4"/>
            <a:stretch>
              <a:fillRect/>
            </a:stretch>
          </p:blipFill>
          <p:spPr>
            <a:xfrm>
              <a:off x="540597" y="2076213"/>
              <a:ext cx="1767391" cy="1767391"/>
            </a:xfrm>
            <a:prstGeom prst="rect">
              <a:avLst/>
            </a:prstGeom>
          </p:spPr>
        </p:pic>
      </p:grpSp>
      <p:pic>
        <p:nvPicPr>
          <p:cNvPr id="45" name="Picture 44" descr="A picture containing timeline&#10;&#10;Description automatically generated">
            <a:extLst>
              <a:ext uri="{FF2B5EF4-FFF2-40B4-BE49-F238E27FC236}">
                <a16:creationId xmlns:a16="http://schemas.microsoft.com/office/drawing/2014/main" id="{4FBC91EC-2018-4F73-9FE1-A3A4E2EB7363}"/>
              </a:ext>
            </a:extLst>
          </p:cNvPr>
          <p:cNvPicPr>
            <a:picLocks noChangeAspect="1"/>
          </p:cNvPicPr>
          <p:nvPr/>
        </p:nvPicPr>
        <p:blipFill rotWithShape="1">
          <a:blip r:embed="rId5"/>
          <a:srcRect l="8587" t="3250" b="1094"/>
          <a:stretch/>
        </p:blipFill>
        <p:spPr>
          <a:xfrm>
            <a:off x="9735344" y="2"/>
            <a:ext cx="2463469" cy="6857998"/>
          </a:xfrm>
          <a:prstGeom prst="rect">
            <a:avLst/>
          </a:prstGeom>
        </p:spPr>
      </p:pic>
      <p:pic>
        <p:nvPicPr>
          <p:cNvPr id="3" name="Picture 2" descr="A picture containing chart&#10;&#10;Description automatically generated">
            <a:extLst>
              <a:ext uri="{FF2B5EF4-FFF2-40B4-BE49-F238E27FC236}">
                <a16:creationId xmlns:a16="http://schemas.microsoft.com/office/drawing/2014/main" id="{EA3B5417-2DA9-45A9-BCDF-A83F3912E02E}"/>
              </a:ext>
            </a:extLst>
          </p:cNvPr>
          <p:cNvPicPr>
            <a:picLocks noChangeAspect="1"/>
          </p:cNvPicPr>
          <p:nvPr/>
        </p:nvPicPr>
        <p:blipFill>
          <a:blip r:embed="rId6"/>
          <a:stretch>
            <a:fillRect/>
          </a:stretch>
        </p:blipFill>
        <p:spPr>
          <a:xfrm>
            <a:off x="1503375" y="3264307"/>
            <a:ext cx="7729042" cy="2078159"/>
          </a:xfrm>
          <a:prstGeom prst="rect">
            <a:avLst/>
          </a:prstGeom>
        </p:spPr>
      </p:pic>
      <p:sp>
        <p:nvSpPr>
          <p:cNvPr id="20" name="Content Placeholder 54">
            <a:extLst>
              <a:ext uri="{FF2B5EF4-FFF2-40B4-BE49-F238E27FC236}">
                <a16:creationId xmlns:a16="http://schemas.microsoft.com/office/drawing/2014/main" id="{3E247B24-C4AC-43B8-BAEE-ED881FC75D7A}"/>
              </a:ext>
            </a:extLst>
          </p:cNvPr>
          <p:cNvSpPr txBox="1">
            <a:spLocks/>
          </p:cNvSpPr>
          <p:nvPr/>
        </p:nvSpPr>
        <p:spPr>
          <a:xfrm>
            <a:off x="2572650" y="1592319"/>
            <a:ext cx="5330189" cy="13690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800"/>
              </a:spcAft>
              <a:defRPr/>
            </a:pPr>
            <a:r>
              <a:rPr lang="en-US" sz="1800">
                <a:latin typeface="Open Sans"/>
                <a:ea typeface="Open Sans"/>
                <a:cs typeface="Open Sans"/>
              </a:rPr>
              <a:t>Add street lighting to improve </a:t>
            </a:r>
            <a:br>
              <a:rPr lang="en-US" sz="1800">
                <a:latin typeface="Open Sans"/>
                <a:ea typeface="Open Sans"/>
                <a:cs typeface="Open Sans"/>
              </a:rPr>
            </a:br>
            <a:r>
              <a:rPr lang="en-US" sz="1800">
                <a:latin typeface="Open Sans"/>
                <a:ea typeface="Open Sans"/>
                <a:cs typeface="Open Sans"/>
              </a:rPr>
              <a:t>visibility for everyone</a:t>
            </a:r>
          </a:p>
          <a:p>
            <a:pPr defTabSz="685800">
              <a:lnSpc>
                <a:spcPct val="100000"/>
              </a:lnSpc>
              <a:spcBef>
                <a:spcPts val="0"/>
              </a:spcBef>
              <a:spcAft>
                <a:spcPts val="1800"/>
              </a:spcAft>
              <a:defRPr/>
            </a:pPr>
            <a:r>
              <a:rPr lang="en-US" sz="1800">
                <a:latin typeface="Open Sans" panose="020B0606030504020204" pitchFamily="34" charset="0"/>
                <a:ea typeface="Open Sans" panose="020B0606030504020204" pitchFamily="34" charset="0"/>
                <a:cs typeface="Open Sans" panose="020B0606030504020204" pitchFamily="34" charset="0"/>
              </a:rPr>
              <a:t>Construction in 2022-2023</a:t>
            </a:r>
          </a:p>
        </p:txBody>
      </p:sp>
    </p:spTree>
    <p:extLst>
      <p:ext uri="{BB962C8B-B14F-4D97-AF65-F5344CB8AC3E}">
        <p14:creationId xmlns:p14="http://schemas.microsoft.com/office/powerpoint/2010/main" val="241947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D5C973C-054A-40FC-939D-438BDE980F80}"/>
              </a:ext>
            </a:extLst>
          </p:cNvPr>
          <p:cNvGrpSpPr/>
          <p:nvPr/>
        </p:nvGrpSpPr>
        <p:grpSpPr>
          <a:xfrm>
            <a:off x="1462178" y="1655402"/>
            <a:ext cx="902238" cy="902238"/>
            <a:chOff x="2548095" y="2086784"/>
            <a:chExt cx="1845426" cy="1845426"/>
          </a:xfrm>
        </p:grpSpPr>
        <p:sp>
          <p:nvSpPr>
            <p:cNvPr id="33" name="Oval 32">
              <a:extLst>
                <a:ext uri="{FF2B5EF4-FFF2-40B4-BE49-F238E27FC236}">
                  <a16:creationId xmlns:a16="http://schemas.microsoft.com/office/drawing/2014/main" id="{7DB485EB-8C47-4C4B-A187-C3E9EA0DA9C8}"/>
                </a:ext>
              </a:extLst>
            </p:cNvPr>
            <p:cNvSpPr/>
            <p:nvPr/>
          </p:nvSpPr>
          <p:spPr>
            <a:xfrm>
              <a:off x="2548095" y="2086784"/>
              <a:ext cx="1845426" cy="1845426"/>
            </a:xfrm>
            <a:prstGeom prst="ellipse">
              <a:avLst/>
            </a:prstGeom>
            <a:solidFill>
              <a:srgbClr val="00A0AE"/>
            </a:solidFill>
            <a:ln w="28575">
              <a:solidFill>
                <a:srgbClr val="00A0A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B83995D8-186C-47FA-9668-5DE9356C5D50}"/>
                </a:ext>
              </a:extLst>
            </p:cNvPr>
            <p:cNvPicPr>
              <a:picLocks noChangeAspect="1"/>
            </p:cNvPicPr>
            <p:nvPr/>
          </p:nvPicPr>
          <p:blipFill>
            <a:blip r:embed="rId3"/>
            <a:stretch>
              <a:fillRect/>
            </a:stretch>
          </p:blipFill>
          <p:spPr>
            <a:xfrm>
              <a:off x="2626386" y="2125098"/>
              <a:ext cx="1718506" cy="1718506"/>
            </a:xfrm>
            <a:prstGeom prst="rect">
              <a:avLst/>
            </a:prstGeom>
          </p:spPr>
        </p:pic>
      </p:grpSp>
      <p:sp>
        <p:nvSpPr>
          <p:cNvPr id="35" name="Title 1">
            <a:extLst>
              <a:ext uri="{FF2B5EF4-FFF2-40B4-BE49-F238E27FC236}">
                <a16:creationId xmlns:a16="http://schemas.microsoft.com/office/drawing/2014/main" id="{E93B5184-A12A-49CB-BFEE-E3B25938D048}"/>
              </a:ext>
            </a:extLst>
          </p:cNvPr>
          <p:cNvSpPr>
            <a:spLocks noGrp="1"/>
          </p:cNvSpPr>
          <p:nvPr>
            <p:ph type="title"/>
          </p:nvPr>
        </p:nvSpPr>
        <p:spPr/>
        <p:txBody>
          <a:bodyPr>
            <a:normAutofit fontScale="90000"/>
          </a:bodyPr>
          <a:lstStyle/>
          <a:p>
            <a:r>
              <a:rPr lang="en-US" dirty="0"/>
              <a:t>Critical Fixes on 82</a:t>
            </a:r>
            <a:r>
              <a:rPr lang="en-US" baseline="30000" dirty="0"/>
              <a:t>nd</a:t>
            </a:r>
            <a:r>
              <a:rPr lang="en-US" dirty="0"/>
              <a:t> Ave</a:t>
            </a:r>
          </a:p>
        </p:txBody>
      </p:sp>
      <p:sp>
        <p:nvSpPr>
          <p:cNvPr id="36" name="Content Placeholder 54">
            <a:extLst>
              <a:ext uri="{FF2B5EF4-FFF2-40B4-BE49-F238E27FC236}">
                <a16:creationId xmlns:a16="http://schemas.microsoft.com/office/drawing/2014/main" id="{7D865DCE-B0A0-489F-8D6B-EE65926B8C12}"/>
              </a:ext>
            </a:extLst>
          </p:cNvPr>
          <p:cNvSpPr txBox="1">
            <a:spLocks/>
          </p:cNvSpPr>
          <p:nvPr/>
        </p:nvSpPr>
        <p:spPr>
          <a:xfrm>
            <a:off x="1423283" y="970440"/>
            <a:ext cx="5112476" cy="540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i="1"/>
              <a:t>Crossings</a:t>
            </a:r>
          </a:p>
        </p:txBody>
      </p:sp>
      <p:grpSp>
        <p:nvGrpSpPr>
          <p:cNvPr id="3" name="Group 2">
            <a:extLst>
              <a:ext uri="{FF2B5EF4-FFF2-40B4-BE49-F238E27FC236}">
                <a16:creationId xmlns:a16="http://schemas.microsoft.com/office/drawing/2014/main" id="{4356C825-1D41-4E3B-B8E7-4C2DAC439EA0}"/>
              </a:ext>
            </a:extLst>
          </p:cNvPr>
          <p:cNvGrpSpPr/>
          <p:nvPr/>
        </p:nvGrpSpPr>
        <p:grpSpPr>
          <a:xfrm>
            <a:off x="2372375" y="5483842"/>
            <a:ext cx="2468558" cy="807435"/>
            <a:chOff x="4202866" y="5133998"/>
            <a:chExt cx="2468558" cy="807435"/>
          </a:xfrm>
        </p:grpSpPr>
        <p:sp>
          <p:nvSpPr>
            <p:cNvPr id="8" name="TextBox 7">
              <a:extLst>
                <a:ext uri="{FF2B5EF4-FFF2-40B4-BE49-F238E27FC236}">
                  <a16:creationId xmlns:a16="http://schemas.microsoft.com/office/drawing/2014/main" id="{0DBAB779-4C21-4D09-8DBE-BA50AE6E4888}"/>
                </a:ext>
              </a:extLst>
            </p:cNvPr>
            <p:cNvSpPr txBox="1"/>
            <p:nvPr/>
          </p:nvSpPr>
          <p:spPr>
            <a:xfrm>
              <a:off x="4398778" y="5396640"/>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Funded signal or beacon</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8EB2EB79-1906-49BA-8E3B-E3D0FBB6CB28}"/>
                </a:ext>
              </a:extLst>
            </p:cNvPr>
            <p:cNvSpPr txBox="1"/>
            <p:nvPr/>
          </p:nvSpPr>
          <p:spPr>
            <a:xfrm>
              <a:off x="4398778" y="5133998"/>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Existing signal or beacon</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484227D0-1D8A-4D4A-BE4C-D3E5B763308D}"/>
                </a:ext>
              </a:extLst>
            </p:cNvPr>
            <p:cNvSpPr txBox="1"/>
            <p:nvPr/>
          </p:nvSpPr>
          <p:spPr>
            <a:xfrm>
              <a:off x="4398778" y="5664434"/>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Pedestrian District</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BCE6E380-5E29-43C0-AB8D-B794E53CC878}"/>
                </a:ext>
              </a:extLst>
            </p:cNvPr>
            <p:cNvSpPr/>
            <p:nvPr/>
          </p:nvSpPr>
          <p:spPr>
            <a:xfrm>
              <a:off x="4202867" y="5417743"/>
              <a:ext cx="228600" cy="228600"/>
            </a:xfrm>
            <a:prstGeom prst="ellipse">
              <a:avLst/>
            </a:prstGeom>
            <a:solidFill>
              <a:srgbClr val="00A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0DA11A0-5819-453D-9024-B720A3B2C027}"/>
                </a:ext>
              </a:extLst>
            </p:cNvPr>
            <p:cNvSpPr/>
            <p:nvPr/>
          </p:nvSpPr>
          <p:spPr>
            <a:xfrm>
              <a:off x="4244616" y="5210199"/>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F854DF-E78F-4676-B16D-4E57DA6F5E8C}"/>
                </a:ext>
              </a:extLst>
            </p:cNvPr>
            <p:cNvSpPr/>
            <p:nvPr/>
          </p:nvSpPr>
          <p:spPr>
            <a:xfrm>
              <a:off x="4202866" y="5691327"/>
              <a:ext cx="228601" cy="208958"/>
            </a:xfrm>
            <a:prstGeom prst="rect">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405D7315-EBA6-4FD5-BB11-9E533756B491}"/>
              </a:ext>
            </a:extLst>
          </p:cNvPr>
          <p:cNvPicPr>
            <a:picLocks noChangeAspect="1"/>
          </p:cNvPicPr>
          <p:nvPr/>
        </p:nvPicPr>
        <p:blipFill rotWithShape="1">
          <a:blip r:embed="rId4"/>
          <a:srcRect l="7731" t="1607" b="1607"/>
          <a:stretch/>
        </p:blipFill>
        <p:spPr>
          <a:xfrm>
            <a:off x="9734547" y="1"/>
            <a:ext cx="2457453" cy="6857999"/>
          </a:xfrm>
          <a:prstGeom prst="rect">
            <a:avLst/>
          </a:prstGeom>
          <a:ln>
            <a:solidFill>
              <a:schemeClr val="bg2">
                <a:lumMod val="50000"/>
              </a:schemeClr>
            </a:solidFill>
          </a:ln>
        </p:spPr>
      </p:pic>
      <p:sp>
        <p:nvSpPr>
          <p:cNvPr id="16" name="TextBox 15">
            <a:extLst>
              <a:ext uri="{FF2B5EF4-FFF2-40B4-BE49-F238E27FC236}">
                <a16:creationId xmlns:a16="http://schemas.microsoft.com/office/drawing/2014/main" id="{DF0320BC-82A9-4AF3-AFFE-A3B824C99794}"/>
              </a:ext>
            </a:extLst>
          </p:cNvPr>
          <p:cNvSpPr txBox="1"/>
          <p:nvPr/>
        </p:nvSpPr>
        <p:spPr>
          <a:xfrm>
            <a:off x="10334567" y="373593"/>
            <a:ext cx="1438333" cy="200055"/>
          </a:xfrm>
          <a:prstGeom prst="rect">
            <a:avLst/>
          </a:prstGeom>
          <a:noFill/>
        </p:spPr>
        <p:txBody>
          <a:bodyPr wrap="square" rtlCol="0">
            <a:spAutoFit/>
          </a:bodyPr>
          <a:lstStyle/>
          <a:p>
            <a:r>
              <a:rPr lang="en-US" sz="700" b="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 ALBERTA ST</a:t>
            </a:r>
          </a:p>
        </p:txBody>
      </p:sp>
      <p:sp>
        <p:nvSpPr>
          <p:cNvPr id="20" name="Content Placeholder 54">
            <a:extLst>
              <a:ext uri="{FF2B5EF4-FFF2-40B4-BE49-F238E27FC236}">
                <a16:creationId xmlns:a16="http://schemas.microsoft.com/office/drawing/2014/main" id="{FAF586FA-B9EA-4F81-9F38-0489A3C2D188}"/>
              </a:ext>
            </a:extLst>
          </p:cNvPr>
          <p:cNvSpPr txBox="1">
            <a:spLocks/>
          </p:cNvSpPr>
          <p:nvPr/>
        </p:nvSpPr>
        <p:spPr>
          <a:xfrm>
            <a:off x="2482705" y="1773211"/>
            <a:ext cx="5330189" cy="21195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10000"/>
              </a:lnSpc>
              <a:spcBef>
                <a:spcPts val="0"/>
              </a:spcBef>
              <a:spcAft>
                <a:spcPts val="1800"/>
              </a:spcAft>
              <a:defRPr/>
            </a:pPr>
            <a:r>
              <a:rPr lang="en-US" sz="1800" b="1">
                <a:latin typeface="Open Sans"/>
                <a:ea typeface="Open Sans"/>
                <a:cs typeface="Open Sans"/>
              </a:rPr>
              <a:t>18 new crossings </a:t>
            </a:r>
            <a:br>
              <a:rPr lang="en-US" sz="1800" b="1">
                <a:latin typeface="Open Sans"/>
                <a:ea typeface="Open Sans"/>
                <a:cs typeface="Open Sans"/>
              </a:rPr>
            </a:br>
            <a:r>
              <a:rPr lang="en-US" sz="1800">
                <a:latin typeface="Open Sans"/>
                <a:ea typeface="Open Sans"/>
                <a:cs typeface="Open Sans"/>
              </a:rPr>
              <a:t>(Including two recently completed)</a:t>
            </a: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08851922-414E-0EF6-8A0F-73B8F0D35F09}"/>
              </a:ext>
            </a:extLst>
          </p:cNvPr>
          <p:cNvGrpSpPr/>
          <p:nvPr/>
        </p:nvGrpSpPr>
        <p:grpSpPr>
          <a:xfrm>
            <a:off x="1435736" y="3276547"/>
            <a:ext cx="7815469" cy="1944705"/>
            <a:chOff x="903023" y="3064845"/>
            <a:chExt cx="4582633" cy="1140286"/>
          </a:xfrm>
        </p:grpSpPr>
        <p:pic>
          <p:nvPicPr>
            <p:cNvPr id="29" name="Picture 28">
              <a:extLst>
                <a:ext uri="{FF2B5EF4-FFF2-40B4-BE49-F238E27FC236}">
                  <a16:creationId xmlns:a16="http://schemas.microsoft.com/office/drawing/2014/main" id="{EC15397E-0CC9-FD47-6218-14779B7B8269}"/>
                </a:ext>
              </a:extLst>
            </p:cNvPr>
            <p:cNvPicPr>
              <a:picLocks noChangeAspect="1"/>
            </p:cNvPicPr>
            <p:nvPr/>
          </p:nvPicPr>
          <p:blipFill rotWithShape="1">
            <a:blip r:embed="rId5"/>
            <a:srcRect b="57760"/>
            <a:stretch/>
          </p:blipFill>
          <p:spPr>
            <a:xfrm>
              <a:off x="913657" y="3064845"/>
              <a:ext cx="4571999" cy="659004"/>
            </a:xfrm>
            <a:prstGeom prst="rect">
              <a:avLst/>
            </a:prstGeom>
          </p:spPr>
        </p:pic>
        <p:pic>
          <p:nvPicPr>
            <p:cNvPr id="30" name="Picture 29">
              <a:extLst>
                <a:ext uri="{FF2B5EF4-FFF2-40B4-BE49-F238E27FC236}">
                  <a16:creationId xmlns:a16="http://schemas.microsoft.com/office/drawing/2014/main" id="{5A290F04-0A20-BA8D-1038-6181D28E6406}"/>
                </a:ext>
              </a:extLst>
            </p:cNvPr>
            <p:cNvPicPr>
              <a:picLocks noChangeAspect="1"/>
            </p:cNvPicPr>
            <p:nvPr/>
          </p:nvPicPr>
          <p:blipFill rotWithShape="1">
            <a:blip r:embed="rId5"/>
            <a:srcRect t="71931"/>
            <a:stretch/>
          </p:blipFill>
          <p:spPr>
            <a:xfrm>
              <a:off x="903023" y="3767215"/>
              <a:ext cx="4571999" cy="437916"/>
            </a:xfrm>
            <a:prstGeom prst="rect">
              <a:avLst/>
            </a:prstGeom>
          </p:spPr>
        </p:pic>
      </p:grpSp>
    </p:spTree>
    <p:extLst>
      <p:ext uri="{BB962C8B-B14F-4D97-AF65-F5344CB8AC3E}">
        <p14:creationId xmlns:p14="http://schemas.microsoft.com/office/powerpoint/2010/main" val="556491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Content Placeholder 54">
            <a:extLst>
              <a:ext uri="{FF2B5EF4-FFF2-40B4-BE49-F238E27FC236}">
                <a16:creationId xmlns:a16="http://schemas.microsoft.com/office/drawing/2014/main" id="{06E8D296-A6FB-43AF-A0C6-FBC65BD95F68}"/>
              </a:ext>
            </a:extLst>
          </p:cNvPr>
          <p:cNvSpPr txBox="1">
            <a:spLocks/>
          </p:cNvSpPr>
          <p:nvPr/>
        </p:nvSpPr>
        <p:spPr>
          <a:xfrm>
            <a:off x="2572650" y="1540580"/>
            <a:ext cx="8908150" cy="21195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10000"/>
              </a:lnSpc>
              <a:spcBef>
                <a:spcPts val="0"/>
              </a:spcBef>
              <a:spcAft>
                <a:spcPts val="1800"/>
              </a:spcAft>
              <a:defRPr/>
            </a:pPr>
            <a:r>
              <a:rPr lang="en-US" sz="1800" b="1">
                <a:latin typeface="Open Sans"/>
                <a:ea typeface="Open Sans"/>
                <a:cs typeface="Open Sans"/>
              </a:rPr>
              <a:t>Signal timing </a:t>
            </a:r>
            <a:r>
              <a:rPr lang="en-US" sz="1800">
                <a:latin typeface="Open Sans"/>
                <a:ea typeface="Open Sans"/>
                <a:cs typeface="Open Sans"/>
              </a:rPr>
              <a:t>to reduce speeding</a:t>
            </a:r>
            <a:endParaRPr lang="en-US" sz="1800" b="1">
              <a:latin typeface="Open Sans"/>
              <a:ea typeface="Open Sans"/>
              <a:cs typeface="Open Sans"/>
            </a:endParaRPr>
          </a:p>
          <a:p>
            <a:pPr defTabSz="685800">
              <a:lnSpc>
                <a:spcPct val="110000"/>
              </a:lnSpc>
              <a:spcBef>
                <a:spcPts val="0"/>
              </a:spcBef>
              <a:spcAft>
                <a:spcPts val="1800"/>
              </a:spcAft>
              <a:defRPr/>
            </a:pPr>
            <a:r>
              <a:rPr lang="en-US" sz="1800" b="1">
                <a:latin typeface="Open Sans"/>
                <a:ea typeface="Open Sans"/>
                <a:cs typeface="Open Sans"/>
              </a:rPr>
              <a:t>Improve visibility </a:t>
            </a:r>
            <a:r>
              <a:rPr lang="en-US" sz="1800">
                <a:latin typeface="Open Sans"/>
                <a:ea typeface="Open Sans"/>
                <a:cs typeface="Open Sans"/>
              </a:rPr>
              <a:t>by updating signs, roadway striping, and signal heads </a:t>
            </a:r>
            <a:endParaRPr lang="en-US" sz="1800">
              <a:latin typeface="Open Sans" panose="020B0606030504020204" pitchFamily="34" charset="0"/>
              <a:ea typeface="Open Sans" panose="020B0606030504020204" pitchFamily="34" charset="0"/>
              <a:cs typeface="Open Sans" panose="020B0606030504020204" pitchFamily="34" charset="0"/>
            </a:endParaRPr>
          </a:p>
          <a:p>
            <a:pPr defTabSz="685800">
              <a:lnSpc>
                <a:spcPct val="110000"/>
              </a:lnSpc>
              <a:spcBef>
                <a:spcPts val="0"/>
              </a:spcBef>
              <a:spcAft>
                <a:spcPts val="1800"/>
              </a:spcAft>
              <a:defRPr/>
            </a:pPr>
            <a:r>
              <a:rPr lang="en-US" sz="1800" b="1">
                <a:latin typeface="Open Sans"/>
                <a:ea typeface="Open Sans"/>
                <a:cs typeface="Open Sans"/>
              </a:rPr>
              <a:t>Implementation </a:t>
            </a:r>
            <a:r>
              <a:rPr lang="en-US" sz="1800">
                <a:latin typeface="Open Sans"/>
                <a:ea typeface="Open Sans"/>
                <a:cs typeface="Open Sans"/>
              </a:rPr>
              <a:t>in 2022-2023</a:t>
            </a: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CC9E09EB-230A-4E48-B397-B5BB1362423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Lst>
          </a:blip>
          <a:srcRect l="10150" t="11422" r="33724" b="6910"/>
          <a:stretch/>
        </p:blipFill>
        <p:spPr>
          <a:xfrm rot="16200000">
            <a:off x="8464933" y="3197604"/>
            <a:ext cx="3151385" cy="3439154"/>
          </a:xfrm>
          <a:prstGeom prst="rect">
            <a:avLst/>
          </a:prstGeom>
          <a:ln w="38100">
            <a:noFill/>
          </a:ln>
        </p:spPr>
      </p:pic>
      <p:pic>
        <p:nvPicPr>
          <p:cNvPr id="1026" name="Picture 2" descr="Lower Speeds on 82nd – Montavilla News">
            <a:extLst>
              <a:ext uri="{FF2B5EF4-FFF2-40B4-BE49-F238E27FC236}">
                <a16:creationId xmlns:a16="http://schemas.microsoft.com/office/drawing/2014/main" id="{FB3500B5-6BDD-4C9E-B49F-AB41E481D93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7000"/>
                    </a14:imgEffect>
                  </a14:imgLayer>
                </a14:imgProps>
              </a:ext>
              <a:ext uri="{28A0092B-C50C-407E-A947-70E740481C1C}">
                <a14:useLocalDpi xmlns:a14="http://schemas.microsoft.com/office/drawing/2010/main" val="0"/>
              </a:ext>
            </a:extLst>
          </a:blip>
          <a:srcRect l="23596" r="23986" b="7916"/>
          <a:stretch/>
        </p:blipFill>
        <p:spPr bwMode="auto">
          <a:xfrm>
            <a:off x="1524001" y="3341492"/>
            <a:ext cx="2843357" cy="3151384"/>
          </a:xfrm>
          <a:prstGeom prst="rect">
            <a:avLst/>
          </a:prstGeom>
          <a:ln w="63500">
            <a:solidFill>
              <a:schemeClr val="bg1"/>
            </a:solidFill>
          </a:ln>
          <a:extLst>
            <a:ext uri="{909E8E84-426E-40DD-AFC4-6F175D3DCCD1}">
              <a14:hiddenFill xmlns:a14="http://schemas.microsoft.com/office/drawing/2010/main">
                <a:solidFill>
                  <a:srgbClr val="FFFFFF"/>
                </a:solidFill>
              </a14:hiddenFill>
            </a:ext>
          </a:extLst>
        </p:spPr>
      </p:pic>
      <p:sp>
        <p:nvSpPr>
          <p:cNvPr id="32" name="Title 1">
            <a:extLst>
              <a:ext uri="{FF2B5EF4-FFF2-40B4-BE49-F238E27FC236}">
                <a16:creationId xmlns:a16="http://schemas.microsoft.com/office/drawing/2014/main" id="{C31DB0BD-4FED-4CB7-A196-EE4B95FE5527}"/>
              </a:ext>
            </a:extLst>
          </p:cNvPr>
          <p:cNvSpPr>
            <a:spLocks noGrp="1"/>
          </p:cNvSpPr>
          <p:nvPr>
            <p:ph type="title"/>
          </p:nvPr>
        </p:nvSpPr>
        <p:spPr/>
        <p:txBody>
          <a:bodyPr>
            <a:normAutofit fontScale="90000"/>
          </a:bodyPr>
          <a:lstStyle/>
          <a:p>
            <a:r>
              <a:rPr lang="en-US" dirty="0"/>
              <a:t>Critical Fixes on 82</a:t>
            </a:r>
            <a:r>
              <a:rPr lang="en-US" baseline="30000" dirty="0"/>
              <a:t>nd</a:t>
            </a:r>
            <a:r>
              <a:rPr lang="en-US" dirty="0"/>
              <a:t> Ave</a:t>
            </a:r>
          </a:p>
        </p:txBody>
      </p:sp>
      <p:sp>
        <p:nvSpPr>
          <p:cNvPr id="33" name="Content Placeholder 54">
            <a:extLst>
              <a:ext uri="{FF2B5EF4-FFF2-40B4-BE49-F238E27FC236}">
                <a16:creationId xmlns:a16="http://schemas.microsoft.com/office/drawing/2014/main" id="{7199802B-E8F7-4F97-896D-873959A22841}"/>
              </a:ext>
            </a:extLst>
          </p:cNvPr>
          <p:cNvSpPr txBox="1">
            <a:spLocks/>
          </p:cNvSpPr>
          <p:nvPr/>
        </p:nvSpPr>
        <p:spPr>
          <a:xfrm>
            <a:off x="1423283" y="984645"/>
            <a:ext cx="5112476" cy="540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200" b="1" i="1"/>
              <a:t>Corridor Safety Improvements</a:t>
            </a:r>
          </a:p>
        </p:txBody>
      </p:sp>
      <p:pic>
        <p:nvPicPr>
          <p:cNvPr id="3" name="Picture 2">
            <a:extLst>
              <a:ext uri="{FF2B5EF4-FFF2-40B4-BE49-F238E27FC236}">
                <a16:creationId xmlns:a16="http://schemas.microsoft.com/office/drawing/2014/main" id="{A91EA4CD-8763-4817-8588-E07A22E61A8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5000"/>
                    </a14:imgEffect>
                  </a14:imgLayer>
                </a14:imgProps>
              </a:ext>
            </a:extLst>
          </a:blip>
          <a:srcRect l="24334" t="19655" r="29036" b="37146"/>
          <a:stretch/>
        </p:blipFill>
        <p:spPr>
          <a:xfrm>
            <a:off x="3958530" y="3341492"/>
            <a:ext cx="4535698" cy="3151382"/>
          </a:xfrm>
          <a:prstGeom prst="rect">
            <a:avLst/>
          </a:prstGeom>
          <a:ln w="63500">
            <a:solidFill>
              <a:schemeClr val="bg1"/>
            </a:solidFill>
          </a:ln>
        </p:spPr>
      </p:pic>
      <p:grpSp>
        <p:nvGrpSpPr>
          <p:cNvPr id="11" name="Group 10">
            <a:extLst>
              <a:ext uri="{FF2B5EF4-FFF2-40B4-BE49-F238E27FC236}">
                <a16:creationId xmlns:a16="http://schemas.microsoft.com/office/drawing/2014/main" id="{57E0CEE9-47AC-4E05-AE26-4BF2F87893F1}"/>
              </a:ext>
            </a:extLst>
          </p:cNvPr>
          <p:cNvGrpSpPr/>
          <p:nvPr/>
        </p:nvGrpSpPr>
        <p:grpSpPr>
          <a:xfrm>
            <a:off x="1466574" y="1655402"/>
            <a:ext cx="907948" cy="907948"/>
            <a:chOff x="1281145" y="3484422"/>
            <a:chExt cx="907948" cy="907948"/>
          </a:xfrm>
        </p:grpSpPr>
        <p:sp>
          <p:nvSpPr>
            <p:cNvPr id="12" name="Oval 11">
              <a:extLst>
                <a:ext uri="{FF2B5EF4-FFF2-40B4-BE49-F238E27FC236}">
                  <a16:creationId xmlns:a16="http://schemas.microsoft.com/office/drawing/2014/main" id="{C846AE86-3CA0-430B-8893-8338936B66F5}"/>
                </a:ext>
              </a:extLst>
            </p:cNvPr>
            <p:cNvSpPr/>
            <p:nvPr/>
          </p:nvSpPr>
          <p:spPr>
            <a:xfrm>
              <a:off x="1281145" y="3484422"/>
              <a:ext cx="907948" cy="907948"/>
            </a:xfrm>
            <a:prstGeom prst="ellipse">
              <a:avLst/>
            </a:prstGeom>
            <a:solidFill>
              <a:srgbClr val="F58220"/>
            </a:solidFill>
            <a:ln w="28575">
              <a:solidFill>
                <a:srgbClr val="F582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0CE2EDE8-9179-470A-A25E-5EE32111A647}"/>
                </a:ext>
              </a:extLst>
            </p:cNvPr>
            <p:cNvPicPr>
              <a:picLocks noChangeAspect="1"/>
            </p:cNvPicPr>
            <p:nvPr/>
          </p:nvPicPr>
          <p:blipFill>
            <a:blip r:embed="rId9"/>
            <a:stretch>
              <a:fillRect/>
            </a:stretch>
          </p:blipFill>
          <p:spPr>
            <a:xfrm>
              <a:off x="1361367" y="3549185"/>
              <a:ext cx="798362" cy="798362"/>
            </a:xfrm>
            <a:prstGeom prst="rect">
              <a:avLst/>
            </a:prstGeom>
          </p:spPr>
        </p:pic>
      </p:grpSp>
      <p:sp>
        <p:nvSpPr>
          <p:cNvPr id="13" name="Slide Number Placeholder 4">
            <a:extLst>
              <a:ext uri="{FF2B5EF4-FFF2-40B4-BE49-F238E27FC236}">
                <a16:creationId xmlns:a16="http://schemas.microsoft.com/office/drawing/2014/main" id="{C7335542-F7DF-2561-0D70-D67041C4AC4B}"/>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18</a:t>
            </a:fld>
            <a:endParaRPr lang="en-US"/>
          </a:p>
        </p:txBody>
      </p:sp>
    </p:spTree>
    <p:extLst>
      <p:ext uri="{BB962C8B-B14F-4D97-AF65-F5344CB8AC3E}">
        <p14:creationId xmlns:p14="http://schemas.microsoft.com/office/powerpoint/2010/main" val="1534041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9EB1DDF-8A9C-433F-BB51-83829A6449D7}"/>
              </a:ext>
            </a:extLst>
          </p:cNvPr>
          <p:cNvGrpSpPr/>
          <p:nvPr/>
        </p:nvGrpSpPr>
        <p:grpSpPr>
          <a:xfrm>
            <a:off x="7320121" y="4256754"/>
            <a:ext cx="2468558" cy="544793"/>
            <a:chOff x="4202866" y="5442360"/>
            <a:chExt cx="2468558" cy="544793"/>
          </a:xfrm>
        </p:grpSpPr>
        <p:sp>
          <p:nvSpPr>
            <p:cNvPr id="42" name="TextBox 41">
              <a:extLst>
                <a:ext uri="{FF2B5EF4-FFF2-40B4-BE49-F238E27FC236}">
                  <a16:creationId xmlns:a16="http://schemas.microsoft.com/office/drawing/2014/main" id="{C26D26CA-C8C2-42D3-BFA8-D871A6E9C951}"/>
                </a:ext>
              </a:extLst>
            </p:cNvPr>
            <p:cNvSpPr txBox="1"/>
            <p:nvPr/>
          </p:nvSpPr>
          <p:spPr>
            <a:xfrm>
              <a:off x="4398778" y="5442360"/>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Paving &amp; Curb Ramps</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F886CD58-61B0-4C37-B041-D7FADE21A45C}"/>
                </a:ext>
              </a:extLst>
            </p:cNvPr>
            <p:cNvSpPr txBox="1"/>
            <p:nvPr/>
          </p:nvSpPr>
          <p:spPr>
            <a:xfrm>
              <a:off x="4398778" y="5710154"/>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Pedestrian District</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AF8375C6-411B-4B42-AAE9-5F71D634A534}"/>
                </a:ext>
              </a:extLst>
            </p:cNvPr>
            <p:cNvSpPr/>
            <p:nvPr/>
          </p:nvSpPr>
          <p:spPr>
            <a:xfrm>
              <a:off x="4202866" y="5737047"/>
              <a:ext cx="228601" cy="208958"/>
            </a:xfrm>
            <a:prstGeom prst="rect">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984E8BCA-8E65-406C-8386-4EB9B68C871B}"/>
                </a:ext>
              </a:extLst>
            </p:cNvPr>
            <p:cNvCxnSpPr>
              <a:cxnSpLocks/>
            </p:cNvCxnSpPr>
            <p:nvPr/>
          </p:nvCxnSpPr>
          <p:spPr>
            <a:xfrm flipH="1">
              <a:off x="4202866" y="5579001"/>
              <a:ext cx="216548" cy="0"/>
            </a:xfrm>
            <a:prstGeom prst="line">
              <a:avLst/>
            </a:prstGeom>
            <a:ln w="76200" cap="rnd">
              <a:solidFill>
                <a:srgbClr val="7741B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7" name="Title 1">
            <a:extLst>
              <a:ext uri="{FF2B5EF4-FFF2-40B4-BE49-F238E27FC236}">
                <a16:creationId xmlns:a16="http://schemas.microsoft.com/office/drawing/2014/main" id="{E324B4CD-A87F-4B9B-9927-97EA861F8D16}"/>
              </a:ext>
            </a:extLst>
          </p:cNvPr>
          <p:cNvSpPr>
            <a:spLocks noGrp="1"/>
          </p:cNvSpPr>
          <p:nvPr>
            <p:ph type="title"/>
          </p:nvPr>
        </p:nvSpPr>
        <p:spPr/>
        <p:txBody>
          <a:bodyPr>
            <a:normAutofit fontScale="90000"/>
          </a:bodyPr>
          <a:lstStyle/>
          <a:p>
            <a:r>
              <a:rPr lang="en-US" dirty="0"/>
              <a:t>Critical Fixes on 82</a:t>
            </a:r>
            <a:r>
              <a:rPr lang="en-US" baseline="30000" dirty="0"/>
              <a:t>nd</a:t>
            </a:r>
            <a:r>
              <a:rPr lang="en-US" dirty="0"/>
              <a:t> Ave</a:t>
            </a:r>
          </a:p>
        </p:txBody>
      </p:sp>
      <p:sp>
        <p:nvSpPr>
          <p:cNvPr id="28" name="Content Placeholder 54">
            <a:extLst>
              <a:ext uri="{FF2B5EF4-FFF2-40B4-BE49-F238E27FC236}">
                <a16:creationId xmlns:a16="http://schemas.microsoft.com/office/drawing/2014/main" id="{E38DE486-F84E-4A53-965F-E4052B3AACC9}"/>
              </a:ext>
            </a:extLst>
          </p:cNvPr>
          <p:cNvSpPr>
            <a:spLocks noGrp="1"/>
          </p:cNvSpPr>
          <p:nvPr>
            <p:ph idx="4294967295"/>
          </p:nvPr>
        </p:nvSpPr>
        <p:spPr>
          <a:xfrm>
            <a:off x="1447775" y="958713"/>
            <a:ext cx="3411538" cy="539750"/>
          </a:xfrm>
        </p:spPr>
        <p:txBody>
          <a:bodyPr>
            <a:normAutofit/>
          </a:bodyPr>
          <a:lstStyle/>
          <a:p>
            <a:pPr marL="0" indent="0">
              <a:lnSpc>
                <a:spcPct val="100000"/>
              </a:lnSpc>
              <a:buNone/>
            </a:pPr>
            <a:r>
              <a:rPr lang="en-US" sz="2200" b="1" i="1"/>
              <a:t>Major Maintenance</a:t>
            </a:r>
          </a:p>
        </p:txBody>
      </p:sp>
      <p:grpSp>
        <p:nvGrpSpPr>
          <p:cNvPr id="12" name="Group 11">
            <a:extLst>
              <a:ext uri="{FF2B5EF4-FFF2-40B4-BE49-F238E27FC236}">
                <a16:creationId xmlns:a16="http://schemas.microsoft.com/office/drawing/2014/main" id="{F8FD48EA-412F-4D7B-9A2C-C4722BF1AD24}"/>
              </a:ext>
            </a:extLst>
          </p:cNvPr>
          <p:cNvGrpSpPr/>
          <p:nvPr/>
        </p:nvGrpSpPr>
        <p:grpSpPr>
          <a:xfrm>
            <a:off x="1459732" y="1653380"/>
            <a:ext cx="956604" cy="931020"/>
            <a:chOff x="1215611" y="3926754"/>
            <a:chExt cx="696589" cy="677959"/>
          </a:xfrm>
        </p:grpSpPr>
        <p:sp>
          <p:nvSpPr>
            <p:cNvPr id="13" name="Oval 12">
              <a:extLst>
                <a:ext uri="{FF2B5EF4-FFF2-40B4-BE49-F238E27FC236}">
                  <a16:creationId xmlns:a16="http://schemas.microsoft.com/office/drawing/2014/main" id="{639A5DCA-0401-42F1-86EA-9EA11D51DEDC}"/>
                </a:ext>
              </a:extLst>
            </p:cNvPr>
            <p:cNvSpPr/>
            <p:nvPr/>
          </p:nvSpPr>
          <p:spPr>
            <a:xfrm>
              <a:off x="1215611" y="3926754"/>
              <a:ext cx="661609" cy="661610"/>
            </a:xfrm>
            <a:prstGeom prst="ellipse">
              <a:avLst/>
            </a:prstGeom>
            <a:solidFill>
              <a:srgbClr val="7741B7"/>
            </a:solidFill>
            <a:ln w="28575">
              <a:solidFill>
                <a:srgbClr val="7741B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DC64346-8DB4-4AED-933D-5AA02994E600}"/>
                </a:ext>
              </a:extLst>
            </p:cNvPr>
            <p:cNvPicPr>
              <a:picLocks noChangeAspect="1"/>
            </p:cNvPicPr>
            <p:nvPr/>
          </p:nvPicPr>
          <p:blipFill>
            <a:blip r:embed="rId3"/>
            <a:stretch>
              <a:fillRect/>
            </a:stretch>
          </p:blipFill>
          <p:spPr>
            <a:xfrm>
              <a:off x="1234241" y="3926754"/>
              <a:ext cx="677959" cy="677959"/>
            </a:xfrm>
            <a:prstGeom prst="rect">
              <a:avLst/>
            </a:prstGeom>
          </p:spPr>
        </p:pic>
      </p:grpSp>
      <p:pic>
        <p:nvPicPr>
          <p:cNvPr id="7" name="Picture 6" descr="Map&#10;&#10;Description automatically generated with low confidence">
            <a:extLst>
              <a:ext uri="{FF2B5EF4-FFF2-40B4-BE49-F238E27FC236}">
                <a16:creationId xmlns:a16="http://schemas.microsoft.com/office/drawing/2014/main" id="{B8FE0226-32BA-4464-A781-47AF87EFEF8F}"/>
              </a:ext>
            </a:extLst>
          </p:cNvPr>
          <p:cNvPicPr>
            <a:picLocks noChangeAspect="1"/>
          </p:cNvPicPr>
          <p:nvPr/>
        </p:nvPicPr>
        <p:blipFill rotWithShape="1">
          <a:blip r:embed="rId4"/>
          <a:srcRect l="7919" t="3410"/>
          <a:stretch/>
        </p:blipFill>
        <p:spPr>
          <a:xfrm>
            <a:off x="9734549" y="0"/>
            <a:ext cx="2457451" cy="6858000"/>
          </a:xfrm>
          <a:prstGeom prst="rect">
            <a:avLst/>
          </a:prstGeom>
        </p:spPr>
      </p:pic>
      <p:cxnSp>
        <p:nvCxnSpPr>
          <p:cNvPr id="31" name="Straight Connector 30">
            <a:extLst>
              <a:ext uri="{FF2B5EF4-FFF2-40B4-BE49-F238E27FC236}">
                <a16:creationId xmlns:a16="http://schemas.microsoft.com/office/drawing/2014/main" id="{0C4C5093-F57A-4471-A93D-18820148BA15}"/>
              </a:ext>
            </a:extLst>
          </p:cNvPr>
          <p:cNvCxnSpPr>
            <a:cxnSpLocks/>
          </p:cNvCxnSpPr>
          <p:nvPr/>
        </p:nvCxnSpPr>
        <p:spPr>
          <a:xfrm>
            <a:off x="11157416" y="1309470"/>
            <a:ext cx="0" cy="563780"/>
          </a:xfrm>
          <a:prstGeom prst="line">
            <a:avLst/>
          </a:prstGeom>
          <a:ln w="76200" cap="rnd">
            <a:solidFill>
              <a:srgbClr val="7741B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D6528-D915-4178-A57A-C15099206AFE}"/>
              </a:ext>
            </a:extLst>
          </p:cNvPr>
          <p:cNvCxnSpPr>
            <a:cxnSpLocks/>
          </p:cNvCxnSpPr>
          <p:nvPr/>
        </p:nvCxnSpPr>
        <p:spPr>
          <a:xfrm>
            <a:off x="11150323" y="3889759"/>
            <a:ext cx="0" cy="1377566"/>
          </a:xfrm>
          <a:prstGeom prst="line">
            <a:avLst/>
          </a:prstGeom>
          <a:ln w="76200" cap="rnd">
            <a:solidFill>
              <a:srgbClr val="7741B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2E7A03-3437-46C1-B8DA-3699C8BA1748}"/>
              </a:ext>
            </a:extLst>
          </p:cNvPr>
          <p:cNvCxnSpPr>
            <a:cxnSpLocks/>
          </p:cNvCxnSpPr>
          <p:nvPr/>
        </p:nvCxnSpPr>
        <p:spPr>
          <a:xfrm flipH="1">
            <a:off x="11145560" y="5343526"/>
            <a:ext cx="7094" cy="1347788"/>
          </a:xfrm>
          <a:prstGeom prst="line">
            <a:avLst/>
          </a:prstGeom>
          <a:ln w="76200" cap="rnd" cmpd="sng">
            <a:solidFill>
              <a:srgbClr val="7741B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Content Placeholder 54">
            <a:extLst>
              <a:ext uri="{FF2B5EF4-FFF2-40B4-BE49-F238E27FC236}">
                <a16:creationId xmlns:a16="http://schemas.microsoft.com/office/drawing/2014/main" id="{BBF5B785-DCD0-4AAE-8839-D76C50D04C72}"/>
              </a:ext>
            </a:extLst>
          </p:cNvPr>
          <p:cNvSpPr txBox="1">
            <a:spLocks/>
          </p:cNvSpPr>
          <p:nvPr/>
        </p:nvSpPr>
        <p:spPr>
          <a:xfrm>
            <a:off x="2579076" y="1575674"/>
            <a:ext cx="4001149" cy="638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sz="1800" b="1">
                <a:latin typeface="Open Sans"/>
                <a:ea typeface="Open Sans"/>
                <a:cs typeface="Open Sans"/>
              </a:rPr>
              <a:t>1.5 miles of repaving </a:t>
            </a:r>
            <a:r>
              <a:rPr lang="en-US" sz="1800">
                <a:latin typeface="Open Sans"/>
                <a:ea typeface="Open Sans"/>
                <a:cs typeface="Open Sans"/>
              </a:rPr>
              <a:t>is already funded by ODOT (south of Foster) </a:t>
            </a: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40" name="Content Placeholder 54">
            <a:extLst>
              <a:ext uri="{FF2B5EF4-FFF2-40B4-BE49-F238E27FC236}">
                <a16:creationId xmlns:a16="http://schemas.microsoft.com/office/drawing/2014/main" id="{EBA223F0-3CAA-4482-90CC-A441F0CDE9E1}"/>
              </a:ext>
            </a:extLst>
          </p:cNvPr>
          <p:cNvSpPr txBox="1">
            <a:spLocks/>
          </p:cNvSpPr>
          <p:nvPr/>
        </p:nvSpPr>
        <p:spPr>
          <a:xfrm>
            <a:off x="2579075" y="2283942"/>
            <a:ext cx="5013406" cy="3660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b="1">
                <a:latin typeface="Open Sans"/>
                <a:ea typeface="Open Sans"/>
                <a:cs typeface="Open Sans"/>
              </a:rPr>
              <a:t>2 more miles of repaving </a:t>
            </a:r>
            <a:r>
              <a:rPr lang="en-US" sz="1800">
                <a:latin typeface="Open Sans"/>
                <a:ea typeface="Open Sans"/>
                <a:cs typeface="Open Sans"/>
              </a:rPr>
              <a:t>funded by ARPA</a:t>
            </a: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41" name="Content Placeholder 54">
            <a:extLst>
              <a:ext uri="{FF2B5EF4-FFF2-40B4-BE49-F238E27FC236}">
                <a16:creationId xmlns:a16="http://schemas.microsoft.com/office/drawing/2014/main" id="{3B3C67F9-6EF1-4CE6-930D-98B11F4702F2}"/>
              </a:ext>
            </a:extLst>
          </p:cNvPr>
          <p:cNvSpPr txBox="1">
            <a:spLocks/>
          </p:cNvSpPr>
          <p:nvPr/>
        </p:nvSpPr>
        <p:spPr>
          <a:xfrm>
            <a:off x="2572651" y="3413269"/>
            <a:ext cx="4034534" cy="6865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1800"/>
              </a:spcAft>
            </a:pPr>
            <a:r>
              <a:rPr lang="en-US" sz="1800" b="1">
                <a:latin typeface="Open Sans"/>
                <a:ea typeface="Open Sans"/>
                <a:cs typeface="Open Sans"/>
              </a:rPr>
              <a:t>Curb ramps </a:t>
            </a:r>
            <a:r>
              <a:rPr lang="en-US" sz="1800">
                <a:latin typeface="Open Sans"/>
                <a:ea typeface="Open Sans"/>
                <a:cs typeface="Open Sans"/>
              </a:rPr>
              <a:t>will be upgraded along with repaving projects</a:t>
            </a: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54" name="Content Placeholder 54">
            <a:extLst>
              <a:ext uri="{FF2B5EF4-FFF2-40B4-BE49-F238E27FC236}">
                <a16:creationId xmlns:a16="http://schemas.microsoft.com/office/drawing/2014/main" id="{27563E16-7A2C-44EE-80B1-26406C9F79C5}"/>
              </a:ext>
            </a:extLst>
          </p:cNvPr>
          <p:cNvSpPr txBox="1">
            <a:spLocks/>
          </p:cNvSpPr>
          <p:nvPr/>
        </p:nvSpPr>
        <p:spPr>
          <a:xfrm>
            <a:off x="2582176" y="2602695"/>
            <a:ext cx="4001149" cy="349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600"/>
              </a:spcAft>
              <a:buFont typeface="Courier New" panose="02070309020205020404" pitchFamily="49" charset="0"/>
              <a:buChar char="o"/>
            </a:pPr>
            <a:r>
              <a:rPr lang="en-US" sz="1800">
                <a:latin typeface="Open Sans"/>
                <a:ea typeface="Open Sans"/>
                <a:cs typeface="Open Sans"/>
              </a:rPr>
              <a:t>NE Siskiyou to NE Schuyler</a:t>
            </a: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55" name="Content Placeholder 54">
            <a:extLst>
              <a:ext uri="{FF2B5EF4-FFF2-40B4-BE49-F238E27FC236}">
                <a16:creationId xmlns:a16="http://schemas.microsoft.com/office/drawing/2014/main" id="{CB2BCE63-9EC1-473A-8301-16154A30D784}"/>
              </a:ext>
            </a:extLst>
          </p:cNvPr>
          <p:cNvSpPr txBox="1">
            <a:spLocks/>
          </p:cNvSpPr>
          <p:nvPr/>
        </p:nvSpPr>
        <p:spPr>
          <a:xfrm>
            <a:off x="2582176" y="2956197"/>
            <a:ext cx="4001149" cy="349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600"/>
              </a:spcAft>
              <a:buFont typeface="Courier New" panose="02070309020205020404" pitchFamily="49" charset="0"/>
              <a:buChar char="o"/>
            </a:pPr>
            <a:r>
              <a:rPr lang="en-US" sz="1800">
                <a:latin typeface="Open Sans"/>
                <a:ea typeface="Open Sans"/>
                <a:cs typeface="Open Sans"/>
              </a:rPr>
              <a:t>SE Division to SE Foster</a:t>
            </a:r>
            <a:endParaRPr lang="en-US" sz="1800">
              <a:latin typeface="Open Sans" panose="020B0606030504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E64A65B9-F14E-46B3-2C52-45F7419B3E1E}"/>
              </a:ext>
            </a:extLst>
          </p:cNvPr>
          <p:cNvGrpSpPr/>
          <p:nvPr/>
        </p:nvGrpSpPr>
        <p:grpSpPr>
          <a:xfrm>
            <a:off x="1428693" y="4438962"/>
            <a:ext cx="7839148" cy="2066436"/>
            <a:chOff x="1048650" y="4052722"/>
            <a:chExt cx="5019831" cy="1323251"/>
          </a:xfrm>
        </p:grpSpPr>
        <p:pic>
          <p:nvPicPr>
            <p:cNvPr id="34" name="Picture 33" descr="Table&#10;&#10;Description automatically generated with low confidence">
              <a:extLst>
                <a:ext uri="{FF2B5EF4-FFF2-40B4-BE49-F238E27FC236}">
                  <a16:creationId xmlns:a16="http://schemas.microsoft.com/office/drawing/2014/main" id="{5441DD83-D1A4-154B-F055-05B8EA5CEE79}"/>
                </a:ext>
              </a:extLst>
            </p:cNvPr>
            <p:cNvPicPr>
              <a:picLocks noChangeAspect="1"/>
            </p:cNvPicPr>
            <p:nvPr/>
          </p:nvPicPr>
          <p:blipFill rotWithShape="1">
            <a:blip r:embed="rId5"/>
            <a:srcRect t="72172"/>
            <a:stretch/>
          </p:blipFill>
          <p:spPr>
            <a:xfrm>
              <a:off x="1048650" y="4887115"/>
              <a:ext cx="5019831" cy="488858"/>
            </a:xfrm>
            <a:prstGeom prst="rect">
              <a:avLst/>
            </a:prstGeom>
          </p:spPr>
        </p:pic>
        <p:pic>
          <p:nvPicPr>
            <p:cNvPr id="36" name="Picture 35" descr="Table&#10;&#10;Description automatically generated with low confidence">
              <a:extLst>
                <a:ext uri="{FF2B5EF4-FFF2-40B4-BE49-F238E27FC236}">
                  <a16:creationId xmlns:a16="http://schemas.microsoft.com/office/drawing/2014/main" id="{2ECCA30D-8E9A-4DAA-C5D2-CCC89B6167BB}"/>
                </a:ext>
              </a:extLst>
            </p:cNvPr>
            <p:cNvPicPr>
              <a:picLocks noChangeAspect="1"/>
            </p:cNvPicPr>
            <p:nvPr/>
          </p:nvPicPr>
          <p:blipFill rotWithShape="1">
            <a:blip r:embed="rId5"/>
            <a:srcRect t="11211" b="58042"/>
            <a:stretch/>
          </p:blipFill>
          <p:spPr>
            <a:xfrm>
              <a:off x="1048650" y="4284905"/>
              <a:ext cx="5019831" cy="540129"/>
            </a:xfrm>
            <a:prstGeom prst="rect">
              <a:avLst/>
            </a:prstGeom>
          </p:spPr>
        </p:pic>
        <p:sp>
          <p:nvSpPr>
            <p:cNvPr id="37" name="TextBox 36">
              <a:extLst>
                <a:ext uri="{FF2B5EF4-FFF2-40B4-BE49-F238E27FC236}">
                  <a16:creationId xmlns:a16="http://schemas.microsoft.com/office/drawing/2014/main" id="{0858F72E-D9B4-8BB2-A3B7-F021DE2DB960}"/>
                </a:ext>
              </a:extLst>
            </p:cNvPr>
            <p:cNvSpPr txBox="1"/>
            <p:nvPr/>
          </p:nvSpPr>
          <p:spPr>
            <a:xfrm>
              <a:off x="1593765" y="4052722"/>
              <a:ext cx="3194842" cy="216794"/>
            </a:xfrm>
            <a:prstGeom prst="rect">
              <a:avLst/>
            </a:prstGeom>
            <a:noFill/>
          </p:spPr>
          <p:txBody>
            <a:bodyPr wrap="square" rtlCol="0">
              <a:spAutoFit/>
            </a:bodyPr>
            <a:lstStyle/>
            <a:p>
              <a:r>
                <a:rPr lang="en-US" sz="1600" b="1">
                  <a:latin typeface="72 Black" panose="020B0A04030603020204" pitchFamily="34" charset="0"/>
                  <a:cs typeface="72 Black" panose="020B0A04030603020204" pitchFamily="34" charset="0"/>
                </a:rPr>
                <a:t>PAVEMENT AND CURB RAMPS</a:t>
              </a:r>
            </a:p>
          </p:txBody>
        </p:sp>
      </p:grpSp>
    </p:spTree>
    <p:extLst>
      <p:ext uri="{BB962C8B-B14F-4D97-AF65-F5344CB8AC3E}">
        <p14:creationId xmlns:p14="http://schemas.microsoft.com/office/powerpoint/2010/main" val="27962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6BEA77-BBE8-B0F0-7C33-F719F71DC76B}"/>
              </a:ext>
            </a:extLst>
          </p:cNvPr>
          <p:cNvSpPr txBox="1"/>
          <p:nvPr/>
        </p:nvSpPr>
        <p:spPr>
          <a:xfrm>
            <a:off x="1075266" y="2018482"/>
            <a:ext cx="10524066" cy="2400657"/>
          </a:xfrm>
          <a:prstGeom prst="rect">
            <a:avLst/>
          </a:prstGeom>
          <a:noFill/>
        </p:spPr>
        <p:txBody>
          <a:bodyPr wrap="square" lIns="91440" tIns="45720" rIns="91440" bIns="45720" rtlCol="0" anchor="t">
            <a:spAutoFit/>
          </a:bodyPr>
          <a:lstStyle/>
          <a:p>
            <a:pPr marL="342900" indent="-342900">
              <a:buFont typeface="+mj-lt"/>
              <a:buAutoNum type="arabicPeriod"/>
            </a:pPr>
            <a:r>
              <a:rPr lang="en-US" sz="3000"/>
              <a:t>Welcome &amp; Introduction</a:t>
            </a:r>
          </a:p>
          <a:p>
            <a:pPr marL="342900" indent="-342900">
              <a:buFont typeface="+mj-lt"/>
              <a:buAutoNum type="arabicPeriod"/>
            </a:pPr>
            <a:r>
              <a:rPr lang="en-US" sz="3000"/>
              <a:t>Transfer Agreement</a:t>
            </a:r>
            <a:endParaRPr lang="en-US" sz="3000">
              <a:cs typeface="Calibri"/>
            </a:endParaRPr>
          </a:p>
          <a:p>
            <a:pPr marL="342900" indent="-342900">
              <a:buFont typeface="+mj-lt"/>
              <a:buAutoNum type="arabicPeriod"/>
            </a:pPr>
            <a:r>
              <a:rPr lang="en-US" sz="3000"/>
              <a:t>Near-term Critical </a:t>
            </a:r>
            <a:r>
              <a:rPr lang="en-US" sz="3000" dirty="0"/>
              <a:t>Fixes</a:t>
            </a:r>
            <a:endParaRPr lang="en-US" sz="3000" dirty="0">
              <a:cs typeface="Calibri"/>
            </a:endParaRPr>
          </a:p>
          <a:p>
            <a:pPr marL="342900" indent="-342900">
              <a:buAutoNum type="arabicPeriod"/>
            </a:pPr>
            <a:r>
              <a:rPr lang="en-US" sz="3000" dirty="0">
                <a:cs typeface="Calibri"/>
              </a:rPr>
              <a:t>Future Investment</a:t>
            </a:r>
          </a:p>
          <a:p>
            <a:pPr marL="342900" indent="-342900">
              <a:buFont typeface="+mj-lt"/>
              <a:buAutoNum type="arabicPeriod"/>
            </a:pPr>
            <a:r>
              <a:rPr lang="en-US" sz="3000"/>
              <a:t>Invited Testimony</a:t>
            </a:r>
            <a:r>
              <a:rPr lang="en-US" sz="3000" dirty="0"/>
              <a:t> </a:t>
            </a:r>
            <a:endParaRPr lang="en-US" sz="3000" dirty="0">
              <a:cs typeface="Calibri"/>
            </a:endParaRPr>
          </a:p>
        </p:txBody>
      </p:sp>
      <p:sp>
        <p:nvSpPr>
          <p:cNvPr id="7" name="Title 6">
            <a:extLst>
              <a:ext uri="{FF2B5EF4-FFF2-40B4-BE49-F238E27FC236}">
                <a16:creationId xmlns:a16="http://schemas.microsoft.com/office/drawing/2014/main" id="{0FB4A0EC-E859-BC1F-4437-CC495147FAD8}"/>
              </a:ext>
            </a:extLst>
          </p:cNvPr>
          <p:cNvSpPr>
            <a:spLocks noGrp="1"/>
          </p:cNvSpPr>
          <p:nvPr>
            <p:ph type="title"/>
          </p:nvPr>
        </p:nvSpPr>
        <p:spPr>
          <a:xfrm>
            <a:off x="1075266" y="1221769"/>
            <a:ext cx="2751445" cy="903825"/>
          </a:xfrm>
        </p:spPr>
        <p:txBody>
          <a:bodyPr>
            <a:normAutofit/>
          </a:bodyPr>
          <a:lstStyle/>
          <a:p>
            <a:pPr algn="l"/>
            <a:r>
              <a:rPr lang="en-US">
                <a:solidFill>
                  <a:schemeClr val="tx1"/>
                </a:solidFill>
                <a:latin typeface="+mn-lt"/>
              </a:rPr>
              <a:t>Agenda:</a:t>
            </a:r>
          </a:p>
        </p:txBody>
      </p:sp>
    </p:spTree>
    <p:extLst>
      <p:ext uri="{BB962C8B-B14F-4D97-AF65-F5344CB8AC3E}">
        <p14:creationId xmlns:p14="http://schemas.microsoft.com/office/powerpoint/2010/main" val="1868936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56079D-D66F-4AEE-9C0E-E19480AED71A}"/>
              </a:ext>
            </a:extLst>
          </p:cNvPr>
          <p:cNvGrpSpPr/>
          <p:nvPr/>
        </p:nvGrpSpPr>
        <p:grpSpPr>
          <a:xfrm>
            <a:off x="2411193" y="5609232"/>
            <a:ext cx="2468558" cy="883642"/>
            <a:chOff x="3407871" y="4344932"/>
            <a:chExt cx="2468558" cy="883642"/>
          </a:xfrm>
        </p:grpSpPr>
        <p:grpSp>
          <p:nvGrpSpPr>
            <p:cNvPr id="26" name="Group 25">
              <a:extLst>
                <a:ext uri="{FF2B5EF4-FFF2-40B4-BE49-F238E27FC236}">
                  <a16:creationId xmlns:a16="http://schemas.microsoft.com/office/drawing/2014/main" id="{0983789A-F453-485C-BB22-8FA90DD577EE}"/>
                </a:ext>
              </a:extLst>
            </p:cNvPr>
            <p:cNvGrpSpPr/>
            <p:nvPr/>
          </p:nvGrpSpPr>
          <p:grpSpPr>
            <a:xfrm>
              <a:off x="3407871" y="4951575"/>
              <a:ext cx="2468558" cy="276999"/>
              <a:chOff x="4202866" y="5710154"/>
              <a:chExt cx="2468558" cy="276999"/>
            </a:xfrm>
          </p:grpSpPr>
          <p:sp>
            <p:nvSpPr>
              <p:cNvPr id="28" name="TextBox 27">
                <a:extLst>
                  <a:ext uri="{FF2B5EF4-FFF2-40B4-BE49-F238E27FC236}">
                    <a16:creationId xmlns:a16="http://schemas.microsoft.com/office/drawing/2014/main" id="{6A016F0F-A17A-4828-83B9-0FDD8394ECF2}"/>
                  </a:ext>
                </a:extLst>
              </p:cNvPr>
              <p:cNvSpPr txBox="1"/>
              <p:nvPr/>
            </p:nvSpPr>
            <p:spPr>
              <a:xfrm>
                <a:off x="4398778" y="5710154"/>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Pedestrian District</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25EE92B7-DCA6-480D-B533-36140319DD7F}"/>
                  </a:ext>
                </a:extLst>
              </p:cNvPr>
              <p:cNvSpPr/>
              <p:nvPr/>
            </p:nvSpPr>
            <p:spPr>
              <a:xfrm>
                <a:off x="4202866" y="5737047"/>
                <a:ext cx="228601" cy="208958"/>
              </a:xfrm>
              <a:prstGeom prst="rect">
                <a:avLst/>
              </a:prstGeom>
              <a:solidFill>
                <a:srgbClr val="EED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28D56010-A8D5-4151-9803-7EB2E5EB58FE}"/>
                </a:ext>
              </a:extLst>
            </p:cNvPr>
            <p:cNvSpPr txBox="1"/>
            <p:nvPr/>
          </p:nvSpPr>
          <p:spPr>
            <a:xfrm>
              <a:off x="3578041" y="4344932"/>
              <a:ext cx="2272646"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Existing signal</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66DD2AC9-0907-4855-A584-258CA57B7C24}"/>
                </a:ext>
              </a:extLst>
            </p:cNvPr>
            <p:cNvSpPr/>
            <p:nvPr/>
          </p:nvSpPr>
          <p:spPr>
            <a:xfrm>
              <a:off x="3423879" y="4421133"/>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270B2C2-C502-4B2B-ADC4-9D0BE88199FD}"/>
                </a:ext>
              </a:extLst>
            </p:cNvPr>
            <p:cNvSpPr txBox="1"/>
            <p:nvPr/>
          </p:nvSpPr>
          <p:spPr>
            <a:xfrm>
              <a:off x="3562034" y="4626886"/>
              <a:ext cx="1798260" cy="276999"/>
            </a:xfrm>
            <a:prstGeom prst="rect">
              <a:avLst/>
            </a:prstGeom>
            <a:noFill/>
          </p:spPr>
          <p:txBody>
            <a:bodyPr wrap="square" lIns="91440" tIns="45720" rIns="91440" bIns="45720" rtlCol="0" anchor="t">
              <a:spAutoFit/>
            </a:bodyPr>
            <a:lstStyle/>
            <a:p>
              <a:pPr>
                <a:spcAft>
                  <a:spcPts val="2400"/>
                </a:spcAft>
              </a:pPr>
              <a:r>
                <a:rPr lang="en-US" sz="1200" b="1">
                  <a:solidFill>
                    <a:schemeClr val="bg2">
                      <a:lumMod val="25000"/>
                    </a:schemeClr>
                  </a:solidFill>
                  <a:latin typeface="Open Sans"/>
                  <a:ea typeface="Open Sans"/>
                  <a:cs typeface="Open Sans"/>
                </a:rPr>
                <a:t>Traffic Signal Rebuild</a:t>
              </a:r>
              <a:endParaRPr lang="en-US" sz="12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Oval 33">
              <a:extLst>
                <a:ext uri="{FF2B5EF4-FFF2-40B4-BE49-F238E27FC236}">
                  <a16:creationId xmlns:a16="http://schemas.microsoft.com/office/drawing/2014/main" id="{A5A9C18B-D71B-4849-9173-631090C59DC2}"/>
                </a:ext>
              </a:extLst>
            </p:cNvPr>
            <p:cNvSpPr/>
            <p:nvPr/>
          </p:nvSpPr>
          <p:spPr>
            <a:xfrm>
              <a:off x="3407871" y="4669396"/>
              <a:ext cx="170851" cy="170851"/>
            </a:xfrm>
            <a:prstGeom prst="ellipse">
              <a:avLst/>
            </a:prstGeom>
            <a:solidFill>
              <a:srgbClr val="FF66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54">
            <a:extLst>
              <a:ext uri="{FF2B5EF4-FFF2-40B4-BE49-F238E27FC236}">
                <a16:creationId xmlns:a16="http://schemas.microsoft.com/office/drawing/2014/main" id="{06E8D296-A6FB-43AF-A0C6-FBC65BD95F68}"/>
              </a:ext>
            </a:extLst>
          </p:cNvPr>
          <p:cNvSpPr txBox="1">
            <a:spLocks/>
          </p:cNvSpPr>
          <p:nvPr/>
        </p:nvSpPr>
        <p:spPr>
          <a:xfrm>
            <a:off x="2577652" y="1745044"/>
            <a:ext cx="4604198" cy="13307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1">
                <a:latin typeface="Open Sans"/>
                <a:ea typeface="Open Sans"/>
                <a:cs typeface="Open Sans"/>
              </a:rPr>
              <a:t>9 signal rebuilds </a:t>
            </a:r>
          </a:p>
          <a:p>
            <a:pPr>
              <a:lnSpc>
                <a:spcPct val="100000"/>
              </a:lnSpc>
            </a:pPr>
            <a:r>
              <a:rPr lang="en-US" sz="1800">
                <a:latin typeface="Open Sans"/>
                <a:ea typeface="Open Sans"/>
                <a:cs typeface="Open Sans"/>
              </a:rPr>
              <a:t>Projects will include </a:t>
            </a:r>
            <a:r>
              <a:rPr lang="en-US" sz="1800" b="1">
                <a:latin typeface="Open Sans"/>
                <a:ea typeface="Open Sans"/>
                <a:cs typeface="Open Sans"/>
              </a:rPr>
              <a:t>accessibility upgrades</a:t>
            </a:r>
            <a:r>
              <a:rPr lang="en-US" sz="1800">
                <a:latin typeface="Open Sans"/>
                <a:ea typeface="Open Sans"/>
                <a:cs typeface="Open Sans"/>
              </a:rPr>
              <a:t> and </a:t>
            </a:r>
            <a:r>
              <a:rPr lang="en-US" sz="1800" b="1">
                <a:latin typeface="Open Sans"/>
                <a:ea typeface="Open Sans"/>
                <a:cs typeface="Open Sans"/>
              </a:rPr>
              <a:t>safety enhancements</a:t>
            </a: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1800">
              <a:latin typeface="Open Sans" panose="020B0606030504020204" pitchFamily="34" charset="0"/>
              <a:ea typeface="Open Sans" panose="020B0606030504020204" pitchFamily="34" charset="0"/>
              <a:cs typeface="Open Sans" panose="020B0606030504020204" pitchFamily="34" charset="0"/>
            </a:endParaRPr>
          </a:p>
        </p:txBody>
      </p:sp>
      <p:sp>
        <p:nvSpPr>
          <p:cNvPr id="22" name="Title 1">
            <a:extLst>
              <a:ext uri="{FF2B5EF4-FFF2-40B4-BE49-F238E27FC236}">
                <a16:creationId xmlns:a16="http://schemas.microsoft.com/office/drawing/2014/main" id="{DA406C3A-E9B0-4A41-8524-5C11C953332D}"/>
              </a:ext>
            </a:extLst>
          </p:cNvPr>
          <p:cNvSpPr>
            <a:spLocks noGrp="1"/>
          </p:cNvSpPr>
          <p:nvPr>
            <p:ph type="title"/>
          </p:nvPr>
        </p:nvSpPr>
        <p:spPr/>
        <p:txBody>
          <a:bodyPr>
            <a:normAutofit fontScale="90000"/>
          </a:bodyPr>
          <a:lstStyle/>
          <a:p>
            <a:r>
              <a:rPr lang="en-US" dirty="0"/>
              <a:t>Critical Fixes on 82</a:t>
            </a:r>
            <a:r>
              <a:rPr lang="en-US" baseline="30000" dirty="0"/>
              <a:t>nd</a:t>
            </a:r>
            <a:r>
              <a:rPr lang="en-US" dirty="0"/>
              <a:t> Ave</a:t>
            </a:r>
          </a:p>
        </p:txBody>
      </p:sp>
      <p:pic>
        <p:nvPicPr>
          <p:cNvPr id="3" name="Picture 2" descr="Chart&#10;&#10;Description automatically generated">
            <a:extLst>
              <a:ext uri="{FF2B5EF4-FFF2-40B4-BE49-F238E27FC236}">
                <a16:creationId xmlns:a16="http://schemas.microsoft.com/office/drawing/2014/main" id="{08B251B2-9E8A-45F9-8DB4-3FFDC9F2AF15}"/>
              </a:ext>
            </a:extLst>
          </p:cNvPr>
          <p:cNvPicPr>
            <a:picLocks noChangeAspect="1"/>
          </p:cNvPicPr>
          <p:nvPr/>
        </p:nvPicPr>
        <p:blipFill>
          <a:blip r:embed="rId3"/>
          <a:stretch>
            <a:fillRect/>
          </a:stretch>
        </p:blipFill>
        <p:spPr>
          <a:xfrm>
            <a:off x="1503346" y="3439352"/>
            <a:ext cx="7766730" cy="2088292"/>
          </a:xfrm>
          <a:prstGeom prst="rect">
            <a:avLst/>
          </a:prstGeom>
        </p:spPr>
      </p:pic>
      <p:grpSp>
        <p:nvGrpSpPr>
          <p:cNvPr id="17" name="Group 16">
            <a:extLst>
              <a:ext uri="{FF2B5EF4-FFF2-40B4-BE49-F238E27FC236}">
                <a16:creationId xmlns:a16="http://schemas.microsoft.com/office/drawing/2014/main" id="{22C1233F-65CB-40A0-80BC-A967BB86C159}"/>
              </a:ext>
            </a:extLst>
          </p:cNvPr>
          <p:cNvGrpSpPr/>
          <p:nvPr/>
        </p:nvGrpSpPr>
        <p:grpSpPr>
          <a:xfrm>
            <a:off x="1457167" y="1656420"/>
            <a:ext cx="916898" cy="916899"/>
            <a:chOff x="1208315" y="4648198"/>
            <a:chExt cx="661609" cy="661610"/>
          </a:xfrm>
        </p:grpSpPr>
        <p:sp>
          <p:nvSpPr>
            <p:cNvPr id="18" name="Oval 17">
              <a:extLst>
                <a:ext uri="{FF2B5EF4-FFF2-40B4-BE49-F238E27FC236}">
                  <a16:creationId xmlns:a16="http://schemas.microsoft.com/office/drawing/2014/main" id="{39BE6323-C58E-46F4-944A-46B8BC412340}"/>
                </a:ext>
              </a:extLst>
            </p:cNvPr>
            <p:cNvSpPr/>
            <p:nvPr/>
          </p:nvSpPr>
          <p:spPr>
            <a:xfrm>
              <a:off x="1208315" y="4648198"/>
              <a:ext cx="661609" cy="661610"/>
            </a:xfrm>
            <a:prstGeom prst="ellipse">
              <a:avLst/>
            </a:prstGeom>
            <a:solidFill>
              <a:srgbClr val="FF6666"/>
            </a:solidFill>
            <a:ln w="28575">
              <a:solidFill>
                <a:srgbClr val="FF66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C75F0AD-545C-4635-9CE7-94901688C570}"/>
                </a:ext>
              </a:extLst>
            </p:cNvPr>
            <p:cNvPicPr>
              <a:picLocks noChangeAspect="1"/>
            </p:cNvPicPr>
            <p:nvPr/>
          </p:nvPicPr>
          <p:blipFill>
            <a:blip r:embed="rId4"/>
            <a:stretch>
              <a:fillRect/>
            </a:stretch>
          </p:blipFill>
          <p:spPr>
            <a:xfrm>
              <a:off x="1215611" y="4648198"/>
              <a:ext cx="651031" cy="651031"/>
            </a:xfrm>
            <a:prstGeom prst="rect">
              <a:avLst/>
            </a:prstGeom>
          </p:spPr>
        </p:pic>
      </p:grpSp>
      <p:grpSp>
        <p:nvGrpSpPr>
          <p:cNvPr id="5" name="Group 4">
            <a:extLst>
              <a:ext uri="{FF2B5EF4-FFF2-40B4-BE49-F238E27FC236}">
                <a16:creationId xmlns:a16="http://schemas.microsoft.com/office/drawing/2014/main" id="{898B9675-A302-748B-DA87-4D5085C09A87}"/>
              </a:ext>
            </a:extLst>
          </p:cNvPr>
          <p:cNvGrpSpPr/>
          <p:nvPr/>
        </p:nvGrpSpPr>
        <p:grpSpPr>
          <a:xfrm>
            <a:off x="9764730" y="0"/>
            <a:ext cx="2427270" cy="6858000"/>
            <a:chOff x="8287555" y="0"/>
            <a:chExt cx="2427270" cy="6858000"/>
          </a:xfrm>
        </p:grpSpPr>
        <p:pic>
          <p:nvPicPr>
            <p:cNvPr id="9" name="Picture 8" descr="Map&#10;&#10;Description automatically generated">
              <a:extLst>
                <a:ext uri="{FF2B5EF4-FFF2-40B4-BE49-F238E27FC236}">
                  <a16:creationId xmlns:a16="http://schemas.microsoft.com/office/drawing/2014/main" id="{27B376DE-515E-498E-9DE1-B7BC7C8B0998}"/>
                </a:ext>
              </a:extLst>
            </p:cNvPr>
            <p:cNvPicPr>
              <a:picLocks noChangeAspect="1"/>
            </p:cNvPicPr>
            <p:nvPr/>
          </p:nvPicPr>
          <p:blipFill rotWithShape="1">
            <a:blip r:embed="rId5"/>
            <a:srcRect l="8485" t="2810"/>
            <a:stretch/>
          </p:blipFill>
          <p:spPr>
            <a:xfrm>
              <a:off x="8287555" y="0"/>
              <a:ext cx="2427270" cy="6858000"/>
            </a:xfrm>
            <a:prstGeom prst="rect">
              <a:avLst/>
            </a:prstGeom>
          </p:spPr>
        </p:pic>
        <p:sp>
          <p:nvSpPr>
            <p:cNvPr id="37" name="Oval 36">
              <a:extLst>
                <a:ext uri="{FF2B5EF4-FFF2-40B4-BE49-F238E27FC236}">
                  <a16:creationId xmlns:a16="http://schemas.microsoft.com/office/drawing/2014/main" id="{168CEE01-A95F-4972-AEA7-F5864AF34BCD}"/>
                </a:ext>
              </a:extLst>
            </p:cNvPr>
            <p:cNvSpPr/>
            <p:nvPr/>
          </p:nvSpPr>
          <p:spPr>
            <a:xfrm>
              <a:off x="9655060" y="4555638"/>
              <a:ext cx="95991"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80115F9-29BC-4DC6-B249-98D2835B2A8A}"/>
                </a:ext>
              </a:extLst>
            </p:cNvPr>
            <p:cNvSpPr/>
            <p:nvPr/>
          </p:nvSpPr>
          <p:spPr>
            <a:xfrm>
              <a:off x="9650614" y="4677067"/>
              <a:ext cx="95990"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D9F218A-63B8-4CC5-9A4E-F9DC01029802}"/>
                </a:ext>
              </a:extLst>
            </p:cNvPr>
            <p:cNvSpPr/>
            <p:nvPr/>
          </p:nvSpPr>
          <p:spPr>
            <a:xfrm>
              <a:off x="9650615" y="4784421"/>
              <a:ext cx="95990"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F690A22-444F-498C-95A5-9009583A5E1C}"/>
                </a:ext>
              </a:extLst>
            </p:cNvPr>
            <p:cNvSpPr/>
            <p:nvPr/>
          </p:nvSpPr>
          <p:spPr>
            <a:xfrm>
              <a:off x="9646166" y="5021917"/>
              <a:ext cx="95990"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F67B779-4F6C-4265-B101-44125BE2B755}"/>
                </a:ext>
              </a:extLst>
            </p:cNvPr>
            <p:cNvSpPr/>
            <p:nvPr/>
          </p:nvSpPr>
          <p:spPr>
            <a:xfrm>
              <a:off x="9635874" y="4060828"/>
              <a:ext cx="95991"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349AAAE-19B5-4BE6-8694-DED3F10779DC}"/>
                </a:ext>
              </a:extLst>
            </p:cNvPr>
            <p:cNvSpPr/>
            <p:nvPr/>
          </p:nvSpPr>
          <p:spPr>
            <a:xfrm>
              <a:off x="9634138" y="3753059"/>
              <a:ext cx="95991"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25247D7-5AEE-478F-A57D-0B62E82CE283}"/>
                </a:ext>
              </a:extLst>
            </p:cNvPr>
            <p:cNvSpPr/>
            <p:nvPr/>
          </p:nvSpPr>
          <p:spPr>
            <a:xfrm>
              <a:off x="9635871" y="1745044"/>
              <a:ext cx="95991"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64E43DF-631F-4B32-BDEE-FEA4CA288732}"/>
                </a:ext>
              </a:extLst>
            </p:cNvPr>
            <p:cNvSpPr/>
            <p:nvPr/>
          </p:nvSpPr>
          <p:spPr>
            <a:xfrm>
              <a:off x="9649511" y="1267856"/>
              <a:ext cx="95991"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896A722B-CA11-4A26-A0A4-5A9D97780BEA}"/>
                </a:ext>
              </a:extLst>
            </p:cNvPr>
            <p:cNvSpPr/>
            <p:nvPr/>
          </p:nvSpPr>
          <p:spPr>
            <a:xfrm>
              <a:off x="9643017" y="1045587"/>
              <a:ext cx="95991" cy="95990"/>
            </a:xfrm>
            <a:prstGeom prst="ellipse">
              <a:avLst/>
            </a:prstGeom>
            <a:solidFill>
              <a:srgbClr val="FF66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ontent Placeholder 54">
            <a:extLst>
              <a:ext uri="{FF2B5EF4-FFF2-40B4-BE49-F238E27FC236}">
                <a16:creationId xmlns:a16="http://schemas.microsoft.com/office/drawing/2014/main" id="{DCA71689-7B36-611C-1694-4A3DFD0BDBB7}"/>
              </a:ext>
            </a:extLst>
          </p:cNvPr>
          <p:cNvSpPr txBox="1">
            <a:spLocks/>
          </p:cNvSpPr>
          <p:nvPr/>
        </p:nvSpPr>
        <p:spPr>
          <a:xfrm>
            <a:off x="1447775" y="958713"/>
            <a:ext cx="3411538" cy="539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200" b="1" i="1"/>
              <a:t>Major Maintenance</a:t>
            </a:r>
          </a:p>
        </p:txBody>
      </p:sp>
    </p:spTree>
    <p:extLst>
      <p:ext uri="{BB962C8B-B14F-4D97-AF65-F5344CB8AC3E}">
        <p14:creationId xmlns:p14="http://schemas.microsoft.com/office/powerpoint/2010/main" val="16061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C378-2B64-18AC-EFD8-74346A4DC0DB}"/>
              </a:ext>
            </a:extLst>
          </p:cNvPr>
          <p:cNvSpPr>
            <a:spLocks noGrp="1"/>
          </p:cNvSpPr>
          <p:nvPr>
            <p:ph type="title"/>
          </p:nvPr>
        </p:nvSpPr>
        <p:spPr>
          <a:xfrm>
            <a:off x="828040" y="1894024"/>
            <a:ext cx="10515600" cy="1325563"/>
          </a:xfrm>
        </p:spPr>
        <p:txBody>
          <a:bodyPr>
            <a:normAutofit/>
          </a:bodyPr>
          <a:lstStyle/>
          <a:p>
            <a:r>
              <a:rPr lang="en-US" sz="5400"/>
              <a:t>Future Investments</a:t>
            </a:r>
            <a:endParaRPr lang="en-US" sz="5400">
              <a:cs typeface="Calibri"/>
            </a:endParaRPr>
          </a:p>
        </p:txBody>
      </p:sp>
    </p:spTree>
    <p:extLst>
      <p:ext uri="{BB962C8B-B14F-4D97-AF65-F5344CB8AC3E}">
        <p14:creationId xmlns:p14="http://schemas.microsoft.com/office/powerpoint/2010/main" val="364058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01B2C7B-06DF-4107-9491-297C21D4F575}"/>
              </a:ext>
            </a:extLst>
          </p:cNvPr>
          <p:cNvCxnSpPr/>
          <p:nvPr/>
        </p:nvCxnSpPr>
        <p:spPr>
          <a:xfrm flipV="1">
            <a:off x="3251499"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5F6356-8CD3-4DBF-B6FA-2606FB0758C6}"/>
              </a:ext>
            </a:extLst>
          </p:cNvPr>
          <p:cNvCxnSpPr>
            <a:cxnSpLocks/>
          </p:cNvCxnSpPr>
          <p:nvPr/>
        </p:nvCxnSpPr>
        <p:spPr>
          <a:xfrm flipV="1">
            <a:off x="4378624"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34D39E-4056-457A-A09B-369F3EA26C6B}"/>
              </a:ext>
            </a:extLst>
          </p:cNvPr>
          <p:cNvCxnSpPr/>
          <p:nvPr/>
        </p:nvCxnSpPr>
        <p:spPr>
          <a:xfrm flipV="1">
            <a:off x="5512099"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p:txBody>
          <a:bodyPr>
            <a:normAutofit fontScale="90000"/>
          </a:bodyPr>
          <a:lstStyle/>
          <a:p>
            <a:r>
              <a:rPr lang="en-US">
                <a:latin typeface="Trebuchet MS"/>
              </a:rPr>
              <a:t>Timeline</a:t>
            </a:r>
            <a:endParaRPr lang="en-US"/>
          </a:p>
        </p:txBody>
      </p:sp>
      <p:sp>
        <p:nvSpPr>
          <p:cNvPr id="34" name="Slide Number Placeholder 4">
            <a:extLst>
              <a:ext uri="{FF2B5EF4-FFF2-40B4-BE49-F238E27FC236}">
                <a16:creationId xmlns:a16="http://schemas.microsoft.com/office/drawing/2014/main" id="{AA701027-A682-0599-7053-8B0A94039774}"/>
              </a:ext>
            </a:extLst>
          </p:cNvPr>
          <p:cNvSpPr>
            <a:spLocks noGrp="1"/>
          </p:cNvSpPr>
          <p:nvPr>
            <p:ph type="sldNum" sz="quarter" idx="12"/>
          </p:nvPr>
        </p:nvSpPr>
        <p:spPr/>
        <p:txBody>
          <a:bodyPr/>
          <a:lstStyle/>
          <a:p>
            <a:fld id="{799890A2-E3AE-D74A-9129-50190F2A7E4E}" type="slidenum">
              <a:rPr lang="en-US" smtClean="0"/>
              <a:t>22</a:t>
            </a:fld>
            <a:endParaRPr lang="en-US"/>
          </a:p>
        </p:txBody>
      </p:sp>
      <p:graphicFrame>
        <p:nvGraphicFramePr>
          <p:cNvPr id="11" name="Table 3">
            <a:extLst>
              <a:ext uri="{FF2B5EF4-FFF2-40B4-BE49-F238E27FC236}">
                <a16:creationId xmlns:a16="http://schemas.microsoft.com/office/drawing/2014/main" id="{3AB58AF0-156E-43F1-BB26-246D99AD7F57}"/>
              </a:ext>
            </a:extLst>
          </p:cNvPr>
          <p:cNvGraphicFramePr>
            <a:graphicFrameLocks noGrp="1"/>
          </p:cNvGraphicFramePr>
          <p:nvPr/>
        </p:nvGraphicFramePr>
        <p:xfrm>
          <a:off x="1657351" y="5042449"/>
          <a:ext cx="9496415" cy="480060"/>
        </p:xfrm>
        <a:graphic>
          <a:graphicData uri="http://schemas.openxmlformats.org/drawingml/2006/table">
            <a:tbl>
              <a:tblPr firstRow="1" bandRow="1">
                <a:tableStyleId>{5C22544A-7EE6-4342-B048-85BDC9FD1C3A}</a:tableStyleId>
              </a:tblPr>
              <a:tblGrid>
                <a:gridCol w="1476375">
                  <a:extLst>
                    <a:ext uri="{9D8B030D-6E8A-4147-A177-3AD203B41FA5}">
                      <a16:colId xmlns:a16="http://schemas.microsoft.com/office/drawing/2014/main" val="3948522121"/>
                    </a:ext>
                  </a:extLst>
                </a:gridCol>
                <a:gridCol w="1114425">
                  <a:extLst>
                    <a:ext uri="{9D8B030D-6E8A-4147-A177-3AD203B41FA5}">
                      <a16:colId xmlns:a16="http://schemas.microsoft.com/office/drawing/2014/main" val="1706942755"/>
                    </a:ext>
                  </a:extLst>
                </a:gridCol>
                <a:gridCol w="1162050">
                  <a:extLst>
                    <a:ext uri="{9D8B030D-6E8A-4147-A177-3AD203B41FA5}">
                      <a16:colId xmlns:a16="http://schemas.microsoft.com/office/drawing/2014/main" val="3184491054"/>
                    </a:ext>
                  </a:extLst>
                </a:gridCol>
                <a:gridCol w="1104900">
                  <a:extLst>
                    <a:ext uri="{9D8B030D-6E8A-4147-A177-3AD203B41FA5}">
                      <a16:colId xmlns:a16="http://schemas.microsoft.com/office/drawing/2014/main" val="3886549053"/>
                    </a:ext>
                  </a:extLst>
                </a:gridCol>
                <a:gridCol w="1104900">
                  <a:extLst>
                    <a:ext uri="{9D8B030D-6E8A-4147-A177-3AD203B41FA5}">
                      <a16:colId xmlns:a16="http://schemas.microsoft.com/office/drawing/2014/main" val="1825162513"/>
                    </a:ext>
                  </a:extLst>
                </a:gridCol>
                <a:gridCol w="1114425">
                  <a:extLst>
                    <a:ext uri="{9D8B030D-6E8A-4147-A177-3AD203B41FA5}">
                      <a16:colId xmlns:a16="http://schemas.microsoft.com/office/drawing/2014/main" val="1402774978"/>
                    </a:ext>
                  </a:extLst>
                </a:gridCol>
                <a:gridCol w="1171575">
                  <a:extLst>
                    <a:ext uri="{9D8B030D-6E8A-4147-A177-3AD203B41FA5}">
                      <a16:colId xmlns:a16="http://schemas.microsoft.com/office/drawing/2014/main" val="4124850845"/>
                    </a:ext>
                  </a:extLst>
                </a:gridCol>
                <a:gridCol w="1247765">
                  <a:extLst>
                    <a:ext uri="{9D8B030D-6E8A-4147-A177-3AD203B41FA5}">
                      <a16:colId xmlns:a16="http://schemas.microsoft.com/office/drawing/2014/main" val="3864408113"/>
                    </a:ext>
                  </a:extLst>
                </a:gridCol>
              </a:tblGrid>
              <a:tr h="480060">
                <a:tc>
                  <a:txBody>
                    <a:bodyPr/>
                    <a:lstStyle/>
                    <a:p>
                      <a:pPr algn="l"/>
                      <a:r>
                        <a:rPr lang="en-US" sz="1800" b="0">
                          <a:ln>
                            <a:solidFill>
                              <a:srgbClr val="4D4E50"/>
                            </a:solidFill>
                          </a:ln>
                          <a:solidFill>
                            <a:schemeClr val="bg2">
                              <a:lumMod val="25000"/>
                            </a:schemeClr>
                          </a:solidFill>
                          <a:latin typeface="Open Sans"/>
                          <a:ea typeface="Open Sans"/>
                          <a:cs typeface="Open Sans"/>
                        </a:rPr>
                        <a:t>2021</a:t>
                      </a:r>
                      <a:r>
                        <a:rPr lang="en-US" sz="1400" b="0">
                          <a:ln>
                            <a:solidFill>
                              <a:srgbClr val="4D4E50"/>
                            </a:solidFill>
                          </a:ln>
                          <a:solidFill>
                            <a:schemeClr val="bg2">
                              <a:lumMod val="25000"/>
                            </a:schemeClr>
                          </a:solidFill>
                          <a:latin typeface="Open Sans"/>
                          <a:ea typeface="Open Sans"/>
                          <a:cs typeface="Open Sans"/>
                        </a:rPr>
                        <a:t>(&amp; earlier)</a:t>
                      </a:r>
                    </a:p>
                  </a:txBody>
                  <a:tcPr marL="68580" marR="68580" marT="34290" marB="3429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2022</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2023</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2024</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2026</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2027</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l"/>
                      <a:r>
                        <a:rPr lang="en-US" sz="1800" b="0">
                          <a:ln>
                            <a:solidFill>
                              <a:srgbClr val="4D4E50"/>
                            </a:solidFill>
                          </a:ln>
                          <a:solidFill>
                            <a:schemeClr val="bg2">
                              <a:lumMod val="25000"/>
                            </a:schemeClr>
                          </a:solidFill>
                          <a:latin typeface="Open Sans"/>
                          <a:ea typeface="Open Sans"/>
                          <a:cs typeface="Open Sans"/>
                        </a:rPr>
                        <a:t>2028</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79164"/>
                  </a:ext>
                </a:extLst>
              </a:tr>
            </a:tbl>
          </a:graphicData>
        </a:graphic>
      </p:graphicFrame>
      <p:cxnSp>
        <p:nvCxnSpPr>
          <p:cNvPr id="24" name="Straight Connector 23">
            <a:extLst>
              <a:ext uri="{FF2B5EF4-FFF2-40B4-BE49-F238E27FC236}">
                <a16:creationId xmlns:a16="http://schemas.microsoft.com/office/drawing/2014/main" id="{118D4AC8-DC01-4803-B1B3-FD70B18CF840}"/>
              </a:ext>
            </a:extLst>
          </p:cNvPr>
          <p:cNvCxnSpPr>
            <a:cxnSpLocks/>
          </p:cNvCxnSpPr>
          <p:nvPr/>
        </p:nvCxnSpPr>
        <p:spPr>
          <a:xfrm flipV="1">
            <a:off x="6626524"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6A5C5DC-23AC-4FEE-BAD7-E740948597C0}"/>
              </a:ext>
            </a:extLst>
          </p:cNvPr>
          <p:cNvCxnSpPr>
            <a:cxnSpLocks/>
          </p:cNvCxnSpPr>
          <p:nvPr/>
        </p:nvCxnSpPr>
        <p:spPr>
          <a:xfrm flipV="1">
            <a:off x="7744124"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B92ECD-BE31-401A-9889-B7896049C6F7}"/>
              </a:ext>
            </a:extLst>
          </p:cNvPr>
          <p:cNvCxnSpPr/>
          <p:nvPr/>
        </p:nvCxnSpPr>
        <p:spPr>
          <a:xfrm flipV="1">
            <a:off x="8877599"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A922CBE-FD25-4837-AB34-72086AD95040}"/>
              </a:ext>
            </a:extLst>
          </p:cNvPr>
          <p:cNvCxnSpPr>
            <a:cxnSpLocks/>
          </p:cNvCxnSpPr>
          <p:nvPr/>
        </p:nvCxnSpPr>
        <p:spPr>
          <a:xfrm flipV="1">
            <a:off x="10017424" y="1214467"/>
            <a:ext cx="0" cy="3853798"/>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8D9A6AA2-BB29-49EE-A58B-26F6B2D7467D}"/>
              </a:ext>
            </a:extLst>
          </p:cNvPr>
          <p:cNvGrpSpPr/>
          <p:nvPr/>
        </p:nvGrpSpPr>
        <p:grpSpPr>
          <a:xfrm>
            <a:off x="3255562" y="3413896"/>
            <a:ext cx="6761862" cy="964959"/>
            <a:chOff x="1474390" y="3794895"/>
            <a:chExt cx="6761862" cy="964959"/>
          </a:xfrm>
        </p:grpSpPr>
        <p:sp>
          <p:nvSpPr>
            <p:cNvPr id="12" name="Rectangle: Rounded Corners 11">
              <a:extLst>
                <a:ext uri="{FF2B5EF4-FFF2-40B4-BE49-F238E27FC236}">
                  <a16:creationId xmlns:a16="http://schemas.microsoft.com/office/drawing/2014/main" id="{07196FE6-B345-403B-8BEB-2871B4FC946F}"/>
                </a:ext>
              </a:extLst>
            </p:cNvPr>
            <p:cNvSpPr/>
            <p:nvPr/>
          </p:nvSpPr>
          <p:spPr>
            <a:xfrm>
              <a:off x="1476677" y="4069870"/>
              <a:ext cx="2257426" cy="689984"/>
            </a:xfrm>
            <a:prstGeom prst="roundRect">
              <a:avLst>
                <a:gd name="adj" fmla="val 0"/>
              </a:avLst>
            </a:prstGeom>
            <a:solidFill>
              <a:srgbClr val="803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PLANNING</a:t>
              </a: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Rounded Corners 12">
              <a:extLst>
                <a:ext uri="{FF2B5EF4-FFF2-40B4-BE49-F238E27FC236}">
                  <a16:creationId xmlns:a16="http://schemas.microsoft.com/office/drawing/2014/main" id="{F1EA54C5-1D8A-41E6-8F35-BDE82D908011}"/>
                </a:ext>
              </a:extLst>
            </p:cNvPr>
            <p:cNvSpPr/>
            <p:nvPr/>
          </p:nvSpPr>
          <p:spPr>
            <a:xfrm>
              <a:off x="3730926" y="4069870"/>
              <a:ext cx="2230759" cy="689984"/>
            </a:xfrm>
            <a:prstGeom prst="roundRect">
              <a:avLst>
                <a:gd name="adj" fmla="val 0"/>
              </a:avLst>
            </a:prstGeom>
            <a:solidFill>
              <a:srgbClr val="00A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DESIGN</a:t>
              </a:r>
            </a:p>
          </p:txBody>
        </p:sp>
        <p:sp>
          <p:nvSpPr>
            <p:cNvPr id="14" name="Rectangle: Rounded Corners 13">
              <a:extLst>
                <a:ext uri="{FF2B5EF4-FFF2-40B4-BE49-F238E27FC236}">
                  <a16:creationId xmlns:a16="http://schemas.microsoft.com/office/drawing/2014/main" id="{4F3274C4-4CF0-444D-B0DE-8B7836BC94D6}"/>
                </a:ext>
              </a:extLst>
            </p:cNvPr>
            <p:cNvSpPr/>
            <p:nvPr/>
          </p:nvSpPr>
          <p:spPr>
            <a:xfrm>
              <a:off x="5959777" y="4069870"/>
              <a:ext cx="2276475" cy="689984"/>
            </a:xfrm>
            <a:prstGeom prst="roundRect">
              <a:avLst>
                <a:gd name="adj" fmla="val 0"/>
              </a:avLst>
            </a:prstGeom>
            <a:solidFill>
              <a:srgbClr val="FCB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CONSTRUCTION</a:t>
              </a:r>
            </a:p>
          </p:txBody>
        </p:sp>
        <p:sp>
          <p:nvSpPr>
            <p:cNvPr id="37" name="Content Placeholder 2">
              <a:extLst>
                <a:ext uri="{FF2B5EF4-FFF2-40B4-BE49-F238E27FC236}">
                  <a16:creationId xmlns:a16="http://schemas.microsoft.com/office/drawing/2014/main" id="{1C1E7AB3-3030-4203-B466-8B7D30B63879}"/>
                </a:ext>
              </a:extLst>
            </p:cNvPr>
            <p:cNvSpPr txBox="1">
              <a:spLocks/>
            </p:cNvSpPr>
            <p:nvPr/>
          </p:nvSpPr>
          <p:spPr>
            <a:xfrm>
              <a:off x="1474390" y="3794895"/>
              <a:ext cx="4775161" cy="267956"/>
            </a:xfrm>
            <a:prstGeom prst="rect">
              <a:avLst/>
            </a:prstGeom>
            <a:solidFill>
              <a:schemeClr val="bg2"/>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000" b="1">
                  <a:latin typeface="Trebuchet MS"/>
                </a:rPr>
                <a:t>Future Investment</a:t>
              </a:r>
              <a:endParaRPr lang="en-US" sz="2000" b="1"/>
            </a:p>
          </p:txBody>
        </p:sp>
      </p:grpSp>
      <p:sp>
        <p:nvSpPr>
          <p:cNvPr id="31" name="Content Placeholder 2">
            <a:extLst>
              <a:ext uri="{FF2B5EF4-FFF2-40B4-BE49-F238E27FC236}">
                <a16:creationId xmlns:a16="http://schemas.microsoft.com/office/drawing/2014/main" id="{FE4599C4-A33E-488F-8975-CF4104DEF356}"/>
              </a:ext>
            </a:extLst>
          </p:cNvPr>
          <p:cNvSpPr txBox="1">
            <a:spLocks/>
          </p:cNvSpPr>
          <p:nvPr/>
        </p:nvSpPr>
        <p:spPr>
          <a:xfrm>
            <a:off x="1831969" y="1363827"/>
            <a:ext cx="5798832" cy="282892"/>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2000" b="1" dirty="0">
                <a:solidFill>
                  <a:schemeClr val="bg2">
                    <a:lumMod val="75000"/>
                  </a:schemeClr>
                </a:solidFill>
                <a:latin typeface="Trebuchet MS"/>
              </a:rPr>
              <a:t>Near-term: Critical Fixes</a:t>
            </a:r>
            <a:endParaRPr lang="en-US" sz="2000" b="1" dirty="0">
              <a:solidFill>
                <a:schemeClr val="bg2">
                  <a:lumMod val="75000"/>
                </a:schemeClr>
              </a:solidFill>
            </a:endParaRPr>
          </a:p>
        </p:txBody>
      </p:sp>
      <p:sp>
        <p:nvSpPr>
          <p:cNvPr id="15" name="Rectangle: Rounded Corners 14">
            <a:extLst>
              <a:ext uri="{FF2B5EF4-FFF2-40B4-BE49-F238E27FC236}">
                <a16:creationId xmlns:a16="http://schemas.microsoft.com/office/drawing/2014/main" id="{B4082B6A-D3F3-4A0D-B051-BA14BDE6930D}"/>
              </a:ext>
            </a:extLst>
          </p:cNvPr>
          <p:cNvSpPr/>
          <p:nvPr/>
        </p:nvSpPr>
        <p:spPr>
          <a:xfrm>
            <a:off x="1831970" y="1651306"/>
            <a:ext cx="1419531" cy="689984"/>
          </a:xfrm>
          <a:prstGeom prst="roundRect">
            <a:avLst>
              <a:gd name="adj" fmla="val 0"/>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PLANNING</a:t>
            </a:r>
          </a:p>
        </p:txBody>
      </p:sp>
      <p:sp>
        <p:nvSpPr>
          <p:cNvPr id="17" name="Rectangle: Rounded Corners 16">
            <a:extLst>
              <a:ext uri="{FF2B5EF4-FFF2-40B4-BE49-F238E27FC236}">
                <a16:creationId xmlns:a16="http://schemas.microsoft.com/office/drawing/2014/main" id="{1F17A6F4-8CD8-4057-820E-24A4F4D36A15}"/>
              </a:ext>
            </a:extLst>
          </p:cNvPr>
          <p:cNvSpPr/>
          <p:nvPr/>
        </p:nvSpPr>
        <p:spPr>
          <a:xfrm>
            <a:off x="5518449" y="1651306"/>
            <a:ext cx="2225676" cy="689984"/>
          </a:xfrm>
          <a:prstGeom prst="roundRect">
            <a:avLst>
              <a:gd name="adj" fmla="val 0"/>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CONSTRUCTION</a:t>
            </a:r>
          </a:p>
        </p:txBody>
      </p:sp>
      <p:sp>
        <p:nvSpPr>
          <p:cNvPr id="16" name="Rectangle: Rounded Corners 15">
            <a:extLst>
              <a:ext uri="{FF2B5EF4-FFF2-40B4-BE49-F238E27FC236}">
                <a16:creationId xmlns:a16="http://schemas.microsoft.com/office/drawing/2014/main" id="{E902E7A2-0591-498B-9BE3-AA975DF04B32}"/>
              </a:ext>
            </a:extLst>
          </p:cNvPr>
          <p:cNvSpPr/>
          <p:nvPr/>
        </p:nvSpPr>
        <p:spPr>
          <a:xfrm>
            <a:off x="3251499" y="1651306"/>
            <a:ext cx="2263776" cy="689984"/>
          </a:xfrm>
          <a:prstGeom prst="roundRect">
            <a:avLst>
              <a:gd name="adj" fmla="val 0"/>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DESIGN</a:t>
            </a:r>
          </a:p>
        </p:txBody>
      </p:sp>
      <p:sp>
        <p:nvSpPr>
          <p:cNvPr id="22" name="Rectangle: Rounded Corners 21">
            <a:extLst>
              <a:ext uri="{FF2B5EF4-FFF2-40B4-BE49-F238E27FC236}">
                <a16:creationId xmlns:a16="http://schemas.microsoft.com/office/drawing/2014/main" id="{97346579-405A-4512-9528-DFABD9392720}"/>
              </a:ext>
            </a:extLst>
          </p:cNvPr>
          <p:cNvSpPr/>
          <p:nvPr/>
        </p:nvSpPr>
        <p:spPr>
          <a:xfrm>
            <a:off x="3693129" y="4383513"/>
            <a:ext cx="3810013" cy="333374"/>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1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Community Events</a:t>
            </a:r>
            <a:endParaRPr lang="en-US" sz="10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oup 24">
            <a:extLst>
              <a:ext uri="{FF2B5EF4-FFF2-40B4-BE49-F238E27FC236}">
                <a16:creationId xmlns:a16="http://schemas.microsoft.com/office/drawing/2014/main" id="{DC0227B2-3EC2-415B-8B57-289748128C2E}"/>
              </a:ext>
            </a:extLst>
          </p:cNvPr>
          <p:cNvGrpSpPr/>
          <p:nvPr/>
        </p:nvGrpSpPr>
        <p:grpSpPr>
          <a:xfrm>
            <a:off x="3743577" y="4296212"/>
            <a:ext cx="1585499" cy="173148"/>
            <a:chOff x="2210245" y="4677212"/>
            <a:chExt cx="1585499" cy="173148"/>
          </a:xfrm>
        </p:grpSpPr>
        <p:sp>
          <p:nvSpPr>
            <p:cNvPr id="26" name="Rectangle 25">
              <a:extLst>
                <a:ext uri="{FF2B5EF4-FFF2-40B4-BE49-F238E27FC236}">
                  <a16:creationId xmlns:a16="http://schemas.microsoft.com/office/drawing/2014/main" id="{0909DC21-B9F4-4EE9-9B12-EDFF9041E5C4}"/>
                </a:ext>
              </a:extLst>
            </p:cNvPr>
            <p:cNvSpPr/>
            <p:nvPr/>
          </p:nvSpPr>
          <p:spPr>
            <a:xfrm rot="2700000">
              <a:off x="2208419" y="4686903"/>
              <a:ext cx="165283" cy="161631"/>
            </a:xfrm>
            <a:prstGeom prst="rect">
              <a:avLst/>
            </a:prstGeom>
            <a:solidFill>
              <a:srgbClr val="F582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38143B9-7A37-40A6-9FA8-CC38E53242B8}"/>
                </a:ext>
              </a:extLst>
            </p:cNvPr>
            <p:cNvSpPr/>
            <p:nvPr/>
          </p:nvSpPr>
          <p:spPr>
            <a:xfrm rot="2700000">
              <a:off x="2607317" y="4685350"/>
              <a:ext cx="165283" cy="161631"/>
            </a:xfrm>
            <a:prstGeom prst="rect">
              <a:avLst/>
            </a:prstGeom>
            <a:solidFill>
              <a:srgbClr val="F582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9A58DA8-DC6E-47CA-ACFD-82FBB0A1A1D6}"/>
                </a:ext>
              </a:extLst>
            </p:cNvPr>
            <p:cNvSpPr/>
            <p:nvPr/>
          </p:nvSpPr>
          <p:spPr>
            <a:xfrm rot="2700000">
              <a:off x="3045154" y="4679038"/>
              <a:ext cx="165283" cy="161631"/>
            </a:xfrm>
            <a:prstGeom prst="rect">
              <a:avLst/>
            </a:prstGeom>
            <a:solidFill>
              <a:srgbClr val="F582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ECD968F-BA38-49D3-A87F-30F57B780B04}"/>
                </a:ext>
              </a:extLst>
            </p:cNvPr>
            <p:cNvSpPr/>
            <p:nvPr/>
          </p:nvSpPr>
          <p:spPr>
            <a:xfrm rot="2700000">
              <a:off x="3632287" y="4679038"/>
              <a:ext cx="165283" cy="161631"/>
            </a:xfrm>
            <a:prstGeom prst="rect">
              <a:avLst/>
            </a:prstGeom>
            <a:solidFill>
              <a:srgbClr val="F582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F7D44111-8ECC-4168-B28F-6530020E3175}"/>
              </a:ext>
            </a:extLst>
          </p:cNvPr>
          <p:cNvGrpSpPr/>
          <p:nvPr/>
        </p:nvGrpSpPr>
        <p:grpSpPr>
          <a:xfrm>
            <a:off x="2905711" y="2701144"/>
            <a:ext cx="1547455" cy="748686"/>
            <a:chOff x="1044756" y="2703129"/>
            <a:chExt cx="1547455" cy="748686"/>
          </a:xfrm>
          <a:solidFill>
            <a:srgbClr val="66AE83"/>
          </a:solidFill>
        </p:grpSpPr>
        <p:sp>
          <p:nvSpPr>
            <p:cNvPr id="39" name="Speech Bubble: Rectangle with Corners Rounded 2">
              <a:extLst>
                <a:ext uri="{FF2B5EF4-FFF2-40B4-BE49-F238E27FC236}">
                  <a16:creationId xmlns:a16="http://schemas.microsoft.com/office/drawing/2014/main" id="{8A112E27-25AA-4A76-9A1E-7FB6683D3E0D}"/>
                </a:ext>
              </a:extLst>
            </p:cNvPr>
            <p:cNvSpPr/>
            <p:nvPr/>
          </p:nvSpPr>
          <p:spPr>
            <a:xfrm>
              <a:off x="1044756" y="2703129"/>
              <a:ext cx="1361888" cy="748686"/>
            </a:xfrm>
            <a:custGeom>
              <a:avLst/>
              <a:gdLst>
                <a:gd name="connsiteX0" fmla="*/ 0 w 1245865"/>
                <a:gd name="connsiteY0" fmla="*/ 90023 h 540129"/>
                <a:gd name="connsiteX1" fmla="*/ 90023 w 1245865"/>
                <a:gd name="connsiteY1" fmla="*/ 0 h 540129"/>
                <a:gd name="connsiteX2" fmla="*/ 726755 w 1245865"/>
                <a:gd name="connsiteY2" fmla="*/ 0 h 540129"/>
                <a:gd name="connsiteX3" fmla="*/ 726755 w 1245865"/>
                <a:gd name="connsiteY3" fmla="*/ 0 h 540129"/>
                <a:gd name="connsiteX4" fmla="*/ 1038221 w 1245865"/>
                <a:gd name="connsiteY4" fmla="*/ 0 h 540129"/>
                <a:gd name="connsiteX5" fmla="*/ 1155842 w 1245865"/>
                <a:gd name="connsiteY5" fmla="*/ 0 h 540129"/>
                <a:gd name="connsiteX6" fmla="*/ 1245865 w 1245865"/>
                <a:gd name="connsiteY6" fmla="*/ 90023 h 540129"/>
                <a:gd name="connsiteX7" fmla="*/ 1245865 w 1245865"/>
                <a:gd name="connsiteY7" fmla="*/ 315075 h 540129"/>
                <a:gd name="connsiteX8" fmla="*/ 1245865 w 1245865"/>
                <a:gd name="connsiteY8" fmla="*/ 315075 h 540129"/>
                <a:gd name="connsiteX9" fmla="*/ 1245865 w 1245865"/>
                <a:gd name="connsiteY9" fmla="*/ 450108 h 540129"/>
                <a:gd name="connsiteX10" fmla="*/ 1245865 w 1245865"/>
                <a:gd name="connsiteY10" fmla="*/ 450106 h 540129"/>
                <a:gd name="connsiteX11" fmla="*/ 1155842 w 1245865"/>
                <a:gd name="connsiteY11" fmla="*/ 540129 h 540129"/>
                <a:gd name="connsiteX12" fmla="*/ 1038221 w 1245865"/>
                <a:gd name="connsiteY12" fmla="*/ 540129 h 540129"/>
                <a:gd name="connsiteX13" fmla="*/ 649133 w 1245865"/>
                <a:gd name="connsiteY13" fmla="*/ 733376 h 540129"/>
                <a:gd name="connsiteX14" fmla="*/ 726755 w 1245865"/>
                <a:gd name="connsiteY14" fmla="*/ 540129 h 540129"/>
                <a:gd name="connsiteX15" fmla="*/ 90023 w 1245865"/>
                <a:gd name="connsiteY15" fmla="*/ 540129 h 540129"/>
                <a:gd name="connsiteX16" fmla="*/ 0 w 1245865"/>
                <a:gd name="connsiteY16" fmla="*/ 450106 h 540129"/>
                <a:gd name="connsiteX17" fmla="*/ 0 w 1245865"/>
                <a:gd name="connsiteY17" fmla="*/ 450108 h 540129"/>
                <a:gd name="connsiteX18" fmla="*/ 0 w 1245865"/>
                <a:gd name="connsiteY18" fmla="*/ 315075 h 540129"/>
                <a:gd name="connsiteX19" fmla="*/ 0 w 1245865"/>
                <a:gd name="connsiteY19" fmla="*/ 315075 h 540129"/>
                <a:gd name="connsiteX20" fmla="*/ 0 w 1245865"/>
                <a:gd name="connsiteY20" fmla="*/ 90023 h 540129"/>
                <a:gd name="connsiteX0" fmla="*/ 0 w 1245865"/>
                <a:gd name="connsiteY0" fmla="*/ 90023 h 733376"/>
                <a:gd name="connsiteX1" fmla="*/ 90023 w 1245865"/>
                <a:gd name="connsiteY1" fmla="*/ 0 h 733376"/>
                <a:gd name="connsiteX2" fmla="*/ 726755 w 1245865"/>
                <a:gd name="connsiteY2" fmla="*/ 0 h 733376"/>
                <a:gd name="connsiteX3" fmla="*/ 726755 w 1245865"/>
                <a:gd name="connsiteY3" fmla="*/ 0 h 733376"/>
                <a:gd name="connsiteX4" fmla="*/ 1038221 w 1245865"/>
                <a:gd name="connsiteY4" fmla="*/ 0 h 733376"/>
                <a:gd name="connsiteX5" fmla="*/ 1155842 w 1245865"/>
                <a:gd name="connsiteY5" fmla="*/ 0 h 733376"/>
                <a:gd name="connsiteX6" fmla="*/ 1245865 w 1245865"/>
                <a:gd name="connsiteY6" fmla="*/ 90023 h 733376"/>
                <a:gd name="connsiteX7" fmla="*/ 1245865 w 1245865"/>
                <a:gd name="connsiteY7" fmla="*/ 315075 h 733376"/>
                <a:gd name="connsiteX8" fmla="*/ 1245865 w 1245865"/>
                <a:gd name="connsiteY8" fmla="*/ 315075 h 733376"/>
                <a:gd name="connsiteX9" fmla="*/ 1245865 w 1245865"/>
                <a:gd name="connsiteY9" fmla="*/ 450108 h 733376"/>
                <a:gd name="connsiteX10" fmla="*/ 1245865 w 1245865"/>
                <a:gd name="connsiteY10" fmla="*/ 450106 h 733376"/>
                <a:gd name="connsiteX11" fmla="*/ 1155842 w 1245865"/>
                <a:gd name="connsiteY11" fmla="*/ 540129 h 733376"/>
                <a:gd name="connsiteX12" fmla="*/ 1038221 w 1245865"/>
                <a:gd name="connsiteY12" fmla="*/ 540129 h 733376"/>
                <a:gd name="connsiteX13" fmla="*/ 649133 w 1245865"/>
                <a:gd name="connsiteY13" fmla="*/ 733376 h 733376"/>
                <a:gd name="connsiteX14" fmla="*/ 453910 w 1245865"/>
                <a:gd name="connsiteY14" fmla="*/ 540129 h 733376"/>
                <a:gd name="connsiteX15" fmla="*/ 90023 w 1245865"/>
                <a:gd name="connsiteY15" fmla="*/ 540129 h 733376"/>
                <a:gd name="connsiteX16" fmla="*/ 0 w 1245865"/>
                <a:gd name="connsiteY16" fmla="*/ 450106 h 733376"/>
                <a:gd name="connsiteX17" fmla="*/ 0 w 1245865"/>
                <a:gd name="connsiteY17" fmla="*/ 450108 h 733376"/>
                <a:gd name="connsiteX18" fmla="*/ 0 w 1245865"/>
                <a:gd name="connsiteY18" fmla="*/ 315075 h 733376"/>
                <a:gd name="connsiteX19" fmla="*/ 0 w 1245865"/>
                <a:gd name="connsiteY19" fmla="*/ 315075 h 733376"/>
                <a:gd name="connsiteX20" fmla="*/ 0 w 1245865"/>
                <a:gd name="connsiteY20" fmla="*/ 90023 h 733376"/>
                <a:gd name="connsiteX0" fmla="*/ 0 w 1245865"/>
                <a:gd name="connsiteY0" fmla="*/ 90023 h 733376"/>
                <a:gd name="connsiteX1" fmla="*/ 90023 w 1245865"/>
                <a:gd name="connsiteY1" fmla="*/ 0 h 733376"/>
                <a:gd name="connsiteX2" fmla="*/ 726755 w 1245865"/>
                <a:gd name="connsiteY2" fmla="*/ 0 h 733376"/>
                <a:gd name="connsiteX3" fmla="*/ 726755 w 1245865"/>
                <a:gd name="connsiteY3" fmla="*/ 0 h 733376"/>
                <a:gd name="connsiteX4" fmla="*/ 1038221 w 1245865"/>
                <a:gd name="connsiteY4" fmla="*/ 0 h 733376"/>
                <a:gd name="connsiteX5" fmla="*/ 1155842 w 1245865"/>
                <a:gd name="connsiteY5" fmla="*/ 0 h 733376"/>
                <a:gd name="connsiteX6" fmla="*/ 1245865 w 1245865"/>
                <a:gd name="connsiteY6" fmla="*/ 90023 h 733376"/>
                <a:gd name="connsiteX7" fmla="*/ 1245865 w 1245865"/>
                <a:gd name="connsiteY7" fmla="*/ 315075 h 733376"/>
                <a:gd name="connsiteX8" fmla="*/ 1245865 w 1245865"/>
                <a:gd name="connsiteY8" fmla="*/ 315075 h 733376"/>
                <a:gd name="connsiteX9" fmla="*/ 1245865 w 1245865"/>
                <a:gd name="connsiteY9" fmla="*/ 450108 h 733376"/>
                <a:gd name="connsiteX10" fmla="*/ 1245865 w 1245865"/>
                <a:gd name="connsiteY10" fmla="*/ 450106 h 733376"/>
                <a:gd name="connsiteX11" fmla="*/ 1155842 w 1245865"/>
                <a:gd name="connsiteY11" fmla="*/ 540129 h 733376"/>
                <a:gd name="connsiteX12" fmla="*/ 699008 w 1245865"/>
                <a:gd name="connsiteY12" fmla="*/ 540129 h 733376"/>
                <a:gd name="connsiteX13" fmla="*/ 649133 w 1245865"/>
                <a:gd name="connsiteY13" fmla="*/ 733376 h 733376"/>
                <a:gd name="connsiteX14" fmla="*/ 453910 w 1245865"/>
                <a:gd name="connsiteY14" fmla="*/ 540129 h 733376"/>
                <a:gd name="connsiteX15" fmla="*/ 90023 w 1245865"/>
                <a:gd name="connsiteY15" fmla="*/ 540129 h 733376"/>
                <a:gd name="connsiteX16" fmla="*/ 0 w 1245865"/>
                <a:gd name="connsiteY16" fmla="*/ 450106 h 733376"/>
                <a:gd name="connsiteX17" fmla="*/ 0 w 1245865"/>
                <a:gd name="connsiteY17" fmla="*/ 450108 h 733376"/>
                <a:gd name="connsiteX18" fmla="*/ 0 w 1245865"/>
                <a:gd name="connsiteY18" fmla="*/ 315075 h 733376"/>
                <a:gd name="connsiteX19" fmla="*/ 0 w 1245865"/>
                <a:gd name="connsiteY19" fmla="*/ 315075 h 733376"/>
                <a:gd name="connsiteX20" fmla="*/ 0 w 1245865"/>
                <a:gd name="connsiteY20" fmla="*/ 90023 h 733376"/>
                <a:gd name="connsiteX0" fmla="*/ 0 w 1245865"/>
                <a:gd name="connsiteY0" fmla="*/ 90023 h 733376"/>
                <a:gd name="connsiteX1" fmla="*/ 90023 w 1245865"/>
                <a:gd name="connsiteY1" fmla="*/ 0 h 733376"/>
                <a:gd name="connsiteX2" fmla="*/ 726755 w 1245865"/>
                <a:gd name="connsiteY2" fmla="*/ 0 h 733376"/>
                <a:gd name="connsiteX3" fmla="*/ 726755 w 1245865"/>
                <a:gd name="connsiteY3" fmla="*/ 0 h 733376"/>
                <a:gd name="connsiteX4" fmla="*/ 1038221 w 1245865"/>
                <a:gd name="connsiteY4" fmla="*/ 0 h 733376"/>
                <a:gd name="connsiteX5" fmla="*/ 1155842 w 1245865"/>
                <a:gd name="connsiteY5" fmla="*/ 0 h 733376"/>
                <a:gd name="connsiteX6" fmla="*/ 1245865 w 1245865"/>
                <a:gd name="connsiteY6" fmla="*/ 90023 h 733376"/>
                <a:gd name="connsiteX7" fmla="*/ 1245865 w 1245865"/>
                <a:gd name="connsiteY7" fmla="*/ 315075 h 733376"/>
                <a:gd name="connsiteX8" fmla="*/ 1245865 w 1245865"/>
                <a:gd name="connsiteY8" fmla="*/ 315075 h 733376"/>
                <a:gd name="connsiteX9" fmla="*/ 1245865 w 1245865"/>
                <a:gd name="connsiteY9" fmla="*/ 450108 h 733376"/>
                <a:gd name="connsiteX10" fmla="*/ 1245865 w 1245865"/>
                <a:gd name="connsiteY10" fmla="*/ 450106 h 733376"/>
                <a:gd name="connsiteX11" fmla="*/ 1155842 w 1245865"/>
                <a:gd name="connsiteY11" fmla="*/ 540129 h 733376"/>
                <a:gd name="connsiteX12" fmla="*/ 699008 w 1245865"/>
                <a:gd name="connsiteY12" fmla="*/ 540129 h 733376"/>
                <a:gd name="connsiteX13" fmla="*/ 590139 w 1245865"/>
                <a:gd name="connsiteY13" fmla="*/ 733376 h 733376"/>
                <a:gd name="connsiteX14" fmla="*/ 453910 w 1245865"/>
                <a:gd name="connsiteY14" fmla="*/ 540129 h 733376"/>
                <a:gd name="connsiteX15" fmla="*/ 90023 w 1245865"/>
                <a:gd name="connsiteY15" fmla="*/ 540129 h 733376"/>
                <a:gd name="connsiteX16" fmla="*/ 0 w 1245865"/>
                <a:gd name="connsiteY16" fmla="*/ 450106 h 733376"/>
                <a:gd name="connsiteX17" fmla="*/ 0 w 1245865"/>
                <a:gd name="connsiteY17" fmla="*/ 450108 h 733376"/>
                <a:gd name="connsiteX18" fmla="*/ 0 w 1245865"/>
                <a:gd name="connsiteY18" fmla="*/ 315075 h 733376"/>
                <a:gd name="connsiteX19" fmla="*/ 0 w 1245865"/>
                <a:gd name="connsiteY19" fmla="*/ 315075 h 733376"/>
                <a:gd name="connsiteX20" fmla="*/ 0 w 1245865"/>
                <a:gd name="connsiteY20" fmla="*/ 90023 h 73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45865" h="733376">
                  <a:moveTo>
                    <a:pt x="0" y="90023"/>
                  </a:moveTo>
                  <a:cubicBezTo>
                    <a:pt x="0" y="40305"/>
                    <a:pt x="40305" y="0"/>
                    <a:pt x="90023" y="0"/>
                  </a:cubicBezTo>
                  <a:lnTo>
                    <a:pt x="726755" y="0"/>
                  </a:lnTo>
                  <a:lnTo>
                    <a:pt x="726755" y="0"/>
                  </a:lnTo>
                  <a:lnTo>
                    <a:pt x="1038221" y="0"/>
                  </a:lnTo>
                  <a:lnTo>
                    <a:pt x="1155842" y="0"/>
                  </a:lnTo>
                  <a:cubicBezTo>
                    <a:pt x="1205560" y="0"/>
                    <a:pt x="1245865" y="40305"/>
                    <a:pt x="1245865" y="90023"/>
                  </a:cubicBezTo>
                  <a:lnTo>
                    <a:pt x="1245865" y="315075"/>
                  </a:lnTo>
                  <a:lnTo>
                    <a:pt x="1245865" y="315075"/>
                  </a:lnTo>
                  <a:lnTo>
                    <a:pt x="1245865" y="450108"/>
                  </a:lnTo>
                  <a:lnTo>
                    <a:pt x="1245865" y="450106"/>
                  </a:lnTo>
                  <a:cubicBezTo>
                    <a:pt x="1245865" y="499824"/>
                    <a:pt x="1205560" y="540129"/>
                    <a:pt x="1155842" y="540129"/>
                  </a:cubicBezTo>
                  <a:lnTo>
                    <a:pt x="699008" y="540129"/>
                  </a:lnTo>
                  <a:lnTo>
                    <a:pt x="590139" y="733376"/>
                  </a:lnTo>
                  <a:lnTo>
                    <a:pt x="453910" y="540129"/>
                  </a:lnTo>
                  <a:lnTo>
                    <a:pt x="90023" y="540129"/>
                  </a:lnTo>
                  <a:cubicBezTo>
                    <a:pt x="40305" y="540129"/>
                    <a:pt x="0" y="499824"/>
                    <a:pt x="0" y="450106"/>
                  </a:cubicBezTo>
                  <a:lnTo>
                    <a:pt x="0" y="450108"/>
                  </a:lnTo>
                  <a:lnTo>
                    <a:pt x="0" y="315075"/>
                  </a:lnTo>
                  <a:lnTo>
                    <a:pt x="0" y="315075"/>
                  </a:lnTo>
                  <a:lnTo>
                    <a:pt x="0" y="900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FFDF3A0-4894-411B-B2A1-109D5AB56AD0}"/>
                </a:ext>
              </a:extLst>
            </p:cNvPr>
            <p:cNvSpPr txBox="1"/>
            <p:nvPr/>
          </p:nvSpPr>
          <p:spPr>
            <a:xfrm>
              <a:off x="1108484" y="2817950"/>
              <a:ext cx="1483727" cy="300082"/>
            </a:xfrm>
            <a:prstGeom prst="rect">
              <a:avLst/>
            </a:prstGeom>
            <a:no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We Are Here</a:t>
              </a:r>
            </a:p>
          </p:txBody>
        </p:sp>
      </p:grpSp>
    </p:spTree>
    <p:extLst>
      <p:ext uri="{BB962C8B-B14F-4D97-AF65-F5344CB8AC3E}">
        <p14:creationId xmlns:p14="http://schemas.microsoft.com/office/powerpoint/2010/main" val="139206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D913-37F5-43C9-8A7B-136AC2185D91}"/>
              </a:ext>
            </a:extLst>
          </p:cNvPr>
          <p:cNvSpPr>
            <a:spLocks noGrp="1"/>
          </p:cNvSpPr>
          <p:nvPr>
            <p:ph type="title"/>
          </p:nvPr>
        </p:nvSpPr>
        <p:spPr/>
        <p:txBody>
          <a:bodyPr>
            <a:normAutofit fontScale="90000"/>
          </a:bodyPr>
          <a:lstStyle/>
          <a:p>
            <a:pPr algn="l"/>
            <a:r>
              <a:rPr lang="en-US"/>
              <a:t>Key Outcomes</a:t>
            </a:r>
          </a:p>
        </p:txBody>
      </p:sp>
      <p:pic>
        <p:nvPicPr>
          <p:cNvPr id="12" name="Picture 2" descr="Portland's busiest bus line: What it looks like during a pandemic | Street  Roots">
            <a:extLst>
              <a:ext uri="{FF2B5EF4-FFF2-40B4-BE49-F238E27FC236}">
                <a16:creationId xmlns:a16="http://schemas.microsoft.com/office/drawing/2014/main" id="{C0864AD4-D90B-4771-800A-092BF98B4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11404" b="1559"/>
          <a:stretch/>
        </p:blipFill>
        <p:spPr bwMode="auto">
          <a:xfrm>
            <a:off x="7349564" y="365126"/>
            <a:ext cx="4275169" cy="3063874"/>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54A9985-3583-4D7A-9122-DAF1A9461E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93" t="9489" r="3680" b="17594"/>
          <a:stretch/>
        </p:blipFill>
        <p:spPr bwMode="auto">
          <a:xfrm>
            <a:off x="7349564" y="3496733"/>
            <a:ext cx="4275169" cy="2264858"/>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
        <p:nvSpPr>
          <p:cNvPr id="14" name="Content Placeholder 54">
            <a:extLst>
              <a:ext uri="{FF2B5EF4-FFF2-40B4-BE49-F238E27FC236}">
                <a16:creationId xmlns:a16="http://schemas.microsoft.com/office/drawing/2014/main" id="{1A4E49C9-0DB4-43A2-A352-4502F6D97C65}"/>
              </a:ext>
            </a:extLst>
          </p:cNvPr>
          <p:cNvSpPr txBox="1">
            <a:spLocks/>
          </p:cNvSpPr>
          <p:nvPr/>
        </p:nvSpPr>
        <p:spPr>
          <a:xfrm>
            <a:off x="110067" y="1305529"/>
            <a:ext cx="5901266" cy="47154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1800"/>
              </a:spcAft>
            </a:pPr>
            <a:r>
              <a:rPr lang="en-US" sz="2000" dirty="0">
                <a:latin typeface="Open Sans"/>
                <a:ea typeface="Open Sans"/>
                <a:cs typeface="Open Sans"/>
              </a:rPr>
              <a:t>Confirm community-supported vision</a:t>
            </a:r>
          </a:p>
          <a:p>
            <a:pPr lvl="1">
              <a:lnSpc>
                <a:spcPct val="100000"/>
              </a:lnSpc>
              <a:spcBef>
                <a:spcPts val="0"/>
              </a:spcBef>
              <a:spcAft>
                <a:spcPts val="1800"/>
              </a:spcAft>
            </a:pPr>
            <a:r>
              <a:rPr lang="en-US" sz="2000" dirty="0">
                <a:latin typeface="Open Sans"/>
                <a:ea typeface="Open Sans"/>
                <a:cs typeface="Open Sans"/>
              </a:rPr>
              <a:t>Finalize implementation-ready project list </a:t>
            </a:r>
          </a:p>
          <a:p>
            <a:pPr lvl="1">
              <a:lnSpc>
                <a:spcPct val="100000"/>
              </a:lnSpc>
              <a:spcBef>
                <a:spcPts val="0"/>
              </a:spcBef>
              <a:spcAft>
                <a:spcPts val="1800"/>
              </a:spcAft>
            </a:pPr>
            <a:r>
              <a:rPr lang="en-US" sz="2000" dirty="0">
                <a:latin typeface="Open Sans"/>
                <a:ea typeface="Open Sans"/>
                <a:cs typeface="Open Sans"/>
              </a:rPr>
              <a:t>Position for federal transit funding</a:t>
            </a:r>
          </a:p>
          <a:p>
            <a:pPr lvl="1">
              <a:lnSpc>
                <a:spcPct val="100000"/>
              </a:lnSpc>
              <a:spcBef>
                <a:spcPts val="0"/>
              </a:spcBef>
              <a:spcAft>
                <a:spcPts val="1800"/>
              </a:spcAft>
            </a:pPr>
            <a:r>
              <a:rPr lang="en-US" sz="2000" dirty="0">
                <a:latin typeface="Open Sans"/>
                <a:ea typeface="Open Sans"/>
                <a:cs typeface="Open Sans"/>
              </a:rPr>
              <a:t>Support community and small businesses</a:t>
            </a:r>
          </a:p>
          <a:p>
            <a:pPr lvl="1">
              <a:lnSpc>
                <a:spcPct val="100000"/>
              </a:lnSpc>
              <a:spcBef>
                <a:spcPts val="0"/>
              </a:spcBef>
              <a:spcAft>
                <a:spcPts val="1800"/>
              </a:spcAft>
            </a:pPr>
            <a:endParaRPr lang="en-US" sz="1800" dirty="0">
              <a:latin typeface="Open Sans"/>
              <a:ea typeface="Open Sans"/>
              <a:cs typeface="Open Sans"/>
            </a:endParaRPr>
          </a:p>
          <a:p>
            <a:pPr lvl="1">
              <a:lnSpc>
                <a:spcPct val="100000"/>
              </a:lnSpc>
              <a:spcBef>
                <a:spcPts val="0"/>
              </a:spcBef>
              <a:spcAft>
                <a:spcPts val="1800"/>
              </a:spcAft>
            </a:pPr>
            <a:endParaRPr lang="en-US" sz="1800" dirty="0">
              <a:latin typeface="Open Sans"/>
              <a:ea typeface="Open Sans"/>
              <a:cs typeface="Open Sans"/>
            </a:endParaRPr>
          </a:p>
          <a:p>
            <a:pPr lvl="1">
              <a:lnSpc>
                <a:spcPct val="100000"/>
              </a:lnSpc>
              <a:spcBef>
                <a:spcPts val="0"/>
              </a:spcBef>
              <a:spcAft>
                <a:spcPts val="1800"/>
              </a:spcAft>
            </a:pPr>
            <a:endParaRPr lang="en-US" sz="1800" dirty="0">
              <a:latin typeface="Open Sans"/>
              <a:ea typeface="Open Sans"/>
              <a:cs typeface="Open Sans"/>
            </a:endParaRPr>
          </a:p>
        </p:txBody>
      </p:sp>
    </p:spTree>
    <p:extLst>
      <p:ext uri="{BB962C8B-B14F-4D97-AF65-F5344CB8AC3E}">
        <p14:creationId xmlns:p14="http://schemas.microsoft.com/office/powerpoint/2010/main" val="2200740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D913-37F5-43C9-8A7B-136AC2185D91}"/>
              </a:ext>
            </a:extLst>
          </p:cNvPr>
          <p:cNvSpPr>
            <a:spLocks noGrp="1"/>
          </p:cNvSpPr>
          <p:nvPr>
            <p:ph type="title"/>
          </p:nvPr>
        </p:nvSpPr>
        <p:spPr>
          <a:xfrm>
            <a:off x="567267" y="365126"/>
            <a:ext cx="6087533" cy="1023407"/>
          </a:xfrm>
        </p:spPr>
        <p:txBody>
          <a:bodyPr>
            <a:normAutofit fontScale="90000"/>
          </a:bodyPr>
          <a:lstStyle/>
          <a:p>
            <a:pPr algn="l"/>
            <a:r>
              <a:rPr lang="en-US" dirty="0"/>
              <a:t>Support for Community </a:t>
            </a:r>
            <a:br>
              <a:rPr lang="en-US" dirty="0"/>
            </a:br>
            <a:r>
              <a:rPr lang="en-US" dirty="0"/>
              <a:t>&amp; Small Businesses</a:t>
            </a:r>
          </a:p>
        </p:txBody>
      </p:sp>
      <p:sp>
        <p:nvSpPr>
          <p:cNvPr id="17" name="Content Placeholder 54">
            <a:extLst>
              <a:ext uri="{FF2B5EF4-FFF2-40B4-BE49-F238E27FC236}">
                <a16:creationId xmlns:a16="http://schemas.microsoft.com/office/drawing/2014/main" id="{51472194-68DA-4AF0-B473-216AB85733AC}"/>
              </a:ext>
            </a:extLst>
          </p:cNvPr>
          <p:cNvSpPr txBox="1">
            <a:spLocks/>
          </p:cNvSpPr>
          <p:nvPr/>
        </p:nvSpPr>
        <p:spPr>
          <a:xfrm>
            <a:off x="152400" y="1770902"/>
            <a:ext cx="5628290" cy="47154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Bef>
                <a:spcPts val="0"/>
              </a:spcBef>
              <a:spcAft>
                <a:spcPts val="1800"/>
              </a:spcAft>
              <a:buNone/>
            </a:pPr>
            <a:r>
              <a:rPr lang="en-US" sz="2000" dirty="0">
                <a:latin typeface="Open Sans"/>
                <a:ea typeface="Open Sans"/>
                <a:cs typeface="Open Sans"/>
              </a:rPr>
              <a:t>Ideas include:</a:t>
            </a:r>
          </a:p>
          <a:p>
            <a:pPr lvl="1">
              <a:lnSpc>
                <a:spcPct val="100000"/>
              </a:lnSpc>
              <a:spcBef>
                <a:spcPts val="0"/>
              </a:spcBef>
              <a:spcAft>
                <a:spcPts val="1800"/>
              </a:spcAft>
            </a:pPr>
            <a:r>
              <a:rPr lang="en-US" sz="2000" dirty="0">
                <a:latin typeface="Open Sans"/>
                <a:ea typeface="Open Sans"/>
                <a:cs typeface="Open Sans"/>
              </a:rPr>
              <a:t>More affordable housing</a:t>
            </a:r>
          </a:p>
          <a:p>
            <a:pPr lvl="1">
              <a:lnSpc>
                <a:spcPct val="100000"/>
              </a:lnSpc>
              <a:spcBef>
                <a:spcPts val="0"/>
              </a:spcBef>
              <a:spcAft>
                <a:spcPts val="1800"/>
              </a:spcAft>
            </a:pPr>
            <a:r>
              <a:rPr lang="en-US" sz="2000" dirty="0">
                <a:latin typeface="Open Sans"/>
                <a:ea typeface="Open Sans"/>
                <a:cs typeface="Open Sans"/>
              </a:rPr>
              <a:t>Workforce training/ apprenticeship program</a:t>
            </a:r>
          </a:p>
          <a:p>
            <a:pPr lvl="1">
              <a:lnSpc>
                <a:spcPct val="100000"/>
              </a:lnSpc>
              <a:spcBef>
                <a:spcPts val="0"/>
              </a:spcBef>
              <a:spcAft>
                <a:spcPts val="1800"/>
              </a:spcAft>
            </a:pPr>
            <a:r>
              <a:rPr lang="en-US" sz="2000" dirty="0">
                <a:latin typeface="Open Sans"/>
                <a:ea typeface="Open Sans"/>
                <a:cs typeface="Open Sans"/>
              </a:rPr>
              <a:t>Local hiring and disadvantaged business contracting</a:t>
            </a:r>
          </a:p>
          <a:p>
            <a:pPr lvl="1">
              <a:lnSpc>
                <a:spcPct val="100000"/>
              </a:lnSpc>
              <a:spcBef>
                <a:spcPts val="0"/>
              </a:spcBef>
              <a:spcAft>
                <a:spcPts val="1800"/>
              </a:spcAft>
            </a:pPr>
            <a:r>
              <a:rPr lang="en-US" sz="2000" dirty="0">
                <a:latin typeface="Open Sans"/>
                <a:ea typeface="Open Sans"/>
                <a:cs typeface="Open Sans"/>
              </a:rPr>
              <a:t>Small business technical support</a:t>
            </a:r>
            <a:endParaRPr lang="en-US" sz="1800" dirty="0">
              <a:latin typeface="Open Sans"/>
              <a:ea typeface="Open Sans"/>
              <a:cs typeface="Open Sans"/>
            </a:endParaRPr>
          </a:p>
          <a:p>
            <a:pPr lvl="1">
              <a:lnSpc>
                <a:spcPct val="100000"/>
              </a:lnSpc>
              <a:spcBef>
                <a:spcPts val="0"/>
              </a:spcBef>
              <a:spcAft>
                <a:spcPts val="1800"/>
              </a:spcAft>
            </a:pPr>
            <a:endParaRPr lang="en-US" sz="1800" dirty="0">
              <a:latin typeface="Open Sans"/>
              <a:ea typeface="Open Sans"/>
              <a:cs typeface="Open Sans"/>
            </a:endParaRPr>
          </a:p>
          <a:p>
            <a:pPr lvl="1">
              <a:lnSpc>
                <a:spcPct val="100000"/>
              </a:lnSpc>
              <a:spcBef>
                <a:spcPts val="0"/>
              </a:spcBef>
              <a:spcAft>
                <a:spcPts val="1800"/>
              </a:spcAft>
            </a:pPr>
            <a:endParaRPr lang="en-US" sz="1800" dirty="0">
              <a:latin typeface="Open Sans"/>
              <a:ea typeface="Open Sans"/>
              <a:cs typeface="Open Sans"/>
            </a:endParaRPr>
          </a:p>
        </p:txBody>
      </p:sp>
      <p:pic>
        <p:nvPicPr>
          <p:cNvPr id="3076" name="Picture 4" descr="Jade International Night Market: Anchoring our community through  celebration – APANO">
            <a:extLst>
              <a:ext uri="{FF2B5EF4-FFF2-40B4-BE49-F238E27FC236}">
                <a16:creationId xmlns:a16="http://schemas.microsoft.com/office/drawing/2014/main" id="{53642994-08E0-4D70-87B2-F09025E38B8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7000"/>
                    </a14:imgEffect>
                    <a14:imgEffect>
                      <a14:brightnessContrast bright="31000"/>
                    </a14:imgEffect>
                  </a14:imgLayer>
                </a14:imgProps>
              </a:ext>
              <a:ext uri="{28A0092B-C50C-407E-A947-70E740481C1C}">
                <a14:useLocalDpi xmlns:a14="http://schemas.microsoft.com/office/drawing/2010/main" val="0"/>
              </a:ext>
            </a:extLst>
          </a:blip>
          <a:srcRect r="1181"/>
          <a:stretch/>
        </p:blipFill>
        <p:spPr bwMode="auto">
          <a:xfrm>
            <a:off x="7390568" y="365126"/>
            <a:ext cx="4166432" cy="2811553"/>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pic>
        <p:nvPicPr>
          <p:cNvPr id="3080" name="Picture 8" descr="Ready to Start a Small Business? | Military.com">
            <a:extLst>
              <a:ext uri="{FF2B5EF4-FFF2-40B4-BE49-F238E27FC236}">
                <a16:creationId xmlns:a16="http://schemas.microsoft.com/office/drawing/2014/main" id="{87CBE8C0-680F-4FC8-8525-10DF615163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8000"/>
                    </a14:imgEffect>
                    <a14:imgEffect>
                      <a14:brightnessContrast bright="20000"/>
                    </a14:imgEffect>
                  </a14:imgLayer>
                </a14:imgProps>
              </a:ext>
              <a:ext uri="{28A0092B-C50C-407E-A947-70E740481C1C}">
                <a14:useLocalDpi xmlns:a14="http://schemas.microsoft.com/office/drawing/2010/main" val="0"/>
              </a:ext>
            </a:extLst>
          </a:blip>
          <a:srcRect l="3841" t="5226" b="11665"/>
          <a:stretch/>
        </p:blipFill>
        <p:spPr bwMode="auto">
          <a:xfrm>
            <a:off x="7390569" y="3251657"/>
            <a:ext cx="4166431" cy="2574636"/>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
        <p:nvSpPr>
          <p:cNvPr id="6" name="Slide Number Placeholder 4">
            <a:extLst>
              <a:ext uri="{FF2B5EF4-FFF2-40B4-BE49-F238E27FC236}">
                <a16:creationId xmlns:a16="http://schemas.microsoft.com/office/drawing/2014/main" id="{DBD59001-471F-FF94-0854-72B53BF5ADB1}"/>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24</a:t>
            </a:fld>
            <a:endParaRPr lang="en-US"/>
          </a:p>
        </p:txBody>
      </p:sp>
    </p:spTree>
    <p:extLst>
      <p:ext uri="{BB962C8B-B14F-4D97-AF65-F5344CB8AC3E}">
        <p14:creationId xmlns:p14="http://schemas.microsoft.com/office/powerpoint/2010/main" val="89631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25848F-DAE3-4128-B003-C916505D6386}"/>
              </a:ext>
            </a:extLst>
          </p:cNvPr>
          <p:cNvSpPr>
            <a:spLocks noGrp="1"/>
          </p:cNvSpPr>
          <p:nvPr>
            <p:ph type="title"/>
          </p:nvPr>
        </p:nvSpPr>
        <p:spPr/>
        <p:txBody>
          <a:bodyPr>
            <a:normAutofit fontScale="90000"/>
          </a:bodyPr>
          <a:lstStyle/>
          <a:p>
            <a:pPr algn="l"/>
            <a:r>
              <a:rPr lang="en-US"/>
              <a:t>Community Engagement</a:t>
            </a:r>
          </a:p>
        </p:txBody>
      </p:sp>
      <p:sp>
        <p:nvSpPr>
          <p:cNvPr id="6" name="Content Placeholder 54">
            <a:extLst>
              <a:ext uri="{FF2B5EF4-FFF2-40B4-BE49-F238E27FC236}">
                <a16:creationId xmlns:a16="http://schemas.microsoft.com/office/drawing/2014/main" id="{5B484626-3DE0-453F-9097-C992C0F8C2BE}"/>
              </a:ext>
            </a:extLst>
          </p:cNvPr>
          <p:cNvSpPr txBox="1">
            <a:spLocks/>
          </p:cNvSpPr>
          <p:nvPr/>
        </p:nvSpPr>
        <p:spPr>
          <a:xfrm>
            <a:off x="169333" y="1305529"/>
            <a:ext cx="5611357" cy="47154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0"/>
              </a:spcBef>
              <a:spcAft>
                <a:spcPts val="1800"/>
              </a:spcAft>
            </a:pPr>
            <a:r>
              <a:rPr lang="en-US" sz="2000">
                <a:latin typeface="Open Sans"/>
                <a:ea typeface="Open Sans"/>
                <a:cs typeface="Open Sans"/>
              </a:rPr>
              <a:t>Online and In-Person Open Houses</a:t>
            </a:r>
          </a:p>
          <a:p>
            <a:pPr lvl="1">
              <a:lnSpc>
                <a:spcPct val="100000"/>
              </a:lnSpc>
              <a:spcBef>
                <a:spcPts val="0"/>
              </a:spcBef>
              <a:spcAft>
                <a:spcPts val="1800"/>
              </a:spcAft>
            </a:pPr>
            <a:r>
              <a:rPr lang="en-US" sz="2000">
                <a:latin typeface="Open Sans"/>
                <a:ea typeface="Open Sans"/>
                <a:cs typeface="Open Sans"/>
              </a:rPr>
              <a:t>Community Focus Groups</a:t>
            </a:r>
          </a:p>
          <a:p>
            <a:pPr lvl="1">
              <a:lnSpc>
                <a:spcPct val="100000"/>
              </a:lnSpc>
              <a:spcBef>
                <a:spcPts val="0"/>
              </a:spcBef>
              <a:spcAft>
                <a:spcPts val="1800"/>
              </a:spcAft>
            </a:pPr>
            <a:r>
              <a:rPr lang="en-US" sz="2000">
                <a:latin typeface="Open Sans"/>
                <a:ea typeface="Open Sans"/>
                <a:cs typeface="Open Sans"/>
              </a:rPr>
              <a:t>Establish Community Advisory Committee</a:t>
            </a:r>
          </a:p>
          <a:p>
            <a:pPr lvl="1">
              <a:lnSpc>
                <a:spcPct val="100000"/>
              </a:lnSpc>
              <a:spcBef>
                <a:spcPts val="0"/>
              </a:spcBef>
              <a:spcAft>
                <a:spcPts val="1800"/>
              </a:spcAft>
            </a:pPr>
            <a:r>
              <a:rPr lang="en-US" sz="2000">
                <a:latin typeface="Open Sans"/>
                <a:ea typeface="Open Sans"/>
                <a:cs typeface="Open Sans"/>
              </a:rPr>
              <a:t>Street Fairs/Community Events</a:t>
            </a:r>
          </a:p>
          <a:p>
            <a:pPr lvl="1">
              <a:lnSpc>
                <a:spcPct val="100000"/>
              </a:lnSpc>
              <a:spcBef>
                <a:spcPts val="0"/>
              </a:spcBef>
              <a:spcAft>
                <a:spcPts val="1800"/>
              </a:spcAft>
            </a:pPr>
            <a:r>
              <a:rPr lang="en-US" sz="2000">
                <a:latin typeface="Open Sans"/>
                <a:ea typeface="Open Sans"/>
                <a:cs typeface="Open Sans"/>
              </a:rPr>
              <a:t>Coordination with Oregon Walks, APANO, OPAL, Verde, Unite Oregon and other partners</a:t>
            </a:r>
          </a:p>
          <a:p>
            <a:pPr lvl="1">
              <a:lnSpc>
                <a:spcPct val="100000"/>
              </a:lnSpc>
              <a:spcBef>
                <a:spcPts val="0"/>
              </a:spcBef>
              <a:spcAft>
                <a:spcPts val="1800"/>
              </a:spcAft>
            </a:pPr>
            <a:endParaRPr lang="en-US" sz="1800">
              <a:latin typeface="Open Sans"/>
              <a:ea typeface="Open Sans"/>
              <a:cs typeface="Open Sans"/>
            </a:endParaRPr>
          </a:p>
          <a:p>
            <a:pPr lvl="1">
              <a:lnSpc>
                <a:spcPct val="100000"/>
              </a:lnSpc>
              <a:spcBef>
                <a:spcPts val="0"/>
              </a:spcBef>
              <a:spcAft>
                <a:spcPts val="1800"/>
              </a:spcAft>
            </a:pPr>
            <a:endParaRPr lang="en-US" sz="1800">
              <a:latin typeface="Open Sans"/>
              <a:ea typeface="Open Sans"/>
              <a:cs typeface="Open Sans"/>
            </a:endParaRPr>
          </a:p>
        </p:txBody>
      </p:sp>
      <p:pic>
        <p:nvPicPr>
          <p:cNvPr id="1026" name="Picture 2" descr="Alex Chiu next to a panel of him and his wife reading a book to their daughter Mazzy.">
            <a:extLst>
              <a:ext uri="{FF2B5EF4-FFF2-40B4-BE49-F238E27FC236}">
                <a16:creationId xmlns:a16="http://schemas.microsoft.com/office/drawing/2014/main" id="{2C95BC16-BAC2-4C54-AEFD-F735BB503F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34923" t="4082" r="8381"/>
          <a:stretch/>
        </p:blipFill>
        <p:spPr bwMode="auto">
          <a:xfrm>
            <a:off x="7052733" y="550717"/>
            <a:ext cx="4572000" cy="5156551"/>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
        <p:nvSpPr>
          <p:cNvPr id="7" name="Slide Number Placeholder 4">
            <a:extLst>
              <a:ext uri="{FF2B5EF4-FFF2-40B4-BE49-F238E27FC236}">
                <a16:creationId xmlns:a16="http://schemas.microsoft.com/office/drawing/2014/main" id="{3CE9D188-6387-8411-3BAF-4B6022FC9146}"/>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25</a:t>
            </a:fld>
            <a:endParaRPr lang="en-US"/>
          </a:p>
        </p:txBody>
      </p:sp>
    </p:spTree>
    <p:extLst>
      <p:ext uri="{BB962C8B-B14F-4D97-AF65-F5344CB8AC3E}">
        <p14:creationId xmlns:p14="http://schemas.microsoft.com/office/powerpoint/2010/main" val="3860828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25848F-DAE3-4128-B003-C916505D6386}"/>
              </a:ext>
            </a:extLst>
          </p:cNvPr>
          <p:cNvSpPr>
            <a:spLocks noGrp="1"/>
          </p:cNvSpPr>
          <p:nvPr>
            <p:ph type="title"/>
          </p:nvPr>
        </p:nvSpPr>
        <p:spPr>
          <a:xfrm>
            <a:off x="838200" y="1513957"/>
            <a:ext cx="10515600" cy="1325563"/>
          </a:xfrm>
        </p:spPr>
        <p:txBody>
          <a:bodyPr>
            <a:normAutofit/>
          </a:bodyPr>
          <a:lstStyle/>
          <a:p>
            <a:r>
              <a:rPr lang="en-US" sz="5400">
                <a:solidFill>
                  <a:schemeClr val="tx1"/>
                </a:solidFill>
              </a:rPr>
              <a:t>Learn More</a:t>
            </a:r>
          </a:p>
        </p:txBody>
      </p:sp>
      <p:sp>
        <p:nvSpPr>
          <p:cNvPr id="9" name="Rectangle 8">
            <a:extLst>
              <a:ext uri="{FF2B5EF4-FFF2-40B4-BE49-F238E27FC236}">
                <a16:creationId xmlns:a16="http://schemas.microsoft.com/office/drawing/2014/main" id="{577635D3-1932-4C42-B899-DCF955D8133C}"/>
              </a:ext>
            </a:extLst>
          </p:cNvPr>
          <p:cNvSpPr/>
          <p:nvPr/>
        </p:nvSpPr>
        <p:spPr>
          <a:xfrm>
            <a:off x="557107" y="2838464"/>
            <a:ext cx="10947400" cy="1536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a:solidFill>
                  <a:schemeClr val="tx1"/>
                </a:solidFill>
                <a:ea typeface="Open Sans" panose="020B0606030504020204" pitchFamily="34" charset="0"/>
                <a:cs typeface="Open Sans" panose="020B0606030504020204" pitchFamily="34" charset="0"/>
              </a:rPr>
              <a:t>Project website: </a:t>
            </a:r>
            <a:r>
              <a:rPr lang="en-US" sz="3600">
                <a:solidFill>
                  <a:schemeClr val="tx1"/>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portland.gov/82nd-avenue</a:t>
            </a:r>
            <a:endParaRPr lang="en-US" sz="3600">
              <a:solidFill>
                <a:schemeClr val="tx1"/>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0220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94B83-E1B0-36A1-5C91-926808B9D537}"/>
              </a:ext>
            </a:extLst>
          </p:cNvPr>
          <p:cNvSpPr>
            <a:spLocks noGrp="1"/>
          </p:cNvSpPr>
          <p:nvPr>
            <p:ph type="title"/>
          </p:nvPr>
        </p:nvSpPr>
        <p:spPr>
          <a:xfrm>
            <a:off x="817880" y="1894024"/>
            <a:ext cx="10515600" cy="1325563"/>
          </a:xfrm>
        </p:spPr>
        <p:txBody>
          <a:bodyPr>
            <a:normAutofit/>
          </a:bodyPr>
          <a:lstStyle/>
          <a:p>
            <a:r>
              <a:rPr lang="en-US" sz="5400"/>
              <a:t>Invited Testimony</a:t>
            </a:r>
            <a:endParaRPr lang="en-US" sz="5400">
              <a:cs typeface="Calibri"/>
            </a:endParaRPr>
          </a:p>
        </p:txBody>
      </p:sp>
    </p:spTree>
    <p:extLst>
      <p:ext uri="{BB962C8B-B14F-4D97-AF65-F5344CB8AC3E}">
        <p14:creationId xmlns:p14="http://schemas.microsoft.com/office/powerpoint/2010/main" val="2791180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3D4523-1EF6-AE93-4879-D6140348B763}"/>
              </a:ext>
            </a:extLst>
          </p:cNvPr>
          <p:cNvSpPr>
            <a:spLocks noGrp="1"/>
          </p:cNvSpPr>
          <p:nvPr>
            <p:ph type="title"/>
          </p:nvPr>
        </p:nvSpPr>
        <p:spPr>
          <a:xfrm>
            <a:off x="922176" y="3083458"/>
            <a:ext cx="10515600" cy="1325563"/>
          </a:xfrm>
        </p:spPr>
        <p:txBody>
          <a:bodyPr>
            <a:normAutofit/>
          </a:bodyPr>
          <a:lstStyle/>
          <a:p>
            <a:r>
              <a:rPr lang="en-US" sz="8800">
                <a:solidFill>
                  <a:schemeClr val="bg1"/>
                </a:solidFill>
              </a:rPr>
              <a:t>Thank you</a:t>
            </a:r>
          </a:p>
        </p:txBody>
      </p:sp>
    </p:spTree>
    <p:extLst>
      <p:ext uri="{BB962C8B-B14F-4D97-AF65-F5344CB8AC3E}">
        <p14:creationId xmlns:p14="http://schemas.microsoft.com/office/powerpoint/2010/main" val="3641664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9B9E791-98A2-4DDE-8C70-AA2334C32B3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Lst>
          </a:blip>
          <a:srcRect l="21955" t="14295" r="9063" b="29132"/>
          <a:stretch/>
        </p:blipFill>
        <p:spPr>
          <a:xfrm>
            <a:off x="5198533" y="1683850"/>
            <a:ext cx="6426200" cy="3879766"/>
          </a:xfrm>
          <a:prstGeom prst="rect">
            <a:avLst/>
          </a:prstGeom>
          <a:ln w="63500">
            <a:solidFill>
              <a:schemeClr val="bg1"/>
            </a:solidFill>
          </a:ln>
        </p:spPr>
      </p:pic>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a:xfrm>
            <a:off x="567267" y="365127"/>
            <a:ext cx="10786533" cy="935688"/>
          </a:xfrm>
        </p:spPr>
        <p:txBody>
          <a:bodyPr/>
          <a:lstStyle/>
          <a:p>
            <a:pPr algn="l"/>
            <a:r>
              <a:rPr lang="en-US"/>
              <a:t>Why this matters to Portlanders</a:t>
            </a:r>
          </a:p>
        </p:txBody>
      </p:sp>
      <p:sp>
        <p:nvSpPr>
          <p:cNvPr id="6" name="Content Placeholder 2">
            <a:extLst>
              <a:ext uri="{FF2B5EF4-FFF2-40B4-BE49-F238E27FC236}">
                <a16:creationId xmlns:a16="http://schemas.microsoft.com/office/drawing/2014/main" id="{6F26853B-5E9D-497E-9198-82B33166B8EA}"/>
              </a:ext>
            </a:extLst>
          </p:cNvPr>
          <p:cNvSpPr txBox="1">
            <a:spLocks/>
          </p:cNvSpPr>
          <p:nvPr/>
        </p:nvSpPr>
        <p:spPr>
          <a:xfrm>
            <a:off x="567267" y="1436689"/>
            <a:ext cx="3801533" cy="2187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60"/>
              </a:lnSpc>
              <a:buNone/>
            </a:pPr>
            <a:r>
              <a:rPr lang="en-US" sz="2800">
                <a:solidFill>
                  <a:schemeClr val="tx1"/>
                </a:solidFill>
                <a:latin typeface="Open Sans" panose="020B0606030504020204" pitchFamily="34" charset="0"/>
              </a:rPr>
              <a:t>82nd Avenue is one of Portland’s most </a:t>
            </a:r>
            <a:r>
              <a:rPr lang="en-US" sz="2800" b="1">
                <a:solidFill>
                  <a:schemeClr val="accent1"/>
                </a:solidFill>
                <a:latin typeface="Open Sans" panose="020B0606030504020204" pitchFamily="34" charset="0"/>
              </a:rPr>
              <a:t>important</a:t>
            </a:r>
            <a:r>
              <a:rPr lang="en-US" sz="2800">
                <a:solidFill>
                  <a:schemeClr val="tx1"/>
                </a:solidFill>
                <a:latin typeface="Open Sans" panose="020B0606030504020204" pitchFamily="34" charset="0"/>
              </a:rPr>
              <a:t> streets. </a:t>
            </a:r>
          </a:p>
        </p:txBody>
      </p:sp>
      <p:sp>
        <p:nvSpPr>
          <p:cNvPr id="5" name="Slide Number Placeholder 4">
            <a:extLst>
              <a:ext uri="{FF2B5EF4-FFF2-40B4-BE49-F238E27FC236}">
                <a16:creationId xmlns:a16="http://schemas.microsoft.com/office/drawing/2014/main" id="{B4467796-635B-C345-6F69-C3A6FBD3F80C}"/>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3</a:t>
            </a:fld>
            <a:endParaRPr lang="en-US"/>
          </a:p>
        </p:txBody>
      </p:sp>
    </p:spTree>
    <p:extLst>
      <p:ext uri="{BB962C8B-B14F-4D97-AF65-F5344CB8AC3E}">
        <p14:creationId xmlns:p14="http://schemas.microsoft.com/office/powerpoint/2010/main" val="2036699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CF6A67-B54B-486E-8E21-C4D5649B2E3D}"/>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973"/>
                    </a14:imgEffect>
                    <a14:imgEffect>
                      <a14:brightnessContrast bright="22000"/>
                    </a14:imgEffect>
                  </a14:imgLayer>
                </a14:imgProps>
              </a:ext>
            </a:extLst>
          </a:blip>
          <a:srcRect l="11944" t="497" r="17778" b="1"/>
          <a:stretch/>
        </p:blipFill>
        <p:spPr>
          <a:xfrm>
            <a:off x="5198533" y="1572683"/>
            <a:ext cx="6426200" cy="4102099"/>
          </a:xfrm>
          <a:prstGeom prst="rect">
            <a:avLst/>
          </a:prstGeom>
          <a:ln w="63500">
            <a:solidFill>
              <a:schemeClr val="bg1"/>
            </a:solidFill>
          </a:ln>
        </p:spPr>
      </p:pic>
      <p:sp>
        <p:nvSpPr>
          <p:cNvPr id="6" name="Content Placeholder 2">
            <a:extLst>
              <a:ext uri="{FF2B5EF4-FFF2-40B4-BE49-F238E27FC236}">
                <a16:creationId xmlns:a16="http://schemas.microsoft.com/office/drawing/2014/main" id="{6F26853B-5E9D-497E-9198-82B33166B8EA}"/>
              </a:ext>
            </a:extLst>
          </p:cNvPr>
          <p:cNvSpPr txBox="1">
            <a:spLocks/>
          </p:cNvSpPr>
          <p:nvPr/>
        </p:nvSpPr>
        <p:spPr>
          <a:xfrm>
            <a:off x="1810780" y="1265645"/>
            <a:ext cx="6321661" cy="847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a:solidFill>
                <a:schemeClr val="bg1"/>
              </a:solidFill>
              <a:latin typeface="Open Sans" panose="020B0606030504020204" pitchFamily="34" charset="0"/>
            </a:endParaRPr>
          </a:p>
        </p:txBody>
      </p:sp>
      <p:sp>
        <p:nvSpPr>
          <p:cNvPr id="13" name="Title 1">
            <a:extLst>
              <a:ext uri="{FF2B5EF4-FFF2-40B4-BE49-F238E27FC236}">
                <a16:creationId xmlns:a16="http://schemas.microsoft.com/office/drawing/2014/main" id="{B0889F84-476C-033F-AC2F-8B33805B24E0}"/>
              </a:ext>
            </a:extLst>
          </p:cNvPr>
          <p:cNvSpPr>
            <a:spLocks noGrp="1"/>
          </p:cNvSpPr>
          <p:nvPr>
            <p:ph type="title"/>
          </p:nvPr>
        </p:nvSpPr>
        <p:spPr>
          <a:xfrm>
            <a:off x="567267" y="365127"/>
            <a:ext cx="10786533" cy="935688"/>
          </a:xfrm>
        </p:spPr>
        <p:txBody>
          <a:bodyPr/>
          <a:lstStyle/>
          <a:p>
            <a:pPr algn="l"/>
            <a:r>
              <a:rPr lang="en-US"/>
              <a:t>Why this matters to Portlanders</a:t>
            </a:r>
          </a:p>
        </p:txBody>
      </p:sp>
      <p:sp>
        <p:nvSpPr>
          <p:cNvPr id="14" name="Content Placeholder 2">
            <a:extLst>
              <a:ext uri="{FF2B5EF4-FFF2-40B4-BE49-F238E27FC236}">
                <a16:creationId xmlns:a16="http://schemas.microsoft.com/office/drawing/2014/main" id="{60152B13-C34A-3C7B-F501-9861FD6A1C27}"/>
              </a:ext>
            </a:extLst>
          </p:cNvPr>
          <p:cNvSpPr txBox="1">
            <a:spLocks/>
          </p:cNvSpPr>
          <p:nvPr/>
        </p:nvSpPr>
        <p:spPr>
          <a:xfrm>
            <a:off x="567267" y="1436689"/>
            <a:ext cx="3801533" cy="2187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60"/>
              </a:lnSpc>
              <a:buNone/>
            </a:pPr>
            <a:r>
              <a:rPr lang="en-US" sz="2800">
                <a:solidFill>
                  <a:schemeClr val="tx1"/>
                </a:solidFill>
                <a:latin typeface="Open Sans" panose="020B0606030504020204" pitchFamily="34" charset="0"/>
              </a:rPr>
              <a:t>82nd Avenue is one of Portland’s most </a:t>
            </a:r>
            <a:r>
              <a:rPr lang="en-US" sz="2800" b="1">
                <a:solidFill>
                  <a:schemeClr val="accent1"/>
                </a:solidFill>
                <a:latin typeface="Open Sans" panose="020B0606030504020204" pitchFamily="34" charset="0"/>
              </a:rPr>
              <a:t>dangerous</a:t>
            </a:r>
            <a:r>
              <a:rPr lang="en-US" sz="2800">
                <a:solidFill>
                  <a:schemeClr val="tx1"/>
                </a:solidFill>
                <a:latin typeface="Open Sans" panose="020B0606030504020204" pitchFamily="34" charset="0"/>
              </a:rPr>
              <a:t> streets. </a:t>
            </a:r>
          </a:p>
        </p:txBody>
      </p:sp>
      <p:sp>
        <p:nvSpPr>
          <p:cNvPr id="8" name="Slide Number Placeholder 4">
            <a:extLst>
              <a:ext uri="{FF2B5EF4-FFF2-40B4-BE49-F238E27FC236}">
                <a16:creationId xmlns:a16="http://schemas.microsoft.com/office/drawing/2014/main" id="{BF87A6A2-AA89-F443-999A-B23D8C657025}"/>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4</a:t>
            </a:fld>
            <a:endParaRPr lang="en-US"/>
          </a:p>
        </p:txBody>
      </p:sp>
    </p:spTree>
    <p:extLst>
      <p:ext uri="{BB962C8B-B14F-4D97-AF65-F5344CB8AC3E}">
        <p14:creationId xmlns:p14="http://schemas.microsoft.com/office/powerpoint/2010/main" val="7845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BF34B2-8829-4B09-8524-1131B068DDC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8000" contrast="12000"/>
                    </a14:imgEffect>
                  </a14:imgLayer>
                </a14:imgProps>
              </a:ext>
            </a:extLst>
          </a:blip>
          <a:srcRect l="291" r="25024" b="2"/>
          <a:stretch/>
        </p:blipFill>
        <p:spPr>
          <a:xfrm>
            <a:off x="8187148" y="2113015"/>
            <a:ext cx="3437584" cy="3429000"/>
          </a:xfrm>
          <a:prstGeom prst="rect">
            <a:avLst/>
          </a:prstGeom>
          <a:ln w="63500">
            <a:solidFill>
              <a:schemeClr val="bg1"/>
            </a:solidFill>
          </a:ln>
        </p:spPr>
      </p:pic>
      <p:pic>
        <p:nvPicPr>
          <p:cNvPr id="9" name="Picture 8">
            <a:extLst>
              <a:ext uri="{FF2B5EF4-FFF2-40B4-BE49-F238E27FC236}">
                <a16:creationId xmlns:a16="http://schemas.microsoft.com/office/drawing/2014/main" id="{1E2B42EB-D8FB-42D9-993C-2D05D9E6BB4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 contrast="14000"/>
                    </a14:imgEffect>
                  </a14:imgLayer>
                </a14:imgProps>
              </a:ext>
            </a:extLst>
          </a:blip>
          <a:srcRect l="11655" r="20603" b="7583"/>
          <a:stretch/>
        </p:blipFill>
        <p:spPr>
          <a:xfrm>
            <a:off x="689631" y="2113015"/>
            <a:ext cx="3341338" cy="3429000"/>
          </a:xfrm>
          <a:prstGeom prst="rect">
            <a:avLst/>
          </a:prstGeom>
          <a:ln w="63500">
            <a:solidFill>
              <a:schemeClr val="bg1"/>
            </a:solidFill>
          </a:ln>
        </p:spPr>
      </p:pic>
      <p:pic>
        <p:nvPicPr>
          <p:cNvPr id="13" name="Picture 12">
            <a:extLst>
              <a:ext uri="{FF2B5EF4-FFF2-40B4-BE49-F238E27FC236}">
                <a16:creationId xmlns:a16="http://schemas.microsoft.com/office/drawing/2014/main" id="{62842C86-5F23-4606-9C9B-D9E8C76D559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5000"/>
                    </a14:imgEffect>
                  </a14:imgLayer>
                </a14:imgProps>
              </a:ext>
            </a:extLst>
          </a:blip>
          <a:srcRect l="27011" t="12497" r="13998" b="-800"/>
          <a:stretch/>
        </p:blipFill>
        <p:spPr>
          <a:xfrm>
            <a:off x="4404263" y="2113015"/>
            <a:ext cx="3437584" cy="3479340"/>
          </a:xfrm>
          <a:prstGeom prst="rect">
            <a:avLst/>
          </a:prstGeom>
          <a:ln w="63500">
            <a:solidFill>
              <a:schemeClr val="bg1"/>
            </a:solidFill>
          </a:ln>
        </p:spPr>
      </p:pic>
      <p:sp>
        <p:nvSpPr>
          <p:cNvPr id="6" name="Content Placeholder 2">
            <a:extLst>
              <a:ext uri="{FF2B5EF4-FFF2-40B4-BE49-F238E27FC236}">
                <a16:creationId xmlns:a16="http://schemas.microsoft.com/office/drawing/2014/main" id="{6F26853B-5E9D-497E-9198-82B33166B8EA}"/>
              </a:ext>
            </a:extLst>
          </p:cNvPr>
          <p:cNvSpPr txBox="1">
            <a:spLocks/>
          </p:cNvSpPr>
          <p:nvPr/>
        </p:nvSpPr>
        <p:spPr>
          <a:xfrm>
            <a:off x="567268" y="1265645"/>
            <a:ext cx="6688666" cy="847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solidFill>
                  <a:schemeClr val="tx1"/>
                </a:solidFill>
                <a:latin typeface="Open Sans" panose="020B0606030504020204" pitchFamily="34" charset="0"/>
              </a:rPr>
              <a:t>82nd Avenue needs </a:t>
            </a:r>
            <a:r>
              <a:rPr lang="en-US" sz="2800" b="1">
                <a:solidFill>
                  <a:schemeClr val="accent1"/>
                </a:solidFill>
                <a:latin typeface="Open Sans" panose="020B0606030504020204" pitchFamily="34" charset="0"/>
              </a:rPr>
              <a:t>critical repairs</a:t>
            </a:r>
            <a:r>
              <a:rPr lang="en-US" sz="2800">
                <a:solidFill>
                  <a:schemeClr val="tx1"/>
                </a:solidFill>
                <a:latin typeface="Open Sans" panose="020B0606030504020204" pitchFamily="34" charset="0"/>
              </a:rPr>
              <a:t>.</a:t>
            </a:r>
          </a:p>
        </p:txBody>
      </p:sp>
      <p:sp>
        <p:nvSpPr>
          <p:cNvPr id="19" name="Title 1">
            <a:extLst>
              <a:ext uri="{FF2B5EF4-FFF2-40B4-BE49-F238E27FC236}">
                <a16:creationId xmlns:a16="http://schemas.microsoft.com/office/drawing/2014/main" id="{3DF1E71D-A040-1FA6-91CE-A89984572B7C}"/>
              </a:ext>
            </a:extLst>
          </p:cNvPr>
          <p:cNvSpPr>
            <a:spLocks noGrp="1"/>
          </p:cNvSpPr>
          <p:nvPr>
            <p:ph type="title"/>
          </p:nvPr>
        </p:nvSpPr>
        <p:spPr/>
        <p:txBody>
          <a:bodyPr>
            <a:normAutofit fontScale="90000"/>
          </a:bodyPr>
          <a:lstStyle/>
          <a:p>
            <a:pPr algn="l"/>
            <a:r>
              <a:rPr lang="en-US"/>
              <a:t>Why this matters to Portlanders</a:t>
            </a:r>
          </a:p>
        </p:txBody>
      </p:sp>
      <p:sp>
        <p:nvSpPr>
          <p:cNvPr id="7" name="Slide Number Placeholder 4">
            <a:extLst>
              <a:ext uri="{FF2B5EF4-FFF2-40B4-BE49-F238E27FC236}">
                <a16:creationId xmlns:a16="http://schemas.microsoft.com/office/drawing/2014/main" id="{47055473-3DBA-7C06-E23B-F337EF58D605}"/>
              </a:ext>
            </a:extLst>
          </p:cNvPr>
          <p:cNvSpPr>
            <a:spLocks noGrp="1"/>
          </p:cNvSpPr>
          <p:nvPr>
            <p:ph type="sldNum" sz="quarter" idx="12"/>
          </p:nvPr>
        </p:nvSpPr>
        <p:spPr/>
        <p:txBody>
          <a:bodyPr/>
          <a:lstStyle/>
          <a:p>
            <a:fld id="{799890A2-E3AE-D74A-9129-50190F2A7E4E}" type="slidenum">
              <a:rPr lang="en-US" smtClean="0"/>
              <a:t>5</a:t>
            </a:fld>
            <a:endParaRPr lang="en-US"/>
          </a:p>
        </p:txBody>
      </p:sp>
    </p:spTree>
    <p:extLst>
      <p:ext uri="{BB962C8B-B14F-4D97-AF65-F5344CB8AC3E}">
        <p14:creationId xmlns:p14="http://schemas.microsoft.com/office/powerpoint/2010/main" val="1632154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a:xfrm>
            <a:off x="1524000" y="365126"/>
            <a:ext cx="5935133" cy="1325563"/>
          </a:xfrm>
        </p:spPr>
        <p:txBody>
          <a:bodyPr/>
          <a:lstStyle/>
          <a:p>
            <a:pPr algn="l"/>
            <a:r>
              <a:rPr lang="en-US">
                <a:latin typeface="+mn-lt"/>
              </a:rPr>
              <a:t>Jurisdictional Transfer of 82nd Avenue</a:t>
            </a:r>
          </a:p>
        </p:txBody>
      </p:sp>
      <p:sp>
        <p:nvSpPr>
          <p:cNvPr id="3" name="Content Placeholder 2">
            <a:extLst>
              <a:ext uri="{FF2B5EF4-FFF2-40B4-BE49-F238E27FC236}">
                <a16:creationId xmlns:a16="http://schemas.microsoft.com/office/drawing/2014/main" id="{5B9EDFC1-D5C8-42AF-AEE9-EAC433150DF9}"/>
              </a:ext>
            </a:extLst>
          </p:cNvPr>
          <p:cNvSpPr>
            <a:spLocks noGrp="1"/>
          </p:cNvSpPr>
          <p:nvPr>
            <p:ph idx="4294967295"/>
          </p:nvPr>
        </p:nvSpPr>
        <p:spPr>
          <a:xfrm>
            <a:off x="1456266" y="2141536"/>
            <a:ext cx="6587067" cy="4351338"/>
          </a:xfrm>
        </p:spPr>
        <p:txBody>
          <a:bodyPr>
            <a:normAutofit/>
          </a:bodyPr>
          <a:lstStyle/>
          <a:p>
            <a:r>
              <a:rPr lang="en-US"/>
              <a:t>The jurisdictional transfer of 82nd Avenue is the culmination of years of work by community leaders and elected officials.</a:t>
            </a:r>
            <a:br>
              <a:rPr lang="en-US"/>
            </a:br>
            <a:r>
              <a:rPr lang="en-US"/>
              <a:t> </a:t>
            </a:r>
          </a:p>
          <a:p>
            <a:r>
              <a:rPr lang="en-US"/>
              <a:t>It will allow PBOT to:</a:t>
            </a:r>
          </a:p>
          <a:p>
            <a:pPr lvl="1"/>
            <a:r>
              <a:rPr lang="en-US"/>
              <a:t>Make critical safety repairs in the near-term</a:t>
            </a:r>
          </a:p>
          <a:p>
            <a:pPr lvl="1"/>
            <a:r>
              <a:rPr lang="en-US"/>
              <a:t>Manage the vision for 82nd Avenue’s future as a Civic Corridor</a:t>
            </a:r>
          </a:p>
          <a:p>
            <a:endParaRPr lang="en-US"/>
          </a:p>
        </p:txBody>
      </p:sp>
      <p:pic>
        <p:nvPicPr>
          <p:cNvPr id="4" name="Picture 3" descr="A picture containing text, sign, outdoor, sky&#10;&#10;Description automatically generated">
            <a:extLst>
              <a:ext uri="{FF2B5EF4-FFF2-40B4-BE49-F238E27FC236}">
                <a16:creationId xmlns:a16="http://schemas.microsoft.com/office/drawing/2014/main" id="{EBAA52D5-8372-43D1-A83C-61C2A79059A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6000"/>
                    </a14:imgEffect>
                  </a14:imgLayer>
                </a14:imgProps>
              </a:ext>
            </a:extLst>
          </a:blip>
          <a:srcRect t="4458" b="1"/>
          <a:stretch/>
        </p:blipFill>
        <p:spPr>
          <a:xfrm>
            <a:off x="8733708" y="365126"/>
            <a:ext cx="2916576" cy="2786538"/>
          </a:xfrm>
          <a:prstGeom prst="rect">
            <a:avLst/>
          </a:prstGeom>
          <a:ln w="63500">
            <a:solidFill>
              <a:schemeClr val="bg1"/>
            </a:solidFill>
          </a:ln>
        </p:spPr>
      </p:pic>
      <p:pic>
        <p:nvPicPr>
          <p:cNvPr id="5" name="Picture 8" descr="Image result for 82nd Avenue image">
            <a:extLst>
              <a:ext uri="{FF2B5EF4-FFF2-40B4-BE49-F238E27FC236}">
                <a16:creationId xmlns:a16="http://schemas.microsoft.com/office/drawing/2014/main" id="{EF286AAC-A5A2-4446-B622-1E540C444BF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val="0"/>
              </a:ext>
            </a:extLst>
          </a:blip>
          <a:srcRect l="31317" t="33419" r="37416" b="9442"/>
          <a:stretch/>
        </p:blipFill>
        <p:spPr bwMode="auto">
          <a:xfrm>
            <a:off x="8737601" y="2991908"/>
            <a:ext cx="2912684" cy="3548609"/>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A098DB-ED9F-49B8-AEF0-82ABC723F5B2}"/>
              </a:ext>
            </a:extLst>
          </p:cNvPr>
          <p:cNvSpPr txBox="1"/>
          <p:nvPr/>
        </p:nvSpPr>
        <p:spPr>
          <a:xfrm>
            <a:off x="12871622" y="1371601"/>
            <a:ext cx="2483708" cy="507831"/>
          </a:xfrm>
          <a:prstGeom prst="rect">
            <a:avLst/>
          </a:prstGeom>
          <a:noFill/>
        </p:spPr>
        <p:txBody>
          <a:bodyPr wrap="square" rtlCol="0">
            <a:spAutoFit/>
          </a:bodyPr>
          <a:lstStyle/>
          <a:p>
            <a:r>
              <a:rPr lang="en-US"/>
              <a:t>Possibly move text to speakers notes?</a:t>
            </a:r>
          </a:p>
        </p:txBody>
      </p:sp>
    </p:spTree>
    <p:extLst>
      <p:ext uri="{BB962C8B-B14F-4D97-AF65-F5344CB8AC3E}">
        <p14:creationId xmlns:p14="http://schemas.microsoft.com/office/powerpoint/2010/main" val="336059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87CF0A9-7D91-E327-2015-EEABC9333CF3}"/>
              </a:ext>
            </a:extLst>
          </p:cNvPr>
          <p:cNvGrpSpPr/>
          <p:nvPr/>
        </p:nvGrpSpPr>
        <p:grpSpPr>
          <a:xfrm>
            <a:off x="1944060" y="418094"/>
            <a:ext cx="9164207" cy="6021812"/>
            <a:chOff x="1563060" y="366176"/>
            <a:chExt cx="9164207" cy="6021812"/>
          </a:xfrm>
        </p:grpSpPr>
        <p:pic>
          <p:nvPicPr>
            <p:cNvPr id="26" name="Picture 25">
              <a:extLst>
                <a:ext uri="{FF2B5EF4-FFF2-40B4-BE49-F238E27FC236}">
                  <a16:creationId xmlns:a16="http://schemas.microsoft.com/office/drawing/2014/main" id="{6E34C04E-CB24-4F5D-A851-1E9CF5D56BC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3000"/>
                      </a14:imgEffect>
                    </a14:imgLayer>
                  </a14:imgProps>
                </a:ext>
              </a:extLst>
            </a:blip>
            <a:srcRect t="11733"/>
            <a:stretch/>
          </p:blipFill>
          <p:spPr>
            <a:xfrm>
              <a:off x="1566823" y="4034406"/>
              <a:ext cx="5974672" cy="2345115"/>
            </a:xfrm>
            <a:prstGeom prst="rect">
              <a:avLst/>
            </a:prstGeom>
            <a:ln w="63500">
              <a:solidFill>
                <a:schemeClr val="bg1"/>
              </a:solidFill>
            </a:ln>
          </p:spPr>
        </p:pic>
        <p:pic>
          <p:nvPicPr>
            <p:cNvPr id="11" name="Picture 10">
              <a:extLst>
                <a:ext uri="{FF2B5EF4-FFF2-40B4-BE49-F238E27FC236}">
                  <a16:creationId xmlns:a16="http://schemas.microsoft.com/office/drawing/2014/main" id="{581B7AAF-E805-4E2A-AC13-57C2A7B6A78B}"/>
                </a:ext>
              </a:extLst>
            </p:cNvPr>
            <p:cNvPicPr>
              <a:picLocks noChangeAspect="1"/>
            </p:cNvPicPr>
            <p:nvPr/>
          </p:nvPicPr>
          <p:blipFill rotWithShape="1">
            <a:blip r:embed="rId5">
              <a:lum bright="10000"/>
            </a:blip>
            <a:srcRect l="4419" r="7225" b="17521"/>
            <a:stretch/>
          </p:blipFill>
          <p:spPr>
            <a:xfrm>
              <a:off x="8506640" y="366176"/>
              <a:ext cx="2220627" cy="1640600"/>
            </a:xfrm>
            <a:prstGeom prst="rect">
              <a:avLst/>
            </a:prstGeom>
            <a:ln w="63500">
              <a:solidFill>
                <a:schemeClr val="bg1"/>
              </a:solidFill>
            </a:ln>
          </p:spPr>
        </p:pic>
        <p:pic>
          <p:nvPicPr>
            <p:cNvPr id="1026" name="Picture 2" descr="State and local elected leaders, community advocates and organizations, and representatives of PBOT and ODOT stand near a busy intersection with a Vision Zero banner that reads &quot;Saving lives with safe streets&quot; during a press event celebrating the transfer of 82nd Avenue to the City of Portland.">
              <a:extLst>
                <a:ext uri="{FF2B5EF4-FFF2-40B4-BE49-F238E27FC236}">
                  <a16:creationId xmlns:a16="http://schemas.microsoft.com/office/drawing/2014/main" id="{C7D320DE-D508-41D0-89EC-4112774584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8" t="19095" r="998" b="15354"/>
            <a:stretch/>
          </p:blipFill>
          <p:spPr bwMode="auto">
            <a:xfrm>
              <a:off x="4901706" y="2082939"/>
              <a:ext cx="5805186" cy="187526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9FFF7B6-B5C2-46F4-8991-36170290737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5000"/>
                      </a14:imgEffect>
                    </a14:imgLayer>
                  </a14:imgProps>
                </a:ext>
              </a:extLst>
            </a:blip>
            <a:srcRect l="16070" t="6450" r="13883" b="15270"/>
            <a:stretch/>
          </p:blipFill>
          <p:spPr>
            <a:xfrm>
              <a:off x="7618184" y="4042873"/>
              <a:ext cx="3109083" cy="2345115"/>
            </a:xfrm>
            <a:prstGeom prst="rect">
              <a:avLst/>
            </a:prstGeom>
            <a:ln w="63500">
              <a:solidFill>
                <a:schemeClr val="bg1"/>
              </a:solidFill>
            </a:ln>
          </p:spPr>
        </p:pic>
        <p:pic>
          <p:nvPicPr>
            <p:cNvPr id="24" name="Picture 23">
              <a:extLst>
                <a:ext uri="{FF2B5EF4-FFF2-40B4-BE49-F238E27FC236}">
                  <a16:creationId xmlns:a16="http://schemas.microsoft.com/office/drawing/2014/main" id="{F5BDBE81-511E-4721-88AD-01255DE0DD43}"/>
                </a:ext>
              </a:extLst>
            </p:cNvPr>
            <p:cNvPicPr>
              <a:picLocks noChangeAspect="1"/>
            </p:cNvPicPr>
            <p:nvPr/>
          </p:nvPicPr>
          <p:blipFill rotWithShape="1">
            <a:blip r:embed="rId9"/>
            <a:srcRect l="902"/>
            <a:stretch/>
          </p:blipFill>
          <p:spPr>
            <a:xfrm>
              <a:off x="1566823" y="366176"/>
              <a:ext cx="6871317" cy="1657724"/>
            </a:xfrm>
            <a:prstGeom prst="rect">
              <a:avLst/>
            </a:prstGeom>
            <a:ln w="63500">
              <a:solidFill>
                <a:schemeClr val="bg1"/>
              </a:solidFill>
            </a:ln>
          </p:spPr>
        </p:pic>
        <p:pic>
          <p:nvPicPr>
            <p:cNvPr id="29" name="Picture 28">
              <a:extLst>
                <a:ext uri="{FF2B5EF4-FFF2-40B4-BE49-F238E27FC236}">
                  <a16:creationId xmlns:a16="http://schemas.microsoft.com/office/drawing/2014/main" id="{449EF3B3-024D-4D83-BC39-20DD1FB44A4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l="30635" t="17491" r="1504" b="25027"/>
            <a:stretch/>
          </p:blipFill>
          <p:spPr>
            <a:xfrm>
              <a:off x="3244857" y="2100063"/>
              <a:ext cx="1619213" cy="1858180"/>
            </a:xfrm>
            <a:prstGeom prst="rect">
              <a:avLst/>
            </a:prstGeom>
            <a:ln w="63500">
              <a:solidFill>
                <a:schemeClr val="bg1"/>
              </a:solidFill>
            </a:ln>
          </p:spPr>
        </p:pic>
        <p:pic>
          <p:nvPicPr>
            <p:cNvPr id="31" name="Picture 30">
              <a:extLst>
                <a:ext uri="{FF2B5EF4-FFF2-40B4-BE49-F238E27FC236}">
                  <a16:creationId xmlns:a16="http://schemas.microsoft.com/office/drawing/2014/main" id="{9257DFF3-6D23-48A6-B772-2566C5711A7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4000"/>
                      </a14:imgEffect>
                    </a14:imgLayer>
                  </a14:imgProps>
                </a:ext>
              </a:extLst>
            </a:blip>
            <a:srcRect l="9284" t="10194" b="6297"/>
            <a:stretch/>
          </p:blipFill>
          <p:spPr>
            <a:xfrm>
              <a:off x="1563060" y="2100063"/>
              <a:ext cx="1619213" cy="1858180"/>
            </a:xfrm>
            <a:prstGeom prst="rect">
              <a:avLst/>
            </a:prstGeom>
            <a:ln w="63500">
              <a:solidFill>
                <a:schemeClr val="bg1"/>
              </a:solidFill>
            </a:ln>
          </p:spPr>
        </p:pic>
      </p:grpSp>
      <p:sp>
        <p:nvSpPr>
          <p:cNvPr id="10" name="Slide Number Placeholder 4">
            <a:extLst>
              <a:ext uri="{FF2B5EF4-FFF2-40B4-BE49-F238E27FC236}">
                <a16:creationId xmlns:a16="http://schemas.microsoft.com/office/drawing/2014/main" id="{BC8038E1-3FA8-F289-BC3B-BA4E7DB03670}"/>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7</a:t>
            </a:fld>
            <a:endParaRPr lang="en-US"/>
          </a:p>
        </p:txBody>
      </p:sp>
    </p:spTree>
    <p:extLst>
      <p:ext uri="{BB962C8B-B14F-4D97-AF65-F5344CB8AC3E}">
        <p14:creationId xmlns:p14="http://schemas.microsoft.com/office/powerpoint/2010/main" val="395043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4">
            <a:extLst>
              <a:ext uri="{FF2B5EF4-FFF2-40B4-BE49-F238E27FC236}">
                <a16:creationId xmlns:a16="http://schemas.microsoft.com/office/drawing/2014/main" id="{9353E1CA-1418-2D6F-400E-E2A952562CAC}"/>
              </a:ext>
            </a:extLst>
          </p:cNvPr>
          <p:cNvSpPr>
            <a:spLocks noGrp="1"/>
          </p:cNvSpPr>
          <p:nvPr>
            <p:ph type="sldNum" sz="quarter" idx="12"/>
          </p:nvPr>
        </p:nvSpPr>
        <p:spPr/>
        <p:txBody>
          <a:bodyPr/>
          <a:lstStyle/>
          <a:p>
            <a:fld id="{799890A2-E3AE-D74A-9129-50190F2A7E4E}" type="slidenum">
              <a:rPr lang="en-US" smtClean="0"/>
              <a:t>8</a:t>
            </a:fld>
            <a:endParaRPr lang="en-US"/>
          </a:p>
        </p:txBody>
      </p:sp>
      <p:sp>
        <p:nvSpPr>
          <p:cNvPr id="13" name="Title 12">
            <a:extLst>
              <a:ext uri="{FF2B5EF4-FFF2-40B4-BE49-F238E27FC236}">
                <a16:creationId xmlns:a16="http://schemas.microsoft.com/office/drawing/2014/main" id="{DD48DDB8-37E9-4B39-8032-E8DCFBE47D54}"/>
              </a:ext>
            </a:extLst>
          </p:cNvPr>
          <p:cNvSpPr>
            <a:spLocks noGrp="1"/>
          </p:cNvSpPr>
          <p:nvPr>
            <p:ph type="title"/>
          </p:nvPr>
        </p:nvSpPr>
        <p:spPr/>
        <p:txBody>
          <a:bodyPr>
            <a:normAutofit fontScale="90000"/>
          </a:bodyPr>
          <a:lstStyle/>
          <a:p>
            <a:r>
              <a:rPr lang="en-US"/>
              <a:t>Partners in Building a Better 82nd Avenue</a:t>
            </a:r>
          </a:p>
        </p:txBody>
      </p:sp>
      <p:sp>
        <p:nvSpPr>
          <p:cNvPr id="16" name="TextBox 15">
            <a:extLst>
              <a:ext uri="{FF2B5EF4-FFF2-40B4-BE49-F238E27FC236}">
                <a16:creationId xmlns:a16="http://schemas.microsoft.com/office/drawing/2014/main" id="{097D8724-E292-44FE-93B7-36577CDB427A}"/>
              </a:ext>
            </a:extLst>
          </p:cNvPr>
          <p:cNvSpPr txBox="1"/>
          <p:nvPr/>
        </p:nvSpPr>
        <p:spPr>
          <a:xfrm>
            <a:off x="2189307" y="1215261"/>
            <a:ext cx="3999883" cy="338554"/>
          </a:xfrm>
          <a:prstGeom prst="rect">
            <a:avLst/>
          </a:prstGeom>
          <a:noFill/>
        </p:spPr>
        <p:txBody>
          <a:bodyPr wrap="square" rtlCol="0">
            <a:spAutoFit/>
          </a:bodyPr>
          <a:lstStyle/>
          <a:p>
            <a:r>
              <a:rPr lang="en-US" sz="1600"/>
              <a:t>Reimagine 82</a:t>
            </a:r>
            <a:r>
              <a:rPr lang="en-US" sz="1600" baseline="30000"/>
              <a:t>nd</a:t>
            </a:r>
            <a:r>
              <a:rPr lang="en-US" sz="1600"/>
              <a:t> Avenue  Funded Partners </a:t>
            </a:r>
          </a:p>
        </p:txBody>
      </p:sp>
      <p:grpSp>
        <p:nvGrpSpPr>
          <p:cNvPr id="2" name="Group 1">
            <a:extLst>
              <a:ext uri="{FF2B5EF4-FFF2-40B4-BE49-F238E27FC236}">
                <a16:creationId xmlns:a16="http://schemas.microsoft.com/office/drawing/2014/main" id="{A841D16F-F56D-D844-7A72-486C16644A8D}"/>
              </a:ext>
            </a:extLst>
          </p:cNvPr>
          <p:cNvGrpSpPr/>
          <p:nvPr/>
        </p:nvGrpSpPr>
        <p:grpSpPr>
          <a:xfrm>
            <a:off x="2205700" y="1375294"/>
            <a:ext cx="8722786" cy="5003602"/>
            <a:chOff x="1727719" y="1033793"/>
            <a:chExt cx="8722786" cy="5003602"/>
          </a:xfrm>
        </p:grpSpPr>
        <p:pic>
          <p:nvPicPr>
            <p:cNvPr id="1036" name="Picture 12" descr="Green Lents - Green Lents home">
              <a:extLst>
                <a:ext uri="{FF2B5EF4-FFF2-40B4-BE49-F238E27FC236}">
                  <a16:creationId xmlns:a16="http://schemas.microsoft.com/office/drawing/2014/main" id="{F2E4E8DA-04C3-4CBF-B6F1-F3BE1F518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08" b="34138"/>
            <a:stretch/>
          </p:blipFill>
          <p:spPr bwMode="auto">
            <a:xfrm>
              <a:off x="7139539" y="5073804"/>
              <a:ext cx="2143125" cy="9527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Unite Oregon | LinkedIn">
              <a:extLst>
                <a:ext uri="{FF2B5EF4-FFF2-40B4-BE49-F238E27FC236}">
                  <a16:creationId xmlns:a16="http://schemas.microsoft.com/office/drawing/2014/main" id="{3883C50B-543C-479E-AC3C-620DDD666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100" y="1033793"/>
              <a:ext cx="1202826" cy="1202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APANO – Asian Pacific American Network of Oregon">
              <a:extLst>
                <a:ext uri="{FF2B5EF4-FFF2-40B4-BE49-F238E27FC236}">
                  <a16:creationId xmlns:a16="http://schemas.microsoft.com/office/drawing/2014/main" id="{58CF07B7-0234-4307-A694-50AB61BFE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2763" y="1486952"/>
              <a:ext cx="1845815" cy="4866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Oregon Walks | Gyroscope Creative">
              <a:extLst>
                <a:ext uri="{FF2B5EF4-FFF2-40B4-BE49-F238E27FC236}">
                  <a16:creationId xmlns:a16="http://schemas.microsoft.com/office/drawing/2014/main" id="{850996BF-7BC4-46B8-9A9F-F6B0F418F3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275" t="7247" r="16199" b="38157"/>
            <a:stretch/>
          </p:blipFill>
          <p:spPr bwMode="auto">
            <a:xfrm>
              <a:off x="3910950" y="1185446"/>
              <a:ext cx="1173500" cy="998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Verde">
              <a:extLst>
                <a:ext uri="{FF2B5EF4-FFF2-40B4-BE49-F238E27FC236}">
                  <a16:creationId xmlns:a16="http://schemas.microsoft.com/office/drawing/2014/main" id="{A4488E96-EB20-4DA5-ABBB-B1A601F857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4967" y="1286854"/>
              <a:ext cx="1601196" cy="89666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99C4C0B-C42F-4836-A657-9F48673679C3}"/>
                </a:ext>
              </a:extLst>
            </p:cNvPr>
            <p:cNvGrpSpPr/>
            <p:nvPr/>
          </p:nvGrpSpPr>
          <p:grpSpPr>
            <a:xfrm>
              <a:off x="1727719" y="2306472"/>
              <a:ext cx="8667236" cy="1515325"/>
              <a:chOff x="203719" y="3743709"/>
              <a:chExt cx="8667236" cy="1515325"/>
            </a:xfrm>
          </p:grpSpPr>
          <p:pic>
            <p:nvPicPr>
              <p:cNvPr id="15" name="Picture 14">
                <a:extLst>
                  <a:ext uri="{FF2B5EF4-FFF2-40B4-BE49-F238E27FC236}">
                    <a16:creationId xmlns:a16="http://schemas.microsoft.com/office/drawing/2014/main" id="{4001BE48-D151-4B98-A94C-6DC7645138C3}"/>
                  </a:ext>
                </a:extLst>
              </p:cNvPr>
              <p:cNvPicPr>
                <a:picLocks noChangeAspect="1"/>
              </p:cNvPicPr>
              <p:nvPr/>
            </p:nvPicPr>
            <p:blipFill>
              <a:blip r:embed="rId8"/>
              <a:stretch>
                <a:fillRect/>
              </a:stretch>
            </p:blipFill>
            <p:spPr>
              <a:xfrm>
                <a:off x="6687102" y="4203470"/>
                <a:ext cx="2183853" cy="725352"/>
              </a:xfrm>
              <a:prstGeom prst="rect">
                <a:avLst/>
              </a:prstGeom>
            </p:spPr>
          </p:pic>
          <p:pic>
            <p:nvPicPr>
              <p:cNvPr id="3" name="Picture 11">
                <a:extLst>
                  <a:ext uri="{FF2B5EF4-FFF2-40B4-BE49-F238E27FC236}">
                    <a16:creationId xmlns:a16="http://schemas.microsoft.com/office/drawing/2014/main" id="{050FBCE8-2750-F571-7AAF-F5D8567A7D8D}"/>
                  </a:ext>
                </a:extLst>
              </p:cNvPr>
              <p:cNvPicPr>
                <a:picLocks noChangeAspect="1"/>
              </p:cNvPicPr>
              <p:nvPr/>
            </p:nvPicPr>
            <p:blipFill>
              <a:blip r:embed="rId9"/>
              <a:stretch>
                <a:fillRect/>
              </a:stretch>
            </p:blipFill>
            <p:spPr>
              <a:xfrm>
                <a:off x="4367857" y="4315340"/>
                <a:ext cx="1872799" cy="718176"/>
              </a:xfrm>
              <a:prstGeom prst="rect">
                <a:avLst/>
              </a:prstGeom>
            </p:spPr>
          </p:pic>
          <p:pic>
            <p:nvPicPr>
              <p:cNvPr id="12" name="Picture 13">
                <a:extLst>
                  <a:ext uri="{FF2B5EF4-FFF2-40B4-BE49-F238E27FC236}">
                    <a16:creationId xmlns:a16="http://schemas.microsoft.com/office/drawing/2014/main" id="{BFE6BFCD-CF5D-47A9-835D-05996B04F36E}"/>
                  </a:ext>
                </a:extLst>
              </p:cNvPr>
              <p:cNvPicPr>
                <a:picLocks noChangeAspect="1"/>
              </p:cNvPicPr>
              <p:nvPr/>
            </p:nvPicPr>
            <p:blipFill>
              <a:blip r:embed="rId10"/>
              <a:stretch>
                <a:fillRect/>
              </a:stretch>
            </p:blipFill>
            <p:spPr>
              <a:xfrm>
                <a:off x="218983" y="4114635"/>
                <a:ext cx="2331912" cy="903023"/>
              </a:xfrm>
              <a:prstGeom prst="rect">
                <a:avLst/>
              </a:prstGeom>
            </p:spPr>
          </p:pic>
          <p:pic>
            <p:nvPicPr>
              <p:cNvPr id="14" name="Picture 15">
                <a:extLst>
                  <a:ext uri="{FF2B5EF4-FFF2-40B4-BE49-F238E27FC236}">
                    <a16:creationId xmlns:a16="http://schemas.microsoft.com/office/drawing/2014/main" id="{CE019037-95C4-201D-DACB-2E827E94E396}"/>
                  </a:ext>
                </a:extLst>
              </p:cNvPr>
              <p:cNvPicPr>
                <a:picLocks noChangeAspect="1"/>
              </p:cNvPicPr>
              <p:nvPr/>
            </p:nvPicPr>
            <p:blipFill>
              <a:blip r:embed="rId11"/>
              <a:stretch>
                <a:fillRect/>
              </a:stretch>
            </p:blipFill>
            <p:spPr>
              <a:xfrm>
                <a:off x="2779547" y="4046211"/>
                <a:ext cx="1212824" cy="1212823"/>
              </a:xfrm>
              <a:prstGeom prst="rect">
                <a:avLst/>
              </a:prstGeom>
            </p:spPr>
          </p:pic>
          <p:sp>
            <p:nvSpPr>
              <p:cNvPr id="17" name="TextBox 16">
                <a:extLst>
                  <a:ext uri="{FF2B5EF4-FFF2-40B4-BE49-F238E27FC236}">
                    <a16:creationId xmlns:a16="http://schemas.microsoft.com/office/drawing/2014/main" id="{443FCFFE-D2DB-4EB8-8BEE-8C669A8DEBAF}"/>
                  </a:ext>
                </a:extLst>
              </p:cNvPr>
              <p:cNvSpPr txBox="1"/>
              <p:nvPr/>
            </p:nvSpPr>
            <p:spPr>
              <a:xfrm>
                <a:off x="203719" y="3743709"/>
                <a:ext cx="3124834" cy="338554"/>
              </a:xfrm>
              <a:prstGeom prst="rect">
                <a:avLst/>
              </a:prstGeom>
              <a:noFill/>
            </p:spPr>
            <p:txBody>
              <a:bodyPr wrap="square" rtlCol="0">
                <a:spAutoFit/>
              </a:bodyPr>
              <a:lstStyle/>
              <a:p>
                <a:r>
                  <a:rPr lang="en-US" sz="1600"/>
                  <a:t>Plus Many Early Participants</a:t>
                </a:r>
              </a:p>
            </p:txBody>
          </p:sp>
        </p:grpSp>
        <p:grpSp>
          <p:nvGrpSpPr>
            <p:cNvPr id="18" name="Group 17">
              <a:extLst>
                <a:ext uri="{FF2B5EF4-FFF2-40B4-BE49-F238E27FC236}">
                  <a16:creationId xmlns:a16="http://schemas.microsoft.com/office/drawing/2014/main" id="{2EA92000-DB13-4242-9995-6BE8CBAC3E70}"/>
                </a:ext>
              </a:extLst>
            </p:cNvPr>
            <p:cNvGrpSpPr/>
            <p:nvPr/>
          </p:nvGrpSpPr>
          <p:grpSpPr>
            <a:xfrm>
              <a:off x="1727719" y="3825075"/>
              <a:ext cx="8711121" cy="1376536"/>
              <a:chOff x="203719" y="1011586"/>
              <a:chExt cx="8711121" cy="1376536"/>
            </a:xfrm>
          </p:grpSpPr>
          <p:pic>
            <p:nvPicPr>
              <p:cNvPr id="6" name="Picture 4" descr="Metro (Oregon regional government) - Wikipedia">
                <a:extLst>
                  <a:ext uri="{FF2B5EF4-FFF2-40B4-BE49-F238E27FC236}">
                    <a16:creationId xmlns:a16="http://schemas.microsoft.com/office/drawing/2014/main" id="{7A48A679-492F-4AB5-B148-DA6794AD2D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1716" y="1395360"/>
                <a:ext cx="2176887" cy="8760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ity Seal | Archives | The City of Portland, Oregon">
                <a:extLst>
                  <a:ext uri="{FF2B5EF4-FFF2-40B4-BE49-F238E27FC236}">
                    <a16:creationId xmlns:a16="http://schemas.microsoft.com/office/drawing/2014/main" id="{70F83FBA-68F1-429B-B185-0AB42259DB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865" y="1403149"/>
                <a:ext cx="1003298" cy="984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9AD1CB0-6363-42DA-B4DA-00C5A9FEFD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87209" y="1581409"/>
                <a:ext cx="2394068" cy="5631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1B081A-234D-4A6E-A71A-4EA5C83F9C0F}"/>
                  </a:ext>
                </a:extLst>
              </p:cNvPr>
              <p:cNvSpPr txBox="1"/>
              <p:nvPr/>
            </p:nvSpPr>
            <p:spPr>
              <a:xfrm>
                <a:off x="203719" y="1011586"/>
                <a:ext cx="2176887" cy="338554"/>
              </a:xfrm>
              <a:prstGeom prst="rect">
                <a:avLst/>
              </a:prstGeom>
              <a:noFill/>
            </p:spPr>
            <p:txBody>
              <a:bodyPr wrap="square" rtlCol="0">
                <a:spAutoFit/>
              </a:bodyPr>
              <a:lstStyle/>
              <a:p>
                <a:r>
                  <a:rPr lang="en-US" sz="1600"/>
                  <a:t>Government Partners</a:t>
                </a:r>
              </a:p>
            </p:txBody>
          </p:sp>
          <p:pic>
            <p:nvPicPr>
              <p:cNvPr id="1026" name="Picture 2" descr="ODOT logo | | theworldlink.com">
                <a:extLst>
                  <a:ext uri="{FF2B5EF4-FFF2-40B4-BE49-F238E27FC236}">
                    <a16:creationId xmlns:a16="http://schemas.microsoft.com/office/drawing/2014/main" id="{E3C64E66-8750-4712-9CA1-627D4BB75E9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25463" y="1222186"/>
                <a:ext cx="2089377" cy="109692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a:extLst>
                <a:ext uri="{FF2B5EF4-FFF2-40B4-BE49-F238E27FC236}">
                  <a16:creationId xmlns:a16="http://schemas.microsoft.com/office/drawing/2014/main" id="{A0FBDCA0-CE81-4353-8D32-A059B5D8BFBC}"/>
                </a:ext>
              </a:extLst>
            </p:cNvPr>
            <p:cNvPicPr>
              <a:picLocks noChangeAspect="1"/>
            </p:cNvPicPr>
            <p:nvPr/>
          </p:nvPicPr>
          <p:blipFill>
            <a:blip r:embed="rId16"/>
            <a:stretch>
              <a:fillRect/>
            </a:stretch>
          </p:blipFill>
          <p:spPr>
            <a:xfrm>
              <a:off x="8196164" y="1399245"/>
              <a:ext cx="2254341" cy="659955"/>
            </a:xfrm>
            <a:prstGeom prst="rect">
              <a:avLst/>
            </a:prstGeom>
          </p:spPr>
        </p:pic>
        <p:pic>
          <p:nvPicPr>
            <p:cNvPr id="1030" name="Picture 6" descr="Bureau of Planning and Sustainability - Home | Facebook">
              <a:extLst>
                <a:ext uri="{FF2B5EF4-FFF2-40B4-BE49-F238E27FC236}">
                  <a16:creationId xmlns:a16="http://schemas.microsoft.com/office/drawing/2014/main" id="{B670D79D-AE43-487D-876F-F3C3E379F2F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9235"/>
            <a:stretch/>
          </p:blipFill>
          <p:spPr bwMode="auto">
            <a:xfrm>
              <a:off x="3539115" y="5185025"/>
              <a:ext cx="939101" cy="8523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rtland Housing Bureau 2020-21: By the Numbers | Portland.gov">
              <a:extLst>
                <a:ext uri="{FF2B5EF4-FFF2-40B4-BE49-F238E27FC236}">
                  <a16:creationId xmlns:a16="http://schemas.microsoft.com/office/drawing/2014/main" id="{BA357AA9-D922-44E8-80B2-8BE46E870E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84555" y="5470280"/>
              <a:ext cx="2091546" cy="5555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osper Portland – Technology Association of Oregon">
              <a:extLst>
                <a:ext uri="{FF2B5EF4-FFF2-40B4-BE49-F238E27FC236}">
                  <a16:creationId xmlns:a16="http://schemas.microsoft.com/office/drawing/2014/main" id="{6143087E-9A36-4BA9-A266-D80C399A821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38616" y="5073119"/>
              <a:ext cx="703519" cy="952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ey logo | The City of Portland, Oregon">
              <a:extLst>
                <a:ext uri="{FF2B5EF4-FFF2-40B4-BE49-F238E27FC236}">
                  <a16:creationId xmlns:a16="http://schemas.microsoft.com/office/drawing/2014/main" id="{466AA8DE-FAC8-4214-AA75-DB21B633FD2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62651" y="5426727"/>
              <a:ext cx="1506354" cy="5829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1952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7D0C-2C75-4E54-BD7E-A1026F25EC75}"/>
              </a:ext>
            </a:extLst>
          </p:cNvPr>
          <p:cNvSpPr>
            <a:spLocks noGrp="1"/>
          </p:cNvSpPr>
          <p:nvPr>
            <p:ph type="title"/>
          </p:nvPr>
        </p:nvSpPr>
        <p:spPr>
          <a:xfrm>
            <a:off x="567267" y="365126"/>
            <a:ext cx="10786533" cy="878726"/>
          </a:xfrm>
        </p:spPr>
        <p:txBody>
          <a:bodyPr>
            <a:normAutofit fontScale="90000"/>
          </a:bodyPr>
          <a:lstStyle/>
          <a:p>
            <a:pPr algn="l"/>
            <a:r>
              <a:rPr lang="en-US"/>
              <a:t>Today’s Requested Council Action: </a:t>
            </a:r>
            <a:br>
              <a:rPr lang="en-US" dirty="0"/>
            </a:br>
            <a:r>
              <a:rPr lang="en-US" b="0" dirty="0"/>
              <a:t>Approve the 82</a:t>
            </a:r>
            <a:r>
              <a:rPr lang="en-US" b="0" baseline="30000" dirty="0"/>
              <a:t>nd</a:t>
            </a:r>
            <a:r>
              <a:rPr lang="en-US" b="0" dirty="0"/>
              <a:t> Avenue Jurisdictional Transfer</a:t>
            </a:r>
            <a:endParaRPr lang="en-US" b="0" dirty="0">
              <a:cs typeface="Calibri"/>
            </a:endParaRPr>
          </a:p>
        </p:txBody>
      </p:sp>
      <p:sp>
        <p:nvSpPr>
          <p:cNvPr id="3" name="Content Placeholder 2">
            <a:extLst>
              <a:ext uri="{FF2B5EF4-FFF2-40B4-BE49-F238E27FC236}">
                <a16:creationId xmlns:a16="http://schemas.microsoft.com/office/drawing/2014/main" id="{5B9EDFC1-D5C8-42AF-AEE9-EAC433150DF9}"/>
              </a:ext>
            </a:extLst>
          </p:cNvPr>
          <p:cNvSpPr>
            <a:spLocks noGrp="1"/>
          </p:cNvSpPr>
          <p:nvPr>
            <p:ph idx="4294967295"/>
          </p:nvPr>
        </p:nvSpPr>
        <p:spPr>
          <a:xfrm>
            <a:off x="1710268" y="1676400"/>
            <a:ext cx="9838266" cy="3505200"/>
          </a:xfrm>
        </p:spPr>
        <p:txBody>
          <a:bodyPr vert="horz" lIns="91440" tIns="45720" rIns="91440" bIns="45720" rtlCol="0" anchor="t">
            <a:noAutofit/>
          </a:bodyPr>
          <a:lstStyle/>
          <a:p>
            <a:pPr marL="342900" indent="-342900">
              <a:lnSpc>
                <a:spcPct val="107000"/>
              </a:lnSpc>
              <a:spcBef>
                <a:spcPts val="0"/>
              </a:spcBef>
              <a:buFont typeface="+mj-lt"/>
              <a:buAutoNum type="arabicPeriod"/>
            </a:pPr>
            <a:endParaRPr lang="en-US" sz="280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ts val="0"/>
              </a:spcBef>
              <a:buNone/>
            </a:pPr>
            <a:r>
              <a:rPr lang="en-US" sz="2800">
                <a:latin typeface="Calibri" panose="020F0502020204030204" pitchFamily="34" charset="0"/>
                <a:ea typeface="Calibri" panose="020F0502020204030204" pitchFamily="34" charset="0"/>
                <a:cs typeface="Arial" panose="020B0604020202020204" pitchFamily="34" charset="0"/>
              </a:rPr>
              <a:t>Direct the Transportation Commissioner to sign the jurisdictional transfer agreement (effective June 1, 2022)</a:t>
            </a:r>
          </a:p>
          <a:p>
            <a:pPr marL="342900" indent="-342900">
              <a:lnSpc>
                <a:spcPct val="107000"/>
              </a:lnSpc>
              <a:spcBef>
                <a:spcPts val="0"/>
              </a:spcBef>
              <a:buFont typeface="+mj-lt"/>
              <a:buAutoNum type="arabicPeriod"/>
            </a:pPr>
            <a:endParaRPr lang="en-US" sz="2800">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Bef>
                <a:spcPts val="0"/>
              </a:spcBef>
              <a:buFont typeface="+mj-lt"/>
              <a:buAutoNum type="arabicPeriod"/>
            </a:pPr>
            <a:endParaRPr lang="en-US" sz="2800">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800"/>
              </a:spcAft>
              <a:buNone/>
            </a:pPr>
            <a:r>
              <a:rPr lang="en-US" sz="2800">
                <a:latin typeface="Calibri" panose="020F0502020204030204" pitchFamily="34" charset="0"/>
                <a:ea typeface="Calibri" panose="020F0502020204030204" pitchFamily="34" charset="0"/>
                <a:cs typeface="Arial" panose="020B0604020202020204" pitchFamily="34" charset="0"/>
              </a:rPr>
              <a:t>Accept $80 million in American Rescue Plan Act (ARPA) funding from the State </a:t>
            </a:r>
          </a:p>
          <a:p>
            <a:pPr marL="457200" indent="-457200">
              <a:lnSpc>
                <a:spcPct val="100000"/>
              </a:lnSpc>
              <a:spcBef>
                <a:spcPts val="0"/>
              </a:spcBef>
              <a:spcAft>
                <a:spcPts val="3000"/>
              </a:spcAft>
              <a:buFont typeface="+mj-lt"/>
              <a:buAutoNum type="arabicPeriod"/>
            </a:pPr>
            <a:endParaRPr lang="en-US" sz="3000" b="1">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0000"/>
              </a:lnSpc>
              <a:spcBef>
                <a:spcPts val="0"/>
              </a:spcBef>
              <a:spcAft>
                <a:spcPts val="3000"/>
              </a:spcAft>
              <a:buFont typeface="+mj-lt"/>
              <a:buAutoNum type="arabicPeriod"/>
            </a:pPr>
            <a:endParaRPr lang="en-US" sz="3000" b="1">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00000"/>
              </a:lnSpc>
              <a:spcBef>
                <a:spcPts val="0"/>
              </a:spcBef>
              <a:spcAft>
                <a:spcPts val="3000"/>
              </a:spcAft>
              <a:buFont typeface="+mj-lt"/>
              <a:buAutoNum type="arabicPeriod"/>
            </a:pPr>
            <a:endParaRPr lang="en-US" sz="3000" b="1">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Group 6">
            <a:extLst>
              <a:ext uri="{FF2B5EF4-FFF2-40B4-BE49-F238E27FC236}">
                <a16:creationId xmlns:a16="http://schemas.microsoft.com/office/drawing/2014/main" id="{F70F16FF-A8BB-41F6-941B-8E89D212CC7E}"/>
              </a:ext>
            </a:extLst>
          </p:cNvPr>
          <p:cNvGrpSpPr/>
          <p:nvPr/>
        </p:nvGrpSpPr>
        <p:grpSpPr>
          <a:xfrm>
            <a:off x="567267" y="2168526"/>
            <a:ext cx="928916" cy="928915"/>
            <a:chOff x="732970" y="1647370"/>
            <a:chExt cx="928916" cy="928915"/>
          </a:xfrm>
        </p:grpSpPr>
        <p:sp>
          <p:nvSpPr>
            <p:cNvPr id="4" name="Oval 3">
              <a:extLst>
                <a:ext uri="{FF2B5EF4-FFF2-40B4-BE49-F238E27FC236}">
                  <a16:creationId xmlns:a16="http://schemas.microsoft.com/office/drawing/2014/main" id="{F0F2EB73-0953-4C6E-A3B5-16CDAC5B4DBB}"/>
                </a:ext>
              </a:extLst>
            </p:cNvPr>
            <p:cNvSpPr/>
            <p:nvPr/>
          </p:nvSpPr>
          <p:spPr>
            <a:xfrm>
              <a:off x="732971" y="1647370"/>
              <a:ext cx="928915" cy="928915"/>
            </a:xfrm>
            <a:prstGeom prst="ellipse">
              <a:avLst/>
            </a:prstGeom>
            <a:solidFill>
              <a:srgbClr val="FF6666"/>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1EB661-BA5D-4866-B0A2-A4A71663F7C3}"/>
                </a:ext>
              </a:extLst>
            </p:cNvPr>
            <p:cNvSpPr txBox="1"/>
            <p:nvPr/>
          </p:nvSpPr>
          <p:spPr>
            <a:xfrm>
              <a:off x="732970" y="1757884"/>
              <a:ext cx="928915" cy="707886"/>
            </a:xfrm>
            <a:prstGeom prst="rect">
              <a:avLst/>
            </a:prstGeom>
            <a:noFill/>
          </p:spPr>
          <p:txBody>
            <a:bodyPr wrap="square" rtlCol="0">
              <a:spAutoFit/>
            </a:bodyPr>
            <a:lstStyle/>
            <a:p>
              <a:pPr algn="ctr"/>
              <a:r>
                <a:rPr lang="en-US" sz="4000" b="1">
                  <a:solidFill>
                    <a:schemeClr val="bg1"/>
                  </a:solidFill>
                </a:rPr>
                <a:t>1</a:t>
              </a:r>
            </a:p>
          </p:txBody>
        </p:sp>
      </p:grpSp>
      <p:grpSp>
        <p:nvGrpSpPr>
          <p:cNvPr id="8" name="Group 7">
            <a:extLst>
              <a:ext uri="{FF2B5EF4-FFF2-40B4-BE49-F238E27FC236}">
                <a16:creationId xmlns:a16="http://schemas.microsoft.com/office/drawing/2014/main" id="{3962E92B-0988-4D48-9340-4F271DED66A8}"/>
              </a:ext>
            </a:extLst>
          </p:cNvPr>
          <p:cNvGrpSpPr/>
          <p:nvPr/>
        </p:nvGrpSpPr>
        <p:grpSpPr>
          <a:xfrm>
            <a:off x="567266" y="3911600"/>
            <a:ext cx="928916" cy="928915"/>
            <a:chOff x="732970" y="1647370"/>
            <a:chExt cx="928916" cy="928915"/>
          </a:xfrm>
        </p:grpSpPr>
        <p:sp>
          <p:nvSpPr>
            <p:cNvPr id="9" name="Oval 8">
              <a:extLst>
                <a:ext uri="{FF2B5EF4-FFF2-40B4-BE49-F238E27FC236}">
                  <a16:creationId xmlns:a16="http://schemas.microsoft.com/office/drawing/2014/main" id="{04B7DEE0-D93B-46F0-B946-57B7B1FA9386}"/>
                </a:ext>
              </a:extLst>
            </p:cNvPr>
            <p:cNvSpPr/>
            <p:nvPr/>
          </p:nvSpPr>
          <p:spPr>
            <a:xfrm>
              <a:off x="732971" y="1647370"/>
              <a:ext cx="928915" cy="928915"/>
            </a:xfrm>
            <a:prstGeom prst="ellipse">
              <a:avLst/>
            </a:prstGeom>
            <a:solidFill>
              <a:srgbClr val="FF6666"/>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1EEFAC-568F-4E0C-A4DF-58939004629D}"/>
                </a:ext>
              </a:extLst>
            </p:cNvPr>
            <p:cNvSpPr txBox="1"/>
            <p:nvPr/>
          </p:nvSpPr>
          <p:spPr>
            <a:xfrm>
              <a:off x="732970" y="1757884"/>
              <a:ext cx="928915" cy="707886"/>
            </a:xfrm>
            <a:prstGeom prst="rect">
              <a:avLst/>
            </a:prstGeom>
            <a:noFill/>
          </p:spPr>
          <p:txBody>
            <a:bodyPr wrap="square" rtlCol="0">
              <a:spAutoFit/>
            </a:bodyPr>
            <a:lstStyle/>
            <a:p>
              <a:pPr algn="ctr"/>
              <a:r>
                <a:rPr lang="en-US" sz="4000" b="1">
                  <a:solidFill>
                    <a:schemeClr val="bg1"/>
                  </a:solidFill>
                </a:rPr>
                <a:t>2</a:t>
              </a:r>
            </a:p>
          </p:txBody>
        </p:sp>
      </p:grpSp>
      <p:sp>
        <p:nvSpPr>
          <p:cNvPr id="11" name="Slide Number Placeholder 4">
            <a:extLst>
              <a:ext uri="{FF2B5EF4-FFF2-40B4-BE49-F238E27FC236}">
                <a16:creationId xmlns:a16="http://schemas.microsoft.com/office/drawing/2014/main" id="{967E8BC6-31A1-B1F3-95FE-F50AA67758F0}"/>
              </a:ext>
            </a:extLst>
          </p:cNvPr>
          <p:cNvSpPr>
            <a:spLocks noGrp="1"/>
          </p:cNvSpPr>
          <p:nvPr>
            <p:ph type="sldNum" sz="quarter" idx="12"/>
          </p:nvPr>
        </p:nvSpPr>
        <p:spPr>
          <a:xfrm>
            <a:off x="8610599" y="6356351"/>
            <a:ext cx="3423558" cy="365125"/>
          </a:xfrm>
        </p:spPr>
        <p:txBody>
          <a:bodyPr/>
          <a:lstStyle/>
          <a:p>
            <a:fld id="{799890A2-E3AE-D74A-9129-50190F2A7E4E}" type="slidenum">
              <a:rPr lang="en-US" smtClean="0"/>
              <a:t>9</a:t>
            </a:fld>
            <a:endParaRPr lang="en-US"/>
          </a:p>
        </p:txBody>
      </p:sp>
    </p:spTree>
    <p:extLst>
      <p:ext uri="{BB962C8B-B14F-4D97-AF65-F5344CB8AC3E}">
        <p14:creationId xmlns:p14="http://schemas.microsoft.com/office/powerpoint/2010/main" val="1726938727"/>
      </p:ext>
    </p:extLst>
  </p:cSld>
  <p:clrMapOvr>
    <a:masterClrMapping/>
  </p:clrMapOvr>
</p:sld>
</file>

<file path=ppt/theme/theme1.xml><?xml version="1.0" encoding="utf-8"?>
<a:theme xmlns:a="http://schemas.openxmlformats.org/drawingml/2006/main" name="Custom Design">
  <a:themeElements>
    <a:clrScheme name="82ND AVE COLORS">
      <a:dk1>
        <a:srgbClr val="000000"/>
      </a:dk1>
      <a:lt1>
        <a:srgbClr val="FFFFFF"/>
      </a:lt1>
      <a:dk2>
        <a:srgbClr val="44546A"/>
      </a:dk2>
      <a:lt2>
        <a:srgbClr val="E7E8EA"/>
      </a:lt2>
      <a:accent1>
        <a:srgbClr val="4472C4"/>
      </a:accent1>
      <a:accent2>
        <a:srgbClr val="FCB040"/>
      </a:accent2>
      <a:accent3>
        <a:srgbClr val="00A0AE"/>
      </a:accent3>
      <a:accent4>
        <a:srgbClr val="FF6666"/>
      </a:accent4>
      <a:accent5>
        <a:srgbClr val="99CCCC"/>
      </a:accent5>
      <a:accent6>
        <a:srgbClr val="FFD193"/>
      </a:accent6>
      <a:hlink>
        <a:srgbClr val="005CB9"/>
      </a:hlink>
      <a:folHlink>
        <a:srgbClr val="005C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7A81AECEA2A7459EEFB3E6D640E3FF" ma:contentTypeVersion="10" ma:contentTypeDescription="Create a new document." ma:contentTypeScope="" ma:versionID="f5c2ea2058cf096e29c16604cb8c1394">
  <xsd:schema xmlns:xsd="http://www.w3.org/2001/XMLSchema" xmlns:xs="http://www.w3.org/2001/XMLSchema" xmlns:p="http://schemas.microsoft.com/office/2006/metadata/properties" xmlns:ns2="efab889d-39ea-492f-8a51-ad7c4754fdf3" xmlns:ns3="4c3feaad-e15f-4709-9f23-e5eb5c4fb10c" targetNamespace="http://schemas.microsoft.com/office/2006/metadata/properties" ma:root="true" ma:fieldsID="6ea77bde4fc7e727dd40334959cf4a55" ns2:_="" ns3:_="">
    <xsd:import namespace="efab889d-39ea-492f-8a51-ad7c4754fdf3"/>
    <xsd:import namespace="4c3feaad-e15f-4709-9f23-e5eb5c4fb1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b889d-39ea-492f-8a51-ad7c4754fd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3feaad-e15f-4709-9f23-e5eb5c4fb10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7954D1-B498-46C4-92A9-BAC6155ABB14}">
  <ds:schemaRefs>
    <ds:schemaRef ds:uri="http://purl.org/dc/terms/"/>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c3feaad-e15f-4709-9f23-e5eb5c4fb10c"/>
    <ds:schemaRef ds:uri="efab889d-39ea-492f-8a51-ad7c4754fdf3"/>
    <ds:schemaRef ds:uri="http://www.w3.org/XML/1998/namespace"/>
  </ds:schemaRefs>
</ds:datastoreItem>
</file>

<file path=customXml/itemProps2.xml><?xml version="1.0" encoding="utf-8"?>
<ds:datastoreItem xmlns:ds="http://schemas.openxmlformats.org/officeDocument/2006/customXml" ds:itemID="{2833D6F7-8324-4DD0-AB59-32A17522B631}">
  <ds:schemaRefs>
    <ds:schemaRef ds:uri="4c3feaad-e15f-4709-9f23-e5eb5c4fb10c"/>
    <ds:schemaRef ds:uri="efab889d-39ea-492f-8a51-ad7c4754fd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79D4B66-386B-46D5-8C1C-CF58C3E901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TotalTime>
  <Words>2469</Words>
  <Application>Microsoft Office PowerPoint</Application>
  <PresentationFormat>Widescreen</PresentationFormat>
  <Paragraphs>313</Paragraphs>
  <Slides>28</Slides>
  <Notes>28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72</vt:lpstr>
      <vt:lpstr>72 Black</vt:lpstr>
      <vt:lpstr>Arial</vt:lpstr>
      <vt:lpstr>Calibri</vt:lpstr>
      <vt:lpstr>Calibri Light</vt:lpstr>
      <vt:lpstr>Courier New</vt:lpstr>
      <vt:lpstr>Open Sans</vt:lpstr>
      <vt:lpstr>Segoe UI</vt:lpstr>
      <vt:lpstr>Trebuchet MS</vt:lpstr>
      <vt:lpstr>Custom Design</vt:lpstr>
      <vt:lpstr>82ND AVENUE</vt:lpstr>
      <vt:lpstr>Agenda:</vt:lpstr>
      <vt:lpstr>Why this matters to Portlanders</vt:lpstr>
      <vt:lpstr>Why this matters to Portlanders</vt:lpstr>
      <vt:lpstr>Why this matters to Portlanders</vt:lpstr>
      <vt:lpstr>Jurisdictional Transfer of 82nd Avenue</vt:lpstr>
      <vt:lpstr>PowerPoint Presentation</vt:lpstr>
      <vt:lpstr>Partners in Building a Better 82nd Avenue</vt:lpstr>
      <vt:lpstr>Today’s Requested Council Action:  Approve the 82nd Avenue Jurisdictional Transfer</vt:lpstr>
      <vt:lpstr>Transfer Agreement</vt:lpstr>
      <vt:lpstr>What is transferring?</vt:lpstr>
      <vt:lpstr>Funding for 82nd Avenue Transportation Improvements</vt:lpstr>
      <vt:lpstr>Near-term Critical Fixes</vt:lpstr>
      <vt:lpstr>Improvements already funded (2022-2024)</vt:lpstr>
      <vt:lpstr>Near Term Critical Fixes (2023-2026)</vt:lpstr>
      <vt:lpstr>Critical Fixes on 82nd Ave</vt:lpstr>
      <vt:lpstr>Critical Fixes on 82nd Ave</vt:lpstr>
      <vt:lpstr>Critical Fixes on 82nd Ave</vt:lpstr>
      <vt:lpstr>Critical Fixes on 82nd Ave</vt:lpstr>
      <vt:lpstr>Critical Fixes on 82nd Ave</vt:lpstr>
      <vt:lpstr>Future Investments</vt:lpstr>
      <vt:lpstr>Timeline</vt:lpstr>
      <vt:lpstr>Key Outcomes</vt:lpstr>
      <vt:lpstr>Support for Community  &amp; Small Businesses</vt:lpstr>
      <vt:lpstr>Community Engagement</vt:lpstr>
      <vt:lpstr>Learn More</vt:lpstr>
      <vt:lpstr>Invited Testimony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Petersen, Sarah</dc:creator>
  <cp:lastModifiedBy>Lehman, Megan</cp:lastModifiedBy>
  <cp:revision>2</cp:revision>
  <dcterms:created xsi:type="dcterms:W3CDTF">2017-03-28T20:10:46Z</dcterms:created>
  <dcterms:modified xsi:type="dcterms:W3CDTF">2022-04-27T14:51:26Z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0x010100557A81AECEA2A7459EEFB3E6D640E3FF</vt:lpwstr>
  </property>
</Properties>
</file>