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99" r:id="rId3"/>
    <p:sldId id="312" r:id="rId4"/>
    <p:sldId id="302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er, Katy" initials="AK" lastIdx="14" clrIdx="0">
    <p:extLst>
      <p:ext uri="{19B8F6BF-5375-455C-9EA6-DF929625EA0E}">
        <p15:presenceInfo xmlns:p15="http://schemas.microsoft.com/office/powerpoint/2012/main" userId="S::Katy.Asher@portlandoregon.gov::f5807d18-3a7b-4e83-ad96-21908015add0" providerId="AD"/>
      </p:ext>
    </p:extLst>
  </p:cmAuthor>
  <p:cmAuthor id="2" name="Parker, Ryan (Water)" initials="P(" lastIdx="11" clrIdx="1">
    <p:extLst>
      <p:ext uri="{19B8F6BF-5375-455C-9EA6-DF929625EA0E}">
        <p15:presenceInfo xmlns:p15="http://schemas.microsoft.com/office/powerpoint/2012/main" userId="S::ryan.m.parker@portlandoregon.gov::5c9f555d-2913-49e4-b93e-342f52dd7c7c" providerId="AD"/>
      </p:ext>
    </p:extLst>
  </p:cmAuthor>
  <p:cmAuthor id="3" name="Heaton, Felicia" initials="HF" lastIdx="8" clrIdx="2">
    <p:extLst>
      <p:ext uri="{19B8F6BF-5375-455C-9EA6-DF929625EA0E}">
        <p15:presenceInfo xmlns:p15="http://schemas.microsoft.com/office/powerpoint/2012/main" userId="S::felicia.heaton@portlandoregon.gov::03199ebc-8e9e-4ebc-a1d5-7d00885735b4" providerId="AD"/>
      </p:ext>
    </p:extLst>
  </p:cmAuthor>
  <p:cmAuthor id="4" name="Inman, Jodie" initials="IJ" lastIdx="8" clrIdx="3">
    <p:extLst>
      <p:ext uri="{19B8F6BF-5375-455C-9EA6-DF929625EA0E}">
        <p15:presenceInfo xmlns:p15="http://schemas.microsoft.com/office/powerpoint/2012/main" userId="S::jodie.inman@portlandoregon.gov::9012a82f-b51b-4a8d-a8d4-ffdc0235ef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322" autoAdjust="0"/>
  </p:normalViewPr>
  <p:slideViewPr>
    <p:cSldViewPr snapToGrid="0">
      <p:cViewPr varScale="1">
        <p:scale>
          <a:sx n="66" d="100"/>
          <a:sy n="66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D5D13-F01C-4348-9080-B903D5FC3B36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1A04A-A7C1-C84C-B93C-C87943AE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1A04A-A7C1-C84C-B93C-C87943AE39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b="0" dirty="0">
              <a:latin typeface="Myriad Pro"/>
              <a:ea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1A04A-A7C1-C84C-B93C-C87943AE39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Large pumps, 6-2350 HP, 12,000 </a:t>
            </a:r>
            <a:r>
              <a:rPr lang="en-US" dirty="0" err="1"/>
              <a:t>gpm</a:t>
            </a:r>
            <a:r>
              <a:rPr lang="en-US" dirty="0"/>
              <a:t> main pumps, 18 MGD</a:t>
            </a:r>
          </a:p>
          <a:p>
            <a:pPr marL="171450" indent="-171450">
              <a:buFontTx/>
              <a:buChar char="-"/>
            </a:pPr>
            <a:r>
              <a:rPr lang="en-US" dirty="0"/>
              <a:t>Jockey pumps, 2-500 HP 3,300 </a:t>
            </a:r>
            <a:r>
              <a:rPr lang="en-US" dirty="0" err="1"/>
              <a:t>gpm</a:t>
            </a:r>
            <a:r>
              <a:rPr lang="en-US" dirty="0"/>
              <a:t>, 6 MGD</a:t>
            </a:r>
          </a:p>
          <a:p>
            <a:pPr marL="171450" indent="-171450">
              <a:buFontTx/>
              <a:buChar char="-"/>
            </a:pPr>
            <a:r>
              <a:rPr lang="en-US" dirty="0"/>
              <a:t>MCC’s include: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Higher voltage (medium- 4160 V) component that runs the motors and a low voltage (120V) component which runs the controls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Step down transformer in each cabinet.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No property or easements required, in GWPS behind locked 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1A04A-A7C1-C84C-B93C-C87943AE39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1A04A-A7C1-C84C-B93C-C87943AE39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1A04A-A7C1-C84C-B93C-C87943AE39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088B3D-D478-6042-88D6-B044D6F335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67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39279-BACE-9241-AF50-80A3BB117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7654" y="477043"/>
            <a:ext cx="6248400" cy="2553833"/>
          </a:xfrm>
        </p:spPr>
        <p:txBody>
          <a:bodyPr lIns="0"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Name Verdana 60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C1C63-8CD4-DA43-8A89-3464A07044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92810" y="4254902"/>
            <a:ext cx="6248400" cy="1329806"/>
          </a:xfrm>
        </p:spPr>
        <p:txBody>
          <a:bodyPr lIns="0">
            <a:noAutofit/>
          </a:bodyPr>
          <a:lstStyle>
            <a:lvl1pPr marL="0" indent="0">
              <a:lnSpc>
                <a:spcPts val="328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 / Title / Dept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C732C89-334C-D148-8FD8-7AE84E5379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7593" y="5748494"/>
            <a:ext cx="2814713" cy="89299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48406AD-2A1B-7242-9BA3-0B10999DCE6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92809" y="3147072"/>
            <a:ext cx="6248401" cy="734778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Verdana 24</a:t>
            </a:r>
          </a:p>
        </p:txBody>
      </p:sp>
    </p:spTree>
    <p:extLst>
      <p:ext uri="{BB962C8B-B14F-4D97-AF65-F5344CB8AC3E}">
        <p14:creationId xmlns:p14="http://schemas.microsoft.com/office/powerpoint/2010/main" val="67567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93EF3E36-284C-A848-BACE-EF29BF58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6E795601-DC82-A144-AF31-7E9BEF69B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5EAE8-DE2B-524B-A620-79A84EE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CB339-2D97-0241-A0D8-281D023BD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C7F6B-50C1-684C-A44D-B756AF798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CD40-5319-5D43-AD39-3567EE5C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72EEE002-6964-43F2-8290-42BFB07E7F56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ACA15-D66F-D946-B0EF-94F93CED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7DDAF-AA8C-CE44-BBAB-257F5176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F76E9F-7357-F54F-9B91-FA8DFCB96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920332" y="3976929"/>
            <a:ext cx="4351337" cy="48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0DBF8CBD-FF13-0044-97DD-DED3D337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CDE97DBF-C48F-B343-8F59-CC2BD4AE4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D462A-C4ED-8747-A9C9-5BDC4A89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92274-EA7D-B845-B344-F37876BF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23898-B262-E24C-8DE3-581351E2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FD06C-45D5-E54B-A61D-826292E61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9A09C-599C-764B-AE2B-D839849C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421AA-54C2-1543-9B1A-F797416C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5794BC3C-6737-4E2B-96C9-8C7465D5C01D}" type="datetime1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F6FBF-E415-F24A-9EBF-2FCF4DE4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F75E3-FA74-734D-8BEE-CE729575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D99453-C767-D64F-9E50-CAE0A6578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920332" y="3976929"/>
            <a:ext cx="4351337" cy="48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1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352B7F76-56B5-CF46-9F4B-701572826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C600D4DE-B617-E44D-9F1E-913A6DF18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8E8C1-15B3-8E41-A61D-8793CC86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709A9-68D3-564B-AC8F-6BB2F312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88E19D1E-85C5-4429-AFB2-17A4B3D0F18C}" type="datetime1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8183E-0713-AC40-A79F-19ABC917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07EF-BB13-7140-9C7F-69BC3AE9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352B7F76-56B5-CF46-9F4B-701572826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C600D4DE-B617-E44D-9F1E-913A6DF18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8E8C1-15B3-8E41-A61D-8793CC86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37" y="302556"/>
            <a:ext cx="10515600" cy="836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709A9-68D3-564B-AC8F-6BB2F312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2B9A9279-B280-48CD-B3FC-5A7D9FC43E64}" type="datetime1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8183E-0713-AC40-A79F-19ABC917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07EF-BB13-7140-9C7F-69BC3AE9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365A5925-3A52-A746-A606-AE912C1A8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CE7394DA-3914-384E-BEB8-3AFA9BCE5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02C55-C9D5-3940-9841-733B7DA5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38C0569B-C3DF-4E13-8175-A122AB0515E2}" type="datetime1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1864A-C18F-2E46-81DD-E577A9D8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573DC-ED76-094E-A727-3572999A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74D6707B-6A34-BC49-BD32-054BBE85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C5D76CF1-5E4F-CF49-8AE2-F3AC3EE2F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3172B-34EF-DB4B-A437-CB07E135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5BE4-6B17-1B48-9BD7-1E9CBE34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83304-5BFE-AB4C-9BDE-B15D58BD7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C2F78-C6BE-D64C-9616-32A99E87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DAF716AC-277C-43C9-9229-B46A79CC6721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78475-F373-A449-96B2-593FDF70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21248-BAE4-3E46-BA15-DBB7D022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088B3D-D478-6042-88D6-B044D6F335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9795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C1C63-8CD4-DA43-8A89-3464A07044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58026"/>
            <a:ext cx="7775222" cy="1808329"/>
          </a:xfrm>
        </p:spPr>
        <p:txBody>
          <a:bodyPr lIns="0">
            <a:noAutofit/>
          </a:bodyPr>
          <a:lstStyle>
            <a:lvl1pPr marL="0" indent="0">
              <a:lnSpc>
                <a:spcPts val="328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Name</a:t>
            </a:r>
            <a:br>
              <a:rPr lang="en-US"/>
            </a:br>
            <a:r>
              <a:rPr lang="en-US"/>
              <a:t>Contact Email</a:t>
            </a:r>
            <a:br>
              <a:rPr lang="en-US"/>
            </a:br>
            <a:r>
              <a:rPr lang="en-US"/>
              <a:t>Contact Phone</a:t>
            </a:r>
          </a:p>
          <a:p>
            <a:pPr lvl="0"/>
            <a:r>
              <a:rPr lang="en-US"/>
              <a:t>Website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87E2E-2C89-1148-B1CA-FA95657CC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010937"/>
            <a:ext cx="12192000" cy="87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C732C89-334C-D148-8FD8-7AE84E5379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8719" y="4253949"/>
            <a:ext cx="2814713" cy="8929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D39EE5-B10C-D543-B9C9-8F124E3549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48375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Closing Statement</a:t>
            </a:r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779B4288-590B-9041-AF21-CAE9B5142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E86D2F5B-B82C-E84D-9841-2AD073F6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BC73C6FC-E659-A743-BD3A-7808D35A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00D52BBF-E5D8-40F0-924D-F1C87863F720}" type="datetime1">
              <a:rPr lang="en-US" smtClean="0"/>
              <a:t>4/17/2022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E18D76F9-2CE0-2846-BDDA-EF975FE1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8106" y="6356350"/>
            <a:ext cx="6113585" cy="365125"/>
          </a:xfrm>
        </p:spPr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B0B650F1-185D-514B-BABC-BACB734E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2122" y="6356350"/>
            <a:ext cx="668216" cy="365125"/>
          </a:xfrm>
        </p:spPr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1FFFA-4AEB-C648-A7ED-0949D9C24864}"/>
              </a:ext>
            </a:extLst>
          </p:cNvPr>
          <p:cNvSpPr txBox="1"/>
          <p:nvPr userDrawn="1"/>
        </p:nvSpPr>
        <p:spPr>
          <a:xfrm>
            <a:off x="8546516" y="5183301"/>
            <a:ext cx="3569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>
                <a:effectLst/>
                <a:latin typeface="Myriad Pro" panose="020B0503030403020204" pitchFamily="34" charset="0"/>
              </a:rPr>
              <a:t>The City of Portland is committed to providing meaningful access. </a:t>
            </a:r>
            <a:br>
              <a:rPr lang="en-US" sz="700">
                <a:effectLst/>
                <a:latin typeface="Myriad Pro" panose="020B0503030403020204" pitchFamily="34" charset="0"/>
              </a:rPr>
            </a:br>
            <a:r>
              <a:rPr lang="en-US" sz="700">
                <a:effectLst/>
                <a:latin typeface="Myriad Pro" panose="020B0503030403020204" pitchFamily="34" charset="0"/>
              </a:rPr>
              <a:t>To request translation, interpretation, modifications, accommodations, </a:t>
            </a:r>
            <a:br>
              <a:rPr lang="en-US" sz="700">
                <a:effectLst/>
                <a:latin typeface="Myriad Pro" panose="020B0503030403020204" pitchFamily="34" charset="0"/>
              </a:rPr>
            </a:br>
            <a:r>
              <a:rPr lang="en-US" sz="700">
                <a:effectLst/>
                <a:latin typeface="Myriad Pro" panose="020B0503030403020204" pitchFamily="34" charset="0"/>
              </a:rPr>
              <a:t>or other auxiliary aids or services, contact </a:t>
            </a:r>
            <a:r>
              <a:rPr lang="en-US" sz="700" b="1">
                <a:effectLst/>
                <a:latin typeface="Myriad Pro" panose="020B0503030403020204" pitchFamily="34" charset="0"/>
              </a:rPr>
              <a:t>503-823-7770, Relay: 711</a:t>
            </a:r>
            <a:r>
              <a:rPr lang="en-US" sz="700">
                <a:effectLst/>
                <a:latin typeface="Myriad Pro" panose="020B0503030403020204" pitchFamily="34" charset="0"/>
              </a:rPr>
              <a:t>.</a:t>
            </a:r>
          </a:p>
          <a:p>
            <a:r>
              <a:rPr lang="en-US" sz="700" err="1">
                <a:effectLst/>
                <a:latin typeface="Myriad Pro" panose="020B0503030403020204" pitchFamily="34" charset="0"/>
              </a:rPr>
              <a:t>Traducción</a:t>
            </a:r>
            <a:r>
              <a:rPr lang="en-US" sz="700">
                <a:effectLst/>
                <a:latin typeface="Myriad Pro" panose="020B0503030403020204" pitchFamily="34" charset="0"/>
              </a:rPr>
              <a:t> e </a:t>
            </a:r>
            <a:r>
              <a:rPr lang="en-US" sz="700" err="1">
                <a:effectLst/>
                <a:latin typeface="Myriad Pro" panose="020B0503030403020204" pitchFamily="34" charset="0"/>
              </a:rPr>
              <a:t>Interpretación</a:t>
            </a:r>
            <a:r>
              <a:rPr lang="en-US" sz="700">
                <a:effectLst/>
                <a:latin typeface="Myriad Pro" panose="020B0503030403020204" pitchFamily="34" charset="0"/>
              </a:rPr>
              <a:t>  |  </a:t>
            </a:r>
            <a:r>
              <a:rPr lang="en-US" sz="700" err="1">
                <a:effectLst/>
                <a:latin typeface="Myriad Pro" panose="020B0503030403020204" pitchFamily="34" charset="0"/>
              </a:rPr>
              <a:t>Biên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Dịch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và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Thông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Dịch</a:t>
            </a:r>
            <a:r>
              <a:rPr lang="en-US" sz="700">
                <a:effectLst/>
                <a:latin typeface="Myriad Pro" panose="020B0503030403020204" pitchFamily="34" charset="0"/>
              </a:rPr>
              <a:t>  |  </a:t>
            </a:r>
            <a:r>
              <a:rPr lang="ko-KR" altLang="en-US" sz="700" err="1">
                <a:effectLst/>
                <a:latin typeface="Calibri" panose="020F0502020204030204" pitchFamily="34" charset="0"/>
                <a:ea typeface="Adobe Heiti Std" panose="020B0400000000000000" pitchFamily="34" charset="-128"/>
                <a:cs typeface="Calibri" panose="020F0502020204030204" pitchFamily="34" charset="0"/>
              </a:rPr>
              <a:t>口笔译服务</a:t>
            </a:r>
            <a:br>
              <a:rPr lang="ko-KR" altLang="en-US" sz="700">
                <a:effectLst/>
                <a:latin typeface="Myriad Pro" panose="020B0503030403020204" pitchFamily="34" charset="0"/>
              </a:rPr>
            </a:br>
            <a:r>
              <a:rPr lang="hi-IN" sz="700">
                <a:effectLst/>
                <a:latin typeface="Mangal" panose="02040503050203030202" pitchFamily="18" charset="0"/>
              </a:rPr>
              <a:t>अनुवादन तथा व्याख्या</a:t>
            </a:r>
            <a:r>
              <a:rPr lang="en-US" sz="700">
                <a:effectLst/>
                <a:latin typeface="Myriad Pro" panose="020B0503030403020204" pitchFamily="34" charset="0"/>
              </a:rPr>
              <a:t>  </a:t>
            </a:r>
            <a:r>
              <a:rPr lang="hi-IN" sz="700">
                <a:effectLst/>
                <a:latin typeface="Myriad Pro" panose="020B0503030403020204" pitchFamily="34" charset="0"/>
              </a:rPr>
              <a:t>|</a:t>
            </a:r>
            <a:r>
              <a:rPr lang="en-US" sz="700">
                <a:effectLst/>
                <a:latin typeface="Myriad Pro" panose="020B0503030403020204" pitchFamily="34" charset="0"/>
              </a:rPr>
              <a:t>  </a:t>
            </a:r>
            <a:r>
              <a:rPr lang="az-Cyrl-AZ" sz="700">
                <a:effectLst/>
                <a:latin typeface="Myriad Pro" panose="020B0503030403020204" pitchFamily="34" charset="0"/>
              </a:rPr>
              <a:t>Устный и письменный перевод</a:t>
            </a:r>
            <a:br>
              <a:rPr lang="az-Cyrl-AZ" sz="700">
                <a:effectLst/>
                <a:latin typeface="Myriad Pro" panose="020B0503030403020204" pitchFamily="34" charset="0"/>
              </a:rPr>
            </a:br>
            <a:r>
              <a:rPr lang="en-US" sz="700" err="1">
                <a:effectLst/>
                <a:latin typeface="Myriad Pro" panose="020B0503030403020204" pitchFamily="34" charset="0"/>
              </a:rPr>
              <a:t>Turjumaad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iyo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Fasiraad</a:t>
            </a:r>
            <a:r>
              <a:rPr lang="en-US" sz="700">
                <a:effectLst/>
                <a:latin typeface="Myriad Pro" panose="020B0503030403020204" pitchFamily="34" charset="0"/>
              </a:rPr>
              <a:t>  |  </a:t>
            </a:r>
            <a:r>
              <a:rPr lang="az-Cyrl-AZ" sz="700">
                <a:effectLst/>
                <a:latin typeface="Myriad Pro" panose="020B0503030403020204" pitchFamily="34" charset="0"/>
              </a:rPr>
              <a:t>Письмовий і усний переклад </a:t>
            </a:r>
            <a:br>
              <a:rPr lang="az-Cyrl-AZ" sz="700">
                <a:effectLst/>
                <a:latin typeface="Myriad Pro" panose="020B0503030403020204" pitchFamily="34" charset="0"/>
              </a:rPr>
            </a:br>
            <a:r>
              <a:rPr lang="en-US" sz="700" err="1">
                <a:effectLst/>
                <a:latin typeface="Myriad Pro" panose="020B0503030403020204" pitchFamily="34" charset="0"/>
              </a:rPr>
              <a:t>Traducere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și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interpretariat</a:t>
            </a:r>
            <a:r>
              <a:rPr lang="en-US" sz="700">
                <a:effectLst/>
                <a:latin typeface="Myriad Pro" panose="020B0503030403020204" pitchFamily="34" charset="0"/>
              </a:rPr>
              <a:t>  |  </a:t>
            </a:r>
            <a:r>
              <a:rPr lang="en-US" sz="700" err="1">
                <a:effectLst/>
                <a:latin typeface="Myriad Pro" panose="020B0503030403020204" pitchFamily="34" charset="0"/>
              </a:rPr>
              <a:t>Chiaku</a:t>
            </a:r>
            <a:r>
              <a:rPr lang="en-US" sz="700">
                <a:effectLst/>
                <a:latin typeface="Myriad Pro" panose="020B0503030403020204" pitchFamily="34" charset="0"/>
              </a:rPr>
              <a:t> me </a:t>
            </a:r>
            <a:r>
              <a:rPr lang="en-US" sz="700" err="1">
                <a:effectLst/>
                <a:latin typeface="Myriad Pro" panose="020B0503030403020204" pitchFamily="34" charset="0"/>
              </a:rPr>
              <a:t>Awewen</a:t>
            </a:r>
            <a:r>
              <a:rPr lang="en-US" sz="700">
                <a:effectLst/>
                <a:latin typeface="Myriad Pro" panose="020B0503030403020204" pitchFamily="34" charset="0"/>
              </a:rPr>
              <a:t> </a:t>
            </a:r>
            <a:r>
              <a:rPr lang="en-US" sz="700" err="1">
                <a:effectLst/>
                <a:latin typeface="Myriad Pro" panose="020B0503030403020204" pitchFamily="34" charset="0"/>
              </a:rPr>
              <a:t>Kapas</a:t>
            </a:r>
            <a:br>
              <a:rPr lang="en-US" sz="700">
                <a:effectLst/>
                <a:latin typeface="Myriad Pro" panose="020B0503030403020204" pitchFamily="34" charset="0"/>
              </a:rPr>
            </a:br>
            <a:r>
              <a:rPr lang="en-US" sz="700">
                <a:effectLst/>
                <a:latin typeface="Myriad Pro" panose="020B0503030403020204" pitchFamily="34" charset="0"/>
              </a:rPr>
              <a:t>Translation and Interpretation: </a:t>
            </a:r>
            <a:r>
              <a:rPr lang="en-US" sz="700" b="1">
                <a:effectLst/>
                <a:latin typeface="Myriad Pro" panose="020B0503030403020204" pitchFamily="34" charset="0"/>
              </a:rPr>
              <a:t>503-823-7770</a:t>
            </a:r>
            <a:r>
              <a:rPr lang="en-US" sz="700">
                <a:effectLst/>
                <a:latin typeface="Myriad Pro" panose="020B0503030403020204" pitchFamily="34" charset="0"/>
              </a:rPr>
              <a:t>  |  </a:t>
            </a:r>
            <a:r>
              <a:rPr lang="en-US" sz="700" b="1" err="1">
                <a:effectLst/>
                <a:latin typeface="Myriad Pro" panose="020B0503030403020204" pitchFamily="34" charset="0"/>
              </a:rPr>
              <a:t>portland.gov</a:t>
            </a:r>
            <a:r>
              <a:rPr lang="en-US" sz="700" b="1">
                <a:effectLst/>
                <a:latin typeface="Myriad Pro" panose="020B0503030403020204" pitchFamily="34" charset="0"/>
              </a:rPr>
              <a:t>/water/access</a:t>
            </a:r>
            <a:endParaRPr lang="en-US" sz="700">
              <a:effectLst/>
              <a:latin typeface="Myriad Pro Light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6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Dark">
    <p:bg>
      <p:bgPr>
        <a:gradFill flip="none" rotWithShape="1">
          <a:gsLst>
            <a:gs pos="0">
              <a:schemeClr val="tx1"/>
            </a:gs>
            <a:gs pos="62000">
              <a:schemeClr val="accent1"/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A81F57E2-4FC4-7046-A4ED-A76F7029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8F00A76F-B769-1949-AAF0-EC7FCB139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771B7-AEED-CD4C-8E60-7580022C5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483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Verdana Bold 60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10298-4966-D947-AD4B-49D0EAAB09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9968"/>
            <a:ext cx="9144000" cy="1107831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 Verdana 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D379-8DFD-6142-89A9-DAB64303F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2811" y="3537357"/>
            <a:ext cx="1606379" cy="172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F186D7-5C66-6B49-9828-7A45B233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A2F1-AC83-404D-8C24-FB0002164C97}" type="datetime1">
              <a:rPr lang="en-US" smtClean="0"/>
              <a:t>4/17/2022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A5E3D-99CB-D14D-8C03-0A3D8C01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875177-62F5-AF43-B715-17695A49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Dark Decorated">
    <p:bg>
      <p:bgPr>
        <a:gradFill flip="none" rotWithShape="1">
          <a:gsLst>
            <a:gs pos="0">
              <a:schemeClr val="tx1"/>
            </a:gs>
            <a:gs pos="62000">
              <a:schemeClr val="accent1"/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4F8B6-BD8E-3F49-97B9-ADFBA9D0C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A81F57E2-4FC4-7046-A4ED-A76F7029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8F00A76F-B769-1949-AAF0-EC7FCB139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771B7-AEED-CD4C-8E60-7580022C5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483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Verdana Bold 60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10298-4966-D947-AD4B-49D0EAAB09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9968"/>
            <a:ext cx="9144000" cy="1107831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 Verdana 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D379-8DFD-6142-89A9-DAB64303F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2811" y="3537357"/>
            <a:ext cx="1606379" cy="172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F186D7-5C66-6B49-9828-7A45B233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D767-15C6-4B67-B980-3AE57A315328}" type="datetime1">
              <a:rPr lang="en-US" smtClean="0"/>
              <a:t>4/17/2022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A5E3D-99CB-D14D-8C03-0A3D8C01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875177-62F5-AF43-B715-17695A49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Rectangle 13">
            <a:extLst>
              <a:ext uri="{FF2B5EF4-FFF2-40B4-BE49-F238E27FC236}">
                <a16:creationId xmlns:a16="http://schemas.microsoft.com/office/drawing/2014/main" id="{149DBC75-0A00-AB42-B344-4D305F744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B1066F84-D352-3C43-BBDC-94F5DBA48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771B7-AEED-CD4C-8E60-7580022C5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48375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Verdana Bold 60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10298-4966-D947-AD4B-49D0EAAB09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9968"/>
            <a:ext cx="9144000" cy="1107831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 Verdana 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D379-8DFD-6142-89A9-DAB64303F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2811" y="3537357"/>
            <a:ext cx="1606379" cy="172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F186D7-5C66-6B49-9828-7A45B233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783385-AD95-4F04-A380-63BF6C28127D}" type="datetime1">
              <a:rPr lang="en-US" smtClean="0"/>
              <a:t>4/17/2022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A5E3D-99CB-D14D-8C03-0A3D8C01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875177-62F5-AF43-B715-17695A49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F63181B-08BD-2B4F-B6A2-592CF14C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510A5BC2-5579-C245-A35E-C156E9A51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4DDE-DDAA-6C41-8CED-9EDBC304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075"/>
            <a:ext cx="10515600" cy="402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962F-F142-5341-BBCA-986570B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115F-7474-4648-BFD8-3E443E14D6AF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D7D1-0237-9F4B-B087-FB9283FF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55F65-5CF4-5A49-BEE0-6018304A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7BA0F0-4994-C848-B82C-D1D2E1E5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634" y="1804086"/>
            <a:ext cx="1606379" cy="172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DAA9B-9741-C04D-88BA-7817FA16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71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Decorated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CF63181B-08BD-2B4F-B6A2-592CF14C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510A5BC2-5579-C245-A35E-C156E9A51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4DDE-DDAA-6C41-8CED-9EDBC304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075"/>
            <a:ext cx="10515600" cy="402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962F-F142-5341-BBCA-986570B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6" cy="365125"/>
          </a:xfrm>
        </p:spPr>
        <p:txBody>
          <a:bodyPr/>
          <a:lstStyle/>
          <a:p>
            <a:fld id="{F3F02549-07E1-4BFE-9735-D924C2805E4A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D7D1-0237-9F4B-B087-FB9283FF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55F65-5CF4-5A49-BEE0-6018304A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7BA0F0-4994-C848-B82C-D1D2E1E5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634" y="1804086"/>
            <a:ext cx="1606379" cy="172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DAA9B-9741-C04D-88BA-7817FA16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8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ighlight Water Background">
    <p:bg>
      <p:bgPr>
        <a:gradFill flip="none" rotWithShape="1">
          <a:gsLst>
            <a:gs pos="0">
              <a:schemeClr val="tx1"/>
            </a:gs>
            <a:gs pos="62000">
              <a:schemeClr val="accent1"/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1A400-6536-4D4E-871B-456CA75D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A81F57E2-4FC4-7046-A4ED-A76F7029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8F00A76F-B769-1949-AAF0-EC7FCB139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771B7-AEED-CD4C-8E60-7580022C5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0182"/>
            <a:ext cx="9144000" cy="2148375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Small centered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F186D7-5C66-6B49-9828-7A45B233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7EB4-6E64-4FDF-AB3F-E086BB6B4FEE}" type="datetime1">
              <a:rPr lang="en-US" smtClean="0"/>
              <a:t>4/17/2022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A5E3D-99CB-D14D-8C03-0A3D8C01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875177-62F5-AF43-B715-17695A49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Right">
    <p:bg>
      <p:bgPr>
        <a:gradFill flip="none" rotWithShape="1">
          <a:gsLst>
            <a:gs pos="0">
              <a:schemeClr val="bg1"/>
            </a:gs>
            <a:gs pos="62000">
              <a:schemeClr val="accent5">
                <a:lumMod val="20000"/>
                <a:lumOff val="80000"/>
              </a:schemeClr>
            </a:gs>
            <a:gs pos="100000">
              <a:schemeClr val="accent5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CB2CB129-DB61-AD49-A738-2170655F9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141BE72-0323-6242-AB53-1D450F0FA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6B49A-2706-6347-A8EF-79D3E77F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10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D6E0B-CCCF-644E-A11A-FBD822C9C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n w="38100">
                  <a:noFill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CC92C-EF9E-964E-801E-69F5ABB08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210" y="2427110"/>
            <a:ext cx="3932237" cy="3441877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8430B-D469-B940-ACFA-394F01A6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853-A747-4432-A208-B8BF1264135F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C320F-1A2B-DF4D-93A0-76B61896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D9A5D-F32C-A54B-A2D2-CDF467F9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FA5C7-0F8B-7140-AED6-7150A5E0F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6978" y="2203569"/>
            <a:ext cx="3812470" cy="87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Left">
    <p:bg>
      <p:bgPr>
        <a:gradFill>
          <a:gsLst>
            <a:gs pos="0">
              <a:schemeClr val="bg1"/>
            </a:gs>
            <a:gs pos="62000">
              <a:schemeClr val="accent5">
                <a:lumMod val="20000"/>
                <a:lumOff val="80000"/>
              </a:schemeClr>
            </a:gs>
            <a:gs pos="100000">
              <a:schemeClr val="accent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CB2CB129-DB61-AD49-A738-2170655F9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1500338" cy="50165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141BE72-0323-6242-AB53-1D450F0FA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32123" y="6356350"/>
            <a:ext cx="668216" cy="50165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6B49A-2706-6347-A8EF-79D3E77F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100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D6E0B-CCCF-644E-A11A-FBD822C9C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1324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n w="38100">
                  <a:noFill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CC92C-EF9E-964E-801E-69F5ABB08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8100" y="2427110"/>
            <a:ext cx="3932237" cy="3441877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8430B-D469-B940-ACFA-394F01A6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019905" cy="365125"/>
          </a:xfrm>
        </p:spPr>
        <p:txBody>
          <a:bodyPr/>
          <a:lstStyle/>
          <a:p>
            <a:fld id="{AFB504E0-3333-4EBC-991B-5E32A57D2D99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C320F-1A2B-DF4D-93A0-76B61896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D9A5D-F32C-A54B-A2D2-CDF467F9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6E1EB-6A69-5247-BE88-4C0C8022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0" bIns="45720" rtlCol="0" anchor="b" anchorCtr="0">
            <a:noAutofit/>
          </a:bodyPr>
          <a:lstStyle/>
          <a:p>
            <a:r>
              <a:rPr lang="en-US"/>
              <a:t>Title Verdana Bold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AC294-CF9F-F44B-9C5A-0CB8FB7B7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A3B2-CC95-014F-96D8-E3EBA4094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85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7C9F0C5-F3EC-4D09-A3A5-451951290323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F39E-B96A-FD49-BF88-C7C716BCC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8106" y="6356350"/>
            <a:ext cx="611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Portland Water Bureau  |  Groundwater Pump Station Motor Controller Centers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AA5F5-6219-8842-82BF-AD21F39BC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2122" y="6356350"/>
            <a:ext cx="668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3195491-1DF9-B741-AFD4-E34CE639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4" r:id="rId3"/>
    <p:sldLayoutId id="2147483660" r:id="rId4"/>
    <p:sldLayoutId id="2147483665" r:id="rId5"/>
    <p:sldLayoutId id="2147483650" r:id="rId6"/>
    <p:sldLayoutId id="2147483667" r:id="rId7"/>
    <p:sldLayoutId id="2147483657" r:id="rId8"/>
    <p:sldLayoutId id="2147483662" r:id="rId9"/>
    <p:sldLayoutId id="2147483652" r:id="rId10"/>
    <p:sldLayoutId id="2147483653" r:id="rId11"/>
    <p:sldLayoutId id="2147483654" r:id="rId12"/>
    <p:sldLayoutId id="2147483668" r:id="rId13"/>
    <p:sldLayoutId id="2147483655" r:id="rId14"/>
    <p:sldLayoutId id="2147483656" r:id="rId15"/>
    <p:sldLayoutId id="214748366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running river surrounded by mossy rocks, trees, and snowy ground">
            <a:extLst>
              <a:ext uri="{FF2B5EF4-FFF2-40B4-BE49-F238E27FC236}">
                <a16:creationId xmlns:a16="http://schemas.microsoft.com/office/drawing/2014/main" id="{4C2192A7-9AE5-5E46-943D-FD0A7CB5C7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833" r="6833"/>
          <a:stretch/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B37786-54E3-BE41-96BC-091C82532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B3538093-605F-0C42-948B-EAB3CD26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654" y="477043"/>
            <a:ext cx="6248400" cy="2126055"/>
          </a:xfrm>
        </p:spPr>
        <p:txBody>
          <a:bodyPr/>
          <a:lstStyle/>
          <a:p>
            <a:r>
              <a:rPr lang="en-US" dirty="0"/>
              <a:t>Groundwater Pump Station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F72C136-78F5-C947-AAA6-036A49BF939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292809" y="2603098"/>
            <a:ext cx="6248401" cy="734778"/>
          </a:xfrm>
        </p:spPr>
        <p:txBody>
          <a:bodyPr lIns="0">
            <a:normAutofit lnSpcReduction="10000"/>
          </a:bodyPr>
          <a:lstStyle/>
          <a:p>
            <a:r>
              <a:rPr lang="en-US" dirty="0"/>
              <a:t>Motor Controller Centers (MCC) Replacement Project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A77FE9-424D-3A49-BBF0-B331B390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7654" y="4548300"/>
            <a:ext cx="6248400" cy="96104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ts val="3279"/>
              </a:lnSpc>
            </a:pPr>
            <a:r>
              <a:rPr lang="en-US" sz="2000" dirty="0">
                <a:latin typeface="Verdana"/>
                <a:ea typeface="Verdana"/>
              </a:rPr>
              <a:t>Jodie Inman, P.E. </a:t>
            </a:r>
          </a:p>
          <a:p>
            <a:pPr>
              <a:lnSpc>
                <a:spcPts val="3279"/>
              </a:lnSpc>
            </a:pPr>
            <a:r>
              <a:rPr lang="en-US" sz="2000" dirty="0">
                <a:latin typeface="Verdana"/>
                <a:ea typeface="Verdana"/>
              </a:rPr>
              <a:t>Chief Engineer</a:t>
            </a:r>
            <a:endParaRPr lang="en-US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505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838FE0-0367-E446-82B0-46763BF5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2138" cy="1325563"/>
          </a:xfrm>
        </p:spPr>
        <p:txBody>
          <a:bodyPr/>
          <a:lstStyle/>
          <a:p>
            <a:r>
              <a:rPr lang="en-US" sz="4000" dirty="0"/>
              <a:t>Groundwater Program 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4834B7-047A-BC44-BCB9-5D4F248D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662" y="2314693"/>
            <a:ext cx="10808676" cy="3568521"/>
          </a:xfrm>
        </p:spPr>
        <p:txBody>
          <a:bodyPr vert="horz" lIns="91440" tIns="45720" rIns="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yriad Pro"/>
                <a:ea typeface="Verdana"/>
              </a:rPr>
              <a:t>Primary back up to the Bull Run supply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yriad Pro"/>
                <a:ea typeface="Verdana"/>
              </a:rPr>
              <a:t>Since construction in 1983, groundwater has been used for 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b="0" dirty="0">
                <a:latin typeface="Myriad Pro"/>
                <a:ea typeface="Verdana"/>
              </a:rPr>
              <a:t>Emergency events 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b="0" dirty="0">
                <a:latin typeface="Myriad Pro"/>
                <a:ea typeface="Verdana"/>
              </a:rPr>
              <a:t>Summer augmentation – climate tool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yriad Pro"/>
                <a:ea typeface="Verdana"/>
              </a:rPr>
              <a:t>Goals for Groundwater projects: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b="0" dirty="0">
                <a:latin typeface="Myriad Pro"/>
                <a:ea typeface="Verdana"/>
              </a:rPr>
              <a:t>Repair and replace to maintain readiness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b="0" dirty="0">
                <a:latin typeface="Myriad Pro"/>
                <a:ea typeface="Verdana"/>
              </a:rPr>
              <a:t>Ensure compliance with water quality and regulations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ECD0C-3820-D64C-A348-ACEDD41B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19-CEC7-4779-924C-ECF549ACBA9C}" type="datetime1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4B1E8-E84D-B043-BDB8-32856E18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8E297-F525-734B-845C-C92982E0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838FE0-0367-E446-82B0-46763BF5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2138" cy="1183177"/>
          </a:xfrm>
        </p:spPr>
        <p:txBody>
          <a:bodyPr/>
          <a:lstStyle/>
          <a:p>
            <a:r>
              <a:rPr lang="en-US" sz="4000" dirty="0"/>
              <a:t>Why we’re replacing </a:t>
            </a:r>
            <a:r>
              <a:rPr lang="en-US" sz="4000" i="1" dirty="0"/>
              <a:t>these</a:t>
            </a:r>
            <a:r>
              <a:rPr lang="en-US" sz="4000" dirty="0"/>
              <a:t> components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4834B7-047A-BC44-BCB9-5D4F248D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71" y="1548302"/>
            <a:ext cx="7082971" cy="4754820"/>
          </a:xfrm>
        </p:spPr>
        <p:txBody>
          <a:bodyPr vert="horz" lIns="91440" tIns="45720" rIns="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Myriad Pro"/>
                <a:ea typeface="Verdana"/>
              </a:rPr>
              <a:t>39 </a:t>
            </a:r>
            <a:r>
              <a:rPr lang="en-US" sz="2400" b="0" dirty="0" err="1">
                <a:latin typeface="Myriad Pro"/>
                <a:ea typeface="Verdana"/>
              </a:rPr>
              <a:t>yrs</a:t>
            </a:r>
            <a:r>
              <a:rPr lang="en-US" sz="2400" b="0" dirty="0">
                <a:latin typeface="Myriad Pro"/>
                <a:ea typeface="Verdana"/>
              </a:rPr>
              <a:t> old, well past expected useful life of 25-30 </a:t>
            </a:r>
            <a:r>
              <a:rPr lang="en-US" sz="2400" b="0" dirty="0" err="1">
                <a:latin typeface="Myriad Pro"/>
                <a:ea typeface="Verdana"/>
              </a:rPr>
              <a:t>yrs</a:t>
            </a:r>
            <a:endParaRPr lang="en-US" sz="2400" b="0" dirty="0">
              <a:latin typeface="Myriad Pro"/>
              <a:ea typeface="Verdana"/>
            </a:endParaRPr>
          </a:p>
          <a:p>
            <a:pPr marL="1143000" lvl="1" indent="-457200">
              <a:lnSpc>
                <a:spcPct val="100000"/>
              </a:lnSpc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Myriad Pro"/>
                <a:ea typeface="Verdana"/>
              </a:rPr>
              <a:t>Have had several failures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Myriad Pro"/>
                <a:ea typeface="Verdana"/>
              </a:rPr>
              <a:t>Replacement parts hard to find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Myriad Pro"/>
                <a:ea typeface="Verdana"/>
              </a:rPr>
              <a:t>Replacing 8 motor controller centers </a:t>
            </a:r>
          </a:p>
          <a:p>
            <a:pPr marL="1143000" lvl="1" indent="-457200"/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Myriad Pro"/>
                <a:ea typeface="Verdana"/>
              </a:rPr>
              <a:t>6 large pumps</a:t>
            </a:r>
          </a:p>
          <a:p>
            <a:pPr marL="1143000" lvl="1" indent="-457200"/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Myriad Pro"/>
                <a:ea typeface="Verdana"/>
              </a:rPr>
              <a:t>2 smaller “jockey” pumps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Myriad Pro"/>
                <a:ea typeface="Verdana"/>
              </a:rPr>
              <a:t>Improve staff safety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Myriad Pro"/>
                <a:ea typeface="Verdana"/>
              </a:rPr>
              <a:t>Improve reliability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0" dirty="0">
                <a:latin typeface="Myriad Pro"/>
                <a:ea typeface="Verdana"/>
              </a:rPr>
              <a:t>The new motor controller centers will help make sure the groundwater supply is available when we most need it.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ECD0C-3820-D64C-A348-ACEDD41B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622A-1060-4385-859A-ADEF8A710E6A}" type="datetime1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4B1E8-E84D-B043-BDB8-32856E18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9826" y="6372225"/>
            <a:ext cx="6113585" cy="365125"/>
          </a:xfrm>
        </p:spPr>
        <p:txBody>
          <a:bodyPr/>
          <a:lstStyle/>
          <a:p>
            <a:r>
              <a:rPr lang="en-US"/>
              <a:t>Portland Water Bureau  |  Groundwater Pump Station Motor Controller Centers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8E297-F525-734B-845C-C92982E0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A71C1-E237-4EFC-BA7E-85BA0F5B7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62" y="2051701"/>
            <a:ext cx="3982435" cy="402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6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3C1A57-4824-4A29-8FDD-2AA99087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9066"/>
            <a:ext cx="9993923" cy="3168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>
                <a:latin typeface="Myriad Pro"/>
                <a:ea typeface="+mn-lt"/>
                <a:cs typeface="+mn-lt"/>
              </a:rPr>
              <a:t>Authorize bid solicitation and contracting with the lowest responsive and responsible bidder for construction of the Groundwater Pump Station MCC Project. </a:t>
            </a:r>
          </a:p>
          <a:p>
            <a:endParaRPr lang="en-US" sz="2400" b="0" dirty="0">
              <a:latin typeface="Myriad Pro"/>
              <a:ea typeface="+mn-lt"/>
              <a:cs typeface="+mn-lt"/>
            </a:endParaRPr>
          </a:p>
          <a:p>
            <a:r>
              <a:rPr lang="en-US" sz="2400" dirty="0">
                <a:latin typeface="Myriad Pro"/>
                <a:ea typeface="+mn-lt"/>
                <a:cs typeface="+mn-lt"/>
              </a:rPr>
              <a:t>Estimated cost:</a:t>
            </a:r>
            <a:r>
              <a:rPr lang="en-US" sz="2400" b="0" dirty="0">
                <a:latin typeface="Myriad Pro"/>
                <a:ea typeface="+mn-lt"/>
                <a:cs typeface="+mn-lt"/>
              </a:rPr>
              <a:t> $2,425,000</a:t>
            </a:r>
          </a:p>
          <a:p>
            <a:r>
              <a:rPr lang="en-US" sz="2400" dirty="0">
                <a:latin typeface="Myriad Pro"/>
                <a:ea typeface="+mn-lt"/>
                <a:cs typeface="+mn-lt"/>
              </a:rPr>
              <a:t>Confidence level: </a:t>
            </a:r>
            <a:r>
              <a:rPr lang="en-US" sz="2400" b="0" dirty="0">
                <a:latin typeface="Myriad Pro"/>
                <a:ea typeface="+mn-lt"/>
                <a:cs typeface="+mn-lt"/>
              </a:rPr>
              <a:t>High</a:t>
            </a:r>
          </a:p>
          <a:p>
            <a:r>
              <a:rPr lang="en-US" sz="2400" dirty="0">
                <a:latin typeface="Myriad Pro" panose="020B0503030403020204" pitchFamily="34" charset="0"/>
              </a:rPr>
              <a:t>Start date: </a:t>
            </a:r>
            <a:r>
              <a:rPr lang="en-US" sz="2400" b="0" dirty="0">
                <a:latin typeface="Myriad Pro" panose="020B0503030403020204" pitchFamily="34" charset="0"/>
              </a:rPr>
              <a:t>Fall 2022 or Winter 2023</a:t>
            </a:r>
          </a:p>
          <a:p>
            <a:endParaRPr lang="en-US" sz="2400" b="0" dirty="0">
              <a:latin typeface="Myriad Pro"/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19BEE-48CF-4A9C-97B8-C3CF50AB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4D34-B99D-48E3-B80D-73AC6A271261}" type="datetime1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2B45-7E7A-438B-ACE9-42F944FF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6D6B7-B8DB-49BE-B6C5-71792B7C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E74297-93CD-4BD5-8DD9-4C137995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343123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C2CD16F5-2502-FE43-BEA5-D2FCFB906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440" b="23440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7101ABF-5F44-A34B-B52A-0084FB155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5B73F-6D94-BF40-8ED6-2F20A886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109134" cy="365125"/>
          </a:xfrm>
        </p:spPr>
        <p:txBody>
          <a:bodyPr/>
          <a:lstStyle/>
          <a:p>
            <a:fld id="{01AA3FC2-D132-4789-B9B0-4F11E261B196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A4CDD-C0C5-584E-9FB5-59CC68EC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Portland Water Bureau  |  Groundwater Pump Station Motor Controller Centers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C1F3A-14C9-A445-9ECF-00653EEE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5491-1DF9-B741-AFD4-E34CE63975D3}" type="slidenum">
              <a:rPr lang="en-US" smtClean="0"/>
              <a:t>5</a:t>
            </a:fld>
            <a:endParaRPr lang="en-US"/>
          </a:p>
        </p:txBody>
      </p: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BCA67E49-142D-7E4A-814C-612CB658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326" y="4311040"/>
            <a:ext cx="3486996" cy="180832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600" b="1" dirty="0">
                <a:latin typeface="Verdana"/>
                <a:ea typeface="Verdana"/>
              </a:rPr>
              <a:t>Jodie Inman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Verdana"/>
                <a:ea typeface="Verdana"/>
              </a:rPr>
              <a:t>503 823-1289</a:t>
            </a:r>
          </a:p>
          <a:p>
            <a:r>
              <a:rPr lang="en-US" sz="1600" dirty="0">
                <a:latin typeface="Verdana"/>
                <a:ea typeface="Verdana"/>
              </a:rPr>
              <a:t>portland.gov/water/PenridgeMain</a:t>
            </a:r>
            <a:endParaRPr lang="en-US" sz="16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F66ACF-D013-E946-A977-CCF044EF1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535" y="4927668"/>
            <a:ext cx="307861" cy="307861"/>
            <a:chOff x="3588762" y="2434541"/>
            <a:chExt cx="912784" cy="91278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99A0753-EEBD-E349-B4BE-1930FAF512E7}"/>
                </a:ext>
              </a:extLst>
            </p:cNvPr>
            <p:cNvSpPr/>
            <p:nvPr/>
          </p:nvSpPr>
          <p:spPr>
            <a:xfrm>
              <a:off x="3588762" y="2434541"/>
              <a:ext cx="912784" cy="91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4F1364-CE59-ED44-86B5-C27304A44A0F}"/>
                </a:ext>
              </a:extLst>
            </p:cNvPr>
            <p:cNvGrpSpPr/>
            <p:nvPr/>
          </p:nvGrpSpPr>
          <p:grpSpPr>
            <a:xfrm>
              <a:off x="3895569" y="2632640"/>
              <a:ext cx="299168" cy="516587"/>
              <a:chOff x="2775845" y="1156844"/>
              <a:chExt cx="299782" cy="517647"/>
            </a:xfrm>
            <a:solidFill>
              <a:schemeClr val="bg1"/>
            </a:solidFill>
          </p:grpSpPr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2BA5002B-9522-DC43-893F-50875EFB94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5845" y="1156844"/>
                <a:ext cx="299782" cy="517647"/>
              </a:xfrm>
              <a:custGeom>
                <a:avLst/>
                <a:gdLst>
                  <a:gd name="T0" fmla="*/ 125 w 145"/>
                  <a:gd name="T1" fmla="*/ 0 h 251"/>
                  <a:gd name="T2" fmla="*/ 20 w 145"/>
                  <a:gd name="T3" fmla="*/ 0 h 251"/>
                  <a:gd name="T4" fmla="*/ 0 w 145"/>
                  <a:gd name="T5" fmla="*/ 20 h 251"/>
                  <a:gd name="T6" fmla="*/ 0 w 145"/>
                  <a:gd name="T7" fmla="*/ 231 h 251"/>
                  <a:gd name="T8" fmla="*/ 20 w 145"/>
                  <a:gd name="T9" fmla="*/ 251 h 251"/>
                  <a:gd name="T10" fmla="*/ 125 w 145"/>
                  <a:gd name="T11" fmla="*/ 251 h 251"/>
                  <a:gd name="T12" fmla="*/ 145 w 145"/>
                  <a:gd name="T13" fmla="*/ 231 h 251"/>
                  <a:gd name="T14" fmla="*/ 145 w 145"/>
                  <a:gd name="T15" fmla="*/ 20 h 251"/>
                  <a:gd name="T16" fmla="*/ 125 w 145"/>
                  <a:gd name="T17" fmla="*/ 0 h 251"/>
                  <a:gd name="T18" fmla="*/ 131 w 145"/>
                  <a:gd name="T19" fmla="*/ 186 h 251"/>
                  <a:gd name="T20" fmla="*/ 14 w 145"/>
                  <a:gd name="T21" fmla="*/ 186 h 251"/>
                  <a:gd name="T22" fmla="*/ 14 w 145"/>
                  <a:gd name="T23" fmla="*/ 49 h 251"/>
                  <a:gd name="T24" fmla="*/ 131 w 145"/>
                  <a:gd name="T25" fmla="*/ 49 h 251"/>
                  <a:gd name="T26" fmla="*/ 131 w 145"/>
                  <a:gd name="T27" fmla="*/ 186 h 251"/>
                  <a:gd name="T28" fmla="*/ 20 w 145"/>
                  <a:gd name="T29" fmla="*/ 14 h 251"/>
                  <a:gd name="T30" fmla="*/ 125 w 145"/>
                  <a:gd name="T31" fmla="*/ 14 h 251"/>
                  <a:gd name="T32" fmla="*/ 131 w 145"/>
                  <a:gd name="T33" fmla="*/ 20 h 251"/>
                  <a:gd name="T34" fmla="*/ 131 w 145"/>
                  <a:gd name="T35" fmla="*/ 35 h 251"/>
                  <a:gd name="T36" fmla="*/ 14 w 145"/>
                  <a:gd name="T37" fmla="*/ 35 h 251"/>
                  <a:gd name="T38" fmla="*/ 14 w 145"/>
                  <a:gd name="T39" fmla="*/ 20 h 251"/>
                  <a:gd name="T40" fmla="*/ 20 w 145"/>
                  <a:gd name="T41" fmla="*/ 14 h 251"/>
                  <a:gd name="T42" fmla="*/ 125 w 145"/>
                  <a:gd name="T43" fmla="*/ 237 h 251"/>
                  <a:gd name="T44" fmla="*/ 20 w 145"/>
                  <a:gd name="T45" fmla="*/ 237 h 251"/>
                  <a:gd name="T46" fmla="*/ 14 w 145"/>
                  <a:gd name="T47" fmla="*/ 231 h 251"/>
                  <a:gd name="T48" fmla="*/ 14 w 145"/>
                  <a:gd name="T49" fmla="*/ 200 h 251"/>
                  <a:gd name="T50" fmla="*/ 131 w 145"/>
                  <a:gd name="T51" fmla="*/ 200 h 251"/>
                  <a:gd name="T52" fmla="*/ 131 w 145"/>
                  <a:gd name="T53" fmla="*/ 231 h 251"/>
                  <a:gd name="T54" fmla="*/ 125 w 145"/>
                  <a:gd name="T55" fmla="*/ 23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5" h="251">
                    <a:moveTo>
                      <a:pt x="12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42"/>
                      <a:pt x="9" y="251"/>
                      <a:pt x="20" y="251"/>
                    </a:cubicBez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36" y="251"/>
                      <a:pt x="145" y="242"/>
                      <a:pt x="145" y="231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9"/>
                      <a:pt x="136" y="0"/>
                      <a:pt x="125" y="0"/>
                    </a:cubicBezTo>
                    <a:close/>
                    <a:moveTo>
                      <a:pt x="131" y="186"/>
                    </a:moveTo>
                    <a:cubicBezTo>
                      <a:pt x="14" y="186"/>
                      <a:pt x="14" y="186"/>
                      <a:pt x="14" y="186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1" y="49"/>
                      <a:pt x="131" y="49"/>
                      <a:pt x="131" y="49"/>
                    </a:cubicBezTo>
                    <a:lnTo>
                      <a:pt x="131" y="186"/>
                    </a:lnTo>
                    <a:close/>
                    <a:moveTo>
                      <a:pt x="20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9" y="14"/>
                      <a:pt x="131" y="16"/>
                      <a:pt x="131" y="20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6"/>
                      <a:pt x="17" y="14"/>
                      <a:pt x="20" y="14"/>
                    </a:cubicBezTo>
                    <a:close/>
                    <a:moveTo>
                      <a:pt x="125" y="237"/>
                    </a:moveTo>
                    <a:cubicBezTo>
                      <a:pt x="20" y="237"/>
                      <a:pt x="20" y="237"/>
                      <a:pt x="20" y="237"/>
                    </a:cubicBezTo>
                    <a:cubicBezTo>
                      <a:pt x="17" y="237"/>
                      <a:pt x="14" y="235"/>
                      <a:pt x="14" y="231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131" y="200"/>
                      <a:pt x="131" y="200"/>
                      <a:pt x="131" y="200"/>
                    </a:cubicBezTo>
                    <a:cubicBezTo>
                      <a:pt x="131" y="231"/>
                      <a:pt x="131" y="231"/>
                      <a:pt x="131" y="231"/>
                    </a:cubicBezTo>
                    <a:cubicBezTo>
                      <a:pt x="131" y="235"/>
                      <a:pt x="129" y="237"/>
                      <a:pt x="125" y="2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47DA424B-9C77-B344-B273-2E5D619D4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307" y="1588216"/>
                <a:ext cx="36601" cy="366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B6E9DE-37AF-4A4A-BEDA-33B4B4DFF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6394" y="5440351"/>
            <a:ext cx="307861" cy="307861"/>
            <a:chOff x="2563337" y="2434541"/>
            <a:chExt cx="912784" cy="91278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6931071-BFD4-6841-AF52-0596354ED413}"/>
                </a:ext>
              </a:extLst>
            </p:cNvPr>
            <p:cNvSpPr/>
            <p:nvPr/>
          </p:nvSpPr>
          <p:spPr>
            <a:xfrm>
              <a:off x="2563337" y="2434541"/>
              <a:ext cx="912784" cy="91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58083521-95DD-4F4C-981A-51E2ECFEF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738" y="2631414"/>
              <a:ext cx="519982" cy="519037"/>
            </a:xfrm>
            <a:custGeom>
              <a:avLst/>
              <a:gdLst>
                <a:gd name="T0" fmla="*/ 0 w 232"/>
                <a:gd name="T1" fmla="*/ 116 h 232"/>
                <a:gd name="T2" fmla="*/ 232 w 232"/>
                <a:gd name="T3" fmla="*/ 116 h 232"/>
                <a:gd name="T4" fmla="*/ 157 w 232"/>
                <a:gd name="T5" fmla="*/ 71 h 232"/>
                <a:gd name="T6" fmla="*/ 123 w 232"/>
                <a:gd name="T7" fmla="*/ 109 h 232"/>
                <a:gd name="T8" fmla="*/ 157 w 232"/>
                <a:gd name="T9" fmla="*/ 71 h 232"/>
                <a:gd name="T10" fmla="*/ 123 w 232"/>
                <a:gd name="T11" fmla="*/ 63 h 232"/>
                <a:gd name="T12" fmla="*/ 152 w 232"/>
                <a:gd name="T13" fmla="*/ 58 h 232"/>
                <a:gd name="T14" fmla="*/ 109 w 232"/>
                <a:gd name="T15" fmla="*/ 63 h 232"/>
                <a:gd name="T16" fmla="*/ 109 w 232"/>
                <a:gd name="T17" fmla="*/ 14 h 232"/>
                <a:gd name="T18" fmla="*/ 109 w 232"/>
                <a:gd name="T19" fmla="*/ 76 h 232"/>
                <a:gd name="T20" fmla="*/ 68 w 232"/>
                <a:gd name="T21" fmla="*/ 109 h 232"/>
                <a:gd name="T22" fmla="*/ 109 w 232"/>
                <a:gd name="T23" fmla="*/ 76 h 232"/>
                <a:gd name="T24" fmla="*/ 82 w 232"/>
                <a:gd name="T25" fmla="*/ 174 h 232"/>
                <a:gd name="T26" fmla="*/ 109 w 232"/>
                <a:gd name="T27" fmla="*/ 216 h 232"/>
                <a:gd name="T28" fmla="*/ 77 w 232"/>
                <a:gd name="T29" fmla="*/ 161 h 232"/>
                <a:gd name="T30" fmla="*/ 109 w 232"/>
                <a:gd name="T31" fmla="*/ 123 h 232"/>
                <a:gd name="T32" fmla="*/ 54 w 232"/>
                <a:gd name="T33" fmla="*/ 109 h 232"/>
                <a:gd name="T34" fmla="*/ 34 w 232"/>
                <a:gd name="T35" fmla="*/ 55 h 232"/>
                <a:gd name="T36" fmla="*/ 54 w 232"/>
                <a:gd name="T37" fmla="*/ 109 h 232"/>
                <a:gd name="T38" fmla="*/ 64 w 232"/>
                <a:gd name="T39" fmla="*/ 165 h 232"/>
                <a:gd name="T40" fmla="*/ 14 w 232"/>
                <a:gd name="T41" fmla="*/ 123 h 232"/>
                <a:gd name="T42" fmla="*/ 69 w 232"/>
                <a:gd name="T43" fmla="*/ 178 h 232"/>
                <a:gd name="T44" fmla="*/ 44 w 232"/>
                <a:gd name="T45" fmla="*/ 188 h 232"/>
                <a:gd name="T46" fmla="*/ 123 w 232"/>
                <a:gd name="T47" fmla="*/ 170 h 232"/>
                <a:gd name="T48" fmla="*/ 123 w 232"/>
                <a:gd name="T49" fmla="*/ 216 h 232"/>
                <a:gd name="T50" fmla="*/ 123 w 232"/>
                <a:gd name="T51" fmla="*/ 156 h 232"/>
                <a:gd name="T52" fmla="*/ 164 w 232"/>
                <a:gd name="T53" fmla="*/ 123 h 232"/>
                <a:gd name="T54" fmla="*/ 123 w 232"/>
                <a:gd name="T55" fmla="*/ 156 h 232"/>
                <a:gd name="T56" fmla="*/ 218 w 232"/>
                <a:gd name="T57" fmla="*/ 123 h 232"/>
                <a:gd name="T58" fmla="*/ 169 w 232"/>
                <a:gd name="T59" fmla="*/ 165 h 232"/>
                <a:gd name="T60" fmla="*/ 178 w 232"/>
                <a:gd name="T61" fmla="*/ 109 h 232"/>
                <a:gd name="T62" fmla="*/ 198 w 232"/>
                <a:gd name="T63" fmla="*/ 55 h 232"/>
                <a:gd name="T64" fmla="*/ 178 w 232"/>
                <a:gd name="T65" fmla="*/ 109 h 232"/>
                <a:gd name="T66" fmla="*/ 166 w 232"/>
                <a:gd name="T67" fmla="*/ 55 h 232"/>
                <a:gd name="T68" fmla="*/ 189 w 232"/>
                <a:gd name="T69" fmla="*/ 44 h 232"/>
                <a:gd name="T70" fmla="*/ 67 w 232"/>
                <a:gd name="T71" fmla="*/ 54 h 232"/>
                <a:gd name="T72" fmla="*/ 88 w 232"/>
                <a:gd name="T73" fmla="*/ 18 h 232"/>
                <a:gd name="T74" fmla="*/ 164 w 232"/>
                <a:gd name="T75" fmla="*/ 177 h 232"/>
                <a:gd name="T76" fmla="*/ 142 w 232"/>
                <a:gd name="T77" fmla="*/ 21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57" y="71"/>
                  </a:moveTo>
                  <a:cubicBezTo>
                    <a:pt x="162" y="84"/>
                    <a:pt x="164" y="96"/>
                    <a:pt x="164" y="109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35" y="76"/>
                    <a:pt x="147" y="74"/>
                    <a:pt x="157" y="71"/>
                  </a:cubicBezTo>
                  <a:cubicBezTo>
                    <a:pt x="157" y="71"/>
                    <a:pt x="157" y="71"/>
                    <a:pt x="157" y="71"/>
                  </a:cubicBezTo>
                  <a:close/>
                  <a:moveTo>
                    <a:pt x="123" y="63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9" y="21"/>
                    <a:pt x="142" y="36"/>
                    <a:pt x="152" y="58"/>
                  </a:cubicBezTo>
                  <a:cubicBezTo>
                    <a:pt x="143" y="61"/>
                    <a:pt x="134" y="62"/>
                    <a:pt x="123" y="63"/>
                  </a:cubicBezTo>
                  <a:close/>
                  <a:moveTo>
                    <a:pt x="109" y="63"/>
                  </a:moveTo>
                  <a:cubicBezTo>
                    <a:pt x="100" y="62"/>
                    <a:pt x="90" y="60"/>
                    <a:pt x="80" y="58"/>
                  </a:cubicBezTo>
                  <a:cubicBezTo>
                    <a:pt x="90" y="36"/>
                    <a:pt x="103" y="21"/>
                    <a:pt x="109" y="14"/>
                  </a:cubicBezTo>
                  <a:lnTo>
                    <a:pt x="109" y="63"/>
                  </a:lnTo>
                  <a:close/>
                  <a:moveTo>
                    <a:pt x="109" y="76"/>
                  </a:moveTo>
                  <a:cubicBezTo>
                    <a:pt x="109" y="109"/>
                    <a:pt x="109" y="109"/>
                    <a:pt x="109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95"/>
                    <a:pt x="71" y="82"/>
                    <a:pt x="75" y="71"/>
                  </a:cubicBezTo>
                  <a:cubicBezTo>
                    <a:pt x="87" y="74"/>
                    <a:pt x="98" y="76"/>
                    <a:pt x="109" y="76"/>
                  </a:cubicBezTo>
                  <a:close/>
                  <a:moveTo>
                    <a:pt x="109" y="216"/>
                  </a:moveTo>
                  <a:cubicBezTo>
                    <a:pt x="97" y="202"/>
                    <a:pt x="89" y="187"/>
                    <a:pt x="82" y="174"/>
                  </a:cubicBezTo>
                  <a:cubicBezTo>
                    <a:pt x="92" y="172"/>
                    <a:pt x="101" y="170"/>
                    <a:pt x="109" y="170"/>
                  </a:cubicBezTo>
                  <a:lnTo>
                    <a:pt x="109" y="216"/>
                  </a:lnTo>
                  <a:close/>
                  <a:moveTo>
                    <a:pt x="109" y="156"/>
                  </a:moveTo>
                  <a:cubicBezTo>
                    <a:pt x="99" y="157"/>
                    <a:pt x="88" y="158"/>
                    <a:pt x="77" y="161"/>
                  </a:cubicBezTo>
                  <a:cubicBezTo>
                    <a:pt x="72" y="148"/>
                    <a:pt x="69" y="135"/>
                    <a:pt x="68" y="123"/>
                  </a:cubicBezTo>
                  <a:cubicBezTo>
                    <a:pt x="109" y="123"/>
                    <a:pt x="109" y="123"/>
                    <a:pt x="109" y="123"/>
                  </a:cubicBezTo>
                  <a:lnTo>
                    <a:pt x="109" y="156"/>
                  </a:lnTo>
                  <a:close/>
                  <a:moveTo>
                    <a:pt x="54" y="109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6" y="89"/>
                    <a:pt x="23" y="70"/>
                    <a:pt x="34" y="55"/>
                  </a:cubicBezTo>
                  <a:cubicBezTo>
                    <a:pt x="44" y="60"/>
                    <a:pt x="53" y="64"/>
                    <a:pt x="62" y="67"/>
                  </a:cubicBezTo>
                  <a:cubicBezTo>
                    <a:pt x="58" y="79"/>
                    <a:pt x="55" y="94"/>
                    <a:pt x="54" y="109"/>
                  </a:cubicBezTo>
                  <a:close/>
                  <a:moveTo>
                    <a:pt x="55" y="123"/>
                  </a:moveTo>
                  <a:cubicBezTo>
                    <a:pt x="55" y="136"/>
                    <a:pt x="58" y="150"/>
                    <a:pt x="64" y="165"/>
                  </a:cubicBezTo>
                  <a:cubicBezTo>
                    <a:pt x="54" y="168"/>
                    <a:pt x="44" y="172"/>
                    <a:pt x="35" y="177"/>
                  </a:cubicBezTo>
                  <a:cubicBezTo>
                    <a:pt x="23" y="162"/>
                    <a:pt x="16" y="143"/>
                    <a:pt x="14" y="123"/>
                  </a:cubicBezTo>
                  <a:lnTo>
                    <a:pt x="55" y="123"/>
                  </a:lnTo>
                  <a:close/>
                  <a:moveTo>
                    <a:pt x="69" y="178"/>
                  </a:moveTo>
                  <a:cubicBezTo>
                    <a:pt x="74" y="190"/>
                    <a:pt x="81" y="202"/>
                    <a:pt x="91" y="215"/>
                  </a:cubicBezTo>
                  <a:cubicBezTo>
                    <a:pt x="73" y="210"/>
                    <a:pt x="57" y="201"/>
                    <a:pt x="44" y="188"/>
                  </a:cubicBezTo>
                  <a:cubicBezTo>
                    <a:pt x="52" y="184"/>
                    <a:pt x="61" y="181"/>
                    <a:pt x="69" y="178"/>
                  </a:cubicBezTo>
                  <a:close/>
                  <a:moveTo>
                    <a:pt x="123" y="170"/>
                  </a:moveTo>
                  <a:cubicBezTo>
                    <a:pt x="133" y="170"/>
                    <a:pt x="142" y="171"/>
                    <a:pt x="150" y="173"/>
                  </a:cubicBezTo>
                  <a:cubicBezTo>
                    <a:pt x="144" y="188"/>
                    <a:pt x="135" y="202"/>
                    <a:pt x="123" y="216"/>
                  </a:cubicBezTo>
                  <a:lnTo>
                    <a:pt x="123" y="170"/>
                  </a:lnTo>
                  <a:close/>
                  <a:moveTo>
                    <a:pt x="123" y="156"/>
                  </a:moveTo>
                  <a:cubicBezTo>
                    <a:pt x="123" y="123"/>
                    <a:pt x="123" y="123"/>
                    <a:pt x="123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3" y="136"/>
                    <a:pt x="160" y="148"/>
                    <a:pt x="156" y="161"/>
                  </a:cubicBezTo>
                  <a:cubicBezTo>
                    <a:pt x="146" y="158"/>
                    <a:pt x="135" y="157"/>
                    <a:pt x="123" y="156"/>
                  </a:cubicBezTo>
                  <a:close/>
                  <a:moveTo>
                    <a:pt x="178" y="123"/>
                  </a:moveTo>
                  <a:cubicBezTo>
                    <a:pt x="218" y="123"/>
                    <a:pt x="218" y="123"/>
                    <a:pt x="218" y="123"/>
                  </a:cubicBezTo>
                  <a:cubicBezTo>
                    <a:pt x="217" y="143"/>
                    <a:pt x="209" y="162"/>
                    <a:pt x="198" y="177"/>
                  </a:cubicBezTo>
                  <a:cubicBezTo>
                    <a:pt x="189" y="173"/>
                    <a:pt x="180" y="168"/>
                    <a:pt x="169" y="165"/>
                  </a:cubicBezTo>
                  <a:cubicBezTo>
                    <a:pt x="174" y="150"/>
                    <a:pt x="177" y="136"/>
                    <a:pt x="178" y="123"/>
                  </a:cubicBezTo>
                  <a:close/>
                  <a:moveTo>
                    <a:pt x="178" y="109"/>
                  </a:moveTo>
                  <a:cubicBezTo>
                    <a:pt x="178" y="94"/>
                    <a:pt x="175" y="80"/>
                    <a:pt x="170" y="67"/>
                  </a:cubicBezTo>
                  <a:cubicBezTo>
                    <a:pt x="181" y="63"/>
                    <a:pt x="190" y="59"/>
                    <a:pt x="198" y="55"/>
                  </a:cubicBezTo>
                  <a:cubicBezTo>
                    <a:pt x="209" y="70"/>
                    <a:pt x="217" y="89"/>
                    <a:pt x="218" y="109"/>
                  </a:cubicBezTo>
                  <a:lnTo>
                    <a:pt x="178" y="109"/>
                  </a:lnTo>
                  <a:close/>
                  <a:moveTo>
                    <a:pt x="189" y="44"/>
                  </a:moveTo>
                  <a:cubicBezTo>
                    <a:pt x="182" y="48"/>
                    <a:pt x="174" y="52"/>
                    <a:pt x="166" y="55"/>
                  </a:cubicBezTo>
                  <a:cubicBezTo>
                    <a:pt x="159" y="39"/>
                    <a:pt x="151" y="27"/>
                    <a:pt x="144" y="18"/>
                  </a:cubicBezTo>
                  <a:cubicBezTo>
                    <a:pt x="161" y="23"/>
                    <a:pt x="177" y="32"/>
                    <a:pt x="189" y="44"/>
                  </a:cubicBezTo>
                  <a:close/>
                  <a:moveTo>
                    <a:pt x="88" y="18"/>
                  </a:moveTo>
                  <a:cubicBezTo>
                    <a:pt x="81" y="27"/>
                    <a:pt x="74" y="39"/>
                    <a:pt x="67" y="54"/>
                  </a:cubicBezTo>
                  <a:cubicBezTo>
                    <a:pt x="59" y="51"/>
                    <a:pt x="52" y="48"/>
                    <a:pt x="44" y="44"/>
                  </a:cubicBezTo>
                  <a:cubicBezTo>
                    <a:pt x="56" y="32"/>
                    <a:pt x="71" y="23"/>
                    <a:pt x="88" y="18"/>
                  </a:cubicBezTo>
                  <a:close/>
                  <a:moveTo>
                    <a:pt x="142" y="215"/>
                  </a:moveTo>
                  <a:cubicBezTo>
                    <a:pt x="151" y="202"/>
                    <a:pt x="158" y="189"/>
                    <a:pt x="164" y="177"/>
                  </a:cubicBezTo>
                  <a:cubicBezTo>
                    <a:pt x="173" y="180"/>
                    <a:pt x="181" y="184"/>
                    <a:pt x="189" y="188"/>
                  </a:cubicBezTo>
                  <a:cubicBezTo>
                    <a:pt x="176" y="201"/>
                    <a:pt x="160" y="210"/>
                    <a:pt x="142" y="2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FA6062-30FD-8945-8472-F998EED5B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213" y="4454368"/>
            <a:ext cx="307861" cy="307861"/>
            <a:chOff x="1027287" y="4395930"/>
            <a:chExt cx="307861" cy="30786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9C8339D-3692-6E41-9EC8-FDD56EFB3392}"/>
                </a:ext>
              </a:extLst>
            </p:cNvPr>
            <p:cNvSpPr/>
            <p:nvPr/>
          </p:nvSpPr>
          <p:spPr>
            <a:xfrm>
              <a:off x="1027287" y="4395930"/>
              <a:ext cx="307861" cy="3078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9C69A1E-9532-844E-B0D5-2EB5E1837E8D}"/>
                </a:ext>
              </a:extLst>
            </p:cNvPr>
            <p:cNvGrpSpPr/>
            <p:nvPr/>
          </p:nvGrpSpPr>
          <p:grpSpPr>
            <a:xfrm>
              <a:off x="1072285" y="4479394"/>
              <a:ext cx="217864" cy="140934"/>
              <a:chOff x="4732173" y="1749285"/>
              <a:chExt cx="647274" cy="418715"/>
            </a:xfrm>
            <a:solidFill>
              <a:schemeClr val="bg1"/>
            </a:solidFill>
          </p:grpSpPr>
          <p:sp>
            <p:nvSpPr>
              <p:cNvPr id="47" name="Oval 65">
                <a:extLst>
                  <a:ext uri="{FF2B5EF4-FFF2-40B4-BE49-F238E27FC236}">
                    <a16:creationId xmlns:a16="http://schemas.microsoft.com/office/drawing/2014/main" id="{A5690A99-BAE4-154B-9673-A3F644AC3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173" y="1965668"/>
                <a:ext cx="40279" cy="402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47BB4C1D-E047-3541-B038-7343DDBD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556" y="2020934"/>
                <a:ext cx="113343" cy="122710"/>
              </a:xfrm>
              <a:custGeom>
                <a:avLst/>
                <a:gdLst>
                  <a:gd name="T0" fmla="*/ 43 w 51"/>
                  <a:gd name="T1" fmla="*/ 40 h 55"/>
                  <a:gd name="T2" fmla="*/ 33 w 51"/>
                  <a:gd name="T3" fmla="*/ 38 h 55"/>
                  <a:gd name="T4" fmla="*/ 28 w 51"/>
                  <a:gd name="T5" fmla="*/ 29 h 55"/>
                  <a:gd name="T6" fmla="*/ 14 w 51"/>
                  <a:gd name="T7" fmla="*/ 4 h 55"/>
                  <a:gd name="T8" fmla="*/ 5 w 51"/>
                  <a:gd name="T9" fmla="*/ 2 h 55"/>
                  <a:gd name="T10" fmla="*/ 2 w 51"/>
                  <a:gd name="T11" fmla="*/ 11 h 55"/>
                  <a:gd name="T12" fmla="*/ 16 w 51"/>
                  <a:gd name="T13" fmla="*/ 36 h 55"/>
                  <a:gd name="T14" fmla="*/ 16 w 51"/>
                  <a:gd name="T15" fmla="*/ 36 h 55"/>
                  <a:gd name="T16" fmla="*/ 16 w 51"/>
                  <a:gd name="T17" fmla="*/ 36 h 55"/>
                  <a:gd name="T18" fmla="*/ 19 w 51"/>
                  <a:gd name="T19" fmla="*/ 42 h 55"/>
                  <a:gd name="T20" fmla="*/ 22 w 51"/>
                  <a:gd name="T21" fmla="*/ 46 h 55"/>
                  <a:gd name="T22" fmla="*/ 22 w 51"/>
                  <a:gd name="T23" fmla="*/ 47 h 55"/>
                  <a:gd name="T24" fmla="*/ 24 w 51"/>
                  <a:gd name="T25" fmla="*/ 49 h 55"/>
                  <a:gd name="T26" fmla="*/ 38 w 51"/>
                  <a:gd name="T27" fmla="*/ 55 h 55"/>
                  <a:gd name="T28" fmla="*/ 50 w 51"/>
                  <a:gd name="T29" fmla="*/ 52 h 55"/>
                  <a:gd name="T30" fmla="*/ 51 w 51"/>
                  <a:gd name="T31" fmla="*/ 52 h 55"/>
                  <a:gd name="T32" fmla="*/ 48 w 51"/>
                  <a:gd name="T33" fmla="*/ 48 h 55"/>
                  <a:gd name="T34" fmla="*/ 43 w 51"/>
                  <a:gd name="T35" fmla="*/ 4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55">
                    <a:moveTo>
                      <a:pt x="43" y="40"/>
                    </a:moveTo>
                    <a:cubicBezTo>
                      <a:pt x="39" y="41"/>
                      <a:pt x="36" y="42"/>
                      <a:pt x="33" y="3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2" y="1"/>
                      <a:pt x="8" y="0"/>
                      <a:pt x="5" y="2"/>
                    </a:cubicBezTo>
                    <a:cubicBezTo>
                      <a:pt x="1" y="4"/>
                      <a:pt x="0" y="8"/>
                      <a:pt x="2" y="11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8"/>
                      <a:pt x="23" y="48"/>
                      <a:pt x="24" y="49"/>
                    </a:cubicBezTo>
                    <a:cubicBezTo>
                      <a:pt x="29" y="54"/>
                      <a:pt x="34" y="55"/>
                      <a:pt x="38" y="55"/>
                    </a:cubicBezTo>
                    <a:cubicBezTo>
                      <a:pt x="43" y="55"/>
                      <a:pt x="48" y="53"/>
                      <a:pt x="50" y="52"/>
                    </a:cubicBezTo>
                    <a:cubicBezTo>
                      <a:pt x="50" y="52"/>
                      <a:pt x="51" y="52"/>
                      <a:pt x="51" y="52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43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A26F3DC-331E-1C43-ACE6-10041BB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90" y="2065897"/>
                <a:ext cx="90862" cy="92736"/>
              </a:xfrm>
              <a:custGeom>
                <a:avLst/>
                <a:gdLst>
                  <a:gd name="T0" fmla="*/ 34 w 41"/>
                  <a:gd name="T1" fmla="*/ 28 h 42"/>
                  <a:gd name="T2" fmla="*/ 26 w 41"/>
                  <a:gd name="T3" fmla="*/ 25 h 42"/>
                  <a:gd name="T4" fmla="*/ 26 w 41"/>
                  <a:gd name="T5" fmla="*/ 25 h 42"/>
                  <a:gd name="T6" fmla="*/ 14 w 41"/>
                  <a:gd name="T7" fmla="*/ 5 h 42"/>
                  <a:gd name="T8" fmla="*/ 5 w 41"/>
                  <a:gd name="T9" fmla="*/ 2 h 42"/>
                  <a:gd name="T10" fmla="*/ 2 w 41"/>
                  <a:gd name="T11" fmla="*/ 12 h 42"/>
                  <a:gd name="T12" fmla="*/ 13 w 41"/>
                  <a:gd name="T13" fmla="*/ 31 h 42"/>
                  <a:gd name="T14" fmla="*/ 13 w 41"/>
                  <a:gd name="T15" fmla="*/ 31 h 42"/>
                  <a:gd name="T16" fmla="*/ 13 w 41"/>
                  <a:gd name="T17" fmla="*/ 31 h 42"/>
                  <a:gd name="T18" fmla="*/ 14 w 41"/>
                  <a:gd name="T19" fmla="*/ 32 h 42"/>
                  <a:gd name="T20" fmla="*/ 14 w 41"/>
                  <a:gd name="T21" fmla="*/ 32 h 42"/>
                  <a:gd name="T22" fmla="*/ 32 w 41"/>
                  <a:gd name="T23" fmla="*/ 42 h 42"/>
                  <a:gd name="T24" fmla="*/ 41 w 41"/>
                  <a:gd name="T25" fmla="*/ 40 h 42"/>
                  <a:gd name="T26" fmla="*/ 35 w 41"/>
                  <a:gd name="T27" fmla="*/ 30 h 42"/>
                  <a:gd name="T28" fmla="*/ 34 w 41"/>
                  <a:gd name="T2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42">
                    <a:moveTo>
                      <a:pt x="34" y="28"/>
                    </a:moveTo>
                    <a:cubicBezTo>
                      <a:pt x="34" y="28"/>
                      <a:pt x="30" y="30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1"/>
                      <a:pt x="8" y="0"/>
                      <a:pt x="5" y="2"/>
                    </a:cubicBezTo>
                    <a:cubicBezTo>
                      <a:pt x="1" y="4"/>
                      <a:pt x="0" y="8"/>
                      <a:pt x="2" y="1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20" y="40"/>
                      <a:pt x="26" y="42"/>
                      <a:pt x="32" y="42"/>
                    </a:cubicBezTo>
                    <a:cubicBezTo>
                      <a:pt x="35" y="42"/>
                      <a:pt x="39" y="41"/>
                      <a:pt x="41" y="40"/>
                    </a:cubicBezTo>
                    <a:cubicBezTo>
                      <a:pt x="35" y="30"/>
                      <a:pt x="35" y="30"/>
                      <a:pt x="35" y="30"/>
                    </a:cubicBezTo>
                    <a:lnTo>
                      <a:pt x="3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Oval 68">
                <a:extLst>
                  <a:ext uri="{FF2B5EF4-FFF2-40B4-BE49-F238E27FC236}">
                    <a16:creationId xmlns:a16="http://schemas.microsoft.com/office/drawing/2014/main" id="{3490A3F3-6516-BF49-8858-B3DCF12FD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104" y="1992833"/>
                <a:ext cx="39343" cy="3934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B31F5152-0F20-1048-B498-32AF0E903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173" y="1749285"/>
                <a:ext cx="252915" cy="418715"/>
              </a:xfrm>
              <a:custGeom>
                <a:avLst/>
                <a:gdLst>
                  <a:gd name="T0" fmla="*/ 106 w 114"/>
                  <a:gd name="T1" fmla="*/ 175 h 189"/>
                  <a:gd name="T2" fmla="*/ 95 w 114"/>
                  <a:gd name="T3" fmla="*/ 168 h 189"/>
                  <a:gd name="T4" fmla="*/ 64 w 114"/>
                  <a:gd name="T5" fmla="*/ 116 h 189"/>
                  <a:gd name="T6" fmla="*/ 48 w 114"/>
                  <a:gd name="T7" fmla="*/ 116 h 189"/>
                  <a:gd name="T8" fmla="*/ 48 w 114"/>
                  <a:gd name="T9" fmla="*/ 30 h 189"/>
                  <a:gd name="T10" fmla="*/ 93 w 114"/>
                  <a:gd name="T11" fmla="*/ 30 h 189"/>
                  <a:gd name="T12" fmla="*/ 104 w 114"/>
                  <a:gd name="T13" fmla="*/ 16 h 189"/>
                  <a:gd name="T14" fmla="*/ 48 w 114"/>
                  <a:gd name="T15" fmla="*/ 16 h 189"/>
                  <a:gd name="T16" fmla="*/ 48 w 114"/>
                  <a:gd name="T17" fmla="*/ 0 h 189"/>
                  <a:gd name="T18" fmla="*/ 1 w 114"/>
                  <a:gd name="T19" fmla="*/ 0 h 189"/>
                  <a:gd name="T20" fmla="*/ 1 w 114"/>
                  <a:gd name="T21" fmla="*/ 14 h 189"/>
                  <a:gd name="T22" fmla="*/ 34 w 114"/>
                  <a:gd name="T23" fmla="*/ 14 h 189"/>
                  <a:gd name="T24" fmla="*/ 34 w 114"/>
                  <a:gd name="T25" fmla="*/ 134 h 189"/>
                  <a:gd name="T26" fmla="*/ 0 w 114"/>
                  <a:gd name="T27" fmla="*/ 134 h 189"/>
                  <a:gd name="T28" fmla="*/ 0 w 114"/>
                  <a:gd name="T29" fmla="*/ 148 h 189"/>
                  <a:gd name="T30" fmla="*/ 48 w 114"/>
                  <a:gd name="T31" fmla="*/ 148 h 189"/>
                  <a:gd name="T32" fmla="*/ 48 w 114"/>
                  <a:gd name="T33" fmla="*/ 130 h 189"/>
                  <a:gd name="T34" fmla="*/ 56 w 114"/>
                  <a:gd name="T35" fmla="*/ 130 h 189"/>
                  <a:gd name="T36" fmla="*/ 83 w 114"/>
                  <a:gd name="T37" fmla="*/ 175 h 189"/>
                  <a:gd name="T38" fmla="*/ 106 w 114"/>
                  <a:gd name="T39" fmla="*/ 189 h 189"/>
                  <a:gd name="T40" fmla="*/ 114 w 114"/>
                  <a:gd name="T41" fmla="*/ 188 h 189"/>
                  <a:gd name="T42" fmla="*/ 106 w 114"/>
                  <a:gd name="T43" fmla="*/ 1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89">
                    <a:moveTo>
                      <a:pt x="106" y="175"/>
                    </a:moveTo>
                    <a:cubicBezTo>
                      <a:pt x="103" y="175"/>
                      <a:pt x="98" y="174"/>
                      <a:pt x="95" y="168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83" y="175"/>
                      <a:pt x="83" y="175"/>
                      <a:pt x="83" y="175"/>
                    </a:cubicBezTo>
                    <a:cubicBezTo>
                      <a:pt x="89" y="186"/>
                      <a:pt x="98" y="189"/>
                      <a:pt x="106" y="189"/>
                    </a:cubicBezTo>
                    <a:cubicBezTo>
                      <a:pt x="109" y="189"/>
                      <a:pt x="112" y="189"/>
                      <a:pt x="114" y="188"/>
                    </a:cubicBezTo>
                    <a:lnTo>
                      <a:pt x="106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0">
                <a:extLst>
                  <a:ext uri="{FF2B5EF4-FFF2-40B4-BE49-F238E27FC236}">
                    <a16:creationId xmlns:a16="http://schemas.microsoft.com/office/drawing/2014/main" id="{FDD0C627-B7CF-DC4E-9BAC-8DFF3A0ED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5466" y="1762399"/>
                <a:ext cx="472108" cy="363448"/>
              </a:xfrm>
              <a:custGeom>
                <a:avLst/>
                <a:gdLst>
                  <a:gd name="T0" fmla="*/ 179 w 213"/>
                  <a:gd name="T1" fmla="*/ 19 h 164"/>
                  <a:gd name="T2" fmla="*/ 213 w 213"/>
                  <a:gd name="T3" fmla="*/ 19 h 164"/>
                  <a:gd name="T4" fmla="*/ 213 w 213"/>
                  <a:gd name="T5" fmla="*/ 5 h 164"/>
                  <a:gd name="T6" fmla="*/ 165 w 213"/>
                  <a:gd name="T7" fmla="*/ 5 h 164"/>
                  <a:gd name="T8" fmla="*/ 165 w 213"/>
                  <a:gd name="T9" fmla="*/ 19 h 164"/>
                  <a:gd name="T10" fmla="*/ 121 w 213"/>
                  <a:gd name="T11" fmla="*/ 0 h 164"/>
                  <a:gd name="T12" fmla="*/ 121 w 213"/>
                  <a:gd name="T13" fmla="*/ 0 h 164"/>
                  <a:gd name="T14" fmla="*/ 121 w 213"/>
                  <a:gd name="T15" fmla="*/ 0 h 164"/>
                  <a:gd name="T16" fmla="*/ 67 w 213"/>
                  <a:gd name="T17" fmla="*/ 0 h 164"/>
                  <a:gd name="T18" fmla="*/ 38 w 213"/>
                  <a:gd name="T19" fmla="*/ 18 h 164"/>
                  <a:gd name="T20" fmla="*/ 0 w 213"/>
                  <a:gd name="T21" fmla="*/ 67 h 164"/>
                  <a:gd name="T22" fmla="*/ 2 w 213"/>
                  <a:gd name="T23" fmla="*/ 71 h 164"/>
                  <a:gd name="T24" fmla="*/ 23 w 213"/>
                  <a:gd name="T25" fmla="*/ 88 h 164"/>
                  <a:gd name="T26" fmla="*/ 28 w 213"/>
                  <a:gd name="T27" fmla="*/ 89 h 164"/>
                  <a:gd name="T28" fmla="*/ 48 w 213"/>
                  <a:gd name="T29" fmla="*/ 81 h 164"/>
                  <a:gd name="T30" fmla="*/ 74 w 213"/>
                  <a:gd name="T31" fmla="*/ 55 h 164"/>
                  <a:gd name="T32" fmla="*/ 90 w 213"/>
                  <a:gd name="T33" fmla="*/ 57 h 164"/>
                  <a:gd name="T34" fmla="*/ 134 w 213"/>
                  <a:gd name="T35" fmla="*/ 140 h 164"/>
                  <a:gd name="T36" fmla="*/ 134 w 213"/>
                  <a:gd name="T37" fmla="*/ 140 h 164"/>
                  <a:gd name="T38" fmla="*/ 127 w 213"/>
                  <a:gd name="T39" fmla="*/ 149 h 164"/>
                  <a:gd name="T40" fmla="*/ 126 w 213"/>
                  <a:gd name="T41" fmla="*/ 150 h 164"/>
                  <a:gd name="T42" fmla="*/ 125 w 213"/>
                  <a:gd name="T43" fmla="*/ 150 h 164"/>
                  <a:gd name="T44" fmla="*/ 121 w 213"/>
                  <a:gd name="T45" fmla="*/ 147 h 164"/>
                  <a:gd name="T46" fmla="*/ 109 w 213"/>
                  <a:gd name="T47" fmla="*/ 129 h 164"/>
                  <a:gd name="T48" fmla="*/ 93 w 213"/>
                  <a:gd name="T49" fmla="*/ 103 h 164"/>
                  <a:gd name="T50" fmla="*/ 83 w 213"/>
                  <a:gd name="T51" fmla="*/ 101 h 164"/>
                  <a:gd name="T52" fmla="*/ 81 w 213"/>
                  <a:gd name="T53" fmla="*/ 111 h 164"/>
                  <a:gd name="T54" fmla="*/ 96 w 213"/>
                  <a:gd name="T55" fmla="*/ 135 h 164"/>
                  <a:gd name="T56" fmla="*/ 97 w 213"/>
                  <a:gd name="T57" fmla="*/ 136 h 164"/>
                  <a:gd name="T58" fmla="*/ 97 w 213"/>
                  <a:gd name="T59" fmla="*/ 136 h 164"/>
                  <a:gd name="T60" fmla="*/ 105 w 213"/>
                  <a:gd name="T61" fmla="*/ 148 h 164"/>
                  <a:gd name="T62" fmla="*/ 110 w 213"/>
                  <a:gd name="T63" fmla="*/ 156 h 164"/>
                  <a:gd name="T64" fmla="*/ 110 w 213"/>
                  <a:gd name="T65" fmla="*/ 156 h 164"/>
                  <a:gd name="T66" fmla="*/ 111 w 213"/>
                  <a:gd name="T67" fmla="*/ 157 h 164"/>
                  <a:gd name="T68" fmla="*/ 111 w 213"/>
                  <a:gd name="T69" fmla="*/ 157 h 164"/>
                  <a:gd name="T70" fmla="*/ 119 w 213"/>
                  <a:gd name="T71" fmla="*/ 163 h 164"/>
                  <a:gd name="T72" fmla="*/ 125 w 213"/>
                  <a:gd name="T73" fmla="*/ 164 h 164"/>
                  <a:gd name="T74" fmla="*/ 126 w 213"/>
                  <a:gd name="T75" fmla="*/ 164 h 164"/>
                  <a:gd name="T76" fmla="*/ 127 w 213"/>
                  <a:gd name="T77" fmla="*/ 164 h 164"/>
                  <a:gd name="T78" fmla="*/ 135 w 213"/>
                  <a:gd name="T79" fmla="*/ 161 h 164"/>
                  <a:gd name="T80" fmla="*/ 149 w 213"/>
                  <a:gd name="T81" fmla="*/ 141 h 164"/>
                  <a:gd name="T82" fmla="*/ 165 w 213"/>
                  <a:gd name="T83" fmla="*/ 141 h 164"/>
                  <a:gd name="T84" fmla="*/ 165 w 213"/>
                  <a:gd name="T85" fmla="*/ 153 h 164"/>
                  <a:gd name="T86" fmla="*/ 213 w 213"/>
                  <a:gd name="T87" fmla="*/ 153 h 164"/>
                  <a:gd name="T88" fmla="*/ 213 w 213"/>
                  <a:gd name="T89" fmla="*/ 139 h 164"/>
                  <a:gd name="T90" fmla="*/ 179 w 213"/>
                  <a:gd name="T91" fmla="*/ 139 h 164"/>
                  <a:gd name="T92" fmla="*/ 179 w 213"/>
                  <a:gd name="T93" fmla="*/ 19 h 164"/>
                  <a:gd name="T94" fmla="*/ 143 w 213"/>
                  <a:gd name="T95" fmla="*/ 127 h 164"/>
                  <a:gd name="T96" fmla="*/ 99 w 213"/>
                  <a:gd name="T97" fmla="*/ 44 h 164"/>
                  <a:gd name="T98" fmla="*/ 99 w 213"/>
                  <a:gd name="T99" fmla="*/ 43 h 164"/>
                  <a:gd name="T100" fmla="*/ 72 w 213"/>
                  <a:gd name="T101" fmla="*/ 41 h 164"/>
                  <a:gd name="T102" fmla="*/ 68 w 213"/>
                  <a:gd name="T103" fmla="*/ 41 h 164"/>
                  <a:gd name="T104" fmla="*/ 39 w 213"/>
                  <a:gd name="T105" fmla="*/ 70 h 164"/>
                  <a:gd name="T106" fmla="*/ 26 w 213"/>
                  <a:gd name="T107" fmla="*/ 75 h 164"/>
                  <a:gd name="T108" fmla="*/ 17 w 213"/>
                  <a:gd name="T109" fmla="*/ 68 h 164"/>
                  <a:gd name="T110" fmla="*/ 49 w 213"/>
                  <a:gd name="T111" fmla="*/ 26 h 164"/>
                  <a:gd name="T112" fmla="*/ 67 w 213"/>
                  <a:gd name="T113" fmla="*/ 14 h 164"/>
                  <a:gd name="T114" fmla="*/ 118 w 213"/>
                  <a:gd name="T115" fmla="*/ 14 h 164"/>
                  <a:gd name="T116" fmla="*/ 165 w 213"/>
                  <a:gd name="T117" fmla="*/ 34 h 164"/>
                  <a:gd name="T118" fmla="*/ 165 w 213"/>
                  <a:gd name="T119" fmla="*/ 127 h 164"/>
                  <a:gd name="T120" fmla="*/ 143 w 213"/>
                  <a:gd name="T121" fmla="*/ 12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3" h="164">
                    <a:moveTo>
                      <a:pt x="179" y="19"/>
                    </a:moveTo>
                    <a:cubicBezTo>
                      <a:pt x="213" y="19"/>
                      <a:pt x="213" y="19"/>
                      <a:pt x="213" y="19"/>
                    </a:cubicBezTo>
                    <a:cubicBezTo>
                      <a:pt x="213" y="5"/>
                      <a:pt x="213" y="5"/>
                      <a:pt x="213" y="5"/>
                    </a:cubicBezTo>
                    <a:cubicBezTo>
                      <a:pt x="165" y="5"/>
                      <a:pt x="165" y="5"/>
                      <a:pt x="165" y="5"/>
                    </a:cubicBezTo>
                    <a:cubicBezTo>
                      <a:pt x="165" y="19"/>
                      <a:pt x="165" y="19"/>
                      <a:pt x="165" y="19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52" y="1"/>
                      <a:pt x="38" y="1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3" y="72"/>
                      <a:pt x="10" y="85"/>
                      <a:pt x="23" y="88"/>
                    </a:cubicBezTo>
                    <a:cubicBezTo>
                      <a:pt x="25" y="89"/>
                      <a:pt x="27" y="89"/>
                      <a:pt x="28" y="89"/>
                    </a:cubicBezTo>
                    <a:cubicBezTo>
                      <a:pt x="35" y="89"/>
                      <a:pt x="41" y="86"/>
                      <a:pt x="48" y="81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8" y="56"/>
                      <a:pt x="85" y="56"/>
                      <a:pt x="90" y="57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2" y="144"/>
                      <a:pt x="130" y="148"/>
                      <a:pt x="127" y="149"/>
                    </a:cubicBezTo>
                    <a:cubicBezTo>
                      <a:pt x="127" y="150"/>
                      <a:pt x="126" y="150"/>
                      <a:pt x="126" y="150"/>
                    </a:cubicBezTo>
                    <a:cubicBezTo>
                      <a:pt x="126" y="150"/>
                      <a:pt x="125" y="150"/>
                      <a:pt x="125" y="150"/>
                    </a:cubicBezTo>
                    <a:cubicBezTo>
                      <a:pt x="125" y="150"/>
                      <a:pt x="123" y="150"/>
                      <a:pt x="121" y="147"/>
                    </a:cubicBezTo>
                    <a:cubicBezTo>
                      <a:pt x="109" y="129"/>
                      <a:pt x="109" y="129"/>
                      <a:pt x="109" y="129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91" y="100"/>
                      <a:pt x="87" y="99"/>
                      <a:pt x="83" y="101"/>
                    </a:cubicBezTo>
                    <a:cubicBezTo>
                      <a:pt x="80" y="103"/>
                      <a:pt x="79" y="108"/>
                      <a:pt x="81" y="111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10" y="156"/>
                      <a:pt x="110" y="156"/>
                      <a:pt x="110" y="156"/>
                    </a:cubicBezTo>
                    <a:cubicBezTo>
                      <a:pt x="110" y="156"/>
                      <a:pt x="110" y="156"/>
                      <a:pt x="110" y="156"/>
                    </a:cubicBezTo>
                    <a:cubicBezTo>
                      <a:pt x="110" y="156"/>
                      <a:pt x="111" y="157"/>
                      <a:pt x="111" y="157"/>
                    </a:cubicBezTo>
                    <a:cubicBezTo>
                      <a:pt x="111" y="157"/>
                      <a:pt x="111" y="157"/>
                      <a:pt x="111" y="157"/>
                    </a:cubicBezTo>
                    <a:cubicBezTo>
                      <a:pt x="113" y="160"/>
                      <a:pt x="116" y="162"/>
                      <a:pt x="119" y="163"/>
                    </a:cubicBezTo>
                    <a:cubicBezTo>
                      <a:pt x="121" y="164"/>
                      <a:pt x="123" y="164"/>
                      <a:pt x="125" y="164"/>
                    </a:cubicBezTo>
                    <a:cubicBezTo>
                      <a:pt x="125" y="164"/>
                      <a:pt x="126" y="164"/>
                      <a:pt x="126" y="164"/>
                    </a:cubicBezTo>
                    <a:cubicBezTo>
                      <a:pt x="126" y="164"/>
                      <a:pt x="126" y="164"/>
                      <a:pt x="127" y="164"/>
                    </a:cubicBezTo>
                    <a:cubicBezTo>
                      <a:pt x="130" y="164"/>
                      <a:pt x="132" y="163"/>
                      <a:pt x="135" y="161"/>
                    </a:cubicBezTo>
                    <a:cubicBezTo>
                      <a:pt x="142" y="156"/>
                      <a:pt x="147" y="147"/>
                      <a:pt x="149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5" y="153"/>
                      <a:pt x="165" y="153"/>
                      <a:pt x="165" y="153"/>
                    </a:cubicBezTo>
                    <a:cubicBezTo>
                      <a:pt x="213" y="153"/>
                      <a:pt x="213" y="153"/>
                      <a:pt x="213" y="153"/>
                    </a:cubicBezTo>
                    <a:cubicBezTo>
                      <a:pt x="213" y="139"/>
                      <a:pt x="213" y="139"/>
                      <a:pt x="213" y="139"/>
                    </a:cubicBezTo>
                    <a:cubicBezTo>
                      <a:pt x="179" y="139"/>
                      <a:pt x="179" y="139"/>
                      <a:pt x="179" y="139"/>
                    </a:cubicBezTo>
                    <a:lnTo>
                      <a:pt x="179" y="19"/>
                    </a:lnTo>
                    <a:close/>
                    <a:moveTo>
                      <a:pt x="143" y="127"/>
                    </a:moveTo>
                    <a:cubicBezTo>
                      <a:pt x="99" y="44"/>
                      <a:pt x="99" y="44"/>
                      <a:pt x="99" y="4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6" y="43"/>
                      <a:pt x="72" y="41"/>
                      <a:pt x="72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4"/>
                      <a:pt x="30" y="75"/>
                      <a:pt x="26" y="75"/>
                    </a:cubicBezTo>
                    <a:cubicBezTo>
                      <a:pt x="22" y="74"/>
                      <a:pt x="19" y="71"/>
                      <a:pt x="17" y="6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8" y="14"/>
                      <a:pt x="67" y="14"/>
                      <a:pt x="67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65" y="34"/>
                      <a:pt x="165" y="34"/>
                      <a:pt x="165" y="34"/>
                    </a:cubicBezTo>
                    <a:cubicBezTo>
                      <a:pt x="165" y="127"/>
                      <a:pt x="165" y="127"/>
                      <a:pt x="165" y="127"/>
                    </a:cubicBezTo>
                    <a:lnTo>
                      <a:pt x="143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65FEB9-4B73-674A-8F0C-340B087D8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07222" y="5695338"/>
            <a:ext cx="307861" cy="307861"/>
            <a:chOff x="1537913" y="2434541"/>
            <a:chExt cx="912784" cy="91278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6D382F3-C2E7-184E-9CB9-37AE3B28E404}"/>
                </a:ext>
              </a:extLst>
            </p:cNvPr>
            <p:cNvSpPr/>
            <p:nvPr/>
          </p:nvSpPr>
          <p:spPr>
            <a:xfrm>
              <a:off x="1537913" y="2434541"/>
              <a:ext cx="912784" cy="91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6A79EAF-0A2C-614C-889A-EBBCAAD46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9652" y="2728690"/>
              <a:ext cx="489306" cy="324487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AC5082-CC2D-374E-9E34-C75A84A85DA5}"/>
              </a:ext>
            </a:extLst>
          </p:cNvPr>
          <p:cNvGrpSpPr/>
          <p:nvPr/>
        </p:nvGrpSpPr>
        <p:grpSpPr>
          <a:xfrm>
            <a:off x="4909729" y="4866745"/>
            <a:ext cx="307861" cy="307861"/>
            <a:chOff x="5058412" y="4866745"/>
            <a:chExt cx="307861" cy="30786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7571975-C7DA-194D-B73B-C02C6F4997BB}"/>
                </a:ext>
              </a:extLst>
            </p:cNvPr>
            <p:cNvSpPr/>
            <p:nvPr/>
          </p:nvSpPr>
          <p:spPr>
            <a:xfrm>
              <a:off x="5058412" y="4866745"/>
              <a:ext cx="307861" cy="3078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F512913-E698-8544-A84D-6145D6DB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2296" y="4915288"/>
              <a:ext cx="200092" cy="20009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8424AD-8128-3443-B262-DCBE50E029EA}"/>
              </a:ext>
            </a:extLst>
          </p:cNvPr>
          <p:cNvGrpSpPr/>
          <p:nvPr/>
        </p:nvGrpSpPr>
        <p:grpSpPr>
          <a:xfrm>
            <a:off x="4909729" y="4454368"/>
            <a:ext cx="307861" cy="307861"/>
            <a:chOff x="5058412" y="4454368"/>
            <a:chExt cx="307861" cy="30786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E2A7A4-DB36-4F4B-92EF-6777AC05B66F}"/>
                </a:ext>
              </a:extLst>
            </p:cNvPr>
            <p:cNvSpPr/>
            <p:nvPr/>
          </p:nvSpPr>
          <p:spPr>
            <a:xfrm>
              <a:off x="5058412" y="4454368"/>
              <a:ext cx="307861" cy="3078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170C2AA-825D-554D-86B1-F5409E5E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2296" y="4508252"/>
              <a:ext cx="200092" cy="20009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03672CC-1292-674B-9CA3-4B06660E214E}"/>
              </a:ext>
            </a:extLst>
          </p:cNvPr>
          <p:cNvGrpSpPr/>
          <p:nvPr/>
        </p:nvGrpSpPr>
        <p:grpSpPr>
          <a:xfrm>
            <a:off x="4909729" y="5279122"/>
            <a:ext cx="307861" cy="307861"/>
            <a:chOff x="5058412" y="5279122"/>
            <a:chExt cx="307861" cy="30786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C545BDF-2D36-094D-A395-37098CE984F6}"/>
                </a:ext>
              </a:extLst>
            </p:cNvPr>
            <p:cNvSpPr/>
            <p:nvPr/>
          </p:nvSpPr>
          <p:spPr>
            <a:xfrm>
              <a:off x="5058412" y="5279122"/>
              <a:ext cx="307861" cy="3078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C45561E-DC19-3443-BDD3-39F7992F6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2296" y="5327665"/>
              <a:ext cx="200092" cy="200092"/>
            </a:xfrm>
            <a:prstGeom prst="rect">
              <a:avLst/>
            </a:prstGeom>
          </p:spPr>
        </p:pic>
      </p:grp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60EE441B-D51D-9845-9407-405B41D4B6D2}"/>
              </a:ext>
            </a:extLst>
          </p:cNvPr>
          <p:cNvSpPr txBox="1">
            <a:spLocks/>
          </p:cNvSpPr>
          <p:nvPr/>
        </p:nvSpPr>
        <p:spPr>
          <a:xfrm>
            <a:off x="5373326" y="4311040"/>
            <a:ext cx="3486996" cy="18083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328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PortlandWater</a:t>
            </a:r>
          </a:p>
          <a:p>
            <a:r>
              <a:rPr lang="en-US" sz="1600" dirty="0"/>
              <a:t>PortlandWaterBureau</a:t>
            </a:r>
          </a:p>
          <a:p>
            <a:r>
              <a:rPr lang="en-US" sz="1600" dirty="0"/>
              <a:t>PortlandWaterBureau</a:t>
            </a:r>
          </a:p>
          <a:p>
            <a:r>
              <a:rPr lang="en-US" sz="1600" dirty="0"/>
              <a:t>E-News: eepurl.com/gcWEjj</a:t>
            </a:r>
          </a:p>
        </p:txBody>
      </p:sp>
    </p:spTree>
    <p:extLst>
      <p:ext uri="{BB962C8B-B14F-4D97-AF65-F5344CB8AC3E}">
        <p14:creationId xmlns:p14="http://schemas.microsoft.com/office/powerpoint/2010/main" val="276544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457B"/>
      </a:dk1>
      <a:lt1>
        <a:srgbClr val="FFFFFF"/>
      </a:lt1>
      <a:dk2>
        <a:srgbClr val="44546A"/>
      </a:dk2>
      <a:lt2>
        <a:srgbClr val="E7E6E6"/>
      </a:lt2>
      <a:accent1>
        <a:srgbClr val="009CAD"/>
      </a:accent1>
      <a:accent2>
        <a:srgbClr val="8CC63E"/>
      </a:accent2>
      <a:accent3>
        <a:srgbClr val="F7931C"/>
      </a:accent3>
      <a:accent4>
        <a:srgbClr val="047A90"/>
      </a:accent4>
      <a:accent5>
        <a:srgbClr val="70CBD3"/>
      </a:accent5>
      <a:accent6>
        <a:srgbClr val="00703B"/>
      </a:accent6>
      <a:hlink>
        <a:srgbClr val="00A1B1"/>
      </a:hlink>
      <a:folHlink>
        <a:srgbClr val="70CB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</TotalTime>
  <Words>316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Mangal</vt:lpstr>
      <vt:lpstr>Myriad Pro</vt:lpstr>
      <vt:lpstr>Myriad Pro Light</vt:lpstr>
      <vt:lpstr>Verdana</vt:lpstr>
      <vt:lpstr>Office Theme</vt:lpstr>
      <vt:lpstr>Groundwater Pump Station</vt:lpstr>
      <vt:lpstr>Groundwater Program Background</vt:lpstr>
      <vt:lpstr>Why we’re replacing these components</vt:lpstr>
      <vt:lpstr>Request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Ryan (Water)</dc:creator>
  <cp:lastModifiedBy>Inman, Jodie</cp:lastModifiedBy>
  <cp:revision>43</cp:revision>
  <dcterms:created xsi:type="dcterms:W3CDTF">2021-04-09T21:01:52Z</dcterms:created>
  <dcterms:modified xsi:type="dcterms:W3CDTF">2022-04-20T15:12:24Z</dcterms:modified>
</cp:coreProperties>
</file>