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36" r:id="rId5"/>
    <p:sldId id="352" r:id="rId6"/>
    <p:sldId id="268" r:id="rId7"/>
    <p:sldId id="383" r:id="rId8"/>
    <p:sldId id="379" r:id="rId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ves, Cassie" initials="GC" lastIdx="1" clrIdx="0">
    <p:extLst>
      <p:ext uri="{19B8F6BF-5375-455C-9EA6-DF929625EA0E}">
        <p15:presenceInfo xmlns:p15="http://schemas.microsoft.com/office/powerpoint/2012/main" userId="S::Cassie.Graves@portlandoregon.gov::bbabf253-30db-4af8-bd46-f78a42547601" providerId="AD"/>
      </p:ext>
    </p:extLst>
  </p:cmAuthor>
  <p:cmAuthor id="2" name="Van Bockel, Dory" initials="VD" lastIdx="2" clrIdx="1">
    <p:extLst>
      <p:ext uri="{19B8F6BF-5375-455C-9EA6-DF929625EA0E}">
        <p15:presenceInfo xmlns:p15="http://schemas.microsoft.com/office/powerpoint/2012/main" userId="S::dory.vanbockel@portlandoregon.gov::d86373d3-591c-449b-ba45-ed9514bf0e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F69"/>
    <a:srgbClr val="CDD8DF"/>
    <a:srgbClr val="525E76"/>
    <a:srgbClr val="677186"/>
    <a:srgbClr val="E8E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3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434F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1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Studio</c:v>
                </c:pt>
                <c:pt idx="1">
                  <c:v>One
Bedroom</c:v>
                </c:pt>
                <c:pt idx="2">
                  <c:v>Two
Bedroom</c:v>
                </c:pt>
                <c:pt idx="3">
                  <c:v>Three
Bedroom</c:v>
                </c:pt>
                <c:pt idx="4">
                  <c:v>Four
Bedroom</c:v>
                </c:pt>
                <c:pt idx="5">
                  <c:v>Undetermind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637</c:v>
                </c:pt>
                <c:pt idx="1">
                  <c:v>463</c:v>
                </c:pt>
                <c:pt idx="2">
                  <c:v>217</c:v>
                </c:pt>
                <c:pt idx="3">
                  <c:v>162</c:v>
                </c:pt>
                <c:pt idx="4">
                  <c:v>6</c:v>
                </c:pt>
                <c:pt idx="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BC-446C-9B0C-85EF9F5E6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11386440"/>
        <c:axId val="611382176"/>
      </c:barChart>
      <c:catAx>
        <c:axId val="611386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0" cap="flat" cmpd="sng" algn="ctr">
            <a:solidFill>
              <a:schemeClr val="tx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1382176"/>
        <c:crosses val="autoZero"/>
        <c:auto val="1"/>
        <c:lblAlgn val="ctr"/>
        <c:lblOffset val="100"/>
        <c:noMultiLvlLbl val="0"/>
      </c:catAx>
      <c:valAx>
        <c:axId val="61138217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tx2">
                  <a:lumMod val="50000"/>
                  <a:alpha val="50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1386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rgbClr val="434F69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>
                <a:solidFill>
                  <a:schemeClr val="tx2">
                    <a:lumMod val="50000"/>
                  </a:schemeClr>
                </a:solidFill>
              </a:rPr>
              <a:t>Monthly Rents in Portland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Sheet1!$C$2:$C$5</c:f>
              <c:strCache>
                <c:ptCount val="4"/>
                <c:pt idx="0">
                  <c:v>Average New
Construction
Unit</c:v>
                </c:pt>
                <c:pt idx="1">
                  <c:v>Average
Market Rate
Unit</c:v>
                </c:pt>
                <c:pt idx="2">
                  <c:v>80% AMI Unit</c:v>
                </c:pt>
                <c:pt idx="3">
                  <c:v>60% AMI Unit</c:v>
                </c:pt>
              </c:strCache>
            </c:strRef>
          </c:cat>
          <c:val>
            <c:numRef>
              <c:f>Sheet1!$D$2:$D$5</c:f>
              <c:numCache>
                <c:formatCode>_("$"* #,##0_);_("$"* \(#,##0\);_("$"* "-"??_);_(@_)</c:formatCode>
                <c:ptCount val="4"/>
                <c:pt idx="0">
                  <c:v>1900</c:v>
                </c:pt>
                <c:pt idx="1">
                  <c:v>1514</c:v>
                </c:pt>
                <c:pt idx="2">
                  <c:v>1450</c:v>
                </c:pt>
                <c:pt idx="3">
                  <c:v>1088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20-4DDE-B8A2-806CA6B68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5"/>
        <c:axId val="408860152"/>
        <c:axId val="408863104"/>
      </c:barChart>
      <c:catAx>
        <c:axId val="408860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tx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08863104"/>
        <c:crosses val="autoZero"/>
        <c:auto val="1"/>
        <c:lblAlgn val="ctr"/>
        <c:lblOffset val="100"/>
        <c:noMultiLvlLbl val="0"/>
      </c:catAx>
      <c:valAx>
        <c:axId val="408863104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tx2">
                  <a:lumMod val="50000"/>
                  <a:alpha val="50000"/>
                </a:schemeClr>
              </a:solidFill>
              <a:prstDash val="sysDash"/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08860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95FB2A-8F47-4E55-9B38-0758FA9D90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1CD017-D34A-4C93-9FCF-DAD2F6D411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5EFDA-13C6-46F3-ACB9-B260810DFFE3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3570AF-F0A4-4590-9976-D39ABE55D8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97A3A-2BE2-4E9B-AED7-59DE5349EE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F970E-B795-4034-B0A4-2E071A12A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BA00D-3D28-44A1-8298-D82607B311B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A4831-6F91-4AC6-8784-CCCD00E15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58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A4831-6F91-4AC6-8784-CCCD00E153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9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D4F9-C769-4F8B-8AB6-940FE6406A7B}" type="datetime1">
              <a:rPr lang="en-US" smtClean="0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E471-40C4-4A89-91C0-A8C8E80C41A5}" type="datetime1">
              <a:rPr lang="en-US" smtClean="0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5031D-B28E-4F58-A73F-A42CD10C9DB8}" type="datetime1">
              <a:rPr lang="en-US" smtClean="0"/>
              <a:t>4/7/2022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2EAA1-792B-4242-9493-1D6C4FB61A42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9D47D-D5EF-404E-8403-3A27A6B3E435}" type="datetime1">
              <a:rPr lang="en-US" smtClean="0"/>
              <a:t>4/7/2022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479ED-486B-4CC5-BF36-E0D529C6AF42}" type="datetime1">
              <a:rPr lang="en-US" smtClean="0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D8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B548F5-2667-47C6-8A17-E7A625AEB89D}"/>
              </a:ext>
            </a:extLst>
          </p:cNvPr>
          <p:cNvSpPr/>
          <p:nvPr/>
        </p:nvSpPr>
        <p:spPr>
          <a:xfrm>
            <a:off x="1371600" y="874455"/>
            <a:ext cx="1021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dirty="0">
                <a:solidFill>
                  <a:srgbClr val="8D9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2035 Comprehensive Plan </a:t>
            </a:r>
          </a:p>
          <a:p>
            <a:pPr algn="r"/>
            <a:r>
              <a:rPr lang="en-US" sz="3200" dirty="0">
                <a:solidFill>
                  <a:srgbClr val="8D9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5.35 Inclusionary housing</a:t>
            </a:r>
          </a:p>
          <a:p>
            <a:pPr algn="r"/>
            <a:endParaRPr lang="en-US" sz="2400" i="1" dirty="0">
              <a:solidFill>
                <a:srgbClr val="8D9AB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400" i="1" dirty="0">
                <a:solidFill>
                  <a:srgbClr val="8D9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inclusionary zoning and other regulatory tools to effectively link the production of affordable housing to the production of market-rate housing. Work to remove regulatory barriers that prevent the use of such tools.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98EC097-9702-48EA-949F-F307EC8EFA6E}"/>
              </a:ext>
            </a:extLst>
          </p:cNvPr>
          <p:cNvGrpSpPr/>
          <p:nvPr/>
        </p:nvGrpSpPr>
        <p:grpSpPr>
          <a:xfrm>
            <a:off x="669291" y="5657918"/>
            <a:ext cx="3799779" cy="914400"/>
            <a:chOff x="669291" y="5657918"/>
            <a:chExt cx="3799779" cy="9144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9699C77-550A-4D13-8DFF-E77C03279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017"/>
            <a:stretch/>
          </p:blipFill>
          <p:spPr>
            <a:xfrm>
              <a:off x="669291" y="5657918"/>
              <a:ext cx="911315" cy="9144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CEAF233-C531-4281-8A70-C1713B306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136" b="24471"/>
            <a:stretch/>
          </p:blipFill>
          <p:spPr>
            <a:xfrm>
              <a:off x="1700415" y="5769803"/>
              <a:ext cx="2768655" cy="690630"/>
            </a:xfrm>
            <a:prstGeom prst="rect">
              <a:avLst/>
            </a:prstGeom>
          </p:spPr>
        </p:pic>
      </p:grpSp>
      <p:sp>
        <p:nvSpPr>
          <p:cNvPr id="10" name="object 8">
            <a:extLst>
              <a:ext uri="{FF2B5EF4-FFF2-40B4-BE49-F238E27FC236}">
                <a16:creationId xmlns:a16="http://schemas.microsoft.com/office/drawing/2014/main" id="{0A09EA18-68DF-4AE6-A208-D14A475AABF3}"/>
              </a:ext>
            </a:extLst>
          </p:cNvPr>
          <p:cNvSpPr txBox="1"/>
          <p:nvPr/>
        </p:nvSpPr>
        <p:spPr>
          <a:xfrm>
            <a:off x="5160128" y="5128333"/>
            <a:ext cx="6422272" cy="1105431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 algn="r"/>
            <a:r>
              <a:rPr lang="en-US" sz="2200" b="1" spc="-1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Matthew Tschabold </a:t>
            </a:r>
            <a:r>
              <a:rPr lang="en-US" sz="2200" i="1" spc="-1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Policy and Planning Manager </a:t>
            </a:r>
          </a:p>
          <a:p>
            <a:pPr marL="12700" marR="5080" algn="r"/>
            <a:r>
              <a:rPr lang="en-US" sz="2200" b="1" spc="-5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Cassie Graves </a:t>
            </a:r>
            <a:r>
              <a:rPr lang="en-US" sz="2200" i="1" spc="-5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Development Incentives Coordinator</a:t>
            </a:r>
            <a:endParaRPr lang="en-US" sz="2200" i="1" spc="-1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rial"/>
            </a:endParaRPr>
          </a:p>
          <a:p>
            <a:pPr marL="12700" marR="5080" algn="r">
              <a:spcBef>
                <a:spcPts val="600"/>
              </a:spcBef>
            </a:pPr>
            <a:r>
              <a:rPr lang="en-US" sz="2200" b="1" spc="-1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April 20, 2022</a:t>
            </a:r>
            <a:endParaRPr sz="22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362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E7D2C6F-400A-487B-97FB-F1DF2CDB35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06046"/>
              </p:ext>
            </p:extLst>
          </p:nvPr>
        </p:nvGraphicFramePr>
        <p:xfrm>
          <a:off x="844296" y="3333869"/>
          <a:ext cx="5861304" cy="3163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1E7EA31-558B-4203-AE5E-9E0AEF52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40" y="437354"/>
            <a:ext cx="10815319" cy="430887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Portland’s Inclusionary Housing Units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8A2DCD2-3F1D-4A13-8EB5-9C63444FDAD0}"/>
              </a:ext>
            </a:extLst>
          </p:cNvPr>
          <p:cNvGrpSpPr/>
          <p:nvPr/>
        </p:nvGrpSpPr>
        <p:grpSpPr>
          <a:xfrm>
            <a:off x="688340" y="1655624"/>
            <a:ext cx="4417060" cy="1661993"/>
            <a:chOff x="1600200" y="2133600"/>
            <a:chExt cx="4417060" cy="1661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68521A5-38E3-4D24-BCDD-3F06837280B2}"/>
                </a:ext>
              </a:extLst>
            </p:cNvPr>
            <p:cNvSpPr txBox="1"/>
            <p:nvPr/>
          </p:nvSpPr>
          <p:spPr>
            <a:xfrm>
              <a:off x="1600200" y="2133600"/>
              <a:ext cx="3048000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Projected Minimum:</a:t>
              </a:r>
            </a:p>
            <a:p>
              <a:pPr algn="r"/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Confirmed 60% AMI Units:</a:t>
              </a:r>
            </a:p>
            <a:p>
              <a:pPr algn="r"/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Confirmed 80% AMI Units:</a:t>
              </a:r>
            </a:p>
            <a:p>
              <a:pPr algn="r"/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Undetermined:</a:t>
              </a:r>
            </a:p>
            <a:p>
              <a:pPr algn="r"/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BB2E0A6-9207-420D-99B2-84DD834B27A1}"/>
                </a:ext>
              </a:extLst>
            </p:cNvPr>
            <p:cNvSpPr txBox="1"/>
            <p:nvPr/>
          </p:nvSpPr>
          <p:spPr>
            <a:xfrm>
              <a:off x="4648199" y="2133600"/>
              <a:ext cx="1369061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1,556 units</a:t>
              </a:r>
            </a:p>
            <a:p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984 units</a:t>
              </a:r>
            </a:p>
            <a:p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501 units</a:t>
              </a:r>
            </a:p>
            <a:p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71 units</a:t>
              </a:r>
            </a:p>
            <a:p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C850236-3E11-4C15-BC29-3012D0642F34}"/>
              </a:ext>
            </a:extLst>
          </p:cNvPr>
          <p:cNvSpPr txBox="1"/>
          <p:nvPr/>
        </p:nvSpPr>
        <p:spPr>
          <a:xfrm>
            <a:off x="8778240" y="6553200"/>
            <a:ext cx="33375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of Portland, Portland Housing Bureau, April 2022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BD531DD-36D9-447C-88E5-33DD583A4C4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687590" y="6478453"/>
            <a:ext cx="816817" cy="184666"/>
          </a:xfrm>
        </p:spPr>
        <p:txBody>
          <a:bodyPr/>
          <a:lstStyle/>
          <a:p>
            <a:pPr marL="25400" algn="ctr">
              <a:lnSpc>
                <a:spcPct val="100000"/>
              </a:lnSpc>
              <a:spcBef>
                <a:spcPts val="40"/>
              </a:spcBef>
            </a:pPr>
            <a:r>
              <a:rPr lang="en-US" dirty="0">
                <a:solidFill>
                  <a:srgbClr val="434F69"/>
                </a:solidFill>
              </a:rPr>
              <a:t>- </a:t>
            </a:r>
            <a:fld id="{81D60167-4931-47E6-BA6A-407CBD079E47}" type="slidenum">
              <a:rPr lang="en-US" smtClean="0">
                <a:solidFill>
                  <a:srgbClr val="434F69"/>
                </a:solidFill>
              </a:rPr>
              <a:pPr marL="25400" algn="ctr">
                <a:lnSpc>
                  <a:spcPct val="100000"/>
                </a:lnSpc>
                <a:spcBef>
                  <a:spcPts val="40"/>
                </a:spcBef>
              </a:pPr>
              <a:t>2</a:t>
            </a:fld>
            <a:r>
              <a:rPr lang="en-US" dirty="0">
                <a:solidFill>
                  <a:srgbClr val="434F69"/>
                </a:solidFill>
              </a:rPr>
              <a:t> -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CD54DFAE-102E-4484-9C4F-7874E36A06DF}"/>
              </a:ext>
            </a:extLst>
          </p:cNvPr>
          <p:cNvGraphicFramePr>
            <a:graphicFrameLocks/>
          </p:cNvGraphicFramePr>
          <p:nvPr/>
        </p:nvGraphicFramePr>
        <p:xfrm>
          <a:off x="7086602" y="1125951"/>
          <a:ext cx="4572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056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EECEA9-4499-43DB-9CCE-1180A41724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1" t="8869" r="7330"/>
          <a:stretch/>
        </p:blipFill>
        <p:spPr>
          <a:xfrm>
            <a:off x="1" y="1674"/>
            <a:ext cx="12192000" cy="685632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5B79C61-EDAA-490F-AA03-2E8295526B21}"/>
              </a:ext>
            </a:extLst>
          </p:cNvPr>
          <p:cNvSpPr txBox="1"/>
          <p:nvPr/>
        </p:nvSpPr>
        <p:spPr>
          <a:xfrm>
            <a:off x="8621486" y="6553200"/>
            <a:ext cx="349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of Portland, Portland Housing Bureau, April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8C8D61-3E6F-4DB1-A37A-651A5E6E682E}"/>
              </a:ext>
            </a:extLst>
          </p:cNvPr>
          <p:cNvSpPr/>
          <p:nvPr/>
        </p:nvSpPr>
        <p:spPr>
          <a:xfrm>
            <a:off x="6680200" y="418299"/>
            <a:ext cx="48494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32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 MULTE Applications</a:t>
            </a: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FDECEDBA-595B-47B4-A7C3-7CA81DF4DD52}"/>
              </a:ext>
            </a:extLst>
          </p:cNvPr>
          <p:cNvSpPr/>
          <p:nvPr/>
        </p:nvSpPr>
        <p:spPr>
          <a:xfrm>
            <a:off x="6096000" y="3862732"/>
            <a:ext cx="285750" cy="28575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6352D0-7ACB-49B1-8748-84FBF60083D6}"/>
              </a:ext>
            </a:extLst>
          </p:cNvPr>
          <p:cNvSpPr/>
          <p:nvPr/>
        </p:nvSpPr>
        <p:spPr>
          <a:xfrm>
            <a:off x="3008243" y="4148482"/>
            <a:ext cx="33735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 27</a:t>
            </a:r>
            <a:r>
              <a:rPr lang="en-US" sz="2000" b="1" baseline="30000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</a:t>
            </a:r>
            <a:r>
              <a:rPr lang="en-US" sz="2000" b="1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&amp; Division Apartments</a:t>
            </a:r>
          </a:p>
          <a:p>
            <a:pPr algn="r"/>
            <a:r>
              <a:rPr lang="en-US" sz="2000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2680 SE Division St</a:t>
            </a:r>
          </a:p>
        </p:txBody>
      </p:sp>
    </p:spTree>
    <p:extLst>
      <p:ext uri="{BB962C8B-B14F-4D97-AF65-F5344CB8AC3E}">
        <p14:creationId xmlns:p14="http://schemas.microsoft.com/office/powerpoint/2010/main" val="52265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3E60D8F-5DBB-42D7-A10C-CA7F1D343139}"/>
              </a:ext>
            </a:extLst>
          </p:cNvPr>
          <p:cNvSpPr/>
          <p:nvPr/>
        </p:nvSpPr>
        <p:spPr>
          <a:xfrm>
            <a:off x="8751377" y="1634015"/>
            <a:ext cx="34406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Developer Options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15% of units at 80% AMI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8% of units at 60% AMI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Fee-in-lieu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Off-site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Bedroom reconfiguration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69290" y="1823549"/>
            <a:ext cx="8139835" cy="37984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Building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52-unit building 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(Avg. SqFt: 367 studio, 539 one-bed, and 702 two-bed)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IH Units: 1 Studio, 2 Two-Bedroom at 60% AMI</a:t>
            </a: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Similar market-rate*: </a:t>
            </a:r>
            <a:r>
              <a:rPr lang="nl-NL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$1,380 (studio); $2,125 (2 bedroom)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IH maximum: </a:t>
            </a:r>
            <a:r>
              <a:rPr lang="nl-NL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$1,015 (studio);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$1,509 (3 bedroom)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201F1E"/>
                </a:solidFill>
                <a:effectLst/>
                <a:latin typeface="Verdana" panose="020B0604030504040204" pitchFamily="34" charset="0"/>
              </a:rPr>
              <a:t> 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Property Tax Exemption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$1,041 per IH unit, per year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(for 10 years)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$105 per year of affordability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(for 99 years)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35EA42-5C7C-42EB-8EE8-B7F9EADC8A4E}"/>
              </a:ext>
            </a:extLst>
          </p:cNvPr>
          <p:cNvSpPr/>
          <p:nvPr/>
        </p:nvSpPr>
        <p:spPr>
          <a:xfrm>
            <a:off x="669290" y="418299"/>
            <a:ext cx="105130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27</a:t>
            </a:r>
            <a:r>
              <a:rPr lang="en-US" sz="3200" b="1" baseline="3000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Division Street</a:t>
            </a:r>
            <a:endParaRPr lang="en-US" sz="3200" dirty="0">
              <a:solidFill>
                <a:srgbClr val="1F497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7ABA2DF-B99A-4369-9B95-48C7B1141CEF}"/>
              </a:ext>
            </a:extLst>
          </p:cNvPr>
          <p:cNvCxnSpPr>
            <a:cxnSpLocks/>
          </p:cNvCxnSpPr>
          <p:nvPr/>
        </p:nvCxnSpPr>
        <p:spPr>
          <a:xfrm>
            <a:off x="669291" y="1003074"/>
            <a:ext cx="7719694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37D54E8-B0E3-4557-9594-3DC766EA2F62}"/>
              </a:ext>
            </a:extLst>
          </p:cNvPr>
          <p:cNvSpPr/>
          <p:nvPr/>
        </p:nvSpPr>
        <p:spPr>
          <a:xfrm>
            <a:off x="873495" y="1049240"/>
            <a:ext cx="85586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Overview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38D94B-A18C-4813-BB65-04DDD513236D}"/>
              </a:ext>
            </a:extLst>
          </p:cNvPr>
          <p:cNvSpPr/>
          <p:nvPr/>
        </p:nvSpPr>
        <p:spPr>
          <a:xfrm>
            <a:off x="8947320" y="4370106"/>
            <a:ext cx="3244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Housing Bureau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recommends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approval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as IH rents are below new construction rents and there is a need for affordable 2-bedroom units in this neighborhood.</a:t>
            </a:r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4F29A36-9131-4F3E-B352-A379CC764BF4}"/>
              </a:ext>
            </a:extLst>
          </p:cNvPr>
          <p:cNvGrpSpPr/>
          <p:nvPr/>
        </p:nvGrpSpPr>
        <p:grpSpPr>
          <a:xfrm>
            <a:off x="8836200" y="2422417"/>
            <a:ext cx="427507" cy="365760"/>
            <a:chOff x="5782266" y="2486892"/>
            <a:chExt cx="693155" cy="768885"/>
          </a:xfrm>
        </p:grpSpPr>
        <p:pic>
          <p:nvPicPr>
            <p:cNvPr id="16" name="Picture 2" descr="Free Check Box Cliparts, Download Free Clip Art, Free Clip Art on Clipart  Library">
              <a:extLst>
                <a:ext uri="{FF2B5EF4-FFF2-40B4-BE49-F238E27FC236}">
                  <a16:creationId xmlns:a16="http://schemas.microsoft.com/office/drawing/2014/main" id="{F219151D-BD9F-476C-8269-98B7E31E5A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EDEDED"/>
                </a:clrFrom>
                <a:clrTo>
                  <a:srgbClr val="EDEDED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Marker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04" r="1" b="21689"/>
            <a:stretch/>
          </p:blipFill>
          <p:spPr bwMode="auto">
            <a:xfrm>
              <a:off x="5855798" y="2486892"/>
              <a:ext cx="619623" cy="7385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E62DEE3-A84B-4F84-9F2D-9D5818778E87}"/>
                </a:ext>
              </a:extLst>
            </p:cNvPr>
            <p:cNvSpPr/>
            <p:nvPr/>
          </p:nvSpPr>
          <p:spPr>
            <a:xfrm>
              <a:off x="5782266" y="2617425"/>
              <a:ext cx="395287" cy="173831"/>
            </a:xfrm>
            <a:custGeom>
              <a:avLst/>
              <a:gdLst>
                <a:gd name="connsiteX0" fmla="*/ 69056 w 395287"/>
                <a:gd name="connsiteY0" fmla="*/ 164306 h 173831"/>
                <a:gd name="connsiteX1" fmla="*/ 69056 w 395287"/>
                <a:gd name="connsiteY1" fmla="*/ 164306 h 173831"/>
                <a:gd name="connsiteX2" fmla="*/ 92868 w 395287"/>
                <a:gd name="connsiteY2" fmla="*/ 157162 h 173831"/>
                <a:gd name="connsiteX3" fmla="*/ 102393 w 395287"/>
                <a:gd name="connsiteY3" fmla="*/ 154781 h 173831"/>
                <a:gd name="connsiteX4" fmla="*/ 166687 w 395287"/>
                <a:gd name="connsiteY4" fmla="*/ 157162 h 173831"/>
                <a:gd name="connsiteX5" fmla="*/ 204787 w 395287"/>
                <a:gd name="connsiteY5" fmla="*/ 161925 h 173831"/>
                <a:gd name="connsiteX6" fmla="*/ 214312 w 395287"/>
                <a:gd name="connsiteY6" fmla="*/ 164306 h 173831"/>
                <a:gd name="connsiteX7" fmla="*/ 228600 w 395287"/>
                <a:gd name="connsiteY7" fmla="*/ 169069 h 173831"/>
                <a:gd name="connsiteX8" fmla="*/ 250031 w 395287"/>
                <a:gd name="connsiteY8" fmla="*/ 173831 h 173831"/>
                <a:gd name="connsiteX9" fmla="*/ 323850 w 395287"/>
                <a:gd name="connsiteY9" fmla="*/ 171450 h 173831"/>
                <a:gd name="connsiteX10" fmla="*/ 330993 w 395287"/>
                <a:gd name="connsiteY10" fmla="*/ 169069 h 173831"/>
                <a:gd name="connsiteX11" fmla="*/ 350043 w 395287"/>
                <a:gd name="connsiteY11" fmla="*/ 164306 h 173831"/>
                <a:gd name="connsiteX12" fmla="*/ 364331 w 395287"/>
                <a:gd name="connsiteY12" fmla="*/ 142875 h 173831"/>
                <a:gd name="connsiteX13" fmla="*/ 369093 w 395287"/>
                <a:gd name="connsiteY13" fmla="*/ 135731 h 173831"/>
                <a:gd name="connsiteX14" fmla="*/ 371475 w 395287"/>
                <a:gd name="connsiteY14" fmla="*/ 128587 h 173831"/>
                <a:gd name="connsiteX15" fmla="*/ 385762 w 395287"/>
                <a:gd name="connsiteY15" fmla="*/ 119062 h 173831"/>
                <a:gd name="connsiteX16" fmla="*/ 392906 w 395287"/>
                <a:gd name="connsiteY16" fmla="*/ 104775 h 173831"/>
                <a:gd name="connsiteX17" fmla="*/ 395287 w 395287"/>
                <a:gd name="connsiteY17" fmla="*/ 97631 h 173831"/>
                <a:gd name="connsiteX18" fmla="*/ 388143 w 395287"/>
                <a:gd name="connsiteY18" fmla="*/ 66675 h 173831"/>
                <a:gd name="connsiteX19" fmla="*/ 378618 w 395287"/>
                <a:gd name="connsiteY19" fmla="*/ 52387 h 173831"/>
                <a:gd name="connsiteX20" fmla="*/ 369093 w 395287"/>
                <a:gd name="connsiteY20" fmla="*/ 38100 h 173831"/>
                <a:gd name="connsiteX21" fmla="*/ 352425 w 395287"/>
                <a:gd name="connsiteY21" fmla="*/ 26194 h 173831"/>
                <a:gd name="connsiteX22" fmla="*/ 347662 w 395287"/>
                <a:gd name="connsiteY22" fmla="*/ 19050 h 173831"/>
                <a:gd name="connsiteX23" fmla="*/ 326231 w 395287"/>
                <a:gd name="connsiteY23" fmla="*/ 7144 h 173831"/>
                <a:gd name="connsiteX24" fmla="*/ 314325 w 395287"/>
                <a:gd name="connsiteY24" fmla="*/ 4762 h 173831"/>
                <a:gd name="connsiteX25" fmla="*/ 302418 w 395287"/>
                <a:gd name="connsiteY25" fmla="*/ 0 h 173831"/>
                <a:gd name="connsiteX26" fmla="*/ 252412 w 395287"/>
                <a:gd name="connsiteY26" fmla="*/ 4762 h 173831"/>
                <a:gd name="connsiteX27" fmla="*/ 226218 w 395287"/>
                <a:gd name="connsiteY27" fmla="*/ 9525 h 173831"/>
                <a:gd name="connsiteX28" fmla="*/ 135731 w 395287"/>
                <a:gd name="connsiteY28" fmla="*/ 16669 h 173831"/>
                <a:gd name="connsiteX29" fmla="*/ 104775 w 395287"/>
                <a:gd name="connsiteY29" fmla="*/ 26194 h 173831"/>
                <a:gd name="connsiteX30" fmla="*/ 90487 w 395287"/>
                <a:gd name="connsiteY30" fmla="*/ 30956 h 173831"/>
                <a:gd name="connsiteX31" fmla="*/ 83343 w 395287"/>
                <a:gd name="connsiteY31" fmla="*/ 33337 h 173831"/>
                <a:gd name="connsiteX32" fmla="*/ 59531 w 395287"/>
                <a:gd name="connsiteY32" fmla="*/ 40481 h 173831"/>
                <a:gd name="connsiteX33" fmla="*/ 47625 w 395287"/>
                <a:gd name="connsiteY33" fmla="*/ 45244 h 173831"/>
                <a:gd name="connsiteX34" fmla="*/ 14287 w 395287"/>
                <a:gd name="connsiteY34" fmla="*/ 50006 h 173831"/>
                <a:gd name="connsiteX35" fmla="*/ 7143 w 395287"/>
                <a:gd name="connsiteY35" fmla="*/ 57150 h 173831"/>
                <a:gd name="connsiteX36" fmla="*/ 0 w 395287"/>
                <a:gd name="connsiteY36" fmla="*/ 73819 h 173831"/>
                <a:gd name="connsiteX37" fmla="*/ 2381 w 395287"/>
                <a:gd name="connsiteY37" fmla="*/ 97631 h 173831"/>
                <a:gd name="connsiteX38" fmla="*/ 9525 w 395287"/>
                <a:gd name="connsiteY38" fmla="*/ 111919 h 173831"/>
                <a:gd name="connsiteX39" fmla="*/ 19050 w 395287"/>
                <a:gd name="connsiteY39" fmla="*/ 130969 h 173831"/>
                <a:gd name="connsiteX40" fmla="*/ 38100 w 395287"/>
                <a:gd name="connsiteY40" fmla="*/ 154781 h 173831"/>
                <a:gd name="connsiteX41" fmla="*/ 45243 w 395287"/>
                <a:gd name="connsiteY41" fmla="*/ 159544 h 173831"/>
                <a:gd name="connsiteX42" fmla="*/ 69056 w 395287"/>
                <a:gd name="connsiteY42" fmla="*/ 164306 h 173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395287" h="173831">
                  <a:moveTo>
                    <a:pt x="69056" y="164306"/>
                  </a:moveTo>
                  <a:lnTo>
                    <a:pt x="69056" y="164306"/>
                  </a:lnTo>
                  <a:lnTo>
                    <a:pt x="92868" y="157162"/>
                  </a:lnTo>
                  <a:cubicBezTo>
                    <a:pt x="96015" y="156263"/>
                    <a:pt x="99120" y="154781"/>
                    <a:pt x="102393" y="154781"/>
                  </a:cubicBezTo>
                  <a:cubicBezTo>
                    <a:pt x="123839" y="154781"/>
                    <a:pt x="145256" y="156368"/>
                    <a:pt x="166687" y="157162"/>
                  </a:cubicBezTo>
                  <a:cubicBezTo>
                    <a:pt x="179387" y="158750"/>
                    <a:pt x="192370" y="158821"/>
                    <a:pt x="204787" y="161925"/>
                  </a:cubicBezTo>
                  <a:cubicBezTo>
                    <a:pt x="207962" y="162719"/>
                    <a:pt x="211177" y="163366"/>
                    <a:pt x="214312" y="164306"/>
                  </a:cubicBezTo>
                  <a:cubicBezTo>
                    <a:pt x="219121" y="165749"/>
                    <a:pt x="223648" y="168244"/>
                    <a:pt x="228600" y="169069"/>
                  </a:cubicBezTo>
                  <a:cubicBezTo>
                    <a:pt x="245363" y="171863"/>
                    <a:pt x="238307" y="169923"/>
                    <a:pt x="250031" y="173831"/>
                  </a:cubicBezTo>
                  <a:cubicBezTo>
                    <a:pt x="274637" y="173037"/>
                    <a:pt x="299273" y="172896"/>
                    <a:pt x="323850" y="171450"/>
                  </a:cubicBezTo>
                  <a:cubicBezTo>
                    <a:pt x="326355" y="171303"/>
                    <a:pt x="328558" y="169678"/>
                    <a:pt x="330993" y="169069"/>
                  </a:cubicBezTo>
                  <a:lnTo>
                    <a:pt x="350043" y="164306"/>
                  </a:lnTo>
                  <a:lnTo>
                    <a:pt x="364331" y="142875"/>
                  </a:lnTo>
                  <a:cubicBezTo>
                    <a:pt x="365918" y="140494"/>
                    <a:pt x="368188" y="138446"/>
                    <a:pt x="369093" y="135731"/>
                  </a:cubicBezTo>
                  <a:cubicBezTo>
                    <a:pt x="369887" y="133350"/>
                    <a:pt x="369700" y="130362"/>
                    <a:pt x="371475" y="128587"/>
                  </a:cubicBezTo>
                  <a:cubicBezTo>
                    <a:pt x="375522" y="124540"/>
                    <a:pt x="385762" y="119062"/>
                    <a:pt x="385762" y="119062"/>
                  </a:cubicBezTo>
                  <a:cubicBezTo>
                    <a:pt x="391747" y="101106"/>
                    <a:pt x="383672" y="123242"/>
                    <a:pt x="392906" y="104775"/>
                  </a:cubicBezTo>
                  <a:cubicBezTo>
                    <a:pt x="394029" y="102530"/>
                    <a:pt x="394493" y="100012"/>
                    <a:pt x="395287" y="97631"/>
                  </a:cubicBezTo>
                  <a:cubicBezTo>
                    <a:pt x="394189" y="89943"/>
                    <a:pt x="392899" y="73809"/>
                    <a:pt x="388143" y="66675"/>
                  </a:cubicBezTo>
                  <a:lnTo>
                    <a:pt x="378618" y="52387"/>
                  </a:lnTo>
                  <a:cubicBezTo>
                    <a:pt x="378617" y="52385"/>
                    <a:pt x="369094" y="38101"/>
                    <a:pt x="369093" y="38100"/>
                  </a:cubicBezTo>
                  <a:cubicBezTo>
                    <a:pt x="358648" y="31135"/>
                    <a:pt x="364240" y="35054"/>
                    <a:pt x="352425" y="26194"/>
                  </a:cubicBezTo>
                  <a:cubicBezTo>
                    <a:pt x="350837" y="23813"/>
                    <a:pt x="349816" y="20935"/>
                    <a:pt x="347662" y="19050"/>
                  </a:cubicBezTo>
                  <a:cubicBezTo>
                    <a:pt x="340564" y="12840"/>
                    <a:pt x="334736" y="9271"/>
                    <a:pt x="326231" y="7144"/>
                  </a:cubicBezTo>
                  <a:cubicBezTo>
                    <a:pt x="322305" y="6162"/>
                    <a:pt x="318202" y="5925"/>
                    <a:pt x="314325" y="4762"/>
                  </a:cubicBezTo>
                  <a:cubicBezTo>
                    <a:pt x="310231" y="3534"/>
                    <a:pt x="306387" y="1587"/>
                    <a:pt x="302418" y="0"/>
                  </a:cubicBezTo>
                  <a:cubicBezTo>
                    <a:pt x="285749" y="1587"/>
                    <a:pt x="269037" y="2767"/>
                    <a:pt x="252412" y="4762"/>
                  </a:cubicBezTo>
                  <a:cubicBezTo>
                    <a:pt x="205844" y="10350"/>
                    <a:pt x="300317" y="3518"/>
                    <a:pt x="226218" y="9525"/>
                  </a:cubicBezTo>
                  <a:cubicBezTo>
                    <a:pt x="122885" y="17903"/>
                    <a:pt x="185303" y="10471"/>
                    <a:pt x="135731" y="16669"/>
                  </a:cubicBezTo>
                  <a:cubicBezTo>
                    <a:pt x="99953" y="28593"/>
                    <a:pt x="144696" y="13911"/>
                    <a:pt x="104775" y="26194"/>
                  </a:cubicBezTo>
                  <a:cubicBezTo>
                    <a:pt x="99977" y="27670"/>
                    <a:pt x="95250" y="29369"/>
                    <a:pt x="90487" y="30956"/>
                  </a:cubicBezTo>
                  <a:cubicBezTo>
                    <a:pt x="88106" y="31750"/>
                    <a:pt x="85778" y="32728"/>
                    <a:pt x="83343" y="33337"/>
                  </a:cubicBezTo>
                  <a:cubicBezTo>
                    <a:pt x="73994" y="35675"/>
                    <a:pt x="69183" y="36620"/>
                    <a:pt x="59531" y="40481"/>
                  </a:cubicBezTo>
                  <a:cubicBezTo>
                    <a:pt x="55562" y="42069"/>
                    <a:pt x="51808" y="44363"/>
                    <a:pt x="47625" y="45244"/>
                  </a:cubicBezTo>
                  <a:cubicBezTo>
                    <a:pt x="36640" y="47557"/>
                    <a:pt x="14287" y="50006"/>
                    <a:pt x="14287" y="50006"/>
                  </a:cubicBezTo>
                  <a:cubicBezTo>
                    <a:pt x="11906" y="52387"/>
                    <a:pt x="9100" y="54410"/>
                    <a:pt x="7143" y="57150"/>
                  </a:cubicBezTo>
                  <a:cubicBezTo>
                    <a:pt x="3465" y="62299"/>
                    <a:pt x="1943" y="67990"/>
                    <a:pt x="0" y="73819"/>
                  </a:cubicBezTo>
                  <a:cubicBezTo>
                    <a:pt x="794" y="81756"/>
                    <a:pt x="1168" y="89747"/>
                    <a:pt x="2381" y="97631"/>
                  </a:cubicBezTo>
                  <a:cubicBezTo>
                    <a:pt x="3711" y="106279"/>
                    <a:pt x="5599" y="104068"/>
                    <a:pt x="9525" y="111919"/>
                  </a:cubicBezTo>
                  <a:cubicBezTo>
                    <a:pt x="21176" y="135221"/>
                    <a:pt x="8015" y="114417"/>
                    <a:pt x="19050" y="130969"/>
                  </a:cubicBezTo>
                  <a:cubicBezTo>
                    <a:pt x="23075" y="143043"/>
                    <a:pt x="22290" y="144239"/>
                    <a:pt x="38100" y="154781"/>
                  </a:cubicBezTo>
                  <a:cubicBezTo>
                    <a:pt x="40481" y="156369"/>
                    <a:pt x="42455" y="158900"/>
                    <a:pt x="45243" y="159544"/>
                  </a:cubicBezTo>
                  <a:cubicBezTo>
                    <a:pt x="56245" y="162083"/>
                    <a:pt x="63942" y="161925"/>
                    <a:pt x="69056" y="164306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773CA9-7D51-410D-9AD9-FB060A7D6978}"/>
                </a:ext>
              </a:extLst>
            </p:cNvPr>
            <p:cNvSpPr/>
            <p:nvPr/>
          </p:nvSpPr>
          <p:spPr>
            <a:xfrm rot="204157">
              <a:off x="6133884" y="2791255"/>
              <a:ext cx="183734" cy="464522"/>
            </a:xfrm>
            <a:custGeom>
              <a:avLst/>
              <a:gdLst>
                <a:gd name="connsiteX0" fmla="*/ 14665 w 183734"/>
                <a:gd name="connsiteY0" fmla="*/ 464522 h 464522"/>
                <a:gd name="connsiteX1" fmla="*/ 14665 w 183734"/>
                <a:gd name="connsiteY1" fmla="*/ 464522 h 464522"/>
                <a:gd name="connsiteX2" fmla="*/ 38478 w 183734"/>
                <a:gd name="connsiteY2" fmla="*/ 462141 h 464522"/>
                <a:gd name="connsiteX3" fmla="*/ 52765 w 183734"/>
                <a:gd name="connsiteY3" fmla="*/ 457379 h 464522"/>
                <a:gd name="connsiteX4" fmla="*/ 67053 w 183734"/>
                <a:gd name="connsiteY4" fmla="*/ 454997 h 464522"/>
                <a:gd name="connsiteX5" fmla="*/ 78959 w 183734"/>
                <a:gd name="connsiteY5" fmla="*/ 450235 h 464522"/>
                <a:gd name="connsiteX6" fmla="*/ 93246 w 183734"/>
                <a:gd name="connsiteY6" fmla="*/ 445472 h 464522"/>
                <a:gd name="connsiteX7" fmla="*/ 107534 w 183734"/>
                <a:gd name="connsiteY7" fmla="*/ 438329 h 464522"/>
                <a:gd name="connsiteX8" fmla="*/ 121821 w 183734"/>
                <a:gd name="connsiteY8" fmla="*/ 426422 h 464522"/>
                <a:gd name="connsiteX9" fmla="*/ 148015 w 183734"/>
                <a:gd name="connsiteY9" fmla="*/ 402610 h 464522"/>
                <a:gd name="connsiteX10" fmla="*/ 152778 w 183734"/>
                <a:gd name="connsiteY10" fmla="*/ 395466 h 464522"/>
                <a:gd name="connsiteX11" fmla="*/ 169446 w 183734"/>
                <a:gd name="connsiteY11" fmla="*/ 374035 h 464522"/>
                <a:gd name="connsiteX12" fmla="*/ 174209 w 183734"/>
                <a:gd name="connsiteY12" fmla="*/ 366891 h 464522"/>
                <a:gd name="connsiteX13" fmla="*/ 178971 w 183734"/>
                <a:gd name="connsiteY13" fmla="*/ 352604 h 464522"/>
                <a:gd name="connsiteX14" fmla="*/ 181353 w 183734"/>
                <a:gd name="connsiteY14" fmla="*/ 345460 h 464522"/>
                <a:gd name="connsiteX15" fmla="*/ 183734 w 183734"/>
                <a:gd name="connsiteY15" fmla="*/ 326410 h 464522"/>
                <a:gd name="connsiteX16" fmla="*/ 181353 w 183734"/>
                <a:gd name="connsiteY16" fmla="*/ 304979 h 464522"/>
                <a:gd name="connsiteX17" fmla="*/ 176590 w 183734"/>
                <a:gd name="connsiteY17" fmla="*/ 281166 h 464522"/>
                <a:gd name="connsiteX18" fmla="*/ 174209 w 183734"/>
                <a:gd name="connsiteY18" fmla="*/ 266879 h 464522"/>
                <a:gd name="connsiteX19" fmla="*/ 171828 w 183734"/>
                <a:gd name="connsiteY19" fmla="*/ 259735 h 464522"/>
                <a:gd name="connsiteX20" fmla="*/ 169446 w 183734"/>
                <a:gd name="connsiteY20" fmla="*/ 247829 h 464522"/>
                <a:gd name="connsiteX21" fmla="*/ 167065 w 183734"/>
                <a:gd name="connsiteY21" fmla="*/ 214491 h 464522"/>
                <a:gd name="connsiteX22" fmla="*/ 157540 w 183734"/>
                <a:gd name="connsiteY22" fmla="*/ 159722 h 464522"/>
                <a:gd name="connsiteX23" fmla="*/ 152778 w 183734"/>
                <a:gd name="connsiteY23" fmla="*/ 138291 h 464522"/>
                <a:gd name="connsiteX24" fmla="*/ 150396 w 183734"/>
                <a:gd name="connsiteY24" fmla="*/ 131147 h 464522"/>
                <a:gd name="connsiteX25" fmla="*/ 145634 w 183734"/>
                <a:gd name="connsiteY25" fmla="*/ 124004 h 464522"/>
                <a:gd name="connsiteX26" fmla="*/ 140871 w 183734"/>
                <a:gd name="connsiteY26" fmla="*/ 114479 h 464522"/>
                <a:gd name="connsiteX27" fmla="*/ 136109 w 183734"/>
                <a:gd name="connsiteY27" fmla="*/ 97810 h 464522"/>
                <a:gd name="connsiteX28" fmla="*/ 128965 w 183734"/>
                <a:gd name="connsiteY28" fmla="*/ 90666 h 464522"/>
                <a:gd name="connsiteX29" fmla="*/ 126584 w 183734"/>
                <a:gd name="connsiteY29" fmla="*/ 78760 h 464522"/>
                <a:gd name="connsiteX30" fmla="*/ 121821 w 183734"/>
                <a:gd name="connsiteY30" fmla="*/ 66854 h 464522"/>
                <a:gd name="connsiteX31" fmla="*/ 117059 w 183734"/>
                <a:gd name="connsiteY31" fmla="*/ 52566 h 464522"/>
                <a:gd name="connsiteX32" fmla="*/ 109915 w 183734"/>
                <a:gd name="connsiteY32" fmla="*/ 31135 h 464522"/>
                <a:gd name="connsiteX33" fmla="*/ 107534 w 183734"/>
                <a:gd name="connsiteY33" fmla="*/ 23991 h 464522"/>
                <a:gd name="connsiteX34" fmla="*/ 102771 w 183734"/>
                <a:gd name="connsiteY34" fmla="*/ 16847 h 464522"/>
                <a:gd name="connsiteX35" fmla="*/ 100390 w 183734"/>
                <a:gd name="connsiteY35" fmla="*/ 7322 h 464522"/>
                <a:gd name="connsiteX36" fmla="*/ 98009 w 183734"/>
                <a:gd name="connsiteY36" fmla="*/ 179 h 464522"/>
                <a:gd name="connsiteX37" fmla="*/ 88484 w 183734"/>
                <a:gd name="connsiteY37" fmla="*/ 14466 h 464522"/>
                <a:gd name="connsiteX38" fmla="*/ 81340 w 183734"/>
                <a:gd name="connsiteY38" fmla="*/ 19229 h 464522"/>
                <a:gd name="connsiteX39" fmla="*/ 78959 w 183734"/>
                <a:gd name="connsiteY39" fmla="*/ 26372 h 464522"/>
                <a:gd name="connsiteX40" fmla="*/ 69434 w 183734"/>
                <a:gd name="connsiteY40" fmla="*/ 40660 h 464522"/>
                <a:gd name="connsiteX41" fmla="*/ 67053 w 183734"/>
                <a:gd name="connsiteY41" fmla="*/ 47804 h 464522"/>
                <a:gd name="connsiteX42" fmla="*/ 59909 w 183734"/>
                <a:gd name="connsiteY42" fmla="*/ 52566 h 464522"/>
                <a:gd name="connsiteX43" fmla="*/ 48003 w 183734"/>
                <a:gd name="connsiteY43" fmla="*/ 71616 h 464522"/>
                <a:gd name="connsiteX44" fmla="*/ 38478 w 183734"/>
                <a:gd name="connsiteY44" fmla="*/ 83522 h 464522"/>
                <a:gd name="connsiteX45" fmla="*/ 36096 w 183734"/>
                <a:gd name="connsiteY45" fmla="*/ 90666 h 464522"/>
                <a:gd name="connsiteX46" fmla="*/ 26571 w 183734"/>
                <a:gd name="connsiteY46" fmla="*/ 104954 h 464522"/>
                <a:gd name="connsiteX47" fmla="*/ 19428 w 183734"/>
                <a:gd name="connsiteY47" fmla="*/ 128766 h 464522"/>
                <a:gd name="connsiteX48" fmla="*/ 17046 w 183734"/>
                <a:gd name="connsiteY48" fmla="*/ 135910 h 464522"/>
                <a:gd name="connsiteX49" fmla="*/ 12284 w 183734"/>
                <a:gd name="connsiteY49" fmla="*/ 145435 h 464522"/>
                <a:gd name="connsiteX50" fmla="*/ 9903 w 183734"/>
                <a:gd name="connsiteY50" fmla="*/ 159722 h 464522"/>
                <a:gd name="connsiteX51" fmla="*/ 5140 w 183734"/>
                <a:gd name="connsiteY51" fmla="*/ 174010 h 464522"/>
                <a:gd name="connsiteX52" fmla="*/ 2759 w 183734"/>
                <a:gd name="connsiteY52" fmla="*/ 185916 h 464522"/>
                <a:gd name="connsiteX53" fmla="*/ 2759 w 183734"/>
                <a:gd name="connsiteY53" fmla="*/ 328791 h 464522"/>
                <a:gd name="connsiteX54" fmla="*/ 5140 w 183734"/>
                <a:gd name="connsiteY54" fmla="*/ 395466 h 464522"/>
                <a:gd name="connsiteX55" fmla="*/ 7521 w 183734"/>
                <a:gd name="connsiteY55" fmla="*/ 409754 h 464522"/>
                <a:gd name="connsiteX56" fmla="*/ 14665 w 183734"/>
                <a:gd name="connsiteY56" fmla="*/ 435947 h 464522"/>
                <a:gd name="connsiteX57" fmla="*/ 17046 w 183734"/>
                <a:gd name="connsiteY57" fmla="*/ 443091 h 464522"/>
                <a:gd name="connsiteX58" fmla="*/ 21809 w 183734"/>
                <a:gd name="connsiteY58" fmla="*/ 452616 h 464522"/>
                <a:gd name="connsiteX59" fmla="*/ 14665 w 183734"/>
                <a:gd name="connsiteY59" fmla="*/ 464522 h 464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83734" h="464522">
                  <a:moveTo>
                    <a:pt x="14665" y="464522"/>
                  </a:moveTo>
                  <a:lnTo>
                    <a:pt x="14665" y="464522"/>
                  </a:lnTo>
                  <a:cubicBezTo>
                    <a:pt x="22603" y="463728"/>
                    <a:pt x="30637" y="463611"/>
                    <a:pt x="38478" y="462141"/>
                  </a:cubicBezTo>
                  <a:cubicBezTo>
                    <a:pt x="43412" y="461216"/>
                    <a:pt x="47813" y="458204"/>
                    <a:pt x="52765" y="457379"/>
                  </a:cubicBezTo>
                  <a:lnTo>
                    <a:pt x="67053" y="454997"/>
                  </a:lnTo>
                  <a:cubicBezTo>
                    <a:pt x="71022" y="453410"/>
                    <a:pt x="74942" y="451696"/>
                    <a:pt x="78959" y="450235"/>
                  </a:cubicBezTo>
                  <a:cubicBezTo>
                    <a:pt x="83677" y="448519"/>
                    <a:pt x="89069" y="448256"/>
                    <a:pt x="93246" y="445472"/>
                  </a:cubicBezTo>
                  <a:cubicBezTo>
                    <a:pt x="102479" y="439318"/>
                    <a:pt x="97675" y="441615"/>
                    <a:pt x="107534" y="438329"/>
                  </a:cubicBezTo>
                  <a:cubicBezTo>
                    <a:pt x="123330" y="427798"/>
                    <a:pt x="105772" y="440179"/>
                    <a:pt x="121821" y="426422"/>
                  </a:cubicBezTo>
                  <a:cubicBezTo>
                    <a:pt x="132620" y="417165"/>
                    <a:pt x="138464" y="416936"/>
                    <a:pt x="148015" y="402610"/>
                  </a:cubicBezTo>
                  <a:cubicBezTo>
                    <a:pt x="149603" y="400229"/>
                    <a:pt x="150946" y="397665"/>
                    <a:pt x="152778" y="395466"/>
                  </a:cubicBezTo>
                  <a:cubicBezTo>
                    <a:pt x="171429" y="373084"/>
                    <a:pt x="145372" y="410145"/>
                    <a:pt x="169446" y="374035"/>
                  </a:cubicBezTo>
                  <a:lnTo>
                    <a:pt x="174209" y="366891"/>
                  </a:lnTo>
                  <a:lnTo>
                    <a:pt x="178971" y="352604"/>
                  </a:lnTo>
                  <a:lnTo>
                    <a:pt x="181353" y="345460"/>
                  </a:lnTo>
                  <a:cubicBezTo>
                    <a:pt x="182147" y="339110"/>
                    <a:pt x="183734" y="332809"/>
                    <a:pt x="183734" y="326410"/>
                  </a:cubicBezTo>
                  <a:cubicBezTo>
                    <a:pt x="183734" y="319222"/>
                    <a:pt x="182245" y="312111"/>
                    <a:pt x="181353" y="304979"/>
                  </a:cubicBezTo>
                  <a:cubicBezTo>
                    <a:pt x="175415" y="257482"/>
                    <a:pt x="182177" y="306310"/>
                    <a:pt x="176590" y="281166"/>
                  </a:cubicBezTo>
                  <a:cubicBezTo>
                    <a:pt x="175543" y="276453"/>
                    <a:pt x="175256" y="271592"/>
                    <a:pt x="174209" y="266879"/>
                  </a:cubicBezTo>
                  <a:cubicBezTo>
                    <a:pt x="173665" y="264429"/>
                    <a:pt x="172437" y="262170"/>
                    <a:pt x="171828" y="259735"/>
                  </a:cubicBezTo>
                  <a:cubicBezTo>
                    <a:pt x="170846" y="255809"/>
                    <a:pt x="170240" y="251798"/>
                    <a:pt x="169446" y="247829"/>
                  </a:cubicBezTo>
                  <a:cubicBezTo>
                    <a:pt x="168652" y="236716"/>
                    <a:pt x="168074" y="225586"/>
                    <a:pt x="167065" y="214491"/>
                  </a:cubicBezTo>
                  <a:cubicBezTo>
                    <a:pt x="162787" y="167428"/>
                    <a:pt x="168885" y="182410"/>
                    <a:pt x="157540" y="159722"/>
                  </a:cubicBezTo>
                  <a:cubicBezTo>
                    <a:pt x="155905" y="151545"/>
                    <a:pt x="155019" y="146132"/>
                    <a:pt x="152778" y="138291"/>
                  </a:cubicBezTo>
                  <a:cubicBezTo>
                    <a:pt x="152088" y="135877"/>
                    <a:pt x="151519" y="133392"/>
                    <a:pt x="150396" y="131147"/>
                  </a:cubicBezTo>
                  <a:cubicBezTo>
                    <a:pt x="149116" y="128588"/>
                    <a:pt x="147054" y="126489"/>
                    <a:pt x="145634" y="124004"/>
                  </a:cubicBezTo>
                  <a:cubicBezTo>
                    <a:pt x="143873" y="120922"/>
                    <a:pt x="142459" y="117654"/>
                    <a:pt x="140871" y="114479"/>
                  </a:cubicBezTo>
                  <a:cubicBezTo>
                    <a:pt x="140554" y="113209"/>
                    <a:pt x="137475" y="99859"/>
                    <a:pt x="136109" y="97810"/>
                  </a:cubicBezTo>
                  <a:cubicBezTo>
                    <a:pt x="134241" y="95008"/>
                    <a:pt x="131346" y="93047"/>
                    <a:pt x="128965" y="90666"/>
                  </a:cubicBezTo>
                  <a:cubicBezTo>
                    <a:pt x="128171" y="86697"/>
                    <a:pt x="127747" y="82637"/>
                    <a:pt x="126584" y="78760"/>
                  </a:cubicBezTo>
                  <a:cubicBezTo>
                    <a:pt x="125356" y="74666"/>
                    <a:pt x="123282" y="70871"/>
                    <a:pt x="121821" y="66854"/>
                  </a:cubicBezTo>
                  <a:cubicBezTo>
                    <a:pt x="120105" y="62136"/>
                    <a:pt x="118646" y="57329"/>
                    <a:pt x="117059" y="52566"/>
                  </a:cubicBezTo>
                  <a:lnTo>
                    <a:pt x="109915" y="31135"/>
                  </a:lnTo>
                  <a:cubicBezTo>
                    <a:pt x="109121" y="28754"/>
                    <a:pt x="108926" y="26079"/>
                    <a:pt x="107534" y="23991"/>
                  </a:cubicBezTo>
                  <a:lnTo>
                    <a:pt x="102771" y="16847"/>
                  </a:lnTo>
                  <a:cubicBezTo>
                    <a:pt x="101977" y="13672"/>
                    <a:pt x="101289" y="10469"/>
                    <a:pt x="100390" y="7322"/>
                  </a:cubicBezTo>
                  <a:cubicBezTo>
                    <a:pt x="99701" y="4909"/>
                    <a:pt x="100161" y="-1112"/>
                    <a:pt x="98009" y="179"/>
                  </a:cubicBezTo>
                  <a:cubicBezTo>
                    <a:pt x="93101" y="3124"/>
                    <a:pt x="93246" y="11291"/>
                    <a:pt x="88484" y="14466"/>
                  </a:cubicBezTo>
                  <a:lnTo>
                    <a:pt x="81340" y="19229"/>
                  </a:lnTo>
                  <a:cubicBezTo>
                    <a:pt x="80546" y="21610"/>
                    <a:pt x="80178" y="24178"/>
                    <a:pt x="78959" y="26372"/>
                  </a:cubicBezTo>
                  <a:cubicBezTo>
                    <a:pt x="76179" y="31376"/>
                    <a:pt x="71244" y="35230"/>
                    <a:pt x="69434" y="40660"/>
                  </a:cubicBezTo>
                  <a:cubicBezTo>
                    <a:pt x="68640" y="43041"/>
                    <a:pt x="68621" y="45844"/>
                    <a:pt x="67053" y="47804"/>
                  </a:cubicBezTo>
                  <a:cubicBezTo>
                    <a:pt x="65265" y="50039"/>
                    <a:pt x="62290" y="50979"/>
                    <a:pt x="59909" y="52566"/>
                  </a:cubicBezTo>
                  <a:cubicBezTo>
                    <a:pt x="54241" y="69569"/>
                    <a:pt x="59323" y="64069"/>
                    <a:pt x="48003" y="71616"/>
                  </a:cubicBezTo>
                  <a:cubicBezTo>
                    <a:pt x="42015" y="89574"/>
                    <a:pt x="50788" y="68135"/>
                    <a:pt x="38478" y="83522"/>
                  </a:cubicBezTo>
                  <a:cubicBezTo>
                    <a:pt x="36910" y="85482"/>
                    <a:pt x="37315" y="88472"/>
                    <a:pt x="36096" y="90666"/>
                  </a:cubicBezTo>
                  <a:cubicBezTo>
                    <a:pt x="33316" y="95670"/>
                    <a:pt x="26571" y="104954"/>
                    <a:pt x="26571" y="104954"/>
                  </a:cubicBezTo>
                  <a:cubicBezTo>
                    <a:pt x="22974" y="119344"/>
                    <a:pt x="25223" y="111382"/>
                    <a:pt x="19428" y="128766"/>
                  </a:cubicBezTo>
                  <a:cubicBezTo>
                    <a:pt x="18634" y="131147"/>
                    <a:pt x="18169" y="133665"/>
                    <a:pt x="17046" y="135910"/>
                  </a:cubicBezTo>
                  <a:lnTo>
                    <a:pt x="12284" y="145435"/>
                  </a:lnTo>
                  <a:cubicBezTo>
                    <a:pt x="11490" y="150197"/>
                    <a:pt x="11074" y="155038"/>
                    <a:pt x="9903" y="159722"/>
                  </a:cubicBezTo>
                  <a:cubicBezTo>
                    <a:pt x="8685" y="164592"/>
                    <a:pt x="6124" y="169087"/>
                    <a:pt x="5140" y="174010"/>
                  </a:cubicBezTo>
                  <a:lnTo>
                    <a:pt x="2759" y="185916"/>
                  </a:lnTo>
                  <a:cubicBezTo>
                    <a:pt x="-1474" y="257887"/>
                    <a:pt x="-321" y="219430"/>
                    <a:pt x="2759" y="328791"/>
                  </a:cubicBezTo>
                  <a:cubicBezTo>
                    <a:pt x="3385" y="351021"/>
                    <a:pt x="3834" y="373265"/>
                    <a:pt x="5140" y="395466"/>
                  </a:cubicBezTo>
                  <a:cubicBezTo>
                    <a:pt x="5423" y="400286"/>
                    <a:pt x="6657" y="405004"/>
                    <a:pt x="7521" y="409754"/>
                  </a:cubicBezTo>
                  <a:cubicBezTo>
                    <a:pt x="10213" y="424558"/>
                    <a:pt x="9460" y="420332"/>
                    <a:pt x="14665" y="435947"/>
                  </a:cubicBezTo>
                  <a:cubicBezTo>
                    <a:pt x="15459" y="438328"/>
                    <a:pt x="15923" y="440846"/>
                    <a:pt x="17046" y="443091"/>
                  </a:cubicBezTo>
                  <a:lnTo>
                    <a:pt x="21809" y="452616"/>
                  </a:lnTo>
                  <a:cubicBezTo>
                    <a:pt x="24462" y="463230"/>
                    <a:pt x="15856" y="462538"/>
                    <a:pt x="14665" y="46452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282BB29-A81E-44C7-AFE6-43C02708EB4D}"/>
              </a:ext>
            </a:extLst>
          </p:cNvPr>
          <p:cNvSpPr/>
          <p:nvPr/>
        </p:nvSpPr>
        <p:spPr>
          <a:xfrm>
            <a:off x="961128" y="6457890"/>
            <a:ext cx="54767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*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Market estimates today, market rents may be higher after construction</a:t>
            </a:r>
            <a:endParaRPr lang="en-US" sz="16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679035F-E449-40CF-8B97-B5E7488C64CF}"/>
              </a:ext>
            </a:extLst>
          </p:cNvPr>
          <p:cNvGrpSpPr/>
          <p:nvPr/>
        </p:nvGrpSpPr>
        <p:grpSpPr>
          <a:xfrm>
            <a:off x="8836200" y="3513781"/>
            <a:ext cx="427507" cy="365760"/>
            <a:chOff x="5782266" y="2486892"/>
            <a:chExt cx="693155" cy="768885"/>
          </a:xfrm>
        </p:grpSpPr>
        <p:pic>
          <p:nvPicPr>
            <p:cNvPr id="20" name="Picture 2" descr="Free Check Box Cliparts, Download Free Clip Art, Free Clip Art on Clipart  Library">
              <a:extLst>
                <a:ext uri="{FF2B5EF4-FFF2-40B4-BE49-F238E27FC236}">
                  <a16:creationId xmlns:a16="http://schemas.microsoft.com/office/drawing/2014/main" id="{D2EC3150-31E3-4E40-8063-3AA6AF58EED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EDEDED"/>
                </a:clrFrom>
                <a:clrTo>
                  <a:srgbClr val="EDEDED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Marker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04" r="1" b="21689"/>
            <a:stretch/>
          </p:blipFill>
          <p:spPr bwMode="auto">
            <a:xfrm>
              <a:off x="5855798" y="2486892"/>
              <a:ext cx="619623" cy="7385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F4A180F-0A51-4020-BBE5-803DE188C111}"/>
                </a:ext>
              </a:extLst>
            </p:cNvPr>
            <p:cNvSpPr/>
            <p:nvPr/>
          </p:nvSpPr>
          <p:spPr>
            <a:xfrm>
              <a:off x="5782266" y="2617425"/>
              <a:ext cx="395287" cy="173831"/>
            </a:xfrm>
            <a:custGeom>
              <a:avLst/>
              <a:gdLst>
                <a:gd name="connsiteX0" fmla="*/ 69056 w 395287"/>
                <a:gd name="connsiteY0" fmla="*/ 164306 h 173831"/>
                <a:gd name="connsiteX1" fmla="*/ 69056 w 395287"/>
                <a:gd name="connsiteY1" fmla="*/ 164306 h 173831"/>
                <a:gd name="connsiteX2" fmla="*/ 92868 w 395287"/>
                <a:gd name="connsiteY2" fmla="*/ 157162 h 173831"/>
                <a:gd name="connsiteX3" fmla="*/ 102393 w 395287"/>
                <a:gd name="connsiteY3" fmla="*/ 154781 h 173831"/>
                <a:gd name="connsiteX4" fmla="*/ 166687 w 395287"/>
                <a:gd name="connsiteY4" fmla="*/ 157162 h 173831"/>
                <a:gd name="connsiteX5" fmla="*/ 204787 w 395287"/>
                <a:gd name="connsiteY5" fmla="*/ 161925 h 173831"/>
                <a:gd name="connsiteX6" fmla="*/ 214312 w 395287"/>
                <a:gd name="connsiteY6" fmla="*/ 164306 h 173831"/>
                <a:gd name="connsiteX7" fmla="*/ 228600 w 395287"/>
                <a:gd name="connsiteY7" fmla="*/ 169069 h 173831"/>
                <a:gd name="connsiteX8" fmla="*/ 250031 w 395287"/>
                <a:gd name="connsiteY8" fmla="*/ 173831 h 173831"/>
                <a:gd name="connsiteX9" fmla="*/ 323850 w 395287"/>
                <a:gd name="connsiteY9" fmla="*/ 171450 h 173831"/>
                <a:gd name="connsiteX10" fmla="*/ 330993 w 395287"/>
                <a:gd name="connsiteY10" fmla="*/ 169069 h 173831"/>
                <a:gd name="connsiteX11" fmla="*/ 350043 w 395287"/>
                <a:gd name="connsiteY11" fmla="*/ 164306 h 173831"/>
                <a:gd name="connsiteX12" fmla="*/ 364331 w 395287"/>
                <a:gd name="connsiteY12" fmla="*/ 142875 h 173831"/>
                <a:gd name="connsiteX13" fmla="*/ 369093 w 395287"/>
                <a:gd name="connsiteY13" fmla="*/ 135731 h 173831"/>
                <a:gd name="connsiteX14" fmla="*/ 371475 w 395287"/>
                <a:gd name="connsiteY14" fmla="*/ 128587 h 173831"/>
                <a:gd name="connsiteX15" fmla="*/ 385762 w 395287"/>
                <a:gd name="connsiteY15" fmla="*/ 119062 h 173831"/>
                <a:gd name="connsiteX16" fmla="*/ 392906 w 395287"/>
                <a:gd name="connsiteY16" fmla="*/ 104775 h 173831"/>
                <a:gd name="connsiteX17" fmla="*/ 395287 w 395287"/>
                <a:gd name="connsiteY17" fmla="*/ 97631 h 173831"/>
                <a:gd name="connsiteX18" fmla="*/ 388143 w 395287"/>
                <a:gd name="connsiteY18" fmla="*/ 66675 h 173831"/>
                <a:gd name="connsiteX19" fmla="*/ 378618 w 395287"/>
                <a:gd name="connsiteY19" fmla="*/ 52387 h 173831"/>
                <a:gd name="connsiteX20" fmla="*/ 369093 w 395287"/>
                <a:gd name="connsiteY20" fmla="*/ 38100 h 173831"/>
                <a:gd name="connsiteX21" fmla="*/ 352425 w 395287"/>
                <a:gd name="connsiteY21" fmla="*/ 26194 h 173831"/>
                <a:gd name="connsiteX22" fmla="*/ 347662 w 395287"/>
                <a:gd name="connsiteY22" fmla="*/ 19050 h 173831"/>
                <a:gd name="connsiteX23" fmla="*/ 326231 w 395287"/>
                <a:gd name="connsiteY23" fmla="*/ 7144 h 173831"/>
                <a:gd name="connsiteX24" fmla="*/ 314325 w 395287"/>
                <a:gd name="connsiteY24" fmla="*/ 4762 h 173831"/>
                <a:gd name="connsiteX25" fmla="*/ 302418 w 395287"/>
                <a:gd name="connsiteY25" fmla="*/ 0 h 173831"/>
                <a:gd name="connsiteX26" fmla="*/ 252412 w 395287"/>
                <a:gd name="connsiteY26" fmla="*/ 4762 h 173831"/>
                <a:gd name="connsiteX27" fmla="*/ 226218 w 395287"/>
                <a:gd name="connsiteY27" fmla="*/ 9525 h 173831"/>
                <a:gd name="connsiteX28" fmla="*/ 135731 w 395287"/>
                <a:gd name="connsiteY28" fmla="*/ 16669 h 173831"/>
                <a:gd name="connsiteX29" fmla="*/ 104775 w 395287"/>
                <a:gd name="connsiteY29" fmla="*/ 26194 h 173831"/>
                <a:gd name="connsiteX30" fmla="*/ 90487 w 395287"/>
                <a:gd name="connsiteY30" fmla="*/ 30956 h 173831"/>
                <a:gd name="connsiteX31" fmla="*/ 83343 w 395287"/>
                <a:gd name="connsiteY31" fmla="*/ 33337 h 173831"/>
                <a:gd name="connsiteX32" fmla="*/ 59531 w 395287"/>
                <a:gd name="connsiteY32" fmla="*/ 40481 h 173831"/>
                <a:gd name="connsiteX33" fmla="*/ 47625 w 395287"/>
                <a:gd name="connsiteY33" fmla="*/ 45244 h 173831"/>
                <a:gd name="connsiteX34" fmla="*/ 14287 w 395287"/>
                <a:gd name="connsiteY34" fmla="*/ 50006 h 173831"/>
                <a:gd name="connsiteX35" fmla="*/ 7143 w 395287"/>
                <a:gd name="connsiteY35" fmla="*/ 57150 h 173831"/>
                <a:gd name="connsiteX36" fmla="*/ 0 w 395287"/>
                <a:gd name="connsiteY36" fmla="*/ 73819 h 173831"/>
                <a:gd name="connsiteX37" fmla="*/ 2381 w 395287"/>
                <a:gd name="connsiteY37" fmla="*/ 97631 h 173831"/>
                <a:gd name="connsiteX38" fmla="*/ 9525 w 395287"/>
                <a:gd name="connsiteY38" fmla="*/ 111919 h 173831"/>
                <a:gd name="connsiteX39" fmla="*/ 19050 w 395287"/>
                <a:gd name="connsiteY39" fmla="*/ 130969 h 173831"/>
                <a:gd name="connsiteX40" fmla="*/ 38100 w 395287"/>
                <a:gd name="connsiteY40" fmla="*/ 154781 h 173831"/>
                <a:gd name="connsiteX41" fmla="*/ 45243 w 395287"/>
                <a:gd name="connsiteY41" fmla="*/ 159544 h 173831"/>
                <a:gd name="connsiteX42" fmla="*/ 69056 w 395287"/>
                <a:gd name="connsiteY42" fmla="*/ 164306 h 173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395287" h="173831">
                  <a:moveTo>
                    <a:pt x="69056" y="164306"/>
                  </a:moveTo>
                  <a:lnTo>
                    <a:pt x="69056" y="164306"/>
                  </a:lnTo>
                  <a:lnTo>
                    <a:pt x="92868" y="157162"/>
                  </a:lnTo>
                  <a:cubicBezTo>
                    <a:pt x="96015" y="156263"/>
                    <a:pt x="99120" y="154781"/>
                    <a:pt x="102393" y="154781"/>
                  </a:cubicBezTo>
                  <a:cubicBezTo>
                    <a:pt x="123839" y="154781"/>
                    <a:pt x="145256" y="156368"/>
                    <a:pt x="166687" y="157162"/>
                  </a:cubicBezTo>
                  <a:cubicBezTo>
                    <a:pt x="179387" y="158750"/>
                    <a:pt x="192370" y="158821"/>
                    <a:pt x="204787" y="161925"/>
                  </a:cubicBezTo>
                  <a:cubicBezTo>
                    <a:pt x="207962" y="162719"/>
                    <a:pt x="211177" y="163366"/>
                    <a:pt x="214312" y="164306"/>
                  </a:cubicBezTo>
                  <a:cubicBezTo>
                    <a:pt x="219121" y="165749"/>
                    <a:pt x="223648" y="168244"/>
                    <a:pt x="228600" y="169069"/>
                  </a:cubicBezTo>
                  <a:cubicBezTo>
                    <a:pt x="245363" y="171863"/>
                    <a:pt x="238307" y="169923"/>
                    <a:pt x="250031" y="173831"/>
                  </a:cubicBezTo>
                  <a:cubicBezTo>
                    <a:pt x="274637" y="173037"/>
                    <a:pt x="299273" y="172896"/>
                    <a:pt x="323850" y="171450"/>
                  </a:cubicBezTo>
                  <a:cubicBezTo>
                    <a:pt x="326355" y="171303"/>
                    <a:pt x="328558" y="169678"/>
                    <a:pt x="330993" y="169069"/>
                  </a:cubicBezTo>
                  <a:lnTo>
                    <a:pt x="350043" y="164306"/>
                  </a:lnTo>
                  <a:lnTo>
                    <a:pt x="364331" y="142875"/>
                  </a:lnTo>
                  <a:cubicBezTo>
                    <a:pt x="365918" y="140494"/>
                    <a:pt x="368188" y="138446"/>
                    <a:pt x="369093" y="135731"/>
                  </a:cubicBezTo>
                  <a:cubicBezTo>
                    <a:pt x="369887" y="133350"/>
                    <a:pt x="369700" y="130362"/>
                    <a:pt x="371475" y="128587"/>
                  </a:cubicBezTo>
                  <a:cubicBezTo>
                    <a:pt x="375522" y="124540"/>
                    <a:pt x="385762" y="119062"/>
                    <a:pt x="385762" y="119062"/>
                  </a:cubicBezTo>
                  <a:cubicBezTo>
                    <a:pt x="391747" y="101106"/>
                    <a:pt x="383672" y="123242"/>
                    <a:pt x="392906" y="104775"/>
                  </a:cubicBezTo>
                  <a:cubicBezTo>
                    <a:pt x="394029" y="102530"/>
                    <a:pt x="394493" y="100012"/>
                    <a:pt x="395287" y="97631"/>
                  </a:cubicBezTo>
                  <a:cubicBezTo>
                    <a:pt x="394189" y="89943"/>
                    <a:pt x="392899" y="73809"/>
                    <a:pt x="388143" y="66675"/>
                  </a:cubicBezTo>
                  <a:lnTo>
                    <a:pt x="378618" y="52387"/>
                  </a:lnTo>
                  <a:cubicBezTo>
                    <a:pt x="378617" y="52385"/>
                    <a:pt x="369094" y="38101"/>
                    <a:pt x="369093" y="38100"/>
                  </a:cubicBezTo>
                  <a:cubicBezTo>
                    <a:pt x="358648" y="31135"/>
                    <a:pt x="364240" y="35054"/>
                    <a:pt x="352425" y="26194"/>
                  </a:cubicBezTo>
                  <a:cubicBezTo>
                    <a:pt x="350837" y="23813"/>
                    <a:pt x="349816" y="20935"/>
                    <a:pt x="347662" y="19050"/>
                  </a:cubicBezTo>
                  <a:cubicBezTo>
                    <a:pt x="340564" y="12840"/>
                    <a:pt x="334736" y="9271"/>
                    <a:pt x="326231" y="7144"/>
                  </a:cubicBezTo>
                  <a:cubicBezTo>
                    <a:pt x="322305" y="6162"/>
                    <a:pt x="318202" y="5925"/>
                    <a:pt x="314325" y="4762"/>
                  </a:cubicBezTo>
                  <a:cubicBezTo>
                    <a:pt x="310231" y="3534"/>
                    <a:pt x="306387" y="1587"/>
                    <a:pt x="302418" y="0"/>
                  </a:cubicBezTo>
                  <a:cubicBezTo>
                    <a:pt x="285749" y="1587"/>
                    <a:pt x="269037" y="2767"/>
                    <a:pt x="252412" y="4762"/>
                  </a:cubicBezTo>
                  <a:cubicBezTo>
                    <a:pt x="205844" y="10350"/>
                    <a:pt x="300317" y="3518"/>
                    <a:pt x="226218" y="9525"/>
                  </a:cubicBezTo>
                  <a:cubicBezTo>
                    <a:pt x="122885" y="17903"/>
                    <a:pt x="185303" y="10471"/>
                    <a:pt x="135731" y="16669"/>
                  </a:cubicBezTo>
                  <a:cubicBezTo>
                    <a:pt x="99953" y="28593"/>
                    <a:pt x="144696" y="13911"/>
                    <a:pt x="104775" y="26194"/>
                  </a:cubicBezTo>
                  <a:cubicBezTo>
                    <a:pt x="99977" y="27670"/>
                    <a:pt x="95250" y="29369"/>
                    <a:pt x="90487" y="30956"/>
                  </a:cubicBezTo>
                  <a:cubicBezTo>
                    <a:pt x="88106" y="31750"/>
                    <a:pt x="85778" y="32728"/>
                    <a:pt x="83343" y="33337"/>
                  </a:cubicBezTo>
                  <a:cubicBezTo>
                    <a:pt x="73994" y="35675"/>
                    <a:pt x="69183" y="36620"/>
                    <a:pt x="59531" y="40481"/>
                  </a:cubicBezTo>
                  <a:cubicBezTo>
                    <a:pt x="55562" y="42069"/>
                    <a:pt x="51808" y="44363"/>
                    <a:pt x="47625" y="45244"/>
                  </a:cubicBezTo>
                  <a:cubicBezTo>
                    <a:pt x="36640" y="47557"/>
                    <a:pt x="14287" y="50006"/>
                    <a:pt x="14287" y="50006"/>
                  </a:cubicBezTo>
                  <a:cubicBezTo>
                    <a:pt x="11906" y="52387"/>
                    <a:pt x="9100" y="54410"/>
                    <a:pt x="7143" y="57150"/>
                  </a:cubicBezTo>
                  <a:cubicBezTo>
                    <a:pt x="3465" y="62299"/>
                    <a:pt x="1943" y="67990"/>
                    <a:pt x="0" y="73819"/>
                  </a:cubicBezTo>
                  <a:cubicBezTo>
                    <a:pt x="794" y="81756"/>
                    <a:pt x="1168" y="89747"/>
                    <a:pt x="2381" y="97631"/>
                  </a:cubicBezTo>
                  <a:cubicBezTo>
                    <a:pt x="3711" y="106279"/>
                    <a:pt x="5599" y="104068"/>
                    <a:pt x="9525" y="111919"/>
                  </a:cubicBezTo>
                  <a:cubicBezTo>
                    <a:pt x="21176" y="135221"/>
                    <a:pt x="8015" y="114417"/>
                    <a:pt x="19050" y="130969"/>
                  </a:cubicBezTo>
                  <a:cubicBezTo>
                    <a:pt x="23075" y="143043"/>
                    <a:pt x="22290" y="144239"/>
                    <a:pt x="38100" y="154781"/>
                  </a:cubicBezTo>
                  <a:cubicBezTo>
                    <a:pt x="40481" y="156369"/>
                    <a:pt x="42455" y="158900"/>
                    <a:pt x="45243" y="159544"/>
                  </a:cubicBezTo>
                  <a:cubicBezTo>
                    <a:pt x="56245" y="162083"/>
                    <a:pt x="63942" y="161925"/>
                    <a:pt x="69056" y="164306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5FD4EC9-61AC-4040-876C-87AA5AD9E2C7}"/>
                </a:ext>
              </a:extLst>
            </p:cNvPr>
            <p:cNvSpPr/>
            <p:nvPr/>
          </p:nvSpPr>
          <p:spPr>
            <a:xfrm rot="204157">
              <a:off x="6133884" y="2791255"/>
              <a:ext cx="183734" cy="464522"/>
            </a:xfrm>
            <a:custGeom>
              <a:avLst/>
              <a:gdLst>
                <a:gd name="connsiteX0" fmla="*/ 14665 w 183734"/>
                <a:gd name="connsiteY0" fmla="*/ 464522 h 464522"/>
                <a:gd name="connsiteX1" fmla="*/ 14665 w 183734"/>
                <a:gd name="connsiteY1" fmla="*/ 464522 h 464522"/>
                <a:gd name="connsiteX2" fmla="*/ 38478 w 183734"/>
                <a:gd name="connsiteY2" fmla="*/ 462141 h 464522"/>
                <a:gd name="connsiteX3" fmla="*/ 52765 w 183734"/>
                <a:gd name="connsiteY3" fmla="*/ 457379 h 464522"/>
                <a:gd name="connsiteX4" fmla="*/ 67053 w 183734"/>
                <a:gd name="connsiteY4" fmla="*/ 454997 h 464522"/>
                <a:gd name="connsiteX5" fmla="*/ 78959 w 183734"/>
                <a:gd name="connsiteY5" fmla="*/ 450235 h 464522"/>
                <a:gd name="connsiteX6" fmla="*/ 93246 w 183734"/>
                <a:gd name="connsiteY6" fmla="*/ 445472 h 464522"/>
                <a:gd name="connsiteX7" fmla="*/ 107534 w 183734"/>
                <a:gd name="connsiteY7" fmla="*/ 438329 h 464522"/>
                <a:gd name="connsiteX8" fmla="*/ 121821 w 183734"/>
                <a:gd name="connsiteY8" fmla="*/ 426422 h 464522"/>
                <a:gd name="connsiteX9" fmla="*/ 148015 w 183734"/>
                <a:gd name="connsiteY9" fmla="*/ 402610 h 464522"/>
                <a:gd name="connsiteX10" fmla="*/ 152778 w 183734"/>
                <a:gd name="connsiteY10" fmla="*/ 395466 h 464522"/>
                <a:gd name="connsiteX11" fmla="*/ 169446 w 183734"/>
                <a:gd name="connsiteY11" fmla="*/ 374035 h 464522"/>
                <a:gd name="connsiteX12" fmla="*/ 174209 w 183734"/>
                <a:gd name="connsiteY12" fmla="*/ 366891 h 464522"/>
                <a:gd name="connsiteX13" fmla="*/ 178971 w 183734"/>
                <a:gd name="connsiteY13" fmla="*/ 352604 h 464522"/>
                <a:gd name="connsiteX14" fmla="*/ 181353 w 183734"/>
                <a:gd name="connsiteY14" fmla="*/ 345460 h 464522"/>
                <a:gd name="connsiteX15" fmla="*/ 183734 w 183734"/>
                <a:gd name="connsiteY15" fmla="*/ 326410 h 464522"/>
                <a:gd name="connsiteX16" fmla="*/ 181353 w 183734"/>
                <a:gd name="connsiteY16" fmla="*/ 304979 h 464522"/>
                <a:gd name="connsiteX17" fmla="*/ 176590 w 183734"/>
                <a:gd name="connsiteY17" fmla="*/ 281166 h 464522"/>
                <a:gd name="connsiteX18" fmla="*/ 174209 w 183734"/>
                <a:gd name="connsiteY18" fmla="*/ 266879 h 464522"/>
                <a:gd name="connsiteX19" fmla="*/ 171828 w 183734"/>
                <a:gd name="connsiteY19" fmla="*/ 259735 h 464522"/>
                <a:gd name="connsiteX20" fmla="*/ 169446 w 183734"/>
                <a:gd name="connsiteY20" fmla="*/ 247829 h 464522"/>
                <a:gd name="connsiteX21" fmla="*/ 167065 w 183734"/>
                <a:gd name="connsiteY21" fmla="*/ 214491 h 464522"/>
                <a:gd name="connsiteX22" fmla="*/ 157540 w 183734"/>
                <a:gd name="connsiteY22" fmla="*/ 159722 h 464522"/>
                <a:gd name="connsiteX23" fmla="*/ 152778 w 183734"/>
                <a:gd name="connsiteY23" fmla="*/ 138291 h 464522"/>
                <a:gd name="connsiteX24" fmla="*/ 150396 w 183734"/>
                <a:gd name="connsiteY24" fmla="*/ 131147 h 464522"/>
                <a:gd name="connsiteX25" fmla="*/ 145634 w 183734"/>
                <a:gd name="connsiteY25" fmla="*/ 124004 h 464522"/>
                <a:gd name="connsiteX26" fmla="*/ 140871 w 183734"/>
                <a:gd name="connsiteY26" fmla="*/ 114479 h 464522"/>
                <a:gd name="connsiteX27" fmla="*/ 136109 w 183734"/>
                <a:gd name="connsiteY27" fmla="*/ 97810 h 464522"/>
                <a:gd name="connsiteX28" fmla="*/ 128965 w 183734"/>
                <a:gd name="connsiteY28" fmla="*/ 90666 h 464522"/>
                <a:gd name="connsiteX29" fmla="*/ 126584 w 183734"/>
                <a:gd name="connsiteY29" fmla="*/ 78760 h 464522"/>
                <a:gd name="connsiteX30" fmla="*/ 121821 w 183734"/>
                <a:gd name="connsiteY30" fmla="*/ 66854 h 464522"/>
                <a:gd name="connsiteX31" fmla="*/ 117059 w 183734"/>
                <a:gd name="connsiteY31" fmla="*/ 52566 h 464522"/>
                <a:gd name="connsiteX32" fmla="*/ 109915 w 183734"/>
                <a:gd name="connsiteY32" fmla="*/ 31135 h 464522"/>
                <a:gd name="connsiteX33" fmla="*/ 107534 w 183734"/>
                <a:gd name="connsiteY33" fmla="*/ 23991 h 464522"/>
                <a:gd name="connsiteX34" fmla="*/ 102771 w 183734"/>
                <a:gd name="connsiteY34" fmla="*/ 16847 h 464522"/>
                <a:gd name="connsiteX35" fmla="*/ 100390 w 183734"/>
                <a:gd name="connsiteY35" fmla="*/ 7322 h 464522"/>
                <a:gd name="connsiteX36" fmla="*/ 98009 w 183734"/>
                <a:gd name="connsiteY36" fmla="*/ 179 h 464522"/>
                <a:gd name="connsiteX37" fmla="*/ 88484 w 183734"/>
                <a:gd name="connsiteY37" fmla="*/ 14466 h 464522"/>
                <a:gd name="connsiteX38" fmla="*/ 81340 w 183734"/>
                <a:gd name="connsiteY38" fmla="*/ 19229 h 464522"/>
                <a:gd name="connsiteX39" fmla="*/ 78959 w 183734"/>
                <a:gd name="connsiteY39" fmla="*/ 26372 h 464522"/>
                <a:gd name="connsiteX40" fmla="*/ 69434 w 183734"/>
                <a:gd name="connsiteY40" fmla="*/ 40660 h 464522"/>
                <a:gd name="connsiteX41" fmla="*/ 67053 w 183734"/>
                <a:gd name="connsiteY41" fmla="*/ 47804 h 464522"/>
                <a:gd name="connsiteX42" fmla="*/ 59909 w 183734"/>
                <a:gd name="connsiteY42" fmla="*/ 52566 h 464522"/>
                <a:gd name="connsiteX43" fmla="*/ 48003 w 183734"/>
                <a:gd name="connsiteY43" fmla="*/ 71616 h 464522"/>
                <a:gd name="connsiteX44" fmla="*/ 38478 w 183734"/>
                <a:gd name="connsiteY44" fmla="*/ 83522 h 464522"/>
                <a:gd name="connsiteX45" fmla="*/ 36096 w 183734"/>
                <a:gd name="connsiteY45" fmla="*/ 90666 h 464522"/>
                <a:gd name="connsiteX46" fmla="*/ 26571 w 183734"/>
                <a:gd name="connsiteY46" fmla="*/ 104954 h 464522"/>
                <a:gd name="connsiteX47" fmla="*/ 19428 w 183734"/>
                <a:gd name="connsiteY47" fmla="*/ 128766 h 464522"/>
                <a:gd name="connsiteX48" fmla="*/ 17046 w 183734"/>
                <a:gd name="connsiteY48" fmla="*/ 135910 h 464522"/>
                <a:gd name="connsiteX49" fmla="*/ 12284 w 183734"/>
                <a:gd name="connsiteY49" fmla="*/ 145435 h 464522"/>
                <a:gd name="connsiteX50" fmla="*/ 9903 w 183734"/>
                <a:gd name="connsiteY50" fmla="*/ 159722 h 464522"/>
                <a:gd name="connsiteX51" fmla="*/ 5140 w 183734"/>
                <a:gd name="connsiteY51" fmla="*/ 174010 h 464522"/>
                <a:gd name="connsiteX52" fmla="*/ 2759 w 183734"/>
                <a:gd name="connsiteY52" fmla="*/ 185916 h 464522"/>
                <a:gd name="connsiteX53" fmla="*/ 2759 w 183734"/>
                <a:gd name="connsiteY53" fmla="*/ 328791 h 464522"/>
                <a:gd name="connsiteX54" fmla="*/ 5140 w 183734"/>
                <a:gd name="connsiteY54" fmla="*/ 395466 h 464522"/>
                <a:gd name="connsiteX55" fmla="*/ 7521 w 183734"/>
                <a:gd name="connsiteY55" fmla="*/ 409754 h 464522"/>
                <a:gd name="connsiteX56" fmla="*/ 14665 w 183734"/>
                <a:gd name="connsiteY56" fmla="*/ 435947 h 464522"/>
                <a:gd name="connsiteX57" fmla="*/ 17046 w 183734"/>
                <a:gd name="connsiteY57" fmla="*/ 443091 h 464522"/>
                <a:gd name="connsiteX58" fmla="*/ 21809 w 183734"/>
                <a:gd name="connsiteY58" fmla="*/ 452616 h 464522"/>
                <a:gd name="connsiteX59" fmla="*/ 14665 w 183734"/>
                <a:gd name="connsiteY59" fmla="*/ 464522 h 464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83734" h="464522">
                  <a:moveTo>
                    <a:pt x="14665" y="464522"/>
                  </a:moveTo>
                  <a:lnTo>
                    <a:pt x="14665" y="464522"/>
                  </a:lnTo>
                  <a:cubicBezTo>
                    <a:pt x="22603" y="463728"/>
                    <a:pt x="30637" y="463611"/>
                    <a:pt x="38478" y="462141"/>
                  </a:cubicBezTo>
                  <a:cubicBezTo>
                    <a:pt x="43412" y="461216"/>
                    <a:pt x="47813" y="458204"/>
                    <a:pt x="52765" y="457379"/>
                  </a:cubicBezTo>
                  <a:lnTo>
                    <a:pt x="67053" y="454997"/>
                  </a:lnTo>
                  <a:cubicBezTo>
                    <a:pt x="71022" y="453410"/>
                    <a:pt x="74942" y="451696"/>
                    <a:pt x="78959" y="450235"/>
                  </a:cubicBezTo>
                  <a:cubicBezTo>
                    <a:pt x="83677" y="448519"/>
                    <a:pt x="89069" y="448256"/>
                    <a:pt x="93246" y="445472"/>
                  </a:cubicBezTo>
                  <a:cubicBezTo>
                    <a:pt x="102479" y="439318"/>
                    <a:pt x="97675" y="441615"/>
                    <a:pt x="107534" y="438329"/>
                  </a:cubicBezTo>
                  <a:cubicBezTo>
                    <a:pt x="123330" y="427798"/>
                    <a:pt x="105772" y="440179"/>
                    <a:pt x="121821" y="426422"/>
                  </a:cubicBezTo>
                  <a:cubicBezTo>
                    <a:pt x="132620" y="417165"/>
                    <a:pt x="138464" y="416936"/>
                    <a:pt x="148015" y="402610"/>
                  </a:cubicBezTo>
                  <a:cubicBezTo>
                    <a:pt x="149603" y="400229"/>
                    <a:pt x="150946" y="397665"/>
                    <a:pt x="152778" y="395466"/>
                  </a:cubicBezTo>
                  <a:cubicBezTo>
                    <a:pt x="171429" y="373084"/>
                    <a:pt x="145372" y="410145"/>
                    <a:pt x="169446" y="374035"/>
                  </a:cubicBezTo>
                  <a:lnTo>
                    <a:pt x="174209" y="366891"/>
                  </a:lnTo>
                  <a:lnTo>
                    <a:pt x="178971" y="352604"/>
                  </a:lnTo>
                  <a:lnTo>
                    <a:pt x="181353" y="345460"/>
                  </a:lnTo>
                  <a:cubicBezTo>
                    <a:pt x="182147" y="339110"/>
                    <a:pt x="183734" y="332809"/>
                    <a:pt x="183734" y="326410"/>
                  </a:cubicBezTo>
                  <a:cubicBezTo>
                    <a:pt x="183734" y="319222"/>
                    <a:pt x="182245" y="312111"/>
                    <a:pt x="181353" y="304979"/>
                  </a:cubicBezTo>
                  <a:cubicBezTo>
                    <a:pt x="175415" y="257482"/>
                    <a:pt x="182177" y="306310"/>
                    <a:pt x="176590" y="281166"/>
                  </a:cubicBezTo>
                  <a:cubicBezTo>
                    <a:pt x="175543" y="276453"/>
                    <a:pt x="175256" y="271592"/>
                    <a:pt x="174209" y="266879"/>
                  </a:cubicBezTo>
                  <a:cubicBezTo>
                    <a:pt x="173665" y="264429"/>
                    <a:pt x="172437" y="262170"/>
                    <a:pt x="171828" y="259735"/>
                  </a:cubicBezTo>
                  <a:cubicBezTo>
                    <a:pt x="170846" y="255809"/>
                    <a:pt x="170240" y="251798"/>
                    <a:pt x="169446" y="247829"/>
                  </a:cubicBezTo>
                  <a:cubicBezTo>
                    <a:pt x="168652" y="236716"/>
                    <a:pt x="168074" y="225586"/>
                    <a:pt x="167065" y="214491"/>
                  </a:cubicBezTo>
                  <a:cubicBezTo>
                    <a:pt x="162787" y="167428"/>
                    <a:pt x="168885" y="182410"/>
                    <a:pt x="157540" y="159722"/>
                  </a:cubicBezTo>
                  <a:cubicBezTo>
                    <a:pt x="155905" y="151545"/>
                    <a:pt x="155019" y="146132"/>
                    <a:pt x="152778" y="138291"/>
                  </a:cubicBezTo>
                  <a:cubicBezTo>
                    <a:pt x="152088" y="135877"/>
                    <a:pt x="151519" y="133392"/>
                    <a:pt x="150396" y="131147"/>
                  </a:cubicBezTo>
                  <a:cubicBezTo>
                    <a:pt x="149116" y="128588"/>
                    <a:pt x="147054" y="126489"/>
                    <a:pt x="145634" y="124004"/>
                  </a:cubicBezTo>
                  <a:cubicBezTo>
                    <a:pt x="143873" y="120922"/>
                    <a:pt x="142459" y="117654"/>
                    <a:pt x="140871" y="114479"/>
                  </a:cubicBezTo>
                  <a:cubicBezTo>
                    <a:pt x="140554" y="113209"/>
                    <a:pt x="137475" y="99859"/>
                    <a:pt x="136109" y="97810"/>
                  </a:cubicBezTo>
                  <a:cubicBezTo>
                    <a:pt x="134241" y="95008"/>
                    <a:pt x="131346" y="93047"/>
                    <a:pt x="128965" y="90666"/>
                  </a:cubicBezTo>
                  <a:cubicBezTo>
                    <a:pt x="128171" y="86697"/>
                    <a:pt x="127747" y="82637"/>
                    <a:pt x="126584" y="78760"/>
                  </a:cubicBezTo>
                  <a:cubicBezTo>
                    <a:pt x="125356" y="74666"/>
                    <a:pt x="123282" y="70871"/>
                    <a:pt x="121821" y="66854"/>
                  </a:cubicBezTo>
                  <a:cubicBezTo>
                    <a:pt x="120105" y="62136"/>
                    <a:pt x="118646" y="57329"/>
                    <a:pt x="117059" y="52566"/>
                  </a:cubicBezTo>
                  <a:lnTo>
                    <a:pt x="109915" y="31135"/>
                  </a:lnTo>
                  <a:cubicBezTo>
                    <a:pt x="109121" y="28754"/>
                    <a:pt x="108926" y="26079"/>
                    <a:pt x="107534" y="23991"/>
                  </a:cubicBezTo>
                  <a:lnTo>
                    <a:pt x="102771" y="16847"/>
                  </a:lnTo>
                  <a:cubicBezTo>
                    <a:pt x="101977" y="13672"/>
                    <a:pt x="101289" y="10469"/>
                    <a:pt x="100390" y="7322"/>
                  </a:cubicBezTo>
                  <a:cubicBezTo>
                    <a:pt x="99701" y="4909"/>
                    <a:pt x="100161" y="-1112"/>
                    <a:pt x="98009" y="179"/>
                  </a:cubicBezTo>
                  <a:cubicBezTo>
                    <a:pt x="93101" y="3124"/>
                    <a:pt x="93246" y="11291"/>
                    <a:pt x="88484" y="14466"/>
                  </a:cubicBezTo>
                  <a:lnTo>
                    <a:pt x="81340" y="19229"/>
                  </a:lnTo>
                  <a:cubicBezTo>
                    <a:pt x="80546" y="21610"/>
                    <a:pt x="80178" y="24178"/>
                    <a:pt x="78959" y="26372"/>
                  </a:cubicBezTo>
                  <a:cubicBezTo>
                    <a:pt x="76179" y="31376"/>
                    <a:pt x="71244" y="35230"/>
                    <a:pt x="69434" y="40660"/>
                  </a:cubicBezTo>
                  <a:cubicBezTo>
                    <a:pt x="68640" y="43041"/>
                    <a:pt x="68621" y="45844"/>
                    <a:pt x="67053" y="47804"/>
                  </a:cubicBezTo>
                  <a:cubicBezTo>
                    <a:pt x="65265" y="50039"/>
                    <a:pt x="62290" y="50979"/>
                    <a:pt x="59909" y="52566"/>
                  </a:cubicBezTo>
                  <a:cubicBezTo>
                    <a:pt x="54241" y="69569"/>
                    <a:pt x="59323" y="64069"/>
                    <a:pt x="48003" y="71616"/>
                  </a:cubicBezTo>
                  <a:cubicBezTo>
                    <a:pt x="42015" y="89574"/>
                    <a:pt x="50788" y="68135"/>
                    <a:pt x="38478" y="83522"/>
                  </a:cubicBezTo>
                  <a:cubicBezTo>
                    <a:pt x="36910" y="85482"/>
                    <a:pt x="37315" y="88472"/>
                    <a:pt x="36096" y="90666"/>
                  </a:cubicBezTo>
                  <a:cubicBezTo>
                    <a:pt x="33316" y="95670"/>
                    <a:pt x="26571" y="104954"/>
                    <a:pt x="26571" y="104954"/>
                  </a:cubicBezTo>
                  <a:cubicBezTo>
                    <a:pt x="22974" y="119344"/>
                    <a:pt x="25223" y="111382"/>
                    <a:pt x="19428" y="128766"/>
                  </a:cubicBezTo>
                  <a:cubicBezTo>
                    <a:pt x="18634" y="131147"/>
                    <a:pt x="18169" y="133665"/>
                    <a:pt x="17046" y="135910"/>
                  </a:cubicBezTo>
                  <a:lnTo>
                    <a:pt x="12284" y="145435"/>
                  </a:lnTo>
                  <a:cubicBezTo>
                    <a:pt x="11490" y="150197"/>
                    <a:pt x="11074" y="155038"/>
                    <a:pt x="9903" y="159722"/>
                  </a:cubicBezTo>
                  <a:cubicBezTo>
                    <a:pt x="8685" y="164592"/>
                    <a:pt x="6124" y="169087"/>
                    <a:pt x="5140" y="174010"/>
                  </a:cubicBezTo>
                  <a:lnTo>
                    <a:pt x="2759" y="185916"/>
                  </a:lnTo>
                  <a:cubicBezTo>
                    <a:pt x="-1474" y="257887"/>
                    <a:pt x="-321" y="219430"/>
                    <a:pt x="2759" y="328791"/>
                  </a:cubicBezTo>
                  <a:cubicBezTo>
                    <a:pt x="3385" y="351021"/>
                    <a:pt x="3834" y="373265"/>
                    <a:pt x="5140" y="395466"/>
                  </a:cubicBezTo>
                  <a:cubicBezTo>
                    <a:pt x="5423" y="400286"/>
                    <a:pt x="6657" y="405004"/>
                    <a:pt x="7521" y="409754"/>
                  </a:cubicBezTo>
                  <a:cubicBezTo>
                    <a:pt x="10213" y="424558"/>
                    <a:pt x="9460" y="420332"/>
                    <a:pt x="14665" y="435947"/>
                  </a:cubicBezTo>
                  <a:cubicBezTo>
                    <a:pt x="15459" y="438328"/>
                    <a:pt x="15923" y="440846"/>
                    <a:pt x="17046" y="443091"/>
                  </a:cubicBezTo>
                  <a:lnTo>
                    <a:pt x="21809" y="452616"/>
                  </a:lnTo>
                  <a:cubicBezTo>
                    <a:pt x="24462" y="463230"/>
                    <a:pt x="15856" y="462538"/>
                    <a:pt x="14665" y="46452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3796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B548F5-2667-47C6-8A17-E7A625AEB89D}"/>
              </a:ext>
            </a:extLst>
          </p:cNvPr>
          <p:cNvSpPr/>
          <p:nvPr/>
        </p:nvSpPr>
        <p:spPr>
          <a:xfrm>
            <a:off x="990600" y="3136612"/>
            <a:ext cx="1021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2400" i="1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10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5ED171E556C14F82E9EE7D6AD6ADC0" ma:contentTypeVersion="11" ma:contentTypeDescription="Create a new document." ma:contentTypeScope="" ma:versionID="738589e01d4748eb528e4b45a42bede9">
  <xsd:schema xmlns:xsd="http://www.w3.org/2001/XMLSchema" xmlns:xs="http://www.w3.org/2001/XMLSchema" xmlns:p="http://schemas.microsoft.com/office/2006/metadata/properties" xmlns:ns2="346db972-0b35-4356-939b-7cf22708d79a" xmlns:ns3="060a82f8-d967-4b12-b40e-d98873453ce7" targetNamespace="http://schemas.microsoft.com/office/2006/metadata/properties" ma:root="true" ma:fieldsID="c71e2c4d2836159335b13c8c07ce5bdf" ns2:_="" ns3:_="">
    <xsd:import namespace="346db972-0b35-4356-939b-7cf22708d79a"/>
    <xsd:import namespace="060a82f8-d967-4b12-b40e-d98873453c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ateTim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db972-0b35-4356-939b-7cf22708d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DateTime" ma:index="16" nillable="true" ma:displayName="Date &amp; Time" ma:format="DateTime" ma:internalName="DateTime">
      <xsd:simpleType>
        <xsd:restriction base="dms:DateTim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0a82f8-d967-4b12-b40e-d98873453c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Time xmlns="346db972-0b35-4356-939b-7cf22708d79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77F0A5-D250-42CE-996D-B2EDD1267848}">
  <ds:schemaRefs>
    <ds:schemaRef ds:uri="060a82f8-d967-4b12-b40e-d98873453ce7"/>
    <ds:schemaRef ds:uri="346db972-0b35-4356-939b-7cf22708d79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3420062-EADD-4A75-97E2-1E3002C083D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46db972-0b35-4356-939b-7cf22708d79a"/>
    <ds:schemaRef ds:uri="http://purl.org/dc/elements/1.1/"/>
    <ds:schemaRef ds:uri="http://schemas.microsoft.com/office/2006/metadata/properties"/>
    <ds:schemaRef ds:uri="060a82f8-d967-4b12-b40e-d98873453ce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28A72F6-8C61-402B-A9F5-5CB1688E62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</TotalTime>
  <Words>281</Words>
  <Application>Microsoft Office PowerPoint</Application>
  <PresentationFormat>Widescreen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Office Theme</vt:lpstr>
      <vt:lpstr>PowerPoint Presentation</vt:lpstr>
      <vt:lpstr>Portland’s Inclusionary Housing Units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PHB PPT Twmplate</dc:title>
  <dc:creator>Benoit, Emily</dc:creator>
  <cp:lastModifiedBy>Graves, Cassie</cp:lastModifiedBy>
  <cp:revision>108</cp:revision>
  <dcterms:created xsi:type="dcterms:W3CDTF">2017-10-04T08:00:34Z</dcterms:created>
  <dcterms:modified xsi:type="dcterms:W3CDTF">2022-04-07T16:34:22Z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2017-10-04T00:00:00Z</vt:filetime>
  </property>
  <property fmtid="{D5CDD505-2E9C-101B-9397-08002B2CF9AE}" pid="5" name="ContentTypeId">
    <vt:lpwstr>0x010100725ED171E556C14F82E9EE7D6AD6ADC0</vt:lpwstr>
  </property>
</Properties>
</file>