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handoutMasterIdLst>
    <p:handoutMasterId r:id="rId10"/>
  </p:handoutMasterIdLst>
  <p:sldIdLst>
    <p:sldId id="273" r:id="rId2"/>
    <p:sldId id="275" r:id="rId3"/>
    <p:sldId id="278" r:id="rId4"/>
    <p:sldId id="276" r:id="rId5"/>
    <p:sldId id="277" r:id="rId6"/>
    <p:sldId id="269" r:id="rId7"/>
    <p:sldId id="279" r:id="rId8"/>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B45B6D8-62DF-6549-8FC7-D033C3B5C85B}">
          <p14:sldIdLst>
            <p14:sldId id="273"/>
            <p14:sldId id="275"/>
            <p14:sldId id="278"/>
            <p14:sldId id="276"/>
            <p14:sldId id="277"/>
            <p14:sldId id="269"/>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en, Sarah" initials="PS" lastIdx="0" clrIdx="0"/>
  <p:cmAuthor id="2" name="McEldowney, David" initials="MD" lastIdx="1" clrIdx="1">
    <p:extLst>
      <p:ext uri="{19B8F6BF-5375-455C-9EA6-DF929625EA0E}">
        <p15:presenceInfo xmlns:p15="http://schemas.microsoft.com/office/powerpoint/2012/main" userId="S::David.McEldowney@portlandoregon.gov::3d4a1fd0-0296-4a0b-bb8c-7b7f85b86e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8B9ED-4FA9-4B36-845A-3543488448B6}" v="1" dt="2022-04-10T22:18:01.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6306"/>
  </p:normalViewPr>
  <p:slideViewPr>
    <p:cSldViewPr snapToGrid="0" snapToObjects="1">
      <p:cViewPr varScale="1">
        <p:scale>
          <a:sx n="58" d="100"/>
          <a:sy n="58" d="100"/>
        </p:scale>
        <p:origin x="171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78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DC5E27-A296-F44B-84B0-AC952D0BE94C}" type="datetimeFigureOut">
              <a:rPr lang="en-US" smtClean="0"/>
              <a:t>4/11/2022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2E4944-764F-5B40-8338-5CA4132B518B}" type="slidenum">
              <a:rPr lang="en-US" smtClean="0"/>
              <a:t>‹#›</a:t>
            </a:fld>
            <a:endParaRPr lang="en-US"/>
          </a:p>
        </p:txBody>
      </p:sp>
    </p:spTree>
    <p:extLst>
      <p:ext uri="{BB962C8B-B14F-4D97-AF65-F5344CB8AC3E}">
        <p14:creationId xmlns:p14="http://schemas.microsoft.com/office/powerpoint/2010/main" val="453389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58D72-C327-EF43-A0EF-8BF1F3816E5F}" type="datetimeFigureOut">
              <a:rPr lang="en-US" smtClean="0"/>
              <a:t>4/11/2022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2A989-EC45-0845-9225-6BBE81AD33E9}" type="slidenum">
              <a:rPr lang="en-US" smtClean="0"/>
              <a:t>‹#›</a:t>
            </a:fld>
            <a:endParaRPr lang="en-US"/>
          </a:p>
        </p:txBody>
      </p:sp>
    </p:spTree>
    <p:extLst>
      <p:ext uri="{BB962C8B-B14F-4D97-AF65-F5344CB8AC3E}">
        <p14:creationId xmlns:p14="http://schemas.microsoft.com/office/powerpoint/2010/main" val="9908346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Reassign a 1-block segment of SW Main Street to PBOT</a:t>
            </a:r>
          </a:p>
          <a:p>
            <a:pPr marL="228600" indent="-228600">
              <a:buAutoNum type="arabicParenR"/>
            </a:pPr>
            <a:r>
              <a:rPr lang="en-US" dirty="0"/>
              <a:t>Approve a below-market rate lease to Multnomah County of a portion of the SW Main Street R/W</a:t>
            </a:r>
          </a:p>
        </p:txBody>
      </p:sp>
      <p:sp>
        <p:nvSpPr>
          <p:cNvPr id="4" name="Slide Number Placeholder 3"/>
          <p:cNvSpPr>
            <a:spLocks noGrp="1"/>
          </p:cNvSpPr>
          <p:nvPr>
            <p:ph type="sldNum" sz="quarter" idx="5"/>
          </p:nvPr>
        </p:nvSpPr>
        <p:spPr/>
        <p:txBody>
          <a:bodyPr/>
          <a:lstStyle/>
          <a:p>
            <a:fld id="{F9C2A989-EC45-0845-9225-6BBE81AD33E9}" type="slidenum">
              <a:rPr lang="en-US" smtClean="0"/>
              <a:t>1</a:t>
            </a:fld>
            <a:endParaRPr lang="en-US"/>
          </a:p>
        </p:txBody>
      </p:sp>
    </p:spTree>
    <p:extLst>
      <p:ext uri="{BB962C8B-B14F-4D97-AF65-F5344CB8AC3E}">
        <p14:creationId xmlns:p14="http://schemas.microsoft.com/office/powerpoint/2010/main" val="355284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Overhead view of the street segment</a:t>
            </a:r>
          </a:p>
          <a:p>
            <a:r>
              <a:rPr lang="en-US" dirty="0"/>
              <a:t>Also shows small triangular portion of the parking lot that Parks leases from the County</a:t>
            </a:r>
          </a:p>
        </p:txBody>
      </p:sp>
      <p:sp>
        <p:nvSpPr>
          <p:cNvPr id="4" name="Slide Number Placeholder 3"/>
          <p:cNvSpPr>
            <a:spLocks noGrp="1"/>
          </p:cNvSpPr>
          <p:nvPr>
            <p:ph type="sldNum" sz="quarter" idx="5"/>
          </p:nvPr>
        </p:nvSpPr>
        <p:spPr/>
        <p:txBody>
          <a:bodyPr/>
          <a:lstStyle/>
          <a:p>
            <a:fld id="{F9C2A989-EC45-0845-9225-6BBE81AD33E9}" type="slidenum">
              <a:rPr lang="en-US" smtClean="0"/>
              <a:t>2</a:t>
            </a:fld>
            <a:endParaRPr lang="en-US"/>
          </a:p>
        </p:txBody>
      </p:sp>
    </p:spTree>
    <p:extLst>
      <p:ext uri="{BB962C8B-B14F-4D97-AF65-F5344CB8AC3E}">
        <p14:creationId xmlns:p14="http://schemas.microsoft.com/office/powerpoint/2010/main" val="232652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described the first half of the bullet points.</a:t>
            </a:r>
          </a:p>
          <a:p>
            <a:endParaRPr lang="en-US" dirty="0"/>
          </a:p>
          <a:p>
            <a:r>
              <a:rPr lang="en-US" dirty="0"/>
              <a:t>Second half address the construction of the new County Courthouse, the County’s need for a secured parking lot that serves prisoner transport vehicles and security escorts for judges, and finally that the County, Parks, and PBOT have all worked towards a mutually beneficial outcome.</a:t>
            </a:r>
          </a:p>
        </p:txBody>
      </p:sp>
      <p:sp>
        <p:nvSpPr>
          <p:cNvPr id="4" name="Slide Number Placeholder 3"/>
          <p:cNvSpPr>
            <a:spLocks noGrp="1"/>
          </p:cNvSpPr>
          <p:nvPr>
            <p:ph type="sldNum" sz="quarter" idx="5"/>
          </p:nvPr>
        </p:nvSpPr>
        <p:spPr/>
        <p:txBody>
          <a:bodyPr/>
          <a:lstStyle/>
          <a:p>
            <a:fld id="{F9C2A989-EC45-0845-9225-6BBE81AD33E9}" type="slidenum">
              <a:rPr lang="en-US" smtClean="0"/>
              <a:t>3</a:t>
            </a:fld>
            <a:endParaRPr lang="en-US"/>
          </a:p>
        </p:txBody>
      </p:sp>
    </p:spTree>
    <p:extLst>
      <p:ext uri="{BB962C8B-B14F-4D97-AF65-F5344CB8AC3E}">
        <p14:creationId xmlns:p14="http://schemas.microsoft.com/office/powerpoint/2010/main" val="262762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ask of Council is to reassign the r/w to PBOT, with the second ask being a below market lease rate for the County.</a:t>
            </a:r>
          </a:p>
          <a:p>
            <a:endParaRPr lang="en-US" dirty="0"/>
          </a:p>
          <a:p>
            <a:r>
              <a:rPr lang="en-US" dirty="0"/>
              <a:t>Other than being a good partner to the County, what’s in it for the City above and beyond an annual rent of $2,750?</a:t>
            </a:r>
          </a:p>
          <a:p>
            <a:endParaRPr lang="en-US" dirty="0"/>
          </a:p>
        </p:txBody>
      </p:sp>
      <p:sp>
        <p:nvSpPr>
          <p:cNvPr id="4" name="Slide Number Placeholder 3"/>
          <p:cNvSpPr>
            <a:spLocks noGrp="1"/>
          </p:cNvSpPr>
          <p:nvPr>
            <p:ph type="sldNum" sz="quarter" idx="5"/>
          </p:nvPr>
        </p:nvSpPr>
        <p:spPr/>
        <p:txBody>
          <a:bodyPr/>
          <a:lstStyle/>
          <a:p>
            <a:fld id="{F9C2A989-EC45-0845-9225-6BBE81AD33E9}" type="slidenum">
              <a:rPr lang="en-US" smtClean="0"/>
              <a:t>5</a:t>
            </a:fld>
            <a:endParaRPr lang="en-US"/>
          </a:p>
        </p:txBody>
      </p:sp>
    </p:spTree>
    <p:extLst>
      <p:ext uri="{BB962C8B-B14F-4D97-AF65-F5344CB8AC3E}">
        <p14:creationId xmlns:p14="http://schemas.microsoft.com/office/powerpoint/2010/main" val="295899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5"/>
          </p:nvPr>
        </p:nvSpPr>
        <p:spPr/>
        <p:txBody>
          <a:bodyPr/>
          <a:lstStyle/>
          <a:p>
            <a:fld id="{F9C2A989-EC45-0845-9225-6BBE81AD33E9}" type="slidenum">
              <a:rPr lang="en-US" smtClean="0"/>
              <a:t>6</a:t>
            </a:fld>
            <a:endParaRPr lang="en-US"/>
          </a:p>
        </p:txBody>
      </p:sp>
    </p:spTree>
    <p:extLst>
      <p:ext uri="{BB962C8B-B14F-4D97-AF65-F5344CB8AC3E}">
        <p14:creationId xmlns:p14="http://schemas.microsoft.com/office/powerpoint/2010/main" val="2394957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651"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537542" y="5377443"/>
            <a:ext cx="519004" cy="519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6546" y="5317210"/>
            <a:ext cx="1729314" cy="6394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8" name="TextBox 7"/>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10"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12" name="TextBox 11"/>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13" name="Straight Connector 12"/>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537542" y="5377443"/>
            <a:ext cx="519004" cy="519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6546" y="5317210"/>
            <a:ext cx="1729314" cy="6394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8" name="TextBox 7"/>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p:nvPr>
        </p:nvSpPr>
        <p:spPr>
          <a:xfrm>
            <a:off x="238651" y="273686"/>
            <a:ext cx="8623296" cy="5858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8" name="TextBox 7"/>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hasCustomPrompt="1"/>
          </p:nvPr>
        </p:nvSpPr>
        <p:spPr/>
        <p:txBody>
          <a:bodyPr/>
          <a:lstStyle/>
          <a:p>
            <a:r>
              <a:rPr lang="en-US" dirty="0">
                <a:solidFill>
                  <a:schemeClr val="bg2">
                    <a:lumMod val="50000"/>
                  </a:schemeClr>
                </a:solidFill>
                <a:latin typeface="Trebuchet MS" charset="0"/>
                <a:ea typeface="Trebuchet MS" charset="0"/>
                <a:cs typeface="Trebuchet MS" charset="0"/>
              </a:rPr>
              <a:t>CATEGORY HERE</a:t>
            </a:r>
          </a:p>
        </p:txBody>
      </p:sp>
      <p:sp>
        <p:nvSpPr>
          <p:cNvPr id="3" name="Content Placeholder 2"/>
          <p:cNvSpPr>
            <a:spLocks noGrp="1"/>
          </p:cNvSpPr>
          <p:nvPr>
            <p:ph idx="1"/>
          </p:nvPr>
        </p:nvSpPr>
        <p:spPr>
          <a:xfrm>
            <a:off x="256939" y="1234440"/>
            <a:ext cx="3638405" cy="4942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Portlandoregon.gov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8" name="TextBox 7"/>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9" name="Straight Connector 8"/>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Placeholder 1"/>
          <p:cNvSpPr>
            <a:spLocks noGrp="1"/>
          </p:cNvSpPr>
          <p:nvPr>
            <p:ph type="title"/>
          </p:nvPr>
        </p:nvSpPr>
        <p:spPr>
          <a:xfrm>
            <a:off x="238651" y="273686"/>
            <a:ext cx="8258412" cy="5401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6939" y="1426464"/>
            <a:ext cx="3638405" cy="47504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dirty="0" err="1">
                <a:solidFill>
                  <a:schemeClr val="bg1"/>
                </a:solidFill>
                <a:latin typeface="Trebuchet MS" charset="0"/>
                <a:ea typeface="Trebuchet MS" charset="0"/>
                <a:cs typeface="Trebuchet MS" charset="0"/>
              </a:rPr>
              <a:t>Portland.gov</a:t>
            </a:r>
            <a:r>
              <a:rPr lang="en-US" sz="1100" b="0" i="0" dirty="0">
                <a:solidFill>
                  <a:schemeClr val="bg1"/>
                </a:solidFill>
                <a:latin typeface="Trebuchet MS" charset="0"/>
                <a:ea typeface="Trebuchet MS" charset="0"/>
                <a:cs typeface="Trebuchet MS" charset="0"/>
              </a:rPr>
              <a:t>/transportation</a:t>
            </a:r>
          </a:p>
          <a:p>
            <a:endParaRPr lang="en-US" sz="1100" b="0" i="0" dirty="0">
              <a:solidFill>
                <a:schemeClr val="bg1"/>
              </a:solidFill>
              <a:latin typeface="Trebuchet MS" charset="0"/>
              <a:ea typeface="Trebuchet MS" charset="0"/>
              <a:cs typeface="Trebuchet MS" charset="0"/>
            </a:endParaRPr>
          </a:p>
        </p:txBody>
      </p:sp>
      <p:sp>
        <p:nvSpPr>
          <p:cNvPr id="10" name="TextBox 9"/>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dirty="0">
              <a:solidFill>
                <a:schemeClr val="bg1"/>
              </a:solidFill>
            </a:endParaRPr>
          </a:p>
        </p:txBody>
      </p:sp>
      <p:cxnSp>
        <p:nvCxnSpPr>
          <p:cNvPr id="12" name="Straight Connector 11"/>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cxnSp>
        <p:nvCxnSpPr>
          <p:cNvPr id="19" name="Straight Connector 18"/>
          <p:cNvCxnSpPr/>
          <p:nvPr userDrawn="1"/>
        </p:nvCxnSpPr>
        <p:spPr>
          <a:xfrm>
            <a:off x="319176" y="751742"/>
            <a:ext cx="8494776"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203398"/>
      </p:ext>
    </p:extLst>
  </p:cSld>
  <p:clrMap bg1="lt1" tx1="dk1" bg2="lt2" tx2="dk2" accent1="accent1" accent2="accent2" accent3="accent3" accent4="accent4" accent5="accent5" accent6="accent6" hlink="hlink" folHlink="folHlink"/>
  <p:sldLayoutIdLst>
    <p:sldLayoutId id="2147483678" r:id="rId1"/>
    <p:sldLayoutId id="2147483688" r:id="rId2"/>
    <p:sldLayoutId id="2147483674"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79" r:id="rId12"/>
  </p:sldLayoutIdLst>
  <p:hf hdr="0" ftr="0" dt="0"/>
  <p:txStyles>
    <p:titleStyle>
      <a:lvl1pPr algn="l" defTabSz="914400" rtl="0" eaLnBrk="1" latinLnBrk="0" hangingPunct="1">
        <a:lnSpc>
          <a:spcPct val="90000"/>
        </a:lnSpc>
        <a:spcBef>
          <a:spcPct val="0"/>
        </a:spcBef>
        <a:buNone/>
        <a:defRPr sz="2400" b="1" i="0" kern="1200">
          <a:solidFill>
            <a:schemeClr val="bg2">
              <a:lumMod val="25000"/>
            </a:schemeClr>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273686"/>
            <a:ext cx="8915399" cy="1609978"/>
          </a:xfrm>
        </p:spPr>
        <p:txBody>
          <a:bodyPr>
            <a:normAutofit fontScale="90000"/>
          </a:bodyPr>
          <a:lstStyle/>
          <a:p>
            <a:r>
              <a:rPr lang="en-US" sz="4800" dirty="0"/>
              <a:t>Reassignment and Leasing of SW Main St between SW Naito Pkwy and SW 1</a:t>
            </a:r>
            <a:r>
              <a:rPr lang="en-US" sz="4800" baseline="30000" dirty="0"/>
              <a:t>st</a:t>
            </a:r>
            <a:r>
              <a:rPr lang="en-US" sz="4800" dirty="0"/>
              <a:t> Ave</a:t>
            </a:r>
          </a:p>
        </p:txBody>
      </p:sp>
      <p:sp>
        <p:nvSpPr>
          <p:cNvPr id="4" name="Title 1"/>
          <p:cNvSpPr txBox="1">
            <a:spLocks/>
          </p:cNvSpPr>
          <p:nvPr/>
        </p:nvSpPr>
        <p:spPr>
          <a:xfrm>
            <a:off x="256939" y="5129150"/>
            <a:ext cx="8258412" cy="540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bg1"/>
                </a:solidFill>
                <a:latin typeface="Trebuchet MS" charset="0"/>
                <a:ea typeface="Trebuchet MS" charset="0"/>
                <a:cs typeface="Trebuchet MS" charset="0"/>
              </a:defRPr>
            </a:lvl1pPr>
          </a:lstStyle>
          <a:p>
            <a:r>
              <a:rPr lang="en-US" b="0" i="1" dirty="0"/>
              <a:t>Asset Management</a:t>
            </a:r>
          </a:p>
        </p:txBody>
      </p:sp>
    </p:spTree>
    <p:extLst>
      <p:ext uri="{BB962C8B-B14F-4D97-AF65-F5344CB8AC3E}">
        <p14:creationId xmlns:p14="http://schemas.microsoft.com/office/powerpoint/2010/main" val="131086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SW Main St. right-of-way to be reassigned to PBOT</a:t>
            </a:r>
          </a:p>
        </p:txBody>
      </p:sp>
      <p:pic>
        <p:nvPicPr>
          <p:cNvPr id="5" name="Content Placeholder 4">
            <a:extLst>
              <a:ext uri="{FF2B5EF4-FFF2-40B4-BE49-F238E27FC236}">
                <a16:creationId xmlns:a16="http://schemas.microsoft.com/office/drawing/2014/main" id="{4381AC90-73BA-4229-A7E7-DB6C72B839D2}"/>
              </a:ext>
            </a:extLst>
          </p:cNvPr>
          <p:cNvPicPr>
            <a:picLocks noGrp="1" noChangeAspect="1"/>
          </p:cNvPicPr>
          <p:nvPr>
            <p:ph idx="1"/>
          </p:nvPr>
        </p:nvPicPr>
        <p:blipFill rotWithShape="1">
          <a:blip r:embed="rId3"/>
          <a:srcRect l="5176" t="9555" r="5599" b="2907"/>
          <a:stretch/>
        </p:blipFill>
        <p:spPr>
          <a:xfrm>
            <a:off x="844134" y="856224"/>
            <a:ext cx="7455731" cy="5145551"/>
          </a:xfrm>
        </p:spPr>
      </p:pic>
    </p:spTree>
    <p:extLst>
      <p:ext uri="{BB962C8B-B14F-4D97-AF65-F5344CB8AC3E}">
        <p14:creationId xmlns:p14="http://schemas.microsoft.com/office/powerpoint/2010/main" val="218137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History</a:t>
            </a:r>
          </a:p>
        </p:txBody>
      </p:sp>
      <p:sp>
        <p:nvSpPr>
          <p:cNvPr id="3" name="Content Placeholder 2"/>
          <p:cNvSpPr>
            <a:spLocks noGrp="1"/>
          </p:cNvSpPr>
          <p:nvPr>
            <p:ph idx="1"/>
          </p:nvPr>
        </p:nvSpPr>
        <p:spPr>
          <a:xfrm>
            <a:off x="256939" y="1053750"/>
            <a:ext cx="8603282" cy="4937147"/>
          </a:xfrm>
        </p:spPr>
        <p:txBody>
          <a:bodyPr>
            <a:normAutofit fontScale="92500" lnSpcReduction="10000"/>
          </a:bodyPr>
          <a:lstStyle/>
          <a:p>
            <a:r>
              <a:rPr lang="en-US" sz="1800" dirty="0">
                <a:effectLst/>
                <a:latin typeface="Arial" panose="020B0604020202020204" pitchFamily="34" charset="0"/>
                <a:ea typeface="Calibri" panose="020F0502020204030204" pitchFamily="34" charset="0"/>
              </a:rPr>
              <a:t>On May 29, 1987, the City of Portland and Multnomah County entered into a lease for County property near the west end of the Hawthorne Bridge, with the intention of the City combining the land with SW Main Street right-of-way for the development of a surface parking lot.</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On June 4, 1987, Portland City Council passed </a:t>
            </a:r>
            <a:r>
              <a:rPr lang="en-US" sz="1800" dirty="0">
                <a:latin typeface="Arial" panose="020B0604020202020204" pitchFamily="34" charset="0"/>
                <a:ea typeface="Calibri" panose="020F0502020204030204" pitchFamily="34" charset="0"/>
                <a:cs typeface="Times New Roman" panose="02020603050405020304" pitchFamily="18" charset="0"/>
              </a:rPr>
              <a:t>O</a:t>
            </a:r>
            <a:r>
              <a:rPr lang="en-US" sz="1800" dirty="0">
                <a:effectLst/>
                <a:latin typeface="Arial" panose="020B0604020202020204" pitchFamily="34" charset="0"/>
                <a:ea typeface="Calibri" panose="020F0502020204030204" pitchFamily="34" charset="0"/>
                <a:cs typeface="Times New Roman" panose="02020603050405020304" pitchFamily="18" charset="0"/>
              </a:rPr>
              <a:t>rdinance 159738 authorizing the closure of SW Main Street between SW 1</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US" sz="1800" dirty="0">
                <a:effectLst/>
                <a:latin typeface="Arial" panose="020B0604020202020204" pitchFamily="34" charset="0"/>
                <a:ea typeface="Calibri" panose="020F0502020204030204" pitchFamily="34" charset="0"/>
                <a:cs typeface="Times New Roman" panose="02020603050405020304" pitchFamily="18" charset="0"/>
              </a:rPr>
              <a:t> Avenue and SW Front Avenue (now SW Naito Parkway), for development of a public parking lot.</a:t>
            </a:r>
            <a:r>
              <a:rPr lang="en-US" sz="1800" dirty="0">
                <a:latin typeface="Calibri" panose="020F0502020204030204" pitchFamily="34" charset="0"/>
                <a:ea typeface="Calibri" panose="020F0502020204030204" pitchFamily="34" charset="0"/>
                <a:cs typeface="Times New Roman" panose="02020603050405020304" pitchFamily="18" charset="0"/>
              </a:rPr>
              <a:t>  </a:t>
            </a:r>
          </a:p>
          <a:p>
            <a:r>
              <a:rPr lang="en-US" sz="1800" dirty="0">
                <a:latin typeface="Calibri" panose="020F0502020204030204" pitchFamily="34" charset="0"/>
                <a:ea typeface="Calibri" panose="020F0502020204030204" pitchFamily="34" charset="0"/>
                <a:cs typeface="Times New Roman" panose="02020603050405020304" pitchFamily="18" charset="0"/>
              </a:rPr>
              <a:t>The</a:t>
            </a:r>
            <a:r>
              <a:rPr lang="en-US" sz="1800" dirty="0">
                <a:effectLst/>
                <a:latin typeface="Arial" panose="020B0604020202020204" pitchFamily="34" charset="0"/>
                <a:ea typeface="Calibri" panose="020F0502020204030204" pitchFamily="34" charset="0"/>
                <a:cs typeface="Times New Roman" panose="02020603050405020304" pitchFamily="18" charset="0"/>
              </a:rPr>
              <a:t> Ordinance also assigned operation and management of the parking lot from PBOT to the Bureau of Parks and Recreation.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In April of 2015, the Multnomah County Board of Commissioners approved the Hawthorne Bridgehead site for the central courthouse. On October 18, 2017, the City issued the building permit for the new courthouse, and on October 5, 2020, the new courthouse opened.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During the planning process for the new central courthouse, the County notified the City that it would be terminating the lease for County’s portion of the public parking lot and would be seeking to use the area to serve the needs of the new central courthouse, located one block to the south.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The County subsequently requested to lease the City’s portion of the SW Main Street parking lot, resulting in negotiations with PBOT and Parks to identify a workable solution for all three agencies.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782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Right-of-Way to be reassigned to PBOT, then leased to County</a:t>
            </a:r>
          </a:p>
        </p:txBody>
      </p:sp>
      <p:pic>
        <p:nvPicPr>
          <p:cNvPr id="5" name="Content Placeholder 4">
            <a:extLst>
              <a:ext uri="{FF2B5EF4-FFF2-40B4-BE49-F238E27FC236}">
                <a16:creationId xmlns:a16="http://schemas.microsoft.com/office/drawing/2014/main" id="{D711E41D-0020-449E-BDB4-35DD46F4FA4B}"/>
              </a:ext>
            </a:extLst>
          </p:cNvPr>
          <p:cNvPicPr>
            <a:picLocks noGrp="1" noChangeAspect="1"/>
          </p:cNvPicPr>
          <p:nvPr>
            <p:ph idx="1"/>
          </p:nvPr>
        </p:nvPicPr>
        <p:blipFill>
          <a:blip r:embed="rId2"/>
          <a:stretch>
            <a:fillRect/>
          </a:stretch>
        </p:blipFill>
        <p:spPr>
          <a:xfrm>
            <a:off x="434110" y="1054100"/>
            <a:ext cx="8248792" cy="4749800"/>
          </a:xfrm>
        </p:spPr>
      </p:pic>
    </p:spTree>
    <p:extLst>
      <p:ext uri="{BB962C8B-B14F-4D97-AF65-F5344CB8AC3E}">
        <p14:creationId xmlns:p14="http://schemas.microsoft.com/office/powerpoint/2010/main" val="261147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 of SW Main St Right-of-Way to be Leased</a:t>
            </a:r>
          </a:p>
        </p:txBody>
      </p:sp>
      <p:pic>
        <p:nvPicPr>
          <p:cNvPr id="7" name="Content Placeholder 6">
            <a:extLst>
              <a:ext uri="{FF2B5EF4-FFF2-40B4-BE49-F238E27FC236}">
                <a16:creationId xmlns:a16="http://schemas.microsoft.com/office/drawing/2014/main" id="{0A2DC44A-A951-4B6D-9DA1-4497CD2D1F0C}"/>
              </a:ext>
            </a:extLst>
          </p:cNvPr>
          <p:cNvPicPr>
            <a:picLocks noGrp="1" noChangeAspect="1"/>
          </p:cNvPicPr>
          <p:nvPr>
            <p:ph idx="1"/>
          </p:nvPr>
        </p:nvPicPr>
        <p:blipFill>
          <a:blip r:embed="rId3"/>
          <a:stretch>
            <a:fillRect/>
          </a:stretch>
        </p:blipFill>
        <p:spPr>
          <a:xfrm>
            <a:off x="802526" y="1054100"/>
            <a:ext cx="7511961" cy="4749800"/>
          </a:xfrm>
        </p:spPr>
      </p:pic>
    </p:spTree>
    <p:extLst>
      <p:ext uri="{BB962C8B-B14F-4D97-AF65-F5344CB8AC3E}">
        <p14:creationId xmlns:p14="http://schemas.microsoft.com/office/powerpoint/2010/main" val="312935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Salient details </a:t>
            </a:r>
          </a:p>
        </p:txBody>
      </p:sp>
      <p:sp>
        <p:nvSpPr>
          <p:cNvPr id="3" name="Content Placeholder 2"/>
          <p:cNvSpPr>
            <a:spLocks noGrp="1"/>
          </p:cNvSpPr>
          <p:nvPr>
            <p:ph idx="1"/>
          </p:nvPr>
        </p:nvSpPr>
        <p:spPr>
          <a:xfrm>
            <a:off x="238651" y="1258701"/>
            <a:ext cx="8603282" cy="4750499"/>
          </a:xfrm>
        </p:spPr>
        <p:txBody>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Reassign the operation and management of SW Main Street between SW Naito Parkway and SW 1st Avenue to PBOT.</a:t>
            </a:r>
          </a:p>
          <a:p>
            <a:r>
              <a:rPr lang="en-US" sz="1800" dirty="0">
                <a:effectLst/>
                <a:latin typeface="Arial" panose="020B0604020202020204" pitchFamily="34" charset="0"/>
                <a:ea typeface="Calibri" panose="020F0502020204030204" pitchFamily="34" charset="0"/>
              </a:rPr>
              <a:t>PBOT </a:t>
            </a:r>
            <a:r>
              <a:rPr lang="en-US" sz="1800" dirty="0">
                <a:latin typeface="Arial" panose="020B0604020202020204" pitchFamily="34" charset="0"/>
                <a:ea typeface="Calibri" panose="020F0502020204030204" pitchFamily="34" charset="0"/>
              </a:rPr>
              <a:t>will</a:t>
            </a:r>
            <a:r>
              <a:rPr lang="en-US" sz="1800" dirty="0">
                <a:effectLst/>
                <a:latin typeface="Arial" panose="020B0604020202020204" pitchFamily="34" charset="0"/>
                <a:ea typeface="Calibri" panose="020F0502020204030204" pitchFamily="34" charset="0"/>
              </a:rPr>
              <a:t> lease a portion of the SW Main Street right-of-way to the County at the rate of $2,750 per year, for a 10-year period, prior to charging a market rate.</a:t>
            </a:r>
            <a:endParaRPr lang="en-US" sz="1800" dirty="0">
              <a:latin typeface="Arial" panose="020B060402020202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In lieu of paying a market rate for the first 10 years of the lease, the County, PBOT, and Parks agreed to the following items:</a:t>
            </a:r>
          </a:p>
          <a:p>
            <a:pPr lvl="1"/>
            <a:r>
              <a:rPr lang="en-US" sz="1800" dirty="0">
                <a:effectLst/>
                <a:latin typeface="Arial" panose="020B0604020202020204" pitchFamily="34" charset="0"/>
                <a:ea typeface="Calibri" panose="020F0502020204030204" pitchFamily="34" charset="0"/>
                <a:cs typeface="Times New Roman" panose="02020603050405020304" pitchFamily="18" charset="0"/>
              </a:rPr>
              <a:t>The County would fund, design, and construct a multi-use path along the north side of the proposed parking lot within the SW Main Street right-of-way, between SW Naito Parkway and SW 1</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US" sz="1800" dirty="0">
                <a:effectLst/>
                <a:latin typeface="Arial" panose="020B0604020202020204" pitchFamily="34" charset="0"/>
                <a:ea typeface="Calibri" panose="020F0502020204030204" pitchFamily="34" charset="0"/>
                <a:cs typeface="Times New Roman" panose="02020603050405020304" pitchFamily="18" charset="0"/>
              </a:rPr>
              <a:t> Avenue;</a:t>
            </a:r>
          </a:p>
          <a:p>
            <a:pPr lvl="1"/>
            <a:r>
              <a:rPr lang="en-US" sz="1800" dirty="0">
                <a:effectLst/>
                <a:latin typeface="Arial" panose="020B0604020202020204" pitchFamily="34" charset="0"/>
                <a:ea typeface="Calibri" panose="020F0502020204030204" pitchFamily="34" charset="0"/>
                <a:cs typeface="Times New Roman" panose="02020603050405020304" pitchFamily="18" charset="0"/>
              </a:rPr>
              <a:t>The County would compensate Parks $19,731 for future improvements to a nearby parking lot;</a:t>
            </a:r>
          </a:p>
          <a:p>
            <a:pPr lvl="1"/>
            <a:r>
              <a:rPr lang="en-US" sz="1800" dirty="0">
                <a:effectLst/>
                <a:latin typeface="Arial" panose="020B0604020202020204" pitchFamily="34" charset="0"/>
                <a:ea typeface="Calibri" panose="020F0502020204030204" pitchFamily="34" charset="0"/>
                <a:cs typeface="Times New Roman" panose="02020603050405020304" pitchFamily="18" charset="0"/>
              </a:rPr>
              <a:t>The County would construct approximately 500lf of conduit in SW Naito Parkway for PBOT; and </a:t>
            </a:r>
          </a:p>
          <a:p>
            <a:pPr lvl="1"/>
            <a:r>
              <a:rPr lang="en-US" sz="1800" dirty="0">
                <a:effectLst/>
                <a:latin typeface="Arial" panose="020B0604020202020204" pitchFamily="34" charset="0"/>
                <a:ea typeface="Calibri" panose="020F0502020204030204" pitchFamily="34" charset="0"/>
                <a:cs typeface="Times New Roman" panose="02020603050405020304" pitchFamily="18" charset="0"/>
              </a:rPr>
              <a:t>The County would execute a Quitclaim Deed releasing reversionary interests in multiple properties assigned to both PBOT and Parks.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522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 of Multi-Use Path Plans</a:t>
            </a:r>
          </a:p>
        </p:txBody>
      </p:sp>
      <p:pic>
        <p:nvPicPr>
          <p:cNvPr id="7" name="Content Placeholder 6">
            <a:extLst>
              <a:ext uri="{FF2B5EF4-FFF2-40B4-BE49-F238E27FC236}">
                <a16:creationId xmlns:a16="http://schemas.microsoft.com/office/drawing/2014/main" id="{0A2DC44A-A951-4B6D-9DA1-4497CD2D1F0C}"/>
              </a:ext>
            </a:extLst>
          </p:cNvPr>
          <p:cNvPicPr>
            <a:picLocks noGrp="1" noChangeAspect="1"/>
          </p:cNvPicPr>
          <p:nvPr>
            <p:ph idx="1"/>
          </p:nvPr>
        </p:nvPicPr>
        <p:blipFill>
          <a:blip r:embed="rId2"/>
          <a:srcRect/>
          <a:stretch/>
        </p:blipFill>
        <p:spPr>
          <a:xfrm>
            <a:off x="1766325" y="1054100"/>
            <a:ext cx="5584363" cy="4749800"/>
          </a:xfrm>
        </p:spPr>
      </p:pic>
    </p:spTree>
    <p:extLst>
      <p:ext uri="{BB962C8B-B14F-4D97-AF65-F5344CB8AC3E}">
        <p14:creationId xmlns:p14="http://schemas.microsoft.com/office/powerpoint/2010/main" val="35056680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651</Words>
  <Application>Microsoft Office PowerPoint</Application>
  <PresentationFormat>On-screen Show (4:3)</PresentationFormat>
  <Paragraphs>38</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Trebuchet MS</vt:lpstr>
      <vt:lpstr>Office Theme</vt:lpstr>
      <vt:lpstr>Reassignment and Leasing of SW Main St between SW Naito Pkwy and SW 1st Ave</vt:lpstr>
      <vt:lpstr>SW Main St. right-of-way to be reassigned to PBOT</vt:lpstr>
      <vt:lpstr>History</vt:lpstr>
      <vt:lpstr>Right-of-Way to be reassigned to PBOT, then leased to County</vt:lpstr>
      <vt:lpstr>Overview of SW Main St Right-of-Way to be Leased</vt:lpstr>
      <vt:lpstr>Salient details </vt:lpstr>
      <vt:lpstr>Overview of Multi-Use Path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Petersen, Sarah</dc:creator>
  <cp:lastModifiedBy>Lehman, Megan</cp:lastModifiedBy>
  <cp:revision>59</cp:revision>
  <dcterms:created xsi:type="dcterms:W3CDTF">2017-03-28T20:10:46Z</dcterms:created>
  <dcterms:modified xsi:type="dcterms:W3CDTF">2022-04-11T14:53:31Z</dcterms:modified>
</cp:coreProperties>
</file>