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77" r:id="rId2"/>
    <p:sldId id="284" r:id="rId3"/>
    <p:sldId id="285" r:id="rId4"/>
    <p:sldId id="286" r:id="rId5"/>
    <p:sldId id="288" r:id="rId6"/>
    <p:sldId id="287" r:id="rId7"/>
    <p:sldId id="289" r:id="rId8"/>
    <p:sldId id="290" r:id="rId9"/>
    <p:sldId id="291" r:id="rId10"/>
    <p:sldId id="278" r:id="rId11"/>
    <p:sldId id="270" r:id="rId12"/>
    <p:sldId id="280" r:id="rId13"/>
    <p:sldId id="294" r:id="rId14"/>
    <p:sldId id="293" r:id="rId15"/>
    <p:sldId id="292" r:id="rId16"/>
    <p:sldId id="281" r:id="rId17"/>
    <p:sldId id="282" r:id="rId18"/>
    <p:sldId id="283" r:id="rId1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82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009" autoAdjust="0"/>
  </p:normalViewPr>
  <p:slideViewPr>
    <p:cSldViewPr>
      <p:cViewPr varScale="1">
        <p:scale>
          <a:sx n="105" d="100"/>
          <a:sy n="105" d="100"/>
        </p:scale>
        <p:origin x="798" y="102"/>
      </p:cViewPr>
      <p:guideLst>
        <p:guide orient="horz" pos="2880"/>
        <p:guide pos="2160"/>
      </p:guideLst>
    </p:cSldViewPr>
  </p:slideViewPr>
  <p:notesTextViewPr>
    <p:cViewPr>
      <p:scale>
        <a:sx n="100" d="100"/>
        <a:sy n="100" d="100"/>
      </p:scale>
      <p:origin x="0" y="0"/>
    </p:cViewPr>
  </p:notesTextViewPr>
  <p:notesViewPr>
    <p:cSldViewPr>
      <p:cViewPr varScale="1">
        <p:scale>
          <a:sx n="73" d="100"/>
          <a:sy n="73" d="100"/>
        </p:scale>
        <p:origin x="124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F9C5ED-4AEC-4DF4-B569-4D88A9072D6E}"/>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56CB0A0-58F7-44D9-B57D-3246D87E301E}"/>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37ADA3BE-90F4-469C-AC0A-5D34B770610A}" type="datetimeFigureOut">
              <a:rPr lang="en-US" smtClean="0"/>
              <a:t>3/30/2022</a:t>
            </a:fld>
            <a:endParaRPr lang="en-US"/>
          </a:p>
        </p:txBody>
      </p:sp>
      <p:sp>
        <p:nvSpPr>
          <p:cNvPr id="4" name="Footer Placeholder 3">
            <a:extLst>
              <a:ext uri="{FF2B5EF4-FFF2-40B4-BE49-F238E27FC236}">
                <a16:creationId xmlns:a16="http://schemas.microsoft.com/office/drawing/2014/main" id="{C7D6E317-00B6-4BD1-AD5E-8E5745ACFE14}"/>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4D19A5-A5AC-4FD6-B375-1E3EE3EF9C92}"/>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7A5F5417-BDBD-451F-A1FC-0C4DB8FDCEEB}" type="slidenum">
              <a:rPr lang="en-US" smtClean="0"/>
              <a:t>‹#›</a:t>
            </a:fld>
            <a:endParaRPr lang="en-US"/>
          </a:p>
        </p:txBody>
      </p:sp>
    </p:spTree>
    <p:extLst>
      <p:ext uri="{BB962C8B-B14F-4D97-AF65-F5344CB8AC3E}">
        <p14:creationId xmlns:p14="http://schemas.microsoft.com/office/powerpoint/2010/main" val="2996137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C024525-498D-4230-902B-6DD67EFD46F1}" type="datetimeFigureOut">
              <a:rPr lang="en-US" smtClean="0"/>
              <a:t>3/30/2022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5271424B-F186-4AE6-A285-1D5E8172CD34}" type="slidenum">
              <a:rPr lang="en-US" smtClean="0"/>
              <a:t>‹#›</a:t>
            </a:fld>
            <a:endParaRPr lang="en-US"/>
          </a:p>
        </p:txBody>
      </p:sp>
    </p:spTree>
    <p:extLst>
      <p:ext uri="{BB962C8B-B14F-4D97-AF65-F5344CB8AC3E}">
        <p14:creationId xmlns:p14="http://schemas.microsoft.com/office/powerpoint/2010/main" val="303070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71424B-F186-4AE6-A285-1D5E8172CD34}" type="slidenum">
              <a:rPr lang="en-US" smtClean="0"/>
              <a:t>2</a:t>
            </a:fld>
            <a:endParaRPr lang="en-US"/>
          </a:p>
        </p:txBody>
      </p:sp>
    </p:spTree>
    <p:extLst>
      <p:ext uri="{BB962C8B-B14F-4D97-AF65-F5344CB8AC3E}">
        <p14:creationId xmlns:p14="http://schemas.microsoft.com/office/powerpoint/2010/main" val="38420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lifetimes of Portlanders who are still a part of our city today, the government, industry, and society took deliberate action to exclude entire communities from neighborhoods and housing – primarily Communities of Color, and significantly Black Americans. These actions excluded People of Color from accessing mortgages or mortgage insurance, establishing racial exclusion covenants on property, establishing industry standards prohibiting showing or selling homes, and much more. While White communities were able to access capital, buy property, establish businesses, and grow wealth, Communities of Color were being subjugated and pushed further and further behind.</a:t>
            </a:r>
          </a:p>
        </p:txBody>
      </p:sp>
      <p:sp>
        <p:nvSpPr>
          <p:cNvPr id="4" name="Slide Number Placeholder 3"/>
          <p:cNvSpPr>
            <a:spLocks noGrp="1"/>
          </p:cNvSpPr>
          <p:nvPr>
            <p:ph type="sldNum" sz="quarter" idx="5"/>
          </p:nvPr>
        </p:nvSpPr>
        <p:spPr/>
        <p:txBody>
          <a:bodyPr/>
          <a:lstStyle/>
          <a:p>
            <a:fld id="{5271424B-F186-4AE6-A285-1D5E8172CD34}" type="slidenum">
              <a:rPr lang="en-US" smtClean="0"/>
              <a:t>3</a:t>
            </a:fld>
            <a:endParaRPr lang="en-US"/>
          </a:p>
        </p:txBody>
      </p:sp>
    </p:spTree>
    <p:extLst>
      <p:ext uri="{BB962C8B-B14F-4D97-AF65-F5344CB8AC3E}">
        <p14:creationId xmlns:p14="http://schemas.microsoft.com/office/powerpoint/2010/main" val="2323101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all know, the reaction of the vocal minority to the injustices of segregation and subjugation led to the adoption of the Civil Rights Act of 1964, the Voting Rights Act of 1965, and the Fair Housing Act in 1968. The Act prohibits discrimination on the basis of race, color, religion, sex, disability, familial status, or national origin. The Act was amended to include sex in 1974, and disability and familial status in 1988. In the absence of our late City Commissioner Nick Fish, I’d like to note that Commissioner Fish’s father, Congressman Hamilton Fish was a key legislator in the 1988 amendment.</a:t>
            </a:r>
          </a:p>
          <a:p>
            <a:endParaRPr lang="en-US" dirty="0"/>
          </a:p>
          <a:p>
            <a:r>
              <a:rPr lang="en-US" dirty="0"/>
              <a:t>Two main components, we are implementing the first, but have much more work to do on the second.</a:t>
            </a:r>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5271424B-F186-4AE6-A285-1D5E8172CD34}" type="slidenum">
              <a:rPr lang="en-US" smtClean="0"/>
              <a:t>4</a:t>
            </a:fld>
            <a:endParaRPr lang="en-US"/>
          </a:p>
        </p:txBody>
      </p:sp>
    </p:spTree>
    <p:extLst>
      <p:ext uri="{BB962C8B-B14F-4D97-AF65-F5344CB8AC3E}">
        <p14:creationId xmlns:p14="http://schemas.microsoft.com/office/powerpoint/2010/main" val="221172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5271424B-F186-4AE6-A285-1D5E8172CD34}" type="slidenum">
              <a:rPr lang="en-US" smtClean="0"/>
              <a:t>5</a:t>
            </a:fld>
            <a:endParaRPr lang="en-US"/>
          </a:p>
        </p:txBody>
      </p:sp>
    </p:spTree>
    <p:extLst>
      <p:ext uri="{BB962C8B-B14F-4D97-AF65-F5344CB8AC3E}">
        <p14:creationId xmlns:p14="http://schemas.microsoft.com/office/powerpoint/2010/main" val="1580939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5271424B-F186-4AE6-A285-1D5E8172CD34}" type="slidenum">
              <a:rPr lang="en-US" smtClean="0"/>
              <a:t>6</a:t>
            </a:fld>
            <a:endParaRPr lang="en-US"/>
          </a:p>
        </p:txBody>
      </p:sp>
    </p:spTree>
    <p:extLst>
      <p:ext uri="{BB962C8B-B14F-4D97-AF65-F5344CB8AC3E}">
        <p14:creationId xmlns:p14="http://schemas.microsoft.com/office/powerpoint/2010/main" val="2423010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 Census Bureau data</a:t>
            </a:r>
          </a:p>
          <a:p>
            <a:pPr marL="171450" indent="-171450">
              <a:buFont typeface="Arial" panose="020B0604020202020204" pitchFamily="34" charset="0"/>
              <a:buChar char="•"/>
            </a:pPr>
            <a:r>
              <a:rPr lang="en-US" dirty="0"/>
              <a:t>White income $77,765</a:t>
            </a:r>
          </a:p>
          <a:p>
            <a:pPr marL="171450" indent="-171450">
              <a:buFont typeface="Arial" panose="020B0604020202020204" pitchFamily="34" charset="0"/>
              <a:buChar char="•"/>
            </a:pPr>
            <a:r>
              <a:rPr lang="en-US" dirty="0"/>
              <a:t>Black income $36,101</a:t>
            </a:r>
          </a:p>
          <a:p>
            <a:pPr marL="171450" indent="-171450">
              <a:buFont typeface="Arial" panose="020B0604020202020204" pitchFamily="34" charset="0"/>
              <a:buChar char="•"/>
            </a:pPr>
            <a:r>
              <a:rPr lang="en-US" dirty="0"/>
              <a:t>White homeownership rate 56%</a:t>
            </a:r>
          </a:p>
          <a:p>
            <a:pPr marL="171450" indent="-171450">
              <a:buFont typeface="Arial" panose="020B0604020202020204" pitchFamily="34" charset="0"/>
              <a:buChar char="•"/>
            </a:pPr>
            <a:r>
              <a:rPr lang="en-US" dirty="0"/>
              <a:t>Black homeownership rate 30%</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For the largest 26 cities in the United States, Portland is 26</a:t>
            </a:r>
            <a:r>
              <a:rPr lang="en-US" baseline="30000" dirty="0"/>
              <a:t>th</a:t>
            </a:r>
            <a:r>
              <a:rPr lang="en-US" dirty="0"/>
              <a:t>. Despite this, we are tied for 5</a:t>
            </a:r>
            <a:r>
              <a:rPr lang="en-US" baseline="30000" dirty="0"/>
              <a:t>th</a:t>
            </a:r>
            <a:r>
              <a:rPr lang="en-US" dirty="0"/>
              <a:t> for the largest income disparity and 4</a:t>
            </a:r>
            <a:r>
              <a:rPr lang="en-US" baseline="30000" dirty="0"/>
              <a:t>th</a:t>
            </a:r>
            <a:r>
              <a:rPr lang="en-US" dirty="0"/>
              <a:t> for the largest homeownership disparity.</a:t>
            </a:r>
          </a:p>
        </p:txBody>
      </p:sp>
      <p:sp>
        <p:nvSpPr>
          <p:cNvPr id="4" name="Slide Number Placeholder 3"/>
          <p:cNvSpPr>
            <a:spLocks noGrp="1"/>
          </p:cNvSpPr>
          <p:nvPr>
            <p:ph type="sldNum" sz="quarter" idx="5"/>
          </p:nvPr>
        </p:nvSpPr>
        <p:spPr/>
        <p:txBody>
          <a:bodyPr/>
          <a:lstStyle/>
          <a:p>
            <a:fld id="{5271424B-F186-4AE6-A285-1D5E8172CD34}" type="slidenum">
              <a:rPr lang="en-US" smtClean="0"/>
              <a:t>7</a:t>
            </a:fld>
            <a:endParaRPr lang="en-US"/>
          </a:p>
        </p:txBody>
      </p:sp>
    </p:spTree>
    <p:extLst>
      <p:ext uri="{BB962C8B-B14F-4D97-AF65-F5344CB8AC3E}">
        <p14:creationId xmlns:p14="http://schemas.microsoft.com/office/powerpoint/2010/main" val="2094927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71424B-F186-4AE6-A285-1D5E8172CD34}" type="slidenum">
              <a:rPr lang="en-US" smtClean="0"/>
              <a:t>8</a:t>
            </a:fld>
            <a:endParaRPr lang="en-US"/>
          </a:p>
        </p:txBody>
      </p:sp>
    </p:spTree>
    <p:extLst>
      <p:ext uri="{BB962C8B-B14F-4D97-AF65-F5344CB8AC3E}">
        <p14:creationId xmlns:p14="http://schemas.microsoft.com/office/powerpoint/2010/main" val="2544958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71424B-F186-4AE6-A285-1D5E8172CD34}" type="slidenum">
              <a:rPr lang="en-US" smtClean="0"/>
              <a:t>9</a:t>
            </a:fld>
            <a:endParaRPr lang="en-US"/>
          </a:p>
        </p:txBody>
      </p:sp>
    </p:spTree>
    <p:extLst>
      <p:ext uri="{BB962C8B-B14F-4D97-AF65-F5344CB8AC3E}">
        <p14:creationId xmlns:p14="http://schemas.microsoft.com/office/powerpoint/2010/main" val="3785340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B Presentation 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1253288-9E0A-4077-AF3D-92D753094914}"/>
              </a:ext>
            </a:extLst>
          </p:cNvPr>
          <p:cNvSpPr/>
          <p:nvPr userDrawn="1"/>
        </p:nvSpPr>
        <p:spPr>
          <a:xfrm>
            <a:off x="0" y="1806219"/>
            <a:ext cx="12192000" cy="4490085"/>
          </a:xfrm>
          <a:custGeom>
            <a:avLst/>
            <a:gdLst/>
            <a:ahLst/>
            <a:cxnLst/>
            <a:rect l="l" t="t" r="r" b="b"/>
            <a:pathLst>
              <a:path w="12192000" h="4490085">
                <a:moveTo>
                  <a:pt x="0" y="4489919"/>
                </a:moveTo>
                <a:lnTo>
                  <a:pt x="12192000" y="4489919"/>
                </a:lnTo>
                <a:lnTo>
                  <a:pt x="12192000" y="0"/>
                </a:lnTo>
                <a:lnTo>
                  <a:pt x="0" y="0"/>
                </a:lnTo>
                <a:lnTo>
                  <a:pt x="0" y="4489919"/>
                </a:lnTo>
                <a:close/>
              </a:path>
            </a:pathLst>
          </a:custGeom>
          <a:solidFill>
            <a:srgbClr val="27829D"/>
          </a:solidFill>
        </p:spPr>
        <p:txBody>
          <a:bodyPr wrap="square" lIns="0" tIns="0" rIns="0" bIns="0" rtlCol="0"/>
          <a:lstStyle/>
          <a:p>
            <a:endParaRPr/>
          </a:p>
        </p:txBody>
      </p:sp>
      <p:sp>
        <p:nvSpPr>
          <p:cNvPr id="7" name="object 3">
            <a:extLst>
              <a:ext uri="{FF2B5EF4-FFF2-40B4-BE49-F238E27FC236}">
                <a16:creationId xmlns:a16="http://schemas.microsoft.com/office/drawing/2014/main" id="{00B5EA75-3E83-4C05-A16D-AC3FCF566028}"/>
              </a:ext>
            </a:extLst>
          </p:cNvPr>
          <p:cNvSpPr/>
          <p:nvPr userDrawn="1"/>
        </p:nvSpPr>
        <p:spPr>
          <a:xfrm>
            <a:off x="0" y="6296139"/>
            <a:ext cx="12192000" cy="561975"/>
          </a:xfrm>
          <a:custGeom>
            <a:avLst/>
            <a:gdLst/>
            <a:ahLst/>
            <a:cxnLst/>
            <a:rect l="l" t="t" r="r" b="b"/>
            <a:pathLst>
              <a:path w="12192000" h="561975">
                <a:moveTo>
                  <a:pt x="12192000" y="561860"/>
                </a:moveTo>
                <a:lnTo>
                  <a:pt x="12192000" y="0"/>
                </a:lnTo>
                <a:lnTo>
                  <a:pt x="0" y="0"/>
                </a:lnTo>
                <a:lnTo>
                  <a:pt x="0" y="561860"/>
                </a:lnTo>
                <a:lnTo>
                  <a:pt x="12192000" y="561860"/>
                </a:lnTo>
                <a:close/>
              </a:path>
            </a:pathLst>
          </a:custGeom>
          <a:solidFill>
            <a:srgbClr val="8FD169"/>
          </a:solidFill>
        </p:spPr>
        <p:txBody>
          <a:bodyPr wrap="square" lIns="0" tIns="0" rIns="0" bIns="0" rtlCol="0"/>
          <a:lstStyle/>
          <a:p>
            <a:endParaRPr/>
          </a:p>
        </p:txBody>
      </p:sp>
      <p:pic>
        <p:nvPicPr>
          <p:cNvPr id="8" name="Picture 7">
            <a:extLst>
              <a:ext uri="{FF2B5EF4-FFF2-40B4-BE49-F238E27FC236}">
                <a16:creationId xmlns:a16="http://schemas.microsoft.com/office/drawing/2014/main" id="{CF4E79DF-9B35-4A02-B6A8-5CB59FD55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791" y="273427"/>
            <a:ext cx="4851010" cy="1289752"/>
          </a:xfrm>
          <a:prstGeom prst="rect">
            <a:avLst/>
          </a:prstGeom>
        </p:spPr>
      </p:pic>
      <p:sp>
        <p:nvSpPr>
          <p:cNvPr id="9" name="Title 8">
            <a:extLst>
              <a:ext uri="{FF2B5EF4-FFF2-40B4-BE49-F238E27FC236}">
                <a16:creationId xmlns:a16="http://schemas.microsoft.com/office/drawing/2014/main" id="{0CBBFF1F-CC5D-4D3C-9D57-04D441C1576D}"/>
              </a:ext>
            </a:extLst>
          </p:cNvPr>
          <p:cNvSpPr>
            <a:spLocks noGrp="1"/>
          </p:cNvSpPr>
          <p:nvPr>
            <p:ph type="title" hasCustomPrompt="1"/>
          </p:nvPr>
        </p:nvSpPr>
        <p:spPr>
          <a:xfrm>
            <a:off x="685800" y="2438400"/>
            <a:ext cx="6169660" cy="833562"/>
          </a:xfrm>
        </p:spPr>
        <p:txBody>
          <a:bodyPr/>
          <a:lstStyle>
            <a:lvl1pPr>
              <a:lnSpc>
                <a:spcPts val="6500"/>
              </a:lnSpc>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524492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dirty="0">
              <a:solidFill>
                <a:srgbClr val="27829D"/>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D5A37C5-222B-4BFC-B858-C00855C1B456}" type="datetime1">
              <a:rPr lang="en-US" smtClean="0"/>
              <a:t>3/30/2022</a:t>
            </a:fld>
            <a:endParaRPr lang="en-US"/>
          </a:p>
        </p:txBody>
      </p:sp>
      <p:sp>
        <p:nvSpPr>
          <p:cNvPr id="4" name="Holder 4"/>
          <p:cNvSpPr>
            <a:spLocks noGrp="1"/>
          </p:cNvSpPr>
          <p:nvPr>
            <p:ph type="sldNum" sz="quarter" idx="7"/>
          </p:nvPr>
        </p:nvSpPr>
        <p:spPr>
          <a:xfrm>
            <a:off x="11335166" y="6478453"/>
            <a:ext cx="323434" cy="179536"/>
          </a:xfrm>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EBC761-E92E-441C-898F-76F86D022B1B}"/>
              </a:ext>
            </a:extLst>
          </p:cNvPr>
          <p:cNvSpPr/>
          <p:nvPr userDrawn="1"/>
        </p:nvSpPr>
        <p:spPr>
          <a:xfrm>
            <a:off x="0" y="609600"/>
            <a:ext cx="5667375" cy="5140960"/>
          </a:xfrm>
          <a:custGeom>
            <a:avLst/>
            <a:gdLst/>
            <a:ahLst/>
            <a:cxnLst/>
            <a:rect l="l" t="t" r="r" b="b"/>
            <a:pathLst>
              <a:path w="5667375" h="5140960">
                <a:moveTo>
                  <a:pt x="0" y="5140680"/>
                </a:moveTo>
                <a:lnTo>
                  <a:pt x="5667019" y="5140680"/>
                </a:lnTo>
                <a:lnTo>
                  <a:pt x="5667019" y="0"/>
                </a:lnTo>
                <a:lnTo>
                  <a:pt x="0" y="0"/>
                </a:lnTo>
                <a:lnTo>
                  <a:pt x="0" y="5140680"/>
                </a:lnTo>
                <a:close/>
              </a:path>
            </a:pathLst>
          </a:custGeom>
          <a:solidFill>
            <a:srgbClr val="27829D"/>
          </a:solidFill>
        </p:spPr>
        <p:txBody>
          <a:bodyPr wrap="square" lIns="0" tIns="0" rIns="0" bIns="0" rtlCol="0"/>
          <a:lstStyle/>
          <a:p>
            <a:endParaRPr/>
          </a:p>
        </p:txBody>
      </p:sp>
      <p:sp>
        <p:nvSpPr>
          <p:cNvPr id="7" name="object 3">
            <a:extLst>
              <a:ext uri="{FF2B5EF4-FFF2-40B4-BE49-F238E27FC236}">
                <a16:creationId xmlns:a16="http://schemas.microsoft.com/office/drawing/2014/main" id="{C4A515E9-47F9-4242-9953-8A1EAB732A73}"/>
              </a:ext>
            </a:extLst>
          </p:cNvPr>
          <p:cNvSpPr/>
          <p:nvPr userDrawn="1"/>
        </p:nvSpPr>
        <p:spPr>
          <a:xfrm>
            <a:off x="0" y="5750280"/>
            <a:ext cx="5667375" cy="473075"/>
          </a:xfrm>
          <a:custGeom>
            <a:avLst/>
            <a:gdLst/>
            <a:ahLst/>
            <a:cxnLst/>
            <a:rect l="l" t="t" r="r" b="b"/>
            <a:pathLst>
              <a:path w="5667375" h="473075">
                <a:moveTo>
                  <a:pt x="0" y="472960"/>
                </a:moveTo>
                <a:lnTo>
                  <a:pt x="5667019" y="472960"/>
                </a:lnTo>
                <a:lnTo>
                  <a:pt x="5667019" y="0"/>
                </a:lnTo>
                <a:lnTo>
                  <a:pt x="0" y="0"/>
                </a:lnTo>
                <a:lnTo>
                  <a:pt x="0" y="472960"/>
                </a:lnTo>
                <a:close/>
              </a:path>
            </a:pathLst>
          </a:custGeom>
          <a:solidFill>
            <a:srgbClr val="8FD169"/>
          </a:solidFill>
        </p:spPr>
        <p:txBody>
          <a:bodyPr wrap="square" lIns="0" tIns="0" rIns="0" bIns="0" rtlCol="0"/>
          <a:lstStyle/>
          <a:p>
            <a:endParaRPr/>
          </a:p>
        </p:txBody>
      </p:sp>
      <p:sp>
        <p:nvSpPr>
          <p:cNvPr id="8" name="Holder 2">
            <a:extLst>
              <a:ext uri="{FF2B5EF4-FFF2-40B4-BE49-F238E27FC236}">
                <a16:creationId xmlns:a16="http://schemas.microsoft.com/office/drawing/2014/main" id="{4AB0B4F6-E3C6-44BA-8393-E42F8916253B}"/>
              </a:ext>
            </a:extLst>
          </p:cNvPr>
          <p:cNvSpPr>
            <a:spLocks noGrp="1"/>
          </p:cNvSpPr>
          <p:nvPr>
            <p:ph type="title"/>
          </p:nvPr>
        </p:nvSpPr>
        <p:spPr>
          <a:xfrm>
            <a:off x="457199" y="1098731"/>
            <a:ext cx="4572001" cy="677108"/>
          </a:xfrm>
        </p:spPr>
        <p:txBody>
          <a:bodyPr lIns="0" tIns="0" rIns="0" bIns="0"/>
          <a:lstStyle>
            <a:lvl1pPr>
              <a:defRPr sz="4400" b="1" i="0">
                <a:solidFill>
                  <a:schemeClr val="bg1"/>
                </a:solidFill>
                <a:latin typeface="Arial"/>
                <a:cs typeface="Arial"/>
              </a:defRPr>
            </a:lvl1pPr>
          </a:lstStyle>
          <a:p>
            <a:endParaRPr dirty="0"/>
          </a:p>
        </p:txBody>
      </p:sp>
    </p:spTree>
    <p:extLst>
      <p:ext uri="{BB962C8B-B14F-4D97-AF65-F5344CB8AC3E}">
        <p14:creationId xmlns:p14="http://schemas.microsoft.com/office/powerpoint/2010/main" val="262297652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Conten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C6F9A56-47F3-4301-AD5D-ECC3ECA10D40}"/>
              </a:ext>
            </a:extLst>
          </p:cNvPr>
          <p:cNvSpPr/>
          <p:nvPr userDrawn="1"/>
        </p:nvSpPr>
        <p:spPr>
          <a:xfrm>
            <a:off x="0" y="0"/>
            <a:ext cx="4288155" cy="6296660"/>
          </a:xfrm>
          <a:custGeom>
            <a:avLst/>
            <a:gdLst/>
            <a:ahLst/>
            <a:cxnLst/>
            <a:rect l="l" t="t" r="r" b="b"/>
            <a:pathLst>
              <a:path w="4288155" h="6296660">
                <a:moveTo>
                  <a:pt x="0" y="6296139"/>
                </a:moveTo>
                <a:lnTo>
                  <a:pt x="4288155" y="6296139"/>
                </a:lnTo>
                <a:lnTo>
                  <a:pt x="4288155" y="0"/>
                </a:lnTo>
                <a:lnTo>
                  <a:pt x="0" y="0"/>
                </a:lnTo>
                <a:lnTo>
                  <a:pt x="0" y="6296139"/>
                </a:lnTo>
                <a:close/>
              </a:path>
            </a:pathLst>
          </a:custGeom>
          <a:solidFill>
            <a:srgbClr val="27829D"/>
          </a:solidFill>
        </p:spPr>
        <p:txBody>
          <a:bodyPr wrap="square" lIns="0" tIns="0" rIns="0" bIns="0" rtlCol="0"/>
          <a:lstStyle/>
          <a:p>
            <a:endParaRPr/>
          </a:p>
        </p:txBody>
      </p:sp>
      <p:sp>
        <p:nvSpPr>
          <p:cNvPr id="7" name="object 3">
            <a:extLst>
              <a:ext uri="{FF2B5EF4-FFF2-40B4-BE49-F238E27FC236}">
                <a16:creationId xmlns:a16="http://schemas.microsoft.com/office/drawing/2014/main" id="{E7900E62-5777-4FC6-94B3-A7E6118BE566}"/>
              </a:ext>
            </a:extLst>
          </p:cNvPr>
          <p:cNvSpPr/>
          <p:nvPr userDrawn="1"/>
        </p:nvSpPr>
        <p:spPr>
          <a:xfrm>
            <a:off x="0" y="6296139"/>
            <a:ext cx="4288155" cy="561975"/>
          </a:xfrm>
          <a:custGeom>
            <a:avLst/>
            <a:gdLst/>
            <a:ahLst/>
            <a:cxnLst/>
            <a:rect l="l" t="t" r="r" b="b"/>
            <a:pathLst>
              <a:path w="4288155" h="561975">
                <a:moveTo>
                  <a:pt x="0" y="561860"/>
                </a:moveTo>
                <a:lnTo>
                  <a:pt x="4288155" y="561860"/>
                </a:lnTo>
                <a:lnTo>
                  <a:pt x="4288155" y="0"/>
                </a:lnTo>
                <a:lnTo>
                  <a:pt x="0" y="0"/>
                </a:lnTo>
                <a:lnTo>
                  <a:pt x="0" y="561860"/>
                </a:lnTo>
                <a:close/>
              </a:path>
            </a:pathLst>
          </a:custGeom>
          <a:solidFill>
            <a:srgbClr val="8FD169"/>
          </a:solidFill>
        </p:spPr>
        <p:txBody>
          <a:bodyPr wrap="square" lIns="0" tIns="0" rIns="0" bIns="0" rtlCol="0"/>
          <a:lstStyle/>
          <a:p>
            <a:endParaRPr/>
          </a:p>
        </p:txBody>
      </p:sp>
      <p:sp>
        <p:nvSpPr>
          <p:cNvPr id="8" name="object 4">
            <a:extLst>
              <a:ext uri="{FF2B5EF4-FFF2-40B4-BE49-F238E27FC236}">
                <a16:creationId xmlns:a16="http://schemas.microsoft.com/office/drawing/2014/main" id="{C36A9461-5B34-41EB-BCED-C5B9F27B00BE}"/>
              </a:ext>
            </a:extLst>
          </p:cNvPr>
          <p:cNvSpPr/>
          <p:nvPr userDrawn="1"/>
        </p:nvSpPr>
        <p:spPr>
          <a:xfrm>
            <a:off x="482739" y="2306472"/>
            <a:ext cx="3089275" cy="0"/>
          </a:xfrm>
          <a:custGeom>
            <a:avLst/>
            <a:gdLst/>
            <a:ahLst/>
            <a:cxnLst/>
            <a:rect l="l" t="t" r="r" b="b"/>
            <a:pathLst>
              <a:path w="3089275">
                <a:moveTo>
                  <a:pt x="0" y="0"/>
                </a:moveTo>
                <a:lnTo>
                  <a:pt x="3089000" y="0"/>
                </a:lnTo>
              </a:path>
            </a:pathLst>
          </a:custGeom>
          <a:ln w="32751">
            <a:solidFill>
              <a:srgbClr val="FFFFFF"/>
            </a:solidFill>
          </a:ln>
        </p:spPr>
        <p:txBody>
          <a:bodyPr wrap="square" lIns="0" tIns="0" rIns="0" bIns="0" rtlCol="0"/>
          <a:lstStyle/>
          <a:p>
            <a:endParaRPr/>
          </a:p>
        </p:txBody>
      </p:sp>
      <p:sp>
        <p:nvSpPr>
          <p:cNvPr id="9" name="Holder 2">
            <a:extLst>
              <a:ext uri="{FF2B5EF4-FFF2-40B4-BE49-F238E27FC236}">
                <a16:creationId xmlns:a16="http://schemas.microsoft.com/office/drawing/2014/main" id="{88B5DD21-387C-4EFB-8078-7EE9C2AB364A}"/>
              </a:ext>
            </a:extLst>
          </p:cNvPr>
          <p:cNvSpPr>
            <a:spLocks noGrp="1"/>
          </p:cNvSpPr>
          <p:nvPr>
            <p:ph type="ftr" sz="quarter" idx="5"/>
          </p:nvPr>
        </p:nvSpPr>
        <p:spPr>
          <a:xfrm>
            <a:off x="4758090" y="6489863"/>
            <a:ext cx="6101715" cy="179536"/>
          </a:xfrm>
        </p:spPr>
        <p:txBody>
          <a:bodyPr lIns="0" tIns="0" rIns="0" bIns="0"/>
          <a:lstStyle>
            <a:lvl1pPr>
              <a:defRPr sz="1200" b="1" i="0">
                <a:solidFill>
                  <a:srgbClr val="27829D"/>
                </a:solidFill>
                <a:latin typeface="Arial"/>
                <a:cs typeface="Arial"/>
              </a:defRPr>
            </a:lvl1p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10" name="Holder 4">
            <a:extLst>
              <a:ext uri="{FF2B5EF4-FFF2-40B4-BE49-F238E27FC236}">
                <a16:creationId xmlns:a16="http://schemas.microsoft.com/office/drawing/2014/main" id="{9D43E9B8-F21C-4970-8326-25998A208D17}"/>
              </a:ext>
            </a:extLst>
          </p:cNvPr>
          <p:cNvSpPr>
            <a:spLocks noGrp="1"/>
          </p:cNvSpPr>
          <p:nvPr>
            <p:ph type="sldNum" sz="quarter" idx="7"/>
          </p:nvPr>
        </p:nvSpPr>
        <p:spPr>
          <a:xfrm>
            <a:off x="11335166" y="6478453"/>
            <a:ext cx="323434" cy="184666"/>
          </a:xfrm>
        </p:spPr>
        <p:txBody>
          <a:bodyPr lIns="0" tIns="0" rIns="0" bIns="0"/>
          <a:lstStyle>
            <a:lvl1pPr>
              <a:defRPr sz="1200" b="1" i="0">
                <a:solidFill>
                  <a:srgbClr val="27829D"/>
                </a:solidFill>
                <a:latin typeface="Calibri"/>
                <a:cs typeface="Calibri"/>
              </a:defRPr>
            </a:lvl1pPr>
          </a:lstStyle>
          <a:p>
            <a:pPr marL="25400">
              <a:spcBef>
                <a:spcPts val="40"/>
              </a:spcBef>
            </a:pPr>
            <a:fld id="{81D60167-4931-47E6-BA6A-407CBD079E47}" type="slidenum">
              <a:rPr lang="en-US" smtClean="0"/>
              <a:pPr marL="25400">
                <a:spcBef>
                  <a:spcPts val="40"/>
                </a:spcBef>
              </a:pPr>
              <a:t>‹#›</a:t>
            </a:fld>
            <a:endParaRPr lang="en-US" dirty="0"/>
          </a:p>
        </p:txBody>
      </p:sp>
      <p:sp>
        <p:nvSpPr>
          <p:cNvPr id="11" name="Holder 2">
            <a:extLst>
              <a:ext uri="{FF2B5EF4-FFF2-40B4-BE49-F238E27FC236}">
                <a16:creationId xmlns:a16="http://schemas.microsoft.com/office/drawing/2014/main" id="{77111571-985C-4387-82FE-2EE2FB531234}"/>
              </a:ext>
            </a:extLst>
          </p:cNvPr>
          <p:cNvSpPr>
            <a:spLocks noGrp="1"/>
          </p:cNvSpPr>
          <p:nvPr>
            <p:ph type="title"/>
          </p:nvPr>
        </p:nvSpPr>
        <p:spPr>
          <a:xfrm>
            <a:off x="482739" y="561340"/>
            <a:ext cx="3089276" cy="635000"/>
          </a:xfrm>
        </p:spPr>
        <p:txBody>
          <a:bodyPr lIns="0" tIns="0" rIns="0" bIns="0"/>
          <a:lstStyle>
            <a:lvl1pPr>
              <a:defRPr sz="4000" b="1" i="0">
                <a:solidFill>
                  <a:schemeClr val="bg1"/>
                </a:solidFill>
                <a:latin typeface="Arial"/>
                <a:cs typeface="Arial"/>
              </a:defRPr>
            </a:lvl1pPr>
          </a:lstStyle>
          <a:p>
            <a:endParaRPr dirty="0"/>
          </a:p>
        </p:txBody>
      </p:sp>
    </p:spTree>
    <p:extLst>
      <p:ext uri="{BB962C8B-B14F-4D97-AF65-F5344CB8AC3E}">
        <p14:creationId xmlns:p14="http://schemas.microsoft.com/office/powerpoint/2010/main" val="921021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Content, no divider 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C6F9A56-47F3-4301-AD5D-ECC3ECA10D40}"/>
              </a:ext>
            </a:extLst>
          </p:cNvPr>
          <p:cNvSpPr/>
          <p:nvPr userDrawn="1"/>
        </p:nvSpPr>
        <p:spPr>
          <a:xfrm>
            <a:off x="0" y="0"/>
            <a:ext cx="4288155" cy="6296660"/>
          </a:xfrm>
          <a:custGeom>
            <a:avLst/>
            <a:gdLst/>
            <a:ahLst/>
            <a:cxnLst/>
            <a:rect l="l" t="t" r="r" b="b"/>
            <a:pathLst>
              <a:path w="4288155" h="6296660">
                <a:moveTo>
                  <a:pt x="0" y="6296139"/>
                </a:moveTo>
                <a:lnTo>
                  <a:pt x="4288155" y="6296139"/>
                </a:lnTo>
                <a:lnTo>
                  <a:pt x="4288155" y="0"/>
                </a:lnTo>
                <a:lnTo>
                  <a:pt x="0" y="0"/>
                </a:lnTo>
                <a:lnTo>
                  <a:pt x="0" y="6296139"/>
                </a:lnTo>
                <a:close/>
              </a:path>
            </a:pathLst>
          </a:custGeom>
          <a:solidFill>
            <a:srgbClr val="27829D"/>
          </a:solidFill>
        </p:spPr>
        <p:txBody>
          <a:bodyPr wrap="square" lIns="0" tIns="0" rIns="0" bIns="0" rtlCol="0"/>
          <a:lstStyle/>
          <a:p>
            <a:endParaRPr/>
          </a:p>
        </p:txBody>
      </p:sp>
      <p:sp>
        <p:nvSpPr>
          <p:cNvPr id="7" name="object 3">
            <a:extLst>
              <a:ext uri="{FF2B5EF4-FFF2-40B4-BE49-F238E27FC236}">
                <a16:creationId xmlns:a16="http://schemas.microsoft.com/office/drawing/2014/main" id="{E7900E62-5777-4FC6-94B3-A7E6118BE566}"/>
              </a:ext>
            </a:extLst>
          </p:cNvPr>
          <p:cNvSpPr/>
          <p:nvPr userDrawn="1"/>
        </p:nvSpPr>
        <p:spPr>
          <a:xfrm>
            <a:off x="0" y="6296139"/>
            <a:ext cx="4288155" cy="561975"/>
          </a:xfrm>
          <a:custGeom>
            <a:avLst/>
            <a:gdLst/>
            <a:ahLst/>
            <a:cxnLst/>
            <a:rect l="l" t="t" r="r" b="b"/>
            <a:pathLst>
              <a:path w="4288155" h="561975">
                <a:moveTo>
                  <a:pt x="0" y="561860"/>
                </a:moveTo>
                <a:lnTo>
                  <a:pt x="4288155" y="561860"/>
                </a:lnTo>
                <a:lnTo>
                  <a:pt x="4288155" y="0"/>
                </a:lnTo>
                <a:lnTo>
                  <a:pt x="0" y="0"/>
                </a:lnTo>
                <a:lnTo>
                  <a:pt x="0" y="561860"/>
                </a:lnTo>
                <a:close/>
              </a:path>
            </a:pathLst>
          </a:custGeom>
          <a:solidFill>
            <a:srgbClr val="8FD169"/>
          </a:solidFill>
        </p:spPr>
        <p:txBody>
          <a:bodyPr wrap="square" lIns="0" tIns="0" rIns="0" bIns="0" rtlCol="0"/>
          <a:lstStyle/>
          <a:p>
            <a:endParaRPr/>
          </a:p>
        </p:txBody>
      </p:sp>
      <p:sp>
        <p:nvSpPr>
          <p:cNvPr id="9" name="Holder 2">
            <a:extLst>
              <a:ext uri="{FF2B5EF4-FFF2-40B4-BE49-F238E27FC236}">
                <a16:creationId xmlns:a16="http://schemas.microsoft.com/office/drawing/2014/main" id="{88B5DD21-387C-4EFB-8078-7EE9C2AB364A}"/>
              </a:ext>
            </a:extLst>
          </p:cNvPr>
          <p:cNvSpPr>
            <a:spLocks noGrp="1"/>
          </p:cNvSpPr>
          <p:nvPr>
            <p:ph type="ftr" sz="quarter" idx="5"/>
          </p:nvPr>
        </p:nvSpPr>
        <p:spPr>
          <a:xfrm>
            <a:off x="4758090" y="6489863"/>
            <a:ext cx="6101715" cy="179536"/>
          </a:xfrm>
        </p:spPr>
        <p:txBody>
          <a:bodyPr lIns="0" tIns="0" rIns="0" bIns="0"/>
          <a:lstStyle>
            <a:lvl1pPr>
              <a:defRPr sz="1200" b="1" i="0">
                <a:solidFill>
                  <a:srgbClr val="27829D"/>
                </a:solidFill>
                <a:latin typeface="Arial"/>
                <a:cs typeface="Arial"/>
              </a:defRPr>
            </a:lvl1p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10" name="Holder 4">
            <a:extLst>
              <a:ext uri="{FF2B5EF4-FFF2-40B4-BE49-F238E27FC236}">
                <a16:creationId xmlns:a16="http://schemas.microsoft.com/office/drawing/2014/main" id="{9D43E9B8-F21C-4970-8326-25998A208D17}"/>
              </a:ext>
            </a:extLst>
          </p:cNvPr>
          <p:cNvSpPr>
            <a:spLocks noGrp="1"/>
          </p:cNvSpPr>
          <p:nvPr>
            <p:ph type="sldNum" sz="quarter" idx="7"/>
          </p:nvPr>
        </p:nvSpPr>
        <p:spPr>
          <a:xfrm>
            <a:off x="11335166" y="6478453"/>
            <a:ext cx="323434" cy="184666"/>
          </a:xfrm>
        </p:spPr>
        <p:txBody>
          <a:bodyPr lIns="0" tIns="0" rIns="0" bIns="0"/>
          <a:lstStyle>
            <a:lvl1pPr>
              <a:defRPr sz="1200" b="1" i="0">
                <a:solidFill>
                  <a:srgbClr val="27829D"/>
                </a:solidFill>
                <a:latin typeface="Calibri"/>
                <a:cs typeface="Calibri"/>
              </a:defRPr>
            </a:lvl1pPr>
          </a:lstStyle>
          <a:p>
            <a:pPr marL="25400">
              <a:spcBef>
                <a:spcPts val="40"/>
              </a:spcBef>
            </a:pPr>
            <a:fld id="{81D60167-4931-47E6-BA6A-407CBD079E47}" type="slidenum">
              <a:rPr lang="en-US" smtClean="0"/>
              <a:pPr marL="25400">
                <a:spcBef>
                  <a:spcPts val="40"/>
                </a:spcBef>
              </a:pPr>
              <a:t>‹#›</a:t>
            </a:fld>
            <a:endParaRPr lang="en-US" dirty="0"/>
          </a:p>
        </p:txBody>
      </p:sp>
      <p:sp>
        <p:nvSpPr>
          <p:cNvPr id="11" name="Holder 2">
            <a:extLst>
              <a:ext uri="{FF2B5EF4-FFF2-40B4-BE49-F238E27FC236}">
                <a16:creationId xmlns:a16="http://schemas.microsoft.com/office/drawing/2014/main" id="{77111571-985C-4387-82FE-2EE2FB531234}"/>
              </a:ext>
            </a:extLst>
          </p:cNvPr>
          <p:cNvSpPr>
            <a:spLocks noGrp="1"/>
          </p:cNvSpPr>
          <p:nvPr>
            <p:ph type="title"/>
          </p:nvPr>
        </p:nvSpPr>
        <p:spPr>
          <a:xfrm>
            <a:off x="482739" y="561340"/>
            <a:ext cx="3089276" cy="635000"/>
          </a:xfrm>
        </p:spPr>
        <p:txBody>
          <a:bodyPr lIns="0" tIns="0" rIns="0" bIns="0"/>
          <a:lstStyle>
            <a:lvl1pPr>
              <a:defRPr sz="4000" b="1" i="0">
                <a:solidFill>
                  <a:schemeClr val="bg1"/>
                </a:solidFill>
                <a:latin typeface="Arial"/>
                <a:cs typeface="Arial"/>
              </a:defRPr>
            </a:lvl1pPr>
          </a:lstStyle>
          <a:p>
            <a:endParaRPr dirty="0"/>
          </a:p>
        </p:txBody>
      </p:sp>
    </p:spTree>
    <p:extLst>
      <p:ext uri="{BB962C8B-B14F-4D97-AF65-F5344CB8AC3E}">
        <p14:creationId xmlns:p14="http://schemas.microsoft.com/office/powerpoint/2010/main" val="11367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lide Conten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CF37A12-DC80-4E26-A723-AE26478FB7E6}"/>
              </a:ext>
            </a:extLst>
          </p:cNvPr>
          <p:cNvSpPr/>
          <p:nvPr userDrawn="1"/>
        </p:nvSpPr>
        <p:spPr>
          <a:xfrm>
            <a:off x="0" y="6296133"/>
            <a:ext cx="12192000" cy="561975"/>
          </a:xfrm>
          <a:custGeom>
            <a:avLst/>
            <a:gdLst/>
            <a:ahLst/>
            <a:cxnLst/>
            <a:rect l="l" t="t" r="r" b="b"/>
            <a:pathLst>
              <a:path w="12192000" h="561975">
                <a:moveTo>
                  <a:pt x="12192000" y="0"/>
                </a:moveTo>
                <a:lnTo>
                  <a:pt x="5613" y="0"/>
                </a:lnTo>
                <a:lnTo>
                  <a:pt x="0" y="561873"/>
                </a:lnTo>
                <a:lnTo>
                  <a:pt x="12192000" y="561873"/>
                </a:lnTo>
                <a:lnTo>
                  <a:pt x="12192000" y="0"/>
                </a:lnTo>
                <a:close/>
              </a:path>
            </a:pathLst>
          </a:custGeom>
          <a:solidFill>
            <a:srgbClr val="27829D"/>
          </a:solidFill>
        </p:spPr>
        <p:txBody>
          <a:bodyPr wrap="square" lIns="0" tIns="0" rIns="0" bIns="0" rtlCol="0"/>
          <a:lstStyle/>
          <a:p>
            <a:endParaRPr>
              <a:solidFill>
                <a:schemeClr val="bg1"/>
              </a:solidFill>
            </a:endParaRPr>
          </a:p>
        </p:txBody>
      </p:sp>
      <p:sp>
        <p:nvSpPr>
          <p:cNvPr id="7" name="object 3">
            <a:extLst>
              <a:ext uri="{FF2B5EF4-FFF2-40B4-BE49-F238E27FC236}">
                <a16:creationId xmlns:a16="http://schemas.microsoft.com/office/drawing/2014/main" id="{F14540DF-FD2B-47F6-8FE6-0CC29AF62BD2}"/>
              </a:ext>
            </a:extLst>
          </p:cNvPr>
          <p:cNvSpPr/>
          <p:nvPr userDrawn="1"/>
        </p:nvSpPr>
        <p:spPr>
          <a:xfrm>
            <a:off x="0" y="6296139"/>
            <a:ext cx="3302000" cy="561975"/>
          </a:xfrm>
          <a:custGeom>
            <a:avLst/>
            <a:gdLst/>
            <a:ahLst/>
            <a:cxnLst/>
            <a:rect l="l" t="t" r="r" b="b"/>
            <a:pathLst>
              <a:path w="3302000" h="561975">
                <a:moveTo>
                  <a:pt x="0" y="561860"/>
                </a:moveTo>
                <a:lnTo>
                  <a:pt x="3302000" y="561860"/>
                </a:lnTo>
                <a:lnTo>
                  <a:pt x="3302000" y="0"/>
                </a:lnTo>
                <a:lnTo>
                  <a:pt x="0" y="0"/>
                </a:lnTo>
                <a:lnTo>
                  <a:pt x="0" y="561860"/>
                </a:lnTo>
                <a:close/>
              </a:path>
            </a:pathLst>
          </a:custGeom>
          <a:solidFill>
            <a:srgbClr val="8FD169"/>
          </a:solidFill>
        </p:spPr>
        <p:txBody>
          <a:bodyPr wrap="square" lIns="0" tIns="0" rIns="0" bIns="0" rtlCol="0"/>
          <a:lstStyle/>
          <a:p>
            <a:endParaRPr/>
          </a:p>
        </p:txBody>
      </p:sp>
      <p:sp>
        <p:nvSpPr>
          <p:cNvPr id="8" name="Holder 2">
            <a:extLst>
              <a:ext uri="{FF2B5EF4-FFF2-40B4-BE49-F238E27FC236}">
                <a16:creationId xmlns:a16="http://schemas.microsoft.com/office/drawing/2014/main" id="{D1482E41-1955-4B89-BB00-761D5D33FB74}"/>
              </a:ext>
            </a:extLst>
          </p:cNvPr>
          <p:cNvSpPr>
            <a:spLocks noGrp="1"/>
          </p:cNvSpPr>
          <p:nvPr>
            <p:ph type="ftr" sz="quarter" idx="5"/>
          </p:nvPr>
        </p:nvSpPr>
        <p:spPr>
          <a:xfrm>
            <a:off x="4758090" y="6489863"/>
            <a:ext cx="6101715" cy="179536"/>
          </a:xfrm>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9" name="Holder 4">
            <a:extLst>
              <a:ext uri="{FF2B5EF4-FFF2-40B4-BE49-F238E27FC236}">
                <a16:creationId xmlns:a16="http://schemas.microsoft.com/office/drawing/2014/main" id="{02883663-A05E-4A66-8C84-4E70790A2796}"/>
              </a:ext>
            </a:extLst>
          </p:cNvPr>
          <p:cNvSpPr>
            <a:spLocks noGrp="1"/>
          </p:cNvSpPr>
          <p:nvPr>
            <p:ph type="sldNum" sz="quarter" idx="7"/>
          </p:nvPr>
        </p:nvSpPr>
        <p:spPr>
          <a:xfrm>
            <a:off x="11335166" y="6478453"/>
            <a:ext cx="323434" cy="184666"/>
          </a:xfrm>
        </p:spPr>
        <p:txBody>
          <a:bodyPr lIns="0" tIns="0" rIns="0" bIns="0"/>
          <a:lstStyle>
            <a:lvl1pPr>
              <a:defRPr sz="1200" b="1" i="0">
                <a:solidFill>
                  <a:schemeClr val="bg1"/>
                </a:solidFill>
                <a:latin typeface="Calibri"/>
                <a:cs typeface="Calibri"/>
              </a:defRPr>
            </a:lvl1pPr>
          </a:lstStyle>
          <a:p>
            <a:pPr marL="25400">
              <a:spcBef>
                <a:spcPts val="40"/>
              </a:spcBef>
            </a:pPr>
            <a:fld id="{81D60167-4931-47E6-BA6A-407CBD079E47}" type="slidenum">
              <a:rPr lang="en-US" smtClean="0"/>
              <a:pPr marL="25400">
                <a:spcBef>
                  <a:spcPts val="40"/>
                </a:spcBef>
              </a:pPr>
              <a:t>‹#›</a:t>
            </a:fld>
            <a:endParaRPr lang="en-US" dirty="0"/>
          </a:p>
        </p:txBody>
      </p:sp>
      <p:sp>
        <p:nvSpPr>
          <p:cNvPr id="10" name="Holder 2">
            <a:extLst>
              <a:ext uri="{FF2B5EF4-FFF2-40B4-BE49-F238E27FC236}">
                <a16:creationId xmlns:a16="http://schemas.microsoft.com/office/drawing/2014/main" id="{4AE4BAA2-714F-45CB-A60F-9F3675A51431}"/>
              </a:ext>
            </a:extLst>
          </p:cNvPr>
          <p:cNvSpPr>
            <a:spLocks noGrp="1"/>
          </p:cNvSpPr>
          <p:nvPr>
            <p:ph type="title"/>
          </p:nvPr>
        </p:nvSpPr>
        <p:spPr>
          <a:xfrm>
            <a:off x="688340" y="582226"/>
            <a:ext cx="10815319" cy="635000"/>
          </a:xfrm>
        </p:spPr>
        <p:txBody>
          <a:bodyPr lIns="0" tIns="0" rIns="0" bIns="0"/>
          <a:lstStyle>
            <a:lvl1pPr>
              <a:defRPr sz="4000" b="1" i="0">
                <a:solidFill>
                  <a:srgbClr val="27829D"/>
                </a:solidFill>
                <a:latin typeface="Arial"/>
                <a:cs typeface="Arial"/>
              </a:defRPr>
            </a:lvl1pPr>
          </a:lstStyle>
          <a:p>
            <a:endParaRPr/>
          </a:p>
        </p:txBody>
      </p:sp>
    </p:spTree>
    <p:extLst>
      <p:ext uri="{BB962C8B-B14F-4D97-AF65-F5344CB8AC3E}">
        <p14:creationId xmlns:p14="http://schemas.microsoft.com/office/powerpoint/2010/main" val="2776323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dirty="0">
              <a:solidFill>
                <a:srgbClr val="27829D"/>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8295F79-C641-4279-B777-E966B0D5081E}" type="datetime1">
              <a:rPr lang="en-US" smtClean="0"/>
              <a:t>3/30/2022</a:t>
            </a:fld>
            <a:endParaRPr lang="en-US"/>
          </a:p>
        </p:txBody>
      </p:sp>
      <p:sp>
        <p:nvSpPr>
          <p:cNvPr id="6" name="Holder 6"/>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dirty="0">
              <a:solidFill>
                <a:srgbClr val="27829D"/>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6A2EBE2-4111-4065-BED1-832E2651B25C}" type="datetime1">
              <a:rPr lang="en-US" smtClean="0"/>
              <a:t>3/30/2022</a:t>
            </a:fld>
            <a:endParaRPr lang="en-US"/>
          </a:p>
        </p:txBody>
      </p:sp>
      <p:sp>
        <p:nvSpPr>
          <p:cNvPr id="6" name="Holder 6"/>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dirty="0">
              <a:solidFill>
                <a:srgbClr val="27829D"/>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B46C912-83BE-469F-8535-A34DEB8FBB1F}" type="datetime1">
              <a:rPr lang="en-US" smtClean="0"/>
              <a:t>3/30/2022</a:t>
            </a:fld>
            <a:endParaRPr lang="en-US"/>
          </a:p>
        </p:txBody>
      </p:sp>
      <p:sp>
        <p:nvSpPr>
          <p:cNvPr id="7" name="Holder 7"/>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dirty="0">
              <a:solidFill>
                <a:srgbClr val="27829D"/>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978443A-BEF3-4DAA-89AC-65D51E84E787}" type="datetime1">
              <a:rPr lang="en-US" smtClean="0"/>
              <a:t>3/30/2022</a:t>
            </a:fld>
            <a:endParaRPr lang="en-US"/>
          </a:p>
        </p:txBody>
      </p:sp>
      <p:sp>
        <p:nvSpPr>
          <p:cNvPr id="5" name="Holder 5"/>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8340" y="582226"/>
            <a:ext cx="10815319" cy="635000"/>
          </a:xfrm>
          <a:prstGeom prst="rect">
            <a:avLst/>
          </a:prstGeom>
        </p:spPr>
        <p:txBody>
          <a:bodyPr wrap="square" lIns="0" tIns="0" rIns="0" bIns="0">
            <a:spAutoFit/>
          </a:bodyPr>
          <a:lstStyle>
            <a:lvl1pPr>
              <a:defRPr sz="4000" b="1" i="0">
                <a:solidFill>
                  <a:srgbClr val="27829D"/>
                </a:solidFill>
                <a:latin typeface="Arial"/>
                <a:cs typeface="Arial"/>
              </a:defRPr>
            </a:lvl1pPr>
          </a:lstStyle>
          <a:p>
            <a:endParaRPr/>
          </a:p>
        </p:txBody>
      </p:sp>
      <p:sp>
        <p:nvSpPr>
          <p:cNvPr id="3" name="Holder 3"/>
          <p:cNvSpPr>
            <a:spLocks noGrp="1"/>
          </p:cNvSpPr>
          <p:nvPr>
            <p:ph type="body" idx="1"/>
          </p:nvPr>
        </p:nvSpPr>
        <p:spPr>
          <a:xfrm>
            <a:off x="688340" y="1367933"/>
            <a:ext cx="10815319" cy="26924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758090" y="6489863"/>
            <a:ext cx="6101715" cy="179536"/>
          </a:xfrm>
          <a:prstGeom prst="rect">
            <a:avLst/>
          </a:prstGeom>
        </p:spPr>
        <p:txBody>
          <a:bodyPr wrap="square" lIns="0" tIns="0" rIns="0" bIns="0">
            <a:spAutoFit/>
          </a:bodyPr>
          <a:lstStyle>
            <a:lvl1pPr algn="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369CDD28-93A6-437F-94F2-B61D38AD3E0E}" type="datetime1">
              <a:rPr lang="en-US" smtClean="0"/>
              <a:t>3/30/2022</a:t>
            </a:fld>
            <a:endParaRPr lang="en-US"/>
          </a:p>
        </p:txBody>
      </p:sp>
      <p:sp>
        <p:nvSpPr>
          <p:cNvPr id="6" name="Holder 6"/>
          <p:cNvSpPr>
            <a:spLocks noGrp="1"/>
          </p:cNvSpPr>
          <p:nvPr>
            <p:ph type="sldNum" sz="quarter" idx="7"/>
          </p:nvPr>
        </p:nvSpPr>
        <p:spPr>
          <a:xfrm>
            <a:off x="11335166" y="6478453"/>
            <a:ext cx="128270" cy="211454"/>
          </a:xfrm>
          <a:prstGeom prst="rect">
            <a:avLst/>
          </a:prstGeom>
        </p:spPr>
        <p:txBody>
          <a:bodyPr wrap="square" lIns="0" tIns="0" rIns="0" bIns="0">
            <a:spAutoFit/>
          </a:bodyPr>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70" r:id="rId4"/>
    <p:sldLayoutId id="2147483669" r:id="rId5"/>
    <p:sldLayoutId id="2147483661" r:id="rId6"/>
    <p:sldLayoutId id="2147483662" r:id="rId7"/>
    <p:sldLayoutId id="2147483663" r:id="rId8"/>
    <p:sldLayoutId id="2147483664" r:id="rId9"/>
    <p:sldLayoutId id="2147483665" r:id="rId10"/>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xml"/><Relationship Id="rId1" Type="http://schemas.openxmlformats.org/officeDocument/2006/relationships/vmlDrawing" Target="../drawings/vmlDrawing4.v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xml"/><Relationship Id="rId1" Type="http://schemas.openxmlformats.org/officeDocument/2006/relationships/vmlDrawing" Target="../drawings/vmlDrawing5.vml"/><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5.xml"/><Relationship Id="rId1" Type="http://schemas.openxmlformats.org/officeDocument/2006/relationships/vmlDrawing" Target="../drawings/vmlDrawing6.v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5.xml"/><Relationship Id="rId1" Type="http://schemas.openxmlformats.org/officeDocument/2006/relationships/vmlDrawing" Target="../drawings/vmlDrawing7.vml"/><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5.xml"/><Relationship Id="rId1" Type="http://schemas.openxmlformats.org/officeDocument/2006/relationships/vmlDrawing" Target="../drawings/vmlDrawing8.v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5B0AD8-1C37-46C8-BEC1-CCA43E62D5C8}"/>
              </a:ext>
            </a:extLst>
          </p:cNvPr>
          <p:cNvSpPr>
            <a:spLocks noGrp="1"/>
          </p:cNvSpPr>
          <p:nvPr>
            <p:ph type="title"/>
          </p:nvPr>
        </p:nvSpPr>
        <p:spPr>
          <a:xfrm>
            <a:off x="561477" y="2514600"/>
            <a:ext cx="6601323" cy="1667123"/>
          </a:xfrm>
        </p:spPr>
        <p:txBody>
          <a:bodyPr/>
          <a:lstStyle/>
          <a:p>
            <a:r>
              <a:rPr lang="en-US" spc="-5" dirty="0">
                <a:solidFill>
                  <a:srgbClr val="FFFFFF"/>
                </a:solidFill>
              </a:rPr>
              <a:t>Fair Housing Month 2022</a:t>
            </a:r>
            <a:endParaRPr lang="en-US" dirty="0"/>
          </a:p>
        </p:txBody>
      </p:sp>
      <p:sp>
        <p:nvSpPr>
          <p:cNvPr id="8" name="object 6">
            <a:extLst>
              <a:ext uri="{FF2B5EF4-FFF2-40B4-BE49-F238E27FC236}">
                <a16:creationId xmlns:a16="http://schemas.microsoft.com/office/drawing/2014/main" id="{659E6FE0-71BF-40F1-BD8C-0E9BBCEFFCB9}"/>
              </a:ext>
            </a:extLst>
          </p:cNvPr>
          <p:cNvSpPr txBox="1"/>
          <p:nvPr/>
        </p:nvSpPr>
        <p:spPr>
          <a:xfrm>
            <a:off x="561476" y="4628409"/>
            <a:ext cx="3731393" cy="1245213"/>
          </a:xfrm>
          <a:prstGeom prst="rect">
            <a:avLst/>
          </a:prstGeom>
        </p:spPr>
        <p:txBody>
          <a:bodyPr vert="horz" wrap="square" lIns="0" tIns="74930" rIns="0" bIns="0" rtlCol="0">
            <a:spAutoFit/>
          </a:bodyPr>
          <a:lstStyle/>
          <a:p>
            <a:pPr marL="12700">
              <a:lnSpc>
                <a:spcPct val="100000"/>
              </a:lnSpc>
              <a:spcBef>
                <a:spcPts val="590"/>
              </a:spcBef>
            </a:pPr>
            <a:r>
              <a:rPr lang="en-US" sz="2200" b="1" spc="-5" dirty="0">
                <a:solidFill>
                  <a:srgbClr val="FFFFFF"/>
                </a:solidFill>
                <a:latin typeface="Arial"/>
                <a:cs typeface="Arial"/>
              </a:rPr>
              <a:t>Matthew Tschabold</a:t>
            </a:r>
          </a:p>
          <a:p>
            <a:pPr marL="12700">
              <a:lnSpc>
                <a:spcPct val="100000"/>
              </a:lnSpc>
              <a:spcBef>
                <a:spcPts val="590"/>
              </a:spcBef>
            </a:pPr>
            <a:r>
              <a:rPr lang="en-US" sz="2200" b="1" spc="-5" dirty="0">
                <a:solidFill>
                  <a:srgbClr val="FFFFFF"/>
                </a:solidFill>
                <a:latin typeface="Arial"/>
                <a:cs typeface="Arial"/>
              </a:rPr>
              <a:t>Portland Housing Bureau</a:t>
            </a:r>
          </a:p>
          <a:p>
            <a:pPr marL="12700">
              <a:lnSpc>
                <a:spcPct val="100000"/>
              </a:lnSpc>
              <a:spcBef>
                <a:spcPts val="590"/>
              </a:spcBef>
            </a:pPr>
            <a:r>
              <a:rPr lang="en-US" sz="2200" b="1" spc="-5" dirty="0">
                <a:solidFill>
                  <a:srgbClr val="FFFFFF"/>
                </a:solidFill>
                <a:latin typeface="Arial"/>
                <a:cs typeface="Arial"/>
              </a:rPr>
              <a:t>April 6, 2022</a:t>
            </a:r>
            <a:endParaRPr sz="2200" dirty="0">
              <a:latin typeface="Arial"/>
              <a:cs typeface="Arial"/>
            </a:endParaRPr>
          </a:p>
        </p:txBody>
      </p:sp>
    </p:spTree>
    <p:extLst>
      <p:ext uri="{BB962C8B-B14F-4D97-AF65-F5344CB8AC3E}">
        <p14:creationId xmlns:p14="http://schemas.microsoft.com/office/powerpoint/2010/main" val="1633088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4C39F9-1F39-442E-9997-65F088C03992}"/>
              </a:ext>
            </a:extLst>
          </p:cNvPr>
          <p:cNvSpPr>
            <a:spLocks noGrp="1"/>
          </p:cNvSpPr>
          <p:nvPr>
            <p:ph type="title"/>
          </p:nvPr>
        </p:nvSpPr>
        <p:spPr>
          <a:xfrm>
            <a:off x="457199" y="1098731"/>
            <a:ext cx="4800601" cy="2031325"/>
          </a:xfrm>
        </p:spPr>
        <p:txBody>
          <a:bodyPr/>
          <a:lstStyle/>
          <a:p>
            <a:r>
              <a:rPr lang="en-US" spc="-5" dirty="0">
                <a:solidFill>
                  <a:srgbClr val="FFFFFF"/>
                </a:solidFill>
              </a:rPr>
              <a:t>Fair Housing Council of Oregon</a:t>
            </a:r>
            <a:endParaRPr lang="en-US" dirty="0"/>
          </a:p>
        </p:txBody>
      </p:sp>
      <p:sp>
        <p:nvSpPr>
          <p:cNvPr id="8" name="object 6">
            <a:extLst>
              <a:ext uri="{FF2B5EF4-FFF2-40B4-BE49-F238E27FC236}">
                <a16:creationId xmlns:a16="http://schemas.microsoft.com/office/drawing/2014/main" id="{BF33494E-536B-49B5-9A39-4D20C9D8C076}"/>
              </a:ext>
            </a:extLst>
          </p:cNvPr>
          <p:cNvSpPr txBox="1"/>
          <p:nvPr/>
        </p:nvSpPr>
        <p:spPr>
          <a:xfrm>
            <a:off x="421688" y="3092840"/>
            <a:ext cx="3943350" cy="1174360"/>
          </a:xfrm>
          <a:prstGeom prst="rect">
            <a:avLst/>
          </a:prstGeom>
        </p:spPr>
        <p:txBody>
          <a:bodyPr vert="horz" wrap="square" lIns="0" tIns="31750" rIns="0" bIns="0" rtlCol="0">
            <a:spAutoFit/>
          </a:bodyPr>
          <a:lstStyle/>
          <a:p>
            <a:pPr>
              <a:lnSpc>
                <a:spcPct val="100000"/>
              </a:lnSpc>
              <a:spcBef>
                <a:spcPts val="40"/>
              </a:spcBef>
            </a:pPr>
            <a:endParaRPr sz="2600" dirty="0">
              <a:latin typeface="Times New Roman"/>
              <a:cs typeface="Times New Roman"/>
            </a:endParaRPr>
          </a:p>
          <a:p>
            <a:pPr marL="12700" marR="184150">
              <a:lnSpc>
                <a:spcPct val="104200"/>
              </a:lnSpc>
            </a:pPr>
            <a:r>
              <a:rPr lang="en-US" sz="2400" b="1" spc="-5" dirty="0">
                <a:solidFill>
                  <a:srgbClr val="FFFFFF"/>
                </a:solidFill>
                <a:latin typeface="Arial"/>
                <a:cs typeface="Arial"/>
              </a:rPr>
              <a:t>Allan </a:t>
            </a:r>
            <a:r>
              <a:rPr lang="en-US" sz="2400" b="1" spc="-5" dirty="0" err="1">
                <a:solidFill>
                  <a:srgbClr val="FFFFFF"/>
                </a:solidFill>
                <a:latin typeface="Arial"/>
                <a:cs typeface="Arial"/>
              </a:rPr>
              <a:t>Lazo</a:t>
            </a:r>
            <a:endParaRPr lang="en-US" sz="2400" b="1" spc="-5" dirty="0">
              <a:solidFill>
                <a:srgbClr val="FFFFFF"/>
              </a:solidFill>
              <a:latin typeface="Arial"/>
              <a:cs typeface="Arial"/>
            </a:endParaRPr>
          </a:p>
          <a:p>
            <a:pPr marL="12700" marR="184150">
              <a:lnSpc>
                <a:spcPct val="104200"/>
              </a:lnSpc>
            </a:pPr>
            <a:r>
              <a:rPr lang="en-US" sz="2400" b="1" spc="-5" dirty="0">
                <a:solidFill>
                  <a:srgbClr val="FFFFFF"/>
                </a:solidFill>
                <a:latin typeface="Arial"/>
                <a:cs typeface="Arial"/>
              </a:rPr>
              <a:t>Executive Director</a:t>
            </a:r>
            <a:endParaRPr sz="2400" dirty="0">
              <a:latin typeface="Arial"/>
              <a:cs typeface="Arial"/>
            </a:endParaRPr>
          </a:p>
        </p:txBody>
      </p:sp>
      <p:pic>
        <p:nvPicPr>
          <p:cNvPr id="1026" name="Picture 2" descr="Fair Housing Council of Oregon | Mightycause">
            <a:extLst>
              <a:ext uri="{FF2B5EF4-FFF2-40B4-BE49-F238E27FC236}">
                <a16:creationId xmlns:a16="http://schemas.microsoft.com/office/drawing/2014/main" id="{3D0EC09A-C70B-444C-8688-4BBA3B4BB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153618"/>
            <a:ext cx="5238750" cy="395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762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2DEE46-C0C8-4171-B6A3-C8BF4F9F3907}"/>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5" name="Slide Number Placeholder 4">
            <a:extLst>
              <a:ext uri="{FF2B5EF4-FFF2-40B4-BE49-F238E27FC236}">
                <a16:creationId xmlns:a16="http://schemas.microsoft.com/office/drawing/2014/main" id="{F6F3A77E-C6C3-46B3-A70C-3880BE0E144D}"/>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11</a:t>
            </a:fld>
            <a:endParaRPr lang="en-US" dirty="0"/>
          </a:p>
        </p:txBody>
      </p:sp>
      <p:sp>
        <p:nvSpPr>
          <p:cNvPr id="11" name="object 5">
            <a:extLst>
              <a:ext uri="{FF2B5EF4-FFF2-40B4-BE49-F238E27FC236}">
                <a16:creationId xmlns:a16="http://schemas.microsoft.com/office/drawing/2014/main" id="{167DFAAD-078B-4B6D-AE79-365076F3846E}"/>
              </a:ext>
            </a:extLst>
          </p:cNvPr>
          <p:cNvSpPr txBox="1"/>
          <p:nvPr/>
        </p:nvSpPr>
        <p:spPr>
          <a:xfrm>
            <a:off x="532660" y="2895600"/>
            <a:ext cx="3006571" cy="2095445"/>
          </a:xfrm>
          <a:prstGeom prst="rect">
            <a:avLst/>
          </a:prstGeom>
        </p:spPr>
        <p:txBody>
          <a:bodyPr vert="horz" wrap="square" lIns="0" tIns="12700" rIns="0" bIns="0" rtlCol="0">
            <a:spAutoFit/>
          </a:bodyPr>
          <a:lstStyle/>
          <a:p>
            <a:pPr marL="12700">
              <a:lnSpc>
                <a:spcPct val="100000"/>
              </a:lnSpc>
              <a:spcBef>
                <a:spcPts val="100"/>
              </a:spcBef>
            </a:pPr>
            <a:r>
              <a:rPr lang="en-US" sz="2200" b="1" spc="-5" dirty="0">
                <a:solidFill>
                  <a:srgbClr val="8FD169"/>
                </a:solidFill>
                <a:latin typeface="Arial"/>
                <a:cs typeface="Arial"/>
              </a:rPr>
              <a:t>3</a:t>
            </a:r>
            <a:r>
              <a:rPr lang="en-US" sz="2200" b="1" spc="-5" baseline="30000" dirty="0">
                <a:solidFill>
                  <a:srgbClr val="8FD169"/>
                </a:solidFill>
                <a:latin typeface="Arial"/>
                <a:cs typeface="Arial"/>
              </a:rPr>
              <a:t>rd</a:t>
            </a:r>
            <a:r>
              <a:rPr lang="en-US" sz="2200" b="1" spc="-5" dirty="0">
                <a:solidFill>
                  <a:srgbClr val="8FD169"/>
                </a:solidFill>
                <a:latin typeface="Arial"/>
                <a:cs typeface="Arial"/>
              </a:rPr>
              <a:t> Place</a:t>
            </a:r>
          </a:p>
          <a:p>
            <a:pPr marL="12700">
              <a:lnSpc>
                <a:spcPct val="100000"/>
              </a:lnSpc>
              <a:spcBef>
                <a:spcPts val="100"/>
              </a:spcBef>
            </a:pPr>
            <a:r>
              <a:rPr lang="en-US" sz="2200" b="1" spc="-5" dirty="0">
                <a:solidFill>
                  <a:srgbClr val="8FD169"/>
                </a:solidFill>
                <a:latin typeface="Arial"/>
                <a:cs typeface="Arial"/>
              </a:rPr>
              <a:t>Grades 1-3 Category</a:t>
            </a:r>
          </a:p>
          <a:p>
            <a:pPr marL="12700">
              <a:lnSpc>
                <a:spcPct val="100000"/>
              </a:lnSpc>
              <a:spcBef>
                <a:spcPts val="100"/>
              </a:spcBef>
            </a:pPr>
            <a:endParaRPr lang="en-US" sz="2200" b="1" spc="-5" dirty="0">
              <a:solidFill>
                <a:srgbClr val="8FD169"/>
              </a:solidFill>
              <a:latin typeface="Arial"/>
              <a:cs typeface="Arial"/>
            </a:endParaRPr>
          </a:p>
          <a:p>
            <a:pPr marL="12700">
              <a:lnSpc>
                <a:spcPct val="100000"/>
              </a:lnSpc>
              <a:spcBef>
                <a:spcPts val="100"/>
              </a:spcBef>
            </a:pPr>
            <a:r>
              <a:rPr lang="en-US" sz="2200" b="1" spc="-5" dirty="0">
                <a:solidFill>
                  <a:srgbClr val="8FD169"/>
                </a:solidFill>
                <a:latin typeface="Arial"/>
                <a:cs typeface="Arial"/>
              </a:rPr>
              <a:t>Le Monde French Immersion School</a:t>
            </a:r>
            <a:endParaRPr lang="en-US" sz="2200" dirty="0">
              <a:latin typeface="Arial"/>
              <a:cs typeface="Arial"/>
            </a:endParaRPr>
          </a:p>
          <a:p>
            <a:pPr marL="12700">
              <a:lnSpc>
                <a:spcPct val="100000"/>
              </a:lnSpc>
              <a:spcBef>
                <a:spcPts val="100"/>
              </a:spcBef>
            </a:pPr>
            <a:endParaRPr sz="2200" dirty="0">
              <a:latin typeface="Arial"/>
              <a:cs typeface="Arial"/>
            </a:endParaRPr>
          </a:p>
        </p:txBody>
      </p:sp>
      <p:sp>
        <p:nvSpPr>
          <p:cNvPr id="12" name="Title 5">
            <a:extLst>
              <a:ext uri="{FF2B5EF4-FFF2-40B4-BE49-F238E27FC236}">
                <a16:creationId xmlns:a16="http://schemas.microsoft.com/office/drawing/2014/main" id="{2899ED8F-D61F-41C1-BB62-B99E6D8413C1}"/>
              </a:ext>
            </a:extLst>
          </p:cNvPr>
          <p:cNvSpPr>
            <a:spLocks noGrp="1"/>
          </p:cNvSpPr>
          <p:nvPr>
            <p:ph type="title"/>
          </p:nvPr>
        </p:nvSpPr>
        <p:spPr>
          <a:xfrm>
            <a:off x="532660" y="1371600"/>
            <a:ext cx="4069750" cy="1231106"/>
          </a:xfrm>
        </p:spPr>
        <p:txBody>
          <a:bodyPr/>
          <a:lstStyle/>
          <a:p>
            <a:r>
              <a:rPr lang="en-US" spc="-80" dirty="0"/>
              <a:t>Maren </a:t>
            </a:r>
            <a:br>
              <a:rPr lang="en-US" spc="-80" dirty="0"/>
            </a:br>
            <a:r>
              <a:rPr lang="en-US" spc="-80" dirty="0"/>
              <a:t>Bickerstaff</a:t>
            </a:r>
            <a:endParaRPr lang="en-US" dirty="0"/>
          </a:p>
        </p:txBody>
      </p:sp>
      <p:graphicFrame>
        <p:nvGraphicFramePr>
          <p:cNvPr id="3" name="Object 2">
            <a:extLst>
              <a:ext uri="{FF2B5EF4-FFF2-40B4-BE49-F238E27FC236}">
                <a16:creationId xmlns:a16="http://schemas.microsoft.com/office/drawing/2014/main" id="{166C2835-45C4-4480-9A89-E43E8580399F}"/>
              </a:ext>
            </a:extLst>
          </p:cNvPr>
          <p:cNvGraphicFramePr>
            <a:graphicFrameLocks noChangeAspect="1"/>
          </p:cNvGraphicFramePr>
          <p:nvPr>
            <p:extLst>
              <p:ext uri="{D42A27DB-BD31-4B8C-83A1-F6EECF244321}">
                <p14:modId xmlns:p14="http://schemas.microsoft.com/office/powerpoint/2010/main" val="2147771078"/>
              </p:ext>
            </p:extLst>
          </p:nvPr>
        </p:nvGraphicFramePr>
        <p:xfrm>
          <a:off x="4032504" y="219456"/>
          <a:ext cx="7543800" cy="5829300"/>
        </p:xfrm>
        <a:graphic>
          <a:graphicData uri="http://schemas.openxmlformats.org/presentationml/2006/ole">
            <mc:AlternateContent xmlns:mc="http://schemas.openxmlformats.org/markup-compatibility/2006">
              <mc:Choice xmlns:v="urn:schemas-microsoft-com:vml" Requires="v">
                <p:oleObj spid="_x0000_s8195" name="Acrobat Document" r:id="rId3" imgW="7543800" imgH="5829300" progId="AcroExch.Document.DC">
                  <p:embed/>
                </p:oleObj>
              </mc:Choice>
              <mc:Fallback>
                <p:oleObj name="Acrobat Document" r:id="rId3" imgW="7543800" imgH="5829300" progId="AcroExch.Document.DC">
                  <p:embed/>
                  <p:pic>
                    <p:nvPicPr>
                      <p:cNvPr id="0" name=""/>
                      <p:cNvPicPr/>
                      <p:nvPr/>
                    </p:nvPicPr>
                    <p:blipFill>
                      <a:blip r:embed="rId4"/>
                      <a:stretch>
                        <a:fillRect/>
                      </a:stretch>
                    </p:blipFill>
                    <p:spPr>
                      <a:xfrm>
                        <a:off x="4032504" y="219456"/>
                        <a:ext cx="7543800" cy="5829300"/>
                      </a:xfrm>
                      <a:prstGeom prst="rect">
                        <a:avLst/>
                      </a:prstGeom>
                      <a:ln>
                        <a:solidFill>
                          <a:schemeClr val="tx2"/>
                        </a:solidFill>
                      </a:ln>
                    </p:spPr>
                  </p:pic>
                </p:oleObj>
              </mc:Fallback>
            </mc:AlternateContent>
          </a:graphicData>
        </a:graphic>
      </p:graphicFrame>
    </p:spTree>
    <p:extLst>
      <p:ext uri="{BB962C8B-B14F-4D97-AF65-F5344CB8AC3E}">
        <p14:creationId xmlns:p14="http://schemas.microsoft.com/office/powerpoint/2010/main" val="3536513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2DEE46-C0C8-4171-B6A3-C8BF4F9F3907}"/>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5" name="Slide Number Placeholder 4">
            <a:extLst>
              <a:ext uri="{FF2B5EF4-FFF2-40B4-BE49-F238E27FC236}">
                <a16:creationId xmlns:a16="http://schemas.microsoft.com/office/drawing/2014/main" id="{F6F3A77E-C6C3-46B3-A70C-3880BE0E144D}"/>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12</a:t>
            </a:fld>
            <a:endParaRPr lang="en-US" dirty="0"/>
          </a:p>
        </p:txBody>
      </p:sp>
      <p:sp>
        <p:nvSpPr>
          <p:cNvPr id="11" name="object 5">
            <a:extLst>
              <a:ext uri="{FF2B5EF4-FFF2-40B4-BE49-F238E27FC236}">
                <a16:creationId xmlns:a16="http://schemas.microsoft.com/office/drawing/2014/main" id="{167DFAAD-078B-4B6D-AE79-365076F3846E}"/>
              </a:ext>
            </a:extLst>
          </p:cNvPr>
          <p:cNvSpPr txBox="1"/>
          <p:nvPr/>
        </p:nvSpPr>
        <p:spPr>
          <a:xfrm>
            <a:off x="532660" y="2895600"/>
            <a:ext cx="3006571" cy="1744067"/>
          </a:xfrm>
          <a:prstGeom prst="rect">
            <a:avLst/>
          </a:prstGeom>
        </p:spPr>
        <p:txBody>
          <a:bodyPr vert="horz" wrap="square" lIns="0" tIns="12700" rIns="0" bIns="0" rtlCol="0">
            <a:spAutoFit/>
          </a:bodyPr>
          <a:lstStyle/>
          <a:p>
            <a:pPr marL="12700">
              <a:lnSpc>
                <a:spcPct val="100000"/>
              </a:lnSpc>
              <a:spcBef>
                <a:spcPts val="100"/>
              </a:spcBef>
            </a:pPr>
            <a:r>
              <a:rPr lang="en-US" sz="2200" b="1" spc="-5" dirty="0">
                <a:solidFill>
                  <a:srgbClr val="8FD169"/>
                </a:solidFill>
                <a:latin typeface="Arial"/>
                <a:cs typeface="Arial"/>
              </a:rPr>
              <a:t>2</a:t>
            </a:r>
            <a:r>
              <a:rPr lang="en-US" sz="2200" b="1" spc="-5" baseline="30000" dirty="0">
                <a:solidFill>
                  <a:srgbClr val="8FD169"/>
                </a:solidFill>
                <a:latin typeface="Arial"/>
                <a:cs typeface="Arial"/>
              </a:rPr>
              <a:t>nd</a:t>
            </a:r>
            <a:r>
              <a:rPr lang="en-US" sz="2200" b="1" spc="-5" dirty="0">
                <a:solidFill>
                  <a:srgbClr val="8FD169"/>
                </a:solidFill>
                <a:latin typeface="Arial"/>
                <a:cs typeface="Arial"/>
              </a:rPr>
              <a:t> Place</a:t>
            </a:r>
          </a:p>
          <a:p>
            <a:pPr marL="12700">
              <a:lnSpc>
                <a:spcPct val="100000"/>
              </a:lnSpc>
              <a:spcBef>
                <a:spcPts val="100"/>
              </a:spcBef>
            </a:pPr>
            <a:r>
              <a:rPr lang="en-US" sz="2200" b="1" spc="-5" dirty="0">
                <a:solidFill>
                  <a:srgbClr val="8FD169"/>
                </a:solidFill>
                <a:latin typeface="Arial"/>
                <a:cs typeface="Arial"/>
              </a:rPr>
              <a:t>Grades 1-3 Category</a:t>
            </a:r>
          </a:p>
          <a:p>
            <a:pPr marL="12700">
              <a:lnSpc>
                <a:spcPct val="100000"/>
              </a:lnSpc>
              <a:spcBef>
                <a:spcPts val="100"/>
              </a:spcBef>
            </a:pPr>
            <a:endParaRPr lang="en-US" sz="2200" b="1" spc="-5" dirty="0">
              <a:solidFill>
                <a:srgbClr val="8FD169"/>
              </a:solidFill>
              <a:latin typeface="Arial"/>
              <a:cs typeface="Arial"/>
            </a:endParaRPr>
          </a:p>
          <a:p>
            <a:pPr marL="12700">
              <a:lnSpc>
                <a:spcPct val="100000"/>
              </a:lnSpc>
              <a:spcBef>
                <a:spcPts val="100"/>
              </a:spcBef>
            </a:pPr>
            <a:r>
              <a:rPr lang="en-US" sz="2200" b="1" spc="-5" dirty="0">
                <a:solidFill>
                  <a:srgbClr val="8FD169"/>
                </a:solidFill>
                <a:latin typeface="Arial"/>
                <a:cs typeface="Arial"/>
              </a:rPr>
              <a:t>Le Monde French Immersion School</a:t>
            </a:r>
            <a:endParaRPr sz="2200" dirty="0">
              <a:latin typeface="Arial"/>
              <a:cs typeface="Arial"/>
            </a:endParaRPr>
          </a:p>
        </p:txBody>
      </p:sp>
      <p:sp>
        <p:nvSpPr>
          <p:cNvPr id="12" name="Title 5">
            <a:extLst>
              <a:ext uri="{FF2B5EF4-FFF2-40B4-BE49-F238E27FC236}">
                <a16:creationId xmlns:a16="http://schemas.microsoft.com/office/drawing/2014/main" id="{2899ED8F-D61F-41C1-BB62-B99E6D8413C1}"/>
              </a:ext>
            </a:extLst>
          </p:cNvPr>
          <p:cNvSpPr>
            <a:spLocks noGrp="1"/>
          </p:cNvSpPr>
          <p:nvPr>
            <p:ph type="title"/>
          </p:nvPr>
        </p:nvSpPr>
        <p:spPr>
          <a:xfrm>
            <a:off x="532660" y="1371600"/>
            <a:ext cx="4069750" cy="1231106"/>
          </a:xfrm>
        </p:spPr>
        <p:txBody>
          <a:bodyPr/>
          <a:lstStyle/>
          <a:p>
            <a:r>
              <a:rPr lang="en-US" spc="-80" dirty="0"/>
              <a:t>Lou</a:t>
            </a:r>
            <a:br>
              <a:rPr lang="en-US" spc="-80" dirty="0"/>
            </a:br>
            <a:r>
              <a:rPr lang="en-US" spc="-80" dirty="0"/>
              <a:t>Ennis</a:t>
            </a:r>
            <a:endParaRPr lang="en-US" dirty="0"/>
          </a:p>
        </p:txBody>
      </p:sp>
      <p:graphicFrame>
        <p:nvGraphicFramePr>
          <p:cNvPr id="8" name="Object 7">
            <a:extLst>
              <a:ext uri="{FF2B5EF4-FFF2-40B4-BE49-F238E27FC236}">
                <a16:creationId xmlns:a16="http://schemas.microsoft.com/office/drawing/2014/main" id="{6FEE4F5F-B0C8-4B78-BD23-F9BCA0EFFDB7}"/>
              </a:ext>
            </a:extLst>
          </p:cNvPr>
          <p:cNvGraphicFramePr>
            <a:graphicFrameLocks noChangeAspect="1"/>
          </p:cNvGraphicFramePr>
          <p:nvPr>
            <p:extLst>
              <p:ext uri="{D42A27DB-BD31-4B8C-83A1-F6EECF244321}">
                <p14:modId xmlns:p14="http://schemas.microsoft.com/office/powerpoint/2010/main" val="2477644359"/>
              </p:ext>
            </p:extLst>
          </p:nvPr>
        </p:nvGraphicFramePr>
        <p:xfrm>
          <a:off x="4032504" y="219456"/>
          <a:ext cx="7543800" cy="5829300"/>
        </p:xfrm>
        <a:graphic>
          <a:graphicData uri="http://schemas.openxmlformats.org/presentationml/2006/ole">
            <mc:AlternateContent xmlns:mc="http://schemas.openxmlformats.org/markup-compatibility/2006">
              <mc:Choice xmlns:v="urn:schemas-microsoft-com:vml" Requires="v">
                <p:oleObj spid="_x0000_s3082" name="Acrobat Document" r:id="rId3" imgW="7543800" imgH="5829300" progId="AcroExch.Document.DC">
                  <p:embed/>
                </p:oleObj>
              </mc:Choice>
              <mc:Fallback>
                <p:oleObj name="Acrobat Document" r:id="rId3" imgW="7543800" imgH="5829300" progId="AcroExch.Document.DC">
                  <p:embed/>
                  <p:pic>
                    <p:nvPicPr>
                      <p:cNvPr id="0" name=""/>
                      <p:cNvPicPr/>
                      <p:nvPr/>
                    </p:nvPicPr>
                    <p:blipFill>
                      <a:blip r:embed="rId4"/>
                      <a:stretch>
                        <a:fillRect/>
                      </a:stretch>
                    </p:blipFill>
                    <p:spPr>
                      <a:xfrm>
                        <a:off x="4032504" y="219456"/>
                        <a:ext cx="7543800" cy="5829300"/>
                      </a:xfrm>
                      <a:prstGeom prst="rect">
                        <a:avLst/>
                      </a:prstGeom>
                      <a:ln>
                        <a:solidFill>
                          <a:schemeClr val="tx2"/>
                        </a:solidFill>
                      </a:ln>
                    </p:spPr>
                  </p:pic>
                </p:oleObj>
              </mc:Fallback>
            </mc:AlternateContent>
          </a:graphicData>
        </a:graphic>
      </p:graphicFrame>
    </p:spTree>
    <p:extLst>
      <p:ext uri="{BB962C8B-B14F-4D97-AF65-F5344CB8AC3E}">
        <p14:creationId xmlns:p14="http://schemas.microsoft.com/office/powerpoint/2010/main" val="3254160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2DEE46-C0C8-4171-B6A3-C8BF4F9F3907}"/>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5" name="Slide Number Placeholder 4">
            <a:extLst>
              <a:ext uri="{FF2B5EF4-FFF2-40B4-BE49-F238E27FC236}">
                <a16:creationId xmlns:a16="http://schemas.microsoft.com/office/drawing/2014/main" id="{F6F3A77E-C6C3-46B3-A70C-3880BE0E144D}"/>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13</a:t>
            </a:fld>
            <a:endParaRPr lang="en-US" dirty="0"/>
          </a:p>
        </p:txBody>
      </p:sp>
      <p:sp>
        <p:nvSpPr>
          <p:cNvPr id="11" name="object 5">
            <a:extLst>
              <a:ext uri="{FF2B5EF4-FFF2-40B4-BE49-F238E27FC236}">
                <a16:creationId xmlns:a16="http://schemas.microsoft.com/office/drawing/2014/main" id="{167DFAAD-078B-4B6D-AE79-365076F3846E}"/>
              </a:ext>
            </a:extLst>
          </p:cNvPr>
          <p:cNvSpPr txBox="1"/>
          <p:nvPr/>
        </p:nvSpPr>
        <p:spPr>
          <a:xfrm>
            <a:off x="532660" y="2895600"/>
            <a:ext cx="3006571" cy="1744067"/>
          </a:xfrm>
          <a:prstGeom prst="rect">
            <a:avLst/>
          </a:prstGeom>
        </p:spPr>
        <p:txBody>
          <a:bodyPr vert="horz" wrap="square" lIns="0" tIns="12700" rIns="0" bIns="0" rtlCol="0">
            <a:spAutoFit/>
          </a:bodyPr>
          <a:lstStyle/>
          <a:p>
            <a:pPr marL="12700">
              <a:lnSpc>
                <a:spcPct val="100000"/>
              </a:lnSpc>
              <a:spcBef>
                <a:spcPts val="100"/>
              </a:spcBef>
            </a:pPr>
            <a:r>
              <a:rPr lang="en-US" sz="2200" b="1" spc="-5" dirty="0">
                <a:solidFill>
                  <a:srgbClr val="8FD169"/>
                </a:solidFill>
                <a:latin typeface="Arial"/>
                <a:cs typeface="Arial"/>
              </a:rPr>
              <a:t>1</a:t>
            </a:r>
            <a:r>
              <a:rPr lang="en-US" sz="2200" b="1" spc="-5" baseline="30000" dirty="0">
                <a:solidFill>
                  <a:srgbClr val="8FD169"/>
                </a:solidFill>
                <a:latin typeface="Arial"/>
                <a:cs typeface="Arial"/>
              </a:rPr>
              <a:t>st</a:t>
            </a:r>
            <a:r>
              <a:rPr lang="en-US" sz="2200" b="1" spc="-5" dirty="0">
                <a:solidFill>
                  <a:srgbClr val="8FD169"/>
                </a:solidFill>
                <a:latin typeface="Arial"/>
                <a:cs typeface="Arial"/>
              </a:rPr>
              <a:t> Place</a:t>
            </a:r>
          </a:p>
          <a:p>
            <a:pPr marL="12700">
              <a:lnSpc>
                <a:spcPct val="100000"/>
              </a:lnSpc>
              <a:spcBef>
                <a:spcPts val="100"/>
              </a:spcBef>
            </a:pPr>
            <a:r>
              <a:rPr lang="en-US" sz="2200" b="1" spc="-5" dirty="0">
                <a:solidFill>
                  <a:srgbClr val="8FD169"/>
                </a:solidFill>
                <a:latin typeface="Arial"/>
                <a:cs typeface="Arial"/>
              </a:rPr>
              <a:t>Grades 1-3 Category</a:t>
            </a:r>
          </a:p>
          <a:p>
            <a:pPr marL="12700">
              <a:lnSpc>
                <a:spcPct val="100000"/>
              </a:lnSpc>
              <a:spcBef>
                <a:spcPts val="100"/>
              </a:spcBef>
            </a:pPr>
            <a:endParaRPr lang="en-US" sz="2200" b="1" spc="-5" dirty="0">
              <a:solidFill>
                <a:srgbClr val="8FD169"/>
              </a:solidFill>
              <a:latin typeface="Arial"/>
              <a:cs typeface="Arial"/>
            </a:endParaRPr>
          </a:p>
          <a:p>
            <a:pPr marL="12700">
              <a:lnSpc>
                <a:spcPct val="100000"/>
              </a:lnSpc>
              <a:spcBef>
                <a:spcPts val="100"/>
              </a:spcBef>
            </a:pPr>
            <a:r>
              <a:rPr lang="en-US" sz="2200" b="1" spc="-5" dirty="0">
                <a:solidFill>
                  <a:srgbClr val="8FD169"/>
                </a:solidFill>
                <a:latin typeface="Arial"/>
                <a:cs typeface="Arial"/>
              </a:rPr>
              <a:t>Le Monde French Immersion School</a:t>
            </a:r>
            <a:endParaRPr sz="2200" dirty="0">
              <a:latin typeface="Arial"/>
              <a:cs typeface="Arial"/>
            </a:endParaRPr>
          </a:p>
        </p:txBody>
      </p:sp>
      <p:sp>
        <p:nvSpPr>
          <p:cNvPr id="12" name="Title 5">
            <a:extLst>
              <a:ext uri="{FF2B5EF4-FFF2-40B4-BE49-F238E27FC236}">
                <a16:creationId xmlns:a16="http://schemas.microsoft.com/office/drawing/2014/main" id="{2899ED8F-D61F-41C1-BB62-B99E6D8413C1}"/>
              </a:ext>
            </a:extLst>
          </p:cNvPr>
          <p:cNvSpPr>
            <a:spLocks noGrp="1"/>
          </p:cNvSpPr>
          <p:nvPr>
            <p:ph type="title"/>
          </p:nvPr>
        </p:nvSpPr>
        <p:spPr>
          <a:xfrm>
            <a:off x="532660" y="1371600"/>
            <a:ext cx="4069750" cy="1231106"/>
          </a:xfrm>
        </p:spPr>
        <p:txBody>
          <a:bodyPr/>
          <a:lstStyle/>
          <a:p>
            <a:r>
              <a:rPr lang="en-US" spc="-80" dirty="0"/>
              <a:t>Quinn Avery</a:t>
            </a:r>
            <a:br>
              <a:rPr lang="en-US" spc="-80" dirty="0"/>
            </a:br>
            <a:r>
              <a:rPr lang="en-US" spc="-80" dirty="0"/>
              <a:t>English</a:t>
            </a:r>
            <a:endParaRPr lang="en-US" dirty="0"/>
          </a:p>
        </p:txBody>
      </p:sp>
      <p:graphicFrame>
        <p:nvGraphicFramePr>
          <p:cNvPr id="7" name="Object 6">
            <a:extLst>
              <a:ext uri="{FF2B5EF4-FFF2-40B4-BE49-F238E27FC236}">
                <a16:creationId xmlns:a16="http://schemas.microsoft.com/office/drawing/2014/main" id="{7A671DDB-1E7A-4E9A-8897-311687E86DF6}"/>
              </a:ext>
            </a:extLst>
          </p:cNvPr>
          <p:cNvGraphicFramePr>
            <a:graphicFrameLocks noChangeAspect="1"/>
          </p:cNvGraphicFramePr>
          <p:nvPr/>
        </p:nvGraphicFramePr>
        <p:xfrm>
          <a:off x="4032504" y="219456"/>
          <a:ext cx="7543800" cy="5829300"/>
        </p:xfrm>
        <a:graphic>
          <a:graphicData uri="http://schemas.openxmlformats.org/presentationml/2006/ole">
            <mc:AlternateContent xmlns:mc="http://schemas.openxmlformats.org/markup-compatibility/2006">
              <mc:Choice xmlns:v="urn:schemas-microsoft-com:vml" Requires="v">
                <p:oleObj spid="_x0000_s7177" name="Acrobat Document" r:id="rId3" imgW="7543800" imgH="5829300" progId="AcroExch.Document.DC">
                  <p:embed/>
                </p:oleObj>
              </mc:Choice>
              <mc:Fallback>
                <p:oleObj name="Acrobat Document" r:id="rId3" imgW="7543800" imgH="5829300" progId="AcroExch.Document.DC">
                  <p:embed/>
                  <p:pic>
                    <p:nvPicPr>
                      <p:cNvPr id="7" name="Object 6">
                        <a:extLst>
                          <a:ext uri="{FF2B5EF4-FFF2-40B4-BE49-F238E27FC236}">
                            <a16:creationId xmlns:a16="http://schemas.microsoft.com/office/drawing/2014/main" id="{7A671DDB-1E7A-4E9A-8897-311687E86DF6}"/>
                          </a:ext>
                        </a:extLst>
                      </p:cNvPr>
                      <p:cNvPicPr/>
                      <p:nvPr/>
                    </p:nvPicPr>
                    <p:blipFill>
                      <a:blip r:embed="rId4"/>
                      <a:stretch>
                        <a:fillRect/>
                      </a:stretch>
                    </p:blipFill>
                    <p:spPr>
                      <a:xfrm>
                        <a:off x="4032504" y="219456"/>
                        <a:ext cx="7543800" cy="5829300"/>
                      </a:xfrm>
                      <a:prstGeom prst="rect">
                        <a:avLst/>
                      </a:prstGeom>
                      <a:ln>
                        <a:solidFill>
                          <a:schemeClr val="tx2"/>
                        </a:solidFill>
                      </a:ln>
                    </p:spPr>
                  </p:pic>
                </p:oleObj>
              </mc:Fallback>
            </mc:AlternateContent>
          </a:graphicData>
        </a:graphic>
      </p:graphicFrame>
    </p:spTree>
    <p:extLst>
      <p:ext uri="{BB962C8B-B14F-4D97-AF65-F5344CB8AC3E}">
        <p14:creationId xmlns:p14="http://schemas.microsoft.com/office/powerpoint/2010/main" val="4009621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2DEE46-C0C8-4171-B6A3-C8BF4F9F3907}"/>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5" name="Slide Number Placeholder 4">
            <a:extLst>
              <a:ext uri="{FF2B5EF4-FFF2-40B4-BE49-F238E27FC236}">
                <a16:creationId xmlns:a16="http://schemas.microsoft.com/office/drawing/2014/main" id="{F6F3A77E-C6C3-46B3-A70C-3880BE0E144D}"/>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14</a:t>
            </a:fld>
            <a:endParaRPr lang="en-US" dirty="0"/>
          </a:p>
        </p:txBody>
      </p:sp>
      <p:sp>
        <p:nvSpPr>
          <p:cNvPr id="11" name="object 5">
            <a:extLst>
              <a:ext uri="{FF2B5EF4-FFF2-40B4-BE49-F238E27FC236}">
                <a16:creationId xmlns:a16="http://schemas.microsoft.com/office/drawing/2014/main" id="{167DFAAD-078B-4B6D-AE79-365076F3846E}"/>
              </a:ext>
            </a:extLst>
          </p:cNvPr>
          <p:cNvSpPr txBox="1"/>
          <p:nvPr/>
        </p:nvSpPr>
        <p:spPr>
          <a:xfrm>
            <a:off x="532660" y="2895600"/>
            <a:ext cx="3006571" cy="1744067"/>
          </a:xfrm>
          <a:prstGeom prst="rect">
            <a:avLst/>
          </a:prstGeom>
        </p:spPr>
        <p:txBody>
          <a:bodyPr vert="horz" wrap="square" lIns="0" tIns="12700" rIns="0" bIns="0" rtlCol="0">
            <a:spAutoFit/>
          </a:bodyPr>
          <a:lstStyle/>
          <a:p>
            <a:pPr marL="12700">
              <a:lnSpc>
                <a:spcPct val="100000"/>
              </a:lnSpc>
              <a:spcBef>
                <a:spcPts val="100"/>
              </a:spcBef>
            </a:pPr>
            <a:r>
              <a:rPr lang="en-US" sz="2200" b="1" spc="-5" dirty="0">
                <a:solidFill>
                  <a:srgbClr val="8FD169"/>
                </a:solidFill>
                <a:latin typeface="Arial"/>
                <a:cs typeface="Arial"/>
              </a:rPr>
              <a:t>3</a:t>
            </a:r>
            <a:r>
              <a:rPr lang="en-US" sz="2200" b="1" spc="-5" baseline="30000" dirty="0">
                <a:solidFill>
                  <a:srgbClr val="8FD169"/>
                </a:solidFill>
                <a:latin typeface="Arial"/>
                <a:cs typeface="Arial"/>
              </a:rPr>
              <a:t>rd</a:t>
            </a:r>
            <a:r>
              <a:rPr lang="en-US" sz="2200" b="1" spc="-5" dirty="0">
                <a:solidFill>
                  <a:srgbClr val="8FD169"/>
                </a:solidFill>
                <a:latin typeface="Arial"/>
                <a:cs typeface="Arial"/>
              </a:rPr>
              <a:t> Place</a:t>
            </a:r>
          </a:p>
          <a:p>
            <a:pPr marL="12700">
              <a:lnSpc>
                <a:spcPct val="100000"/>
              </a:lnSpc>
              <a:spcBef>
                <a:spcPts val="100"/>
              </a:spcBef>
            </a:pPr>
            <a:r>
              <a:rPr lang="en-US" sz="2200" b="1" spc="-5" dirty="0">
                <a:solidFill>
                  <a:srgbClr val="8FD169"/>
                </a:solidFill>
                <a:latin typeface="Arial"/>
                <a:cs typeface="Arial"/>
              </a:rPr>
              <a:t>Grades 4-5 Category</a:t>
            </a:r>
          </a:p>
          <a:p>
            <a:pPr marL="12700">
              <a:lnSpc>
                <a:spcPct val="100000"/>
              </a:lnSpc>
              <a:spcBef>
                <a:spcPts val="100"/>
              </a:spcBef>
            </a:pPr>
            <a:endParaRPr lang="en-US" sz="2200" b="1" spc="-5" dirty="0">
              <a:solidFill>
                <a:srgbClr val="8FD169"/>
              </a:solidFill>
              <a:latin typeface="Arial"/>
              <a:cs typeface="Arial"/>
            </a:endParaRPr>
          </a:p>
          <a:p>
            <a:pPr marL="12700">
              <a:lnSpc>
                <a:spcPct val="100000"/>
              </a:lnSpc>
              <a:spcBef>
                <a:spcPts val="100"/>
              </a:spcBef>
            </a:pPr>
            <a:r>
              <a:rPr lang="en-US" sz="2200" b="1" spc="-5" dirty="0">
                <a:solidFill>
                  <a:srgbClr val="8FD169"/>
                </a:solidFill>
                <a:latin typeface="Arial"/>
                <a:cs typeface="Arial"/>
              </a:rPr>
              <a:t>Creative Science School</a:t>
            </a:r>
            <a:endParaRPr sz="2200" dirty="0">
              <a:latin typeface="Arial"/>
              <a:cs typeface="Arial"/>
            </a:endParaRPr>
          </a:p>
        </p:txBody>
      </p:sp>
      <p:sp>
        <p:nvSpPr>
          <p:cNvPr id="12" name="Title 5">
            <a:extLst>
              <a:ext uri="{FF2B5EF4-FFF2-40B4-BE49-F238E27FC236}">
                <a16:creationId xmlns:a16="http://schemas.microsoft.com/office/drawing/2014/main" id="{2899ED8F-D61F-41C1-BB62-B99E6D8413C1}"/>
              </a:ext>
            </a:extLst>
          </p:cNvPr>
          <p:cNvSpPr>
            <a:spLocks noGrp="1"/>
          </p:cNvSpPr>
          <p:nvPr>
            <p:ph type="title"/>
          </p:nvPr>
        </p:nvSpPr>
        <p:spPr>
          <a:xfrm>
            <a:off x="532660" y="1371600"/>
            <a:ext cx="4069750" cy="1231106"/>
          </a:xfrm>
        </p:spPr>
        <p:txBody>
          <a:bodyPr/>
          <a:lstStyle/>
          <a:p>
            <a:r>
              <a:rPr lang="en-US" spc="-80" dirty="0"/>
              <a:t>Vivian</a:t>
            </a:r>
            <a:br>
              <a:rPr lang="en-US" spc="-80" dirty="0"/>
            </a:br>
            <a:r>
              <a:rPr lang="en-US" spc="-80" dirty="0"/>
              <a:t>Clark</a:t>
            </a:r>
            <a:endParaRPr lang="en-US" dirty="0"/>
          </a:p>
        </p:txBody>
      </p:sp>
      <p:graphicFrame>
        <p:nvGraphicFramePr>
          <p:cNvPr id="6" name="Object 5">
            <a:extLst>
              <a:ext uri="{FF2B5EF4-FFF2-40B4-BE49-F238E27FC236}">
                <a16:creationId xmlns:a16="http://schemas.microsoft.com/office/drawing/2014/main" id="{AACC4632-68ED-4283-9B51-B892350FF223}"/>
              </a:ext>
            </a:extLst>
          </p:cNvPr>
          <p:cNvGraphicFramePr>
            <a:graphicFrameLocks noChangeAspect="1"/>
          </p:cNvGraphicFramePr>
          <p:nvPr/>
        </p:nvGraphicFramePr>
        <p:xfrm>
          <a:off x="4032504" y="219456"/>
          <a:ext cx="7543800" cy="5829300"/>
        </p:xfrm>
        <a:graphic>
          <a:graphicData uri="http://schemas.openxmlformats.org/presentationml/2006/ole">
            <mc:AlternateContent xmlns:mc="http://schemas.openxmlformats.org/markup-compatibility/2006">
              <mc:Choice xmlns:v="urn:schemas-microsoft-com:vml" Requires="v">
                <p:oleObj spid="_x0000_s6154" name="Acrobat Document" r:id="rId3" imgW="7543800" imgH="5829300" progId="AcroExch.Document.DC">
                  <p:embed/>
                </p:oleObj>
              </mc:Choice>
              <mc:Fallback>
                <p:oleObj name="Acrobat Document" r:id="rId3" imgW="7543800" imgH="5829300" progId="AcroExch.Document.DC">
                  <p:embed/>
                  <p:pic>
                    <p:nvPicPr>
                      <p:cNvPr id="6" name="Object 5">
                        <a:extLst>
                          <a:ext uri="{FF2B5EF4-FFF2-40B4-BE49-F238E27FC236}">
                            <a16:creationId xmlns:a16="http://schemas.microsoft.com/office/drawing/2014/main" id="{AACC4632-68ED-4283-9B51-B892350FF223}"/>
                          </a:ext>
                        </a:extLst>
                      </p:cNvPr>
                      <p:cNvPicPr/>
                      <p:nvPr/>
                    </p:nvPicPr>
                    <p:blipFill>
                      <a:blip r:embed="rId4"/>
                      <a:stretch>
                        <a:fillRect/>
                      </a:stretch>
                    </p:blipFill>
                    <p:spPr>
                      <a:xfrm>
                        <a:off x="4032504" y="219456"/>
                        <a:ext cx="7543800" cy="5829300"/>
                      </a:xfrm>
                      <a:prstGeom prst="rect">
                        <a:avLst/>
                      </a:prstGeom>
                      <a:ln>
                        <a:solidFill>
                          <a:schemeClr val="tx2"/>
                        </a:solidFill>
                      </a:ln>
                    </p:spPr>
                  </p:pic>
                </p:oleObj>
              </mc:Fallback>
            </mc:AlternateContent>
          </a:graphicData>
        </a:graphic>
      </p:graphicFrame>
    </p:spTree>
    <p:extLst>
      <p:ext uri="{BB962C8B-B14F-4D97-AF65-F5344CB8AC3E}">
        <p14:creationId xmlns:p14="http://schemas.microsoft.com/office/powerpoint/2010/main" val="2384059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2DEE46-C0C8-4171-B6A3-C8BF4F9F3907}"/>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5" name="Slide Number Placeholder 4">
            <a:extLst>
              <a:ext uri="{FF2B5EF4-FFF2-40B4-BE49-F238E27FC236}">
                <a16:creationId xmlns:a16="http://schemas.microsoft.com/office/drawing/2014/main" id="{F6F3A77E-C6C3-46B3-A70C-3880BE0E144D}"/>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15</a:t>
            </a:fld>
            <a:endParaRPr lang="en-US" dirty="0"/>
          </a:p>
        </p:txBody>
      </p:sp>
      <p:sp>
        <p:nvSpPr>
          <p:cNvPr id="11" name="object 5">
            <a:extLst>
              <a:ext uri="{FF2B5EF4-FFF2-40B4-BE49-F238E27FC236}">
                <a16:creationId xmlns:a16="http://schemas.microsoft.com/office/drawing/2014/main" id="{167DFAAD-078B-4B6D-AE79-365076F3846E}"/>
              </a:ext>
            </a:extLst>
          </p:cNvPr>
          <p:cNvSpPr txBox="1"/>
          <p:nvPr/>
        </p:nvSpPr>
        <p:spPr>
          <a:xfrm>
            <a:off x="532660" y="2895600"/>
            <a:ext cx="3006571" cy="1744067"/>
          </a:xfrm>
          <a:prstGeom prst="rect">
            <a:avLst/>
          </a:prstGeom>
        </p:spPr>
        <p:txBody>
          <a:bodyPr vert="horz" wrap="square" lIns="0" tIns="12700" rIns="0" bIns="0" rtlCol="0">
            <a:spAutoFit/>
          </a:bodyPr>
          <a:lstStyle/>
          <a:p>
            <a:pPr marL="12700">
              <a:lnSpc>
                <a:spcPct val="100000"/>
              </a:lnSpc>
              <a:spcBef>
                <a:spcPts val="100"/>
              </a:spcBef>
            </a:pPr>
            <a:r>
              <a:rPr lang="en-US" sz="2200" b="1" spc="-5" dirty="0">
                <a:solidFill>
                  <a:srgbClr val="8FD169"/>
                </a:solidFill>
                <a:latin typeface="Arial"/>
                <a:cs typeface="Arial"/>
              </a:rPr>
              <a:t>2</a:t>
            </a:r>
            <a:r>
              <a:rPr lang="en-US" sz="2200" b="1" spc="-5" baseline="30000" dirty="0">
                <a:solidFill>
                  <a:srgbClr val="8FD169"/>
                </a:solidFill>
                <a:latin typeface="Arial"/>
                <a:cs typeface="Arial"/>
              </a:rPr>
              <a:t>nd</a:t>
            </a:r>
            <a:r>
              <a:rPr lang="en-US" sz="2200" b="1" spc="-5" dirty="0">
                <a:solidFill>
                  <a:srgbClr val="8FD169"/>
                </a:solidFill>
                <a:latin typeface="Arial"/>
                <a:cs typeface="Arial"/>
              </a:rPr>
              <a:t> Place</a:t>
            </a:r>
          </a:p>
          <a:p>
            <a:pPr marL="12700">
              <a:lnSpc>
                <a:spcPct val="100000"/>
              </a:lnSpc>
              <a:spcBef>
                <a:spcPts val="100"/>
              </a:spcBef>
            </a:pPr>
            <a:r>
              <a:rPr lang="en-US" sz="2200" b="1" spc="-5" dirty="0">
                <a:solidFill>
                  <a:srgbClr val="8FD169"/>
                </a:solidFill>
                <a:latin typeface="Arial"/>
                <a:cs typeface="Arial"/>
              </a:rPr>
              <a:t>Grades 4-5 Category</a:t>
            </a:r>
          </a:p>
          <a:p>
            <a:pPr marL="12700">
              <a:lnSpc>
                <a:spcPct val="100000"/>
              </a:lnSpc>
              <a:spcBef>
                <a:spcPts val="100"/>
              </a:spcBef>
            </a:pPr>
            <a:endParaRPr lang="en-US" sz="2200" b="1" spc="-5" dirty="0">
              <a:solidFill>
                <a:srgbClr val="8FD169"/>
              </a:solidFill>
              <a:latin typeface="Arial"/>
              <a:cs typeface="Arial"/>
            </a:endParaRPr>
          </a:p>
          <a:p>
            <a:pPr marL="12700">
              <a:lnSpc>
                <a:spcPct val="100000"/>
              </a:lnSpc>
              <a:spcBef>
                <a:spcPts val="100"/>
              </a:spcBef>
            </a:pPr>
            <a:r>
              <a:rPr lang="en-US" sz="2200" b="1" spc="-5" dirty="0">
                <a:solidFill>
                  <a:srgbClr val="8FD169"/>
                </a:solidFill>
                <a:latin typeface="Arial"/>
                <a:cs typeface="Arial"/>
              </a:rPr>
              <a:t>Le Monde French Immersion School</a:t>
            </a:r>
            <a:endParaRPr sz="2200" dirty="0">
              <a:latin typeface="Arial"/>
              <a:cs typeface="Arial"/>
            </a:endParaRPr>
          </a:p>
        </p:txBody>
      </p:sp>
      <p:sp>
        <p:nvSpPr>
          <p:cNvPr id="12" name="Title 5">
            <a:extLst>
              <a:ext uri="{FF2B5EF4-FFF2-40B4-BE49-F238E27FC236}">
                <a16:creationId xmlns:a16="http://schemas.microsoft.com/office/drawing/2014/main" id="{2899ED8F-D61F-41C1-BB62-B99E6D8413C1}"/>
              </a:ext>
            </a:extLst>
          </p:cNvPr>
          <p:cNvSpPr>
            <a:spLocks noGrp="1"/>
          </p:cNvSpPr>
          <p:nvPr>
            <p:ph type="title"/>
          </p:nvPr>
        </p:nvSpPr>
        <p:spPr>
          <a:xfrm>
            <a:off x="532660" y="1371600"/>
            <a:ext cx="4069750" cy="1231106"/>
          </a:xfrm>
        </p:spPr>
        <p:txBody>
          <a:bodyPr/>
          <a:lstStyle/>
          <a:p>
            <a:r>
              <a:rPr lang="en-US" spc="-80" dirty="0"/>
              <a:t>Vivian</a:t>
            </a:r>
            <a:br>
              <a:rPr lang="en-US" spc="-80" dirty="0"/>
            </a:br>
            <a:r>
              <a:rPr lang="en-US" spc="-80" dirty="0"/>
              <a:t>Carlton</a:t>
            </a:r>
            <a:endParaRPr lang="en-US" dirty="0"/>
          </a:p>
        </p:txBody>
      </p:sp>
      <p:graphicFrame>
        <p:nvGraphicFramePr>
          <p:cNvPr id="2" name="Object 1">
            <a:extLst>
              <a:ext uri="{FF2B5EF4-FFF2-40B4-BE49-F238E27FC236}">
                <a16:creationId xmlns:a16="http://schemas.microsoft.com/office/drawing/2014/main" id="{90919272-CFA3-47BF-A1D6-A376169E2DBF}"/>
              </a:ext>
            </a:extLst>
          </p:cNvPr>
          <p:cNvGraphicFramePr>
            <a:graphicFrameLocks noChangeAspect="1"/>
          </p:cNvGraphicFramePr>
          <p:nvPr/>
        </p:nvGraphicFramePr>
        <p:xfrm>
          <a:off x="4032504" y="219456"/>
          <a:ext cx="7543800" cy="5829300"/>
        </p:xfrm>
        <a:graphic>
          <a:graphicData uri="http://schemas.openxmlformats.org/presentationml/2006/ole">
            <mc:AlternateContent xmlns:mc="http://schemas.openxmlformats.org/markup-compatibility/2006">
              <mc:Choice xmlns:v="urn:schemas-microsoft-com:vml" Requires="v">
                <p:oleObj spid="_x0000_s2059" name="Acrobat Document" r:id="rId3" imgW="7543800" imgH="5829300" progId="AcroExch.Document.DC">
                  <p:embed/>
                </p:oleObj>
              </mc:Choice>
              <mc:Fallback>
                <p:oleObj name="Acrobat Document" r:id="rId3" imgW="7543800" imgH="5829300" progId="AcroExch.Document.DC">
                  <p:embed/>
                  <p:pic>
                    <p:nvPicPr>
                      <p:cNvPr id="2" name="Object 1">
                        <a:extLst>
                          <a:ext uri="{FF2B5EF4-FFF2-40B4-BE49-F238E27FC236}">
                            <a16:creationId xmlns:a16="http://schemas.microsoft.com/office/drawing/2014/main" id="{90919272-CFA3-47BF-A1D6-A376169E2DBF}"/>
                          </a:ext>
                        </a:extLst>
                      </p:cNvPr>
                      <p:cNvPicPr/>
                      <p:nvPr/>
                    </p:nvPicPr>
                    <p:blipFill>
                      <a:blip r:embed="rId4"/>
                      <a:stretch>
                        <a:fillRect/>
                      </a:stretch>
                    </p:blipFill>
                    <p:spPr>
                      <a:xfrm>
                        <a:off x="4032504" y="219456"/>
                        <a:ext cx="7543800" cy="5829300"/>
                      </a:xfrm>
                      <a:prstGeom prst="rect">
                        <a:avLst/>
                      </a:prstGeom>
                      <a:ln>
                        <a:solidFill>
                          <a:schemeClr val="tx2"/>
                        </a:solidFill>
                      </a:ln>
                    </p:spPr>
                  </p:pic>
                </p:oleObj>
              </mc:Fallback>
            </mc:AlternateContent>
          </a:graphicData>
        </a:graphic>
      </p:graphicFrame>
    </p:spTree>
    <p:extLst>
      <p:ext uri="{BB962C8B-B14F-4D97-AF65-F5344CB8AC3E}">
        <p14:creationId xmlns:p14="http://schemas.microsoft.com/office/powerpoint/2010/main" val="1132921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2DEE46-C0C8-4171-B6A3-C8BF4F9F3907}"/>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5" name="Slide Number Placeholder 4">
            <a:extLst>
              <a:ext uri="{FF2B5EF4-FFF2-40B4-BE49-F238E27FC236}">
                <a16:creationId xmlns:a16="http://schemas.microsoft.com/office/drawing/2014/main" id="{F6F3A77E-C6C3-46B3-A70C-3880BE0E144D}"/>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16</a:t>
            </a:fld>
            <a:endParaRPr lang="en-US" dirty="0"/>
          </a:p>
        </p:txBody>
      </p:sp>
      <p:sp>
        <p:nvSpPr>
          <p:cNvPr id="11" name="object 5">
            <a:extLst>
              <a:ext uri="{FF2B5EF4-FFF2-40B4-BE49-F238E27FC236}">
                <a16:creationId xmlns:a16="http://schemas.microsoft.com/office/drawing/2014/main" id="{167DFAAD-078B-4B6D-AE79-365076F3846E}"/>
              </a:ext>
            </a:extLst>
          </p:cNvPr>
          <p:cNvSpPr txBox="1"/>
          <p:nvPr/>
        </p:nvSpPr>
        <p:spPr>
          <a:xfrm>
            <a:off x="532660" y="2895600"/>
            <a:ext cx="3006571" cy="1744067"/>
          </a:xfrm>
          <a:prstGeom prst="rect">
            <a:avLst/>
          </a:prstGeom>
        </p:spPr>
        <p:txBody>
          <a:bodyPr vert="horz" wrap="square" lIns="0" tIns="12700" rIns="0" bIns="0" rtlCol="0">
            <a:spAutoFit/>
          </a:bodyPr>
          <a:lstStyle/>
          <a:p>
            <a:pPr marL="12700">
              <a:lnSpc>
                <a:spcPct val="100000"/>
              </a:lnSpc>
              <a:spcBef>
                <a:spcPts val="100"/>
              </a:spcBef>
            </a:pPr>
            <a:r>
              <a:rPr lang="en-US" sz="2200" b="1" spc="-5" dirty="0">
                <a:solidFill>
                  <a:srgbClr val="8FD169"/>
                </a:solidFill>
                <a:latin typeface="Arial"/>
                <a:cs typeface="Arial"/>
              </a:rPr>
              <a:t>1</a:t>
            </a:r>
            <a:r>
              <a:rPr lang="en-US" sz="2200" b="1" spc="-5" baseline="30000" dirty="0">
                <a:solidFill>
                  <a:srgbClr val="8FD169"/>
                </a:solidFill>
                <a:latin typeface="Arial"/>
                <a:cs typeface="Arial"/>
              </a:rPr>
              <a:t>st</a:t>
            </a:r>
            <a:r>
              <a:rPr lang="en-US" sz="2200" b="1" spc="-5" dirty="0">
                <a:solidFill>
                  <a:srgbClr val="8FD169"/>
                </a:solidFill>
                <a:latin typeface="Arial"/>
                <a:cs typeface="Arial"/>
              </a:rPr>
              <a:t> Place</a:t>
            </a:r>
          </a:p>
          <a:p>
            <a:pPr marL="12700">
              <a:lnSpc>
                <a:spcPct val="100000"/>
              </a:lnSpc>
              <a:spcBef>
                <a:spcPts val="100"/>
              </a:spcBef>
            </a:pPr>
            <a:r>
              <a:rPr lang="en-US" sz="2200" b="1" spc="-5" dirty="0">
                <a:solidFill>
                  <a:srgbClr val="8FD169"/>
                </a:solidFill>
                <a:latin typeface="Arial"/>
                <a:cs typeface="Arial"/>
              </a:rPr>
              <a:t>Grades 4-5 Category</a:t>
            </a:r>
          </a:p>
          <a:p>
            <a:pPr marL="12700">
              <a:lnSpc>
                <a:spcPct val="100000"/>
              </a:lnSpc>
              <a:spcBef>
                <a:spcPts val="100"/>
              </a:spcBef>
            </a:pPr>
            <a:endParaRPr lang="en-US" sz="2200" b="1" spc="-5" dirty="0">
              <a:solidFill>
                <a:srgbClr val="8FD169"/>
              </a:solidFill>
              <a:latin typeface="Arial"/>
              <a:cs typeface="Arial"/>
            </a:endParaRPr>
          </a:p>
          <a:p>
            <a:pPr marL="12700">
              <a:lnSpc>
                <a:spcPct val="100000"/>
              </a:lnSpc>
              <a:spcBef>
                <a:spcPts val="100"/>
              </a:spcBef>
            </a:pPr>
            <a:r>
              <a:rPr lang="en-US" sz="2200" b="1" spc="-5" dirty="0">
                <a:solidFill>
                  <a:srgbClr val="8FD169"/>
                </a:solidFill>
                <a:latin typeface="Arial"/>
                <a:cs typeface="Arial"/>
              </a:rPr>
              <a:t>West Hills Montessori School</a:t>
            </a:r>
            <a:endParaRPr sz="2200" dirty="0">
              <a:latin typeface="Arial"/>
              <a:cs typeface="Arial"/>
            </a:endParaRPr>
          </a:p>
        </p:txBody>
      </p:sp>
      <p:sp>
        <p:nvSpPr>
          <p:cNvPr id="12" name="Title 5">
            <a:extLst>
              <a:ext uri="{FF2B5EF4-FFF2-40B4-BE49-F238E27FC236}">
                <a16:creationId xmlns:a16="http://schemas.microsoft.com/office/drawing/2014/main" id="{2899ED8F-D61F-41C1-BB62-B99E6D8413C1}"/>
              </a:ext>
            </a:extLst>
          </p:cNvPr>
          <p:cNvSpPr>
            <a:spLocks noGrp="1"/>
          </p:cNvSpPr>
          <p:nvPr>
            <p:ph type="title"/>
          </p:nvPr>
        </p:nvSpPr>
        <p:spPr>
          <a:xfrm>
            <a:off x="532660" y="1371600"/>
            <a:ext cx="4069750" cy="1231106"/>
          </a:xfrm>
        </p:spPr>
        <p:txBody>
          <a:bodyPr/>
          <a:lstStyle/>
          <a:p>
            <a:r>
              <a:rPr lang="en-US" spc="-80" dirty="0"/>
              <a:t>Ruth</a:t>
            </a:r>
            <a:br>
              <a:rPr lang="en-US" spc="-80" dirty="0"/>
            </a:br>
            <a:r>
              <a:rPr lang="en-US" spc="-80" dirty="0"/>
              <a:t>Baldwin</a:t>
            </a:r>
            <a:endParaRPr lang="en-US" dirty="0"/>
          </a:p>
        </p:txBody>
      </p:sp>
      <p:graphicFrame>
        <p:nvGraphicFramePr>
          <p:cNvPr id="3" name="Object 2">
            <a:extLst>
              <a:ext uri="{FF2B5EF4-FFF2-40B4-BE49-F238E27FC236}">
                <a16:creationId xmlns:a16="http://schemas.microsoft.com/office/drawing/2014/main" id="{817A7231-C9FA-4B5D-80F4-760B9A9911CB}"/>
              </a:ext>
            </a:extLst>
          </p:cNvPr>
          <p:cNvGraphicFramePr>
            <a:graphicFrameLocks noChangeAspect="1"/>
          </p:cNvGraphicFramePr>
          <p:nvPr>
            <p:extLst>
              <p:ext uri="{D42A27DB-BD31-4B8C-83A1-F6EECF244321}">
                <p14:modId xmlns:p14="http://schemas.microsoft.com/office/powerpoint/2010/main" val="4033598329"/>
              </p:ext>
            </p:extLst>
          </p:nvPr>
        </p:nvGraphicFramePr>
        <p:xfrm>
          <a:off x="4032504" y="219456"/>
          <a:ext cx="7486650" cy="5772150"/>
        </p:xfrm>
        <a:graphic>
          <a:graphicData uri="http://schemas.openxmlformats.org/presentationml/2006/ole">
            <mc:AlternateContent xmlns:mc="http://schemas.openxmlformats.org/markup-compatibility/2006">
              <mc:Choice xmlns:v="urn:schemas-microsoft-com:vml" Requires="v">
                <p:oleObj spid="_x0000_s4106" name="Acrobat Document" r:id="rId3" imgW="7486554" imgH="5771893" progId="AcroExch.Document.DC">
                  <p:embed/>
                </p:oleObj>
              </mc:Choice>
              <mc:Fallback>
                <p:oleObj name="Acrobat Document" r:id="rId3" imgW="7486554" imgH="5771893" progId="AcroExch.Document.DC">
                  <p:embed/>
                  <p:pic>
                    <p:nvPicPr>
                      <p:cNvPr id="0" name=""/>
                      <p:cNvPicPr/>
                      <p:nvPr/>
                    </p:nvPicPr>
                    <p:blipFill>
                      <a:blip r:embed="rId4"/>
                      <a:stretch>
                        <a:fillRect/>
                      </a:stretch>
                    </p:blipFill>
                    <p:spPr>
                      <a:xfrm>
                        <a:off x="4032504" y="219456"/>
                        <a:ext cx="7486650" cy="5772150"/>
                      </a:xfrm>
                      <a:prstGeom prst="rect">
                        <a:avLst/>
                      </a:prstGeom>
                      <a:ln>
                        <a:solidFill>
                          <a:schemeClr val="tx2"/>
                        </a:solidFill>
                      </a:ln>
                    </p:spPr>
                  </p:pic>
                </p:oleObj>
              </mc:Fallback>
            </mc:AlternateContent>
          </a:graphicData>
        </a:graphic>
      </p:graphicFrame>
    </p:spTree>
    <p:extLst>
      <p:ext uri="{BB962C8B-B14F-4D97-AF65-F5344CB8AC3E}">
        <p14:creationId xmlns:p14="http://schemas.microsoft.com/office/powerpoint/2010/main" val="1997599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2DEE46-C0C8-4171-B6A3-C8BF4F9F3907}"/>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5" name="Slide Number Placeholder 4">
            <a:extLst>
              <a:ext uri="{FF2B5EF4-FFF2-40B4-BE49-F238E27FC236}">
                <a16:creationId xmlns:a16="http://schemas.microsoft.com/office/drawing/2014/main" id="{F6F3A77E-C6C3-46B3-A70C-3880BE0E144D}"/>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17</a:t>
            </a:fld>
            <a:endParaRPr lang="en-US" dirty="0"/>
          </a:p>
        </p:txBody>
      </p:sp>
      <p:sp>
        <p:nvSpPr>
          <p:cNvPr id="11" name="object 5">
            <a:extLst>
              <a:ext uri="{FF2B5EF4-FFF2-40B4-BE49-F238E27FC236}">
                <a16:creationId xmlns:a16="http://schemas.microsoft.com/office/drawing/2014/main" id="{167DFAAD-078B-4B6D-AE79-365076F3846E}"/>
              </a:ext>
            </a:extLst>
          </p:cNvPr>
          <p:cNvSpPr txBox="1"/>
          <p:nvPr/>
        </p:nvSpPr>
        <p:spPr>
          <a:xfrm>
            <a:off x="532660" y="2895600"/>
            <a:ext cx="3006571" cy="1744067"/>
          </a:xfrm>
          <a:prstGeom prst="rect">
            <a:avLst/>
          </a:prstGeom>
        </p:spPr>
        <p:txBody>
          <a:bodyPr vert="horz" wrap="square" lIns="0" tIns="12700" rIns="0" bIns="0" rtlCol="0">
            <a:spAutoFit/>
          </a:bodyPr>
          <a:lstStyle/>
          <a:p>
            <a:pPr marL="12700">
              <a:lnSpc>
                <a:spcPct val="100000"/>
              </a:lnSpc>
              <a:spcBef>
                <a:spcPts val="100"/>
              </a:spcBef>
            </a:pPr>
            <a:r>
              <a:rPr lang="en-US" sz="2200" b="1" spc="-5" dirty="0">
                <a:solidFill>
                  <a:srgbClr val="8FD169"/>
                </a:solidFill>
                <a:latin typeface="Arial"/>
                <a:cs typeface="Arial"/>
              </a:rPr>
              <a:t>3</a:t>
            </a:r>
            <a:r>
              <a:rPr lang="en-US" sz="2200" b="1" spc="-5" baseline="30000" dirty="0">
                <a:solidFill>
                  <a:srgbClr val="8FD169"/>
                </a:solidFill>
                <a:latin typeface="Arial"/>
                <a:cs typeface="Arial"/>
              </a:rPr>
              <a:t>rd</a:t>
            </a:r>
            <a:r>
              <a:rPr lang="en-US" sz="2200" b="1" spc="-5" dirty="0">
                <a:solidFill>
                  <a:srgbClr val="8FD169"/>
                </a:solidFill>
                <a:latin typeface="Arial"/>
                <a:cs typeface="Arial"/>
              </a:rPr>
              <a:t> Place</a:t>
            </a:r>
          </a:p>
          <a:p>
            <a:pPr marL="12700">
              <a:lnSpc>
                <a:spcPct val="100000"/>
              </a:lnSpc>
              <a:spcBef>
                <a:spcPts val="100"/>
              </a:spcBef>
            </a:pPr>
            <a:r>
              <a:rPr lang="en-US" sz="2200" b="1" spc="-5" dirty="0">
                <a:solidFill>
                  <a:srgbClr val="8FD169"/>
                </a:solidFill>
                <a:latin typeface="Arial"/>
                <a:cs typeface="Arial"/>
              </a:rPr>
              <a:t>Grades 6-8 Category</a:t>
            </a:r>
          </a:p>
          <a:p>
            <a:pPr marL="12700">
              <a:lnSpc>
                <a:spcPct val="100000"/>
              </a:lnSpc>
              <a:spcBef>
                <a:spcPts val="100"/>
              </a:spcBef>
            </a:pPr>
            <a:endParaRPr lang="en-US" sz="2200" b="1" spc="-5" dirty="0">
              <a:solidFill>
                <a:srgbClr val="8FD169"/>
              </a:solidFill>
              <a:latin typeface="Arial"/>
              <a:cs typeface="Arial"/>
            </a:endParaRPr>
          </a:p>
          <a:p>
            <a:pPr marL="12700">
              <a:lnSpc>
                <a:spcPct val="100000"/>
              </a:lnSpc>
              <a:spcBef>
                <a:spcPts val="100"/>
              </a:spcBef>
            </a:pPr>
            <a:r>
              <a:rPr lang="en-US" sz="2200" b="1" dirty="0">
                <a:solidFill>
                  <a:srgbClr val="92D050"/>
                </a:solidFill>
                <a:latin typeface="Arial"/>
                <a:cs typeface="Arial"/>
              </a:rPr>
              <a:t>West Hills Montessori School</a:t>
            </a:r>
            <a:endParaRPr sz="2200" b="1" dirty="0">
              <a:solidFill>
                <a:srgbClr val="92D050"/>
              </a:solidFill>
              <a:latin typeface="Arial"/>
              <a:cs typeface="Arial"/>
            </a:endParaRPr>
          </a:p>
        </p:txBody>
      </p:sp>
      <p:sp>
        <p:nvSpPr>
          <p:cNvPr id="12" name="Title 5">
            <a:extLst>
              <a:ext uri="{FF2B5EF4-FFF2-40B4-BE49-F238E27FC236}">
                <a16:creationId xmlns:a16="http://schemas.microsoft.com/office/drawing/2014/main" id="{2899ED8F-D61F-41C1-BB62-B99E6D8413C1}"/>
              </a:ext>
            </a:extLst>
          </p:cNvPr>
          <p:cNvSpPr>
            <a:spLocks noGrp="1"/>
          </p:cNvSpPr>
          <p:nvPr>
            <p:ph type="title"/>
          </p:nvPr>
        </p:nvSpPr>
        <p:spPr>
          <a:xfrm>
            <a:off x="532660" y="1371600"/>
            <a:ext cx="4069750" cy="1231106"/>
          </a:xfrm>
        </p:spPr>
        <p:txBody>
          <a:bodyPr/>
          <a:lstStyle/>
          <a:p>
            <a:r>
              <a:rPr lang="en-US" spc="-80" dirty="0"/>
              <a:t>June </a:t>
            </a:r>
            <a:br>
              <a:rPr lang="en-US" spc="-80" dirty="0"/>
            </a:br>
            <a:r>
              <a:rPr lang="en-US" spc="-80" dirty="0" err="1"/>
              <a:t>Kirts</a:t>
            </a:r>
            <a:endParaRPr lang="en-US" dirty="0"/>
          </a:p>
        </p:txBody>
      </p:sp>
      <p:graphicFrame>
        <p:nvGraphicFramePr>
          <p:cNvPr id="2" name="Object 1">
            <a:extLst>
              <a:ext uri="{FF2B5EF4-FFF2-40B4-BE49-F238E27FC236}">
                <a16:creationId xmlns:a16="http://schemas.microsoft.com/office/drawing/2014/main" id="{ACAC2E96-7885-42C3-8888-8A59A405582F}"/>
              </a:ext>
            </a:extLst>
          </p:cNvPr>
          <p:cNvGraphicFramePr>
            <a:graphicFrameLocks noChangeAspect="1"/>
          </p:cNvGraphicFramePr>
          <p:nvPr>
            <p:extLst>
              <p:ext uri="{D42A27DB-BD31-4B8C-83A1-F6EECF244321}">
                <p14:modId xmlns:p14="http://schemas.microsoft.com/office/powerpoint/2010/main" val="3947021559"/>
              </p:ext>
            </p:extLst>
          </p:nvPr>
        </p:nvGraphicFramePr>
        <p:xfrm>
          <a:off x="4032504" y="219456"/>
          <a:ext cx="7543800" cy="5829300"/>
        </p:xfrm>
        <a:graphic>
          <a:graphicData uri="http://schemas.openxmlformats.org/presentationml/2006/ole">
            <mc:AlternateContent xmlns:mc="http://schemas.openxmlformats.org/markup-compatibility/2006">
              <mc:Choice xmlns:v="urn:schemas-microsoft-com:vml" Requires="v">
                <p:oleObj spid="_x0000_s5130" name="Acrobat Document" r:id="rId3" imgW="7543800" imgH="5829300" progId="AcroExch.Document.DC">
                  <p:embed/>
                </p:oleObj>
              </mc:Choice>
              <mc:Fallback>
                <p:oleObj name="Acrobat Document" r:id="rId3" imgW="7543800" imgH="5829300" progId="AcroExch.Document.DC">
                  <p:embed/>
                  <p:pic>
                    <p:nvPicPr>
                      <p:cNvPr id="0" name=""/>
                      <p:cNvPicPr/>
                      <p:nvPr/>
                    </p:nvPicPr>
                    <p:blipFill>
                      <a:blip r:embed="rId4"/>
                      <a:stretch>
                        <a:fillRect/>
                      </a:stretch>
                    </p:blipFill>
                    <p:spPr>
                      <a:xfrm>
                        <a:off x="4032504" y="219456"/>
                        <a:ext cx="7543800" cy="5829300"/>
                      </a:xfrm>
                      <a:prstGeom prst="rect">
                        <a:avLst/>
                      </a:prstGeom>
                      <a:ln>
                        <a:solidFill>
                          <a:schemeClr val="tx2"/>
                        </a:solidFill>
                      </a:ln>
                    </p:spPr>
                  </p:pic>
                </p:oleObj>
              </mc:Fallback>
            </mc:AlternateContent>
          </a:graphicData>
        </a:graphic>
      </p:graphicFrame>
    </p:spTree>
    <p:extLst>
      <p:ext uri="{BB962C8B-B14F-4D97-AF65-F5344CB8AC3E}">
        <p14:creationId xmlns:p14="http://schemas.microsoft.com/office/powerpoint/2010/main" val="3550301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2DEE46-C0C8-4171-B6A3-C8BF4F9F3907}"/>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5" name="Slide Number Placeholder 4">
            <a:extLst>
              <a:ext uri="{FF2B5EF4-FFF2-40B4-BE49-F238E27FC236}">
                <a16:creationId xmlns:a16="http://schemas.microsoft.com/office/drawing/2014/main" id="{F6F3A77E-C6C3-46B3-A70C-3880BE0E144D}"/>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18</a:t>
            </a:fld>
            <a:endParaRPr lang="en-US" dirty="0"/>
          </a:p>
        </p:txBody>
      </p:sp>
      <p:sp>
        <p:nvSpPr>
          <p:cNvPr id="11" name="object 5">
            <a:extLst>
              <a:ext uri="{FF2B5EF4-FFF2-40B4-BE49-F238E27FC236}">
                <a16:creationId xmlns:a16="http://schemas.microsoft.com/office/drawing/2014/main" id="{167DFAAD-078B-4B6D-AE79-365076F3846E}"/>
              </a:ext>
            </a:extLst>
          </p:cNvPr>
          <p:cNvSpPr txBox="1"/>
          <p:nvPr/>
        </p:nvSpPr>
        <p:spPr>
          <a:xfrm>
            <a:off x="532660" y="2895600"/>
            <a:ext cx="3006571" cy="1731243"/>
          </a:xfrm>
          <a:prstGeom prst="rect">
            <a:avLst/>
          </a:prstGeom>
        </p:spPr>
        <p:txBody>
          <a:bodyPr vert="horz" wrap="square" lIns="0" tIns="12700" rIns="0" bIns="0" rtlCol="0">
            <a:spAutoFit/>
          </a:bodyPr>
          <a:lstStyle/>
          <a:p>
            <a:pPr marL="12700">
              <a:lnSpc>
                <a:spcPct val="100000"/>
              </a:lnSpc>
              <a:spcBef>
                <a:spcPts val="100"/>
              </a:spcBef>
            </a:pPr>
            <a:r>
              <a:rPr lang="en-US" sz="2200" b="1" spc="-5" dirty="0">
                <a:solidFill>
                  <a:srgbClr val="8FD169"/>
                </a:solidFill>
                <a:latin typeface="Arial"/>
                <a:cs typeface="Arial"/>
              </a:rPr>
              <a:t>GRAND PRIZE WINNER</a:t>
            </a:r>
          </a:p>
          <a:p>
            <a:pPr marL="12700">
              <a:lnSpc>
                <a:spcPct val="100000"/>
              </a:lnSpc>
              <a:spcBef>
                <a:spcPts val="100"/>
              </a:spcBef>
            </a:pPr>
            <a:endParaRPr lang="en-US" sz="2200" b="1" spc="-5" dirty="0">
              <a:solidFill>
                <a:srgbClr val="8FD169"/>
              </a:solidFill>
              <a:latin typeface="Arial"/>
              <a:cs typeface="Arial"/>
            </a:endParaRPr>
          </a:p>
          <a:p>
            <a:pPr marL="12700">
              <a:lnSpc>
                <a:spcPct val="100000"/>
              </a:lnSpc>
              <a:spcBef>
                <a:spcPts val="100"/>
              </a:spcBef>
            </a:pPr>
            <a:r>
              <a:rPr lang="en-US" sz="2200" b="1" spc="-5" dirty="0">
                <a:solidFill>
                  <a:srgbClr val="8FD169"/>
                </a:solidFill>
                <a:latin typeface="Arial"/>
                <a:cs typeface="Arial"/>
              </a:rPr>
              <a:t>Le Monde French Immersion School</a:t>
            </a:r>
            <a:endParaRPr sz="2200" dirty="0">
              <a:latin typeface="Arial"/>
              <a:cs typeface="Arial"/>
            </a:endParaRPr>
          </a:p>
        </p:txBody>
      </p:sp>
      <p:sp>
        <p:nvSpPr>
          <p:cNvPr id="12" name="Title 5">
            <a:extLst>
              <a:ext uri="{FF2B5EF4-FFF2-40B4-BE49-F238E27FC236}">
                <a16:creationId xmlns:a16="http://schemas.microsoft.com/office/drawing/2014/main" id="{2899ED8F-D61F-41C1-BB62-B99E6D8413C1}"/>
              </a:ext>
            </a:extLst>
          </p:cNvPr>
          <p:cNvSpPr>
            <a:spLocks noGrp="1"/>
          </p:cNvSpPr>
          <p:nvPr>
            <p:ph type="title"/>
          </p:nvPr>
        </p:nvSpPr>
        <p:spPr>
          <a:xfrm>
            <a:off x="532660" y="1371600"/>
            <a:ext cx="4069750" cy="1231106"/>
          </a:xfrm>
        </p:spPr>
        <p:txBody>
          <a:bodyPr/>
          <a:lstStyle/>
          <a:p>
            <a:r>
              <a:rPr lang="en-US" spc="-80" dirty="0" err="1"/>
              <a:t>Bayalyn</a:t>
            </a:r>
            <a:br>
              <a:rPr lang="en-US" spc="-80" dirty="0"/>
            </a:br>
            <a:r>
              <a:rPr lang="en-US" spc="-80" dirty="0"/>
              <a:t>Stack</a:t>
            </a:r>
            <a:endParaRPr lang="en-US" dirty="0"/>
          </a:p>
        </p:txBody>
      </p:sp>
      <p:graphicFrame>
        <p:nvGraphicFramePr>
          <p:cNvPr id="6" name="Object 5">
            <a:extLst>
              <a:ext uri="{FF2B5EF4-FFF2-40B4-BE49-F238E27FC236}">
                <a16:creationId xmlns:a16="http://schemas.microsoft.com/office/drawing/2014/main" id="{08899244-543F-4CBF-B217-4187BE521A28}"/>
              </a:ext>
            </a:extLst>
          </p:cNvPr>
          <p:cNvGraphicFramePr>
            <a:graphicFrameLocks noChangeAspect="1"/>
          </p:cNvGraphicFramePr>
          <p:nvPr>
            <p:extLst>
              <p:ext uri="{D42A27DB-BD31-4B8C-83A1-F6EECF244321}">
                <p14:modId xmlns:p14="http://schemas.microsoft.com/office/powerpoint/2010/main" val="107871396"/>
              </p:ext>
            </p:extLst>
          </p:nvPr>
        </p:nvGraphicFramePr>
        <p:xfrm>
          <a:off x="4032504" y="219456"/>
          <a:ext cx="7543800" cy="5829300"/>
        </p:xfrm>
        <a:graphic>
          <a:graphicData uri="http://schemas.openxmlformats.org/presentationml/2006/ole">
            <mc:AlternateContent xmlns:mc="http://schemas.openxmlformats.org/markup-compatibility/2006">
              <mc:Choice xmlns:v="urn:schemas-microsoft-com:vml" Requires="v">
                <p:oleObj spid="_x0000_s1035" name="Acrobat Document" r:id="rId3" imgW="7543800" imgH="5829300" progId="AcroExch.Document.DC">
                  <p:embed/>
                </p:oleObj>
              </mc:Choice>
              <mc:Fallback>
                <p:oleObj name="Acrobat Document" r:id="rId3" imgW="7543800" imgH="5829300" progId="AcroExch.Document.DC">
                  <p:embed/>
                  <p:pic>
                    <p:nvPicPr>
                      <p:cNvPr id="0" name=""/>
                      <p:cNvPicPr/>
                      <p:nvPr/>
                    </p:nvPicPr>
                    <p:blipFill>
                      <a:blip r:embed="rId4"/>
                      <a:stretch>
                        <a:fillRect/>
                      </a:stretch>
                    </p:blipFill>
                    <p:spPr>
                      <a:xfrm>
                        <a:off x="4032504" y="219456"/>
                        <a:ext cx="7543800" cy="5829300"/>
                      </a:xfrm>
                      <a:prstGeom prst="rect">
                        <a:avLst/>
                      </a:prstGeom>
                      <a:ln>
                        <a:solidFill>
                          <a:schemeClr val="tx2"/>
                        </a:solidFill>
                      </a:ln>
                    </p:spPr>
                  </p:pic>
                </p:oleObj>
              </mc:Fallback>
            </mc:AlternateContent>
          </a:graphicData>
        </a:graphic>
      </p:graphicFrame>
    </p:spTree>
    <p:extLst>
      <p:ext uri="{BB962C8B-B14F-4D97-AF65-F5344CB8AC3E}">
        <p14:creationId xmlns:p14="http://schemas.microsoft.com/office/powerpoint/2010/main" val="156090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2782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C2577-0572-4359-944A-80FB618103CC}"/>
              </a:ext>
            </a:extLst>
          </p:cNvPr>
          <p:cNvSpPr>
            <a:spLocks noGrp="1"/>
          </p:cNvSpPr>
          <p:nvPr>
            <p:ph type="title"/>
          </p:nvPr>
        </p:nvSpPr>
        <p:spPr>
          <a:xfrm>
            <a:off x="457199" y="1351508"/>
            <a:ext cx="11353801" cy="4154984"/>
          </a:xfrm>
        </p:spPr>
        <p:txBody>
          <a:bodyPr/>
          <a:lstStyle/>
          <a:p>
            <a:pPr algn="ctr"/>
            <a:r>
              <a:rPr lang="en-US" sz="5400" dirty="0"/>
              <a:t>Fair Housing Month and </a:t>
            </a:r>
            <a:br>
              <a:rPr lang="en-US" sz="5400" dirty="0"/>
            </a:br>
            <a:r>
              <a:rPr lang="en-US" sz="5400" dirty="0"/>
              <a:t>Portland’s Fair Housing Proclamation</a:t>
            </a:r>
            <a:br>
              <a:rPr lang="en-US" sz="5400" dirty="0"/>
            </a:br>
            <a:br>
              <a:rPr lang="en-US" sz="5400" dirty="0"/>
            </a:br>
            <a:r>
              <a:rPr lang="en-US" sz="5400" b="0" i="1" dirty="0"/>
              <a:t>A proclamation and a call to action</a:t>
            </a:r>
            <a:endParaRPr lang="en-US" sz="5400" i="1" dirty="0"/>
          </a:p>
        </p:txBody>
      </p:sp>
    </p:spTree>
    <p:extLst>
      <p:ext uri="{BB962C8B-B14F-4D97-AF65-F5344CB8AC3E}">
        <p14:creationId xmlns:p14="http://schemas.microsoft.com/office/powerpoint/2010/main" val="2776643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2782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C2577-0572-4359-944A-80FB618103CC}"/>
              </a:ext>
            </a:extLst>
          </p:cNvPr>
          <p:cNvSpPr>
            <a:spLocks noGrp="1"/>
          </p:cNvSpPr>
          <p:nvPr>
            <p:ph type="title"/>
          </p:nvPr>
        </p:nvSpPr>
        <p:spPr>
          <a:xfrm>
            <a:off x="457199" y="1767006"/>
            <a:ext cx="11353801" cy="3323987"/>
          </a:xfrm>
        </p:spPr>
        <p:txBody>
          <a:bodyPr/>
          <a:lstStyle/>
          <a:p>
            <a:pPr algn="l"/>
            <a:r>
              <a:rPr lang="en-US" sz="5400" dirty="0"/>
              <a:t>Government, industry, and society took deliberate action to exclude entire communities from neighborhoods and housing</a:t>
            </a:r>
            <a:endParaRPr lang="en-US" sz="5400" i="1" dirty="0"/>
          </a:p>
        </p:txBody>
      </p:sp>
    </p:spTree>
    <p:extLst>
      <p:ext uri="{BB962C8B-B14F-4D97-AF65-F5344CB8AC3E}">
        <p14:creationId xmlns:p14="http://schemas.microsoft.com/office/powerpoint/2010/main" val="3817253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2782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C2577-0572-4359-944A-80FB618103CC}"/>
              </a:ext>
            </a:extLst>
          </p:cNvPr>
          <p:cNvSpPr>
            <a:spLocks noGrp="1"/>
          </p:cNvSpPr>
          <p:nvPr>
            <p:ph type="title"/>
          </p:nvPr>
        </p:nvSpPr>
        <p:spPr>
          <a:xfrm>
            <a:off x="457199" y="520511"/>
            <a:ext cx="11353801" cy="5816977"/>
          </a:xfrm>
        </p:spPr>
        <p:txBody>
          <a:bodyPr/>
          <a:lstStyle/>
          <a:p>
            <a:pPr algn="l"/>
            <a:r>
              <a:rPr lang="en-US" sz="5400" dirty="0"/>
              <a:t>First, prohibits explicit actions by government, industry, and society to discriminate</a:t>
            </a:r>
            <a:br>
              <a:rPr lang="en-US" sz="5400" dirty="0"/>
            </a:br>
            <a:br>
              <a:rPr lang="en-US" sz="5400" dirty="0"/>
            </a:br>
            <a:r>
              <a:rPr lang="en-US" sz="5400" dirty="0"/>
              <a:t>Second, requires explicit actions by government, industry, and society to advance fair housing</a:t>
            </a:r>
            <a:endParaRPr lang="en-US" sz="5400" i="1" dirty="0"/>
          </a:p>
        </p:txBody>
      </p:sp>
    </p:spTree>
    <p:extLst>
      <p:ext uri="{BB962C8B-B14F-4D97-AF65-F5344CB8AC3E}">
        <p14:creationId xmlns:p14="http://schemas.microsoft.com/office/powerpoint/2010/main" val="3680666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2782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C2577-0572-4359-944A-80FB618103CC}"/>
              </a:ext>
            </a:extLst>
          </p:cNvPr>
          <p:cNvSpPr>
            <a:spLocks noGrp="1"/>
          </p:cNvSpPr>
          <p:nvPr>
            <p:ph type="title"/>
          </p:nvPr>
        </p:nvSpPr>
        <p:spPr>
          <a:xfrm>
            <a:off x="419099" y="936010"/>
            <a:ext cx="11353801" cy="4985980"/>
          </a:xfrm>
        </p:spPr>
        <p:txBody>
          <a:bodyPr/>
          <a:lstStyle/>
          <a:p>
            <a:pPr algn="l"/>
            <a:r>
              <a:rPr lang="en-US" sz="5400" i="1" dirty="0"/>
              <a:t>Action is needed because it was intentional actions of society that created segregation and disparity, and as a result, only intentional actions to undo it have the breadth and power to succeed</a:t>
            </a:r>
          </a:p>
        </p:txBody>
      </p:sp>
    </p:spTree>
    <p:extLst>
      <p:ext uri="{BB962C8B-B14F-4D97-AF65-F5344CB8AC3E}">
        <p14:creationId xmlns:p14="http://schemas.microsoft.com/office/powerpoint/2010/main" val="129215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2782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C2577-0572-4359-944A-80FB618103CC}"/>
              </a:ext>
            </a:extLst>
          </p:cNvPr>
          <p:cNvSpPr>
            <a:spLocks noGrp="1"/>
          </p:cNvSpPr>
          <p:nvPr>
            <p:ph type="title"/>
          </p:nvPr>
        </p:nvSpPr>
        <p:spPr>
          <a:xfrm>
            <a:off x="457199" y="520511"/>
            <a:ext cx="11353801" cy="5816977"/>
          </a:xfrm>
        </p:spPr>
        <p:txBody>
          <a:bodyPr/>
          <a:lstStyle/>
          <a:p>
            <a:pPr algn="l"/>
            <a:r>
              <a:rPr lang="en-US" sz="5400" dirty="0"/>
              <a:t>Trauma Trigger Warning</a:t>
            </a:r>
            <a:br>
              <a:rPr lang="en-US" sz="5400" dirty="0"/>
            </a:br>
            <a:br>
              <a:rPr lang="en-US" sz="5400" dirty="0"/>
            </a:br>
            <a:r>
              <a:rPr lang="en-US" sz="5400" b="0" i="1" dirty="0"/>
              <a:t>A call to action requires an honest look at the most significant income and housing disparities in Portland, those between Black and White Portlanders</a:t>
            </a:r>
            <a:endParaRPr lang="en-US" sz="5400" i="1" dirty="0"/>
          </a:p>
        </p:txBody>
      </p:sp>
    </p:spTree>
    <p:extLst>
      <p:ext uri="{BB962C8B-B14F-4D97-AF65-F5344CB8AC3E}">
        <p14:creationId xmlns:p14="http://schemas.microsoft.com/office/powerpoint/2010/main" val="2097373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27829D"/>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2B132E9-5F3C-4286-9088-50A802FD7397}"/>
              </a:ext>
            </a:extLst>
          </p:cNvPr>
          <p:cNvSpPr txBox="1">
            <a:spLocks/>
          </p:cNvSpPr>
          <p:nvPr/>
        </p:nvSpPr>
        <p:spPr>
          <a:xfrm>
            <a:off x="457199" y="3505200"/>
            <a:ext cx="11353801" cy="2492990"/>
          </a:xfrm>
          <a:prstGeom prst="rect">
            <a:avLst/>
          </a:prstGeom>
        </p:spPr>
        <p:txBody>
          <a:bodyPr wrap="square" lIns="0" tIns="0" rIns="0" bIns="0">
            <a:spAutoFit/>
          </a:bodyPr>
          <a:lstStyle>
            <a:lvl1pPr>
              <a:defRPr sz="4400" b="1" i="0">
                <a:solidFill>
                  <a:schemeClr val="bg1"/>
                </a:solidFill>
                <a:latin typeface="Arial"/>
                <a:ea typeface="+mj-ea"/>
                <a:cs typeface="Arial"/>
              </a:defRPr>
            </a:lvl1pPr>
          </a:lstStyle>
          <a:p>
            <a:r>
              <a:rPr lang="en-US" sz="5400" kern="0" dirty="0"/>
              <a:t>White homeownership rates are 26 percentage points higher than for Black Portlanders</a:t>
            </a:r>
          </a:p>
        </p:txBody>
      </p:sp>
      <p:sp>
        <p:nvSpPr>
          <p:cNvPr id="4" name="Title 1">
            <a:extLst>
              <a:ext uri="{FF2B5EF4-FFF2-40B4-BE49-F238E27FC236}">
                <a16:creationId xmlns:a16="http://schemas.microsoft.com/office/drawing/2014/main" id="{D7ED2EF7-15F6-4DC0-8388-C4006FDC67C3}"/>
              </a:ext>
            </a:extLst>
          </p:cNvPr>
          <p:cNvSpPr txBox="1">
            <a:spLocks/>
          </p:cNvSpPr>
          <p:nvPr/>
        </p:nvSpPr>
        <p:spPr>
          <a:xfrm>
            <a:off x="457199" y="990600"/>
            <a:ext cx="11353801" cy="1661993"/>
          </a:xfrm>
          <a:prstGeom prst="rect">
            <a:avLst/>
          </a:prstGeom>
        </p:spPr>
        <p:txBody>
          <a:bodyPr wrap="square" lIns="0" tIns="0" rIns="0" bIns="0">
            <a:spAutoFit/>
          </a:bodyPr>
          <a:lstStyle>
            <a:lvl1pPr>
              <a:defRPr sz="4400" b="1" i="0">
                <a:solidFill>
                  <a:schemeClr val="bg1"/>
                </a:solidFill>
                <a:latin typeface="Arial"/>
                <a:ea typeface="+mj-ea"/>
                <a:cs typeface="Arial"/>
              </a:defRPr>
            </a:lvl1pPr>
          </a:lstStyle>
          <a:p>
            <a:r>
              <a:rPr lang="en-US" sz="5400" kern="0" dirty="0"/>
              <a:t>White Portlanders earn nearly 220% more than Black Portlanders</a:t>
            </a:r>
          </a:p>
        </p:txBody>
      </p:sp>
    </p:spTree>
    <p:extLst>
      <p:ext uri="{BB962C8B-B14F-4D97-AF65-F5344CB8AC3E}">
        <p14:creationId xmlns:p14="http://schemas.microsoft.com/office/powerpoint/2010/main" val="1602789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27829D"/>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ED2EF7-15F6-4DC0-8388-C4006FDC67C3}"/>
              </a:ext>
            </a:extLst>
          </p:cNvPr>
          <p:cNvSpPr txBox="1">
            <a:spLocks/>
          </p:cNvSpPr>
          <p:nvPr/>
        </p:nvSpPr>
        <p:spPr>
          <a:xfrm>
            <a:off x="457199" y="1351508"/>
            <a:ext cx="11353801" cy="4154984"/>
          </a:xfrm>
          <a:prstGeom prst="rect">
            <a:avLst/>
          </a:prstGeom>
        </p:spPr>
        <p:txBody>
          <a:bodyPr wrap="square" lIns="0" tIns="0" rIns="0" bIns="0">
            <a:spAutoFit/>
          </a:bodyPr>
          <a:lstStyle>
            <a:lvl1pPr>
              <a:defRPr sz="4400" b="1" i="0">
                <a:solidFill>
                  <a:schemeClr val="bg1"/>
                </a:solidFill>
                <a:latin typeface="Arial"/>
                <a:ea typeface="+mj-ea"/>
                <a:cs typeface="Arial"/>
              </a:defRPr>
            </a:lvl1pPr>
          </a:lstStyle>
          <a:p>
            <a:r>
              <a:rPr lang="en-US" sz="5400" kern="0" dirty="0"/>
              <a:t>To pay the same portion of income on housing, Black Portlanders would need housing with rents and home prices 53% lower than current rates</a:t>
            </a:r>
          </a:p>
        </p:txBody>
      </p:sp>
    </p:spTree>
    <p:extLst>
      <p:ext uri="{BB962C8B-B14F-4D97-AF65-F5344CB8AC3E}">
        <p14:creationId xmlns:p14="http://schemas.microsoft.com/office/powerpoint/2010/main" val="3073139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2782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C2577-0572-4359-944A-80FB618103CC}"/>
              </a:ext>
            </a:extLst>
          </p:cNvPr>
          <p:cNvSpPr>
            <a:spLocks noGrp="1"/>
          </p:cNvSpPr>
          <p:nvPr>
            <p:ph type="title"/>
          </p:nvPr>
        </p:nvSpPr>
        <p:spPr>
          <a:xfrm>
            <a:off x="457199" y="936010"/>
            <a:ext cx="11353801" cy="4985980"/>
          </a:xfrm>
        </p:spPr>
        <p:txBody>
          <a:bodyPr/>
          <a:lstStyle/>
          <a:p>
            <a:pPr algn="l"/>
            <a:r>
              <a:rPr lang="en-US" sz="5400" dirty="0"/>
              <a:t>The Fair Housing Act and Fair Housing Month are for celebration and proclamation, and a reminder we have more work to do and must take action to address a debt owed and promises made</a:t>
            </a:r>
          </a:p>
        </p:txBody>
      </p:sp>
    </p:spTree>
    <p:extLst>
      <p:ext uri="{BB962C8B-B14F-4D97-AF65-F5344CB8AC3E}">
        <p14:creationId xmlns:p14="http://schemas.microsoft.com/office/powerpoint/2010/main" val="3126605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4529</TotalTime>
  <Words>685</Words>
  <Application>Microsoft Office PowerPoint</Application>
  <PresentationFormat>Widescreen</PresentationFormat>
  <Paragraphs>103</Paragraphs>
  <Slides>18</Slides>
  <Notes>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24" baseType="lpstr">
      <vt:lpstr>Arial</vt:lpstr>
      <vt:lpstr>Calibri</vt:lpstr>
      <vt:lpstr>Times New Roman</vt:lpstr>
      <vt:lpstr>Office Theme</vt:lpstr>
      <vt:lpstr>Acrobat Document</vt:lpstr>
      <vt:lpstr>Adobe Acrobat Document</vt:lpstr>
      <vt:lpstr>Fair Housing Month 2022</vt:lpstr>
      <vt:lpstr>Fair Housing Month and  Portland’s Fair Housing Proclamation  A proclamation and a call to action</vt:lpstr>
      <vt:lpstr>Government, industry, and society took deliberate action to exclude entire communities from neighborhoods and housing</vt:lpstr>
      <vt:lpstr>First, prohibits explicit actions by government, industry, and society to discriminate  Second, requires explicit actions by government, industry, and society to advance fair housing</vt:lpstr>
      <vt:lpstr>Action is needed because it was intentional actions of society that created segregation and disparity, and as a result, only intentional actions to undo it have the breadth and power to succeed</vt:lpstr>
      <vt:lpstr>Trauma Trigger Warning  A call to action requires an honest look at the most significant income and housing disparities in Portland, those between Black and White Portlanders</vt:lpstr>
      <vt:lpstr>PowerPoint Presentation</vt:lpstr>
      <vt:lpstr>PowerPoint Presentation</vt:lpstr>
      <vt:lpstr>The Fair Housing Act and Fair Housing Month are for celebration and proclamation, and a reminder we have more work to do and must take action to address a debt owed and promises made</vt:lpstr>
      <vt:lpstr>Fair Housing Council of Oregon</vt:lpstr>
      <vt:lpstr>Maren  Bickerstaff</vt:lpstr>
      <vt:lpstr>Lou Ennis</vt:lpstr>
      <vt:lpstr>Quinn Avery English</vt:lpstr>
      <vt:lpstr>Vivian Clark</vt:lpstr>
      <vt:lpstr>Vivian Carlton</vt:lpstr>
      <vt:lpstr>Ruth Baldwin</vt:lpstr>
      <vt:lpstr>June  Kirts</vt:lpstr>
      <vt:lpstr>Bayalyn Stack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PHB PPT Twmplate</dc:title>
  <dc:creator>Benoit, Emily</dc:creator>
  <cp:lastModifiedBy>Luneclair, Niki</cp:lastModifiedBy>
  <cp:revision>49</cp:revision>
  <dcterms:created xsi:type="dcterms:W3CDTF">2017-10-04T08:00:34Z</dcterms:created>
  <dcterms:modified xsi:type="dcterms:W3CDTF">2022-03-30T23:13:32Z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2017-10-03T00:00:00Z</vt:filetime>
  </property>
  <property fmtid="{D5CDD505-2E9C-101B-9397-08002B2CF9AE}" pid="3" name="Creator">
    <vt:lpwstr>PowerPoint</vt:lpwstr>
  </property>
  <property fmtid="{D5CDD505-2E9C-101B-9397-08002B2CF9AE}" pid="4" name="LastSaved">
    <vt:filetime>2017-10-04T00:00:00Z</vt:filetime>
  </property>
</Properties>
</file>