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8" r:id="rId2"/>
    <p:sldId id="317" r:id="rId3"/>
    <p:sldId id="342" r:id="rId4"/>
    <p:sldId id="338" r:id="rId5"/>
    <p:sldId id="343" r:id="rId6"/>
    <p:sldId id="337" r:id="rId7"/>
    <p:sldId id="344" r:id="rId8"/>
    <p:sldId id="345" r:id="rId9"/>
    <p:sldId id="334" r:id="rId10"/>
    <p:sldId id="332" r:id="rId11"/>
    <p:sldId id="336" r:id="rId12"/>
    <p:sldId id="335" r:id="rId13"/>
  </p:sldIdLst>
  <p:sldSz cx="9144000" cy="6858000" type="screen4x3"/>
  <p:notesSz cx="9296400" cy="70104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FD53"/>
    <a:srgbClr val="FF6667"/>
    <a:srgbClr val="FCB043"/>
    <a:srgbClr val="E7E8EA"/>
    <a:srgbClr val="DE791D"/>
    <a:srgbClr val="98CBCC"/>
    <a:srgbClr val="0AAE83"/>
    <a:srgbClr val="F58220"/>
    <a:srgbClr val="00A0A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51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ebi, Andrew" userId="1b08c6dc-a47a-43f1-a868-99bac15d0304" providerId="ADAL" clId="{E59B18C3-8BF7-4B9A-B370-E3066F7BF733}"/>
    <pc:docChg chg="modSld">
      <pc:chgData name="Aebi, Andrew" userId="1b08c6dc-a47a-43f1-a868-99bac15d0304" providerId="ADAL" clId="{E59B18C3-8BF7-4B9A-B370-E3066F7BF733}" dt="2022-03-01T01:30:45.313" v="0" actId="20577"/>
      <pc:docMkLst>
        <pc:docMk/>
      </pc:docMkLst>
      <pc:sldChg chg="modSp mod">
        <pc:chgData name="Aebi, Andrew" userId="1b08c6dc-a47a-43f1-a868-99bac15d0304" providerId="ADAL" clId="{E59B18C3-8BF7-4B9A-B370-E3066F7BF733}" dt="2022-03-01T01:30:45.313" v="0" actId="20577"/>
        <pc:sldMkLst>
          <pc:docMk/>
          <pc:sldMk cId="3574972261" sldId="335"/>
        </pc:sldMkLst>
        <pc:spChg chg="mod">
          <ac:chgData name="Aebi, Andrew" userId="1b08c6dc-a47a-43f1-a868-99bac15d0304" providerId="ADAL" clId="{E59B18C3-8BF7-4B9A-B370-E3066F7BF733}" dt="2022-03-01T01:30:45.313" v="0" actId="20577"/>
          <ac:spMkLst>
            <pc:docMk/>
            <pc:sldMk cId="3574972261" sldId="335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2/28/2022</a:t>
            </a:fld>
            <a:endParaRPr lang="en-US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2/28/2022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9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436563" y="685313"/>
            <a:ext cx="812750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NE 47th Avenue Phase I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 Local Improvement District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Final Assessment Hearing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2556769" y="2673350"/>
            <a:ext cx="5803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4D4D4F"/>
                </a:solidFill>
                <a:latin typeface="Trebuchet MS" charset="0"/>
              </a:rPr>
              <a:t>March 2, 2022 – Agenda Item #147</a:t>
            </a:r>
          </a:p>
        </p:txBody>
      </p:sp>
      <p:pic>
        <p:nvPicPr>
          <p:cNvPr id="10244" name="Picture 10" descr="CityOfPortlandSeal_20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117" y="5434648"/>
            <a:ext cx="566653" cy="5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BOT_LOGO_2015_PRI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8" y="5473428"/>
            <a:ext cx="1469661" cy="518178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6231369"/>
            <a:ext cx="8875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Staff presenting:  Andrew Aebi, M.B.A.; Local Improvement District Administrator</a:t>
            </a:r>
          </a:p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Jodie Inman, P.E., Chief Engineer; PWB; and Paul Suto, P.E., Chief Engineer, BES</a:t>
            </a:r>
          </a:p>
          <a:p>
            <a:pPr algn="ctr" defTabSz="914400"/>
            <a:r>
              <a:rPr lang="en-US" sz="1800" i="1" dirty="0">
                <a:solidFill>
                  <a:schemeClr val="bg1"/>
                </a:solidFill>
              </a:rPr>
              <a:t>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3187" y="464752"/>
            <a:ext cx="90408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Cully Association of Neighbors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Street Surface Types Versus Citywide (as of 6/30/21)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10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931" y="1552938"/>
            <a:ext cx="849750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Paved With Curb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54.2% of street centerline in Cully vs. 77.8% Citywide</a:t>
            </a: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sz="1600" b="1" spc="-150" dirty="0">
                <a:solidFill>
                  <a:srgbClr val="00A0AE"/>
                </a:solidFill>
                <a:latin typeface="Trebuchet MS" charset="0"/>
              </a:rPr>
              <a:t>     	</a:t>
            </a:r>
            <a:r>
              <a:rPr lang="en-US" sz="2000" b="1" spc="-150" dirty="0">
                <a:solidFill>
                  <a:srgbClr val="FF3FBF"/>
                </a:solidFill>
                <a:latin typeface="Trebuchet MS" charset="0"/>
              </a:rPr>
              <a:t>30% less likely for a street in Cully than Citywide</a:t>
            </a: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FFFF00"/>
                </a:solidFill>
                <a:latin typeface="Trebuchet MS" charset="0"/>
              </a:rPr>
              <a:t>Paved Without Curb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(previously including NE 47th Avenue):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34.7% of street centerline in Cully vs. 16.9% Citywide</a:t>
            </a:r>
          </a:p>
          <a:p>
            <a:pPr eaLnBrk="1" hangingPunct="1">
              <a:defRPr/>
            </a:pPr>
            <a:r>
              <a:rPr lang="en-US" sz="2000" b="1" spc="-150" dirty="0">
                <a:solidFill>
                  <a:srgbClr val="00A0AE"/>
                </a:solidFill>
                <a:latin typeface="Trebuchet MS" charset="0"/>
              </a:rPr>
              <a:t>	</a:t>
            </a:r>
            <a:r>
              <a:rPr lang="en-US" sz="2000" b="1" spc="-150" dirty="0">
                <a:solidFill>
                  <a:srgbClr val="FF3FBF"/>
                </a:solidFill>
                <a:latin typeface="Trebuchet MS" charset="0"/>
              </a:rPr>
              <a:t>More than twice as likely for a street in Cully than Citywide</a:t>
            </a: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FF0000"/>
                </a:solidFill>
                <a:latin typeface="Trebuchet MS" charset="0"/>
              </a:rPr>
              <a:t>Unpaved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9.1% of street centerline in Cully vs. 2.7% Citywide</a:t>
            </a: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lvl="1">
              <a:defRPr/>
            </a:pPr>
            <a:r>
              <a:rPr lang="en-US" sz="2000" b="1" spc="-150" dirty="0">
                <a:solidFill>
                  <a:srgbClr val="FF3FBF"/>
                </a:solidFill>
                <a:latin typeface="Trebuchet MS" charset="0"/>
              </a:rPr>
              <a:t>More than three times more likely for a street  in Cully than Citywide;</a:t>
            </a:r>
          </a:p>
          <a:p>
            <a:pPr lvl="1">
              <a:defRPr/>
            </a:pPr>
            <a:r>
              <a:rPr lang="en-US" sz="2000" b="1" spc="-150" dirty="0">
                <a:solidFill>
                  <a:srgbClr val="FF3FBF"/>
                </a:solidFill>
                <a:latin typeface="Trebuchet MS" charset="0"/>
              </a:rPr>
              <a:t>including NE Crystal Lane and NE Buffalo Street adjacent to NE 47th Avenue</a:t>
            </a: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6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470501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Cully Association of Neighbors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Community Burdened by Inadequate Infrastructure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11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931" y="1552938"/>
            <a:ext cx="849750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Single Mother:						297% of Citywide Average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African American:					239% of Citywide Average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Latino:								236% of Citywide Average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Family Households in Poverty:	236% of Citywide Average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Youth:								118% of Citywide Average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Household Size:					116% of Citywide Average</a:t>
            </a:r>
          </a:p>
        </p:txBody>
      </p:sp>
    </p:spTree>
    <p:extLst>
      <p:ext uri="{BB962C8B-B14F-4D97-AF65-F5344CB8AC3E}">
        <p14:creationId xmlns:p14="http://schemas.microsoft.com/office/powerpoint/2010/main" val="318039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470501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NE 47th Avenue Phase I LID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Financial Overview of Construction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390" y="1465724"/>
            <a:ext cx="867886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 497,000	Mobilization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 489,000	Traffic Control Including Flagging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 332,000	Pollution Control Plan &amp; Contaminated Media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   78,000	NE Alderwood &amp; Columbia temporary traffic signal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FCB043"/>
                </a:solidFill>
                <a:latin typeface="Trebuchet MS" charset="0"/>
              </a:rPr>
              <a:t>$1,396,000   	Subtotal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$4,778,000	Other construction costs </a:t>
            </a: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(incl. full pavement rebuild)</a:t>
            </a:r>
          </a:p>
          <a:p>
            <a:pPr eaLnBrk="1" hangingPunct="1">
              <a:defRPr/>
            </a:pPr>
            <a:endParaRPr lang="en-US" sz="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$6,175,000	Total Construction </a:t>
            </a: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(2/3 of total project costs)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FCB043"/>
                </a:solidFill>
                <a:latin typeface="Trebuchet MS" charset="0"/>
              </a:rPr>
              <a:t>$   676,000	BES Sanitary Sewer Construction (48.4% of subtotal)</a:t>
            </a: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FCB043"/>
                </a:solidFill>
                <a:latin typeface="Trebuchet MS" charset="0"/>
              </a:rPr>
              <a:t>$   859,000	PWB Water Main Construction </a:t>
            </a:r>
            <a:r>
              <a:rPr lang="en-US" b="1" spc="-150">
                <a:solidFill>
                  <a:srgbClr val="FCB043"/>
                </a:solidFill>
                <a:latin typeface="Trebuchet MS" charset="0"/>
              </a:rPr>
              <a:t>(61.5% </a:t>
            </a:r>
            <a:r>
              <a:rPr lang="en-US" b="1" spc="-150" dirty="0">
                <a:solidFill>
                  <a:srgbClr val="FCB043"/>
                </a:solidFill>
                <a:latin typeface="Trebuchet MS" charset="0"/>
              </a:rPr>
              <a:t>of subtotal)</a:t>
            </a:r>
          </a:p>
        </p:txBody>
      </p:sp>
    </p:spTree>
    <p:extLst>
      <p:ext uri="{BB962C8B-B14F-4D97-AF65-F5344CB8AC3E}">
        <p14:creationId xmlns:p14="http://schemas.microsoft.com/office/powerpoint/2010/main" val="357497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35356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Map and Project Limits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8151" y="1025079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North of Columbia Blvd. to South of Cornfoot Rd.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82" y="1696592"/>
            <a:ext cx="3127804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313" y="1696592"/>
            <a:ext cx="54006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3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35356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Portland Parks &amp; Recreation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" y="1025079"/>
            <a:ext cx="9175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Whitaker Ponds Nature Park:  First Partnership in LID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76" y="1696592"/>
            <a:ext cx="735504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2144" y="889795"/>
            <a:ext cx="885484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NE 47th Ave., Cully Blvd. &amp; Prescott St.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Left:  2/01/10   Middle:  3/18/10   Right:  9/10/13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8" y="2181622"/>
            <a:ext cx="295504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567" y="2181622"/>
            <a:ext cx="3479723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310" y="2181622"/>
            <a:ext cx="228013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9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35356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Portland Parks &amp; Recreation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" y="1025079"/>
            <a:ext cx="9175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Whitaker Ponds Nature Park:  Dedicated in May 2018 </a:t>
            </a:r>
          </a:p>
        </p:txBody>
      </p:sp>
      <p:pic>
        <p:nvPicPr>
          <p:cNvPr id="1026" name="Picture 2" descr="Whitaker Ponds Natural Area">
            <a:extLst>
              <a:ext uri="{FF2B5EF4-FFF2-40B4-BE49-F238E27FC236}">
                <a16:creationId xmlns:a16="http://schemas.microsoft.com/office/drawing/2014/main" id="{F4BC8506-D63D-4E92-8DB7-12D73021B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1" y="1600200"/>
            <a:ext cx="8229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60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6201" y="470501"/>
            <a:ext cx="884078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Pavement Condition as of 11/27/15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6667"/>
                </a:solidFill>
                <a:latin typeface="Trebuchet MS" charset="0"/>
                <a:cs typeface="Trebuchet MS" charset="0"/>
              </a:rPr>
              <a:t>3 segments were worst 0.9%, 2.8%, 26.1% in City</a:t>
            </a:r>
            <a:endParaRPr lang="en-US" sz="2800" b="1" spc="-150" dirty="0">
              <a:solidFill>
                <a:srgbClr val="FF6667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6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45" y="1506748"/>
            <a:ext cx="4490186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58" y="1506748"/>
            <a:ext cx="340867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609996"/>
            <a:ext cx="917564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Only one disruption and one detour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41FD53"/>
                </a:solidFill>
                <a:latin typeface="Trebuchet MS" charset="0"/>
              </a:rPr>
              <a:t>Reconstructed roadway, replaced water main,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41FD53"/>
                </a:solidFill>
                <a:latin typeface="Trebuchet MS" charset="0"/>
              </a:rPr>
              <a:t>extended sanitary and stormwater sewers in single project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7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92D816-A9D3-410B-A51A-CD003B608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258" y="1927423"/>
            <a:ext cx="391513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402804"/>
            <a:ext cx="917564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During construction on 8/21/20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41FD53"/>
                </a:solidFill>
                <a:latin typeface="Trebuchet MS" charset="0"/>
              </a:rPr>
              <a:t>Concrete roadway replaces failed asphalt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8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8" name="Picture 7" descr="A couple of people wearing safety vests and standing on a street&#10;&#10;Description automatically generated with low confidence">
            <a:extLst>
              <a:ext uri="{FF2B5EF4-FFF2-40B4-BE49-F238E27FC236}">
                <a16:creationId xmlns:a16="http://schemas.microsoft.com/office/drawing/2014/main" id="{CD913909-44C2-48E8-A2C7-97CDFAC7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623" y="1427373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470501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NE 47th Avenue Phase I LID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Coordinated New Multimodal Infrastructure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390" y="1465724"/>
            <a:ext cx="8497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1) Fully reconstructed Priority Truck Street on Nat’l Hwy. System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2) Built temporary signal at NE Alderwood &amp; Columbia for detour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3) Added sidewalks on both sides in lieu of walking on fog line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4) Added physically-separated bicycle facilities on both sides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5) Extended stormwater sewer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6) Added surface stormwater management facilities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7) Added dry line sanitary sewer, water main </a:t>
            </a:r>
            <a:r>
              <a:rPr lang="en-US" sz="1600" b="1" spc="-150" dirty="0">
                <a:solidFill>
                  <a:srgbClr val="41FD53"/>
                </a:solidFill>
                <a:latin typeface="Trebuchet MS" charset="0"/>
              </a:rPr>
              <a:t>(subsequent to initiation of LID)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8) Added street lighting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9) Fully integrated with new Whitaker Ponds park improvements</a:t>
            </a:r>
          </a:p>
        </p:txBody>
      </p:sp>
    </p:spTree>
    <p:extLst>
      <p:ext uri="{BB962C8B-B14F-4D97-AF65-F5344CB8AC3E}">
        <p14:creationId xmlns:p14="http://schemas.microsoft.com/office/powerpoint/2010/main" val="3455681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7704</TotalTime>
  <Words>645</Words>
  <Application>Microsoft Office PowerPoint</Application>
  <PresentationFormat>On-screen Show (4:3)</PresentationFormat>
  <Paragraphs>168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Aebi, Andrew</cp:lastModifiedBy>
  <cp:revision>400</cp:revision>
  <cp:lastPrinted>2016-03-01T23:19:45Z</cp:lastPrinted>
  <dcterms:created xsi:type="dcterms:W3CDTF">2014-02-13T04:24:49Z</dcterms:created>
  <dcterms:modified xsi:type="dcterms:W3CDTF">2022-03-01T01:30:47Z</dcterms:modified>
</cp:coreProperties>
</file>