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7" r:id="rId2"/>
    <p:sldId id="335" r:id="rId3"/>
    <p:sldId id="339" r:id="rId4"/>
    <p:sldId id="308" r:id="rId5"/>
    <p:sldId id="280" r:id="rId6"/>
    <p:sldId id="286" r:id="rId7"/>
    <p:sldId id="287" r:id="rId8"/>
    <p:sldId id="291" r:id="rId9"/>
    <p:sldId id="289" r:id="rId10"/>
    <p:sldId id="290" r:id="rId11"/>
    <p:sldId id="288" r:id="rId12"/>
    <p:sldId id="292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B3B"/>
    <a:srgbClr val="1B1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13" autoAdjust="0"/>
  </p:normalViewPr>
  <p:slideViewPr>
    <p:cSldViewPr snapToGrid="0" snapToObjects="1">
      <p:cViewPr varScale="1">
        <p:scale>
          <a:sx n="82" d="100"/>
          <a:sy n="82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48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73CB1-290C-1643-B8B1-BF7EDB4DD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DA8CA-8DC8-E44E-A8EB-3D750B4BF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84FC-9B7E-434A-ACB8-3DE02C92274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B594F-3C42-2F4D-A1B9-A94C0975F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A1AC0-0D37-C34B-AD6E-9BC1BA1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3720-7AB1-3947-8193-A0D2C301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0F71-43C6-B440-8A34-242260DB8CC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AAB3-DA6C-DA4E-8D11-1E3DE969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Eva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AAB3-DA6C-DA4E-8D11-1E3DE969E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 </a:t>
            </a:r>
            <a:endParaRPr lang="en-US"/>
          </a:p>
          <a:p>
            <a:pPr defTabSz="698693">
              <a:defRPr/>
            </a:pP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AAB3-DA6C-DA4E-8D11-1E3DE969E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F7937E-A8E7-E547-94B4-94F0067C5C2E}"/>
              </a:ext>
            </a:extLst>
          </p:cNvPr>
          <p:cNvSpPr/>
          <p:nvPr userDrawn="1"/>
        </p:nvSpPr>
        <p:spPr>
          <a:xfrm rot="16200000">
            <a:off x="2000249" y="-2000250"/>
            <a:ext cx="5143501" cy="9143999"/>
          </a:xfrm>
          <a:prstGeom prst="rect">
            <a:avLst/>
          </a:prstGeom>
          <a:solidFill>
            <a:srgbClr val="1C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DF015-2B68-B64E-B2F4-EE397F72B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3994" y="527776"/>
            <a:ext cx="1516010" cy="1516010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DD10E70-63AB-EE47-B1DC-67DC96DA44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4706" y="2392677"/>
            <a:ext cx="6854585" cy="5839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DAF935E-8F8F-8D49-8903-5CAA4CAA1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706" y="2976603"/>
            <a:ext cx="6854585" cy="5839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 b="1" kern="700" spc="100" baseline="0">
                <a:solidFill>
                  <a:srgbClr val="F25B3B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ENTER DATE HERE, ALL CAPS</a:t>
            </a:r>
          </a:p>
        </p:txBody>
      </p:sp>
    </p:spTree>
    <p:extLst>
      <p:ext uri="{BB962C8B-B14F-4D97-AF65-F5344CB8AC3E}">
        <p14:creationId xmlns:p14="http://schemas.microsoft.com/office/powerpoint/2010/main" val="142295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side 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7BA7D2-DBCC-6540-84CC-9D1F2DE0659E}"/>
              </a:ext>
            </a:extLst>
          </p:cNvPr>
          <p:cNvSpPr/>
          <p:nvPr userDrawn="1"/>
        </p:nvSpPr>
        <p:spPr>
          <a:xfrm rot="16200000">
            <a:off x="-964054" y="964050"/>
            <a:ext cx="5143501" cy="3215392"/>
          </a:xfrm>
          <a:prstGeom prst="rect">
            <a:avLst/>
          </a:prstGeom>
          <a:solidFill>
            <a:srgbClr val="1C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203D2A0-0084-6E47-8477-C24F6E0B8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393" y="0"/>
            <a:ext cx="598099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1506F3-3AD9-E14D-A917-F7E8A77B8C00}"/>
              </a:ext>
            </a:extLst>
          </p:cNvPr>
          <p:cNvCxnSpPr>
            <a:cxnSpLocks/>
          </p:cNvCxnSpPr>
          <p:nvPr userDrawn="1"/>
        </p:nvCxnSpPr>
        <p:spPr>
          <a:xfrm>
            <a:off x="543140" y="455841"/>
            <a:ext cx="261257" cy="0"/>
          </a:xfrm>
          <a:prstGeom prst="line">
            <a:avLst/>
          </a:prstGeom>
          <a:ln w="22225" cap="rnd">
            <a:solidFill>
              <a:srgbClr val="F2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FC01133-6AA2-474B-B5C0-190965923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6" y="655752"/>
            <a:ext cx="2563058" cy="1218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Enter Short Headline in This Area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FEC779-784F-CB42-AC92-A8704D2951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6" y="2073680"/>
            <a:ext cx="2300730" cy="2505816"/>
          </a:xfrm>
        </p:spPr>
        <p:txBody>
          <a:bodyPr>
            <a:normAutofit/>
          </a:bodyPr>
          <a:lstStyle>
            <a:lvl1pPr marL="0" indent="0">
              <a:lnSpc>
                <a:spcPts val="1880"/>
              </a:lnSpc>
              <a:spcAft>
                <a:spcPts val="60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 for a sidebar paragraph. Use bold text for emphasis. When you believe all children deserve access to early education. When you believe we can join together for greater community impact.</a:t>
            </a:r>
          </a:p>
          <a:p>
            <a:pPr lvl="0"/>
            <a:r>
              <a:rPr lang="en-US" dirty="0"/>
              <a:t>Consider ending the paragraph with a statement in bold text, in the appropriate accent color.</a:t>
            </a:r>
          </a:p>
        </p:txBody>
      </p:sp>
    </p:spTree>
    <p:extLst>
      <p:ext uri="{BB962C8B-B14F-4D97-AF65-F5344CB8AC3E}">
        <p14:creationId xmlns:p14="http://schemas.microsoft.com/office/powerpoint/2010/main" val="12561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F7937E-A8E7-E547-94B4-94F0067C5C2E}"/>
              </a:ext>
            </a:extLst>
          </p:cNvPr>
          <p:cNvSpPr/>
          <p:nvPr userDrawn="1"/>
        </p:nvSpPr>
        <p:spPr>
          <a:xfrm rot="16200000">
            <a:off x="2000249" y="-2000250"/>
            <a:ext cx="5143501" cy="9143999"/>
          </a:xfrm>
          <a:prstGeom prst="rect">
            <a:avLst/>
          </a:prstGeom>
          <a:solidFill>
            <a:srgbClr val="1C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5F3563-9D83-FA43-BC30-56F75F0F3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166932" y="3746990"/>
            <a:ext cx="3571861" cy="30707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585578-8902-F24D-ABFA-DC0F96092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34319" y="3746990"/>
            <a:ext cx="3571861" cy="30707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78C382-E81D-1D41-99C0-250CE6560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01999" y="3746990"/>
            <a:ext cx="3571861" cy="3070773"/>
          </a:xfrm>
          <a:prstGeom prst="rect">
            <a:avLst/>
          </a:prstGeom>
        </p:spPr>
      </p:pic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9879700-F1EF-8E46-B1A7-09D5989BDF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4706" y="2309517"/>
            <a:ext cx="6854585" cy="5839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Enter Subject Divider 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89514C5-18BA-6D45-AA9A-6B05EC2EAB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706" y="2036833"/>
            <a:ext cx="6854585" cy="5839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 b="1" kern="700" spc="100" baseline="0">
                <a:solidFill>
                  <a:srgbClr val="F25B3B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SUBHEAD FOR CHAPTER, ALL CAPS</a:t>
            </a:r>
          </a:p>
        </p:txBody>
      </p:sp>
    </p:spTree>
    <p:extLst>
      <p:ext uri="{BB962C8B-B14F-4D97-AF65-F5344CB8AC3E}">
        <p14:creationId xmlns:p14="http://schemas.microsoft.com/office/powerpoint/2010/main" val="257239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B3E3A-60A3-BF45-AEC3-E912487759D2}"/>
              </a:ext>
            </a:extLst>
          </p:cNvPr>
          <p:cNvSpPr/>
          <p:nvPr userDrawn="1"/>
        </p:nvSpPr>
        <p:spPr>
          <a:xfrm rot="16200000">
            <a:off x="2000249" y="-2000250"/>
            <a:ext cx="5143501" cy="9143999"/>
          </a:xfrm>
          <a:prstGeom prst="rect">
            <a:avLst/>
          </a:prstGeom>
          <a:solidFill>
            <a:srgbClr val="F25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5B3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F3248-BF38-A547-8F51-21309F2E0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6593" y="1593488"/>
            <a:ext cx="2778347" cy="14917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7E788-6319-7841-BFF7-B11EF701A1B9}"/>
              </a:ext>
            </a:extLst>
          </p:cNvPr>
          <p:cNvCxnSpPr>
            <a:cxnSpLocks/>
          </p:cNvCxnSpPr>
          <p:nvPr userDrawn="1"/>
        </p:nvCxnSpPr>
        <p:spPr>
          <a:xfrm>
            <a:off x="3182825" y="3330981"/>
            <a:ext cx="2778347" cy="516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299FFDB-E354-2841-8AF2-224E498053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3886" y="2093046"/>
            <a:ext cx="5656223" cy="8449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Two line quote. Use this template for a short quote that uses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3609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in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B3E3A-60A3-BF45-AEC3-E912487759D2}"/>
              </a:ext>
            </a:extLst>
          </p:cNvPr>
          <p:cNvSpPr/>
          <p:nvPr userDrawn="1"/>
        </p:nvSpPr>
        <p:spPr>
          <a:xfrm rot="16200000">
            <a:off x="2000249" y="-2000250"/>
            <a:ext cx="5143501" cy="9143999"/>
          </a:xfrm>
          <a:prstGeom prst="rect">
            <a:avLst/>
          </a:prstGeom>
          <a:solidFill>
            <a:srgbClr val="F25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5B3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F3248-BF38-A547-8F51-21309F2E0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6593" y="1593488"/>
            <a:ext cx="2778347" cy="14917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7E788-6319-7841-BFF7-B11EF701A1B9}"/>
              </a:ext>
            </a:extLst>
          </p:cNvPr>
          <p:cNvCxnSpPr>
            <a:cxnSpLocks/>
          </p:cNvCxnSpPr>
          <p:nvPr userDrawn="1"/>
        </p:nvCxnSpPr>
        <p:spPr>
          <a:xfrm>
            <a:off x="3182825" y="3330981"/>
            <a:ext cx="2778347" cy="516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299FFDB-E354-2841-8AF2-224E498053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3886" y="1874440"/>
            <a:ext cx="5656223" cy="129524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Three line quote. Use this template for a short quote that expands down to show three lines of text in the space.</a:t>
            </a:r>
          </a:p>
        </p:txBody>
      </p:sp>
    </p:spTree>
    <p:extLst>
      <p:ext uri="{BB962C8B-B14F-4D97-AF65-F5344CB8AC3E}">
        <p14:creationId xmlns:p14="http://schemas.microsoft.com/office/powerpoint/2010/main" val="25495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C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1E0526-AF20-1E45-86D3-5F9761666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96388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948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2746A-0605-9344-BA2A-6235B6C479B7}"/>
              </a:ext>
            </a:extLst>
          </p:cNvPr>
          <p:cNvCxnSpPr>
            <a:cxnSpLocks/>
          </p:cNvCxnSpPr>
          <p:nvPr userDrawn="1"/>
        </p:nvCxnSpPr>
        <p:spPr>
          <a:xfrm>
            <a:off x="543140" y="455841"/>
            <a:ext cx="261257" cy="0"/>
          </a:xfrm>
          <a:prstGeom prst="line">
            <a:avLst/>
          </a:prstGeom>
          <a:ln w="22225" cap="rnd">
            <a:solidFill>
              <a:srgbClr val="F2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6BD951-DF2F-3C40-834E-76428C05081A}"/>
              </a:ext>
            </a:extLst>
          </p:cNvPr>
          <p:cNvSpPr txBox="1"/>
          <p:nvPr userDrawn="1"/>
        </p:nvSpPr>
        <p:spPr>
          <a:xfrm>
            <a:off x="8589364" y="4894318"/>
            <a:ext cx="4384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53F321-594E-574C-81AF-D74ED6C9EB22}" type="slidenum">
              <a:rPr lang="en-US" sz="600" b="1" spc="100" smtClean="0">
                <a:solidFill>
                  <a:srgbClr val="1B1D4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600" b="1" spc="100" dirty="0">
              <a:solidFill>
                <a:srgbClr val="1B1D44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8E0D66A-D343-BD47-BDEF-85DCD9ED3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655753"/>
            <a:ext cx="8275888" cy="554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rgbClr val="1B1D4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Enter headline for bulleted text here…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2CA789-F361-F849-BCB8-F677279BD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1371600"/>
            <a:ext cx="5486400" cy="3117850"/>
          </a:xfrm>
        </p:spPr>
        <p:txBody>
          <a:bodyPr/>
          <a:lstStyle>
            <a:lvl1pPr marL="285750" indent="-285750">
              <a:lnSpc>
                <a:spcPts val="1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marL="285750" indent="-285750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D44"/>
                </a:solidFill>
                <a:latin typeface="Georgia" panose="02040502050405020303" pitchFamily="18" charset="0"/>
              </a:rPr>
              <a:t>Use the appropriate accent color to highlight important parts of the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EFC1A-062D-4B6C-846D-53461BB70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72" y="4819514"/>
            <a:ext cx="9144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2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2746A-0605-9344-BA2A-6235B6C479B7}"/>
              </a:ext>
            </a:extLst>
          </p:cNvPr>
          <p:cNvCxnSpPr>
            <a:cxnSpLocks/>
          </p:cNvCxnSpPr>
          <p:nvPr userDrawn="1"/>
        </p:nvCxnSpPr>
        <p:spPr>
          <a:xfrm>
            <a:off x="543140" y="455841"/>
            <a:ext cx="261257" cy="0"/>
          </a:xfrm>
          <a:prstGeom prst="line">
            <a:avLst/>
          </a:prstGeom>
          <a:ln w="22225" cap="rnd">
            <a:solidFill>
              <a:srgbClr val="F2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8E0D66A-D343-BD47-BDEF-85DCD9ED3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655753"/>
            <a:ext cx="5486400" cy="554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rgbClr val="1B1D4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Headline for paragraph below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2DE3-2985-B04B-8D3A-FA19FFD16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1608921"/>
            <a:ext cx="4271963" cy="2811462"/>
          </a:xfrm>
        </p:spPr>
        <p:txBody>
          <a:bodyPr>
            <a:normAutofit/>
          </a:bodyPr>
          <a:lstStyle>
            <a:lvl1pPr marL="0" indent="0">
              <a:lnSpc>
                <a:spcPts val="1880"/>
              </a:lnSpc>
              <a:spcAft>
                <a:spcPts val="600"/>
              </a:spcAft>
              <a:buFontTx/>
              <a:buNone/>
              <a:defRPr sz="1400">
                <a:solidFill>
                  <a:srgbClr val="1B1D44"/>
                </a:solidFill>
              </a:defRPr>
            </a:lvl1pPr>
          </a:lstStyle>
          <a:p>
            <a:pPr lvl="0"/>
            <a:r>
              <a:rPr lang="en-US" dirty="0"/>
              <a:t>Enter text for a short paragraph. Use bold text for emphasis. When you believe all children deserve access to early education. When you believe we can join together for greater community impact.</a:t>
            </a:r>
          </a:p>
          <a:p>
            <a:pPr lvl="0"/>
            <a:r>
              <a:rPr lang="en-US" dirty="0"/>
              <a:t>Consider ending the paragraph with a statement in bold text, in the appropriate accent color.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5D75E-559C-1744-A2F0-3C31E090D5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5804" y="655638"/>
            <a:ext cx="2143125" cy="258762"/>
          </a:xfrm>
        </p:spPr>
        <p:txBody>
          <a:bodyPr/>
          <a:lstStyle>
            <a:lvl1pPr marL="0" indent="0">
              <a:buFontTx/>
              <a:buNone/>
              <a:defRPr sz="800" b="1" spc="100" baseline="0">
                <a:solidFill>
                  <a:srgbClr val="F25B3B"/>
                </a:solidFill>
                <a:latin typeface="Trebuchet MS" panose="020B070302020209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BULLET TITLE AREA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EBC120-B797-9F4D-A97B-684858F1A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5804" y="869535"/>
            <a:ext cx="2154238" cy="98107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Icons to the left are placeholders, delete or replace to be relevant to bulleted text.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7B78CFA-EF22-184E-81EA-2243C5A6E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5804" y="2064507"/>
            <a:ext cx="2143125" cy="258762"/>
          </a:xfrm>
        </p:spPr>
        <p:txBody>
          <a:bodyPr/>
          <a:lstStyle>
            <a:lvl1pPr marL="0" indent="0">
              <a:buFontTx/>
              <a:buNone/>
              <a:defRPr sz="800" b="1" spc="100" baseline="0">
                <a:solidFill>
                  <a:srgbClr val="F25B3B"/>
                </a:solidFill>
                <a:latin typeface="Trebuchet MS" panose="020B070302020209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BULLET TITLE AREA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749BDA9-F026-8746-B13F-CBFE819376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5804" y="2278404"/>
            <a:ext cx="2154238" cy="98107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99BC4E4-DDE6-8644-9B06-415519BB36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5804" y="3473376"/>
            <a:ext cx="2143125" cy="258762"/>
          </a:xfrm>
        </p:spPr>
        <p:txBody>
          <a:bodyPr/>
          <a:lstStyle>
            <a:lvl1pPr marL="0" indent="0">
              <a:buFontTx/>
              <a:buNone/>
              <a:defRPr sz="800" b="1" spc="100" baseline="0">
                <a:solidFill>
                  <a:srgbClr val="F25B3B"/>
                </a:solidFill>
                <a:latin typeface="Trebuchet MS" panose="020B070302020209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BULLET TITLE AREA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75B1345-AA9F-AE4C-87DB-80B4D6F62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5804" y="3687273"/>
            <a:ext cx="2154238" cy="98107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B9B5F3-2545-3544-B2CB-5B290FF172A2}"/>
              </a:ext>
            </a:extLst>
          </p:cNvPr>
          <p:cNvSpPr txBox="1"/>
          <p:nvPr userDrawn="1"/>
        </p:nvSpPr>
        <p:spPr>
          <a:xfrm>
            <a:off x="8589364" y="4894318"/>
            <a:ext cx="4384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53F321-594E-574C-81AF-D74ED6C9EB22}" type="slidenum">
              <a:rPr lang="en-US" sz="600" b="1" spc="100" smtClean="0">
                <a:solidFill>
                  <a:srgbClr val="1B1D4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600" b="1" spc="100" dirty="0">
              <a:solidFill>
                <a:srgbClr val="1B1D44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18CC9C-B986-4EA3-BE38-537546551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72" y="4819514"/>
            <a:ext cx="9144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with text and 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2746A-0605-9344-BA2A-6235B6C479B7}"/>
              </a:ext>
            </a:extLst>
          </p:cNvPr>
          <p:cNvCxnSpPr>
            <a:cxnSpLocks/>
          </p:cNvCxnSpPr>
          <p:nvPr userDrawn="1"/>
        </p:nvCxnSpPr>
        <p:spPr>
          <a:xfrm>
            <a:off x="543140" y="455841"/>
            <a:ext cx="261257" cy="0"/>
          </a:xfrm>
          <a:prstGeom prst="line">
            <a:avLst/>
          </a:prstGeom>
          <a:ln w="22225" cap="rnd">
            <a:solidFill>
              <a:srgbClr val="F2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8E0D66A-D343-BD47-BDEF-85DCD9ED3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655753"/>
            <a:ext cx="3350041" cy="8507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rgbClr val="1B1D4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Enter Short Headline in This Area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2DE3-2985-B04B-8D3A-FA19FFD16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1608921"/>
            <a:ext cx="3350041" cy="2811462"/>
          </a:xfrm>
        </p:spPr>
        <p:txBody>
          <a:bodyPr>
            <a:normAutofit/>
          </a:bodyPr>
          <a:lstStyle>
            <a:lvl1pPr marL="0" indent="0">
              <a:lnSpc>
                <a:spcPts val="1880"/>
              </a:lnSpc>
              <a:spcAft>
                <a:spcPts val="600"/>
              </a:spcAft>
              <a:buFontTx/>
              <a:buNone/>
              <a:defRPr sz="1000">
                <a:solidFill>
                  <a:srgbClr val="1B1D44"/>
                </a:solidFill>
              </a:defRPr>
            </a:lvl1pPr>
          </a:lstStyle>
          <a:p>
            <a:pPr lvl="0"/>
            <a:r>
              <a:rPr lang="en-US" dirty="0"/>
              <a:t>Enter text for a longer paragraph. Use bold text for emphasis. When you believe all children deserve access to early education. When you believe we can join together for greater community impact.</a:t>
            </a:r>
          </a:p>
          <a:p>
            <a:pPr lvl="0"/>
            <a:r>
              <a:rPr lang="en-US" dirty="0"/>
              <a:t>Consider ending the paragraph with a statement in bold text, in the appropriate accent color.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B9B5F3-2545-3544-B2CB-5B290FF172A2}"/>
              </a:ext>
            </a:extLst>
          </p:cNvPr>
          <p:cNvSpPr txBox="1"/>
          <p:nvPr userDrawn="1"/>
        </p:nvSpPr>
        <p:spPr>
          <a:xfrm>
            <a:off x="8589364" y="4894318"/>
            <a:ext cx="4384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53F321-594E-574C-81AF-D74ED6C9EB22}" type="slidenum">
              <a:rPr lang="en-US" sz="600" b="1" spc="100" smtClean="0">
                <a:solidFill>
                  <a:srgbClr val="1B1D4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600" b="1" spc="100" dirty="0">
              <a:solidFill>
                <a:srgbClr val="1B1D44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C697A-AB2C-1945-9575-9D6DBA2239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9775" y="655638"/>
            <a:ext cx="4040188" cy="37639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664EA-4A23-4863-BF07-B35366643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72" y="4819514"/>
            <a:ext cx="9144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paragraph with sideba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203D2A0-0084-6E47-8477-C24F6E0B8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8454" y="0"/>
            <a:ext cx="3027934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2746A-0605-9344-BA2A-6235B6C479B7}"/>
              </a:ext>
            </a:extLst>
          </p:cNvPr>
          <p:cNvCxnSpPr>
            <a:cxnSpLocks/>
          </p:cNvCxnSpPr>
          <p:nvPr userDrawn="1"/>
        </p:nvCxnSpPr>
        <p:spPr>
          <a:xfrm>
            <a:off x="543140" y="455841"/>
            <a:ext cx="261257" cy="0"/>
          </a:xfrm>
          <a:prstGeom prst="line">
            <a:avLst/>
          </a:prstGeom>
          <a:ln w="22225" cap="rnd">
            <a:solidFill>
              <a:srgbClr val="F2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8E0D66A-D343-BD47-BDEF-85DCD9ED3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655752"/>
            <a:ext cx="5351228" cy="7683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rgbClr val="1B1D4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Enter headline for short paragraph, possibly on two lines.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60F4BF-9BA8-2143-AF6D-19DC352465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5" y="1716058"/>
            <a:ext cx="4271963" cy="2811462"/>
          </a:xfrm>
        </p:spPr>
        <p:txBody>
          <a:bodyPr>
            <a:normAutofit/>
          </a:bodyPr>
          <a:lstStyle>
            <a:lvl1pPr marL="0" indent="0">
              <a:lnSpc>
                <a:spcPts val="1880"/>
              </a:lnSpc>
              <a:spcAft>
                <a:spcPts val="600"/>
              </a:spcAft>
              <a:buFontTx/>
              <a:buNone/>
              <a:defRPr sz="1400">
                <a:solidFill>
                  <a:srgbClr val="1B1D44"/>
                </a:solidFill>
              </a:defRPr>
            </a:lvl1pPr>
          </a:lstStyle>
          <a:p>
            <a:pPr lvl="0"/>
            <a:r>
              <a:rPr lang="en-US" dirty="0"/>
              <a:t>Enter text for a short paragraph. Use bold text for emphasis. When you believe all children deserve access to early education. When you believe we can join together for greater community impact.</a:t>
            </a:r>
          </a:p>
          <a:p>
            <a:pPr lvl="0"/>
            <a:r>
              <a:rPr lang="en-US" dirty="0"/>
              <a:t>Consider ending the paragraph with a statement in bold text, in the appropriate accent color.</a:t>
            </a:r>
          </a:p>
        </p:txBody>
      </p:sp>
    </p:spTree>
    <p:extLst>
      <p:ext uri="{BB962C8B-B14F-4D97-AF65-F5344CB8AC3E}">
        <p14:creationId xmlns:p14="http://schemas.microsoft.com/office/powerpoint/2010/main" val="24475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7DAD-0231-DB4E-B104-D812E4DD643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6EE3-985D-E94A-B8B4-3A6D58D5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1B1D44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B1D44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AF9B40-877D-234F-BA43-4279F5E13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Black Youth Leadership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91194-ECEA-E342-9D37-6E4C8666FF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February 23, 2022</a:t>
            </a:r>
          </a:p>
          <a:p>
            <a:r>
              <a:rPr lang="en-US" sz="1200" dirty="0"/>
              <a:t>Niyati Desai, Director of Community Engagement </a:t>
            </a:r>
          </a:p>
        </p:txBody>
      </p:sp>
    </p:spTree>
    <p:extLst>
      <p:ext uri="{BB962C8B-B14F-4D97-AF65-F5344CB8AC3E}">
        <p14:creationId xmlns:p14="http://schemas.microsoft.com/office/powerpoint/2010/main" val="411496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68143-CA1D-457C-8180-D65F782E4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Community Advisory Committee  - proposed membership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3BA2-533B-49BE-AA36-1C7DE1563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5" y="1371600"/>
            <a:ext cx="8121196" cy="311785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/>
              <a:t>Committee members are volunteers</a:t>
            </a:r>
          </a:p>
          <a:p>
            <a:pPr lvl="1"/>
            <a:r>
              <a:rPr lang="en-US" sz="1900" dirty="0">
                <a:latin typeface="Georgia" panose="02040502050405020303" pitchFamily="18" charset="0"/>
              </a:rPr>
              <a:t>(1) City appointed member who represents the office overseeing these funds </a:t>
            </a:r>
          </a:p>
          <a:p>
            <a:pPr lvl="1"/>
            <a:r>
              <a:rPr lang="en-US" sz="1900" dirty="0">
                <a:latin typeface="Georgia" panose="02040502050405020303" pitchFamily="18" charset="0"/>
              </a:rPr>
              <a:t>(3-5) Community representatives </a:t>
            </a:r>
          </a:p>
          <a:p>
            <a:pPr lvl="1"/>
            <a:r>
              <a:rPr lang="en-US" sz="1900" dirty="0">
                <a:latin typeface="Georgia" panose="02040502050405020303" pitchFamily="18" charset="0"/>
              </a:rPr>
              <a:t>OCF relationship manager (non-voting) </a:t>
            </a:r>
          </a:p>
          <a:p>
            <a:pPr marL="342900" lvl="1" indent="0">
              <a:buNone/>
            </a:pPr>
            <a:endParaRPr lang="en-US" sz="1900" dirty="0">
              <a:latin typeface="Georgia" panose="02040502050405020303" pitchFamily="18" charset="0"/>
            </a:endParaRPr>
          </a:p>
          <a:p>
            <a:r>
              <a:rPr lang="en-US" sz="1900" dirty="0"/>
              <a:t>City will appoint a Fund Advisor/Chair who will serve as primary point of contact and liaison for Oregon Community Foundation, City of Portland, and Black United Fund </a:t>
            </a:r>
          </a:p>
          <a:p>
            <a:pPr lvl="1"/>
            <a:r>
              <a:rPr lang="en-US" sz="1900" dirty="0">
                <a:latin typeface="Georgia" panose="02040502050405020303" pitchFamily="18" charset="0"/>
              </a:rPr>
              <a:t>Chair will have access to OCF fund account to track incoming donations grant expenditures and fund balance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2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A0CAD-6D66-F640-9CBD-F49E44B3B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collection and measures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7FBF-45E2-0141-AC76-87B1DFC7F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" y="1371600"/>
            <a:ext cx="7301139" cy="3117850"/>
          </a:xfrm>
        </p:spPr>
        <p:txBody>
          <a:bodyPr>
            <a:normAutofit/>
          </a:bodyPr>
          <a:lstStyle/>
          <a:p>
            <a:r>
              <a:rPr lang="en-US" sz="1800" b="1" dirty="0"/>
              <a:t>Reporting: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End of year grantmaking report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Annual fund balance statement </a:t>
            </a:r>
          </a:p>
          <a:p>
            <a:pPr lvl="1"/>
            <a:r>
              <a:rPr lang="en-US" i="1" dirty="0">
                <a:latin typeface="Georgia" panose="02040502050405020303" pitchFamily="18" charset="0"/>
              </a:rPr>
              <a:t>Interim reports upon request</a:t>
            </a:r>
          </a:p>
          <a:p>
            <a:endParaRPr lang="en-US" sz="1800" dirty="0"/>
          </a:p>
          <a:p>
            <a:r>
              <a:rPr lang="en-US" sz="1800" b="1" dirty="0"/>
              <a:t>Measures: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# of grants distributed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Total amount of funds distributed annually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Total amount of additional funding secured </a:t>
            </a:r>
          </a:p>
        </p:txBody>
      </p:sp>
    </p:spTree>
    <p:extLst>
      <p:ext uri="{BB962C8B-B14F-4D97-AF65-F5344CB8AC3E}">
        <p14:creationId xmlns:p14="http://schemas.microsoft.com/office/powerpoint/2010/main" val="160280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4A15DD-927F-4AB8-8ABA-9655074D6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Grant Budget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20180-7D1E-479C-976B-9D3AFC84AB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" y="1371600"/>
            <a:ext cx="7780111" cy="3117850"/>
          </a:xfrm>
        </p:spPr>
        <p:txBody>
          <a:bodyPr/>
          <a:lstStyle/>
          <a:p>
            <a:r>
              <a:rPr lang="en-US" sz="1800" b="1" dirty="0"/>
              <a:t>Total requested: $196,750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$5,900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OCF Fund Fee 3% 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Relationship management, programmatic support and participation in the advisory committee </a:t>
            </a:r>
          </a:p>
          <a:p>
            <a:pPr marL="685800" lvl="2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$190,850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Grantmaking per recommendations via Community Advisory Committee 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Distributed upon approval by OCF Board of Directors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2BF352D4-3ADA-449A-88FC-0BF55189F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" t="21773" r="-162" b="8243"/>
          <a:stretch/>
        </p:blipFill>
        <p:spPr>
          <a:xfrm>
            <a:off x="366712" y="1283834"/>
            <a:ext cx="8417387" cy="3059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6EA0A-3879-4164-BC02-A12A1A683760}"/>
              </a:ext>
            </a:extLst>
          </p:cNvPr>
          <p:cNvSpPr txBox="1"/>
          <p:nvPr/>
        </p:nvSpPr>
        <p:spPr>
          <a:xfrm>
            <a:off x="853167" y="676276"/>
            <a:ext cx="559389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Georgia"/>
              </a:rPr>
              <a:t>OCF's Mission, Vision, and Values</a:t>
            </a:r>
            <a:endParaRPr lang="en-US" sz="26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19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C0F34-63E1-4D5C-8EEB-C80BC4A26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5" y="684914"/>
            <a:ext cx="3425698" cy="12180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eorgia"/>
              </a:rPr>
              <a:t>What does OCF do?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47EE46-5596-422A-B2F6-952E72582C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604" y="1515099"/>
            <a:ext cx="2695432" cy="301827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166370" indent="-166370">
              <a:buFont typeface="Arial" panose="020B0604020202020204" pitchFamily="34" charset="0"/>
              <a:buChar char="•"/>
            </a:pPr>
            <a:r>
              <a:rPr lang="en-US" sz="4800">
                <a:latin typeface="Georgia"/>
              </a:rPr>
              <a:t>Promotes philanthropy</a:t>
            </a:r>
          </a:p>
          <a:p>
            <a:pPr marL="166370" indent="-166370">
              <a:buFont typeface="Arial" panose="020B0604020202020204" pitchFamily="34" charset="0"/>
              <a:buChar char="•"/>
            </a:pPr>
            <a:r>
              <a:rPr lang="en-US" sz="4800">
                <a:latin typeface="Georgia"/>
              </a:rPr>
              <a:t>Builds permanent charitable resources</a:t>
            </a:r>
          </a:p>
          <a:p>
            <a:pPr marL="166370" indent="-166370">
              <a:buFont typeface="Arial" panose="020B0604020202020204" pitchFamily="34" charset="0"/>
              <a:buChar char="•"/>
            </a:pPr>
            <a:r>
              <a:rPr lang="en-US" sz="4800">
                <a:latin typeface="Georgia"/>
              </a:rPr>
              <a:t>Acts as intermediary organization</a:t>
            </a:r>
          </a:p>
          <a:p>
            <a:pPr marL="166370" indent="-166370">
              <a:buFont typeface="Arial" panose="020B0604020202020204" pitchFamily="34" charset="0"/>
              <a:buChar char="•"/>
            </a:pPr>
            <a:r>
              <a:rPr lang="en-US" sz="4800">
                <a:latin typeface="Georgia"/>
              </a:rPr>
              <a:t>Promotes community development and local leadership</a:t>
            </a:r>
          </a:p>
          <a:p>
            <a:pPr marL="166370" indent="-166370">
              <a:buFont typeface="Arial" panose="020B0604020202020204" pitchFamily="34" charset="0"/>
              <a:buChar char="•"/>
            </a:pPr>
            <a:r>
              <a:rPr lang="en-US" sz="4800">
                <a:latin typeface="Georgia"/>
              </a:rPr>
              <a:t>Supports nonprofit capacity building and sustainability</a:t>
            </a:r>
          </a:p>
          <a:p>
            <a:endParaRPr lang="en-US"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528A0C27-ED0D-44AF-9042-C03FFE3149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7097" r="17097"/>
          <a:stretch>
            <a:fillRect/>
          </a:stretch>
        </p:blipFill>
        <p:spPr>
          <a:xfrm>
            <a:off x="3215642" y="0"/>
            <a:ext cx="59809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0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EA915-FC02-48E8-B88B-7BE4441F9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Impact of OCF in 2021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48EF20-3270-4763-9C32-3B661797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1364516"/>
            <a:ext cx="8336692" cy="32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8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A0CAD-6D66-F640-9CBD-F49E44B3B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7FBF-45E2-0141-AC76-87B1DFC7F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" y="1371600"/>
            <a:ext cx="7576911" cy="3117850"/>
          </a:xfrm>
        </p:spPr>
        <p:txBody>
          <a:bodyPr/>
          <a:lstStyle/>
          <a:p>
            <a:r>
              <a:rPr lang="en-US" b="1" dirty="0"/>
              <a:t>OCF ROLE IN BLACK YOUTH LEADERSHIP DEVELOPMENT PROGRAM: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Fund Setup &amp;  Gift Processing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Grant vetting and distribution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Staffing and Support </a:t>
            </a:r>
          </a:p>
          <a:p>
            <a:pPr marL="342900" lvl="1" indent="0">
              <a:buNone/>
            </a:pP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r>
              <a:rPr lang="en-US" b="1" dirty="0"/>
              <a:t>COMMUNITY ADVISORY COMMITTEE</a:t>
            </a:r>
          </a:p>
          <a:p>
            <a:r>
              <a:rPr lang="en-US" b="1" dirty="0"/>
              <a:t>REPORTING AND MEASURES</a:t>
            </a:r>
          </a:p>
          <a:p>
            <a:r>
              <a:rPr lang="en-US" b="1" dirty="0"/>
              <a:t>BUDGET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A0CAD-6D66-F640-9CBD-F49E44B3B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OCF Fund Setup &amp; Gift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7FBF-45E2-0141-AC76-87B1DFC7F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" y="1371599"/>
            <a:ext cx="8422307" cy="3463871"/>
          </a:xfrm>
        </p:spPr>
        <p:txBody>
          <a:bodyPr>
            <a:normAutofit/>
          </a:bodyPr>
          <a:lstStyle/>
          <a:p>
            <a:r>
              <a:rPr lang="en-US" dirty="0"/>
              <a:t>OCF will set up a wholly expendable community advised fund to hold and distribute grant funding</a:t>
            </a:r>
          </a:p>
          <a:p>
            <a:r>
              <a:rPr lang="en-US" dirty="0"/>
              <a:t>Fund’s primary purpose is to distribute grants to eligible organizations based on youth developed recommendations via the Community Advisory Committee approval </a:t>
            </a:r>
          </a:p>
          <a:p>
            <a:r>
              <a:rPr lang="en-US" dirty="0"/>
              <a:t>Fund will have a unique URL and will be open to additional philanthropic tax-deductible contributions, however OCF does not fundraise </a:t>
            </a:r>
          </a:p>
          <a:p>
            <a:r>
              <a:rPr lang="en-US" dirty="0"/>
              <a:t>OCF will send gift acknowledgement letters to any donors who contribute to the fund </a:t>
            </a:r>
          </a:p>
          <a:p>
            <a:r>
              <a:rPr lang="en-US" dirty="0"/>
              <a:t>Annual reports on additional contributions will be provided. Interim reports available upon request. </a:t>
            </a:r>
          </a:p>
        </p:txBody>
      </p:sp>
    </p:spTree>
    <p:extLst>
      <p:ext uri="{BB962C8B-B14F-4D97-AF65-F5344CB8AC3E}">
        <p14:creationId xmlns:p14="http://schemas.microsoft.com/office/powerpoint/2010/main" val="174780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A0CAD-6D66-F640-9CBD-F49E44B3B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 Vetting and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7FBF-45E2-0141-AC76-87B1DFC7F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" y="1371600"/>
            <a:ext cx="8201025" cy="3117850"/>
          </a:xfrm>
        </p:spPr>
        <p:txBody>
          <a:bodyPr>
            <a:normAutofit/>
          </a:bodyPr>
          <a:lstStyle/>
          <a:p>
            <a:r>
              <a:rPr lang="en-US" dirty="0"/>
              <a:t>OCF will provide vetting services of grant applicants and project grantees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Eligibility 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Mission alignment 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Confirmation of active status with Oregon Department of Justice 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Contact information</a:t>
            </a:r>
          </a:p>
          <a:p>
            <a:endParaRPr lang="en-US" dirty="0"/>
          </a:p>
          <a:p>
            <a:r>
              <a:rPr lang="en-US" dirty="0"/>
              <a:t>OCF will distribute Grant Award letters and grant funds to each approved grantee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32304-33BB-45AC-8186-B08F7FF8A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Staffing Support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06CE-A691-4E81-8472-3AD9A8E58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5" y="1371600"/>
            <a:ext cx="8005082" cy="3117850"/>
          </a:xfrm>
        </p:spPr>
        <p:txBody>
          <a:bodyPr/>
          <a:lstStyle/>
          <a:p>
            <a:r>
              <a:rPr lang="en-US" sz="1800" dirty="0"/>
              <a:t>OCF will designate a relationship manager who will serve as primary OCF contact for this Fund and the appointed Chair and Black United Fund</a:t>
            </a:r>
          </a:p>
          <a:p>
            <a:r>
              <a:rPr lang="en-US" sz="1800" b="1" dirty="0"/>
              <a:t>Relationship Manager will: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Participate in minimum of (2) Community Advisory Committee meetings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Support agenda setting and meeting facilitation, as needed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Move grant recommendations forward for OCF Board of Directors approval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Participate in project grantee review by City, as requested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346D1-64DD-43EA-87EB-B407B20A5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Advisory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CB14-8FB9-459E-8141-C22A09874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5" y="1371600"/>
            <a:ext cx="8121196" cy="3117850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Roles and responsibilities: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Advisory Council functions as an advisory committee to the City of Portland and OCF Board of Directors.</a:t>
            </a:r>
          </a:p>
          <a:p>
            <a:pPr marL="3429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Support and guide the work of Black United Fund and Dr. Mitchell</a:t>
            </a:r>
          </a:p>
          <a:p>
            <a:pPr marL="3429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Review and approve youth-developed grant recommendations per R.I.S.E program</a:t>
            </a:r>
          </a:p>
          <a:p>
            <a:pPr marL="3429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Present grant recommendations to OCF Relationship Manager for Board approval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1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F Master">
      <a:dk1>
        <a:srgbClr val="1B1D44"/>
      </a:dk1>
      <a:lt1>
        <a:srgbClr val="FFFFFF"/>
      </a:lt1>
      <a:dk2>
        <a:srgbClr val="F05B3B"/>
      </a:dk2>
      <a:lt2>
        <a:srgbClr val="8396AF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E82"/>
      </a:hlink>
      <a:folHlink>
        <a:srgbClr val="003E8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C2D5224-FC14-439B-AC9A-156E1B266FFF}" vid="{0D1B561C-FC89-44F1-87A9-6A151C954E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OCF General</Template>
  <TotalTime>1430</TotalTime>
  <Words>519</Words>
  <Application>Microsoft Office PowerPoint</Application>
  <PresentationFormat>On-screen Show (16:9)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Niyati Desai</dc:creator>
  <cp:lastModifiedBy>Niyati Desai</cp:lastModifiedBy>
  <cp:revision>9</cp:revision>
  <cp:lastPrinted>2018-11-01T00:52:30Z</cp:lastPrinted>
  <dcterms:created xsi:type="dcterms:W3CDTF">2022-02-22T16:26:59Z</dcterms:created>
  <dcterms:modified xsi:type="dcterms:W3CDTF">2022-02-23T21:02:38Z</dcterms:modified>
</cp:coreProperties>
</file>