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38"/>
  </p:notesMasterIdLst>
  <p:handoutMasterIdLst>
    <p:handoutMasterId r:id="rId39"/>
  </p:handoutMasterIdLst>
  <p:sldIdLst>
    <p:sldId id="256" r:id="rId2"/>
    <p:sldId id="294" r:id="rId3"/>
    <p:sldId id="281" r:id="rId4"/>
    <p:sldId id="347" r:id="rId5"/>
    <p:sldId id="307" r:id="rId6"/>
    <p:sldId id="298" r:id="rId7"/>
    <p:sldId id="297" r:id="rId8"/>
    <p:sldId id="319" r:id="rId9"/>
    <p:sldId id="327" r:id="rId10"/>
    <p:sldId id="353" r:id="rId11"/>
    <p:sldId id="354" r:id="rId12"/>
    <p:sldId id="355" r:id="rId13"/>
    <p:sldId id="381" r:id="rId14"/>
    <p:sldId id="356" r:id="rId15"/>
    <p:sldId id="348" r:id="rId16"/>
    <p:sldId id="350" r:id="rId17"/>
    <p:sldId id="357" r:id="rId18"/>
    <p:sldId id="345" r:id="rId19"/>
    <p:sldId id="352" r:id="rId20"/>
    <p:sldId id="358" r:id="rId21"/>
    <p:sldId id="360" r:id="rId22"/>
    <p:sldId id="382" r:id="rId23"/>
    <p:sldId id="361" r:id="rId24"/>
    <p:sldId id="362" r:id="rId25"/>
    <p:sldId id="363" r:id="rId26"/>
    <p:sldId id="364" r:id="rId27"/>
    <p:sldId id="366" r:id="rId28"/>
    <p:sldId id="365" r:id="rId29"/>
    <p:sldId id="373" r:id="rId30"/>
    <p:sldId id="372" r:id="rId31"/>
    <p:sldId id="377" r:id="rId32"/>
    <p:sldId id="374" r:id="rId33"/>
    <p:sldId id="378" r:id="rId34"/>
    <p:sldId id="371" r:id="rId35"/>
    <p:sldId id="379" r:id="rId36"/>
    <p:sldId id="38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834"/>
    <p:restoredTop sz="80731"/>
  </p:normalViewPr>
  <p:slideViewPr>
    <p:cSldViewPr snapToGrid="0" snapToObjects="1">
      <p:cViewPr varScale="1">
        <p:scale>
          <a:sx n="82" d="100"/>
          <a:sy n="82" d="100"/>
        </p:scale>
        <p:origin x="2200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60" d="100"/>
          <a:sy n="160" d="100"/>
        </p:scale>
        <p:origin x="872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2084F01-C3D3-C540-9CD3-C114D912358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4211A6-171B-7241-9851-D5EA373D575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FCFBD2-1FC5-F948-804D-2036D759A89E}" type="datetimeFigureOut">
              <a:rPr lang="en-US" smtClean="0"/>
              <a:t>2/23/22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125A68-DD0F-5E4B-8EB7-98BE7A89775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68C43B-1955-A843-BFC3-23DA2926C41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1D647-9291-8647-84B1-CC8842C59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1439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5E6727-800C-EA44-A974-52086851032C}" type="datetimeFigureOut">
              <a:rPr lang="en-US" smtClean="0"/>
              <a:t>2/23/22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62B741-F197-F54A-9F90-55D312D9F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055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2B741-F197-F54A-9F90-55D312D9F2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30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2B741-F197-F54A-9F90-55D312D9F2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8134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2B741-F197-F54A-9F90-55D312D9F2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2645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2B741-F197-F54A-9F90-55D312D9F2B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3336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2B741-F197-F54A-9F90-55D312D9F2B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1106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2B741-F197-F54A-9F90-55D312D9F2B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9053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2B741-F197-F54A-9F90-55D312D9F2B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9846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2B741-F197-F54A-9F90-55D312D9F2B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1349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2B741-F197-F54A-9F90-55D312D9F2B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747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2B741-F197-F54A-9F90-55D312D9F2B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0464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2B741-F197-F54A-9F90-55D312D9F2B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852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2B741-F197-F54A-9F90-55D312D9F2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5375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2B741-F197-F54A-9F90-55D312D9F2B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5737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2B741-F197-F54A-9F90-55D312D9F2B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3531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2B741-F197-F54A-9F90-55D312D9F2B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0176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2B741-F197-F54A-9F90-55D312D9F2B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374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2B741-F197-F54A-9F90-55D312D9F2B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1825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2B741-F197-F54A-9F90-55D312D9F2B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3880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2B741-F197-F54A-9F90-55D312D9F2B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3296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2B741-F197-F54A-9F90-55D312D9F2B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0300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2B741-F197-F54A-9F90-55D312D9F2B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016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2B741-F197-F54A-9F90-55D312D9F2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774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2B741-F197-F54A-9F90-55D312D9F2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126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2B741-F197-F54A-9F90-55D312D9F2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1457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2B741-F197-F54A-9F90-55D312D9F2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307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2B741-F197-F54A-9F90-55D312D9F2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185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2B741-F197-F54A-9F90-55D312D9F2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46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2B741-F197-F54A-9F90-55D312D9F2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013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48658-529E-BF48-B60D-ABF6AD3CD0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A79774-F198-054F-9FA5-6058E411E9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E7F49C-F6CC-9B4D-A614-FA9EEE2C2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2/23/22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D9A99C-0C36-274B-BCFF-6C6AF99D5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60AB9C-4E83-5A40-AC78-B3DB2929D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239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76710-8F77-B148-9F71-408AC9C66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689C10-5017-3849-94D6-FA81CBA8D3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3807B-84F5-9F4F-8E28-0A9B50B0B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2/23/22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CC1DA-B5E7-604E-AD49-C8387B45D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240773-9447-FA4D-9A85-DDF4BCA9A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226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E91821-F493-6A41-A79E-FBED34679D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CCF449-8F89-4744-8ED8-F0F50CA65E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A050F-9D3A-2F49-B61B-6814CB69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2/23/22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70D6B6-8B96-2842-B51E-4BDE70077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EB5D86-9487-E548-AEE6-982210DEC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925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39566-CED1-DC48-9A38-674C057EC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193E0-05F5-0B4B-9A40-EFBF9F0E3C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7D4337-0161-424F-AF82-9E9AA6343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2/23/22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F1ADC-98FF-A841-9092-A43CB586F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AE0E9-7ADE-8C43-BD6B-036C71206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56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5E10C-28DD-0343-9E75-8E159EF37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DC92B9-F463-4442-92A5-910F3E9AF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1E5E7F-35F7-2F44-B750-A3922DC69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822A4-8DA6-4447-9B1F-C5DB58435268}" type="datetimeFigureOut">
              <a:rPr lang="en-US" smtClean="0"/>
              <a:t>2/23/22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4F969-0F78-4046-AB67-2FDE6375B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F1B3F-023E-2843-BEBB-407C9EDBF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624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3893A-101D-D24D-926E-A70442AF6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B747FB-3E1F-ED4F-A33E-E75A4F4AAE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52A9E4-2F62-9E4C-AD79-9962A2938F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B13630-5385-4942-9B53-CA82DC291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2/23/22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1B83ED-2ED6-184A-86A3-66D704C4D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6282B9-8E49-F048-8B9E-B0EF915F5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00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FF2EC-C200-8A46-9BB8-308FE1575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BA736A-3508-534C-94B0-E409027C0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56D81A-A1FB-F341-B2EE-EC6F5B68A3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53056B-D19A-4C41-B4AF-CE3B78B4CD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AED556-BB25-7C42-8C45-E027A33394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BB1167-8C86-3B4A-AF63-35616F2C5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2/23/22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80573D-9175-414D-B63E-67DB2C91F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BEE41F-224F-F04D-A704-3A0078413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53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E6BD4-D39E-4D43-B4FF-958859BA4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95C742-7C31-8944-94C4-447A0392A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2/23/22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5B05C4-917C-704D-A57B-6EB239DED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C5D68B-C617-E54E-9B6A-83D60CD68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171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050D28-B4D7-B249-AD16-1E97838F6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2/23/22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F10165-21B5-DB48-B0B2-C06FF98EF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B2B39E-EE2A-F249-8D09-8481FEA20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858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F2E07-E63E-FD4D-8AF8-1075646E9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3CB93-0F8B-884F-9713-533E55BB6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1073F2-52FD-2F4F-9E89-4990A259A3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3BE065-C450-CD45-843E-1EC8FAFAE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2/23/22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F98FDD-5F93-8C4D-AB07-E51CD5A1E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139A4E-1B03-B244-B915-BDD6BD533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481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25991-6723-034B-A426-41BCCECE7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9A20C7-892E-564D-8342-AB75DDC786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73B675-A741-9849-B815-0E1D577C9C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8F254-2112-1F47-93BE-D624910D7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2/23/22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5ECE38-F443-7845-A96B-AD5B0EE13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58B758-DD18-C54E-BDCC-EDABD12EC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65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18A624-6CFF-E64F-BEB5-EB5EC9499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A8A228-F9AC-B242-9A8E-C44DB0CB33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A76D2-197F-5345-868F-23CD12B359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2/23/22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A830B-5D62-3843-B0F6-3F96148FD5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00C562-0BFC-DB41-8EF7-077B610436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1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F02162B-3B6F-D343-8326-0E0F7FA937F3}"/>
              </a:ext>
            </a:extLst>
          </p:cNvPr>
          <p:cNvSpPr/>
          <p:nvPr/>
        </p:nvSpPr>
        <p:spPr>
          <a:xfrm>
            <a:off x="312420" y="312945"/>
            <a:ext cx="11567160" cy="6437324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How to Fix a Broken Heart">
            <a:extLst>
              <a:ext uri="{FF2B5EF4-FFF2-40B4-BE49-F238E27FC236}">
                <a16:creationId xmlns:a16="http://schemas.microsoft.com/office/drawing/2014/main" id="{68A5A5C0-7F64-2240-B760-F28F3BCDF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469" y="3818833"/>
            <a:ext cx="3672840" cy="275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BDF2659-9B9A-6A44-B638-A232F6022623}"/>
              </a:ext>
            </a:extLst>
          </p:cNvPr>
          <p:cNvCxnSpPr/>
          <p:nvPr/>
        </p:nvCxnSpPr>
        <p:spPr>
          <a:xfrm>
            <a:off x="6521393" y="4049947"/>
            <a:ext cx="406705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947F667E-B9C8-A54B-9413-6EDC8A156A0E}"/>
              </a:ext>
            </a:extLst>
          </p:cNvPr>
          <p:cNvSpPr txBox="1">
            <a:spLocks/>
          </p:cNvSpPr>
          <p:nvPr/>
        </p:nvSpPr>
        <p:spPr>
          <a:xfrm>
            <a:off x="374947" y="313192"/>
            <a:ext cx="11567159" cy="3653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Will We Learn?</a:t>
            </a:r>
          </a:p>
          <a:p>
            <a:pPr algn="ctr"/>
            <a:r>
              <a:rPr lang="en-US" sz="5400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It’s Not Their Heads,</a:t>
            </a:r>
          </a:p>
          <a:p>
            <a:pPr algn="ctr"/>
            <a:r>
              <a:rPr lang="en-US" sz="5400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It’s Their (Broken) Hearts</a:t>
            </a:r>
          </a:p>
          <a:p>
            <a:pPr algn="ctr"/>
            <a:endParaRPr lang="en-US" sz="2400" dirty="0">
              <a:blipFill dpi="0" rotWithShape="1">
                <a:blip r:embed="rId4"/>
                <a:srcRect/>
                <a:tile tx="6350" ty="-127000" sx="65000" sy="64000" flip="none" algn="tl"/>
              </a:blip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39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9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research-informed, healing-centered </a:t>
            </a:r>
          </a:p>
          <a:p>
            <a:pPr algn="ctr"/>
            <a:r>
              <a:rPr lang="en-US" sz="39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path that works for Black youth!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388AC4F-BCC1-114D-AF9E-576AAD22C2F4}"/>
              </a:ext>
            </a:extLst>
          </p:cNvPr>
          <p:cNvSpPr txBox="1">
            <a:spLocks/>
          </p:cNvSpPr>
          <p:nvPr/>
        </p:nvSpPr>
        <p:spPr>
          <a:xfrm>
            <a:off x="5927180" y="4104131"/>
            <a:ext cx="5832238" cy="2469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 equity-grounded presentation by </a:t>
            </a:r>
            <a:endParaRPr lang="en-US" b="1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9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7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1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8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 guest presenters from </a:t>
            </a:r>
          </a:p>
          <a:p>
            <a:r>
              <a:rPr lang="en-US" sz="18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Am MORE </a:t>
            </a:r>
            <a:r>
              <a:rPr lang="en-US" sz="14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(Making Ourselves Resilient Everyday)</a:t>
            </a:r>
            <a:endParaRPr lang="en-US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800" b="1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38005187-74D2-6941-BDD3-D6EB6A3301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526" y="4469209"/>
            <a:ext cx="5212058" cy="11798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59058B-D454-5044-972C-0A0A3DD99A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385823" y="3845303"/>
            <a:ext cx="6373595" cy="25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919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093572-980B-0F40-AE89-69E37FD4AC9A}"/>
              </a:ext>
            </a:extLst>
          </p:cNvPr>
          <p:cNvSpPr/>
          <p:nvPr/>
        </p:nvSpPr>
        <p:spPr>
          <a:xfrm>
            <a:off x="7376550" y="3850216"/>
            <a:ext cx="41770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Let’s take a moment to acknowledge to yourself any commonalities within my journey that you have experienced yourself.</a:t>
            </a:r>
            <a:endParaRPr lang="en-US" sz="2400" i="1" dirty="0"/>
          </a:p>
        </p:txBody>
      </p:sp>
      <p:pic>
        <p:nvPicPr>
          <p:cNvPr id="3" name="Picture 2" descr="Think Pair Share Teachers (@CSI_Literacy) | Twitter">
            <a:extLst>
              <a:ext uri="{FF2B5EF4-FFF2-40B4-BE49-F238E27FC236}">
                <a16:creationId xmlns:a16="http://schemas.microsoft.com/office/drawing/2014/main" id="{7D4E5766-FBCB-C543-9336-BB20A60CD4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3" t="14943" r="15165" b="64709"/>
          <a:stretch/>
        </p:blipFill>
        <p:spPr bwMode="auto">
          <a:xfrm>
            <a:off x="7863418" y="2343809"/>
            <a:ext cx="3441306" cy="103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F26705-B6B2-3C41-AE01-6B2E885579FF}"/>
              </a:ext>
            </a:extLst>
          </p:cNvPr>
          <p:cNvSpPr/>
          <p:nvPr/>
        </p:nvSpPr>
        <p:spPr>
          <a:xfrm>
            <a:off x="179667" y="797509"/>
            <a:ext cx="641794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Mother wound / abandonment</a:t>
            </a:r>
          </a:p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Grief / Withdrawn / Sleeplessness</a:t>
            </a:r>
          </a:p>
          <a:p>
            <a:pPr algn="ctr"/>
            <a:r>
              <a:rPr lang="en-US" sz="2800" b="1" dirty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Shame / Low self-esteem / Shy</a:t>
            </a:r>
          </a:p>
          <a:p>
            <a:pPr algn="ctr"/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Imposter syndrome </a:t>
            </a:r>
          </a:p>
          <a:p>
            <a:pPr algn="ctr"/>
            <a:r>
              <a:rPr lang="en-US" sz="2800" b="1" dirty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Mistrusting  / Suspicious of others</a:t>
            </a:r>
          </a:p>
          <a:p>
            <a:pPr algn="ctr"/>
            <a:r>
              <a:rPr lang="en-US" sz="2800" b="1" dirty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Emotionally Detached</a:t>
            </a:r>
          </a:p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Pessimistic / Resentful / Angry</a:t>
            </a:r>
          </a:p>
          <a:p>
            <a:pPr algn="ctr"/>
            <a:r>
              <a:rPr lang="en-US" sz="2800" b="1" dirty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Addictive negative habits</a:t>
            </a:r>
          </a:p>
          <a:p>
            <a:pPr algn="ctr"/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Self-sabotaging /  Depressed</a:t>
            </a:r>
          </a:p>
          <a:p>
            <a:pPr algn="ctr"/>
            <a:r>
              <a:rPr lang="en-US" sz="2800" b="1" dirty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Distracted  /  Envious of others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Anxious / Distrustful / Quiet</a:t>
            </a:r>
          </a:p>
          <a:p>
            <a:pPr algn="ctr"/>
            <a:r>
              <a:rPr lang="en-US" sz="2800" b="1" dirty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Self-critical /Judgmental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9D0453-0454-1C46-AFAC-A041CE558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82695" y="3232149"/>
            <a:ext cx="6280353" cy="393700"/>
          </a:xfrm>
          <a:prstGeom prst="rect">
            <a:avLst/>
          </a:prstGeom>
        </p:spPr>
      </p:pic>
      <p:pic>
        <p:nvPicPr>
          <p:cNvPr id="9" name="Picture 8" descr="A picture containing text, toy, gear&#10;&#10;Description automatically generated">
            <a:extLst>
              <a:ext uri="{FF2B5EF4-FFF2-40B4-BE49-F238E27FC236}">
                <a16:creationId xmlns:a16="http://schemas.microsoft.com/office/drawing/2014/main" id="{9507F349-121E-BB49-A0AE-BB90C9FDE8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421" y="-183491"/>
            <a:ext cx="2527300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720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1744FA0-6C7D-A442-B777-3138D47EBE14}"/>
              </a:ext>
            </a:extLst>
          </p:cNvPr>
          <p:cNvSpPr/>
          <p:nvPr/>
        </p:nvSpPr>
        <p:spPr>
          <a:xfrm>
            <a:off x="331385" y="188447"/>
            <a:ext cx="5659787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Ever since childhood, my amygdala in my brain </a:t>
            </a:r>
          </a:p>
          <a:p>
            <a:pPr algn="ctr"/>
            <a:r>
              <a:rPr lang="en-US" sz="2400" i="1" dirty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(fight, flight, freeze, fiddle about, etc.)</a:t>
            </a:r>
            <a:r>
              <a:rPr lang="en-US" sz="2800" dirty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sz="2800" dirty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has been in constant high alert.</a:t>
            </a:r>
          </a:p>
          <a:p>
            <a:pPr algn="ctr"/>
            <a:endParaRPr lang="en-US" sz="2800" dirty="0">
              <a:blipFill dpi="0" rotWithShape="1">
                <a:blip r:embed="rId2"/>
                <a:srcRect/>
                <a:tile tx="6350" ty="-127000" sx="65000" sy="64000" flip="none" algn="tl"/>
              </a:blip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4400" dirty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Now</a:t>
            </a:r>
            <a:r>
              <a:rPr lang="en-US" sz="2800" dirty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imagine if I was </a:t>
            </a:r>
          </a:p>
          <a:p>
            <a:pPr algn="ctr"/>
            <a:r>
              <a:rPr lang="en-US" sz="2800" dirty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your classroom...</a:t>
            </a:r>
          </a:p>
          <a:p>
            <a:pPr algn="ctr"/>
            <a:endParaRPr lang="en-US" sz="1600" dirty="0">
              <a:blipFill dpi="0" rotWithShape="1">
                <a:blip r:embed="rId2"/>
                <a:srcRect/>
                <a:tile tx="6350" ty="-127000" sx="65000" sy="64000" flip="none" algn="tl"/>
              </a:blip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800" dirty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 an abused teenager in </a:t>
            </a:r>
          </a:p>
          <a:p>
            <a:pPr algn="ctr"/>
            <a:r>
              <a:rPr lang="en-US" sz="2800" dirty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any existing Portland youth-development programming...</a:t>
            </a:r>
          </a:p>
          <a:p>
            <a:pPr algn="ctr"/>
            <a:endParaRPr lang="en-US" sz="1600" dirty="0">
              <a:blipFill dpi="0" rotWithShape="1">
                <a:blip r:embed="rId2"/>
                <a:srcRect/>
                <a:tile tx="6350" ty="-127000" sx="65000" sy="64000" flip="none" algn="tl"/>
              </a:blip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800" dirty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 a lonely, angry teenager who joined a gang just to fit in…</a:t>
            </a:r>
          </a:p>
          <a:p>
            <a:pPr algn="ctr"/>
            <a:endParaRPr lang="en-US" dirty="0">
              <a:blipFill dpi="0" rotWithShape="1">
                <a:blip r:embed="rId2"/>
                <a:srcRect/>
                <a:tile tx="6350" ty="-127000" sx="65000" sy="64000" flip="none" algn="tl"/>
              </a:blip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FE0726E-19E0-B044-938E-B080A2FBDF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258" y="-199095"/>
            <a:ext cx="5497837" cy="54978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10698E2-4E95-CD44-84A1-699A978B1579}"/>
              </a:ext>
            </a:extLst>
          </p:cNvPr>
          <p:cNvSpPr/>
          <p:nvPr/>
        </p:nvSpPr>
        <p:spPr>
          <a:xfrm>
            <a:off x="6371257" y="5298742"/>
            <a:ext cx="54978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blipFill dpi="0" rotWithShape="1">
                  <a:blip r:embed="rId2"/>
                  <a:srcRect/>
                  <a:tile tx="6350" ty="-127000" sx="65000" sy="64000" flip="none" algn="tl"/>
                </a:blipFill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would any of your existing tools helped me?</a:t>
            </a:r>
          </a:p>
        </p:txBody>
      </p:sp>
    </p:spTree>
    <p:extLst>
      <p:ext uri="{BB962C8B-B14F-4D97-AF65-F5344CB8AC3E}">
        <p14:creationId xmlns:p14="http://schemas.microsoft.com/office/powerpoint/2010/main" val="69964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9330B86-A741-6A42-8E55-026160920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824" y="1171868"/>
            <a:ext cx="5686132" cy="568613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7E75DBE-0AA4-A24A-9908-E108DF28A51A}"/>
              </a:ext>
            </a:extLst>
          </p:cNvPr>
          <p:cNvSpPr/>
          <p:nvPr/>
        </p:nvSpPr>
        <p:spPr>
          <a:xfrm>
            <a:off x="6468511" y="710203"/>
            <a:ext cx="55593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needed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5B85CF-3D0E-9845-B95D-C258DD196A39}"/>
              </a:ext>
            </a:extLst>
          </p:cNvPr>
          <p:cNvSpPr/>
          <p:nvPr/>
        </p:nvSpPr>
        <p:spPr>
          <a:xfrm>
            <a:off x="63703" y="1285855"/>
            <a:ext cx="5659787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didn’t need more discipline, money, friends or outside approval to get my life on track...</a:t>
            </a:r>
          </a:p>
          <a:p>
            <a:pPr algn="ctr"/>
            <a:endParaRPr lang="en-US" dirty="0">
              <a:blipFill dpi="0" rotWithShape="1">
                <a:blip r:embed="rId3"/>
                <a:srcRect/>
                <a:tile tx="6350" ty="-127000" sx="65000" sy="64000" flip="none" algn="tl"/>
              </a:blip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A96A04-E1AC-F948-A6EB-7C6B913B1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6090" y="3166387"/>
            <a:ext cx="6726474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7414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DD6E5-5C1B-264D-B6C3-404EE676966A}"/>
              </a:ext>
            </a:extLst>
          </p:cNvPr>
          <p:cNvSpPr txBox="1">
            <a:spLocks/>
          </p:cNvSpPr>
          <p:nvPr/>
        </p:nvSpPr>
        <p:spPr>
          <a:xfrm>
            <a:off x="7387122" y="1981228"/>
            <a:ext cx="4649893" cy="4342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600" dirty="0">
                <a:solidFill>
                  <a:schemeClr val="tx1"/>
                </a:solidFill>
              </a:rPr>
              <a:t>Black youth Are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6000" dirty="0">
                <a:solidFill>
                  <a:schemeClr val="tx1"/>
                </a:solidFill>
              </a:rPr>
              <a:t>THE</a:t>
            </a:r>
            <a:r>
              <a:rPr lang="en-US" sz="4600" dirty="0">
                <a:solidFill>
                  <a:schemeClr val="tx1"/>
                </a:solidFill>
              </a:rPr>
              <a:t> most prodigiously traumatized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600" dirty="0">
                <a:solidFill>
                  <a:schemeClr val="tx1"/>
                </a:solidFill>
              </a:rPr>
              <a:t>Adolescent group</a:t>
            </a:r>
          </a:p>
          <a:p>
            <a:pPr marL="571500" indent="-571500">
              <a:lnSpc>
                <a:spcPct val="90000"/>
              </a:lnSpc>
              <a:spcAft>
                <a:spcPts val="600"/>
              </a:spcAft>
            </a:pPr>
            <a:endParaRPr lang="en-US" sz="4600" dirty="0">
              <a:solidFill>
                <a:schemeClr val="tx1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person and a cat&#10;&#10;Description automatically generated with low confidence">
            <a:extLst>
              <a:ext uri="{FF2B5EF4-FFF2-40B4-BE49-F238E27FC236}">
                <a16:creationId xmlns:a16="http://schemas.microsoft.com/office/drawing/2014/main" id="{F994A199-4497-9945-8292-E2C2937D7C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" r="3" b="3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492422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E20BB0-427F-1241-B827-0A3FC87F1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312" y="0"/>
            <a:ext cx="11985171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855FF2A-6EE8-C444-A8EA-382712426CBA}"/>
              </a:ext>
            </a:extLst>
          </p:cNvPr>
          <p:cNvSpPr/>
          <p:nvPr/>
        </p:nvSpPr>
        <p:spPr>
          <a:xfrm>
            <a:off x="5530349" y="2555215"/>
            <a:ext cx="1275095" cy="116492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's face on a blue background&#10;&#10;Description automatically generated with low confidence">
            <a:extLst>
              <a:ext uri="{FF2B5EF4-FFF2-40B4-BE49-F238E27FC236}">
                <a16:creationId xmlns:a16="http://schemas.microsoft.com/office/drawing/2014/main" id="{BC16C095-F303-9C40-A8CD-16E50870D0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148" y="2482009"/>
            <a:ext cx="1131296" cy="1131296"/>
          </a:xfrm>
          <a:prstGeom prst="rect">
            <a:avLst/>
          </a:prstGeom>
        </p:spPr>
      </p:pic>
      <p:sp>
        <p:nvSpPr>
          <p:cNvPr id="6" name="Text Box 71">
            <a:extLst>
              <a:ext uri="{FF2B5EF4-FFF2-40B4-BE49-F238E27FC236}">
                <a16:creationId xmlns:a16="http://schemas.microsoft.com/office/drawing/2014/main" id="{695B940E-CC2B-0342-8361-52042B35E646}"/>
              </a:ext>
            </a:extLst>
          </p:cNvPr>
          <p:cNvSpPr txBox="1"/>
          <p:nvPr/>
        </p:nvSpPr>
        <p:spPr>
          <a:xfrm>
            <a:off x="3264497" y="4637770"/>
            <a:ext cx="4387907" cy="207618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Adapted from </a:t>
            </a:r>
            <a:r>
              <a:rPr lang="en-US" sz="1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Bronfenbrenner, U. (1979).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Sources: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Alim &amp; Paris, 2015; Assari et al., 2017; Bennett et al., 2004; Brody et al., 2014; Carter et al., 2005; Coles, 2020; Comas- Díaz; Davis, 2008; DeGruy, 2017; Dumas, 2014; Evans, 2004; Hall &amp; Neville, 2019; French et al., 2020; Ginwright &amp; Cammarota, 2009; Gym 1994;  Grills et al., 2016; Grinage, 2019; Gump, 2010; Hardy, 2013; 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Hyland, 2015;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Jackson et al., 2010; Johnson et al., 2019; Kaholokula, 2016; Ladson-Billings, 1992; Legette et al., 2020; Love, 2019; Masten, 2014; Paris &amp; Alim, 2017; Reuf &amp; Fletcher, 2004;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Roediger, 1994;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Rucker et al., 2010; 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Shonkoff et al., 2012;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Tatum, 2003; Williams et al., 2019; and Wilson, 2002.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615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ewspaper, screenshot&#10;&#10;Description automatically generated">
            <a:extLst>
              <a:ext uri="{FF2B5EF4-FFF2-40B4-BE49-F238E27FC236}">
                <a16:creationId xmlns:a16="http://schemas.microsoft.com/office/drawing/2014/main" id="{10356105-5FE0-884D-8F1B-72C3D769CF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687"/>
            <a:ext cx="12192000" cy="681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7658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3711EB0-18DC-6F4C-BFF3-1D42368AF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909202" y="3175390"/>
            <a:ext cx="6373595" cy="253610"/>
          </a:xfrm>
          <a:prstGeom prst="rect">
            <a:avLst/>
          </a:prstGeom>
        </p:spPr>
      </p:pic>
      <p:pic>
        <p:nvPicPr>
          <p:cNvPr id="6" name="Picture 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DE558315-691E-CE44-9C23-D3408CC4BE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59" y="3692355"/>
            <a:ext cx="8012944" cy="2324100"/>
          </a:xfrm>
          <a:prstGeom prst="rect">
            <a:avLst/>
          </a:prstGeom>
        </p:spPr>
      </p:pic>
      <p:pic>
        <p:nvPicPr>
          <p:cNvPr id="17" name="Picture 1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D341E1C7-4C5F-B649-AD97-1A4A8D37FA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1" b="1815"/>
          <a:stretch/>
        </p:blipFill>
        <p:spPr>
          <a:xfrm>
            <a:off x="8179703" y="2458565"/>
            <a:ext cx="4012297" cy="4399435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6D64E26-1995-DD4E-B170-35D6069BF2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128" y="318787"/>
            <a:ext cx="72898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6122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CFE1E26F-703E-B748-9B89-B7EF1A5EAD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364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03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44BFCDC-0EB2-FA45-815F-94DC1AD419D6}"/>
              </a:ext>
            </a:extLst>
          </p:cNvPr>
          <p:cNvSpPr txBox="1">
            <a:spLocks/>
          </p:cNvSpPr>
          <p:nvPr/>
        </p:nvSpPr>
        <p:spPr>
          <a:xfrm>
            <a:off x="386802" y="1040478"/>
            <a:ext cx="4395020" cy="570448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2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am rooted in offering culturally empowering healing-centered programming because...</a:t>
            </a:r>
          </a:p>
          <a:p>
            <a:pPr>
              <a:spcAft>
                <a:spcPts val="600"/>
              </a:spcAft>
            </a:pP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have endured a lifetime of racial oppression &amp; other forms of trauma.</a:t>
            </a:r>
          </a:p>
          <a:p>
            <a:pPr>
              <a:spcAft>
                <a:spcPts val="600"/>
              </a:spcAft>
            </a:pP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when I became the only Black teacher at Oregon’s most diverse high school, I saw a similar woundedness       in other Black youth.</a:t>
            </a:r>
          </a:p>
        </p:txBody>
      </p:sp>
      <p:pic>
        <p:nvPicPr>
          <p:cNvPr id="3074" name="Picture 2" descr="May be an image of 10 people, including Florence Jenkins and S. Renee Mitchell and people smiling">
            <a:extLst>
              <a:ext uri="{FF2B5EF4-FFF2-40B4-BE49-F238E27FC236}">
                <a16:creationId xmlns:a16="http://schemas.microsoft.com/office/drawing/2014/main" id="{64D52B82-FCA0-B14E-8264-F5D77DBE36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81"/>
          <a:stretch/>
        </p:blipFill>
        <p:spPr bwMode="auto">
          <a:xfrm>
            <a:off x="4940674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D88845C-0EAB-3F47-80CC-F641B984A337}"/>
              </a:ext>
            </a:extLst>
          </p:cNvPr>
          <p:cNvSpPr txBox="1">
            <a:spLocks/>
          </p:cNvSpPr>
          <p:nvPr/>
        </p:nvSpPr>
        <p:spPr>
          <a:xfrm>
            <a:off x="-100622" y="-86162"/>
            <a:ext cx="12277594" cy="10136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 </a:t>
            </a:r>
            <a:r>
              <a:rPr lang="en-US" sz="4000" b="1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Becoming a teacher  helped me define my purpose</a:t>
            </a:r>
            <a:endParaRPr lang="en-US" sz="2400" b="1" dirty="0">
              <a:blipFill dpi="0" rotWithShape="1">
                <a:blip r:embed="rId4"/>
                <a:srcRect/>
                <a:tile tx="6350" ty="-127000" sx="65000" sy="64000" flip="none" algn="tl"/>
              </a:blipFill>
            </a:endParaRPr>
          </a:p>
        </p:txBody>
      </p:sp>
    </p:spTree>
    <p:extLst>
      <p:ext uri="{BB962C8B-B14F-4D97-AF65-F5344CB8AC3E}">
        <p14:creationId xmlns:p14="http://schemas.microsoft.com/office/powerpoint/2010/main" val="37896729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D53E37-613C-5A49-8B97-A3ADB457A8B0}"/>
              </a:ext>
            </a:extLst>
          </p:cNvPr>
          <p:cNvSpPr txBox="1"/>
          <p:nvPr/>
        </p:nvSpPr>
        <p:spPr>
          <a:xfrm>
            <a:off x="425515" y="493938"/>
            <a:ext cx="11547390" cy="62007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b="1" dirty="0"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latin typeface="+mj-lt"/>
                <a:ea typeface="+mj-ea"/>
                <a:cs typeface="+mj-cs"/>
              </a:rPr>
              <a:t>Then, while pursuing my doctoral degree,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latin typeface="+mj-lt"/>
                <a:ea typeface="+mj-ea"/>
                <a:cs typeface="+mj-cs"/>
              </a:rPr>
              <a:t>I started to understand that because of trauma,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latin typeface="+mj-lt"/>
                <a:ea typeface="+mj-ea"/>
                <a:cs typeface="+mj-cs"/>
              </a:rPr>
              <a:t>I had spent my whole life in survival mode,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latin typeface="+mj-lt"/>
                <a:ea typeface="+mj-ea"/>
                <a:cs typeface="+mj-cs"/>
              </a:rPr>
              <a:t>ignoring or coddling my woundedness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latin typeface="+mj-lt"/>
                <a:ea typeface="+mj-ea"/>
                <a:cs typeface="+mj-cs"/>
              </a:rPr>
              <a:t> instead of healing from it.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000" b="1" dirty="0"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000" b="1" dirty="0"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000" b="1" dirty="0"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000" b="1" dirty="0"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000" b="1" dirty="0"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000" b="1" dirty="0"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000" b="1" dirty="0"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0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A58D92-47A4-4A4B-93D4-834263381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7593" y="4293618"/>
            <a:ext cx="4233766" cy="218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781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890B14-064F-C242-8AED-AA28ED05E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80119"/>
          <a:stretch/>
        </p:blipFill>
        <p:spPr>
          <a:xfrm>
            <a:off x="6878659" y="304112"/>
            <a:ext cx="5041900" cy="11363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E47C23-D6A7-564C-A9A7-F3F4E61F5D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2919"/>
          <a:stretch/>
        </p:blipFill>
        <p:spPr>
          <a:xfrm>
            <a:off x="7697837" y="5643529"/>
            <a:ext cx="3427109" cy="99998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BD42FC6-8B9E-B54E-AF70-4B8623E8421F}"/>
              </a:ext>
            </a:extLst>
          </p:cNvPr>
          <p:cNvSpPr/>
          <p:nvPr/>
        </p:nvSpPr>
        <p:spPr>
          <a:xfrm>
            <a:off x="10700598" y="3552882"/>
            <a:ext cx="825132" cy="1732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AD53C8E-9A70-B540-92F5-2B59C0B2F99D}"/>
              </a:ext>
            </a:extLst>
          </p:cNvPr>
          <p:cNvSpPr/>
          <p:nvPr/>
        </p:nvSpPr>
        <p:spPr>
          <a:xfrm>
            <a:off x="10288032" y="5044843"/>
            <a:ext cx="825132" cy="1732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B14387-882D-444D-8D26-1C9E9F5C413E}"/>
              </a:ext>
            </a:extLst>
          </p:cNvPr>
          <p:cNvSpPr txBox="1"/>
          <p:nvPr/>
        </p:nvSpPr>
        <p:spPr>
          <a:xfrm>
            <a:off x="6595306" y="1257820"/>
            <a:ext cx="5632173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7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Award-winning former newspaper journalist for 25 years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Former high school teacher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Visionary founder of I Am M.O.R.E. </a:t>
            </a:r>
            <a:r>
              <a:rPr lang="en-US" sz="20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(Making Ourselves Resilient Everyday)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3x SEL awardee NYC-based NoVo Foundation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0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Creative Revolutionist™,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i.e., Poet  Playwright, Artist, Author, Performer, etc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Trauma-Informed /SEL expert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2021 Gladys McCoy Lifetime Achievement Awardee –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Cnty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7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2019 Spirit of Portland Award</a:t>
            </a:r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E49AFEC2-27B2-544B-9B54-564109ED09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8" t="55730" r="79086" b="27761"/>
          <a:stretch/>
        </p:blipFill>
        <p:spPr>
          <a:xfrm>
            <a:off x="1228726" y="3856383"/>
            <a:ext cx="1408457" cy="2252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634673D-A8EC-A04B-85F7-1C5F92A835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385" y="1214470"/>
            <a:ext cx="5089742" cy="20252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00011B4E-E46D-2349-B543-F4AF4A1689C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" r="49373" b="9180"/>
          <a:stretch/>
        </p:blipFill>
        <p:spPr>
          <a:xfrm>
            <a:off x="0" y="0"/>
            <a:ext cx="6471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325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lendar&#10;&#10;Description automatically generated">
            <a:extLst>
              <a:ext uri="{FF2B5EF4-FFF2-40B4-BE49-F238E27FC236}">
                <a16:creationId xmlns:a16="http://schemas.microsoft.com/office/drawing/2014/main" id="{52C2011B-1840-8141-A8EF-0F30911BF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897" y="0"/>
            <a:ext cx="687710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4B5956-C055-794E-BC88-29B128CCB59C}"/>
              </a:ext>
            </a:extLst>
          </p:cNvPr>
          <p:cNvSpPr txBox="1"/>
          <p:nvPr/>
        </p:nvSpPr>
        <p:spPr>
          <a:xfrm>
            <a:off x="327777" y="0"/>
            <a:ext cx="4771919" cy="30688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THEN, the pandemic happened. </a:t>
            </a:r>
          </a:p>
          <a:p>
            <a:pPr algn="ctr"/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then, while bicycling </a:t>
            </a:r>
          </a:p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Sept 2020, I got </a:t>
            </a:r>
          </a:p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hit by a car for a </a:t>
            </a:r>
          </a:p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second time.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100" b="1" dirty="0"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highlight>
                  <a:srgbClr val="FFFF00"/>
                </a:highlight>
                <a:latin typeface="+mj-lt"/>
                <a:ea typeface="+mj-ea"/>
                <a:cs typeface="+mj-cs"/>
              </a:rPr>
              <a:t>It was time for a change.</a:t>
            </a:r>
          </a:p>
        </p:txBody>
      </p:sp>
      <p:pic>
        <p:nvPicPr>
          <p:cNvPr id="6" name="Picture 5" descr="A person holding a sign&#10;&#10;Description automatically generated with medium confidence">
            <a:extLst>
              <a:ext uri="{FF2B5EF4-FFF2-40B4-BE49-F238E27FC236}">
                <a16:creationId xmlns:a16="http://schemas.microsoft.com/office/drawing/2014/main" id="{32FB1C23-D05D-EA45-A80B-B5A0253A57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58" y="3026809"/>
            <a:ext cx="3831191" cy="383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5282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905566F4-E7AE-D84C-A70B-EA71BE360F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567"/>
            <a:ext cx="12039600" cy="685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9298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B2069EE-A08E-44F0-B3F9-3CF8CC2DC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26740" cy="6857542"/>
          </a:xfrm>
          <a:custGeom>
            <a:avLst/>
            <a:gdLst>
              <a:gd name="connsiteX0" fmla="*/ 0 w 6126740"/>
              <a:gd name="connsiteY0" fmla="*/ 0 h 6857542"/>
              <a:gd name="connsiteX1" fmla="*/ 4980067 w 6126740"/>
              <a:gd name="connsiteY1" fmla="*/ 0 h 6857542"/>
              <a:gd name="connsiteX2" fmla="*/ 4992714 w 6126740"/>
              <a:gd name="connsiteY2" fmla="*/ 31774 h 6857542"/>
              <a:gd name="connsiteX3" fmla="*/ 6047722 w 6126740"/>
              <a:gd name="connsiteY3" fmla="*/ 2682457 h 6857542"/>
              <a:gd name="connsiteX4" fmla="*/ 6047722 w 6126740"/>
              <a:gd name="connsiteY4" fmla="*/ 3752208 h 6857542"/>
              <a:gd name="connsiteX5" fmla="*/ 4890218 w 6126740"/>
              <a:gd name="connsiteY5" fmla="*/ 6660411 h 6857542"/>
              <a:gd name="connsiteX6" fmla="*/ 4811756 w 6126740"/>
              <a:gd name="connsiteY6" fmla="*/ 6857542 h 6857542"/>
              <a:gd name="connsiteX7" fmla="*/ 0 w 6126740"/>
              <a:gd name="connsiteY7" fmla="*/ 6857542 h 685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26740" h="6857542">
                <a:moveTo>
                  <a:pt x="0" y="0"/>
                </a:moveTo>
                <a:lnTo>
                  <a:pt x="4980067" y="0"/>
                </a:lnTo>
                <a:lnTo>
                  <a:pt x="4992714" y="31774"/>
                </a:lnTo>
                <a:cubicBezTo>
                  <a:pt x="6047722" y="2682457"/>
                  <a:pt x="6047722" y="2682457"/>
                  <a:pt x="6047722" y="2682457"/>
                </a:cubicBezTo>
                <a:cubicBezTo>
                  <a:pt x="6153080" y="2988100"/>
                  <a:pt x="6153080" y="3446565"/>
                  <a:pt x="6047722" y="3752208"/>
                </a:cubicBezTo>
                <a:cubicBezTo>
                  <a:pt x="5563735" y="4968215"/>
                  <a:pt x="5185620" y="5918220"/>
                  <a:pt x="4890218" y="6660411"/>
                </a:cubicBezTo>
                <a:lnTo>
                  <a:pt x="4811756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9888C69-11CC-40BA-BABF-F9B7E11C9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0080" y="640080"/>
            <a:ext cx="1128382" cy="847206"/>
            <a:chOff x="5307830" y="325570"/>
            <a:chExt cx="1128382" cy="847206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737D08C8-52AD-4B7E-A217-E28E1AF008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07830" y="577396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0ED11528-93DA-433F-9B3C-21106EFDB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5720" y="325570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6DBA865-FA86-834A-AC0D-6D35E15EFB7E}"/>
              </a:ext>
            </a:extLst>
          </p:cNvPr>
          <p:cNvSpPr/>
          <p:nvPr/>
        </p:nvSpPr>
        <p:spPr>
          <a:xfrm>
            <a:off x="-294467" y="2036092"/>
            <a:ext cx="6096000" cy="490757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571500" lvl="1">
              <a:lnSpc>
                <a:spcPct val="90000"/>
              </a:lnSpc>
              <a:spcAft>
                <a:spcPts val="600"/>
              </a:spcAft>
            </a:pPr>
            <a:r>
              <a:rPr lang="en-US" sz="4000" i="1" dirty="0">
                <a:solidFill>
                  <a:schemeClr val="bg1"/>
                </a:solidFill>
              </a:rPr>
              <a:t>Trifecta Seal of Approval</a:t>
            </a:r>
          </a:p>
          <a:p>
            <a:pPr marL="571500" lvl="1">
              <a:lnSpc>
                <a:spcPct val="90000"/>
              </a:lnSpc>
              <a:spcAft>
                <a:spcPts val="600"/>
              </a:spcAft>
            </a:pPr>
            <a:endParaRPr lang="en-US" sz="1500" i="1" dirty="0">
              <a:solidFill>
                <a:schemeClr val="bg1"/>
              </a:solidFill>
            </a:endParaRPr>
          </a:p>
          <a:p>
            <a:pPr marL="1143000" lvl="1" indent="-5715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i="1" dirty="0">
                <a:solidFill>
                  <a:schemeClr val="bg1"/>
                </a:solidFill>
              </a:rPr>
              <a:t>Research Based</a:t>
            </a:r>
          </a:p>
          <a:p>
            <a:pPr marL="1143000" lvl="1" indent="-5715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i="1" dirty="0">
                <a:solidFill>
                  <a:schemeClr val="bg1"/>
                </a:solidFill>
              </a:rPr>
              <a:t>Theory Based</a:t>
            </a:r>
          </a:p>
          <a:p>
            <a:pPr marL="1143000" lvl="1" indent="-5715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i="1" dirty="0">
                <a:solidFill>
                  <a:schemeClr val="bg1"/>
                </a:solidFill>
              </a:rPr>
              <a:t>Evidence Based</a:t>
            </a:r>
          </a:p>
          <a:p>
            <a:pPr marL="1143000" lvl="1" indent="-5715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i="1" dirty="0">
              <a:solidFill>
                <a:schemeClr val="bg1"/>
              </a:solidFill>
            </a:endParaRPr>
          </a:p>
          <a:p>
            <a:pPr marL="1143000" lvl="1" indent="-5715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i="1" dirty="0">
              <a:solidFill>
                <a:schemeClr val="bg1"/>
              </a:solidFill>
            </a:endParaRPr>
          </a:p>
          <a:p>
            <a:pPr marL="571500" lvl="1">
              <a:lnSpc>
                <a:spcPct val="90000"/>
              </a:lnSpc>
              <a:spcAft>
                <a:spcPts val="600"/>
              </a:spcAft>
            </a:pPr>
            <a:r>
              <a:rPr lang="en-US" sz="4000" i="1" dirty="0">
                <a:solidFill>
                  <a:schemeClr val="bg1"/>
                </a:solidFill>
              </a:rPr>
              <a:t>Also, we are centered on:</a:t>
            </a:r>
          </a:p>
          <a:p>
            <a:pPr marL="571500" lvl="1">
              <a:lnSpc>
                <a:spcPct val="90000"/>
              </a:lnSpc>
              <a:spcAft>
                <a:spcPts val="600"/>
              </a:spcAft>
            </a:pPr>
            <a:r>
              <a:rPr lang="en-US" sz="4000" i="1" dirty="0">
                <a:solidFill>
                  <a:schemeClr val="bg1"/>
                </a:solidFill>
              </a:rPr>
              <a:t>Healing. Connection. Creativity. Belonging. </a:t>
            </a:r>
          </a:p>
          <a:p>
            <a:pPr marL="1143000" lvl="1" indent="-5715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000" i="1" dirty="0">
              <a:solidFill>
                <a:schemeClr val="bg1"/>
              </a:solidFill>
            </a:endParaRP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224F4659-F536-A34B-B31A-BFF3A4D29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670" y="1538608"/>
            <a:ext cx="4845691" cy="37803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BDE0A4-BC9D-C944-8801-7A34D66C44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613" y="0"/>
            <a:ext cx="1875636" cy="187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9635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3A3E3CB4-C2E1-8C46-B849-EE69A9E85D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0"/>
          <a:stretch/>
        </p:blipFill>
        <p:spPr>
          <a:xfrm>
            <a:off x="-38651" y="0"/>
            <a:ext cx="12076163" cy="689065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334A206-A44E-D047-8CCC-3B868FE6C518}"/>
              </a:ext>
            </a:extLst>
          </p:cNvPr>
          <p:cNvSpPr txBox="1">
            <a:spLocks/>
          </p:cNvSpPr>
          <p:nvPr/>
        </p:nvSpPr>
        <p:spPr>
          <a:xfrm>
            <a:off x="6107043" y="387165"/>
            <a:ext cx="5741506" cy="95780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highlight>
                  <a:srgbClr val="FFFF00"/>
                </a:highlight>
              </a:rPr>
              <a:t>Step 1 – Inside-out</a:t>
            </a:r>
            <a:endParaRPr lang="en-US" dirty="0">
              <a:highlight>
                <a:srgbClr val="FFFF00"/>
              </a:highlight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00C2CB2-D2CB-7947-A85B-2A9766D7E6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449" y="202678"/>
            <a:ext cx="6261100" cy="1041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927D5B-7E59-3841-B18C-2D16D47559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640" r="11072" b="5838"/>
          <a:stretch/>
        </p:blipFill>
        <p:spPr>
          <a:xfrm>
            <a:off x="11197800" y="5796007"/>
            <a:ext cx="839712" cy="8593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5969521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EE660C1-F559-284C-8A83-EAD3EF4D43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22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4206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text&#10;&#10;Description automatically generated with medium confidence">
            <a:extLst>
              <a:ext uri="{FF2B5EF4-FFF2-40B4-BE49-F238E27FC236}">
                <a16:creationId xmlns:a16="http://schemas.microsoft.com/office/drawing/2014/main" id="{E15EEB66-7722-9042-B90C-926D7A71B5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59"/>
            <a:ext cx="12192000" cy="679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6530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08727D3B-5A0D-0E46-A25A-2D980A94D5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77"/>
            <a:ext cx="12192000" cy="682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6525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101B3CC-B49F-4CE0-B198-228D1D428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AA10C1FB-9C72-E24A-867C-A5CDEDC698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" t="1347" b="1439"/>
          <a:stretch/>
        </p:blipFill>
        <p:spPr>
          <a:xfrm>
            <a:off x="23413" y="150311"/>
            <a:ext cx="5066069" cy="6613744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91CF53FF-6510-A64C-A073-77CA12316A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r="3170" b="1"/>
          <a:stretch/>
        </p:blipFill>
        <p:spPr>
          <a:xfrm>
            <a:off x="5523978" y="1481486"/>
            <a:ext cx="6184028" cy="359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4668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miling next to a poster&#10;&#10;Description automatically generated with low confidence">
            <a:extLst>
              <a:ext uri="{FF2B5EF4-FFF2-40B4-BE49-F238E27FC236}">
                <a16:creationId xmlns:a16="http://schemas.microsoft.com/office/drawing/2014/main" id="{1489114F-F308-AD4A-9640-1820CEC999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1713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746FC8-E5DC-1F46-A692-6631557A13CB}"/>
              </a:ext>
            </a:extLst>
          </p:cNvPr>
          <p:cNvSpPr/>
          <p:nvPr/>
        </p:nvSpPr>
        <p:spPr>
          <a:xfrm>
            <a:off x="7277622" y="0"/>
            <a:ext cx="4650079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dirty="0">
                <a:latin typeface="+mj-lt"/>
                <a:ea typeface="+mj-ea"/>
                <a:cs typeface="+mj-cs"/>
              </a:rPr>
              <a:t>WHAT is DIFFERENT?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dirty="0">
              <a:latin typeface="+mj-lt"/>
              <a:ea typeface="+mj-ea"/>
              <a:cs typeface="+mj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3972B5F5-2202-9049-9706-BA113BBCB8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5" r="-1" b="14424"/>
          <a:stretch/>
        </p:blipFill>
        <p:spPr>
          <a:xfrm>
            <a:off x="0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7635DC4-AF08-1541-868D-734DB3F78B80}"/>
              </a:ext>
            </a:extLst>
          </p:cNvPr>
          <p:cNvSpPr/>
          <p:nvPr/>
        </p:nvSpPr>
        <p:spPr>
          <a:xfrm>
            <a:off x="7188052" y="2096573"/>
            <a:ext cx="473964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Community space</a:t>
            </a: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Black elder mentorship</a:t>
            </a: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Entrepreneurship</a:t>
            </a: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Service learning</a:t>
            </a: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VIBE-In Collective</a:t>
            </a: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Full-time staff</a:t>
            </a: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Year-round programming</a:t>
            </a: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Publishing company</a:t>
            </a: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2326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B089BB8C-9B0C-D34F-9F11-0EAAB7443C6F}"/>
              </a:ext>
            </a:extLst>
          </p:cNvPr>
          <p:cNvSpPr txBox="1">
            <a:spLocks/>
          </p:cNvSpPr>
          <p:nvPr/>
        </p:nvSpPr>
        <p:spPr>
          <a:xfrm>
            <a:off x="249924" y="2045409"/>
            <a:ext cx="5201615" cy="46334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GROUNDING</a:t>
            </a:r>
          </a:p>
          <a:p>
            <a:pPr marL="571500" indent="-5715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STORYTELLING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</a:t>
            </a:r>
            <a:r>
              <a:rPr lang="en-US" sz="2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(Personal &amp; Collective)</a:t>
            </a:r>
          </a:p>
          <a:p>
            <a:pPr marL="571500" indent="-5715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Cooperative learning</a:t>
            </a:r>
          </a:p>
          <a:p>
            <a:pPr marL="571500" indent="-5715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Share tools &amp; Ideas</a:t>
            </a:r>
          </a:p>
          <a:p>
            <a:pPr marL="571500" indent="-5715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 questions in Chat, if we have time</a:t>
            </a:r>
          </a:p>
          <a:p>
            <a:pPr marL="571500" indent="-5715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EMAIL materials</a:t>
            </a:r>
          </a:p>
          <a:p>
            <a:pPr marL="571500" indent="-5715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977BA5-0664-F144-90A7-D42AE6514A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65742" y="3260586"/>
            <a:ext cx="6280353" cy="3937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F769586-56CA-434F-ACBF-526A66AEBE39}"/>
              </a:ext>
            </a:extLst>
          </p:cNvPr>
          <p:cNvSpPr txBox="1">
            <a:spLocks/>
          </p:cNvSpPr>
          <p:nvPr/>
        </p:nvSpPr>
        <p:spPr>
          <a:xfrm>
            <a:off x="-594159" y="234350"/>
            <a:ext cx="7205595" cy="275819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200"/>
              </a:spcBef>
            </a:pPr>
            <a:br>
              <a:rPr lang="en-US" sz="5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5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5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C0E7B32-A11D-2C45-93BA-38FF4246CF6F}"/>
              </a:ext>
            </a:extLst>
          </p:cNvPr>
          <p:cNvSpPr txBox="1">
            <a:spLocks/>
          </p:cNvSpPr>
          <p:nvPr/>
        </p:nvSpPr>
        <p:spPr>
          <a:xfrm>
            <a:off x="6187468" y="558164"/>
            <a:ext cx="5883112" cy="3299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Please set an intention</a:t>
            </a:r>
          </a:p>
          <a:p>
            <a:pPr marL="571500" indent="-5715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78E4584-3057-6A4F-A77D-73888046E4D2}"/>
              </a:ext>
            </a:extLst>
          </p:cNvPr>
          <p:cNvSpPr txBox="1">
            <a:spLocks/>
          </p:cNvSpPr>
          <p:nvPr/>
        </p:nvSpPr>
        <p:spPr>
          <a:xfrm>
            <a:off x="7150136" y="888136"/>
            <a:ext cx="4487380" cy="54951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8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is </a:t>
            </a:r>
            <a:r>
              <a:rPr lang="en-US" sz="80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intention</a:t>
            </a:r>
            <a:r>
              <a:rPr lang="en-US" sz="8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It is a purposeful awareness of how you want to experience something.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8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When you set an intention for our time together today, you picture in your mind what you intend to walk away with.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sz="5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8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Please post your intention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8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this session in the chat, i.e.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8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will embrace change.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8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will act with courage.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8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will accept the challenge.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8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will do the necessary hard work.</a:t>
            </a:r>
            <a:endParaRPr lang="en-US" sz="51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194" name="Picture 2" descr="Intention Images, Stock Photos &amp;amp; Vectors | Shutterstock">
            <a:extLst>
              <a:ext uri="{FF2B5EF4-FFF2-40B4-BE49-F238E27FC236}">
                <a16:creationId xmlns:a16="http://schemas.microsoft.com/office/drawing/2014/main" id="{8ED19CF2-BFE5-8549-B1C2-AD3BF57926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9" r="12583" b="6699"/>
          <a:stretch/>
        </p:blipFill>
        <p:spPr bwMode="auto">
          <a:xfrm>
            <a:off x="4572634" y="1468445"/>
            <a:ext cx="2546439" cy="331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DF2EE13A-263A-144B-B618-DDCB860144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" y="0"/>
            <a:ext cx="121857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86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No photo description available.">
            <a:extLst>
              <a:ext uri="{FF2B5EF4-FFF2-40B4-BE49-F238E27FC236}">
                <a16:creationId xmlns:a16="http://schemas.microsoft.com/office/drawing/2014/main" id="{DCC763EF-AA64-AF4E-8293-01E610F8A6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71"/>
          <a:stretch/>
        </p:blipFill>
        <p:spPr bwMode="auto">
          <a:xfrm>
            <a:off x="20" y="1"/>
            <a:ext cx="6050258" cy="3400925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1827306"/>
                </a:lnTo>
                <a:lnTo>
                  <a:pt x="3892296" y="1827306"/>
                </a:lnTo>
                <a:lnTo>
                  <a:pt x="3892296" y="3400925"/>
                </a:lnTo>
                <a:lnTo>
                  <a:pt x="0" y="340092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May be an image of table and indoor">
            <a:extLst>
              <a:ext uri="{FF2B5EF4-FFF2-40B4-BE49-F238E27FC236}">
                <a16:creationId xmlns:a16="http://schemas.microsoft.com/office/drawing/2014/main" id="{366C2856-F791-B94A-9989-164BF4CB80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0" r="2" b="17323"/>
          <a:stretch/>
        </p:blipFill>
        <p:spPr bwMode="auto">
          <a:xfrm>
            <a:off x="6141722" y="1"/>
            <a:ext cx="6050278" cy="3400925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3400925"/>
                </a:lnTo>
                <a:lnTo>
                  <a:pt x="2157982" y="3400925"/>
                </a:lnTo>
                <a:lnTo>
                  <a:pt x="2157982" y="1827306"/>
                </a:lnTo>
                <a:lnTo>
                  <a:pt x="0" y="18273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May be an image of 6 people, people sitting, people standing and indoor">
            <a:extLst>
              <a:ext uri="{FF2B5EF4-FFF2-40B4-BE49-F238E27FC236}">
                <a16:creationId xmlns:a16="http://schemas.microsoft.com/office/drawing/2014/main" id="{77ADDAE3-F91D-4347-AFCA-370A316564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1" r="2" b="11230"/>
          <a:stretch/>
        </p:blipFill>
        <p:spPr bwMode="auto">
          <a:xfrm>
            <a:off x="20" y="3489159"/>
            <a:ext cx="6050258" cy="336884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0" y="0"/>
                </a:moveTo>
                <a:lnTo>
                  <a:pt x="3892296" y="0"/>
                </a:lnTo>
                <a:lnTo>
                  <a:pt x="3892296" y="1541535"/>
                </a:lnTo>
                <a:lnTo>
                  <a:pt x="6050278" y="1541535"/>
                </a:lnTo>
                <a:lnTo>
                  <a:pt x="6050278" y="3368841"/>
                </a:lnTo>
                <a:lnTo>
                  <a:pt x="0" y="336884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May be an image of indoor">
            <a:extLst>
              <a:ext uri="{FF2B5EF4-FFF2-40B4-BE49-F238E27FC236}">
                <a16:creationId xmlns:a16="http://schemas.microsoft.com/office/drawing/2014/main" id="{0368A9BD-1E25-1F4A-80C0-17CF49D2E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014"/>
          <a:stretch/>
        </p:blipFill>
        <p:spPr bwMode="auto">
          <a:xfrm>
            <a:off x="6141722" y="3489159"/>
            <a:ext cx="6050278" cy="336884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2157982" y="0"/>
                </a:moveTo>
                <a:lnTo>
                  <a:pt x="6050278" y="0"/>
                </a:lnTo>
                <a:lnTo>
                  <a:pt x="6050278" y="3368841"/>
                </a:lnTo>
                <a:lnTo>
                  <a:pt x="0" y="3368841"/>
                </a:lnTo>
                <a:lnTo>
                  <a:pt x="0" y="1541535"/>
                </a:lnTo>
                <a:lnTo>
                  <a:pt x="2157982" y="154153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May be an image of 1 person and text that says 'The ART-chitect PROJECTS Re-naming buildings after local artists Curating art in community spaces Creating community art sites Developing workshops Designing Archiving community history BOBBY FOUTHER B ART'">
            <a:extLst>
              <a:ext uri="{FF2B5EF4-FFF2-40B4-BE49-F238E27FC236}">
                <a16:creationId xmlns:a16="http://schemas.microsoft.com/office/drawing/2014/main" id="{78D918CB-1455-A34B-A325-562255ADBD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96" r="-3" b="-3"/>
          <a:stretch/>
        </p:blipFill>
        <p:spPr bwMode="auto">
          <a:xfrm>
            <a:off x="3983736" y="1918638"/>
            <a:ext cx="4224528" cy="302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9523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746FC8-E5DC-1F46-A692-6631557A13CB}"/>
              </a:ext>
            </a:extLst>
          </p:cNvPr>
          <p:cNvSpPr/>
          <p:nvPr/>
        </p:nvSpPr>
        <p:spPr>
          <a:xfrm>
            <a:off x="7277622" y="0"/>
            <a:ext cx="4650079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dirty="0">
                <a:latin typeface="+mj-lt"/>
                <a:ea typeface="+mj-ea"/>
                <a:cs typeface="+mj-cs"/>
              </a:rPr>
              <a:t>WHAT is DIFFERENT?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dirty="0">
              <a:latin typeface="+mj-lt"/>
              <a:ea typeface="+mj-ea"/>
              <a:cs typeface="+mj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3972B5F5-2202-9049-9706-BA113BBCB8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5" r="-1" b="14424"/>
          <a:stretch/>
        </p:blipFill>
        <p:spPr>
          <a:xfrm>
            <a:off x="0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7635DC4-AF08-1541-868D-734DB3F78B80}"/>
              </a:ext>
            </a:extLst>
          </p:cNvPr>
          <p:cNvSpPr/>
          <p:nvPr/>
        </p:nvSpPr>
        <p:spPr>
          <a:xfrm>
            <a:off x="7188052" y="2096573"/>
            <a:ext cx="473964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Community space</a:t>
            </a: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Black elder mentorship</a:t>
            </a: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Entrepreneurship</a:t>
            </a: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Service learning</a:t>
            </a: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VIBE-In Collective</a:t>
            </a: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Full-time staff</a:t>
            </a: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Year-round programming</a:t>
            </a: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Publishing company</a:t>
            </a: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9912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C1D15CB-9643-BE40-9AC9-4A0E589EFB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99" y="1293489"/>
            <a:ext cx="5334000" cy="2807889"/>
          </a:xfrm>
          <a:prstGeom prst="rect">
            <a:avLst/>
          </a:prstGeom>
        </p:spPr>
      </p:pic>
      <p:pic>
        <p:nvPicPr>
          <p:cNvPr id="3" name="Bproud Video.mov" descr="Bproud Video.mov">
            <a:hlinkClick r:id="" action="ppaction://media"/>
            <a:extLst>
              <a:ext uri="{FF2B5EF4-FFF2-40B4-BE49-F238E27FC236}">
                <a16:creationId xmlns:a16="http://schemas.microsoft.com/office/drawing/2014/main" id="{AEDA12C2-75B1-CD42-BD0F-2559C5E63E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28985" y="0"/>
            <a:ext cx="6263014" cy="626301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5A9B5AE-5B9E-9244-84C7-A731E5471C53}"/>
              </a:ext>
            </a:extLst>
          </p:cNvPr>
          <p:cNvSpPr/>
          <p:nvPr/>
        </p:nvSpPr>
        <p:spPr>
          <a:xfrm>
            <a:off x="500371" y="4176778"/>
            <a:ext cx="51217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https://bproud.shop</a:t>
            </a:r>
          </a:p>
        </p:txBody>
      </p:sp>
    </p:spTree>
    <p:extLst>
      <p:ext uri="{BB962C8B-B14F-4D97-AF65-F5344CB8AC3E}">
        <p14:creationId xmlns:p14="http://schemas.microsoft.com/office/powerpoint/2010/main" val="393090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2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746FC8-E5DC-1F46-A692-6631557A13CB}"/>
              </a:ext>
            </a:extLst>
          </p:cNvPr>
          <p:cNvSpPr/>
          <p:nvPr/>
        </p:nvSpPr>
        <p:spPr>
          <a:xfrm>
            <a:off x="7277622" y="0"/>
            <a:ext cx="4650079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dirty="0">
                <a:latin typeface="+mj-lt"/>
                <a:ea typeface="+mj-ea"/>
                <a:cs typeface="+mj-cs"/>
              </a:rPr>
              <a:t>WHAT is DIFFERENT?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dirty="0">
              <a:latin typeface="+mj-lt"/>
              <a:ea typeface="+mj-ea"/>
              <a:cs typeface="+mj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3972B5F5-2202-9049-9706-BA113BBCB8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5" r="-1" b="14424"/>
          <a:stretch/>
        </p:blipFill>
        <p:spPr>
          <a:xfrm>
            <a:off x="0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7635DC4-AF08-1541-868D-734DB3F78B80}"/>
              </a:ext>
            </a:extLst>
          </p:cNvPr>
          <p:cNvSpPr/>
          <p:nvPr/>
        </p:nvSpPr>
        <p:spPr>
          <a:xfrm>
            <a:off x="7188052" y="2096573"/>
            <a:ext cx="473964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Community space</a:t>
            </a: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Black elder mentorship</a:t>
            </a: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Entrepreneurship</a:t>
            </a: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Service learning</a:t>
            </a: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VIBE-In Collective</a:t>
            </a: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Full-time staff</a:t>
            </a: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Year-round programming</a:t>
            </a: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Publishing company</a:t>
            </a: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9137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192F19F-6061-C549-B9D9-28E17866EA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49" r="1" b="15606"/>
          <a:stretch/>
        </p:blipFill>
        <p:spPr>
          <a:xfrm>
            <a:off x="209667" y="155482"/>
            <a:ext cx="7807938" cy="3176605"/>
          </a:xfrm>
          <a:prstGeom prst="rect">
            <a:avLst/>
          </a:prstGeom>
        </p:spPr>
      </p:pic>
      <p:pic>
        <p:nvPicPr>
          <p:cNvPr id="2052" name="Picture 4" descr="May be an image of 1 person">
            <a:extLst>
              <a:ext uri="{FF2B5EF4-FFF2-40B4-BE49-F238E27FC236}">
                <a16:creationId xmlns:a16="http://schemas.microsoft.com/office/drawing/2014/main" id="{CD9B66C8-B9BE-534A-8106-535029F158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21"/>
          <a:stretch/>
        </p:blipFill>
        <p:spPr bwMode="auto">
          <a:xfrm>
            <a:off x="8169886" y="3697347"/>
            <a:ext cx="3822808" cy="316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calendar&#10;&#10;Description automatically generated">
            <a:extLst>
              <a:ext uri="{FF2B5EF4-FFF2-40B4-BE49-F238E27FC236}">
                <a16:creationId xmlns:a16="http://schemas.microsoft.com/office/drawing/2014/main" id="{36470D8F-25E9-CF42-A1A3-8754CCB37C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9" b="11709"/>
          <a:stretch/>
        </p:blipFill>
        <p:spPr>
          <a:xfrm>
            <a:off x="191086" y="3429000"/>
            <a:ext cx="7807938" cy="3429000"/>
          </a:xfrm>
          <a:prstGeom prst="rect">
            <a:avLst/>
          </a:prstGeom>
        </p:spPr>
      </p:pic>
      <p:pic>
        <p:nvPicPr>
          <p:cNvPr id="2050" name="Picture 2" descr="No photo description available.">
            <a:extLst>
              <a:ext uri="{FF2B5EF4-FFF2-40B4-BE49-F238E27FC236}">
                <a16:creationId xmlns:a16="http://schemas.microsoft.com/office/drawing/2014/main" id="{82569C64-E86F-3D47-A90D-5CC993A75E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4330"/>
          <a:stretch/>
        </p:blipFill>
        <p:spPr bwMode="auto">
          <a:xfrm>
            <a:off x="8169886" y="155482"/>
            <a:ext cx="3822808" cy="335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EB04A0-3FCB-3B43-A8A8-85E75EEA4B47}"/>
              </a:ext>
            </a:extLst>
          </p:cNvPr>
          <p:cNvSpPr txBox="1"/>
          <p:nvPr/>
        </p:nvSpPr>
        <p:spPr>
          <a:xfrm>
            <a:off x="20224" y="3758505"/>
            <a:ext cx="18133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Elias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Moreno-</a:t>
            </a:r>
            <a:r>
              <a:rPr lang="en-US" sz="2800" dirty="0" err="1">
                <a:solidFill>
                  <a:schemeClr val="bg1"/>
                </a:solidFill>
              </a:rPr>
              <a:t>Lothe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952EF7-577F-2847-9369-B506A9B76EBA}"/>
              </a:ext>
            </a:extLst>
          </p:cNvPr>
          <p:cNvSpPr txBox="1"/>
          <p:nvPr/>
        </p:nvSpPr>
        <p:spPr>
          <a:xfrm>
            <a:off x="8650091" y="5277673"/>
            <a:ext cx="1154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Cole Reed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917DD4-4241-5E4B-B939-5FBDD254ED00}"/>
              </a:ext>
            </a:extLst>
          </p:cNvPr>
          <p:cNvSpPr txBox="1"/>
          <p:nvPr/>
        </p:nvSpPr>
        <p:spPr>
          <a:xfrm>
            <a:off x="10331673" y="1354057"/>
            <a:ext cx="18133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Sunshine Dixon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49EB99-261E-104B-A30F-38D1C3A5092D}"/>
              </a:ext>
            </a:extLst>
          </p:cNvPr>
          <p:cNvSpPr txBox="1"/>
          <p:nvPr/>
        </p:nvSpPr>
        <p:spPr>
          <a:xfrm>
            <a:off x="926875" y="2040602"/>
            <a:ext cx="18133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Morrison Joy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0AB08B-33DC-F941-833A-C8A2CBD51D03}"/>
              </a:ext>
            </a:extLst>
          </p:cNvPr>
          <p:cNvSpPr txBox="1"/>
          <p:nvPr/>
        </p:nvSpPr>
        <p:spPr>
          <a:xfrm>
            <a:off x="5775261" y="1354057"/>
            <a:ext cx="18133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Linda Mitchell-Duncan</a:t>
            </a:r>
          </a:p>
        </p:txBody>
      </p:sp>
    </p:spTree>
    <p:extLst>
      <p:ext uri="{BB962C8B-B14F-4D97-AF65-F5344CB8AC3E}">
        <p14:creationId xmlns:p14="http://schemas.microsoft.com/office/powerpoint/2010/main" val="38798072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5EC15A-3D4A-144B-88FA-AF7A359512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8" y="0"/>
            <a:ext cx="121609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7554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A90AD006-0575-7E4D-8555-4F98CCF4A9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4"/>
          <a:stretch/>
        </p:blipFill>
        <p:spPr>
          <a:xfrm>
            <a:off x="-1" y="18650"/>
            <a:ext cx="12192001" cy="693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227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75632DE7-0B02-2D4D-A535-7F49A5CA81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1441"/>
            <a:ext cx="12192000" cy="496331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119F184-2436-164E-A515-ED0B146AF1D7}"/>
              </a:ext>
            </a:extLst>
          </p:cNvPr>
          <p:cNvSpPr/>
          <p:nvPr/>
        </p:nvSpPr>
        <p:spPr>
          <a:xfrm>
            <a:off x="308975" y="5694758"/>
            <a:ext cx="115740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/>
              <a:t>It will further explain the WHY behind the programming.</a:t>
            </a:r>
            <a:endParaRPr lang="en-US" sz="3600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9110E1-0D85-2B44-9401-2E7879E0F7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59" y="769542"/>
            <a:ext cx="11469665" cy="393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EAB0AB-EA5F-9547-B450-C746928CA6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36" y="5043005"/>
            <a:ext cx="11371546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751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2B13E36-23DB-0F41-A89F-C90FFFD50EE4}"/>
              </a:ext>
            </a:extLst>
          </p:cNvPr>
          <p:cNvSpPr txBox="1">
            <a:spLocks/>
          </p:cNvSpPr>
          <p:nvPr/>
        </p:nvSpPr>
        <p:spPr>
          <a:xfrm>
            <a:off x="6096000" y="-76894"/>
            <a:ext cx="5591185" cy="1564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Invisible ME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10C7329-EC02-9140-BB55-88CC7A7FB71B}"/>
              </a:ext>
            </a:extLst>
          </p:cNvPr>
          <p:cNvCxnSpPr/>
          <p:nvPr/>
        </p:nvCxnSpPr>
        <p:spPr>
          <a:xfrm>
            <a:off x="6858065" y="1240984"/>
            <a:ext cx="406705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197BA670-2569-7F40-AEC9-5FA53E8682C5}"/>
              </a:ext>
            </a:extLst>
          </p:cNvPr>
          <p:cNvSpPr txBox="1">
            <a:spLocks/>
          </p:cNvSpPr>
          <p:nvPr/>
        </p:nvSpPr>
        <p:spPr>
          <a:xfrm>
            <a:off x="6250604" y="2357364"/>
            <a:ext cx="5461715" cy="32793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800" b="1" dirty="0"/>
              <a:t>I was bullied at home &amp; school for: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Black skin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Big lips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Big feet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Wide shoulders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Coarse hair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A gap in my front teeth</a:t>
            </a:r>
          </a:p>
        </p:txBody>
      </p:sp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56D7183-76EB-2640-A07E-25A4498BF0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68" y="165100"/>
            <a:ext cx="4888866" cy="65278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E9918C3-69C9-FE41-8F18-BACC9CFD73FA}"/>
              </a:ext>
            </a:extLst>
          </p:cNvPr>
          <p:cNvSpPr txBox="1">
            <a:spLocks/>
          </p:cNvSpPr>
          <p:nvPr/>
        </p:nvSpPr>
        <p:spPr>
          <a:xfrm>
            <a:off x="5375214" y="1337803"/>
            <a:ext cx="5815055" cy="75107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800" b="1" dirty="0"/>
              <a:t>I was a middle child...a punctuation mark, always looking for a purpose to fill…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451BFC42-F3BB-8B46-AA50-93E9AA39B3ED}"/>
              </a:ext>
            </a:extLst>
          </p:cNvPr>
          <p:cNvSpPr/>
          <p:nvPr/>
        </p:nvSpPr>
        <p:spPr>
          <a:xfrm rot="11598612">
            <a:off x="4850221" y="5396541"/>
            <a:ext cx="1049987" cy="48033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346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EC905BB-584D-C74C-958D-7DC92237EC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18" r="1592" b="7816"/>
          <a:stretch/>
        </p:blipFill>
        <p:spPr>
          <a:xfrm>
            <a:off x="101631" y="1758830"/>
            <a:ext cx="6688012" cy="3003451"/>
          </a:xfrm>
          <a:prstGeom prst="rect">
            <a:avLst/>
          </a:prstGeom>
        </p:spPr>
      </p:pic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82E44885-AE91-8846-B893-08E8DEC228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5" b="9446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535A20E0-8CDD-084E-BA2C-72595D541DC0}"/>
              </a:ext>
            </a:extLst>
          </p:cNvPr>
          <p:cNvSpPr txBox="1">
            <a:spLocks/>
          </p:cNvSpPr>
          <p:nvPr/>
        </p:nvSpPr>
        <p:spPr>
          <a:xfrm>
            <a:off x="721562" y="763056"/>
            <a:ext cx="5628086" cy="995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>
                <a:blipFill dpi="0" rotWithShape="1">
                  <a:blip r:embed="rId5"/>
                  <a:srcRect/>
                  <a:tile tx="6350" ty="-127000" sx="65000" sy="64000" flip="none" algn="tl"/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never fit in...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97152D2-7D6E-3B46-AA94-5B8E980BCCEA}"/>
              </a:ext>
            </a:extLst>
          </p:cNvPr>
          <p:cNvSpPr txBox="1">
            <a:spLocks/>
          </p:cNvSpPr>
          <p:nvPr/>
        </p:nvSpPr>
        <p:spPr>
          <a:xfrm>
            <a:off x="300564" y="5260168"/>
            <a:ext cx="6049083" cy="995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blipFill dpi="0" rotWithShape="1">
                  <a:blip r:embed="rId5"/>
                  <a:srcRect/>
                  <a:tile tx="6350" ty="-127000" sx="65000" sy="64000" flip="none" algn="tl"/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School was a place of constant suffering, trauma, and isolation.</a:t>
            </a:r>
          </a:p>
        </p:txBody>
      </p:sp>
    </p:spTree>
    <p:extLst>
      <p:ext uri="{BB962C8B-B14F-4D97-AF65-F5344CB8AC3E}">
        <p14:creationId xmlns:p14="http://schemas.microsoft.com/office/powerpoint/2010/main" val="3612598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BDF2659-9B9A-6A44-B638-A232F6022623}"/>
              </a:ext>
            </a:extLst>
          </p:cNvPr>
          <p:cNvCxnSpPr>
            <a:cxnSpLocks/>
          </p:cNvCxnSpPr>
          <p:nvPr/>
        </p:nvCxnSpPr>
        <p:spPr>
          <a:xfrm flipV="1">
            <a:off x="3767779" y="3573210"/>
            <a:ext cx="5188597" cy="6963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>
            <a:extLst>
              <a:ext uri="{FF2B5EF4-FFF2-40B4-BE49-F238E27FC236}">
                <a16:creationId xmlns:a16="http://schemas.microsoft.com/office/drawing/2014/main" id="{285EBEAA-E5C4-AA4E-BFBE-96747E1EBB9D}"/>
              </a:ext>
            </a:extLst>
          </p:cNvPr>
          <p:cNvSpPr txBox="1">
            <a:spLocks/>
          </p:cNvSpPr>
          <p:nvPr/>
        </p:nvSpPr>
        <p:spPr>
          <a:xfrm>
            <a:off x="0" y="71092"/>
            <a:ext cx="12090400" cy="1229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Grief &amp; Trauma were constant companions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F6DF72B-61C3-CD4C-8EAF-F85A4828DF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900" y="3274310"/>
            <a:ext cx="6280353" cy="393700"/>
          </a:xfrm>
          <a:prstGeom prst="rect">
            <a:avLst/>
          </a:prstGeom>
        </p:spPr>
      </p:pic>
      <p:pic>
        <p:nvPicPr>
          <p:cNvPr id="16" name="Picture 2" descr="May be an image of 3 people and text that says 'Western Regional adouarters Betts. Director SCPEO HELPS THE POOR HELP THEMSELVES Region IX Deputy Director Joe Casillas (center) was guest of honor for a day of recognition at the onoma County California, People for Economic Opportunity Shown before the 0EO/P booth display at Sonoma County Fair with Mr. Casillas are (1eft) CAA director Roy Mitche1l and board chairman Pete Martinez.'">
            <a:extLst>
              <a:ext uri="{FF2B5EF4-FFF2-40B4-BE49-F238E27FC236}">
                <a16:creationId xmlns:a16="http://schemas.microsoft.com/office/drawing/2014/main" id="{E98FC756-2AE3-6D4F-9F83-85F12E289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04" y="1280621"/>
            <a:ext cx="4261056" cy="392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A picture containing person&#10;&#10;Description automatically generated">
            <a:extLst>
              <a:ext uri="{FF2B5EF4-FFF2-40B4-BE49-F238E27FC236}">
                <a16:creationId xmlns:a16="http://schemas.microsoft.com/office/drawing/2014/main" id="{B27D756D-160A-0244-BFCE-74DAA2ECB4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594" y="1260801"/>
            <a:ext cx="2947090" cy="39240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66E028-3497-2247-8866-BD2F1A742C68}"/>
              </a:ext>
            </a:extLst>
          </p:cNvPr>
          <p:cNvSpPr txBox="1"/>
          <p:nvPr/>
        </p:nvSpPr>
        <p:spPr>
          <a:xfrm>
            <a:off x="1873242" y="5553003"/>
            <a:ext cx="84455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highlight>
                  <a:srgbClr val="00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My mother – who had been pregnant for nine </a:t>
            </a:r>
          </a:p>
          <a:p>
            <a:pPr algn="ctr"/>
            <a:r>
              <a:rPr lang="en-US" sz="2400" b="1" dirty="0">
                <a:highlight>
                  <a:srgbClr val="00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years in a row - was emotionally unavailable. </a:t>
            </a:r>
          </a:p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42E21D-2ABF-044B-A624-D64B3A121917}"/>
              </a:ext>
            </a:extLst>
          </p:cNvPr>
          <p:cNvSpPr/>
          <p:nvPr/>
        </p:nvSpPr>
        <p:spPr>
          <a:xfrm>
            <a:off x="4606060" y="1823598"/>
            <a:ext cx="254152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Age 11</a:t>
            </a:r>
          </a:p>
          <a:p>
            <a:endParaRPr lang="en-US" sz="1000" b="1" dirty="0">
              <a:highlight>
                <a:srgbClr val="FFFF00"/>
              </a:highligh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Racism led to my father’s untimely death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white-only hospital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5143901-F80C-4F48-B0C7-0247FACE33BD}"/>
              </a:ext>
            </a:extLst>
          </p:cNvPr>
          <p:cNvSpPr/>
          <p:nvPr/>
        </p:nvSpPr>
        <p:spPr>
          <a:xfrm>
            <a:off x="5876823" y="3879073"/>
            <a:ext cx="283536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Age 13</a:t>
            </a:r>
          </a:p>
          <a:p>
            <a:pPr algn="r"/>
            <a:endParaRPr lang="en-US" sz="1050" b="1" dirty="0">
              <a:highlight>
                <a:srgbClr val="FFFF00"/>
              </a:highligh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 considered suicide, believing my life didn’t matter to anyone</a:t>
            </a:r>
          </a:p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255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D0A7999D-30C4-7F4A-9BB3-3CB76E9D96C6}"/>
              </a:ext>
            </a:extLst>
          </p:cNvPr>
          <p:cNvSpPr/>
          <p:nvPr/>
        </p:nvSpPr>
        <p:spPr>
          <a:xfrm>
            <a:off x="6399234" y="2773578"/>
            <a:ext cx="219866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Age 15</a:t>
            </a:r>
          </a:p>
          <a:p>
            <a:pPr algn="ctr"/>
            <a:endParaRPr lang="en-US" sz="1000" b="1" dirty="0">
              <a:highlight>
                <a:srgbClr val="FFFF00"/>
              </a:highligh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Run over by a car at Unthank Park.</a:t>
            </a:r>
          </a:p>
          <a:p>
            <a:pPr algn="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Emanuel hospital for 3 months. Very depressed, isolated.</a:t>
            </a:r>
          </a:p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 descr="A group of people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6F493D47-C9FB-804C-A17E-AA27E880D9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81" r="18052"/>
          <a:stretch/>
        </p:blipFill>
        <p:spPr>
          <a:xfrm>
            <a:off x="8597900" y="10"/>
            <a:ext cx="3594100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70A4E00-9313-7140-B25C-5896DCC9D336}"/>
              </a:ext>
            </a:extLst>
          </p:cNvPr>
          <p:cNvSpPr txBox="1">
            <a:spLocks/>
          </p:cNvSpPr>
          <p:nvPr/>
        </p:nvSpPr>
        <p:spPr>
          <a:xfrm>
            <a:off x="284990" y="1087622"/>
            <a:ext cx="6931185" cy="499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i="1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smiled less &amp; less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8E0045E-A980-884B-8FAB-230A559D1A6D}"/>
              </a:ext>
            </a:extLst>
          </p:cNvPr>
          <p:cNvSpPr txBox="1">
            <a:spLocks/>
          </p:cNvSpPr>
          <p:nvPr/>
        </p:nvSpPr>
        <p:spPr>
          <a:xfrm>
            <a:off x="61707" y="70008"/>
            <a:ext cx="8826631" cy="1229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Grief &amp; Trauma Continued</a:t>
            </a:r>
          </a:p>
        </p:txBody>
      </p:sp>
      <p:pic>
        <p:nvPicPr>
          <p:cNvPr id="10" name="Picture 9" descr="A sign on a brick wall&#10;&#10;Description automatically generated with medium confidence">
            <a:extLst>
              <a:ext uri="{FF2B5EF4-FFF2-40B4-BE49-F238E27FC236}">
                <a16:creationId xmlns:a16="http://schemas.microsoft.com/office/drawing/2014/main" id="{949553D2-F811-C842-808C-8A87E1E9C8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2"/>
          <a:stretch/>
        </p:blipFill>
        <p:spPr>
          <a:xfrm>
            <a:off x="344796" y="1586703"/>
            <a:ext cx="6054438" cy="263446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31BF97F-FD77-264E-A8EB-56464A671E05}"/>
              </a:ext>
            </a:extLst>
          </p:cNvPr>
          <p:cNvSpPr/>
          <p:nvPr/>
        </p:nvSpPr>
        <p:spPr>
          <a:xfrm>
            <a:off x="412665" y="4305596"/>
            <a:ext cx="5683335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Age 14</a:t>
            </a:r>
          </a:p>
          <a:p>
            <a:pPr algn="ctr"/>
            <a:endParaRPr lang="en-US" sz="600" b="1" dirty="0">
              <a:highlight>
                <a:srgbClr val="FFFF00"/>
              </a:highligh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Moved from northern California to rural Oregon</a:t>
            </a:r>
          </a:p>
          <a:p>
            <a:pPr algn="ctr"/>
            <a:r>
              <a:rPr lang="en-US" sz="2000" dirty="0"/>
              <a:t>I was spit on. Bullied. Shunned by white students.</a:t>
            </a:r>
          </a:p>
          <a:p>
            <a:pPr algn="ctr"/>
            <a:r>
              <a:rPr lang="en-US" sz="2000" dirty="0"/>
              <a:t>Beat up by star football player while my </a:t>
            </a:r>
          </a:p>
          <a:p>
            <a:pPr algn="ctr"/>
            <a:r>
              <a:rPr lang="en-US" sz="2000" dirty="0"/>
              <a:t>homeroom teacher &amp; classmates watched.</a:t>
            </a:r>
          </a:p>
          <a:p>
            <a:pPr algn="ctr"/>
            <a:r>
              <a:rPr lang="en-US" sz="2000" dirty="0"/>
              <a:t>Was told by teachers that I was not college material.</a:t>
            </a:r>
          </a:p>
          <a:p>
            <a:pPr algn="ctr"/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69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AE6EAD9-84A6-284D-838F-DC1FDEFFBF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" y="408672"/>
            <a:ext cx="12186810" cy="65653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30C11EC-0936-5B43-8C3B-8D4430B88A0B}"/>
              </a:ext>
            </a:extLst>
          </p:cNvPr>
          <p:cNvSpPr/>
          <p:nvPr/>
        </p:nvSpPr>
        <p:spPr>
          <a:xfrm>
            <a:off x="4007636" y="4792824"/>
            <a:ext cx="4397329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Age 18</a:t>
            </a:r>
          </a:p>
          <a:p>
            <a:pPr algn="ctr"/>
            <a:endParaRPr lang="en-US" sz="600" b="1" dirty="0">
              <a:highlight>
                <a:srgbClr val="FFFF00"/>
              </a:highligh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 Black teachers for first time</a:t>
            </a:r>
          </a:p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finally felt a sense of belonging</a:t>
            </a:r>
          </a:p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Kidnapped and raped by adult stranger</a:t>
            </a:r>
          </a:p>
          <a:p>
            <a:pPr algn="ctr"/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945086-BAE5-9648-BD12-220D66303E43}"/>
              </a:ext>
            </a:extLst>
          </p:cNvPr>
          <p:cNvSpPr/>
          <p:nvPr/>
        </p:nvSpPr>
        <p:spPr>
          <a:xfrm>
            <a:off x="8404965" y="4792824"/>
            <a:ext cx="3677715" cy="187743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Age 20</a:t>
            </a:r>
          </a:p>
          <a:p>
            <a:pPr algn="ctr"/>
            <a:endParaRPr lang="en-US" sz="600" b="1" dirty="0">
              <a:highlight>
                <a:srgbClr val="FFFF00"/>
              </a:highligh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Felt isolated &amp; deeply depressed</a:t>
            </a:r>
          </a:p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put a gun to my head</a:t>
            </a:r>
          </a:p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felt like no one cared</a:t>
            </a:r>
          </a:p>
          <a:p>
            <a:pPr algn="ctr"/>
            <a:endParaRPr lang="en-US" sz="2000" dirty="0"/>
          </a:p>
          <a:p>
            <a:pPr algn="ctr"/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0492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8227</TotalTime>
  <Words>1094</Words>
  <Application>Microsoft Macintosh PowerPoint</Application>
  <PresentationFormat>Widescreen</PresentationFormat>
  <Paragraphs>223</Paragraphs>
  <Slides>36</Slides>
  <Notes>28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Calibri Light</vt:lpstr>
      <vt:lpstr>Tahoma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Renee Mitchell</dc:creator>
  <cp:lastModifiedBy>Renee Mitchell</cp:lastModifiedBy>
  <cp:revision>70</cp:revision>
  <dcterms:created xsi:type="dcterms:W3CDTF">2020-12-20T08:09:06Z</dcterms:created>
  <dcterms:modified xsi:type="dcterms:W3CDTF">2022-02-23T22:15:11Z</dcterms:modified>
</cp:coreProperties>
</file>