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76" r:id="rId3"/>
    <p:sldId id="277" r:id="rId4"/>
    <p:sldId id="295" r:id="rId5"/>
    <p:sldId id="292" r:id="rId6"/>
    <p:sldId id="293" r:id="rId7"/>
    <p:sldId id="281" r:id="rId8"/>
    <p:sldId id="290" r:id="rId9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04" autoAdjust="0"/>
    <p:restoredTop sz="78841" autoAdjust="0"/>
  </p:normalViewPr>
  <p:slideViewPr>
    <p:cSldViewPr snapToGrid="0">
      <p:cViewPr varScale="1">
        <p:scale>
          <a:sx n="77" d="100"/>
          <a:sy n="77" d="100"/>
        </p:scale>
        <p:origin x="5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E801EC-969C-4866-99AF-3AEC5113A1C2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8FE823-6EBF-4B04-87A6-DB60AD499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207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3770C3A-AB69-4667-90C1-2A35E083084F}" type="datetimeFigureOut">
              <a:rPr lang="en-US" smtClean="0"/>
              <a:t>1/20/2022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D9E54F9-0342-4E46-AFDF-EAE195B572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3253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9E54F9-0342-4E46-AFDF-EAE195B5721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2153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9E54F9-0342-4E46-AFDF-EAE195B57212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2506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9E54F9-0342-4E46-AFDF-EAE195B57212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78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9E54F9-0342-4E46-AFDF-EAE195B57212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0758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9E54F9-0342-4E46-AFDF-EAE195B57212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31502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9E54F9-0342-4E46-AFDF-EAE195B57212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5915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9E54F9-0342-4E46-AFDF-EAE195B57212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4259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9E54F9-0342-4E46-AFDF-EAE195B57212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255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1772" y="1632634"/>
            <a:ext cx="8434248" cy="2915303"/>
          </a:xfrm>
        </p:spPr>
        <p:txBody>
          <a:bodyPr anchor="t">
            <a:normAutofit/>
          </a:bodyPr>
          <a:lstStyle/>
          <a:p>
            <a:r>
              <a:rPr lang="en-US" cap="none" dirty="0"/>
              <a:t>Portland Police Bureau’s Body Worn Camera</a:t>
            </a:r>
            <a:br>
              <a:rPr lang="en-US" cap="none" dirty="0"/>
            </a:br>
            <a:r>
              <a:rPr lang="en-US" cap="none" dirty="0"/>
              <a:t>Project</a:t>
            </a:r>
          </a:p>
        </p:txBody>
      </p:sp>
      <p:pic>
        <p:nvPicPr>
          <p:cNvPr id="5" name="Picture 4" descr="Badge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0369" y="3679747"/>
            <a:ext cx="2011362" cy="2706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911772" y="5740104"/>
            <a:ext cx="63286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Tammy Mayer</a:t>
            </a:r>
          </a:p>
          <a:p>
            <a:r>
              <a:rPr lang="en-US" sz="1400" dirty="0"/>
              <a:t>Sr Program Manager</a:t>
            </a:r>
          </a:p>
        </p:txBody>
      </p:sp>
    </p:spTree>
    <p:extLst>
      <p:ext uri="{BB962C8B-B14F-4D97-AF65-F5344CB8AC3E}">
        <p14:creationId xmlns:p14="http://schemas.microsoft.com/office/powerpoint/2010/main" val="3309844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374" y="439315"/>
            <a:ext cx="11049114" cy="865504"/>
          </a:xfrm>
        </p:spPr>
        <p:txBody>
          <a:bodyPr>
            <a:normAutofit/>
          </a:bodyPr>
          <a:lstStyle/>
          <a:p>
            <a:r>
              <a:rPr lang="en-US" sz="3200" cap="none" dirty="0">
                <a:solidFill>
                  <a:schemeClr val="bg1"/>
                </a:solidFill>
              </a:rPr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374" y="1264103"/>
            <a:ext cx="11182438" cy="5157961"/>
          </a:xfrm>
        </p:spPr>
        <p:txBody>
          <a:bodyPr anchor="t"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PPB has been interested in and actively researching options for a BWC programs since FY 2013-14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DOJ stated in a letter to the City that the use of a properly implemented BWC program would remedy the noncompliance it cites in the Settlement Agreement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City Council approved one-time funds not to exceed $2.6M in the Fall BMP</a:t>
            </a:r>
            <a:endParaRPr lang="en-US" sz="2400" dirty="0">
              <a:solidFill>
                <a:schemeClr val="bg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3400" dirty="0"/>
          </a:p>
        </p:txBody>
      </p:sp>
      <p:pic>
        <p:nvPicPr>
          <p:cNvPr id="4" name="Picture 4" descr="Badge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0237" y="5884051"/>
            <a:ext cx="5651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59274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038" y="367774"/>
            <a:ext cx="10993110" cy="840774"/>
          </a:xfrm>
        </p:spPr>
        <p:txBody>
          <a:bodyPr>
            <a:normAutofit/>
          </a:bodyPr>
          <a:lstStyle/>
          <a:p>
            <a:r>
              <a:rPr lang="en-US" sz="3200" cap="none" dirty="0">
                <a:solidFill>
                  <a:schemeClr val="bg1"/>
                </a:solidFill>
              </a:rPr>
              <a:t>RFP Specifics</a:t>
            </a:r>
          </a:p>
        </p:txBody>
      </p:sp>
      <p:pic>
        <p:nvPicPr>
          <p:cNvPr id="4" name="Picture 4" descr="Badge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1933" y="5876818"/>
            <a:ext cx="567197" cy="763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540374" y="1212351"/>
            <a:ext cx="11182438" cy="503203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RFP does not determine policy, and only asks what options are available from the responding vendors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3 scored phases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Written response to RFP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Demonstrations of top 2-3 vendors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Pilot Test of top vendor: 173 Officers at Central Precinct and the FIT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Validate policy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Test camera function, durability, ease of use, redaction software, infrastructure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Full Implementation of 636 cameras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200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447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038" y="367774"/>
            <a:ext cx="10993110" cy="840774"/>
          </a:xfrm>
        </p:spPr>
        <p:txBody>
          <a:bodyPr>
            <a:normAutofit/>
          </a:bodyPr>
          <a:lstStyle/>
          <a:p>
            <a:r>
              <a:rPr lang="en-US" sz="3200" cap="none" dirty="0">
                <a:solidFill>
                  <a:schemeClr val="bg1"/>
                </a:solidFill>
              </a:rPr>
              <a:t>RFP Requirements</a:t>
            </a:r>
          </a:p>
        </p:txBody>
      </p:sp>
      <p:pic>
        <p:nvPicPr>
          <p:cNvPr id="4" name="Picture 4" descr="Badge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1933" y="5876818"/>
            <a:ext cx="567197" cy="763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540374" y="1212351"/>
            <a:ext cx="11182438" cy="503203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RFP does not determine policy, and only asks what options are available from the responding vendors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Requirements: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Ability to upload, store, retrieve, manage, redact, and disseminate audio, video, and still digital images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Robust end-user interface for complete administration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Granular level administrative security with audit trails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Configurable retention and purge system based on defined rules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Data conversion into industry standard formats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Fully integrated redaction tool to automatically detect and render faces unidentifiable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200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907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038" y="367774"/>
            <a:ext cx="10993110" cy="840774"/>
          </a:xfrm>
        </p:spPr>
        <p:txBody>
          <a:bodyPr>
            <a:normAutofit/>
          </a:bodyPr>
          <a:lstStyle/>
          <a:p>
            <a:r>
              <a:rPr lang="en-US" sz="3200" cap="none" dirty="0">
                <a:solidFill>
                  <a:schemeClr val="bg1"/>
                </a:solidFill>
              </a:rPr>
              <a:t>RFP </a:t>
            </a:r>
            <a:r>
              <a:rPr lang="en-US" sz="3200" cap="none" dirty="0" err="1">
                <a:solidFill>
                  <a:schemeClr val="bg1"/>
                </a:solidFill>
              </a:rPr>
              <a:t>Requiements</a:t>
            </a:r>
            <a:r>
              <a:rPr lang="en-US" sz="3200" cap="none" dirty="0">
                <a:solidFill>
                  <a:schemeClr val="bg1"/>
                </a:solidFill>
              </a:rPr>
              <a:t> cont.</a:t>
            </a:r>
          </a:p>
        </p:txBody>
      </p:sp>
      <p:pic>
        <p:nvPicPr>
          <p:cNvPr id="4" name="Picture 4" descr="Badge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1933" y="5876818"/>
            <a:ext cx="567197" cy="763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540374" y="1212351"/>
            <a:ext cx="11182438" cy="503203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Ability to search and sort files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Upload multiple devices simultaneously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Multiple mounting options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Capture images comparable to natural human vision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Minimum record time and battery life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Minimum 30 second buffering when activated/deactivated (DOJ)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Indicator lights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Charging option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Triggers for activation; firearm/ECW drawn, vehicle pursuit (DOJ)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Ability to review and tag in the field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200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742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038" y="367774"/>
            <a:ext cx="10993110" cy="840774"/>
          </a:xfrm>
        </p:spPr>
        <p:txBody>
          <a:bodyPr>
            <a:normAutofit/>
          </a:bodyPr>
          <a:lstStyle/>
          <a:p>
            <a:r>
              <a:rPr lang="en-US" sz="3200" cap="none" dirty="0">
                <a:solidFill>
                  <a:schemeClr val="bg1"/>
                </a:solidFill>
              </a:rPr>
              <a:t>RFP Requirements cont.</a:t>
            </a:r>
          </a:p>
        </p:txBody>
      </p:sp>
      <p:pic>
        <p:nvPicPr>
          <p:cNvPr id="4" name="Picture 4" descr="Badge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1933" y="5876818"/>
            <a:ext cx="567197" cy="763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540374" y="1212351"/>
            <a:ext cx="11182438" cy="503203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Index multiple cameras to a single event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Interfacing to 3</a:t>
            </a:r>
            <a:r>
              <a:rPr lang="en-US" sz="2200" baseline="30000" dirty="0">
                <a:solidFill>
                  <a:schemeClr val="tx1"/>
                </a:solidFill>
              </a:rPr>
              <a:t>rd</a:t>
            </a:r>
            <a:r>
              <a:rPr lang="en-US" sz="2200" dirty="0">
                <a:solidFill>
                  <a:schemeClr val="tx1"/>
                </a:solidFill>
              </a:rPr>
              <a:t> party systems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Federal and Oregon CJI standards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Data ownership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Compatible with City systems and software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Minimum encryption standards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Role based security levels for activity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Training and documentation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Warranty and maintenance support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Implementation plan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200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endParaRPr lang="en-US" sz="22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2200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9460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374" y="398600"/>
            <a:ext cx="11049114" cy="865504"/>
          </a:xfrm>
        </p:spPr>
        <p:txBody>
          <a:bodyPr>
            <a:normAutofit/>
          </a:bodyPr>
          <a:lstStyle/>
          <a:p>
            <a:r>
              <a:rPr lang="en-US" sz="3200" cap="none" dirty="0">
                <a:solidFill>
                  <a:schemeClr val="bg1"/>
                </a:solidFill>
              </a:rPr>
              <a:t>Timeline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374" y="1264103"/>
            <a:ext cx="11182438" cy="5208885"/>
          </a:xfrm>
        </p:spPr>
        <p:txBody>
          <a:bodyPr anchor="t"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On-going: Policy discussions with PPA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Feb – mid Mar: RFP posted for Vendor response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Mid Apr: Vendor demonstrations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May – Jul: Contract Negotiations for Pilot, Training, Facility prep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Aug – Sept: Pilot top Vendor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Oct – Feb 23: Policy adjustment, Contract Negotiations, Facility Prep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Mar – Dec: Training and Full Implementation</a:t>
            </a:r>
          </a:p>
        </p:txBody>
      </p:sp>
      <p:pic>
        <p:nvPicPr>
          <p:cNvPr id="4" name="Picture 4" descr="Badge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0237" y="5884051"/>
            <a:ext cx="5651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63366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1228011"/>
            <a:ext cx="10923070" cy="5156887"/>
          </a:xfrm>
        </p:spPr>
        <p:txBody>
          <a:bodyPr anchor="t" anchorCtr="0">
            <a:normAutofit/>
          </a:bodyPr>
          <a:lstStyle/>
          <a:p>
            <a:pPr algn="ctr"/>
            <a:endParaRPr lang="en-US" sz="4000" dirty="0">
              <a:solidFill>
                <a:schemeClr val="tx1"/>
              </a:solidFill>
            </a:endParaRPr>
          </a:p>
          <a:p>
            <a:pPr algn="ctr"/>
            <a:endParaRPr lang="en-US" sz="4000" dirty="0">
              <a:solidFill>
                <a:schemeClr val="tx1"/>
              </a:solidFill>
            </a:endParaRPr>
          </a:p>
          <a:p>
            <a:pPr algn="ctr"/>
            <a:r>
              <a:rPr lang="en-US" sz="4000" dirty="0">
                <a:solidFill>
                  <a:schemeClr val="tx1"/>
                </a:solidFill>
              </a:rPr>
              <a:t>Questions?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4" name="Picture 4" descr="Badge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420583" y="5855043"/>
            <a:ext cx="565150" cy="7620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85460954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14109</TotalTime>
  <Words>406</Words>
  <Application>Microsoft Office PowerPoint</Application>
  <PresentationFormat>Widescreen</PresentationFormat>
  <Paragraphs>72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Century Gothic</vt:lpstr>
      <vt:lpstr>Wingdings 3</vt:lpstr>
      <vt:lpstr>Slice</vt:lpstr>
      <vt:lpstr>Portland Police Bureau’s Body Worn Camera Project</vt:lpstr>
      <vt:lpstr>Background</vt:lpstr>
      <vt:lpstr>RFP Specifics</vt:lpstr>
      <vt:lpstr>RFP Requirements</vt:lpstr>
      <vt:lpstr>RFP Requiements cont.</vt:lpstr>
      <vt:lpstr>RFP Requirements cont.</vt:lpstr>
      <vt:lpstr>Timeline</vt:lpstr>
      <vt:lpstr>PowerPoint Presentation</vt:lpstr>
    </vt:vector>
  </TitlesOfParts>
  <Company>Portland Police Bureau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BWC agencies</dc:title>
  <dc:creator>Kim Roark</dc:creator>
  <cp:lastModifiedBy>Tammy Mayer</cp:lastModifiedBy>
  <cp:revision>222</cp:revision>
  <cp:lastPrinted>2019-01-10T21:03:55Z</cp:lastPrinted>
  <dcterms:created xsi:type="dcterms:W3CDTF">2019-01-02T17:19:32Z</dcterms:created>
  <dcterms:modified xsi:type="dcterms:W3CDTF">2022-01-20T23:30:44Z</dcterms:modified>
</cp:coreProperties>
</file>