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81" r:id="rId6"/>
    <p:sldId id="258" r:id="rId7"/>
    <p:sldId id="275" r:id="rId8"/>
    <p:sldId id="280" r:id="rId9"/>
    <p:sldId id="267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lap, Ivy" initials="DI" lastIdx="3" clrIdx="0">
    <p:extLst>
      <p:ext uri="{19B8F6BF-5375-455C-9EA6-DF929625EA0E}">
        <p15:presenceInfo xmlns:p15="http://schemas.microsoft.com/office/powerpoint/2012/main" userId="S::Ivy.Dunlap@portlandoregon.gov::8f0b296a-f872-46ed-9cb6-995a239762a9" providerId="AD"/>
      </p:ext>
    </p:extLst>
  </p:cmAuthor>
  <p:cmAuthor id="2" name="Aiona, Adrienne" initials="AA" lastIdx="4" clrIdx="1">
    <p:extLst>
      <p:ext uri="{19B8F6BF-5375-455C-9EA6-DF929625EA0E}">
        <p15:presenceInfo xmlns:p15="http://schemas.microsoft.com/office/powerpoint/2012/main" userId="S::Adrienne.Aiona@portlandoregon.gov::57d95f1f-360c-4ee3-9f23-01ed9ebf17e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71589" autoAdjust="0"/>
  </p:normalViewPr>
  <p:slideViewPr>
    <p:cSldViewPr>
      <p:cViewPr varScale="1">
        <p:scale>
          <a:sx n="110" d="100"/>
          <a:sy n="110" d="100"/>
        </p:scale>
        <p:origin x="154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71FC86E-4FE1-C549-9EAB-DD4369080A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40AA15-2F21-C848-930A-7261CB00D23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EEA77C6-20E8-9B4A-983C-EADD229EDC49}" type="datetimeFigureOut">
              <a:rPr lang="en-US"/>
              <a:pPr>
                <a:defRPr/>
              </a:pPr>
              <a:t>2/24/2022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730875-C25D-0845-A866-2A0F13E2FE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89B895-A53D-AB41-8C26-CF3520FE04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7C1A080-6461-454F-AA29-2037BB0B90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41C4323-A307-D040-AE11-2590911E41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656293-508F-C94E-9F87-8DCEC68B25F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D4560B5-1573-764E-B61E-4BE7A445EC93}" type="datetimeFigureOut">
              <a:rPr lang="en-US"/>
              <a:pPr>
                <a:defRPr/>
              </a:pPr>
              <a:t>2/24/2022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EEFAF87-E298-3C45-85F3-3A0E787554D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3062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B0B4271-1FF9-0940-971E-342FF90CA2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8638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B801F2-C703-A747-8C29-945AC4D503D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DE298-1547-564D-A3FC-808333C608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05AC15E-4F66-5243-8CD5-C2176B4E77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lide Image Placeholder 1">
            <a:extLst>
              <a:ext uri="{FF2B5EF4-FFF2-40B4-BE49-F238E27FC236}">
                <a16:creationId xmlns:a16="http://schemas.microsoft.com/office/drawing/2014/main" id="{3C1D3EF5-8ADE-DC4B-BA6E-E575B829DCF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6" name="Notes Placeholder 2">
            <a:extLst>
              <a:ext uri="{FF2B5EF4-FFF2-40B4-BE49-F238E27FC236}">
                <a16:creationId xmlns:a16="http://schemas.microsoft.com/office/drawing/2014/main" id="{AC91055E-1DD4-1141-9C7F-FCFFE8B1AD2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6147" name="Slide Number Placeholder 3">
            <a:extLst>
              <a:ext uri="{FF2B5EF4-FFF2-40B4-BE49-F238E27FC236}">
                <a16:creationId xmlns:a16="http://schemas.microsoft.com/office/drawing/2014/main" id="{51780078-8F50-2F40-8FAF-DC3E7DD447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F4DB3D4-8912-9C41-BD10-FEEF13C5CD9E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57175" indent="-2571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Shelter to Housing Continuum (S2HC) project changed City code to allow for a permanently occupied recreational vehicle or a tiny house on wheels on private property to expand housing options. </a:t>
            </a:r>
          </a:p>
          <a:p>
            <a:pPr marL="257175" indent="-2571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these cases, City code requires installation of a sanitary sewer dump to provide safe and sanitary housing.</a:t>
            </a:r>
          </a:p>
          <a:p>
            <a:pPr marL="257175" indent="-2571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legislation I </a:t>
            </a: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 presenting today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make meeting the code </a:t>
            </a:r>
            <a:r>
              <a:rPr lang="en-US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requirements for this housing option more affordable for property owners by providing loans.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FD8BE-751A-4485-9E6F-CA95BCE13C4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938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 currently provides loans to support homeowners' ability to obtain and maintain sanitary sewer service. The program is administered by ENB-4.28. These loans are available for:</a:t>
            </a:r>
          </a:p>
          <a:p>
            <a:pPr marL="257175" indent="-2571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Properties required to decommission a septic system and make a new connection to the city system.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Properties required to correct shared/party sewers.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 OPTIONS WILL CONTINUE TO BE AVAILABLE.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None/>
            </a:pPr>
            <a:endParaRPr lang="en-US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  <a:tabLst/>
              <a:defRPr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are two types of loans available, market-rate and Safety Net.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Safety Net loans offer low-interest and deferred payments for income-qualified property owners.</a:t>
            </a:r>
            <a:endParaRPr lang="en-US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 loans are available to pay for conversion charges/SDCs that are required when making a connection for either of the situations described above, and to pay for resulting plumbing work on private property.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FD8BE-751A-4485-9E6F-CA95BCE13C4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448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ADDITION TO THE EXPENSES I MENTIONED, SDCS AND PLUMBING WORK ON PRIVATE PROPERTY, THIS LEGISLATION WILL EXPAND THE ALLOWABLE EXPENSES TO INCLUDE</a:t>
            </a:r>
          </a:p>
          <a:p>
            <a:pPr marL="257175" indent="-2571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 –rate and safety net loans to install sanitary sewer dump to accommodate a permanently occupied RV/tiny house on residential property.</a:t>
            </a:r>
          </a:p>
          <a:p>
            <a:pPr marL="257175" indent="-2571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Safety Net loans to finance emergency repairs to continue service, potentially preventing people from loosing their current housing or living in unsanitary conditions.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FD8BE-751A-4485-9E6F-CA95BCE13C4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07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83116B29-8499-C342-80DB-E3F1975FC1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B35877C8-BDF2-FE4F-8E97-C7B3CBED13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3704FEAC-3699-9249-B639-E3C076B3D3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72FAA83-C75F-6B46-B533-7819E9B27A3B}" type="slidenum">
              <a:rPr lang="en-US" altLang="en-US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>
            <a:extLst>
              <a:ext uri="{FF2B5EF4-FFF2-40B4-BE49-F238E27FC236}">
                <a16:creationId xmlns:a16="http://schemas.microsoft.com/office/drawing/2014/main" id="{A8D6E229-1B57-8445-813F-447A53B2C5E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Notes Placeholder 2">
            <a:extLst>
              <a:ext uri="{FF2B5EF4-FFF2-40B4-BE49-F238E27FC236}">
                <a16:creationId xmlns:a16="http://schemas.microsoft.com/office/drawing/2014/main" id="{28FEB2AC-CD6B-104E-9FAC-DA11B7DFDF5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Segoe UI" panose="020B0502040204020203" pitchFamily="34" charset="0"/>
              </a:rPr>
              <a:t>I appreciate your attention to this topic and hope Council will support this program change.</a:t>
            </a:r>
            <a:endParaRPr lang="en-US" sz="1800" dirty="0">
              <a:effectLst/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20483" name="Slide Number Placeholder 3">
            <a:extLst>
              <a:ext uri="{FF2B5EF4-FFF2-40B4-BE49-F238E27FC236}">
                <a16:creationId xmlns:a16="http://schemas.microsoft.com/office/drawing/2014/main" id="{5951DC8E-1C8C-FB4B-B290-3CDD385793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C41BAF1-E2A9-494D-8F3B-72C156A4CF3D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7" descr="BES-Green PPT COVER">
            <a:extLst>
              <a:ext uri="{FF2B5EF4-FFF2-40B4-BE49-F238E27FC236}">
                <a16:creationId xmlns:a16="http://schemas.microsoft.com/office/drawing/2014/main" id="{5738BF31-7153-594E-9559-497611D0F4DB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0" y="0"/>
            <a:ext cx="9232900" cy="69215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962400" y="3429000"/>
            <a:ext cx="5029200" cy="160020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US" altLang="en-US" noProof="0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4038600" y="5105400"/>
            <a:ext cx="4953000" cy="1524000"/>
          </a:xfrm>
        </p:spPr>
        <p:txBody>
          <a:bodyPr/>
          <a:lstStyle>
            <a:lvl1pPr marL="0" indent="0" algn="r">
              <a:buFontTx/>
              <a:buNone/>
              <a:defRPr sz="20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49785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846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304800"/>
            <a:ext cx="20574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4800"/>
            <a:ext cx="60198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71520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8645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4592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8770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8214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6629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1420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447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5846762" cy="53022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62400" y="1143000"/>
            <a:ext cx="45720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143000"/>
            <a:ext cx="3523672" cy="3811588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4220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C3E210D2-814B-4543-992C-08AAA6AB861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248400"/>
            <a:ext cx="9144000" cy="609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6325">
                  <a:alpha val="48000"/>
                </a:srgbClr>
              </a:gs>
            </a:gsLst>
            <a:lin ang="5400000" scaled="1"/>
          </a:gra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027" name="Rectangle 9">
            <a:extLst>
              <a:ext uri="{FF2B5EF4-FFF2-40B4-BE49-F238E27FC236}">
                <a16:creationId xmlns:a16="http://schemas.microsoft.com/office/drawing/2014/main" id="{B4F3A74F-ABDE-D54D-B0C7-90D4880761E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gradFill rotWithShape="1">
            <a:gsLst>
              <a:gs pos="0">
                <a:srgbClr val="006325">
                  <a:alpha val="48000"/>
                </a:srgbClr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028" name="Text Box 11">
            <a:extLst>
              <a:ext uri="{FF2B5EF4-FFF2-40B4-BE49-F238E27FC236}">
                <a16:creationId xmlns:a16="http://schemas.microsoft.com/office/drawing/2014/main" id="{CD526BC9-5630-424C-AF13-76C3EDBE36D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4400" y="6477000"/>
            <a:ext cx="72390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6325"/>
                </a:solidFill>
                <a:latin typeface="Calibri" panose="020F0502020204030204" pitchFamily="34" charset="0"/>
              </a:rPr>
              <a:t>Environmental Services   l    Financial Assistance Program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1000" b="1" dirty="0">
              <a:solidFill>
                <a:srgbClr val="006325"/>
              </a:solidFill>
              <a:latin typeface="Calibri" panose="020F0502020204030204" pitchFamily="34" charset="0"/>
            </a:endParaRPr>
          </a:p>
        </p:txBody>
      </p:sp>
      <p:sp>
        <p:nvSpPr>
          <p:cNvPr id="1029" name="Text Box 12">
            <a:extLst>
              <a:ext uri="{FF2B5EF4-FFF2-40B4-BE49-F238E27FC236}">
                <a16:creationId xmlns:a16="http://schemas.microsoft.com/office/drawing/2014/main" id="{B065A66F-B5E2-174A-91A9-67B71899B89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077200" y="6477000"/>
            <a:ext cx="990600" cy="2444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fld id="{6BD502DD-0013-BB4A-837F-9F84A8DFB86C}" type="slidenum">
              <a:rPr lang="en-US" altLang="en-US" sz="1000" b="1" smtClean="0">
                <a:solidFill>
                  <a:srgbClr val="006325"/>
                </a:solidFill>
                <a:latin typeface="Calibri" panose="020F0502020204030204" pitchFamily="34" charset="0"/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000" b="1">
              <a:solidFill>
                <a:srgbClr val="006325"/>
              </a:solidFill>
              <a:latin typeface="Calibri" panose="020F0502020204030204" pitchFamily="34" charset="0"/>
            </a:endParaRPr>
          </a:p>
        </p:txBody>
      </p:sp>
      <p:pic>
        <p:nvPicPr>
          <p:cNvPr id="1030" name="Picture 13" descr="Heron">
            <a:extLst>
              <a:ext uri="{FF2B5EF4-FFF2-40B4-BE49-F238E27FC236}">
                <a16:creationId xmlns:a16="http://schemas.microsoft.com/office/drawing/2014/main" id="{CDA50E4B-9F7A-A14F-AE2B-2E2FE5CBB9B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43600"/>
            <a:ext cx="7032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Line 14">
            <a:extLst>
              <a:ext uri="{FF2B5EF4-FFF2-40B4-BE49-F238E27FC236}">
                <a16:creationId xmlns:a16="http://schemas.microsoft.com/office/drawing/2014/main" id="{F9D095C7-F434-9B49-9B08-72D58DE30D6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04800" y="1066800"/>
            <a:ext cx="8229600" cy="0"/>
          </a:xfrm>
          <a:prstGeom prst="line">
            <a:avLst/>
          </a:prstGeom>
          <a:noFill/>
          <a:ln w="25400">
            <a:solidFill>
              <a:srgbClr val="00632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Rectangle 19">
            <a:extLst>
              <a:ext uri="{FF2B5EF4-FFF2-40B4-BE49-F238E27FC236}">
                <a16:creationId xmlns:a16="http://schemas.microsoft.com/office/drawing/2014/main" id="{08B230D0-37AC-C346-8607-E5CC70DE8C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3" name="Rectangle 20">
            <a:extLst>
              <a:ext uri="{FF2B5EF4-FFF2-40B4-BE49-F238E27FC236}">
                <a16:creationId xmlns:a16="http://schemas.microsoft.com/office/drawing/2014/main" id="{D70DE3CB-995B-3A4E-9A8A-C7194A3112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4938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00632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6325"/>
          </a:solidFill>
          <a:latin typeface="Calibri" panose="020F0502020204030204" pitchFamily="34" charset="0"/>
          <a:cs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6325"/>
          </a:solidFill>
          <a:latin typeface="Calibri" panose="020F0502020204030204" pitchFamily="34" charset="0"/>
          <a:cs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6325"/>
          </a:solidFill>
          <a:latin typeface="Calibri" panose="020F0502020204030204" pitchFamily="34" charset="0"/>
          <a:cs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6325"/>
          </a:solidFill>
          <a:latin typeface="Calibri" panose="020F0502020204030204" pitchFamily="34" charset="0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6325"/>
          </a:solidFill>
          <a:latin typeface="Calibri" panose="020F0502020204030204" pitchFamily="34" charset="0"/>
          <a:cs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6325"/>
          </a:solidFill>
          <a:latin typeface="Calibri" panose="020F0502020204030204" pitchFamily="34" charset="0"/>
          <a:cs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6325"/>
          </a:solidFill>
          <a:latin typeface="Calibri" panose="020F0502020204030204" pitchFamily="34" charset="0"/>
          <a:cs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6325"/>
          </a:solidFill>
          <a:latin typeface="Calibri" panose="020F050202020403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9">
            <a:extLst>
              <a:ext uri="{FF2B5EF4-FFF2-40B4-BE49-F238E27FC236}">
                <a16:creationId xmlns:a16="http://schemas.microsoft.com/office/drawing/2014/main" id="{B5487866-6972-0442-9DCC-976BE9ABD0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4763"/>
            <a:ext cx="9137650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>
            <a:extLst>
              <a:ext uri="{FF2B5EF4-FFF2-40B4-BE49-F238E27FC236}">
                <a16:creationId xmlns:a16="http://schemas.microsoft.com/office/drawing/2014/main" id="{80E6E66A-6EED-F740-83A0-14F665595D3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124200" y="1524000"/>
            <a:ext cx="5562600" cy="1470025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chemeClr val="tx1"/>
                </a:solidFill>
              </a:rPr>
              <a:t>Financial Assistance Program</a:t>
            </a:r>
            <a:br>
              <a:rPr lang="en-US" altLang="en-US" sz="3200" dirty="0">
                <a:solidFill>
                  <a:schemeClr val="tx1"/>
                </a:solidFill>
              </a:rPr>
            </a:br>
            <a:endParaRPr lang="en-US" altLang="en-US" sz="2400" dirty="0">
              <a:solidFill>
                <a:schemeClr val="tx1"/>
              </a:solidFill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EE6D0B2-E7AA-AE4E-A15D-1014FD9769C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76400" y="2362200"/>
            <a:ext cx="7010400" cy="6318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1800" dirty="0"/>
              <a:t>Ivy Dunlap  |  Landscape Architect|   Bureau of Environmental Services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400" dirty="0"/>
              <a:t>2/16/22</a:t>
            </a:r>
            <a:endParaRPr lang="en-US" altLang="en-US" sz="1600" dirty="0"/>
          </a:p>
        </p:txBody>
      </p:sp>
      <p:sp>
        <p:nvSpPr>
          <p:cNvPr id="5124" name="TextBox 4">
            <a:extLst>
              <a:ext uri="{FF2B5EF4-FFF2-40B4-BE49-F238E27FC236}">
                <a16:creationId xmlns:a16="http://schemas.microsoft.com/office/drawing/2014/main" id="{C1E800EB-196D-B64F-9A48-08A9C481B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0"/>
            <a:ext cx="2514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MINGUS MAPPS, COMMISSIONER</a:t>
            </a:r>
          </a:p>
          <a:p>
            <a:pPr algn="ctr"/>
            <a:r>
              <a:rPr lang="en-US" altLang="en-US" sz="1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MICHAEL JORDAN, DIRECTOR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BES Financial Assistance Program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493838"/>
            <a:ext cx="8229600" cy="3916362"/>
          </a:xfrm>
        </p:spPr>
        <p:txBody>
          <a:bodyPr/>
          <a:lstStyle/>
          <a:p>
            <a:pPr marL="257175" indent="-2571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Shelter to Housing Continuum (S2HC) project changed City code to allow for a permanently occupied RV/tiny house on wheels on private property to expand housing options. </a:t>
            </a:r>
          </a:p>
          <a:p>
            <a:pPr marL="257175" indent="-2571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City code requires installation of a sanitary sewer dump for permanently occupied RVs. </a:t>
            </a:r>
          </a:p>
          <a:p>
            <a:pPr marL="257175" indent="-2571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legislation will make meeting the code </a:t>
            </a:r>
            <a:r>
              <a:rPr lang="en-U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requirements for this housing option more affordable for property owners by providing loans.</a:t>
            </a:r>
          </a:p>
          <a:p>
            <a:pPr marL="257175" indent="-257175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US" sz="24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084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BES Financial Assistance Program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371600"/>
            <a:ext cx="8229600" cy="4525962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Existing financial assistance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 currently provides loans to support homeowners' ability to obtain and maintain sanitary sewer service. These loans are available for: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Properties required to decommission a septic system and connect to the city system.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Properties required to correct shared/party sewers.</a:t>
            </a:r>
          </a:p>
          <a:p>
            <a:pPr marL="257175" indent="-2571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two types of loans available: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Market-rate loans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Safety Net loans (</a:t>
            </a:r>
            <a:r>
              <a:rPr 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income-qualified, low-interest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deferred-payment)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21566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BES Financial Assistance Program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25285" y="1371600"/>
            <a:ext cx="8493430" cy="3000281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Legislation Would….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Expand allowable expenses to include: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Installation of sanitary sewer dump to accommodate a permanently occupied RV/tiny house on residential property.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Safety Net loans to finance emergency repairs to continue service.</a:t>
            </a:r>
          </a:p>
          <a:p>
            <a:pPr marL="257175" indent="-2571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555568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AA6AB7E9-C73C-264D-9E2D-C22A10CBEC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7391400" cy="6858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Implementation Schedule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17C3BF4F-C77A-1347-9859-8C2EAA316A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7848600" cy="3733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effectLst/>
                <a:latin typeface="Segoe UI" panose="020B0502040204020203" pitchFamily="34" charset="0"/>
              </a:rPr>
              <a:t>These changes will be incorporated into the existing Administrative Rule (ENB-4.28)</a:t>
            </a:r>
          </a:p>
          <a:p>
            <a:pPr marL="0" indent="0">
              <a:buNone/>
            </a:pPr>
            <a:endParaRPr lang="en-US" sz="2400" dirty="0">
              <a:effectLst/>
              <a:latin typeface="Arial" panose="020B0604020202020204" pitchFamily="34" charset="0"/>
            </a:endParaRPr>
          </a:p>
          <a:p>
            <a:r>
              <a:rPr lang="en-US" sz="2400" dirty="0">
                <a:effectLst/>
                <a:latin typeface="Segoe UI" panose="020B0502040204020203" pitchFamily="34" charset="0"/>
              </a:rPr>
              <a:t>Public comment on the rule opened on </a:t>
            </a:r>
            <a:r>
              <a:rPr lang="en-US" sz="2400" dirty="0">
                <a:latin typeface="Segoe UI" panose="020B0502040204020203" pitchFamily="34" charset="0"/>
              </a:rPr>
              <a:t>February 7</a:t>
            </a:r>
            <a:r>
              <a:rPr lang="en-US" sz="2400" baseline="30000" dirty="0">
                <a:latin typeface="Segoe UI" panose="020B0502040204020203" pitchFamily="34" charset="0"/>
              </a:rPr>
              <a:t>th</a:t>
            </a:r>
            <a:r>
              <a:rPr lang="en-US" sz="2400" dirty="0">
                <a:latin typeface="Segoe UI" panose="020B0502040204020203" pitchFamily="34" charset="0"/>
              </a:rPr>
              <a:t>.</a:t>
            </a:r>
          </a:p>
          <a:p>
            <a:endParaRPr lang="en-US" sz="2400" dirty="0">
              <a:effectLst/>
              <a:latin typeface="Arial" panose="020B0604020202020204" pitchFamily="34" charset="0"/>
            </a:endParaRPr>
          </a:p>
          <a:p>
            <a:r>
              <a:rPr lang="en-US" sz="2400" dirty="0">
                <a:effectLst/>
                <a:latin typeface="Segoe UI" panose="020B0502040204020203" pitchFamily="34" charset="0"/>
              </a:rPr>
              <a:t>The changes are anticipated to go into effect at the beginning of April.</a:t>
            </a:r>
            <a:endParaRPr lang="en-US" sz="2400" dirty="0"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D9A1D4ED-668F-EB4F-A71D-9CC1751F5F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7391400" cy="685800"/>
          </a:xfrm>
        </p:spPr>
        <p:txBody>
          <a:bodyPr/>
          <a:lstStyle/>
          <a:p>
            <a:pPr eaLnBrk="1" hangingPunct="1"/>
            <a:r>
              <a:rPr lang="en-US" altLang="en-US" sz="3200"/>
              <a:t>Questions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3C974CFE-BCB0-B84C-A8A0-254F78E89A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33800" y="4495800"/>
            <a:ext cx="4876800" cy="1524000"/>
          </a:xfrm>
        </p:spPr>
        <p:txBody>
          <a:bodyPr/>
          <a:lstStyle/>
          <a:p>
            <a:pPr marL="0" indent="0" algn="r" eaLnBrk="1" hangingPunct="1">
              <a:buFontTx/>
              <a:buNone/>
            </a:pPr>
            <a:r>
              <a:rPr lang="en-US" altLang="en-US" sz="6600"/>
              <a:t>Thank you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ityCouncil_PPT Jan21  -  Compatibility Mode" id="{3420E067-BF11-4274-BD9E-11EEA5C6E862}" vid="{D42A405C-B071-4274-BC7A-9F4C0B06B1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b2aa598-7960-4a07-a5d8-bafa703ffffe">
      <UserInfo>
        <DisplayName>Aiona, Adrienne</DisplayName>
        <AccountId>19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8D68C5DF536A4A9868DAA18A767869" ma:contentTypeVersion="6" ma:contentTypeDescription="Create a new document." ma:contentTypeScope="" ma:versionID="7c35916706f258ff5567dc1264aad3be">
  <xsd:schema xmlns:xsd="http://www.w3.org/2001/XMLSchema" xmlns:xs="http://www.w3.org/2001/XMLSchema" xmlns:p="http://schemas.microsoft.com/office/2006/metadata/properties" xmlns:ns2="c7fb5f18-1f66-4368-9474-750e4235a4bf" xmlns:ns3="ab2aa598-7960-4a07-a5d8-bafa703ffffe" targetNamespace="http://schemas.microsoft.com/office/2006/metadata/properties" ma:root="true" ma:fieldsID="fba61aefc80de3a08a2ed6e9f9c041ec" ns2:_="" ns3:_="">
    <xsd:import namespace="c7fb5f18-1f66-4368-9474-750e4235a4bf"/>
    <xsd:import namespace="ab2aa598-7960-4a07-a5d8-bafa703fff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fb5f18-1f66-4368-9474-750e4235a4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2aa598-7960-4a07-a5d8-bafa703ffff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3AC507-14BA-4B80-A029-842E1476B99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ab2aa598-7960-4a07-a5d8-bafa703ffffe"/>
    <ds:schemaRef ds:uri="c7fb5f18-1f66-4368-9474-750e4235a4bf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66AAA1B-6306-4F89-9D90-54DB409186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66159F-6A65-448A-8553-B3C52BD197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fb5f18-1f66-4368-9474-750e4235a4bf"/>
    <ds:schemaRef ds:uri="ab2aa598-7960-4a07-a5d8-bafa703fff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xxx--95 item95_CityCouncil_20220216</Template>
  <TotalTime>0</TotalTime>
  <Words>555</Words>
  <Application>Microsoft Office PowerPoint</Application>
  <PresentationFormat>On-screen Show (4:3)</PresentationFormat>
  <Paragraphs>57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Segoe UI</vt:lpstr>
      <vt:lpstr>Symbol</vt:lpstr>
      <vt:lpstr>Default Design</vt:lpstr>
      <vt:lpstr>Financial Assistance Program </vt:lpstr>
      <vt:lpstr>BES Financial Assistance Program</vt:lpstr>
      <vt:lpstr>BES Financial Assistance Program</vt:lpstr>
      <vt:lpstr>BES Financial Assistance Program</vt:lpstr>
      <vt:lpstr>Implementation Schedule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Assistance Program </dc:title>
  <dc:creator>Lehman, Megan</dc:creator>
  <cp:lastModifiedBy>Lehman, Megan</cp:lastModifiedBy>
  <cp:revision>1</cp:revision>
  <cp:lastPrinted>2014-10-01T21:25:08Z</cp:lastPrinted>
  <dcterms:created xsi:type="dcterms:W3CDTF">2022-02-24T22:55:08Z</dcterms:created>
  <dcterms:modified xsi:type="dcterms:W3CDTF">2022-02-24T22:55:38Z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0x010100C88D68C5DF536A4A9868DAA18A767869</vt:lpwstr>
  </property>
</Properties>
</file>