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handoutMasterIdLst>
    <p:handoutMasterId r:id="rId11"/>
  </p:handoutMasterIdLst>
  <p:sldIdLst>
    <p:sldId id="766" r:id="rId2"/>
    <p:sldId id="779" r:id="rId3"/>
    <p:sldId id="768" r:id="rId4"/>
    <p:sldId id="780" r:id="rId5"/>
    <p:sldId id="781" r:id="rId6"/>
    <p:sldId id="775" r:id="rId7"/>
    <p:sldId id="778" r:id="rId8"/>
    <p:sldId id="777" r:id="rId9"/>
  </p:sldIdLst>
  <p:sldSz cx="9144000" cy="6858000" type="screen4x3"/>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B45B6D8-62DF-6549-8FC7-D033C3B5C85B}">
          <p14:sldIdLst/>
        </p14:section>
        <p14:section name="CCIM Intro" id="{14F4A1B0-D3CA-461F-B110-BFB39E30EC69}">
          <p14:sldIdLst>
            <p14:sldId id="766"/>
            <p14:sldId id="779"/>
            <p14:sldId id="768"/>
            <p14:sldId id="780"/>
            <p14:sldId id="781"/>
            <p14:sldId id="775"/>
            <p14:sldId id="778"/>
            <p14:sldId id="7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en, Sara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9F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361" autoAdjust="0"/>
    <p:restoredTop sz="67764" autoAdjust="0"/>
  </p:normalViewPr>
  <p:slideViewPr>
    <p:cSldViewPr snapToGrid="0">
      <p:cViewPr varScale="1">
        <p:scale>
          <a:sx n="44" d="100"/>
          <a:sy n="44" d="100"/>
        </p:scale>
        <p:origin x="390" y="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7DC5E27-A296-F44B-84B0-AC952D0BE94C}" type="datetimeFigureOut">
              <a:rPr lang="en-US" smtClean="0"/>
              <a:t>2/4/2022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2E4944-764F-5B40-8338-5CA4132B518B}" type="slidenum">
              <a:rPr lang="en-US" smtClean="0"/>
              <a:t>‹#›</a:t>
            </a:fld>
            <a:endParaRPr lang="en-US"/>
          </a:p>
        </p:txBody>
      </p:sp>
    </p:spTree>
    <p:extLst>
      <p:ext uri="{BB962C8B-B14F-4D97-AF65-F5344CB8AC3E}">
        <p14:creationId xmlns:p14="http://schemas.microsoft.com/office/powerpoint/2010/main" val="45338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158D72-C327-EF43-A0EF-8BF1F3816E5F}" type="datetimeFigureOut">
              <a:rPr lang="en-US" smtClean="0"/>
              <a:t>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C2A989-EC45-0845-9225-6BBE81AD33E9}" type="slidenum">
              <a:rPr lang="en-US" smtClean="0"/>
              <a:t>‹#›</a:t>
            </a:fld>
            <a:endParaRPr lang="en-US"/>
          </a:p>
        </p:txBody>
      </p:sp>
    </p:spTree>
    <p:extLst>
      <p:ext uri="{BB962C8B-B14F-4D97-AF65-F5344CB8AC3E}">
        <p14:creationId xmlns:p14="http://schemas.microsoft.com/office/powerpoint/2010/main" val="9908346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A4A4A"/>
                </a:solidFill>
                <a:effectLst/>
                <a:latin typeface="Garamond" panose="02020404030301010803" pitchFamily="18" charset="0"/>
              </a:rPr>
              <a:t>A 1932 photo from the City Archives, taken at present-day SE Martin Luther King Jr. Blvd (formerly Union Ave) and Washington Street. The men in the middle of the intersection are repairing the sewer. In the background you can see “H. Smith Produce,” and “Whitely and Clark Co.” stores.</a:t>
            </a:r>
          </a:p>
        </p:txBody>
      </p:sp>
      <p:sp>
        <p:nvSpPr>
          <p:cNvPr id="4" name="Slide Number Placeholder 3"/>
          <p:cNvSpPr>
            <a:spLocks noGrp="1"/>
          </p:cNvSpPr>
          <p:nvPr>
            <p:ph type="sldNum" sz="quarter" idx="10"/>
          </p:nvPr>
        </p:nvSpPr>
        <p:spPr/>
        <p:txBody>
          <a:bodyPr/>
          <a:lstStyle/>
          <a:p>
            <a:fld id="{F9C2A989-EC45-0845-9225-6BBE81AD33E9}" type="slidenum">
              <a:rPr lang="en-US" smtClean="0"/>
              <a:t>1</a:t>
            </a:fld>
            <a:endParaRPr lang="en-US"/>
          </a:p>
        </p:txBody>
      </p:sp>
    </p:spTree>
    <p:extLst>
      <p:ext uri="{BB962C8B-B14F-4D97-AF65-F5344CB8AC3E}">
        <p14:creationId xmlns:p14="http://schemas.microsoft.com/office/powerpoint/2010/main" val="399616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full signal (currently all way stop)</a:t>
            </a:r>
          </a:p>
          <a:p>
            <a:r>
              <a:rPr lang="en-US" dirty="0"/>
              <a:t>Makes all curb ramps ADA compliant</a:t>
            </a:r>
          </a:p>
          <a:p>
            <a:r>
              <a:rPr lang="en-US" dirty="0"/>
              <a:t>Adds curb extensions on south side of the street</a:t>
            </a:r>
          </a:p>
          <a:p>
            <a:r>
              <a:rPr lang="en-US" dirty="0"/>
              <a:t>Adds ped crossing along north side of the intersection</a:t>
            </a:r>
          </a:p>
          <a:p>
            <a:r>
              <a:rPr lang="en-US" dirty="0"/>
              <a:t>Adds green skip striping and bike boxes </a:t>
            </a:r>
          </a:p>
        </p:txBody>
      </p:sp>
      <p:sp>
        <p:nvSpPr>
          <p:cNvPr id="4" name="Slide Number Placeholder 3"/>
          <p:cNvSpPr>
            <a:spLocks noGrp="1"/>
          </p:cNvSpPr>
          <p:nvPr>
            <p:ph type="sldNum" sz="quarter" idx="5"/>
          </p:nvPr>
        </p:nvSpPr>
        <p:spPr/>
        <p:txBody>
          <a:bodyPr/>
          <a:lstStyle/>
          <a:p>
            <a:fld id="{F9C2A989-EC45-0845-9225-6BBE81AD33E9}" type="slidenum">
              <a:rPr lang="en-US" smtClean="0"/>
              <a:t>3</a:t>
            </a:fld>
            <a:endParaRPr lang="en-US"/>
          </a:p>
        </p:txBody>
      </p:sp>
    </p:spTree>
    <p:extLst>
      <p:ext uri="{BB962C8B-B14F-4D97-AF65-F5344CB8AC3E}">
        <p14:creationId xmlns:p14="http://schemas.microsoft.com/office/powerpoint/2010/main" val="288045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A989-EC45-0845-9225-6BBE81AD33E9}" type="slidenum">
              <a:rPr lang="en-US" smtClean="0"/>
              <a:t>6</a:t>
            </a:fld>
            <a:endParaRPr lang="en-US"/>
          </a:p>
        </p:txBody>
      </p:sp>
    </p:spTree>
    <p:extLst>
      <p:ext uri="{BB962C8B-B14F-4D97-AF65-F5344CB8AC3E}">
        <p14:creationId xmlns:p14="http://schemas.microsoft.com/office/powerpoint/2010/main" val="315848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A989-EC45-0845-9225-6BBE81AD33E9}" type="slidenum">
              <a:rPr lang="en-US" smtClean="0"/>
              <a:t>8</a:t>
            </a:fld>
            <a:endParaRPr lang="en-US"/>
          </a:p>
        </p:txBody>
      </p:sp>
    </p:spTree>
    <p:extLst>
      <p:ext uri="{BB962C8B-B14F-4D97-AF65-F5344CB8AC3E}">
        <p14:creationId xmlns:p14="http://schemas.microsoft.com/office/powerpoint/2010/main" val="54325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37542" y="5377443"/>
            <a:ext cx="519004" cy="519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6546" y="5317210"/>
            <a:ext cx="1729314" cy="6394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12" name="TextBox 11"/>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13" name="Straight Connector 12"/>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Custom Layou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306206"/>
            <a:ext cx="9144000" cy="619175"/>
          </a:xfrm>
          <a:prstGeom prst="rect">
            <a:avLst/>
          </a:prstGeom>
          <a:solidFill>
            <a:srgbClr val="98CB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4"/>
          <p:cNvSpPr>
            <a:spLocks noGrp="1"/>
          </p:cNvSpPr>
          <p:nvPr>
            <p:ph type="ftr" sz="quarter" idx="10"/>
          </p:nvPr>
        </p:nvSpPr>
        <p:spPr>
          <a:xfrm>
            <a:off x="238125" y="6459538"/>
            <a:ext cx="3960813" cy="365125"/>
          </a:xfrm>
          <a:prstGeom prst="rect">
            <a:avLst/>
          </a:prstGeom>
        </p:spPr>
        <p:txBody>
          <a:bodyPr/>
          <a:lstStyle>
            <a:lvl1pPr algn="dist">
              <a:defRPr sz="900" dirty="0" smtClean="0">
                <a:solidFill>
                  <a:srgbClr val="4D4D4F"/>
                </a:solidFill>
                <a:latin typeface="Trebuchet MS"/>
                <a:cs typeface="Trebuchet MS"/>
              </a:defRPr>
            </a:lvl1pPr>
          </a:lstStyle>
          <a:p>
            <a:pPr>
              <a:defRPr/>
            </a:pPr>
            <a:r>
              <a:rPr lang="en-US"/>
              <a:t>PORTLANDOREGON.GOV/TRANSPORTATION</a:t>
            </a:r>
          </a:p>
        </p:txBody>
      </p:sp>
      <p:sp>
        <p:nvSpPr>
          <p:cNvPr id="5" name="Slide Number Placeholder 5"/>
          <p:cNvSpPr>
            <a:spLocks noGrp="1"/>
          </p:cNvSpPr>
          <p:nvPr>
            <p:ph type="sldNum" sz="quarter" idx="11"/>
          </p:nvPr>
        </p:nvSpPr>
        <p:spPr>
          <a:xfrm>
            <a:off x="6783388" y="6380163"/>
            <a:ext cx="2133600" cy="365125"/>
          </a:xfrm>
          <a:prstGeom prst="rect">
            <a:avLst/>
          </a:prstGeom>
        </p:spPr>
        <p:txBody>
          <a:bodyPr/>
          <a:lstStyle>
            <a:lvl1pPr algn="r">
              <a:defRPr sz="1800" smtClean="0">
                <a:solidFill>
                  <a:srgbClr val="4D4D4F"/>
                </a:solidFill>
                <a:latin typeface="Trebuchet MS"/>
                <a:cs typeface="Trebuchet MS"/>
              </a:defRPr>
            </a:lvl1pPr>
          </a:lstStyle>
          <a:p>
            <a:pPr>
              <a:defRPr/>
            </a:pPr>
            <a:fld id="{7F611283-5368-B64F-81F2-50BF922FACC4}" type="slidenum">
              <a:rPr lang="en-US" smtClean="0"/>
              <a:pPr>
                <a:defRPr/>
              </a:pPr>
              <a:t>‹#›</a:t>
            </a:fld>
            <a:endParaRPr lang="en-US"/>
          </a:p>
        </p:txBody>
      </p:sp>
    </p:spTree>
    <p:extLst>
      <p:ext uri="{BB962C8B-B14F-4D97-AF65-F5344CB8AC3E}">
        <p14:creationId xmlns:p14="http://schemas.microsoft.com/office/powerpoint/2010/main" val="267763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37542" y="5377443"/>
            <a:ext cx="519004" cy="519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6546" y="5317210"/>
            <a:ext cx="1729314" cy="6394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p:nvPr>
        </p:nvSpPr>
        <p:spPr>
          <a:xfrm>
            <a:off x="238651" y="273686"/>
            <a:ext cx="8623296" cy="58585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Box 3"/>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5" name="Straight Connector 4"/>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1"/>
          <p:cNvSpPr>
            <a:spLocks noGrp="1"/>
          </p:cNvSpPr>
          <p:nvPr>
            <p:ph type="title" hasCustomPrompt="1"/>
          </p:nvPr>
        </p:nvSpPr>
        <p:spPr/>
        <p:txBody>
          <a:bodyPr/>
          <a:lstStyle/>
          <a:p>
            <a:r>
              <a:rPr lang="en-US">
                <a:solidFill>
                  <a:schemeClr val="bg2">
                    <a:lumMod val="50000"/>
                  </a:schemeClr>
                </a:solidFill>
                <a:latin typeface="Trebuchet MS" charset="0"/>
                <a:ea typeface="Trebuchet MS" charset="0"/>
                <a:cs typeface="Trebuchet MS" charset="0"/>
              </a:rPr>
              <a:t>CATEGORY HERE</a:t>
            </a:r>
          </a:p>
        </p:txBody>
      </p:sp>
      <p:sp>
        <p:nvSpPr>
          <p:cNvPr id="3" name="Content Placeholder 2"/>
          <p:cNvSpPr>
            <a:spLocks noGrp="1"/>
          </p:cNvSpPr>
          <p:nvPr>
            <p:ph idx="1"/>
          </p:nvPr>
        </p:nvSpPr>
        <p:spPr>
          <a:xfrm>
            <a:off x="256939" y="1234440"/>
            <a:ext cx="3638405" cy="4942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
        <p:nvSpPr>
          <p:cNvPr id="8" name="TextBox 7"/>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9" name="Straight Connector 8"/>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gi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03620"/>
            <a:ext cx="9144000" cy="754380"/>
          </a:xfrm>
          <a:prstGeom prst="rect">
            <a:avLst/>
          </a:prstGeom>
        </p:spPr>
      </p:pic>
      <p:sp>
        <p:nvSpPr>
          <p:cNvPr id="2" name="Title Placeholder 1"/>
          <p:cNvSpPr>
            <a:spLocks noGrp="1"/>
          </p:cNvSpPr>
          <p:nvPr>
            <p:ph type="title"/>
          </p:nvPr>
        </p:nvSpPr>
        <p:spPr>
          <a:xfrm>
            <a:off x="238651" y="273686"/>
            <a:ext cx="8258412" cy="5401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939" y="1426464"/>
            <a:ext cx="3638405" cy="47504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256938" y="6447515"/>
            <a:ext cx="3241963" cy="43088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0" err="1">
                <a:solidFill>
                  <a:schemeClr val="bg1"/>
                </a:solidFill>
                <a:latin typeface="Trebuchet MS" charset="0"/>
                <a:ea typeface="Trebuchet MS" charset="0"/>
                <a:cs typeface="Trebuchet MS" charset="0"/>
              </a:rPr>
              <a:t>Portlandoregon.gov</a:t>
            </a:r>
            <a:r>
              <a:rPr lang="en-US" sz="1100" b="0" i="0">
                <a:solidFill>
                  <a:schemeClr val="bg1"/>
                </a:solidFill>
                <a:latin typeface="Trebuchet MS" charset="0"/>
                <a:ea typeface="Trebuchet MS" charset="0"/>
                <a:cs typeface="Trebuchet MS" charset="0"/>
              </a:rPr>
              <a:t>/transportation</a:t>
            </a:r>
          </a:p>
          <a:p>
            <a:endParaRPr lang="en-US" sz="1100" b="0" i="0">
              <a:solidFill>
                <a:schemeClr val="bg1"/>
              </a:solidFill>
              <a:latin typeface="Trebuchet MS" charset="0"/>
              <a:ea typeface="Trebuchet MS" charset="0"/>
              <a:cs typeface="Trebuchet MS" charset="0"/>
            </a:endParaRPr>
          </a:p>
        </p:txBody>
      </p:sp>
      <p:sp>
        <p:nvSpPr>
          <p:cNvPr id="10" name="TextBox 9"/>
          <p:cNvSpPr txBox="1"/>
          <p:nvPr userDrawn="1"/>
        </p:nvSpPr>
        <p:spPr>
          <a:xfrm>
            <a:off x="8522148" y="6447515"/>
            <a:ext cx="476093" cy="276999"/>
          </a:xfrm>
          <a:prstGeom prst="rect">
            <a:avLst/>
          </a:prstGeom>
          <a:noFill/>
        </p:spPr>
        <p:txBody>
          <a:bodyPr wrap="square" rtlCol="0">
            <a:spAutoFit/>
          </a:bodyPr>
          <a:lstStyle/>
          <a:p>
            <a:pPr algn="ctr"/>
            <a:fld id="{25E89EDE-4549-E941-9D1C-AC8ACD1FD004}" type="slidenum">
              <a:rPr lang="en-US" sz="1200" smtClean="0">
                <a:solidFill>
                  <a:schemeClr val="bg1"/>
                </a:solidFill>
              </a:rPr>
              <a:pPr algn="ctr"/>
              <a:t>‹#›</a:t>
            </a:fld>
            <a:endParaRPr lang="en-US" sz="1200">
              <a:solidFill>
                <a:schemeClr val="bg1"/>
              </a:solidFill>
            </a:endParaRPr>
          </a:p>
        </p:txBody>
      </p:sp>
      <p:cxnSp>
        <p:nvCxnSpPr>
          <p:cNvPr id="12" name="Straight Connector 11"/>
          <p:cNvCxnSpPr/>
          <p:nvPr userDrawn="1"/>
        </p:nvCxnSpPr>
        <p:spPr>
          <a:xfrm>
            <a:off x="8660712" y="6686977"/>
            <a:ext cx="2012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bwMode="auto">
          <a:xfrm>
            <a:off x="6695681" y="6292713"/>
            <a:ext cx="458642" cy="45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62050" y="6252612"/>
            <a:ext cx="1465602" cy="541954"/>
          </a:xfrm>
          <a:prstGeom prst="rect">
            <a:avLst/>
          </a:prstGeom>
        </p:spPr>
      </p:pic>
    </p:spTree>
    <p:extLst>
      <p:ext uri="{BB962C8B-B14F-4D97-AF65-F5344CB8AC3E}">
        <p14:creationId xmlns:p14="http://schemas.microsoft.com/office/powerpoint/2010/main" val="1694203398"/>
      </p:ext>
    </p:extLst>
  </p:cSld>
  <p:clrMap bg1="lt1" tx1="dk1" bg2="lt2" tx2="dk2" accent1="accent1" accent2="accent2" accent3="accent3" accent4="accent4" accent5="accent5" accent6="accent6" hlink="hlink" folHlink="folHlink"/>
  <p:sldLayoutIdLst>
    <p:sldLayoutId id="2147483678" r:id="rId1"/>
    <p:sldLayoutId id="2147483688" r:id="rId2"/>
    <p:sldLayoutId id="2147483674"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79" r:id="rId12"/>
    <p:sldLayoutId id="2147483689" r:id="rId13"/>
  </p:sldLayoutIdLst>
  <p:hf hdr="0" ftr="0" dt="0"/>
  <p:txStyles>
    <p:titleStyle>
      <a:lvl1pPr algn="l" defTabSz="914400" rtl="0" eaLnBrk="1" latinLnBrk="0" hangingPunct="1">
        <a:lnSpc>
          <a:spcPct val="90000"/>
        </a:lnSpc>
        <a:spcBef>
          <a:spcPct val="0"/>
        </a:spcBef>
        <a:buNone/>
        <a:defRPr sz="2400" b="1" i="0" kern="1200">
          <a:solidFill>
            <a:schemeClr val="bg2">
              <a:lumMod val="25000"/>
            </a:schemeClr>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600" b="0" i="0" kern="1200">
          <a:solidFill>
            <a:schemeClr val="bg2">
              <a:lumMod val="2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60B73C-F2AB-4B77-8A14-2FBD238A8233}"/>
              </a:ext>
            </a:extLst>
          </p:cNvPr>
          <p:cNvSpPr txBox="1"/>
          <p:nvPr/>
        </p:nvSpPr>
        <p:spPr>
          <a:xfrm>
            <a:off x="278132" y="208277"/>
            <a:ext cx="8485858" cy="523220"/>
          </a:xfrm>
          <a:prstGeom prst="rect">
            <a:avLst/>
          </a:prstGeom>
          <a:solidFill>
            <a:schemeClr val="bg1"/>
          </a:solidFill>
        </p:spPr>
        <p:txBody>
          <a:bodyPr wrap="square" rtlCol="0">
            <a:spAutoFit/>
          </a:bodyPr>
          <a:lstStyle/>
          <a:p>
            <a:r>
              <a:rPr lang="en-US" sz="2800" b="1" dirty="0">
                <a:latin typeface="Open Sans Extrabold" panose="020B0606030504020204" pitchFamily="34" charset="0"/>
                <a:ea typeface="Open Sans Extrabold" panose="020B0606030504020204" pitchFamily="34" charset="0"/>
                <a:cs typeface="Open Sans Extrabold" panose="020B0606030504020204" pitchFamily="34" charset="0"/>
              </a:rPr>
              <a:t>NE/SE 82</a:t>
            </a:r>
            <a:r>
              <a:rPr lang="en-US" sz="2800" b="1" baseline="30000" dirty="0">
                <a:latin typeface="Open Sans Extrabold" panose="020B0606030504020204" pitchFamily="34" charset="0"/>
                <a:ea typeface="Open Sans Extrabold" panose="020B0606030504020204" pitchFamily="34" charset="0"/>
                <a:cs typeface="Open Sans Extrabold" panose="020B0606030504020204" pitchFamily="34" charset="0"/>
              </a:rPr>
              <a:t>nd</a:t>
            </a:r>
            <a:r>
              <a:rPr lang="en-US" sz="2800" b="1" dirty="0">
                <a:latin typeface="Open Sans Extrabold" panose="020B0606030504020204" pitchFamily="34" charset="0"/>
                <a:ea typeface="Open Sans Extrabold" panose="020B0606030504020204" pitchFamily="34" charset="0"/>
                <a:cs typeface="Open Sans Extrabold" panose="020B0606030504020204" pitchFamily="34" charset="0"/>
              </a:rPr>
              <a:t> Ave Pedestrian Crossing Project  </a:t>
            </a:r>
          </a:p>
        </p:txBody>
      </p:sp>
      <p:sp>
        <p:nvSpPr>
          <p:cNvPr id="3" name="Rectangle 2">
            <a:extLst>
              <a:ext uri="{FF2B5EF4-FFF2-40B4-BE49-F238E27FC236}">
                <a16:creationId xmlns:a16="http://schemas.microsoft.com/office/drawing/2014/main" id="{0CD5DE24-1DCC-4CA4-B337-864A9452B75A}"/>
              </a:ext>
            </a:extLst>
          </p:cNvPr>
          <p:cNvSpPr/>
          <p:nvPr/>
        </p:nvSpPr>
        <p:spPr>
          <a:xfrm>
            <a:off x="8489654" y="5812574"/>
            <a:ext cx="654346" cy="307777"/>
          </a:xfrm>
          <a:prstGeom prst="rect">
            <a:avLst/>
          </a:prstGeom>
          <a:solidFill>
            <a:schemeClr val="bg1"/>
          </a:solidFill>
        </p:spPr>
        <p:txBody>
          <a:bodyPr wrap="none">
            <a:spAutoFit/>
          </a:bodyPr>
          <a:lstStyle/>
          <a:p>
            <a:r>
              <a:rPr lang="en-US" sz="1400" b="1">
                <a:latin typeface="Open Sans Extrabold" panose="020B0606030504020204" pitchFamily="34" charset="0"/>
                <a:ea typeface="Open Sans Extrabold" panose="020B0606030504020204" pitchFamily="34" charset="0"/>
                <a:cs typeface="Open Sans Extrabold" panose="020B0606030504020204" pitchFamily="34" charset="0"/>
              </a:rPr>
              <a:t>1932 </a:t>
            </a:r>
            <a:endParaRPr lang="en-US"/>
          </a:p>
        </p:txBody>
      </p:sp>
      <p:sp>
        <p:nvSpPr>
          <p:cNvPr id="8" name="Rectangle 7">
            <a:extLst>
              <a:ext uri="{FF2B5EF4-FFF2-40B4-BE49-F238E27FC236}">
                <a16:creationId xmlns:a16="http://schemas.microsoft.com/office/drawing/2014/main" id="{6530EDF9-523D-4D35-9220-21F8EF37EA7E}"/>
              </a:ext>
            </a:extLst>
          </p:cNvPr>
          <p:cNvSpPr/>
          <p:nvPr/>
        </p:nvSpPr>
        <p:spPr>
          <a:xfrm>
            <a:off x="141945" y="731497"/>
            <a:ext cx="2227562" cy="523220"/>
          </a:xfrm>
          <a:prstGeom prst="rect">
            <a:avLst/>
          </a:prstGeom>
          <a:solidFill>
            <a:schemeClr val="bg1"/>
          </a:solidFill>
        </p:spPr>
        <p:txBody>
          <a:bodyPr wrap="square">
            <a:spAutoFit/>
          </a:bodyPr>
          <a:lstStyle/>
          <a:p>
            <a:pPr lvl="0"/>
            <a:r>
              <a:rPr lang="en-US" sz="1400" b="1" dirty="0">
                <a:solidFill>
                  <a:prstClr val="black"/>
                </a:solidFill>
                <a:latin typeface="Open Sans Extrabold" panose="020B0606030504020204" pitchFamily="34" charset="0"/>
                <a:ea typeface="Open Sans Extrabold" panose="020B0606030504020204" pitchFamily="34" charset="0"/>
                <a:cs typeface="Open Sans Extrabold" panose="020B0606030504020204" pitchFamily="34" charset="0"/>
              </a:rPr>
              <a:t>Portland City Council</a:t>
            </a:r>
            <a:br>
              <a:rPr lang="en-US" sz="1400" b="1" dirty="0">
                <a:solidFill>
                  <a:prstClr val="black"/>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1400" b="1" dirty="0">
                <a:solidFill>
                  <a:prstClr val="black"/>
                </a:solidFill>
                <a:latin typeface="Open Sans Extrabold" panose="020B0606030504020204" pitchFamily="34" charset="0"/>
                <a:ea typeface="Open Sans Extrabold" panose="020B0606030504020204" pitchFamily="34" charset="0"/>
                <a:cs typeface="Open Sans Extrabold" panose="020B0606030504020204" pitchFamily="34" charset="0"/>
              </a:rPr>
              <a:t>January 17</a:t>
            </a:r>
            <a:r>
              <a:rPr lang="en-US" sz="1400" b="1" baseline="30000" dirty="0">
                <a:solidFill>
                  <a:prstClr val="black"/>
                </a:solidFill>
                <a:latin typeface="Open Sans Extrabold" panose="020B0606030504020204" pitchFamily="34" charset="0"/>
                <a:ea typeface="Open Sans Extrabold" panose="020B0606030504020204" pitchFamily="34" charset="0"/>
                <a:cs typeface="Open Sans Extrabold" panose="020B0606030504020204" pitchFamily="34" charset="0"/>
              </a:rPr>
              <a:t>th</a:t>
            </a:r>
            <a:r>
              <a:rPr lang="en-US" sz="1400" b="1" dirty="0">
                <a:solidFill>
                  <a:prstClr val="black"/>
                </a:solidFill>
                <a:latin typeface="Open Sans Extrabold" panose="020B0606030504020204" pitchFamily="34" charset="0"/>
                <a:ea typeface="Open Sans Extrabold" panose="020B0606030504020204" pitchFamily="34" charset="0"/>
                <a:cs typeface="Open Sans Extrabold" panose="020B0606030504020204" pitchFamily="34" charset="0"/>
              </a:rPr>
              <a:t>, 2022</a:t>
            </a:r>
          </a:p>
        </p:txBody>
      </p:sp>
      <p:pic>
        <p:nvPicPr>
          <p:cNvPr id="2" name="Picture 2">
            <a:extLst>
              <a:ext uri="{FF2B5EF4-FFF2-40B4-BE49-F238E27FC236}">
                <a16:creationId xmlns:a16="http://schemas.microsoft.com/office/drawing/2014/main" id="{0525DC90-D990-4AD5-AEF8-F657AE724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98" y="1290637"/>
            <a:ext cx="580072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2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F52F-BFF0-4439-B6FF-02AD4A032349}"/>
              </a:ext>
            </a:extLst>
          </p:cNvPr>
          <p:cNvSpPr>
            <a:spLocks noGrp="1"/>
          </p:cNvSpPr>
          <p:nvPr>
            <p:ph type="title"/>
          </p:nvPr>
        </p:nvSpPr>
        <p:spPr/>
        <p:txBody>
          <a:bodyPr/>
          <a:lstStyle/>
          <a:p>
            <a:endParaRPr lang="en-US"/>
          </a:p>
        </p:txBody>
      </p:sp>
      <p:pic>
        <p:nvPicPr>
          <p:cNvPr id="5" name="Content Placeholder 4" descr="Diagram, schematic&#10;&#10;Description automatically generated">
            <a:extLst>
              <a:ext uri="{FF2B5EF4-FFF2-40B4-BE49-F238E27FC236}">
                <a16:creationId xmlns:a16="http://schemas.microsoft.com/office/drawing/2014/main" id="{0FCB8ED2-2284-4D08-94BF-1B42C2B5045C}"/>
              </a:ext>
            </a:extLst>
          </p:cNvPr>
          <p:cNvPicPr>
            <a:picLocks noGrp="1" noChangeAspect="1"/>
          </p:cNvPicPr>
          <p:nvPr>
            <p:ph idx="1"/>
          </p:nvPr>
        </p:nvPicPr>
        <p:blipFill>
          <a:blip r:embed="rId2"/>
          <a:stretch>
            <a:fillRect/>
          </a:stretch>
        </p:blipFill>
        <p:spPr>
          <a:xfrm>
            <a:off x="660855" y="891568"/>
            <a:ext cx="7822290" cy="5074863"/>
          </a:xfrm>
        </p:spPr>
      </p:pic>
    </p:spTree>
    <p:extLst>
      <p:ext uri="{BB962C8B-B14F-4D97-AF65-F5344CB8AC3E}">
        <p14:creationId xmlns:p14="http://schemas.microsoft.com/office/powerpoint/2010/main" val="309576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CD0FA1-9575-47E1-94D8-4199BE3214FA}"/>
              </a:ext>
            </a:extLst>
          </p:cNvPr>
          <p:cNvSpPr txBox="1"/>
          <p:nvPr/>
        </p:nvSpPr>
        <p:spPr>
          <a:xfrm>
            <a:off x="278132" y="214573"/>
            <a:ext cx="7074853" cy="523220"/>
          </a:xfrm>
          <a:prstGeom prst="rect">
            <a:avLst/>
          </a:prstGeom>
          <a:solidFill>
            <a:schemeClr val="bg1"/>
          </a:solidFill>
        </p:spPr>
        <p:txBody>
          <a:bodyPr wrap="square" rtlCol="0">
            <a:spAutoFit/>
          </a:bodyPr>
          <a:lstStyle/>
          <a:p>
            <a:r>
              <a:rPr lang="en-US" sz="2800" b="1" dirty="0">
                <a:latin typeface="Open Sans Extrabold" panose="020B0606030504020204" pitchFamily="34" charset="0"/>
                <a:ea typeface="Open Sans Extrabold" panose="020B0606030504020204" pitchFamily="34" charset="0"/>
                <a:cs typeface="Open Sans Extrabold" panose="020B0606030504020204" pitchFamily="34" charset="0"/>
              </a:rPr>
              <a:t>Project Scope </a:t>
            </a:r>
          </a:p>
        </p:txBody>
      </p:sp>
      <p:sp>
        <p:nvSpPr>
          <p:cNvPr id="5" name="TextBox 4">
            <a:extLst>
              <a:ext uri="{FF2B5EF4-FFF2-40B4-BE49-F238E27FC236}">
                <a16:creationId xmlns:a16="http://schemas.microsoft.com/office/drawing/2014/main" id="{F7B130EF-EC04-4003-9F96-72805DF94654}"/>
              </a:ext>
            </a:extLst>
          </p:cNvPr>
          <p:cNvSpPr txBox="1"/>
          <p:nvPr/>
        </p:nvSpPr>
        <p:spPr>
          <a:xfrm>
            <a:off x="739302" y="1108953"/>
            <a:ext cx="7684851" cy="206210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ea typeface="Open Sans"/>
                <a:cs typeface="Open Sans"/>
              </a:rPr>
              <a:t>Install a new RRFB (currently all way stop)</a:t>
            </a:r>
          </a:p>
          <a:p>
            <a:pPr marL="285750" indent="-285750">
              <a:buFont typeface="Arial" panose="020B0604020202020204" pitchFamily="34" charset="0"/>
              <a:buChar char="•"/>
            </a:pPr>
            <a:r>
              <a:rPr lang="en-US" sz="2800" dirty="0">
                <a:ea typeface="Open Sans"/>
                <a:cs typeface="Open Sans"/>
              </a:rPr>
              <a:t>Makes all curb ramps ADA compliant</a:t>
            </a:r>
          </a:p>
          <a:p>
            <a:pPr marL="285750" indent="-285750">
              <a:buFont typeface="Arial" panose="020B0604020202020204" pitchFamily="34" charset="0"/>
              <a:buChar char="•"/>
            </a:pPr>
            <a:r>
              <a:rPr lang="en-US" sz="2800" dirty="0">
                <a:ea typeface="Open Sans"/>
                <a:cs typeface="Open Sans"/>
              </a:rPr>
              <a:t>Adds pedestrian marked crossings</a:t>
            </a:r>
          </a:p>
          <a:p>
            <a:pPr marL="285750" indent="-285750">
              <a:buFont typeface="Arial" panose="020B0604020202020204" pitchFamily="34" charset="0"/>
              <a:buChar char="•"/>
            </a:pPr>
            <a:r>
              <a:rPr lang="en-US" sz="2800" dirty="0">
                <a:ea typeface="Open Sans"/>
                <a:cs typeface="Open Sans"/>
              </a:rPr>
              <a:t>Includes an island on the 82</a:t>
            </a:r>
            <a:r>
              <a:rPr lang="en-US" sz="2800" baseline="30000" dirty="0">
                <a:ea typeface="Open Sans"/>
                <a:cs typeface="Open Sans"/>
              </a:rPr>
              <a:t>nd</a:t>
            </a:r>
            <a:r>
              <a:rPr lang="en-US" sz="2800" dirty="0">
                <a:ea typeface="Open Sans"/>
                <a:cs typeface="Open Sans"/>
              </a:rPr>
              <a:t>/Beech location</a:t>
            </a:r>
            <a:endParaRPr lang="en-US" sz="2800" dirty="0">
              <a:ea typeface="Open Sans" panose="020B0606030504020204" pitchFamily="34" charset="0"/>
              <a:cs typeface="Open Sans" panose="020B0606030504020204" pitchFamily="34" charset="0"/>
            </a:endParaRPr>
          </a:p>
          <a:p>
            <a:endParaRPr lang="en-US" sz="1600" dirty="0">
              <a:cs typeface="Calibri"/>
            </a:endParaRPr>
          </a:p>
        </p:txBody>
      </p:sp>
    </p:spTree>
    <p:extLst>
      <p:ext uri="{BB962C8B-B14F-4D97-AF65-F5344CB8AC3E}">
        <p14:creationId xmlns:p14="http://schemas.microsoft.com/office/powerpoint/2010/main" val="251040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950A-84EB-4131-8694-55BB0EFCB0AB}"/>
              </a:ext>
            </a:extLst>
          </p:cNvPr>
          <p:cNvSpPr>
            <a:spLocks noGrp="1"/>
          </p:cNvSpPr>
          <p:nvPr>
            <p:ph type="title"/>
          </p:nvPr>
        </p:nvSpPr>
        <p:spPr/>
        <p:txBody>
          <a:bodyPr/>
          <a:lstStyle/>
          <a:p>
            <a:r>
              <a:rPr lang="en-US" dirty="0"/>
              <a:t>82</a:t>
            </a:r>
            <a:r>
              <a:rPr lang="en-US" baseline="30000" dirty="0"/>
              <a:t>nd</a:t>
            </a:r>
            <a:r>
              <a:rPr lang="en-US" dirty="0"/>
              <a:t> Ave and Beech</a:t>
            </a:r>
          </a:p>
        </p:txBody>
      </p:sp>
      <p:pic>
        <p:nvPicPr>
          <p:cNvPr id="5" name="Content Placeholder 4" descr="Diagram, engineering drawing&#10;&#10;Description automatically generated">
            <a:extLst>
              <a:ext uri="{FF2B5EF4-FFF2-40B4-BE49-F238E27FC236}">
                <a16:creationId xmlns:a16="http://schemas.microsoft.com/office/drawing/2014/main" id="{8B572DA1-9B07-4256-A8C2-839384226B58}"/>
              </a:ext>
            </a:extLst>
          </p:cNvPr>
          <p:cNvPicPr>
            <a:picLocks noGrp="1" noChangeAspect="1"/>
          </p:cNvPicPr>
          <p:nvPr>
            <p:ph idx="1"/>
          </p:nvPr>
        </p:nvPicPr>
        <p:blipFill>
          <a:blip r:embed="rId2"/>
          <a:stretch>
            <a:fillRect/>
          </a:stretch>
        </p:blipFill>
        <p:spPr>
          <a:xfrm>
            <a:off x="690801" y="953691"/>
            <a:ext cx="7354111" cy="4950618"/>
          </a:xfrm>
        </p:spPr>
      </p:pic>
    </p:spTree>
    <p:extLst>
      <p:ext uri="{BB962C8B-B14F-4D97-AF65-F5344CB8AC3E}">
        <p14:creationId xmlns:p14="http://schemas.microsoft.com/office/powerpoint/2010/main" val="187816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551-103B-40C5-B98C-06CE93DE1276}"/>
              </a:ext>
            </a:extLst>
          </p:cNvPr>
          <p:cNvSpPr>
            <a:spLocks noGrp="1"/>
          </p:cNvSpPr>
          <p:nvPr>
            <p:ph type="title"/>
          </p:nvPr>
        </p:nvSpPr>
        <p:spPr/>
        <p:txBody>
          <a:bodyPr/>
          <a:lstStyle/>
          <a:p>
            <a:r>
              <a:rPr lang="en-US" dirty="0"/>
              <a:t>82</a:t>
            </a:r>
            <a:r>
              <a:rPr lang="en-US" baseline="30000" dirty="0"/>
              <a:t>nd</a:t>
            </a:r>
            <a:r>
              <a:rPr lang="en-US" dirty="0"/>
              <a:t> Ave and Ash</a:t>
            </a:r>
          </a:p>
        </p:txBody>
      </p:sp>
      <p:pic>
        <p:nvPicPr>
          <p:cNvPr id="5" name="Content Placeholder 4" descr="Diagram&#10;&#10;Description automatically generated">
            <a:extLst>
              <a:ext uri="{FF2B5EF4-FFF2-40B4-BE49-F238E27FC236}">
                <a16:creationId xmlns:a16="http://schemas.microsoft.com/office/drawing/2014/main" id="{09D02D62-692E-4358-BC6A-8FFB5B69EC36}"/>
              </a:ext>
            </a:extLst>
          </p:cNvPr>
          <p:cNvPicPr>
            <a:picLocks noGrp="1" noChangeAspect="1"/>
          </p:cNvPicPr>
          <p:nvPr>
            <p:ph idx="1"/>
          </p:nvPr>
        </p:nvPicPr>
        <p:blipFill>
          <a:blip r:embed="rId2"/>
          <a:stretch>
            <a:fillRect/>
          </a:stretch>
        </p:blipFill>
        <p:spPr>
          <a:xfrm>
            <a:off x="848572" y="1041407"/>
            <a:ext cx="7038570" cy="4775186"/>
          </a:xfrm>
        </p:spPr>
      </p:pic>
    </p:spTree>
    <p:extLst>
      <p:ext uri="{BB962C8B-B14F-4D97-AF65-F5344CB8AC3E}">
        <p14:creationId xmlns:p14="http://schemas.microsoft.com/office/powerpoint/2010/main" val="162456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CD0FA1-9575-47E1-94D8-4199BE3214FA}"/>
              </a:ext>
            </a:extLst>
          </p:cNvPr>
          <p:cNvSpPr txBox="1"/>
          <p:nvPr/>
        </p:nvSpPr>
        <p:spPr>
          <a:xfrm>
            <a:off x="278132" y="214573"/>
            <a:ext cx="7074853" cy="523220"/>
          </a:xfrm>
          <a:prstGeom prst="rect">
            <a:avLst/>
          </a:prstGeom>
          <a:solidFill>
            <a:schemeClr val="bg1"/>
          </a:solidFill>
        </p:spPr>
        <p:txBody>
          <a:bodyPr wrap="square" rtlCol="0">
            <a:spAutoFit/>
          </a:bodyPr>
          <a:lstStyle/>
          <a:p>
            <a:r>
              <a:rPr lang="en-US" sz="2800" b="1" dirty="0">
                <a:latin typeface="Open Sans Extrabold" panose="020B0606030504020204" pitchFamily="34" charset="0"/>
                <a:ea typeface="Open Sans Extrabold" panose="020B0606030504020204" pitchFamily="34" charset="0"/>
                <a:cs typeface="Open Sans Extrabold" panose="020B0606030504020204" pitchFamily="34" charset="0"/>
              </a:rPr>
              <a:t>Public Involvement Overview</a:t>
            </a:r>
          </a:p>
        </p:txBody>
      </p:sp>
      <p:sp>
        <p:nvSpPr>
          <p:cNvPr id="5" name="TextBox 5">
            <a:extLst>
              <a:ext uri="{FF2B5EF4-FFF2-40B4-BE49-F238E27FC236}">
                <a16:creationId xmlns:a16="http://schemas.microsoft.com/office/drawing/2014/main" id="{2CAF69F8-27C6-453C-8B83-5895E158F8DA}"/>
              </a:ext>
            </a:extLst>
          </p:cNvPr>
          <p:cNvSpPr txBox="1">
            <a:spLocks noChangeArrowheads="1"/>
          </p:cNvSpPr>
          <p:nvPr/>
        </p:nvSpPr>
        <p:spPr bwMode="auto">
          <a:xfrm>
            <a:off x="278132" y="1194911"/>
            <a:ext cx="8418396"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marL="0" indent="0">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Through the ODOT-led planning process (2018) on 82nd Ave, PBOT identified priority enhanced crossing locations. These were vetted with the community through the planning process and included in the ODOT 82nd Avenue of Roses Implementation Plan. The crossing location recommendations included Ash and Beech intersections.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defRPr/>
            </a:pPr>
            <a:endParaRPr lang="en-US" sz="2000" dirty="0"/>
          </a:p>
          <a:p>
            <a:pPr marL="0" indent="0">
              <a:defRPr/>
            </a:pPr>
            <a:r>
              <a:rPr lang="en-US" sz="2000" dirty="0"/>
              <a:t>The City conducted interviews with property owners, business owners, and community members, as well as market research to better understand barriers to redevelopment. </a:t>
            </a:r>
          </a:p>
          <a:p>
            <a:pPr marL="0" indent="0">
              <a:defRPr/>
            </a:pPr>
            <a:endParaRPr lang="en-US" sz="2000" dirty="0">
              <a:latin typeface="+mn-lt"/>
              <a:ea typeface="Open Sans"/>
              <a:cs typeface="Open Sans"/>
            </a:endParaRPr>
          </a:p>
          <a:p>
            <a:pPr marL="0" indent="0">
              <a:defRPr/>
            </a:pPr>
            <a:r>
              <a:rPr lang="en-US" sz="2000" dirty="0">
                <a:latin typeface="+mn-lt"/>
                <a:ea typeface="Open Sans"/>
                <a:cs typeface="Open Sans"/>
              </a:rPr>
              <a:t>PBOT is currently working on design and has been in contact with adjacent property owners.</a:t>
            </a:r>
          </a:p>
        </p:txBody>
      </p:sp>
    </p:spTree>
    <p:extLst>
      <p:ext uri="{BB962C8B-B14F-4D97-AF65-F5344CB8AC3E}">
        <p14:creationId xmlns:p14="http://schemas.microsoft.com/office/powerpoint/2010/main" val="337368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7A52-9D9A-4E74-8EED-EFC9632D40C3}"/>
              </a:ext>
            </a:extLst>
          </p:cNvPr>
          <p:cNvSpPr>
            <a:spLocks noGrp="1"/>
          </p:cNvSpPr>
          <p:nvPr>
            <p:ph type="title"/>
          </p:nvPr>
        </p:nvSpPr>
        <p:spPr/>
        <p:txBody>
          <a:bodyPr>
            <a:normAutofit/>
          </a:bodyPr>
          <a:lstStyle/>
          <a:p>
            <a:r>
              <a:rPr lang="en-US" sz="2800" dirty="0">
                <a:solidFill>
                  <a:schemeClr val="tx1"/>
                </a:solidFill>
                <a:latin typeface="Open Sans Extrabold"/>
              </a:rPr>
              <a:t>Right of Way</a:t>
            </a:r>
            <a:endParaRPr lang="en-US" dirty="0">
              <a:solidFill>
                <a:schemeClr val="tx1"/>
              </a:solidFill>
            </a:endParaRPr>
          </a:p>
        </p:txBody>
      </p:sp>
      <p:sp>
        <p:nvSpPr>
          <p:cNvPr id="3" name="Content Placeholder 2">
            <a:extLst>
              <a:ext uri="{FF2B5EF4-FFF2-40B4-BE49-F238E27FC236}">
                <a16:creationId xmlns:a16="http://schemas.microsoft.com/office/drawing/2014/main" id="{CE500704-09D5-451B-B545-3D8CE65ADB1D}"/>
              </a:ext>
            </a:extLst>
          </p:cNvPr>
          <p:cNvSpPr>
            <a:spLocks noGrp="1"/>
          </p:cNvSpPr>
          <p:nvPr>
            <p:ph idx="1"/>
          </p:nvPr>
        </p:nvSpPr>
        <p:spPr>
          <a:xfrm>
            <a:off x="285694" y="1162553"/>
            <a:ext cx="7965989" cy="4942523"/>
          </a:xfrm>
        </p:spPr>
        <p:txBody>
          <a:bodyPr vert="horz" lIns="91440" tIns="45720" rIns="91440" bIns="45720" rtlCol="0" anchor="t">
            <a:normAutofit/>
          </a:bodyPr>
          <a:lstStyle/>
          <a:p>
            <a:pPr>
              <a:lnSpc>
                <a:spcPct val="100000"/>
              </a:lnSpc>
              <a:spcAft>
                <a:spcPts val="1000"/>
              </a:spcAft>
            </a:pPr>
            <a:r>
              <a:rPr lang="en-US" sz="2000" dirty="0">
                <a:solidFill>
                  <a:schemeClr val="tx1"/>
                </a:solidFill>
                <a:latin typeface="Open Sans"/>
              </a:rPr>
              <a:t>Authority is given to compensate property owners for necessary easements and, if needed, to condemn.</a:t>
            </a:r>
            <a:endParaRPr lang="en-US" dirty="0">
              <a:solidFill>
                <a:schemeClr val="tx1"/>
              </a:solidFill>
            </a:endParaRPr>
          </a:p>
          <a:p>
            <a:pPr>
              <a:lnSpc>
                <a:spcPct val="100000"/>
              </a:lnSpc>
              <a:spcAft>
                <a:spcPts val="1000"/>
              </a:spcAft>
              <a:buClr>
                <a:srgbClr val="767171"/>
              </a:buClr>
            </a:pPr>
            <a:r>
              <a:rPr lang="en-US" sz="2000" dirty="0">
                <a:solidFill>
                  <a:schemeClr val="tx1"/>
                </a:solidFill>
                <a:latin typeface="Open Sans"/>
              </a:rPr>
              <a:t>Permanent ROW and Temporary Construction Easements are needed from eight property owners.</a:t>
            </a:r>
          </a:p>
          <a:p>
            <a:pPr>
              <a:lnSpc>
                <a:spcPct val="100000"/>
              </a:lnSpc>
              <a:spcAft>
                <a:spcPts val="1000"/>
              </a:spcAft>
              <a:buClr>
                <a:srgbClr val="767171"/>
              </a:buClr>
            </a:pPr>
            <a:r>
              <a:rPr lang="en-US" sz="2000" dirty="0">
                <a:solidFill>
                  <a:schemeClr val="tx1"/>
                </a:solidFill>
                <a:latin typeface="Open Sans"/>
              </a:rPr>
              <a:t>Permanent ROW is needed for construction of the ADA ramps.</a:t>
            </a:r>
          </a:p>
          <a:p>
            <a:pPr>
              <a:lnSpc>
                <a:spcPct val="100000"/>
              </a:lnSpc>
              <a:spcAft>
                <a:spcPts val="1000"/>
              </a:spcAft>
              <a:buClr>
                <a:srgbClr val="767171"/>
              </a:buClr>
            </a:pPr>
            <a:r>
              <a:rPr lang="en-US" sz="2000" dirty="0">
                <a:solidFill>
                  <a:schemeClr val="tx1"/>
                </a:solidFill>
                <a:latin typeface="Open Sans"/>
              </a:rPr>
              <a:t>Temporary Construction Easements are needed for construction support.</a:t>
            </a:r>
          </a:p>
          <a:p>
            <a:pPr>
              <a:lnSpc>
                <a:spcPct val="100000"/>
              </a:lnSpc>
              <a:spcAft>
                <a:spcPts val="1000"/>
              </a:spcAft>
              <a:buClr>
                <a:srgbClr val="767171"/>
              </a:buClr>
            </a:pPr>
            <a:r>
              <a:rPr lang="en-US" sz="2000" dirty="0">
                <a:solidFill>
                  <a:schemeClr val="tx1"/>
                </a:solidFill>
                <a:latin typeface="Open Sans"/>
              </a:rPr>
              <a:t>Affected property owners have been informed of the project needs.  </a:t>
            </a:r>
          </a:p>
          <a:p>
            <a:pPr>
              <a:lnSpc>
                <a:spcPct val="100000"/>
              </a:lnSpc>
              <a:spcAft>
                <a:spcPts val="1000"/>
              </a:spcAft>
              <a:buClr>
                <a:srgbClr val="767171"/>
              </a:buClr>
            </a:pPr>
            <a:endParaRPr lang="en-US" sz="2000" dirty="0">
              <a:solidFill>
                <a:schemeClr val="tx1"/>
              </a:solidFill>
              <a:latin typeface="Open Sans"/>
            </a:endParaRPr>
          </a:p>
          <a:p>
            <a:pPr>
              <a:lnSpc>
                <a:spcPct val="100000"/>
              </a:lnSpc>
              <a:spcAft>
                <a:spcPts val="1000"/>
              </a:spcAft>
              <a:buClr>
                <a:srgbClr val="767171"/>
              </a:buClr>
            </a:pPr>
            <a:endParaRPr lang="en-US" sz="2000" dirty="0">
              <a:solidFill>
                <a:schemeClr val="tx1"/>
              </a:solidFill>
              <a:latin typeface="Open Sans"/>
            </a:endParaRPr>
          </a:p>
          <a:p>
            <a:pPr>
              <a:lnSpc>
                <a:spcPct val="100000"/>
              </a:lnSpc>
              <a:spcAft>
                <a:spcPts val="1000"/>
              </a:spcAft>
              <a:buClr>
                <a:srgbClr val="767171"/>
              </a:buClr>
            </a:pPr>
            <a:endParaRPr lang="en-US" sz="2000" dirty="0">
              <a:solidFill>
                <a:schemeClr val="tx1"/>
              </a:solidFill>
              <a:latin typeface="Open Sans"/>
            </a:endParaRPr>
          </a:p>
          <a:p>
            <a:pPr>
              <a:lnSpc>
                <a:spcPct val="100000"/>
              </a:lnSpc>
              <a:spcAft>
                <a:spcPts val="1000"/>
              </a:spcAft>
              <a:buClr>
                <a:srgbClr val="767171"/>
              </a:buClr>
            </a:pPr>
            <a:endParaRPr lang="en-US" sz="2000" dirty="0">
              <a:solidFill>
                <a:schemeClr val="tx1"/>
              </a:solidFill>
              <a:latin typeface="Open Sans"/>
            </a:endParaRPr>
          </a:p>
        </p:txBody>
      </p:sp>
    </p:spTree>
    <p:extLst>
      <p:ext uri="{BB962C8B-B14F-4D97-AF65-F5344CB8AC3E}">
        <p14:creationId xmlns:p14="http://schemas.microsoft.com/office/powerpoint/2010/main" val="207469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CD0FA1-9575-47E1-94D8-4199BE3214FA}"/>
              </a:ext>
            </a:extLst>
          </p:cNvPr>
          <p:cNvSpPr txBox="1"/>
          <p:nvPr/>
        </p:nvSpPr>
        <p:spPr>
          <a:xfrm>
            <a:off x="789761" y="2827145"/>
            <a:ext cx="7074853" cy="523220"/>
          </a:xfrm>
          <a:prstGeom prst="rect">
            <a:avLst/>
          </a:prstGeom>
          <a:solidFill>
            <a:schemeClr val="bg1"/>
          </a:solidFill>
        </p:spPr>
        <p:txBody>
          <a:bodyPr wrap="square" rtlCol="0">
            <a:spAutoFit/>
          </a:bodyPr>
          <a:lstStyle/>
          <a:p>
            <a:r>
              <a:rPr lang="en-US" sz="2800" b="1" dirty="0">
                <a:latin typeface="Open Sans Extrabold" panose="020B0606030504020204" pitchFamily="34" charset="0"/>
                <a:ea typeface="Open Sans Extrabold" panose="020B0606030504020204" pitchFamily="34" charset="0"/>
                <a:cs typeface="Open Sans Extrabold" panose="020B0606030504020204" pitchFamily="34" charset="0"/>
              </a:rPr>
              <a:t>Thanks!</a:t>
            </a:r>
          </a:p>
        </p:txBody>
      </p:sp>
    </p:spTree>
    <p:extLst>
      <p:ext uri="{BB962C8B-B14F-4D97-AF65-F5344CB8AC3E}">
        <p14:creationId xmlns:p14="http://schemas.microsoft.com/office/powerpoint/2010/main" val="2443599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325</Words>
  <Application>Microsoft Office PowerPoint</Application>
  <PresentationFormat>On-screen Show (4:3)</PresentationFormat>
  <Paragraphs>35</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Garamond</vt:lpstr>
      <vt:lpstr>Open Sans</vt:lpstr>
      <vt:lpstr>Open Sans Extrabold</vt:lpstr>
      <vt:lpstr>Trebuchet MS</vt:lpstr>
      <vt:lpstr>Office Theme</vt:lpstr>
      <vt:lpstr>PowerPoint Presentation</vt:lpstr>
      <vt:lpstr>PowerPoint Presentation</vt:lpstr>
      <vt:lpstr>PowerPoint Presentation</vt:lpstr>
      <vt:lpstr>82nd Ave and Beech</vt:lpstr>
      <vt:lpstr>82nd Ave and Ash</vt:lpstr>
      <vt:lpstr>PowerPoint Presentation</vt:lpstr>
      <vt:lpstr>Right of 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Petersen, Sarah</dc:creator>
  <cp:lastModifiedBy>McLay, Ashley</cp:lastModifiedBy>
  <cp:revision>10</cp:revision>
  <cp:lastPrinted>2018-11-15T18:15:21Z</cp:lastPrinted>
  <dcterms:created xsi:type="dcterms:W3CDTF">2017-03-28T20:10:46Z</dcterms:created>
  <dcterms:modified xsi:type="dcterms:W3CDTF">2022-02-04T22:00:48Z</dcterms:modified>
</cp:coreProperties>
</file>