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361" r:id="rId3"/>
    <p:sldId id="368" r:id="rId4"/>
    <p:sldId id="360" r:id="rId5"/>
    <p:sldId id="365" r:id="rId6"/>
    <p:sldId id="373" r:id="rId7"/>
    <p:sldId id="353" r:id="rId8"/>
    <p:sldId id="349" r:id="rId9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A76D14A2-4EDA-4328-A1B8-2810D0C7FC0F}">
          <p14:sldIdLst>
            <p14:sldId id="256"/>
            <p14:sldId id="361"/>
            <p14:sldId id="368"/>
            <p14:sldId id="360"/>
            <p14:sldId id="365"/>
            <p14:sldId id="373"/>
            <p14:sldId id="353"/>
            <p14:sldId id="34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rtman, Zack" initials="HZ" lastIdx="1" clrIdx="0">
    <p:extLst>
      <p:ext uri="{19B8F6BF-5375-455C-9EA6-DF929625EA0E}">
        <p15:presenceInfo xmlns:p15="http://schemas.microsoft.com/office/powerpoint/2012/main" userId="S-1-5-21-1562068243-3890762121-1459926415-88543" providerId="AD"/>
      </p:ext>
    </p:extLst>
  </p:cmAuthor>
  <p:cmAuthor id="2" name="Suto, Paul" initials="SP" lastIdx="4" clrIdx="1">
    <p:extLst>
      <p:ext uri="{19B8F6BF-5375-455C-9EA6-DF929625EA0E}">
        <p15:presenceInfo xmlns:p15="http://schemas.microsoft.com/office/powerpoint/2012/main" userId="S-1-5-21-1562068243-3890762121-1459926415-19287" providerId="AD"/>
      </p:ext>
    </p:extLst>
  </p:cmAuthor>
  <p:cmAuthor id="3" name="Rubin, Kerry" initials="RK" lastIdx="5" clrIdx="2">
    <p:extLst>
      <p:ext uri="{19B8F6BF-5375-455C-9EA6-DF929625EA0E}">
        <p15:presenceInfo xmlns:p15="http://schemas.microsoft.com/office/powerpoint/2012/main" userId="S::Kerry.Rubin@portlandoregon.gov::9abf1108-6ee6-4324-b447-b1b97ef5cbe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E0E3"/>
    <a:srgbClr val="F23E3E"/>
    <a:srgbClr val="006325"/>
    <a:srgbClr val="FFC000"/>
    <a:srgbClr val="7575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67072" autoAdjust="0"/>
  </p:normalViewPr>
  <p:slideViewPr>
    <p:cSldViewPr>
      <p:cViewPr varScale="1">
        <p:scale>
          <a:sx n="45" d="100"/>
          <a:sy n="45" d="100"/>
        </p:scale>
        <p:origin x="1924" y="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382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F0AE41C-7CF2-4C53-BA58-2EAEEF56FB47}" type="datetimeFigureOut">
              <a:rPr lang="en-US"/>
              <a:pPr>
                <a:defRPr/>
              </a:pPr>
              <a:t>12/13/2021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48EECDB-4924-45B4-BA0C-D2BBB3CEC8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0973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5C27D24-AF59-47E8-8658-90FEE8DA2B03}" type="datetimeFigureOut">
              <a:rPr lang="en-US"/>
              <a:pPr>
                <a:defRPr/>
              </a:pPr>
              <a:t>12/13/2021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3062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8638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E07E27B-AA0D-4059-A94A-9A76ECDBF5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7260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Slide Image Placeholder 1">
            <a:extLst>
              <a:ext uri="{FF2B5EF4-FFF2-40B4-BE49-F238E27FC236}">
                <a16:creationId xmlns:a16="http://schemas.microsoft.com/office/drawing/2014/main" id="{3C1D3EF5-8ADE-DC4B-BA6E-E575B829DCF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6" name="Notes Placeholder 2">
            <a:extLst>
              <a:ext uri="{FF2B5EF4-FFF2-40B4-BE49-F238E27FC236}">
                <a16:creationId xmlns:a16="http://schemas.microsoft.com/office/drawing/2014/main" id="{AC91055E-1DD4-1141-9C7F-FCFFE8B1AD2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6147" name="Slide Number Placeholder 3">
            <a:extLst>
              <a:ext uri="{FF2B5EF4-FFF2-40B4-BE49-F238E27FC236}">
                <a16:creationId xmlns:a16="http://schemas.microsoft.com/office/drawing/2014/main" id="{51780078-8F50-2F40-8FAF-DC3E7DD447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F4DB3D4-8912-9C41-BD10-FEEF13C5CD9E}" type="slidenum">
              <a:rPr lang="en-US" altLang="en-US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EBD98FD-BF01-4408-8C12-BD35C60FA8DF}" type="slidenum">
              <a:rPr lang="en-US" altLang="en-US" smtClean="0"/>
              <a:pPr/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193655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6199CA0-0D0F-491B-99CC-4709FA00340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0909F28A-0858-44A3-8174-B3AD75EFE2CA}" type="slidenum">
              <a:rPr lang="en-US" altLang="en-US" smtClean="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3</a:t>
            </a:fld>
            <a:endParaRPr lang="en-US" altLang="en-US"/>
          </a:p>
        </p:txBody>
      </p:sp>
      <p:sp>
        <p:nvSpPr>
          <p:cNvPr id="12291" name="Rectangle 1">
            <a:extLst>
              <a:ext uri="{FF2B5EF4-FFF2-40B4-BE49-F238E27FC236}">
                <a16:creationId xmlns:a16="http://schemas.microsoft.com/office/drawing/2014/main" id="{80A4C2BD-94F5-4419-A46D-A876070D5B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6050" y="1162050"/>
            <a:ext cx="4181475" cy="31369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2" name="Rectangle 2">
            <a:extLst>
              <a:ext uri="{FF2B5EF4-FFF2-40B4-BE49-F238E27FC236}">
                <a16:creationId xmlns:a16="http://schemas.microsoft.com/office/drawing/2014/main" id="{E2273503-F83D-406F-90D2-515C9E9D79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1675" y="4473575"/>
            <a:ext cx="5699125" cy="39846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308208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36ABDB4A-8227-469E-B795-FF7AE77832E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1D8AD268-7F93-4BCF-AFE5-4C7FB92DFE7F}" type="slidenum">
              <a:rPr lang="en-US" altLang="en-US" smtClean="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4</a:t>
            </a:fld>
            <a:endParaRPr lang="en-US" altLang="en-US" dirty="0"/>
          </a:p>
        </p:txBody>
      </p:sp>
      <p:sp>
        <p:nvSpPr>
          <p:cNvPr id="10243" name="Rectangle 1">
            <a:extLst>
              <a:ext uri="{FF2B5EF4-FFF2-40B4-BE49-F238E27FC236}">
                <a16:creationId xmlns:a16="http://schemas.microsoft.com/office/drawing/2014/main" id="{A80BF617-BF01-40BB-A205-6D0ECB59DB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6050" y="1162050"/>
            <a:ext cx="4181475" cy="31369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4" name="Text Box 2">
            <a:extLst>
              <a:ext uri="{FF2B5EF4-FFF2-40B4-BE49-F238E27FC236}">
                <a16:creationId xmlns:a16="http://schemas.microsoft.com/office/drawing/2014/main" id="{A1A15D65-7E88-42C7-94B8-137E2D1F7E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675" y="4473575"/>
            <a:ext cx="5610225" cy="366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49" tIns="45725" rIns="91449" bIns="45725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dirty="0"/>
          </a:p>
        </p:txBody>
      </p:sp>
      <p:sp>
        <p:nvSpPr>
          <p:cNvPr id="10245" name="Text Box 3">
            <a:extLst>
              <a:ext uri="{FF2B5EF4-FFF2-40B4-BE49-F238E27FC236}">
                <a16:creationId xmlns:a16="http://schemas.microsoft.com/office/drawing/2014/main" id="{47058710-361C-48D3-AB6E-85F0B633CA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1925" y="8831263"/>
            <a:ext cx="303847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9" tIns="46805" rIns="90009" bIns="46805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DDF97710-0DCA-47FD-9589-B963B7057209}" type="slidenum">
              <a:rPr lang="en-US" alt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0246" name="Notes Placeholder 1">
            <a:extLst>
              <a:ext uri="{FF2B5EF4-FFF2-40B4-BE49-F238E27FC236}">
                <a16:creationId xmlns:a16="http://schemas.microsoft.com/office/drawing/2014/main" id="{B87119D4-8175-49E8-8150-6C2E75C603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422458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36ABDB4A-8227-469E-B795-FF7AE77832E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1D8AD268-7F93-4BCF-AFE5-4C7FB92DFE7F}" type="slidenum">
              <a:rPr lang="en-US" altLang="en-US" smtClean="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5</a:t>
            </a:fld>
            <a:endParaRPr lang="en-US" altLang="en-US" dirty="0"/>
          </a:p>
        </p:txBody>
      </p:sp>
      <p:sp>
        <p:nvSpPr>
          <p:cNvPr id="10243" name="Rectangle 1">
            <a:extLst>
              <a:ext uri="{FF2B5EF4-FFF2-40B4-BE49-F238E27FC236}">
                <a16:creationId xmlns:a16="http://schemas.microsoft.com/office/drawing/2014/main" id="{A80BF617-BF01-40BB-A205-6D0ECB59DB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6050" y="1162050"/>
            <a:ext cx="4181475" cy="31369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4" name="Text Box 2">
            <a:extLst>
              <a:ext uri="{FF2B5EF4-FFF2-40B4-BE49-F238E27FC236}">
                <a16:creationId xmlns:a16="http://schemas.microsoft.com/office/drawing/2014/main" id="{A1A15D65-7E88-42C7-94B8-137E2D1F7E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675" y="4473575"/>
            <a:ext cx="5610225" cy="366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49" tIns="45725" rIns="91449" bIns="45725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dirty="0"/>
          </a:p>
        </p:txBody>
      </p:sp>
      <p:sp>
        <p:nvSpPr>
          <p:cNvPr id="10245" name="Text Box 3">
            <a:extLst>
              <a:ext uri="{FF2B5EF4-FFF2-40B4-BE49-F238E27FC236}">
                <a16:creationId xmlns:a16="http://schemas.microsoft.com/office/drawing/2014/main" id="{47058710-361C-48D3-AB6E-85F0B633CA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1925" y="8831263"/>
            <a:ext cx="303847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9" tIns="46805" rIns="90009" bIns="46805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DDF97710-0DCA-47FD-9589-B963B7057209}" type="slidenum">
              <a:rPr lang="en-US" alt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0246" name="Notes Placeholder 1">
            <a:extLst>
              <a:ext uri="{FF2B5EF4-FFF2-40B4-BE49-F238E27FC236}">
                <a16:creationId xmlns:a16="http://schemas.microsoft.com/office/drawing/2014/main" id="{B87119D4-8175-49E8-8150-6C2E75C603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404272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07E27B-AA0D-4059-A94A-9A76ECDBF59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9041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D8AEC8D-81FA-43DB-9858-9F0C3FD5A975}" type="slidenum">
              <a:rPr lang="en-US" altLang="en-US" smtClean="0"/>
              <a:pPr/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497638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07E27B-AA0D-4059-A94A-9A76ECDBF59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082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7" descr="BES-Green PPT COVER"/>
          <p:cNvSpPr>
            <a:spLocks noChangeAspect="1" noChangeArrowheads="1"/>
          </p:cNvSpPr>
          <p:nvPr userDrawn="1"/>
        </p:nvSpPr>
        <p:spPr bwMode="auto">
          <a:xfrm>
            <a:off x="0" y="0"/>
            <a:ext cx="9232900" cy="692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ctrTitle"/>
          </p:nvPr>
        </p:nvSpPr>
        <p:spPr>
          <a:xfrm>
            <a:off x="3962400" y="3429000"/>
            <a:ext cx="5029200" cy="1600200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altLang="en-US" noProof="0" dirty="0"/>
              <a:t>Click to edit Master title style</a:t>
            </a:r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4038600" y="5105400"/>
            <a:ext cx="4953000" cy="1524000"/>
          </a:xfrm>
        </p:spPr>
        <p:txBody>
          <a:bodyPr/>
          <a:lstStyle>
            <a:lvl1pPr marL="0" indent="0" algn="r">
              <a:buFontTx/>
              <a:buNone/>
              <a:defRPr sz="20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82251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82131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304800"/>
            <a:ext cx="205740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304800"/>
            <a:ext cx="601980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99665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C6D60-DA6F-4120-9580-32F09EB1D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52874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14506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7805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41438"/>
            <a:ext cx="4038600" cy="4525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341438"/>
            <a:ext cx="4038600" cy="4525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03864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87258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66422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0743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7768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5846762" cy="530225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62400" y="1143000"/>
            <a:ext cx="45720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1143000"/>
            <a:ext cx="3523672" cy="3811588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898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/>
          <p:cNvSpPr>
            <a:spLocks noChangeArrowheads="1"/>
          </p:cNvSpPr>
          <p:nvPr userDrawn="1"/>
        </p:nvSpPr>
        <p:spPr bwMode="auto">
          <a:xfrm>
            <a:off x="0" y="6248400"/>
            <a:ext cx="9144000" cy="6096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6325">
                  <a:alpha val="48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027" name="Rectangle 9"/>
          <p:cNvSpPr>
            <a:spLocks noChangeArrowheads="1"/>
          </p:cNvSpPr>
          <p:nvPr userDrawn="1"/>
        </p:nvSpPr>
        <p:spPr bwMode="auto">
          <a:xfrm>
            <a:off x="0" y="0"/>
            <a:ext cx="9144000" cy="457200"/>
          </a:xfrm>
          <a:prstGeom prst="rect">
            <a:avLst/>
          </a:prstGeom>
          <a:gradFill rotWithShape="1">
            <a:gsLst>
              <a:gs pos="0">
                <a:srgbClr val="006325">
                  <a:alpha val="48000"/>
                </a:srgbClr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028" name="Text Box 11"/>
          <p:cNvSpPr txBox="1">
            <a:spLocks noChangeArrowheads="1"/>
          </p:cNvSpPr>
          <p:nvPr userDrawn="1"/>
        </p:nvSpPr>
        <p:spPr bwMode="auto">
          <a:xfrm>
            <a:off x="914400" y="6477000"/>
            <a:ext cx="7239000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006325"/>
                </a:solidFill>
                <a:latin typeface="Calibri" panose="020F0502020204030204" pitchFamily="34" charset="0"/>
              </a:rPr>
              <a:t>Environmental Services   l    Contract No. 30007680 </a:t>
            </a:r>
          </a:p>
          <a:p>
            <a:pPr eaLnBrk="1" hangingPunct="1">
              <a:spcBef>
                <a:spcPct val="50000"/>
              </a:spcBef>
              <a:defRPr/>
            </a:pPr>
            <a:endParaRPr lang="en-US" altLang="en-US" sz="1000" b="1" dirty="0">
              <a:solidFill>
                <a:srgbClr val="006325"/>
              </a:solidFill>
              <a:latin typeface="Calibri" panose="020F0502020204030204" pitchFamily="34" charset="0"/>
            </a:endParaRPr>
          </a:p>
        </p:txBody>
      </p:sp>
      <p:sp>
        <p:nvSpPr>
          <p:cNvPr id="1029" name="Text Box 12"/>
          <p:cNvSpPr txBox="1">
            <a:spLocks noChangeArrowheads="1"/>
          </p:cNvSpPr>
          <p:nvPr userDrawn="1"/>
        </p:nvSpPr>
        <p:spPr bwMode="auto">
          <a:xfrm>
            <a:off x="8077200" y="6477000"/>
            <a:ext cx="990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fld id="{26DE3358-D498-41B9-9540-B2AFEA9EC74E}" type="slidenum">
              <a:rPr lang="en-US" altLang="en-US" sz="1000" b="1" smtClean="0">
                <a:solidFill>
                  <a:srgbClr val="006325"/>
                </a:solidFill>
                <a:latin typeface="Calibri" panose="020F0502020204030204" pitchFamily="34" charset="0"/>
              </a:rPr>
              <a:pPr algn="r" eaLnBrk="1" hangingPunct="1">
                <a:spcBef>
                  <a:spcPct val="50000"/>
                </a:spcBef>
                <a:defRPr/>
              </a:pPr>
              <a:t>‹#›</a:t>
            </a:fld>
            <a:endParaRPr lang="en-US" altLang="en-US" sz="1000" b="1" dirty="0">
              <a:solidFill>
                <a:srgbClr val="006325"/>
              </a:solidFill>
              <a:latin typeface="Calibri" panose="020F0502020204030204" pitchFamily="34" charset="0"/>
            </a:endParaRPr>
          </a:p>
        </p:txBody>
      </p:sp>
      <p:pic>
        <p:nvPicPr>
          <p:cNvPr id="1030" name="Picture 13" descr="Heron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43600"/>
            <a:ext cx="7032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Line 14"/>
          <p:cNvSpPr>
            <a:spLocks noChangeShapeType="1"/>
          </p:cNvSpPr>
          <p:nvPr userDrawn="1"/>
        </p:nvSpPr>
        <p:spPr bwMode="auto">
          <a:xfrm>
            <a:off x="304800" y="1066800"/>
            <a:ext cx="8229600" cy="0"/>
          </a:xfrm>
          <a:prstGeom prst="line">
            <a:avLst/>
          </a:prstGeom>
          <a:noFill/>
          <a:ln w="25400">
            <a:solidFill>
              <a:srgbClr val="00632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32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4572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3" name="Rectangle 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493838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7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00632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325"/>
          </a:solidFill>
          <a:latin typeface="Calibri" panose="020F0502020204030204" pitchFamily="34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325"/>
          </a:solidFill>
          <a:latin typeface="Calibri" panose="020F0502020204030204" pitchFamily="34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325"/>
          </a:solidFill>
          <a:latin typeface="Calibri" panose="020F0502020204030204" pitchFamily="34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325"/>
          </a:solidFill>
          <a:latin typeface="Calibri" panose="020F050202020403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006325"/>
          </a:solidFill>
          <a:latin typeface="Calibri" panose="020F050202020403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006325"/>
          </a:solidFill>
          <a:latin typeface="Calibri" panose="020F050202020403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006325"/>
          </a:solidFill>
          <a:latin typeface="Calibri" panose="020F050202020403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006325"/>
          </a:solidFill>
          <a:latin typeface="Calibri" panose="020F050202020403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9">
            <a:extLst>
              <a:ext uri="{FF2B5EF4-FFF2-40B4-BE49-F238E27FC236}">
                <a16:creationId xmlns:a16="http://schemas.microsoft.com/office/drawing/2014/main" id="{B5487866-6972-0442-9DCC-976BE9ABD0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4763"/>
            <a:ext cx="9137650" cy="685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>
            <a:extLst>
              <a:ext uri="{FF2B5EF4-FFF2-40B4-BE49-F238E27FC236}">
                <a16:creationId xmlns:a16="http://schemas.microsoft.com/office/drawing/2014/main" id="{80E6E66A-6EED-F740-83A0-14F665595D3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350" y="1447800"/>
            <a:ext cx="8985250" cy="1905000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solidFill>
                  <a:schemeClr val="tx1"/>
                </a:solidFill>
              </a:rPr>
              <a:t>Columbia Boulevard Wastewater Treatment Plant</a:t>
            </a:r>
            <a:br>
              <a:rPr lang="en-US" altLang="en-US" sz="2400" dirty="0">
                <a:solidFill>
                  <a:schemeClr val="tx1"/>
                </a:solidFill>
              </a:rPr>
            </a:br>
            <a:r>
              <a:rPr lang="en-US" altLang="en-US" sz="2400" dirty="0">
                <a:solidFill>
                  <a:schemeClr val="tx1"/>
                </a:solidFill>
              </a:rPr>
              <a:t> Blower System and Building Improvements Project</a:t>
            </a:r>
            <a:br>
              <a:rPr lang="en-US" altLang="en-US" sz="3200" dirty="0">
                <a:solidFill>
                  <a:schemeClr val="tx1"/>
                </a:solidFill>
              </a:rPr>
            </a:br>
            <a:br>
              <a:rPr lang="en-US" altLang="en-US" sz="2400" dirty="0">
                <a:solidFill>
                  <a:schemeClr val="tx1"/>
                </a:solidFill>
              </a:rPr>
            </a:br>
            <a:r>
              <a:rPr lang="en-US" altLang="en-US" sz="2400" dirty="0">
                <a:solidFill>
                  <a:schemeClr val="tx1"/>
                </a:solidFill>
              </a:rPr>
              <a:t>Council Item 905</a:t>
            </a:r>
          </a:p>
        </p:txBody>
      </p:sp>
      <p:sp>
        <p:nvSpPr>
          <p:cNvPr id="5124" name="TextBox 4">
            <a:extLst>
              <a:ext uri="{FF2B5EF4-FFF2-40B4-BE49-F238E27FC236}">
                <a16:creationId xmlns:a16="http://schemas.microsoft.com/office/drawing/2014/main" id="{C1E800EB-196D-B64F-9A48-08A9C481B2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096000"/>
            <a:ext cx="25146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1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MINGUS MAPPS, COMMISSIONER</a:t>
            </a:r>
          </a:p>
          <a:p>
            <a:pPr algn="ctr"/>
            <a:r>
              <a:rPr lang="en-US" altLang="en-US" sz="1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MICHAEL JORDAN, DIRECTOR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04D8E1B4-88FE-44A8-A3EC-6FE8AF4EC11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2400" y="3733801"/>
            <a:ext cx="5808959" cy="1676399"/>
          </a:xfrm>
        </p:spPr>
        <p:txBody>
          <a:bodyPr/>
          <a:lstStyle/>
          <a:p>
            <a:pPr eaLnBrk="1" hangingPunct="1"/>
            <a:r>
              <a:rPr lang="en-US" altLang="en-US" sz="1800" b="1" dirty="0"/>
              <a:t>Bhargavi Ambadkar, P.E.</a:t>
            </a:r>
          </a:p>
          <a:p>
            <a:pPr eaLnBrk="1" hangingPunct="1"/>
            <a:r>
              <a:rPr lang="en-US" altLang="en-US" sz="1800" dirty="0"/>
              <a:t>Division Manager</a:t>
            </a:r>
          </a:p>
          <a:p>
            <a:pPr eaLnBrk="1" hangingPunct="1"/>
            <a:endParaRPr lang="en-US" altLang="en-US" sz="1800" b="1" dirty="0"/>
          </a:p>
          <a:p>
            <a:pPr eaLnBrk="1" hangingPunct="1"/>
            <a:r>
              <a:rPr lang="en-US" altLang="en-US" sz="1800" b="1" dirty="0"/>
              <a:t>Cyrus Osborn, P.E. </a:t>
            </a:r>
            <a:endParaRPr lang="en-US" altLang="en-US" sz="1800" dirty="0"/>
          </a:p>
          <a:p>
            <a:pPr eaLnBrk="1" hangingPunct="1"/>
            <a:r>
              <a:rPr lang="en-US" altLang="en-US" sz="1800" dirty="0"/>
              <a:t>Project Manager</a:t>
            </a:r>
          </a:p>
          <a:p>
            <a:pPr eaLnBrk="1" hangingPunct="1"/>
            <a:endParaRPr lang="en-US" altLang="en-US" sz="1800" dirty="0"/>
          </a:p>
          <a:p>
            <a:pPr eaLnBrk="1" hangingPunct="1">
              <a:spcBef>
                <a:spcPts val="1200"/>
              </a:spcBef>
            </a:pPr>
            <a:r>
              <a:rPr lang="en-US" altLang="en-US" sz="1800" dirty="0"/>
              <a:t>12/15/2021</a:t>
            </a:r>
          </a:p>
          <a:p>
            <a:pPr eaLnBrk="1" hangingPunct="1">
              <a:spcBef>
                <a:spcPts val="1200"/>
              </a:spcBef>
            </a:pPr>
            <a:br>
              <a:rPr lang="en-US" altLang="en-US" sz="1800" dirty="0">
                <a:solidFill>
                  <a:srgbClr val="FF0000"/>
                </a:solidFill>
              </a:rPr>
            </a:br>
            <a:endParaRPr lang="en-US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7848600" cy="533400"/>
          </a:xfrm>
        </p:spPr>
        <p:txBody>
          <a:bodyPr/>
          <a:lstStyle/>
          <a:p>
            <a:pPr eaLnBrk="1" hangingPunct="1"/>
            <a:r>
              <a:rPr lang="en-US" altLang="en-US" dirty="0"/>
              <a:t>Project Location </a:t>
            </a:r>
          </a:p>
        </p:txBody>
      </p:sp>
      <p:sp>
        <p:nvSpPr>
          <p:cNvPr id="8197" name="Rectangle 7"/>
          <p:cNvSpPr>
            <a:spLocks noChangeArrowheads="1"/>
          </p:cNvSpPr>
          <p:nvPr/>
        </p:nvSpPr>
        <p:spPr bwMode="auto">
          <a:xfrm>
            <a:off x="1905000" y="1143000"/>
            <a:ext cx="5410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DD25F9-312C-4AA8-8AD6-143D16F297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9298" y="1208350"/>
            <a:ext cx="3781084" cy="3421957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6261E276-CB92-4354-921F-D6D4C0324A1A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3" r="4473"/>
          <a:stretch/>
        </p:blipFill>
        <p:spPr bwMode="auto">
          <a:xfrm>
            <a:off x="4343400" y="2923077"/>
            <a:ext cx="3733800" cy="2911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9509E82-A84B-4828-A73F-62BAA50708FA}"/>
              </a:ext>
            </a:extLst>
          </p:cNvPr>
          <p:cNvSpPr txBox="1"/>
          <p:nvPr/>
        </p:nvSpPr>
        <p:spPr>
          <a:xfrm>
            <a:off x="4343400" y="2455413"/>
            <a:ext cx="2590800" cy="46166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Blower Building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4C600D-1794-4AD2-9395-7BF5014CA52E}"/>
              </a:ext>
            </a:extLst>
          </p:cNvPr>
          <p:cNvSpPr txBox="1"/>
          <p:nvPr/>
        </p:nvSpPr>
        <p:spPr>
          <a:xfrm>
            <a:off x="428029" y="4639051"/>
            <a:ext cx="2971800" cy="46166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CBWTP Aerial View</a:t>
            </a:r>
          </a:p>
        </p:txBody>
      </p:sp>
    </p:spTree>
    <p:extLst>
      <p:ext uri="{BB962C8B-B14F-4D97-AF65-F5344CB8AC3E}">
        <p14:creationId xmlns:p14="http://schemas.microsoft.com/office/powerpoint/2010/main" val="1519291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>
            <a:extLst>
              <a:ext uri="{FF2B5EF4-FFF2-40B4-BE49-F238E27FC236}">
                <a16:creationId xmlns:a16="http://schemas.microsoft.com/office/drawing/2014/main" id="{A3F84A1D-69F0-4D0F-A6B7-7539ACC9F3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57200"/>
            <a:ext cx="5846763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b="1" dirty="0">
                <a:solidFill>
                  <a:srgbClr val="006325"/>
                </a:solidFill>
                <a:latin typeface="+mj-lt"/>
              </a:rPr>
              <a:t>Project Background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EA4E44C8-AD3E-44CE-9A1B-16F7085FCFEE}"/>
              </a:ext>
            </a:extLst>
          </p:cNvPr>
          <p:cNvSpPr txBox="1">
            <a:spLocks/>
          </p:cNvSpPr>
          <p:nvPr/>
        </p:nvSpPr>
        <p:spPr>
          <a:xfrm>
            <a:off x="5486400" y="1371600"/>
            <a:ext cx="3124200" cy="464820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8650" lvl="1" indent="-171450" eaLnBrk="1" hangingPunct="1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altLang="en-US" sz="600" dirty="0"/>
          </a:p>
          <a:p>
            <a:pPr lvl="1" eaLnBrk="1" hangingPunct="1">
              <a:lnSpc>
                <a:spcPct val="80000"/>
              </a:lnSpc>
              <a:defRPr/>
            </a:pPr>
            <a:endParaRPr lang="en-US" altLang="en-US" sz="6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227F009-7DEA-417C-856A-B76CDE8278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1550" y="1561739"/>
            <a:ext cx="3595634" cy="270183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37860C7-6CA3-4F0B-99E3-82F4F89D9D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1200558"/>
            <a:ext cx="3824234" cy="279573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37D0531-88B5-48A7-A675-EB438B6C0F5E}"/>
              </a:ext>
            </a:extLst>
          </p:cNvPr>
          <p:cNvSpPr txBox="1"/>
          <p:nvPr/>
        </p:nvSpPr>
        <p:spPr>
          <a:xfrm>
            <a:off x="228601" y="4021713"/>
            <a:ext cx="3429000" cy="46166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Blower Building Interior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158A2E5-095F-49CB-A6F9-6424B543CAFC}"/>
              </a:ext>
            </a:extLst>
          </p:cNvPr>
          <p:cNvSpPr txBox="1"/>
          <p:nvPr/>
        </p:nvSpPr>
        <p:spPr>
          <a:xfrm>
            <a:off x="4757684" y="1100074"/>
            <a:ext cx="2438400" cy="46166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Red Tunnel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B2E198-1FCF-4542-9FFA-98A03FF604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4545" y="4573200"/>
            <a:ext cx="4748212" cy="186884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9169A8E-83EE-497B-97C1-7252F0C25F0E}"/>
              </a:ext>
            </a:extLst>
          </p:cNvPr>
          <p:cNvSpPr txBox="1"/>
          <p:nvPr/>
        </p:nvSpPr>
        <p:spPr>
          <a:xfrm>
            <a:off x="6987805" y="4984427"/>
            <a:ext cx="1504897" cy="830997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Aeration </a:t>
            </a: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Basin</a:t>
            </a:r>
          </a:p>
        </p:txBody>
      </p:sp>
    </p:spTree>
    <p:extLst>
      <p:ext uri="{BB962C8B-B14F-4D97-AF65-F5344CB8AC3E}">
        <p14:creationId xmlns:p14="http://schemas.microsoft.com/office/powerpoint/2010/main" val="40454971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>
            <a:extLst>
              <a:ext uri="{FF2B5EF4-FFF2-40B4-BE49-F238E27FC236}">
                <a16:creationId xmlns:a16="http://schemas.microsoft.com/office/drawing/2014/main" id="{EBF83406-8B82-4AC3-8BDA-830A05F4EA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81000"/>
            <a:ext cx="762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eaLnBrk="1" hangingPunct="1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 b="1">
                <a:solidFill>
                  <a:srgbClr val="006325"/>
                </a:solidFill>
                <a:latin typeface="Calibri" panose="020F050202020403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dirty="0"/>
              <a:t>Problems with Existing Blower System</a:t>
            </a: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FE7644FB-C6F6-49AC-A109-44D35CECEA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1" r="2161"/>
          <a:stretch/>
        </p:blipFill>
        <p:spPr>
          <a:xfrm>
            <a:off x="4701849" y="1159907"/>
            <a:ext cx="3939981" cy="308765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975CC62-E936-4109-9376-9BBDB730B08E}"/>
              </a:ext>
            </a:extLst>
          </p:cNvPr>
          <p:cNvSpPr txBox="1"/>
          <p:nvPr/>
        </p:nvSpPr>
        <p:spPr>
          <a:xfrm>
            <a:off x="381000" y="1143000"/>
            <a:ext cx="4114801" cy="313932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Age and functionality of system</a:t>
            </a:r>
          </a:p>
          <a:p>
            <a:pPr marL="457200" indent="-457200">
              <a:buAutoNum type="arabicPeriod"/>
            </a:pPr>
            <a:endParaRPr lang="en-US" sz="2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Tx/>
              <a:buAutoNum type="arabicPeriod"/>
            </a:pP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Ducting leaks and single point of failure</a:t>
            </a:r>
          </a:p>
          <a:p>
            <a:pPr marL="457200" indent="-457200">
              <a:buFontTx/>
              <a:buAutoNum type="arabicPeriod"/>
            </a:pPr>
            <a:endParaRPr lang="en-US" sz="2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Tx/>
              <a:buAutoNum type="arabicPeriod"/>
            </a:pP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Need roof replacement and seismic upgrades</a:t>
            </a:r>
          </a:p>
          <a:p>
            <a:pPr marL="457200" indent="-457200">
              <a:buAutoNum type="arabicPeriod"/>
            </a:pPr>
            <a:endParaRPr lang="en-US" sz="2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73CD11-9F01-4B1E-A7A5-09914EDDC79D}"/>
              </a:ext>
            </a:extLst>
          </p:cNvPr>
          <p:cNvSpPr txBox="1"/>
          <p:nvPr/>
        </p:nvSpPr>
        <p:spPr>
          <a:xfrm>
            <a:off x="4571999" y="4297329"/>
            <a:ext cx="4224761" cy="36933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Distribution System Single point of Failure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9EB2191-9E91-4EA0-8B82-E6B630E006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909" y="4876800"/>
            <a:ext cx="7567880" cy="139862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84FEE06-9117-40E3-BC89-4186B0FA91CF}"/>
              </a:ext>
            </a:extLst>
          </p:cNvPr>
          <p:cNvSpPr txBox="1"/>
          <p:nvPr/>
        </p:nvSpPr>
        <p:spPr>
          <a:xfrm>
            <a:off x="916154" y="4507468"/>
            <a:ext cx="3044491" cy="36933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Deteriorated Roof</a:t>
            </a:r>
          </a:p>
        </p:txBody>
      </p:sp>
    </p:spTree>
    <p:extLst>
      <p:ext uri="{BB962C8B-B14F-4D97-AF65-F5344CB8AC3E}">
        <p14:creationId xmlns:p14="http://schemas.microsoft.com/office/powerpoint/2010/main" val="41140773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>
            <a:extLst>
              <a:ext uri="{FF2B5EF4-FFF2-40B4-BE49-F238E27FC236}">
                <a16:creationId xmlns:a16="http://schemas.microsoft.com/office/drawing/2014/main" id="{EBF83406-8B82-4AC3-8BDA-830A05F4EA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33137"/>
            <a:ext cx="7391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1" dirty="0">
                <a:solidFill>
                  <a:srgbClr val="006325"/>
                </a:solidFill>
              </a:rPr>
              <a:t>Project Objectives</a:t>
            </a:r>
          </a:p>
        </p:txBody>
      </p:sp>
      <p:sp>
        <p:nvSpPr>
          <p:cNvPr id="9219" name="Content Placeholder 1">
            <a:extLst>
              <a:ext uri="{FF2B5EF4-FFF2-40B4-BE49-F238E27FC236}">
                <a16:creationId xmlns:a16="http://schemas.microsoft.com/office/drawing/2014/main" id="{FFE02AD2-B20B-4147-932E-855FD0808F51}"/>
              </a:ext>
            </a:extLst>
          </p:cNvPr>
          <p:cNvSpPr txBox="1">
            <a:spLocks/>
          </p:cNvSpPr>
          <p:nvPr/>
        </p:nvSpPr>
        <p:spPr bwMode="auto">
          <a:xfrm>
            <a:off x="457200" y="1118937"/>
            <a:ext cx="45720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Optimized blower and aeration performance.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ost effective seismic upgrades.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 roof.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Upgrade Control Room.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eaLnBrk="1" hangingPunct="1"/>
            <a:endParaRPr lang="en-US" alt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1D9D379-B33B-497A-9183-38EBFB891C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1161091"/>
            <a:ext cx="3401863" cy="45358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001B4AD-D432-4854-9C4B-231444F96479}"/>
              </a:ext>
            </a:extLst>
          </p:cNvPr>
          <p:cNvSpPr txBox="1"/>
          <p:nvPr/>
        </p:nvSpPr>
        <p:spPr>
          <a:xfrm>
            <a:off x="5057775" y="5739062"/>
            <a:ext cx="3581400" cy="40011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Original Electrical Gear</a:t>
            </a:r>
          </a:p>
        </p:txBody>
      </p:sp>
    </p:spTree>
    <p:extLst>
      <p:ext uri="{BB962C8B-B14F-4D97-AF65-F5344CB8AC3E}">
        <p14:creationId xmlns:p14="http://schemas.microsoft.com/office/powerpoint/2010/main" val="3752885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4B983E9-9CB5-4800-9A87-C2A620DE6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PTE Contract and Future Council Action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73766060-73D3-4354-AE3A-9EE5842036DF}"/>
              </a:ext>
            </a:extLst>
          </p:cNvPr>
          <p:cNvSpPr txBox="1">
            <a:spLocks/>
          </p:cNvSpPr>
          <p:nvPr/>
        </p:nvSpPr>
        <p:spPr bwMode="auto">
          <a:xfrm>
            <a:off x="228600" y="1219200"/>
            <a:ext cx="83058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dirty="0" err="1"/>
              <a:t>Carollo</a:t>
            </a:r>
            <a:r>
              <a:rPr lang="en-US" altLang="en-US" sz="2400" dirty="0"/>
              <a:t> Engineers Inc. was selected in accordance with City Code 5.68—Negotiated fee $4,374,679. High Confidence.</a:t>
            </a:r>
          </a:p>
          <a:p>
            <a:r>
              <a:rPr lang="en-US" altLang="en-US" sz="2400" dirty="0"/>
              <a:t>COBID participation in this contract is 42.9%.  The Minority Owned Business and Women Owned Busines participation is 39.9%.</a:t>
            </a:r>
          </a:p>
          <a:p>
            <a:r>
              <a:rPr lang="en-US" altLang="en-US" sz="2400" dirty="0"/>
              <a:t>Total project Cost Estimated at $20 Million—Majority Construction </a:t>
            </a:r>
          </a:p>
          <a:p>
            <a:r>
              <a:rPr lang="en-US" altLang="en-US" sz="2400" dirty="0"/>
              <a:t>Anticipated Council Action: 2024 Authorize Construction Solicitation</a:t>
            </a:r>
          </a:p>
          <a:p>
            <a:r>
              <a:rPr lang="en-US" altLang="en-US" sz="2400" dirty="0"/>
              <a:t>Construction Anticipated to Start in 2025</a:t>
            </a:r>
          </a:p>
        </p:txBody>
      </p:sp>
    </p:spTree>
    <p:extLst>
      <p:ext uri="{BB962C8B-B14F-4D97-AF65-F5344CB8AC3E}">
        <p14:creationId xmlns:p14="http://schemas.microsoft.com/office/powerpoint/2010/main" val="3385564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7391400" cy="685800"/>
          </a:xfrm>
        </p:spPr>
        <p:txBody>
          <a:bodyPr/>
          <a:lstStyle/>
          <a:p>
            <a:pPr eaLnBrk="1" hangingPunct="1"/>
            <a:r>
              <a:rPr lang="en-US" altLang="en-US" sz="3200" dirty="0"/>
              <a:t>Questions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3733800" y="4495800"/>
            <a:ext cx="4876800" cy="1524000"/>
          </a:xfrm>
        </p:spPr>
        <p:txBody>
          <a:bodyPr/>
          <a:lstStyle/>
          <a:p>
            <a:pPr marL="0" indent="0" algn="r" eaLnBrk="1" hangingPunct="1">
              <a:buFontTx/>
              <a:buNone/>
            </a:pPr>
            <a:r>
              <a:rPr lang="en-US" altLang="en-US" sz="6600" dirty="0"/>
              <a:t>Thank you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CB59235-9E08-4E65-A497-0280FB7E06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143000"/>
            <a:ext cx="4125997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948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B9EEF7E-DD79-42D8-8303-94AA9E0AB8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8325468"/>
              </p:ext>
            </p:extLst>
          </p:nvPr>
        </p:nvGraphicFramePr>
        <p:xfrm>
          <a:off x="762000" y="1828800"/>
          <a:ext cx="7410449" cy="43504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05511">
                  <a:extLst>
                    <a:ext uri="{9D8B030D-6E8A-4147-A177-3AD203B41FA5}">
                      <a16:colId xmlns:a16="http://schemas.microsoft.com/office/drawing/2014/main" val="3635391068"/>
                    </a:ext>
                  </a:extLst>
                </a:gridCol>
                <a:gridCol w="1403138">
                  <a:extLst>
                    <a:ext uri="{9D8B030D-6E8A-4147-A177-3AD203B41FA5}">
                      <a16:colId xmlns:a16="http://schemas.microsoft.com/office/drawing/2014/main" val="3914012864"/>
                    </a:ext>
                  </a:extLst>
                </a:gridCol>
                <a:gridCol w="1947010">
                  <a:extLst>
                    <a:ext uri="{9D8B030D-6E8A-4147-A177-3AD203B41FA5}">
                      <a16:colId xmlns:a16="http://schemas.microsoft.com/office/drawing/2014/main" val="3799350813"/>
                    </a:ext>
                  </a:extLst>
                </a:gridCol>
                <a:gridCol w="1294444">
                  <a:extLst>
                    <a:ext uri="{9D8B030D-6E8A-4147-A177-3AD203B41FA5}">
                      <a16:colId xmlns:a16="http://schemas.microsoft.com/office/drawing/2014/main" val="3975915532"/>
                    </a:ext>
                  </a:extLst>
                </a:gridCol>
                <a:gridCol w="960346">
                  <a:extLst>
                    <a:ext uri="{9D8B030D-6E8A-4147-A177-3AD203B41FA5}">
                      <a16:colId xmlns:a16="http://schemas.microsoft.com/office/drawing/2014/main" val="3380475623"/>
                    </a:ext>
                  </a:extLst>
                </a:gridCol>
              </a:tblGrid>
              <a:tr h="38604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COBID CERTIFIED SUBCONSULTANT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777" marR="4977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CERTIFICATION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777" marR="4977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AREA OF WORK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777" marR="4977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OWNERSHIP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777" marR="4977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AMOUNT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777" marR="49777" marT="0" marB="0"/>
                </a:tc>
                <a:extLst>
                  <a:ext uri="{0D108BD9-81ED-4DB2-BD59-A6C34878D82A}">
                    <a16:rowId xmlns:a16="http://schemas.microsoft.com/office/drawing/2014/main" val="2520686374"/>
                  </a:ext>
                </a:extLst>
              </a:tr>
              <a:tr h="3860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Concise Communications, Inc.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777" marR="4977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MBE/WBE/ DBE/ESB</a:t>
                      </a:r>
                      <a:endParaRPr lang="en-US" sz="120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777" marR="4977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Technical Writing</a:t>
                      </a:r>
                      <a:endParaRPr lang="en-US" sz="120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777" marR="4977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Female/ Asian Pacific</a:t>
                      </a:r>
                      <a:endParaRPr lang="en-US" sz="120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777" marR="49777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$8,170</a:t>
                      </a:r>
                      <a:endParaRPr lang="en-US" sz="120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777" marR="49777" marT="0" marB="0"/>
                </a:tc>
                <a:extLst>
                  <a:ext uri="{0D108BD9-81ED-4DB2-BD59-A6C34878D82A}">
                    <a16:rowId xmlns:a16="http://schemas.microsoft.com/office/drawing/2014/main" val="2733165805"/>
                  </a:ext>
                </a:extLst>
              </a:tr>
              <a:tr h="3860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NNA Landscape Architecture, LLC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777" marR="4977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MBE/DBE/ESB</a:t>
                      </a:r>
                      <a:endParaRPr lang="en-US" sz="120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777" marR="4977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Eco-roof/ Landscape Architecture</a:t>
                      </a:r>
                      <a:endParaRPr lang="en-US" sz="120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777" marR="4977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Male/ Asian Pacific</a:t>
                      </a:r>
                      <a:endParaRPr lang="en-US" sz="120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777" marR="49777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$49,580</a:t>
                      </a:r>
                      <a:endParaRPr lang="en-US" sz="120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777" marR="49777" marT="0" marB="0"/>
                </a:tc>
                <a:extLst>
                  <a:ext uri="{0D108BD9-81ED-4DB2-BD59-A6C34878D82A}">
                    <a16:rowId xmlns:a16="http://schemas.microsoft.com/office/drawing/2014/main" val="2552113854"/>
                  </a:ext>
                </a:extLst>
              </a:tr>
              <a:tr h="3860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Elcon Associates, Inc.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777" marR="4977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MBE/DBE</a:t>
                      </a:r>
                      <a:endParaRPr lang="en-US" sz="120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777" marR="4977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Electrical Instrumentation</a:t>
                      </a:r>
                      <a:endParaRPr lang="en-US" sz="120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777" marR="4977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Male/ Asian Pacific</a:t>
                      </a:r>
                      <a:endParaRPr lang="en-US" sz="120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777" marR="49777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$877,252</a:t>
                      </a:r>
                      <a:endParaRPr lang="en-US" sz="120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777" marR="49777" marT="0" marB="0"/>
                </a:tc>
                <a:extLst>
                  <a:ext uri="{0D108BD9-81ED-4DB2-BD59-A6C34878D82A}">
                    <a16:rowId xmlns:a16="http://schemas.microsoft.com/office/drawing/2014/main" val="36672214"/>
                  </a:ext>
                </a:extLst>
              </a:tr>
              <a:tr h="57906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Emerio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Design, LLC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777" marR="4977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MBE/DBE</a:t>
                      </a:r>
                      <a:endParaRPr lang="en-US" sz="120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777" marR="4977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777" marR="49777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Male/ Subcontinent Asian</a:t>
                      </a:r>
                      <a:endParaRPr lang="en-US" sz="120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777" marR="49777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$48,195</a:t>
                      </a:r>
                      <a:endParaRPr lang="en-US" sz="120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777" marR="49777" marT="0" marB="0"/>
                </a:tc>
                <a:extLst>
                  <a:ext uri="{0D108BD9-81ED-4DB2-BD59-A6C34878D82A}">
                    <a16:rowId xmlns:a16="http://schemas.microsoft.com/office/drawing/2014/main" val="4137442386"/>
                  </a:ext>
                </a:extLst>
              </a:tr>
              <a:tr h="3860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SEFT Consulting Group, LLC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777" marR="4977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MBE/ESB</a:t>
                      </a:r>
                      <a:endParaRPr lang="en-US" sz="120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777" marR="4977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Structural/ Resiliency</a:t>
                      </a:r>
                      <a:endParaRPr lang="en-US" sz="120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777" marR="4977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Male/ Asian Pacific</a:t>
                      </a:r>
                      <a:endParaRPr lang="en-US" sz="120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777" marR="49777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$297,417</a:t>
                      </a:r>
                      <a:endParaRPr lang="en-US" sz="120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777" marR="49777" marT="0" marB="0"/>
                </a:tc>
                <a:extLst>
                  <a:ext uri="{0D108BD9-81ED-4DB2-BD59-A6C34878D82A}">
                    <a16:rowId xmlns:a16="http://schemas.microsoft.com/office/drawing/2014/main" val="2317806790"/>
                  </a:ext>
                </a:extLst>
              </a:tr>
              <a:tr h="3860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The Formation Lab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777" marR="4977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WBE/DBE/ESB</a:t>
                      </a:r>
                      <a:endParaRPr lang="en-US" sz="120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777" marR="4977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D/M/W/SDV/ESB Coordinator, Equity Lead</a:t>
                      </a:r>
                      <a:endParaRPr lang="en-US" sz="120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777" marR="4977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Female/ Asian Pacific</a:t>
                      </a:r>
                      <a:endParaRPr lang="en-US" sz="120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777" marR="49777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$45,355</a:t>
                      </a:r>
                      <a:endParaRPr lang="en-US" sz="120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777" marR="49777" marT="0" marB="0"/>
                </a:tc>
                <a:extLst>
                  <a:ext uri="{0D108BD9-81ED-4DB2-BD59-A6C34878D82A}">
                    <a16:rowId xmlns:a16="http://schemas.microsoft.com/office/drawing/2014/main" val="3819891423"/>
                  </a:ext>
                </a:extLst>
              </a:tr>
              <a:tr h="3860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Perimon Group, LLC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777" marR="4977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WBE/ESB</a:t>
                      </a:r>
                      <a:endParaRPr lang="en-US" sz="120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777" marR="4977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Project CD Lead and Process Mechanical Drafting</a:t>
                      </a:r>
                      <a:endParaRPr lang="en-US" sz="120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777" marR="4977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Female/ Caucasian</a:t>
                      </a:r>
                      <a:endParaRPr lang="en-US" sz="120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777" marR="49777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$175,638</a:t>
                      </a:r>
                      <a:endParaRPr lang="en-US" sz="120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777" marR="49777" marT="0" marB="0"/>
                </a:tc>
                <a:extLst>
                  <a:ext uri="{0D108BD9-81ED-4DB2-BD59-A6C34878D82A}">
                    <a16:rowId xmlns:a16="http://schemas.microsoft.com/office/drawing/2014/main" val="353624394"/>
                  </a:ext>
                </a:extLst>
              </a:tr>
              <a:tr h="3860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The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Greenbusch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Group, Inc.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777" marR="4977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WBE</a:t>
                      </a:r>
                      <a:endParaRPr lang="en-US" sz="120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777" marR="4977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Building Mechanical (HVAC/Plumbing)</a:t>
                      </a:r>
                      <a:endParaRPr lang="en-US" sz="120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777" marR="4977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Female/ Caucasian</a:t>
                      </a:r>
                      <a:endParaRPr lang="en-US" sz="120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777" marR="49777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$243,150</a:t>
                      </a:r>
                      <a:endParaRPr lang="en-US" sz="120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777" marR="49777" marT="0" marB="0"/>
                </a:tc>
                <a:extLst>
                  <a:ext uri="{0D108BD9-81ED-4DB2-BD59-A6C34878D82A}">
                    <a16:rowId xmlns:a16="http://schemas.microsoft.com/office/drawing/2014/main" val="2994040702"/>
                  </a:ext>
                </a:extLst>
              </a:tr>
              <a:tr h="43388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Strongwork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Architecture, LLC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777" marR="4977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ESB</a:t>
                      </a:r>
                      <a:endParaRPr lang="en-US" sz="120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777" marR="4977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Building Architecture</a:t>
                      </a:r>
                      <a:endParaRPr lang="en-US" sz="120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777" marR="4977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Male/ Caucasian</a:t>
                      </a:r>
                      <a:endParaRPr lang="en-US" sz="120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777" marR="49777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$131,998</a:t>
                      </a:r>
                      <a:endParaRPr lang="en-US" sz="120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777" marR="49777" marT="0" marB="0"/>
                </a:tc>
                <a:extLst>
                  <a:ext uri="{0D108BD9-81ED-4DB2-BD59-A6C34878D82A}">
                    <a16:rowId xmlns:a16="http://schemas.microsoft.com/office/drawing/2014/main" val="172154087"/>
                  </a:ext>
                </a:extLst>
              </a:tr>
              <a:tr h="24910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777" marR="4977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777" marR="4977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777" marR="49777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Total</a:t>
                      </a:r>
                      <a:endParaRPr lang="en-US" sz="120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777" marR="49777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$1,876,755</a:t>
                      </a:r>
                      <a:endParaRPr lang="en-US" sz="120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777" marR="49777" marT="0" marB="0"/>
                </a:tc>
                <a:extLst>
                  <a:ext uri="{0D108BD9-81ED-4DB2-BD59-A6C34878D82A}">
                    <a16:rowId xmlns:a16="http://schemas.microsoft.com/office/drawing/2014/main" val="4175243699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457200"/>
            <a:ext cx="8229600" cy="533400"/>
          </a:xfrm>
        </p:spPr>
        <p:txBody>
          <a:bodyPr/>
          <a:lstStyle/>
          <a:p>
            <a:r>
              <a:rPr lang="en-US" sz="3200" dirty="0"/>
              <a:t>PTE Contract and COBID Participation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2C27A957-BCEC-498E-945F-557E3E114F40}"/>
              </a:ext>
            </a:extLst>
          </p:cNvPr>
          <p:cNvSpPr txBox="1">
            <a:spLocks/>
          </p:cNvSpPr>
          <p:nvPr/>
        </p:nvSpPr>
        <p:spPr bwMode="auto">
          <a:xfrm>
            <a:off x="228600" y="1219200"/>
            <a:ext cx="830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dirty="0" err="1"/>
              <a:t>Carollo</a:t>
            </a:r>
            <a:r>
              <a:rPr lang="en-US" altLang="en-US" sz="2400" dirty="0"/>
              <a:t> Engineers Inc.--Negotiated fee $4,374,679 </a:t>
            </a:r>
          </a:p>
          <a:p>
            <a:pPr marL="0" indent="0">
              <a:buFontTx/>
              <a:buNone/>
            </a:pPr>
            <a:endParaRPr lang="en-US" altLang="en-US" sz="2400" dirty="0"/>
          </a:p>
          <a:p>
            <a:pPr marL="0" indent="0">
              <a:buFontTx/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97918402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57150">
          <a:solidFill>
            <a:srgbClr val="FF0000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bg1"/>
        </a:solidFill>
        <a:ln w="28575">
          <a:solidFill>
            <a:srgbClr val="FF0000"/>
          </a:solidFill>
        </a:ln>
      </a:spPr>
      <a:bodyPr wrap="square" rtlCol="0">
        <a:spAutoFit/>
      </a:bodyPr>
      <a:lstStyle>
        <a:defPPr>
          <a:defRPr sz="2400" b="1" dirty="0" smtClean="0">
            <a:solidFill>
              <a:srgbClr val="FF0000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31916</TotalTime>
  <Words>393</Words>
  <Application>Microsoft Office PowerPoint</Application>
  <PresentationFormat>On-screen Show (4:3)</PresentationFormat>
  <Paragraphs>111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Helvetica</vt:lpstr>
      <vt:lpstr>Times New Roman</vt:lpstr>
      <vt:lpstr>Wingdings</vt:lpstr>
      <vt:lpstr>Default Design</vt:lpstr>
      <vt:lpstr>Columbia Boulevard Wastewater Treatment Plant  Blower System and Building Improvements Project  Council Item 905</vt:lpstr>
      <vt:lpstr>Project Location </vt:lpstr>
      <vt:lpstr>PowerPoint Presentation</vt:lpstr>
      <vt:lpstr>PowerPoint Presentation</vt:lpstr>
      <vt:lpstr>PowerPoint Presentation</vt:lpstr>
      <vt:lpstr>PTE Contract and Future Council Action</vt:lpstr>
      <vt:lpstr>Questions</vt:lpstr>
      <vt:lpstr>PTE Contract and COBID Participation</vt:lpstr>
    </vt:vector>
  </TitlesOfParts>
  <Company>City of Portland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kmartinek</dc:creator>
  <cp:lastModifiedBy>Osborn, Cyrus</cp:lastModifiedBy>
  <cp:revision>552</cp:revision>
  <cp:lastPrinted>2021-12-13T22:50:14Z</cp:lastPrinted>
  <dcterms:created xsi:type="dcterms:W3CDTF">2013-10-16T16:39:34Z</dcterms:created>
  <dcterms:modified xsi:type="dcterms:W3CDTF">2021-12-14T21:40:06Z</dcterms:modified>
</cp:coreProperties>
</file>