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70" r:id="rId4"/>
    <p:sldId id="273" r:id="rId5"/>
    <p:sldId id="278" r:id="rId6"/>
    <p:sldId id="279" r:id="rId7"/>
    <p:sldId id="272" r:id="rId8"/>
    <p:sldId id="266" r:id="rId9"/>
    <p:sldId id="275" r:id="rId10"/>
    <p:sldId id="276" r:id="rId11"/>
    <p:sldId id="267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74150" autoAdjust="0"/>
  </p:normalViewPr>
  <p:slideViewPr>
    <p:cSldViewPr>
      <p:cViewPr varScale="1">
        <p:scale>
          <a:sx n="124" d="100"/>
          <a:sy n="124" d="100"/>
        </p:scale>
        <p:origin x="12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1FC86E-4FE1-C549-9EAB-DD4369080A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0AA15-2F21-C848-930A-7261CB00D2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EA77C6-20E8-9B4A-983C-EADD229EDC49}" type="datetimeFigureOut">
              <a:rPr lang="en-US"/>
              <a:pPr>
                <a:defRPr/>
              </a:pPr>
              <a:t>12/14/2021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30875-C25D-0845-A866-2A0F13E2FE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9B895-A53D-AB41-8C26-CF3520FE04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C1A080-6461-454F-AA29-2037BB0B90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1C4323-A307-D040-AE11-2590911E41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56293-508F-C94E-9F87-8DCEC68B25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4560B5-1573-764E-B61E-4BE7A445EC93}" type="datetimeFigureOut">
              <a:rPr lang="en-US"/>
              <a:pPr>
                <a:defRPr/>
              </a:pPr>
              <a:t>12/14/2021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EFAF87-E298-3C45-85F3-3A0E787554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306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0B4271-1FF9-0940-971E-342FF90CA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863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801F2-C703-A747-8C29-945AC4D503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DE298-1547-564D-A3FC-808333C60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5AC15E-4F66-5243-8CD5-C2176B4E77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3C1D3EF5-8ADE-DC4B-BA6E-E575B829D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AC91055E-1DD4-1141-9C7F-FCFFE8B1AD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51780078-8F50-2F40-8FAF-DC3E7DD44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4DB3D4-8912-9C41-BD10-FEEF13C5CD9E}" type="slidenum">
              <a:rPr lang="en-US" altLang="en-US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DE4B71FD-1786-8D4F-8B0C-CF356CD43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152B368C-5D7B-E44D-A92F-63DA033C0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CE4727BD-BEC9-1244-BFD8-085D65EA2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207FA0-9013-E041-A937-69BFB954BA43}" type="slidenum">
              <a:rPr lang="en-US" altLang="en-US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id="{A5BD8D2A-B702-0E45-8F6C-B1B4DFF967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id="{ECA82C55-9524-B54A-97D0-7147893AF4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197306B7-C30F-7945-9CF1-1B009AA20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3A805F-F05A-2B4A-A6DB-B21748C7CD6E}" type="slidenum">
              <a:rPr lang="en-US" altLang="en-US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6090AC6B-9732-EC44-8BA2-137205130E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A982FECA-D4FB-084B-8CFA-00C440DF8D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E94CB694-CCCF-6F47-8A3E-3950EE203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545FAD-2F81-7949-AC81-CB311FE3C065}" type="slidenum">
              <a:rPr lang="en-US" altLang="en-US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405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D5138B88-8CD9-F04D-BA6C-3A174E40F1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B6EA9C33-F4E9-E24D-AD12-9690269352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F616E433-7245-604B-8157-50B347BD3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43F0CB-3679-A245-A5C1-6FEB8DDC51C7}" type="slidenum">
              <a:rPr lang="en-US" altLang="en-US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3116B29-8499-C342-80DB-E3F1975FC1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B35877C8-BDF2-FE4F-8E97-C7B3CBED13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3704FEAC-3699-9249-B639-E3C076B3D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2FAA83-C75F-6B46-B533-7819E9B27A3B}" type="slidenum">
              <a:rPr lang="en-US" altLang="en-US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3116B29-8499-C342-80DB-E3F1975FC1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B35877C8-BDF2-FE4F-8E97-C7B3CBED13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3704FEAC-3699-9249-B639-E3C076B3D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2FAA83-C75F-6B46-B533-7819E9B27A3B}" type="slidenum">
              <a:rPr lang="en-US" altLang="en-US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666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3116B29-8499-C342-80DB-E3F1975FC1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B35877C8-BDF2-FE4F-8E97-C7B3CBED13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3704FEAC-3699-9249-B639-E3C076B3D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2FAA83-C75F-6B46-B533-7819E9B27A3B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7944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A8D6E229-1B57-8445-813F-447A53B2C5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28FEB2AC-CD6B-104E-9FAC-DA11B7DFDF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5951DC8E-1C8C-FB4B-B290-3CDD38579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41BAF1-E2A9-494D-8F3B-72C156A4CF3D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7" descr="BES-Green PPT COVER">
            <a:extLst>
              <a:ext uri="{FF2B5EF4-FFF2-40B4-BE49-F238E27FC236}">
                <a16:creationId xmlns:a16="http://schemas.microsoft.com/office/drawing/2014/main" id="{5738BF31-7153-594E-9559-497611D0F4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0" y="0"/>
            <a:ext cx="9232900" cy="6921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62400" y="3429000"/>
            <a:ext cx="5029200" cy="1600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5105400"/>
            <a:ext cx="4953000" cy="15240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78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8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5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64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59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77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821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6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2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47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846762" cy="5302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1143000"/>
            <a:ext cx="4572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523672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22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C3E210D2-814B-4543-992C-08AAA6AB86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325">
                  <a:alpha val="48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B4F3A74F-ABDE-D54D-B0C7-90D4880761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006325">
                  <a:alpha val="48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28" name="Text Box 11">
            <a:extLst>
              <a:ext uri="{FF2B5EF4-FFF2-40B4-BE49-F238E27FC236}">
                <a16:creationId xmlns:a16="http://schemas.microsoft.com/office/drawing/2014/main" id="{CD526BC9-5630-424C-AF13-76C3EDBE36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4400" y="6477000"/>
            <a:ext cx="7239000" cy="477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325"/>
                </a:solidFill>
                <a:latin typeface="Calibri" panose="020F0502020204030204" pitchFamily="34" charset="0"/>
              </a:rPr>
              <a:t>Environmental Services   l    PIR Pump Station FEMA Grant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1000" b="1" dirty="0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Text Box 12">
            <a:extLst>
              <a:ext uri="{FF2B5EF4-FFF2-40B4-BE49-F238E27FC236}">
                <a16:creationId xmlns:a16="http://schemas.microsoft.com/office/drawing/2014/main" id="{B065A66F-B5E2-174A-91A9-67B71899B8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77000"/>
            <a:ext cx="990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6BD502DD-0013-BB4A-837F-9F84A8DFB86C}" type="slidenum">
              <a:rPr lang="en-US" altLang="en-US" sz="1000" b="1" smtClean="0">
                <a:solidFill>
                  <a:srgbClr val="006325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13" descr="Heron">
            <a:extLst>
              <a:ext uri="{FF2B5EF4-FFF2-40B4-BE49-F238E27FC236}">
                <a16:creationId xmlns:a16="http://schemas.microsoft.com/office/drawing/2014/main" id="{CDA50E4B-9F7A-A14F-AE2B-2E2FE5CBB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03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4">
            <a:extLst>
              <a:ext uri="{FF2B5EF4-FFF2-40B4-BE49-F238E27FC236}">
                <a16:creationId xmlns:a16="http://schemas.microsoft.com/office/drawing/2014/main" id="{F9D095C7-F434-9B49-9B08-72D58DE30D6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1066800"/>
            <a:ext cx="8229600" cy="0"/>
          </a:xfrm>
          <a:prstGeom prst="line">
            <a:avLst/>
          </a:prstGeom>
          <a:noFill/>
          <a:ln w="25400">
            <a:solidFill>
              <a:srgbClr val="0063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id="{08B230D0-37AC-C346-8607-E5CC70DE8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id="{D70DE3CB-995B-3A4E-9A8A-C7194A311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93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632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">
            <a:extLst>
              <a:ext uri="{FF2B5EF4-FFF2-40B4-BE49-F238E27FC236}">
                <a16:creationId xmlns:a16="http://schemas.microsoft.com/office/drawing/2014/main" id="{B5487866-6972-0442-9DCC-976BE9ABD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91376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0E6E66A-6EED-F740-83A0-14F665595D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524000"/>
            <a:ext cx="8534400" cy="1470025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PIR Pump Station FEMA Grant </a:t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(Ordinance to Apply for and Accept Grant Funds)</a:t>
            </a:r>
            <a:br>
              <a:rPr lang="en-US" altLang="en-US" sz="2000" dirty="0">
                <a:solidFill>
                  <a:schemeClr val="tx1"/>
                </a:solidFill>
              </a:rPr>
            </a:b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EE6D0B2-E7AA-AE4E-A15D-1014FD9769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8001000" cy="6318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James Allison   |   Capital Projects Manager   |   Bureau of Environmental Services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December 15, 2021</a:t>
            </a:r>
            <a:endParaRPr lang="en-US" altLang="en-US" sz="1600" dirty="0"/>
          </a:p>
        </p:txBody>
      </p:sp>
      <p:sp>
        <p:nvSpPr>
          <p:cNvPr id="5124" name="TextBox 4">
            <a:extLst>
              <a:ext uri="{FF2B5EF4-FFF2-40B4-BE49-F238E27FC236}">
                <a16:creationId xmlns:a16="http://schemas.microsoft.com/office/drawing/2014/main" id="{C1E800EB-196D-B64F-9A48-08A9C481B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2514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MINGUS MAPPS, COMMISSIONER</a:t>
            </a:r>
          </a:p>
          <a:p>
            <a:pPr algn="ctr"/>
            <a:r>
              <a:rPr lang="en-US" alt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MICHAEL JORDAN, DIRECTOR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A6AB7E9-C73C-264D-9E2D-C22A10CBE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PEN 1 and Levee Ready Columbia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17C3BF4F-C77A-1347-9859-8C2EAA316A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4648200"/>
          </a:xfrm>
        </p:spPr>
        <p:txBody>
          <a:bodyPr/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Value of City partnership with PEN 1 and Levee Ready Columbia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PIR Pump Station is the only pump moving water out of PEN 1.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Pump station is at risk of failing. 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Failure would impact PIR and Heron Lakes Golf Club. 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Also, Tri-Met Yellow Line MAX, Metro Expo, private businesses.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Replacement is a goal of Levee Ready Columbia.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Replacing the station reduces risks of cascading levee failures.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Without City support, replacement is likely to be delayed.</a:t>
            </a:r>
            <a:endParaRPr lang="en-US" altLang="en-US" sz="24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3966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D9A1D4ED-668F-EB4F-A71D-9CC1751F5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Questions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3C974CFE-BCB0-B84C-A8A0-254F78E89A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3800" y="4495800"/>
            <a:ext cx="4876800" cy="15240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6600" dirty="0"/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>
            <a:extLst>
              <a:ext uri="{FF2B5EF4-FFF2-40B4-BE49-F238E27FC236}">
                <a16:creationId xmlns:a16="http://schemas.microsoft.com/office/drawing/2014/main" id="{4721F9CF-CA71-7A44-892D-18CDF09E8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086600" cy="530225"/>
          </a:xfrm>
        </p:spPr>
        <p:txBody>
          <a:bodyPr/>
          <a:lstStyle/>
          <a:p>
            <a:pPr eaLnBrk="1" hangingPunct="1"/>
            <a:r>
              <a:rPr lang="en-US" altLang="en-US" dirty="0"/>
              <a:t>Project Requirements and Background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A2F428C8-FFB6-FF40-B81C-39E109AADA7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143000"/>
            <a:ext cx="8382000" cy="5181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PIR Pump Station is nearing the end of useful life. </a:t>
            </a:r>
          </a:p>
          <a:p>
            <a:pPr>
              <a:buFontTx/>
              <a:buChar char="•"/>
            </a:pPr>
            <a:r>
              <a:rPr lang="en-US" altLang="en-US" dirty="0"/>
              <a:t>PIR Pump Station is operated by Peninsula Drainage District #1 (PEN 1), an Oregon Special District that maintains levees, pump stations and other drainage assets.</a:t>
            </a:r>
          </a:p>
          <a:p>
            <a:pPr>
              <a:buFontTx/>
              <a:buChar char="•"/>
            </a:pPr>
            <a:r>
              <a:rPr lang="en-US" altLang="en-US" dirty="0"/>
              <a:t>PEN 1 annual land value tax assessments provide inadequate funding for large, capital projects.</a:t>
            </a:r>
          </a:p>
          <a:p>
            <a:pPr>
              <a:buFontTx/>
              <a:buChar char="•"/>
            </a:pPr>
            <a:r>
              <a:rPr lang="en-US" altLang="en-US" dirty="0"/>
              <a:t>PIR Pump Station protects City of Portland assets.</a:t>
            </a:r>
          </a:p>
          <a:p>
            <a:pPr>
              <a:buFontTx/>
              <a:buChar char="•"/>
            </a:pPr>
            <a:r>
              <a:rPr lang="en-US" altLang="en-US" dirty="0"/>
              <a:t>This project is about leveraging federal funding for flood prevention infrastructure that maintains public facilities and their operations.</a:t>
            </a:r>
          </a:p>
          <a:p>
            <a:pPr>
              <a:buFontTx/>
              <a:buChar char="•"/>
            </a:pPr>
            <a:r>
              <a:rPr lang="en-US" altLang="en-US" dirty="0"/>
              <a:t>The project supports the Levee Ready Columbia effort.</a:t>
            </a: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F25FD5C0-827C-1441-A25A-E6ACA5D3F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>
            <a:extLst>
              <a:ext uri="{FF2B5EF4-FFF2-40B4-BE49-F238E27FC236}">
                <a16:creationId xmlns:a16="http://schemas.microsoft.com/office/drawing/2014/main" id="{81DFE8BD-5790-D147-B860-973FB47C9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846763" cy="530225"/>
          </a:xfrm>
        </p:spPr>
        <p:txBody>
          <a:bodyPr/>
          <a:lstStyle/>
          <a:p>
            <a:pPr eaLnBrk="1" hangingPunct="1"/>
            <a:r>
              <a:rPr lang="en-US" altLang="en-US" dirty="0"/>
              <a:t>Project Objectives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E535E0F9-2C35-EE4A-8D2E-5FF9634A42E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143000"/>
            <a:ext cx="8382000" cy="381158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Desired outcome of project: secure FEMA funding and design/permit new pump station</a:t>
            </a:r>
          </a:p>
          <a:p>
            <a:pPr>
              <a:buFontTx/>
              <a:buChar char="•"/>
            </a:pPr>
            <a:r>
              <a:rPr lang="en-US" altLang="en-US" dirty="0"/>
              <a:t>Make progress on City’s Mitigation Action Plan</a:t>
            </a:r>
          </a:p>
          <a:p>
            <a:pPr>
              <a:buFontTx/>
              <a:buChar char="•"/>
            </a:pPr>
            <a:r>
              <a:rPr lang="en-US" altLang="en-US" dirty="0"/>
              <a:t>Protect City assets and functions</a:t>
            </a:r>
          </a:p>
          <a:p>
            <a:pPr>
              <a:buFontTx/>
              <a:buChar char="•"/>
            </a:pPr>
            <a:r>
              <a:rPr lang="en-US" altLang="en-US" dirty="0"/>
              <a:t>Ancillary objective:  Establish stronger partnership between City of Portland, PEN1 and the Levee Ready Columbia partners as we move to a modernized governance structure under the new Urban Flood Safety &amp; Water Quality District   </a:t>
            </a:r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7E7E3957-0BD6-3446-A6A3-AED8D8649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>
            <a:extLst>
              <a:ext uri="{FF2B5EF4-FFF2-40B4-BE49-F238E27FC236}">
                <a16:creationId xmlns:a16="http://schemas.microsoft.com/office/drawing/2014/main" id="{D62077B5-DAD3-C844-9218-435CA6D3C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846763" cy="530225"/>
          </a:xfrm>
        </p:spPr>
        <p:txBody>
          <a:bodyPr/>
          <a:lstStyle/>
          <a:p>
            <a:pPr eaLnBrk="1" hangingPunct="1"/>
            <a:r>
              <a:rPr lang="en-US" altLang="en-US" dirty="0"/>
              <a:t>Project Overview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25FF69C2-A7A0-1040-963D-90DC96D0F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Map&#10;&#10;Description automatically generated with medium confidence">
            <a:extLst>
              <a:ext uri="{FF2B5EF4-FFF2-40B4-BE49-F238E27FC236}">
                <a16:creationId xmlns:a16="http://schemas.microsoft.com/office/drawing/2014/main" id="{7A2DD363-35E1-4584-B93F-E4D132B0A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-228600"/>
            <a:ext cx="12203009" cy="6875149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2E5F6A90-BE55-4C39-B16A-ACF37565D5FB}"/>
              </a:ext>
            </a:extLst>
          </p:cNvPr>
          <p:cNvSpPr/>
          <p:nvPr/>
        </p:nvSpPr>
        <p:spPr>
          <a:xfrm>
            <a:off x="233485" y="2286000"/>
            <a:ext cx="2286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1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D62901-DEA1-4035-AD9E-29B71BB75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3" y="-27709"/>
            <a:ext cx="7151914" cy="6858000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29BC65E3-B132-455C-8BA5-859AAF76A4D2}"/>
              </a:ext>
            </a:extLst>
          </p:cNvPr>
          <p:cNvSpPr/>
          <p:nvPr/>
        </p:nvSpPr>
        <p:spPr>
          <a:xfrm>
            <a:off x="3810000" y="53340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FC18-A4A7-4BB1-87CE-7D06F3D9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STATION PHOTOS?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CFEF4C-CBF0-4199-BDBF-5ADD7928C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4" y="-57150"/>
            <a:ext cx="9296400" cy="6972300"/>
          </a:xfrm>
        </p:spPr>
      </p:pic>
    </p:spTree>
    <p:extLst>
      <p:ext uri="{BB962C8B-B14F-4D97-AF65-F5344CB8AC3E}">
        <p14:creationId xmlns:p14="http://schemas.microsoft.com/office/powerpoint/2010/main" val="354687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5">
            <a:extLst>
              <a:ext uri="{FF2B5EF4-FFF2-40B4-BE49-F238E27FC236}">
                <a16:creationId xmlns:a16="http://schemas.microsoft.com/office/drawing/2014/main" id="{ABC42C40-2417-284B-8E05-559B2748E49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143000"/>
            <a:ext cx="8305800" cy="381158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FEMA grant program: reducing risk caused by natural hazards, such as severe weather, seismic activity, and wind</a:t>
            </a:r>
          </a:p>
          <a:p>
            <a:pPr>
              <a:buFontTx/>
              <a:buChar char="•"/>
            </a:pPr>
            <a:r>
              <a:rPr lang="en-US" altLang="en-US" dirty="0"/>
              <a:t>Design a modern pump station that addresses climate change contingencies</a:t>
            </a:r>
          </a:p>
          <a:p>
            <a:pPr>
              <a:buFontTx/>
              <a:buChar char="•"/>
            </a:pPr>
            <a:r>
              <a:rPr lang="en-US" altLang="en-US" dirty="0"/>
              <a:t>Energy efficiency upgrades</a:t>
            </a:r>
          </a:p>
          <a:p>
            <a:pPr>
              <a:buFontTx/>
              <a:buChar char="•"/>
            </a:pPr>
            <a:r>
              <a:rPr lang="en-US" altLang="en-US" dirty="0"/>
              <a:t>Design and operation considerations respond to water quality and ecosystem considerations</a:t>
            </a: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4FE60205-3A17-0F42-B007-E29554A22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Title 6">
            <a:extLst>
              <a:ext uri="{FF2B5EF4-FFF2-40B4-BE49-F238E27FC236}">
                <a16:creationId xmlns:a16="http://schemas.microsoft.com/office/drawing/2014/main" id="{A665B02C-F348-C84E-8AAC-885457AA3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846763" cy="530225"/>
          </a:xfrm>
        </p:spPr>
        <p:txBody>
          <a:bodyPr/>
          <a:lstStyle/>
          <a:p>
            <a:r>
              <a:rPr lang="en-US" altLang="en-US" dirty="0"/>
              <a:t>Goals, Overview and City Values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A6AB7E9-C73C-264D-9E2D-C22A10CBE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Project Budget and Schedule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17C3BF4F-C77A-1347-9859-8C2EAA316A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4648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Project Budget:</a:t>
            </a:r>
          </a:p>
          <a:p>
            <a:pPr lvl="1"/>
            <a:r>
              <a:rPr lang="en-US" altLang="en-US" sz="2000" dirty="0"/>
              <a:t>$2,300,000 for planning, design and permitting</a:t>
            </a:r>
          </a:p>
          <a:p>
            <a:pPr lvl="1"/>
            <a:r>
              <a:rPr lang="en-US" altLang="en-US" sz="2000" dirty="0"/>
              <a:t>$1,750,000 federal sponsorship (~75%)</a:t>
            </a:r>
          </a:p>
          <a:p>
            <a:pPr lvl="1"/>
            <a:r>
              <a:rPr lang="en-US" altLang="en-US" sz="2000" dirty="0"/>
              <a:t>$550,000 City local match (~25%) (appropriated from general fund set-aside for Levee Ready Columbia support)</a:t>
            </a:r>
          </a:p>
          <a:p>
            <a:pPr eaLnBrk="1" hangingPunct="1"/>
            <a:r>
              <a:rPr lang="en-US" altLang="en-US" sz="2400" dirty="0"/>
              <a:t>Project Schedule:</a:t>
            </a:r>
          </a:p>
          <a:p>
            <a:pPr lvl="1"/>
            <a:r>
              <a:rPr lang="en-US" altLang="en-US" sz="2000" dirty="0"/>
              <a:t>Grant application is due January 29, 2022.  City grant application to FEMA does not obligate the City to provide match funding until the grant is </a:t>
            </a:r>
            <a:r>
              <a:rPr lang="en-US" altLang="en-US" sz="2000" u="sng" dirty="0"/>
              <a:t>accepted</a:t>
            </a:r>
            <a:r>
              <a:rPr lang="en-US" altLang="en-US" sz="2000" dirty="0"/>
              <a:t> by the City. </a:t>
            </a:r>
          </a:p>
          <a:p>
            <a:pPr lvl="1"/>
            <a:r>
              <a:rPr lang="en-US" altLang="en-US" sz="2000" dirty="0"/>
              <a:t>Planning:  July – October 2022</a:t>
            </a:r>
          </a:p>
          <a:p>
            <a:pPr lvl="1"/>
            <a:r>
              <a:rPr lang="en-US" altLang="en-US" sz="2000" dirty="0"/>
              <a:t>Design and Permitting:  October 2022 – December 2024</a:t>
            </a:r>
          </a:p>
          <a:p>
            <a:pPr lvl="1"/>
            <a:r>
              <a:rPr lang="en-US" altLang="en-US" sz="2000" dirty="0"/>
              <a:t>Anticipated grant for construction by UFSWQD:  2025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A6AB7E9-C73C-264D-9E2D-C22A10CBE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685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Portland Bureau of Emergency Management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17C3BF4F-C77A-1347-9859-8C2EAA316A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4648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BES and MCDD/PEN 1 are strong partners in mitigation planning as well as emergency response efforts</a:t>
            </a:r>
          </a:p>
          <a:p>
            <a:pPr eaLnBrk="1" hangingPunct="1"/>
            <a:r>
              <a:rPr lang="en-US" altLang="en-US" sz="2400" dirty="0"/>
              <a:t>Project is in the City’s Mitigation Action Plan</a:t>
            </a:r>
          </a:p>
          <a:p>
            <a:pPr eaLnBrk="1" hangingPunct="1"/>
            <a:r>
              <a:rPr lang="en-US" altLang="en-US" sz="2400" dirty="0"/>
              <a:t>Project builds resilience for the City, ensuring essential flood protection functions continue as the climate changes</a:t>
            </a:r>
          </a:p>
          <a:p>
            <a:pPr eaLnBrk="1" hangingPunct="1"/>
            <a:endParaRPr lang="en-US" altLang="en-US" sz="24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541475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tyCouncil_PPT Jan21  -  Compatibility Mode" id="{A9FF462D-05D4-0B4E-B476-D0E3B2B0E463}" vid="{C90AD7C6-5B2B-4A4C-97BE-905DA6443A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CityCouncil_PPT Jan21</Template>
  <TotalTime>716</TotalTime>
  <Words>512</Words>
  <Application>Microsoft Office PowerPoint</Application>
  <PresentationFormat>On-screen Show (4:3)</PresentationFormat>
  <Paragraphs>65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Default Design</vt:lpstr>
      <vt:lpstr>PIR Pump Station FEMA Grant  (Ordinance to Apply for and Accept Grant Funds) </vt:lpstr>
      <vt:lpstr>Project Requirements and Background</vt:lpstr>
      <vt:lpstr>Project Objectives</vt:lpstr>
      <vt:lpstr>Project Overview</vt:lpstr>
      <vt:lpstr>PowerPoint Presentation</vt:lpstr>
      <vt:lpstr>PUMP STATION PHOTOS?</vt:lpstr>
      <vt:lpstr>Goals, Overview and City Values</vt:lpstr>
      <vt:lpstr>Project Budget and Schedule</vt:lpstr>
      <vt:lpstr>Portland Bureau of Emergency Management</vt:lpstr>
      <vt:lpstr>PEN 1 and Levee Ready Columbia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(BES Project Number)</dc:title>
  <dc:creator>Allison, James</dc:creator>
  <cp:lastModifiedBy>Allison, James</cp:lastModifiedBy>
  <cp:revision>24</cp:revision>
  <cp:lastPrinted>2014-10-01T21:25:08Z</cp:lastPrinted>
  <dcterms:created xsi:type="dcterms:W3CDTF">2021-11-12T22:56:33Z</dcterms:created>
  <dcterms:modified xsi:type="dcterms:W3CDTF">2021-12-14T23:15:34Z</dcterms:modified>
</cp:coreProperties>
</file>