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47" r:id="rId2"/>
    <p:sldId id="256" r:id="rId3"/>
    <p:sldId id="548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llahan, Shannon" initials="CS" lastIdx="1" clrIdx="0">
    <p:extLst>
      <p:ext uri="{19B8F6BF-5375-455C-9EA6-DF929625EA0E}">
        <p15:presenceInfo xmlns:p15="http://schemas.microsoft.com/office/powerpoint/2012/main" userId="S::Shannon.Callahan@portlandoregon.gov::7f258416-1903-49fb-b4c4-c34a9ad6a2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32528-EA46-4D94-9F97-5EFA1FBD2337}" v="1" dt="2021-12-21T21:30:19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95" d="100"/>
          <a:sy n="95" d="100"/>
        </p:scale>
        <p:origin x="7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llahan, Shannon" userId="7f258416-1903-49fb-b4c4-c34a9ad6a23b" providerId="ADAL" clId="{A8F32528-EA46-4D94-9F97-5EFA1FBD2337}"/>
    <pc:docChg chg="undo custSel addSld delSld modSld">
      <pc:chgData name="Callahan, Shannon" userId="7f258416-1903-49fb-b4c4-c34a9ad6a23b" providerId="ADAL" clId="{A8F32528-EA46-4D94-9F97-5EFA1FBD2337}" dt="2021-12-22T17:17:27.519" v="732" actId="27636"/>
      <pc:docMkLst>
        <pc:docMk/>
      </pc:docMkLst>
      <pc:sldChg chg="modSp mod">
        <pc:chgData name="Callahan, Shannon" userId="7f258416-1903-49fb-b4c4-c34a9ad6a23b" providerId="ADAL" clId="{A8F32528-EA46-4D94-9F97-5EFA1FBD2337}" dt="2021-12-21T22:29:35.470" v="519" actId="115"/>
        <pc:sldMkLst>
          <pc:docMk/>
          <pc:sldMk cId="3626099954" sldId="256"/>
        </pc:sldMkLst>
        <pc:spChg chg="mod">
          <ac:chgData name="Callahan, Shannon" userId="7f258416-1903-49fb-b4c4-c34a9ad6a23b" providerId="ADAL" clId="{A8F32528-EA46-4D94-9F97-5EFA1FBD2337}" dt="2021-12-21T22:29:16.247" v="512" actId="1076"/>
          <ac:spMkLst>
            <pc:docMk/>
            <pc:sldMk cId="3626099954" sldId="256"/>
            <ac:spMk id="2" creationId="{185EAEA7-BE33-44FD-B97A-B1BBC47D5EAE}"/>
          </ac:spMkLst>
        </pc:spChg>
        <pc:spChg chg="mod">
          <ac:chgData name="Callahan, Shannon" userId="7f258416-1903-49fb-b4c4-c34a9ad6a23b" providerId="ADAL" clId="{A8F32528-EA46-4D94-9F97-5EFA1FBD2337}" dt="2021-12-21T22:29:35.470" v="519" actId="115"/>
          <ac:spMkLst>
            <pc:docMk/>
            <pc:sldMk cId="3626099954" sldId="256"/>
            <ac:spMk id="3" creationId="{8535C618-D47B-4ED4-88C1-B34AE35B26D7}"/>
          </ac:spMkLst>
        </pc:spChg>
      </pc:sldChg>
      <pc:sldChg chg="modSp mod">
        <pc:chgData name="Callahan, Shannon" userId="7f258416-1903-49fb-b4c4-c34a9ad6a23b" providerId="ADAL" clId="{A8F32528-EA46-4D94-9F97-5EFA1FBD2337}" dt="2021-12-21T22:30:14.503" v="546" actId="27636"/>
        <pc:sldMkLst>
          <pc:docMk/>
          <pc:sldMk cId="2389548506" sldId="257"/>
        </pc:sldMkLst>
        <pc:spChg chg="mod">
          <ac:chgData name="Callahan, Shannon" userId="7f258416-1903-49fb-b4c4-c34a9ad6a23b" providerId="ADAL" clId="{A8F32528-EA46-4D94-9F97-5EFA1FBD2337}" dt="2021-12-21T22:30:14.503" v="546" actId="27636"/>
          <ac:spMkLst>
            <pc:docMk/>
            <pc:sldMk cId="2389548506" sldId="257"/>
            <ac:spMk id="3" creationId="{3ED5E750-9F62-436F-8A33-619D8A5C7BB9}"/>
          </ac:spMkLst>
        </pc:spChg>
      </pc:sldChg>
      <pc:sldChg chg="modSp mod">
        <pc:chgData name="Callahan, Shannon" userId="7f258416-1903-49fb-b4c4-c34a9ad6a23b" providerId="ADAL" clId="{A8F32528-EA46-4D94-9F97-5EFA1FBD2337}" dt="2021-12-22T17:17:21.649" v="730" actId="20577"/>
        <pc:sldMkLst>
          <pc:docMk/>
          <pc:sldMk cId="3400690541" sldId="258"/>
        </pc:sldMkLst>
        <pc:spChg chg="mod">
          <ac:chgData name="Callahan, Shannon" userId="7f258416-1903-49fb-b4c4-c34a9ad6a23b" providerId="ADAL" clId="{A8F32528-EA46-4D94-9F97-5EFA1FBD2337}" dt="2021-12-22T17:17:21.649" v="730" actId="20577"/>
          <ac:spMkLst>
            <pc:docMk/>
            <pc:sldMk cId="3400690541" sldId="258"/>
            <ac:spMk id="3" creationId="{C2CF0DE9-C16B-4872-B7DB-D12AD37EC3B1}"/>
          </ac:spMkLst>
        </pc:spChg>
      </pc:sldChg>
      <pc:sldChg chg="new del">
        <pc:chgData name="Callahan, Shannon" userId="7f258416-1903-49fb-b4c4-c34a9ad6a23b" providerId="ADAL" clId="{A8F32528-EA46-4D94-9F97-5EFA1FBD2337}" dt="2021-12-21T22:28:29.069" v="490" actId="2696"/>
        <pc:sldMkLst>
          <pc:docMk/>
          <pc:sldMk cId="1549682049" sldId="260"/>
        </pc:sldMkLst>
      </pc:sldChg>
      <pc:sldChg chg="delSp modSp add mod addCm delCm">
        <pc:chgData name="Callahan, Shannon" userId="7f258416-1903-49fb-b4c4-c34a9ad6a23b" providerId="ADAL" clId="{A8F32528-EA46-4D94-9F97-5EFA1FBD2337}" dt="2021-12-21T22:29:11.188" v="511" actId="255"/>
        <pc:sldMkLst>
          <pc:docMk/>
          <pc:sldMk cId="2418380915" sldId="547"/>
        </pc:sldMkLst>
        <pc:spChg chg="mod">
          <ac:chgData name="Callahan, Shannon" userId="7f258416-1903-49fb-b4c4-c34a9ad6a23b" providerId="ADAL" clId="{A8F32528-EA46-4D94-9F97-5EFA1FBD2337}" dt="2021-12-21T21:30:58.013" v="37" actId="1076"/>
          <ac:spMkLst>
            <pc:docMk/>
            <pc:sldMk cId="2418380915" sldId="547"/>
            <ac:spMk id="2" creationId="{00000000-0000-0000-0000-000000000000}"/>
          </ac:spMkLst>
        </pc:spChg>
        <pc:spChg chg="del mod">
          <ac:chgData name="Callahan, Shannon" userId="7f258416-1903-49fb-b4c4-c34a9ad6a23b" providerId="ADAL" clId="{A8F32528-EA46-4D94-9F97-5EFA1FBD2337}" dt="2021-12-21T21:30:54.871" v="36" actId="21"/>
          <ac:spMkLst>
            <pc:docMk/>
            <pc:sldMk cId="2418380915" sldId="547"/>
            <ac:spMk id="5" creationId="{7472D227-A90B-4DC7-9B3B-6F40B6E19C65}"/>
          </ac:spMkLst>
        </pc:spChg>
        <pc:spChg chg="mod">
          <ac:chgData name="Callahan, Shannon" userId="7f258416-1903-49fb-b4c4-c34a9ad6a23b" providerId="ADAL" clId="{A8F32528-EA46-4D94-9F97-5EFA1FBD2337}" dt="2021-12-21T22:29:11.188" v="511" actId="255"/>
          <ac:spMkLst>
            <pc:docMk/>
            <pc:sldMk cId="2418380915" sldId="547"/>
            <ac:spMk id="7" creationId="{00000000-0000-0000-0000-000000000000}"/>
          </ac:spMkLst>
        </pc:spChg>
      </pc:sldChg>
      <pc:sldChg chg="modSp new mod">
        <pc:chgData name="Callahan, Shannon" userId="7f258416-1903-49fb-b4c4-c34a9ad6a23b" providerId="ADAL" clId="{A8F32528-EA46-4D94-9F97-5EFA1FBD2337}" dt="2021-12-22T17:17:27.519" v="732" actId="27636"/>
        <pc:sldMkLst>
          <pc:docMk/>
          <pc:sldMk cId="4104099063" sldId="548"/>
        </pc:sldMkLst>
        <pc:spChg chg="mod">
          <ac:chgData name="Callahan, Shannon" userId="7f258416-1903-49fb-b4c4-c34a9ad6a23b" providerId="ADAL" clId="{A8F32528-EA46-4D94-9F97-5EFA1FBD2337}" dt="2021-12-21T22:29:46.648" v="539" actId="20577"/>
          <ac:spMkLst>
            <pc:docMk/>
            <pc:sldMk cId="4104099063" sldId="548"/>
            <ac:spMk id="2" creationId="{607221EA-7305-43DD-9F38-7A558B8E623B}"/>
          </ac:spMkLst>
        </pc:spChg>
        <pc:spChg chg="mod">
          <ac:chgData name="Callahan, Shannon" userId="7f258416-1903-49fb-b4c4-c34a9ad6a23b" providerId="ADAL" clId="{A8F32528-EA46-4D94-9F97-5EFA1FBD2337}" dt="2021-12-22T17:17:27.519" v="732" actId="27636"/>
          <ac:spMkLst>
            <pc:docMk/>
            <pc:sldMk cId="4104099063" sldId="548"/>
            <ac:spMk id="3" creationId="{ACDB85A8-7765-4B6B-AAD0-D65E75B1253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DCA1F-8D5B-4D71-9569-4A2AC76998D1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665C6-BD16-486A-95A8-F52DCF3B3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2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>
                <a:latin typeface="Arial" panose="020B0604020202020204" pitchFamily="34" charset="0"/>
                <a:cs typeface="Arial" panose="020B0604020202020204" pitchFamily="34" charset="0"/>
              </a:rPr>
              <a:t>Welcoming remarks and introductions</a:t>
            </a:r>
          </a:p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7E897-22BC-4DAE-B353-C1F2B6CA1C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5EF6D-7B82-4FE5-B3E9-0053624E1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5C83-4CBA-4C6B-9F3A-C15D87984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33CA2-2510-41B6-84D8-7ECABB0F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72B26-40EB-4675-BC03-C791CDCB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731A8-AF23-4F35-A02C-7EA6C4D1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9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147C-AA27-46EE-85AA-387EEE66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D72C1-F846-46AC-AFC9-AF03B6A36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EC7A0-3194-4DB8-83DC-C36160582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77176-F003-4CC9-87CD-E792F8F44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53744-2098-4DE0-9D1E-7F10B2BB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0762AA-8CF4-4129-A1FA-0BEBBAF7A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CC5DA-6C67-4544-8308-970313196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858EC-DBEB-4105-B791-28741A6E5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F311C-EEE2-44B5-9833-AF2B83B69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0257E-D86C-42DB-96C7-7C74E1BF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AA5A4-2FFE-4E0C-B908-0BA41B99F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632E3-8384-4289-8906-601696360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E60BD-8576-4305-B911-6383D77B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AC7F6-4ADD-4091-89F5-AF93DB0A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1FC45-5CE0-4517-948F-46153871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0FFB9-D205-4EA7-8F88-87842AA4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FB5FF-88B4-4834-90ED-0C5BAF2EC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9F077-BA17-4B05-9E1B-E4F485F16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AF525-375A-4EEC-9B52-F2EE5E90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9172-0561-4639-80EC-8B09533E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7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8B152-FC19-49FA-88B9-40A7A6A61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91BD-0CD9-4BC9-8FB9-2C8709BE1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6887E7-CF3F-4E2D-81A0-DBD7B6628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573FC-6583-46E3-B8DA-4855D9B2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A0DC6-A1FA-4445-8EF7-9DAC39F4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0402E-DAAF-4F6C-82CB-0DC9A010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5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61D1E-D587-498A-B260-9C3F2648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FE7C3-4DC4-424E-904E-B5B852F04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941D5-7679-4E85-87E3-B744A63C3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3E6A52-C738-4FAA-8B7B-C6C010F42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33FDB-451B-4DEF-80E5-357F8FFA72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19BFC-3341-49FF-93A5-FF7F33EA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176813-846F-453D-85DB-92C7826B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37E734-5682-41E5-85EB-265F5E53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729B-0D62-4875-8BF6-B5B2EE3B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AA33C-C565-48BB-BBFA-5FF0933E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491DA-5A70-42B4-BBE4-068648A8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6D243-EA56-412C-9E5C-00BE4FED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7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E7C3D-CD37-4EE5-A64F-BE52ACB8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5B628-EC0D-4FF0-9899-192BCD3B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1720C-504D-42E9-AD9A-496237F8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AB831-E507-4005-A3F6-CC10FC9B5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90B3E-8E84-4633-A698-0DB6970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4DCFE-1351-4BBD-87A3-086D2544E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052E8-84C1-4FBA-A976-783A9A5A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93507-B8AC-41AB-8438-731FEF97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50CF1D-5E6C-4DA7-A3EA-EAA9AD8C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D2EFE-179F-43EE-B0F1-5507E217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F1AFAA-491E-4028-BDA6-56D7DE8EA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B2645C-2FF2-49CC-8A33-5BDF6C7AA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18A45-84D0-4183-9B44-AE22C3039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34F7B-1437-4F36-B5CE-52B1AB7B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9A9C0-54C3-4CA6-812D-770D10D4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AF5A1B-B276-482B-AE40-5E7686792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7E38-5728-4DE5-8BB6-078F81546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442D3-F787-4D45-8F44-424723D33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69D4-007D-4F6B-B49F-0EF6BF7E1A10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310EA-9C70-47CA-96C1-F38C3FCE3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4162F-2FF5-4570-BB0F-65BAC49DD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C6DD-8075-4D76-80AC-155E8745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06054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66076" y="3270845"/>
            <a:ext cx="11459848" cy="1736629"/>
          </a:xfrm>
          <a:prstGeom prst="rect">
            <a:avLst/>
          </a:prstGeom>
        </p:spPr>
        <p:txBody>
          <a:bodyPr vert="horz" wrap="square" lIns="0" tIns="114300" rIns="0" bIns="0" rtlCol="0" anchor="t">
            <a:spAutoFit/>
          </a:bodyPr>
          <a:lstStyle/>
          <a:p>
            <a:pPr marL="12700" marR="5080" algn="ctr">
              <a:lnSpc>
                <a:spcPts val="6500"/>
              </a:lnSpc>
              <a:spcBef>
                <a:spcPts val="900"/>
              </a:spcBef>
            </a:pPr>
            <a:r>
              <a:rPr lang="en-US" sz="4800" b="1" spc="-5" dirty="0">
                <a:solidFill>
                  <a:srgbClr val="FFFFFF"/>
                </a:solidFill>
              </a:rPr>
              <a:t>FY 22/23 Budget Development</a:t>
            </a:r>
            <a:br>
              <a:rPr lang="en-US" sz="4800" b="1" spc="-5" dirty="0">
                <a:solidFill>
                  <a:srgbClr val="FFFFFF"/>
                </a:solidFill>
              </a:rPr>
            </a:br>
            <a:r>
              <a:rPr lang="en-US" sz="3600" b="1" i="1" spc="-5" dirty="0">
                <a:solidFill>
                  <a:srgbClr val="FFFFFF"/>
                </a:solidFill>
              </a:rPr>
              <a:t>12.21.21 Update </a:t>
            </a:r>
            <a:endParaRPr lang="en-US" sz="3600" b="1" i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273382-26CF-4CF1-883D-14B31BF02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903" y="240674"/>
            <a:ext cx="5034795" cy="133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8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AEA7-BE33-44FD-B97A-B1BBC47D5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0536"/>
            <a:ext cx="9046464" cy="1218501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Forecast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5C618-D47B-4ED4-88C1-B34AE35B2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94317"/>
            <a:ext cx="9144000" cy="29169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Sum: The City will have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$3.7 million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unallocated ongoing General Fund discretionary resources, and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$24.0 million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one-time discretionary resources above projected expenditures in FY 2022-23. </a:t>
            </a:r>
          </a:p>
          <a:p>
            <a:pPr algn="l"/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City financial policy states that at least 50% of the one-time resources be spent on major maintenance and replacement of City assets. Which would leave a balance of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$12 million 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9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221EA-7305-43DD-9F38-7A558B8E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Timing Limitations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B85A8-7765-4B6B-AAD0-D65E75B12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One Time General funds requests may be requested for 2 fiscal years spent by May/June 2024</a:t>
            </a:r>
          </a:p>
          <a:p>
            <a:r>
              <a:rPr lang="en-US" sz="4000"/>
              <a:t>ARPA </a:t>
            </a:r>
            <a:r>
              <a:rPr lang="en-US" sz="4000" dirty="0"/>
              <a:t>Local Relief Funding must be obligated by December 2024</a:t>
            </a:r>
          </a:p>
        </p:txBody>
      </p:sp>
    </p:spTree>
    <p:extLst>
      <p:ext uri="{BB962C8B-B14F-4D97-AF65-F5344CB8AC3E}">
        <p14:creationId xmlns:p14="http://schemas.microsoft.com/office/powerpoint/2010/main" val="410409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1EF7A-01AA-4741-AFBE-EBABBEE81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One-Time Funds Requests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5E750-9F62-436F-8A33-619D8A5C7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Bureaus may propose requests that will be eligible for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ARPA resources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those are a known available resource; however, the Mayor and Council will consider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one‐time General Fund</a:t>
            </a:r>
            <a:r>
              <a:rPr lang="en-US" sz="32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requests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are not ARPA eligible so long as they meet </a:t>
            </a:r>
            <a:r>
              <a:rPr lang="en-US" sz="32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requirements.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Bureaus may request one‐time General Fund project resources to ensure progress in the four priority areas of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community safety, economic recovery, houselessness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livability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54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E4B16-1437-43EC-8488-BF8BEBC4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Requests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F0DE9-C16B-4872-B7DB-D12AD37EC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Culturally Specific Provider Technical Assistance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 per year for 2 years (3 organizations, $100K per each organization) = $600K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Homeownership Expansion + See Land banking Request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 Payment City wide, development funds if feasible on expenditure timeline = $5M to $10M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Staffing 2 FTE = $350K ongoing. Note: To request funds would require a “realignment”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Repair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BDS Compliance Request to receive ongoing resources for code enforcement, violation revenue dedicated to citywide home repair program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One-time funding to hire a Program Coordinator while violation revenue accumulates, 2 years $162.5K per year = $350K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9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F590E-6F7D-48AB-A7AA-DFC8E236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Requests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17DF8-020A-4472-8952-CB970091D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</a:t>
            </a:r>
            <a:r>
              <a:rPr lang="en-US" sz="21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Avenue Anti-Displacement Program – ARPA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$2.5M - $4M per year for 2 years 				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Plus, </a:t>
            </a: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Term Staffing Resources $175K per year for 2 years 			Total =$5.35 to $8.35M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 banking for Rental &amp; Homeownership Affordable Housing – emphasis on East Portland – ARPA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$10M over a 2-year horizon (2 to 4 sites)			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Plus, Limited Term Staffing Resources $175K per year for 2 years 			Total = $10.35M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Preservation of Affordable Housing - ARPA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$10M over 2-year horizon for 200 units preserved = $10M 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Plus, Limited Term Staffing Resources $175K per year for 2 years 			Total = $10.35M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Post-Pandemic Expanded Expungement Clinics – ARPA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$150K per year for 2 years = $300K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444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451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FY 22/23 Budget Development 12.21.21 Update </vt:lpstr>
      <vt:lpstr>Financial Forecast </vt:lpstr>
      <vt:lpstr>Funds Timing Limitations </vt:lpstr>
      <vt:lpstr>One-Time Funds Requests </vt:lpstr>
      <vt:lpstr> Potential Requests</vt:lpstr>
      <vt:lpstr>Potential Requests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Forecast</dc:title>
  <dc:creator>Callahan, Shannon</dc:creator>
  <cp:lastModifiedBy>Callahan, Shannon</cp:lastModifiedBy>
  <cp:revision>3</cp:revision>
  <dcterms:created xsi:type="dcterms:W3CDTF">2021-12-21T16:22:57Z</dcterms:created>
  <dcterms:modified xsi:type="dcterms:W3CDTF">2021-12-22T17:17:28Z</dcterms:modified>
</cp:coreProperties>
</file>