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85" r:id="rId4"/>
    <p:sldId id="283" r:id="rId5"/>
    <p:sldId id="278" r:id="rId6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lak, Kevin" initials="BK" lastIdx="1" clrIdx="0">
    <p:extLst>
      <p:ext uri="{19B8F6BF-5375-455C-9EA6-DF929625EA0E}">
        <p15:presenceInfo xmlns:p15="http://schemas.microsoft.com/office/powerpoint/2012/main" userId="S::Kevin.Balak@portlandoregon.gov::d66771fc-1179-481c-a5fc-c5bbde1048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71D5"/>
    <a:srgbClr val="1D1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75601" autoAdjust="0"/>
  </p:normalViewPr>
  <p:slideViewPr>
    <p:cSldViewPr>
      <p:cViewPr varScale="1">
        <p:scale>
          <a:sx n="52" d="100"/>
          <a:sy n="52" d="100"/>
        </p:scale>
        <p:origin x="17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ning, Amy" userId="7b5a4605-e7c1-4757-9cd6-7fde49c42c97" providerId="ADAL" clId="{506EE0E2-9AB0-4B8F-B007-F1ACA13C5606}"/>
    <pc:docChg chg="modSld">
      <pc:chgData name="Dunning, Amy" userId="7b5a4605-e7c1-4757-9cd6-7fde49c42c97" providerId="ADAL" clId="{506EE0E2-9AB0-4B8F-B007-F1ACA13C5606}" dt="2021-12-06T17:30:15.729" v="3" actId="6549"/>
      <pc:docMkLst>
        <pc:docMk/>
      </pc:docMkLst>
      <pc:sldChg chg="modNotesTx">
        <pc:chgData name="Dunning, Amy" userId="7b5a4605-e7c1-4757-9cd6-7fde49c42c97" providerId="ADAL" clId="{506EE0E2-9AB0-4B8F-B007-F1ACA13C5606}" dt="2021-12-06T17:29:57.266" v="0" actId="6549"/>
        <pc:sldMkLst>
          <pc:docMk/>
          <pc:sldMk cId="0" sldId="256"/>
        </pc:sldMkLst>
      </pc:sldChg>
      <pc:sldChg chg="modNotesTx">
        <pc:chgData name="Dunning, Amy" userId="7b5a4605-e7c1-4757-9cd6-7fde49c42c97" providerId="ADAL" clId="{506EE0E2-9AB0-4B8F-B007-F1ACA13C5606}" dt="2021-12-06T17:30:15.729" v="3" actId="6549"/>
        <pc:sldMkLst>
          <pc:docMk/>
          <pc:sldMk cId="3177131793" sldId="283"/>
        </pc:sldMkLst>
      </pc:sldChg>
      <pc:sldChg chg="modNotesTx">
        <pc:chgData name="Dunning, Amy" userId="7b5a4605-e7c1-4757-9cd6-7fde49c42c97" providerId="ADAL" clId="{506EE0E2-9AB0-4B8F-B007-F1ACA13C5606}" dt="2021-12-06T17:30:04.113" v="1" actId="6549"/>
        <pc:sldMkLst>
          <pc:docMk/>
          <pc:sldMk cId="3853565400" sldId="284"/>
        </pc:sldMkLst>
      </pc:sldChg>
      <pc:sldChg chg="modNotesTx">
        <pc:chgData name="Dunning, Amy" userId="7b5a4605-e7c1-4757-9cd6-7fde49c42c97" providerId="ADAL" clId="{506EE0E2-9AB0-4B8F-B007-F1ACA13C5606}" dt="2021-12-06T17:30:09.873" v="2" actId="6549"/>
        <pc:sldMkLst>
          <pc:docMk/>
          <pc:sldMk cId="1647640578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1FC86E-4FE1-C549-9EAB-DD4369080A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40AA15-2F21-C848-930A-7261CB00D2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pPr>
              <a:defRPr/>
            </a:pPr>
            <a:fld id="{3EEA77C6-20E8-9B4A-983C-EADD229EDC49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30875-C25D-0845-A866-2A0F13E2FE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9B895-A53D-AB41-8C26-CF3520FE04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7C1A080-6461-454F-AA29-2037BB0B9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1C4323-A307-D040-AE11-2590911E41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56293-508F-C94E-9F87-8DCEC68B25F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4560B5-1573-764E-B61E-4BE7A445EC93}" type="datetimeFigureOut">
              <a:rPr lang="en-US"/>
              <a:pPr>
                <a:defRPr/>
              </a:pPr>
              <a:t>12/6/2021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EFAF87-E298-3C45-85F3-3A0E787554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4337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0B4271-1FF9-0940-971E-342FF90CA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2302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801F2-C703-A747-8C29-945AC4D503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DE298-1547-564D-A3FC-808333C608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5AC15E-4F66-5243-8CD5-C2176B4E77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>
            <a:extLst>
              <a:ext uri="{FF2B5EF4-FFF2-40B4-BE49-F238E27FC236}">
                <a16:creationId xmlns:a16="http://schemas.microsoft.com/office/drawing/2014/main" id="{3C1D3EF5-8ADE-DC4B-BA6E-E575B829DC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Notes Placeholder 2">
            <a:extLst>
              <a:ext uri="{FF2B5EF4-FFF2-40B4-BE49-F238E27FC236}">
                <a16:creationId xmlns:a16="http://schemas.microsoft.com/office/drawing/2014/main" id="{AC91055E-1DD4-1141-9C7F-FCFFE8B1AD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51780078-8F50-2F40-8FAF-DC3E7DD447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1271" indent="-2889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580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812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0443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4DB3D4-8912-9C41-BD10-FEEF13C5CD9E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30CD49DB-7083-4CF1-AD6D-21BB9A67E7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52B24C8D-42B0-438D-ADAD-4279A0B3B6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C546E3B4-5783-4136-BEEB-111452AC34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1271" indent="-2889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580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812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0443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42FF627-5B9A-4680-A86F-A3DACF94DA9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126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AC15E-4F66-5243-8CD5-C2176B4E776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5AC15E-4F66-5243-8CD5-C2176B4E776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082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8875F88-EFDB-47CF-8CD7-71CE299A70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0ABF094-48E0-47CB-8FE8-3F543514D0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D107197-3479-4F52-8F2E-76365E14C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1271" indent="-2889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5580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18122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0443" indent="-2311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276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5084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6740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29725" indent="-231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C0B9A6-5EFE-4D0C-BDE3-B2051DF09CB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7" descr="BES-Green PPT COVER">
            <a:extLst>
              <a:ext uri="{FF2B5EF4-FFF2-40B4-BE49-F238E27FC236}">
                <a16:creationId xmlns:a16="http://schemas.microsoft.com/office/drawing/2014/main" id="{5738BF31-7153-594E-9559-497611D0F4D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0" y="0"/>
            <a:ext cx="9232900" cy="6921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62400" y="3429000"/>
            <a:ext cx="5029200" cy="16002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US" altLang="en-US" noProof="0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5105400"/>
            <a:ext cx="4953000" cy="15240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978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4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304800"/>
            <a:ext cx="2057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0198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52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864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459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77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821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662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42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47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5846762" cy="5302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62400" y="1143000"/>
            <a:ext cx="4572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143000"/>
            <a:ext cx="3523672" cy="381158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22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C3E210D2-814B-4543-992C-08AAA6AB86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2484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6325">
                  <a:alpha val="48000"/>
                </a:srgbClr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7" name="Rectangle 9">
            <a:extLst>
              <a:ext uri="{FF2B5EF4-FFF2-40B4-BE49-F238E27FC236}">
                <a16:creationId xmlns:a16="http://schemas.microsoft.com/office/drawing/2014/main" id="{B4F3A74F-ABDE-D54D-B0C7-90D4880761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gradFill rotWithShape="1">
            <a:gsLst>
              <a:gs pos="0">
                <a:srgbClr val="006325">
                  <a:alpha val="48000"/>
                </a:srgb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8" name="Text Box 11">
            <a:extLst>
              <a:ext uri="{FF2B5EF4-FFF2-40B4-BE49-F238E27FC236}">
                <a16:creationId xmlns:a16="http://schemas.microsoft.com/office/drawing/2014/main" id="{CD526BC9-5630-424C-AF13-76C3EDBE36D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0600" y="6477000"/>
            <a:ext cx="7239000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6325"/>
                </a:solidFill>
                <a:latin typeface="Calibri" panose="020F0502020204030204" pitchFamily="34" charset="0"/>
              </a:rPr>
              <a:t>Environmental Services    l    E11009 Stark Trunk Relief Structure</a:t>
            </a:r>
          </a:p>
        </p:txBody>
      </p:sp>
      <p:sp>
        <p:nvSpPr>
          <p:cNvPr id="1029" name="Text Box 12">
            <a:extLst>
              <a:ext uri="{FF2B5EF4-FFF2-40B4-BE49-F238E27FC236}">
                <a16:creationId xmlns:a16="http://schemas.microsoft.com/office/drawing/2014/main" id="{B065A66F-B5E2-174A-91A9-67B71899B8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7200" y="6477000"/>
            <a:ext cx="99060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6BD502DD-0013-BB4A-837F-9F84A8DFB86C}" type="slidenum">
              <a:rPr lang="en-US" altLang="en-US" sz="1000" b="1" smtClean="0">
                <a:solidFill>
                  <a:srgbClr val="006325"/>
                </a:solidFill>
                <a:latin typeface="Calibri" panose="020F050202020403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6325"/>
              </a:solidFill>
              <a:latin typeface="Calibri" panose="020F0502020204030204" pitchFamily="34" charset="0"/>
            </a:endParaRPr>
          </a:p>
        </p:txBody>
      </p:sp>
      <p:pic>
        <p:nvPicPr>
          <p:cNvPr id="1030" name="Picture 13" descr="Heron">
            <a:extLst>
              <a:ext uri="{FF2B5EF4-FFF2-40B4-BE49-F238E27FC236}">
                <a16:creationId xmlns:a16="http://schemas.microsoft.com/office/drawing/2014/main" id="{CDA50E4B-9F7A-A14F-AE2B-2E2FE5CBB9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7032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14">
            <a:extLst>
              <a:ext uri="{FF2B5EF4-FFF2-40B4-BE49-F238E27FC236}">
                <a16:creationId xmlns:a16="http://schemas.microsoft.com/office/drawing/2014/main" id="{F9D095C7-F434-9B49-9B08-72D58DE30D6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04800" y="1066800"/>
            <a:ext cx="8229600" cy="0"/>
          </a:xfrm>
          <a:prstGeom prst="line">
            <a:avLst/>
          </a:prstGeom>
          <a:noFill/>
          <a:ln w="25400">
            <a:solidFill>
              <a:srgbClr val="00632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19">
            <a:extLst>
              <a:ext uri="{FF2B5EF4-FFF2-40B4-BE49-F238E27FC236}">
                <a16:creationId xmlns:a16="http://schemas.microsoft.com/office/drawing/2014/main" id="{08B230D0-37AC-C346-8607-E5CC70DE8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20">
            <a:extLst>
              <a:ext uri="{FF2B5EF4-FFF2-40B4-BE49-F238E27FC236}">
                <a16:creationId xmlns:a16="http://schemas.microsoft.com/office/drawing/2014/main" id="{D70DE3CB-995B-3A4E-9A8A-C7194A311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938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632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6325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9">
            <a:extLst>
              <a:ext uri="{FF2B5EF4-FFF2-40B4-BE49-F238E27FC236}">
                <a16:creationId xmlns:a16="http://schemas.microsoft.com/office/drawing/2014/main" id="{B5487866-6972-0442-9DCC-976BE9ABD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1766" cy="688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80E6E66A-6EED-F740-83A0-14F665595D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" y="1524000"/>
            <a:ext cx="8610600" cy="14700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E11009</a:t>
            </a:r>
            <a:r>
              <a:rPr lang="en-US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Stark Trunk Relief Structure – OF37/WZ01 Project</a:t>
            </a:r>
            <a:r>
              <a:rPr lang="en-US" altLang="en-US" sz="2400" dirty="0">
                <a:solidFill>
                  <a:schemeClr val="tx1"/>
                </a:solidFill>
              </a:rPr>
              <a:t>   </a:t>
            </a: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Council Item 872</a:t>
            </a:r>
            <a:br>
              <a:rPr lang="en-US" altLang="en-US" sz="2400" dirty="0">
                <a:solidFill>
                  <a:schemeClr val="tx1"/>
                </a:solidFill>
              </a:rPr>
            </a:br>
            <a:r>
              <a:rPr lang="en-US" altLang="en-US" sz="2000" b="0" dirty="0">
                <a:solidFill>
                  <a:schemeClr val="tx1"/>
                </a:solidFill>
              </a:rPr>
              <a:t>Portland City Council    |   December 8, 2021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5124" name="TextBox 4">
            <a:extLst>
              <a:ext uri="{FF2B5EF4-FFF2-40B4-BE49-F238E27FC236}">
                <a16:creationId xmlns:a16="http://schemas.microsoft.com/office/drawing/2014/main" id="{C1E800EB-196D-B64F-9A48-08A9C481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0"/>
            <a:ext cx="2514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MINGUS MAPPS, COMMISSIONER</a:t>
            </a:r>
          </a:p>
          <a:p>
            <a:pPr algn="ctr"/>
            <a:r>
              <a:rPr lang="en-US" alt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MICHAEL JORDAN, DIRECTOR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9E931D-4C5E-496D-9F90-179AE6F64C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24200" y="3429000"/>
            <a:ext cx="2819400" cy="2590800"/>
          </a:xfrm>
        </p:spPr>
        <p:txBody>
          <a:bodyPr/>
          <a:lstStyle/>
          <a:p>
            <a:pPr eaLnBrk="1" hangingPunct="1"/>
            <a:r>
              <a:rPr lang="en-US" altLang="en-US" sz="1600" b="1" dirty="0"/>
              <a:t>Joe Dvorak, P.E.,</a:t>
            </a:r>
          </a:p>
          <a:p>
            <a:pPr eaLnBrk="1" hangingPunct="1"/>
            <a:r>
              <a:rPr lang="en-US" altLang="en-US" sz="1600" b="1" dirty="0"/>
              <a:t>Engineering Manager</a:t>
            </a:r>
          </a:p>
          <a:p>
            <a:pPr eaLnBrk="1" hangingPunct="1"/>
            <a:endParaRPr lang="en-US" altLang="en-US" sz="800" b="1" dirty="0"/>
          </a:p>
          <a:p>
            <a:r>
              <a:rPr lang="en-US" altLang="en-US" sz="1600" b="1" dirty="0"/>
              <a:t>Amy Dunning, P.E.,</a:t>
            </a:r>
          </a:p>
          <a:p>
            <a:pPr eaLnBrk="1" hangingPunct="1"/>
            <a:r>
              <a:rPr lang="en-US" altLang="en-US" sz="1600" b="1" dirty="0"/>
              <a:t>Project Manager</a:t>
            </a:r>
          </a:p>
          <a:p>
            <a:pPr eaLnBrk="1" hangingPunct="1"/>
            <a:endParaRPr lang="en-US" altLang="en-US" sz="800" b="1" dirty="0"/>
          </a:p>
          <a:p>
            <a:pPr eaLnBrk="1" hangingPunct="1"/>
            <a:r>
              <a:rPr lang="en-US" altLang="en-US" sz="1600" b="1" dirty="0"/>
              <a:t>Matt Gough</a:t>
            </a:r>
          </a:p>
          <a:p>
            <a:pPr eaLnBrk="1" hangingPunct="1"/>
            <a:r>
              <a:rPr lang="en-US" altLang="en-US" sz="1600" b="1" dirty="0"/>
              <a:t>Public Involvement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39A80691-AC3D-407B-88B3-4A1DA173C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530225"/>
          </a:xfrm>
        </p:spPr>
        <p:txBody>
          <a:bodyPr/>
          <a:lstStyle/>
          <a:p>
            <a:pPr eaLnBrk="1" hangingPunct="1"/>
            <a:r>
              <a:rPr lang="en-US" altLang="en-US" dirty="0"/>
              <a:t>Project Overview</a:t>
            </a:r>
          </a:p>
        </p:txBody>
      </p:sp>
      <p:sp>
        <p:nvSpPr>
          <p:cNvPr id="11268" name="Text Placeholder 2">
            <a:extLst>
              <a:ext uri="{FF2B5EF4-FFF2-40B4-BE49-F238E27FC236}">
                <a16:creationId xmlns:a16="http://schemas.microsoft.com/office/drawing/2014/main" id="{C9AADE4C-6D83-4C22-87FA-951D0668F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9486" y="1499041"/>
            <a:ext cx="2362200" cy="4228408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2000" dirty="0"/>
              <a:t>Alleviate surface flooding and provide safe conveyance</a:t>
            </a:r>
            <a:endParaRPr lang="en-US" altLang="en-US" sz="2000" b="1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2000" dirty="0"/>
              <a:t>Install concrete relief structure (20’ x 37’)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2000" dirty="0"/>
              <a:t>Install box culverts (8’x7’, 6’x6’)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2000" dirty="0"/>
              <a:t>Connect to existing Outfall 37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altLang="en-US" sz="1000" b="1" cap="all" dirty="0"/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altLang="en-US" sz="2000" dirty="0"/>
          </a:p>
        </p:txBody>
      </p:sp>
      <p:pic>
        <p:nvPicPr>
          <p:cNvPr id="3" name="Picture 2" descr="Diagram, engineering drawing&#10;&#10;Description automatically generated">
            <a:extLst>
              <a:ext uri="{FF2B5EF4-FFF2-40B4-BE49-F238E27FC236}">
                <a16:creationId xmlns:a16="http://schemas.microsoft.com/office/drawing/2014/main" id="{992E5269-8401-4C9B-9068-9E8E684213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42" b="27778"/>
          <a:stretch/>
        </p:blipFill>
        <p:spPr>
          <a:xfrm>
            <a:off x="2750017" y="1618167"/>
            <a:ext cx="6157870" cy="34136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B635CE-A3C3-45C6-A097-F070154398BB}"/>
              </a:ext>
            </a:extLst>
          </p:cNvPr>
          <p:cNvSpPr txBox="1"/>
          <p:nvPr/>
        </p:nvSpPr>
        <p:spPr>
          <a:xfrm>
            <a:off x="4191000" y="3117547"/>
            <a:ext cx="8861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 STARK 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7ED98A-3682-4288-9501-F566E17C4A82}"/>
              </a:ext>
            </a:extLst>
          </p:cNvPr>
          <p:cNvSpPr/>
          <p:nvPr/>
        </p:nvSpPr>
        <p:spPr>
          <a:xfrm>
            <a:off x="5257800" y="3200400"/>
            <a:ext cx="357187" cy="76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C02C98-BF40-4314-895C-37760187A953}"/>
              </a:ext>
            </a:extLst>
          </p:cNvPr>
          <p:cNvSpPr/>
          <p:nvPr/>
        </p:nvSpPr>
        <p:spPr>
          <a:xfrm>
            <a:off x="5486400" y="4343400"/>
            <a:ext cx="609600" cy="145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FC0A74-FF92-4DA4-86F1-DFA02AA617AE}"/>
              </a:ext>
            </a:extLst>
          </p:cNvPr>
          <p:cNvSpPr/>
          <p:nvPr/>
        </p:nvSpPr>
        <p:spPr>
          <a:xfrm>
            <a:off x="5828952" y="4412456"/>
            <a:ext cx="609600" cy="76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B9C7C2-A053-4E6B-A0B0-A1F63EC60F84}"/>
              </a:ext>
            </a:extLst>
          </p:cNvPr>
          <p:cNvSpPr txBox="1"/>
          <p:nvPr/>
        </p:nvSpPr>
        <p:spPr>
          <a:xfrm>
            <a:off x="4156233" y="4318932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SE WASHINGTON 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FB166A-6D99-4C04-B896-8C1BB6E24A6E}"/>
              </a:ext>
            </a:extLst>
          </p:cNvPr>
          <p:cNvSpPr txBox="1"/>
          <p:nvPr/>
        </p:nvSpPr>
        <p:spPr>
          <a:xfrm rot="16200000">
            <a:off x="4799342" y="2605472"/>
            <a:ext cx="7628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SE 2</a:t>
            </a:r>
            <a:r>
              <a:rPr lang="en-US" sz="800" baseline="30000" dirty="0"/>
              <a:t>ND</a:t>
            </a:r>
            <a:r>
              <a:rPr lang="en-US" sz="800" dirty="0"/>
              <a:t> AVE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03AC3A-17A3-4B7E-9708-6698DF2B7A78}"/>
              </a:ext>
            </a:extLst>
          </p:cNvPr>
          <p:cNvSpPr txBox="1"/>
          <p:nvPr/>
        </p:nvSpPr>
        <p:spPr>
          <a:xfrm rot="16200000">
            <a:off x="6490021" y="3716724"/>
            <a:ext cx="185769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MARTIN LUTHER KIND JR., BLVD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57EE3A-8556-4BAF-8224-C38488058368}"/>
              </a:ext>
            </a:extLst>
          </p:cNvPr>
          <p:cNvSpPr txBox="1"/>
          <p:nvPr/>
        </p:nvSpPr>
        <p:spPr>
          <a:xfrm rot="16200000">
            <a:off x="5974232" y="2586344"/>
            <a:ext cx="76281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SE 3</a:t>
            </a:r>
            <a:r>
              <a:rPr lang="en-US" sz="800" baseline="30000" dirty="0"/>
              <a:t>RD</a:t>
            </a:r>
            <a:r>
              <a:rPr lang="en-US" sz="800" dirty="0"/>
              <a:t> AVE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DC6F79-D98D-47AC-A3C8-77B27E39B482}"/>
              </a:ext>
            </a:extLst>
          </p:cNvPr>
          <p:cNvSpPr txBox="1"/>
          <p:nvPr/>
        </p:nvSpPr>
        <p:spPr>
          <a:xfrm rot="16200000">
            <a:off x="3664372" y="2602259"/>
            <a:ext cx="79464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/>
              <a:t>SE 1ST AVE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98712-4329-490C-B2A5-BB991DE6481F}"/>
              </a:ext>
            </a:extLst>
          </p:cNvPr>
          <p:cNvSpPr txBox="1"/>
          <p:nvPr/>
        </p:nvSpPr>
        <p:spPr>
          <a:xfrm rot="16200000">
            <a:off x="4929975" y="3787079"/>
            <a:ext cx="501553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A41F7C-1C80-4743-85E7-2B19B0107AF8}"/>
              </a:ext>
            </a:extLst>
          </p:cNvPr>
          <p:cNvSpPr txBox="1"/>
          <p:nvPr/>
        </p:nvSpPr>
        <p:spPr>
          <a:xfrm rot="16200000">
            <a:off x="6101770" y="4160935"/>
            <a:ext cx="501553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ABA58D-8B07-4493-90E7-B2326527722C}"/>
              </a:ext>
            </a:extLst>
          </p:cNvPr>
          <p:cNvSpPr txBox="1"/>
          <p:nvPr/>
        </p:nvSpPr>
        <p:spPr>
          <a:xfrm rot="16200000">
            <a:off x="3868532" y="3787078"/>
            <a:ext cx="501553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1F6E0-8F66-43D0-B809-C9350CD03A4B}"/>
              </a:ext>
            </a:extLst>
          </p:cNvPr>
          <p:cNvSpPr txBox="1"/>
          <p:nvPr/>
        </p:nvSpPr>
        <p:spPr>
          <a:xfrm rot="17124504">
            <a:off x="2841956" y="3760408"/>
            <a:ext cx="501553" cy="1538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385356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3FF8-EA0D-4D76-AFAF-09D97FDDA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Outreach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8A53F-60E7-4BBF-A06B-D537400B4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09699" y="4075632"/>
            <a:ext cx="6090580" cy="214092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Community Outreach and Engagement</a:t>
            </a:r>
          </a:p>
          <a:p>
            <a:r>
              <a:rPr lang="en-US" sz="2000" dirty="0"/>
              <a:t>Mailers, Flyers, Phone Calls, Project Webpage</a:t>
            </a:r>
          </a:p>
          <a:p>
            <a:pPr marL="0" indent="0">
              <a:buNone/>
            </a:pPr>
            <a:r>
              <a:rPr lang="en-US" b="1" dirty="0"/>
              <a:t>Focused Outreach to Nearby Businesses</a:t>
            </a:r>
          </a:p>
          <a:p>
            <a:r>
              <a:rPr lang="en-US" sz="2000" dirty="0"/>
              <a:t>Design Activities</a:t>
            </a:r>
          </a:p>
          <a:p>
            <a:r>
              <a:rPr lang="en-US" sz="2000" dirty="0"/>
              <a:t>Construction Activities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FCECF7-8581-486D-B34D-DA0BC0F29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1176857"/>
            <a:ext cx="7843181" cy="270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4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3FF8-EA0D-4D76-AFAF-09D97FDDA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Engineer’s Estimate &amp; Schedule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F285572-9D28-4016-9F69-3428398798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6" r="23796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8A53F-60E7-4BBF-A06B-D537400B4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800" y="1143000"/>
            <a:ext cx="3505200" cy="4572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400" b="1" dirty="0"/>
              <a:t>Engineer’s Estimate:</a:t>
            </a:r>
          </a:p>
          <a:p>
            <a:pPr eaLnBrk="1" hangingPunct="1">
              <a:defRPr/>
            </a:pPr>
            <a:r>
              <a:rPr lang="en-US" altLang="en-US" sz="2000"/>
              <a:t>$2,400,000</a:t>
            </a: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High Confidence Level</a:t>
            </a:r>
          </a:p>
          <a:p>
            <a:pPr marL="0" indent="0" eaLnBrk="1" hangingPunct="1">
              <a:buNone/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400" b="1" dirty="0"/>
              <a:t>Advertise Project:</a:t>
            </a:r>
          </a:p>
          <a:p>
            <a:pPr eaLnBrk="1" hangingPunct="1">
              <a:defRPr/>
            </a:pPr>
            <a:r>
              <a:rPr lang="en-US" altLang="en-US" sz="2000" dirty="0"/>
              <a:t>January 2022</a:t>
            </a:r>
          </a:p>
          <a:p>
            <a:pPr eaLnBrk="1" hangingPunct="1"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400" b="1" dirty="0"/>
              <a:t>Begin Construction:</a:t>
            </a:r>
          </a:p>
          <a:p>
            <a:pPr eaLnBrk="1" hangingPunct="1">
              <a:defRPr/>
            </a:pPr>
            <a:r>
              <a:rPr lang="en-US" altLang="en-US" sz="2000" dirty="0"/>
              <a:t>May 2022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dirty="0"/>
          </a:p>
          <a:p>
            <a:pPr marL="0" indent="0" eaLnBrk="1" hangingPunct="1">
              <a:buFontTx/>
              <a:buNone/>
              <a:defRPr/>
            </a:pPr>
            <a:r>
              <a:rPr lang="en-US" altLang="en-US" sz="2400" b="1" dirty="0"/>
              <a:t>Construction Duration:</a:t>
            </a:r>
          </a:p>
          <a:p>
            <a:pPr eaLnBrk="1" hangingPunct="1">
              <a:defRPr/>
            </a:pPr>
            <a:r>
              <a:rPr lang="en-US" altLang="en-US" sz="2000" dirty="0"/>
              <a:t>5 months</a:t>
            </a:r>
          </a:p>
        </p:txBody>
      </p:sp>
    </p:spTree>
    <p:extLst>
      <p:ext uri="{BB962C8B-B14F-4D97-AF65-F5344CB8AC3E}">
        <p14:creationId xmlns:p14="http://schemas.microsoft.com/office/powerpoint/2010/main" val="317713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A7650A5-622E-4DF4-BA91-996364699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391400" cy="685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Questions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2EA588E-6F7A-4AFC-9B9D-7424DCB08519}"/>
              </a:ext>
            </a:extLst>
          </p:cNvPr>
          <p:cNvSpPr txBox="1">
            <a:spLocks/>
          </p:cNvSpPr>
          <p:nvPr/>
        </p:nvSpPr>
        <p:spPr>
          <a:xfrm>
            <a:off x="3954780" y="2643050"/>
            <a:ext cx="1912620" cy="13193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4000" b="1" dirty="0"/>
              <a:t>Q &amp;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ityCouncil_PPT Jan21  -  Compatibility Mode" id="{A9FF462D-05D4-0B4E-B476-D0E3B2B0E463}" vid="{C90AD7C6-5B2B-4A4C-97BE-905DA6443A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CityCouncil_PPT Jan21</Template>
  <TotalTime>1608</TotalTime>
  <Words>166</Words>
  <Application>Microsoft Office PowerPoint</Application>
  <PresentationFormat>On-screen Show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E11009 Stark Trunk Relief Structure – OF37/WZ01 Project    Council Item 872 Portland City Council    |   December 8, 2021</vt:lpstr>
      <vt:lpstr>Project Overview</vt:lpstr>
      <vt:lpstr>Public Outreach</vt:lpstr>
      <vt:lpstr>Engineer’s Estimate &amp; Schedule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E11080 S Portland – Burlingame Phase 2 Sewer Rehabilitation Acquiring Permanent Property Rights Council Item 123 Portland City Council    |    July 8th, 2020</dc:title>
  <dc:creator>Boatman, Daniel</dc:creator>
  <cp:lastModifiedBy>Dunning, Amy</cp:lastModifiedBy>
  <cp:revision>31</cp:revision>
  <cp:lastPrinted>2021-11-17T17:07:41Z</cp:lastPrinted>
  <dcterms:created xsi:type="dcterms:W3CDTF">2021-04-30T23:11:46Z</dcterms:created>
  <dcterms:modified xsi:type="dcterms:W3CDTF">2021-12-06T17:30:23Z</dcterms:modified>
</cp:coreProperties>
</file>