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79" r:id="rId3"/>
    <p:sldId id="275" r:id="rId4"/>
    <p:sldId id="281" r:id="rId5"/>
    <p:sldId id="278" r:id="rId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ak, Kevin" initials="BK" lastIdx="1" clrIdx="0">
    <p:extLst>
      <p:ext uri="{19B8F6BF-5375-455C-9EA6-DF929625EA0E}">
        <p15:presenceInfo xmlns:p15="http://schemas.microsoft.com/office/powerpoint/2012/main" userId="S::Kevin.Balak@portlandoregon.gov::d66771fc-1179-481c-a5fc-c5bbde104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71D5"/>
    <a:srgbClr val="1D1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38587-8723-4C0C-805A-F9D51BFCFA5C}" v="10" dt="2021-11-08T18:48:0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63625" autoAdjust="0"/>
  </p:normalViewPr>
  <p:slideViewPr>
    <p:cSldViewPr>
      <p:cViewPr varScale="1">
        <p:scale>
          <a:sx n="76" d="100"/>
          <a:sy n="76" d="100"/>
        </p:scale>
        <p:origin x="273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ning, Amy" userId="7b5a4605-e7c1-4757-9cd6-7fde49c42c97" providerId="ADAL" clId="{65B38587-8723-4C0C-805A-F9D51BFCFA5C}"/>
    <pc:docChg chg="custSel modSld modNotesMaster modHandout">
      <pc:chgData name="Dunning, Amy" userId="7b5a4605-e7c1-4757-9cd6-7fde49c42c97" providerId="ADAL" clId="{65B38587-8723-4C0C-805A-F9D51BFCFA5C}" dt="2021-11-15T15:44:07.124" v="7093" actId="6549"/>
      <pc:docMkLst>
        <pc:docMk/>
      </pc:docMkLst>
      <pc:sldChg chg="modSp mod modNotesTx">
        <pc:chgData name="Dunning, Amy" userId="7b5a4605-e7c1-4757-9cd6-7fde49c42c97" providerId="ADAL" clId="{65B38587-8723-4C0C-805A-F9D51BFCFA5C}" dt="2021-11-15T15:44:07.124" v="7093" actId="6549"/>
        <pc:sldMkLst>
          <pc:docMk/>
          <pc:sldMk cId="0" sldId="256"/>
        </pc:sldMkLst>
        <pc:spChg chg="mod">
          <ac:chgData name="Dunning, Amy" userId="7b5a4605-e7c1-4757-9cd6-7fde49c42c97" providerId="ADAL" clId="{65B38587-8723-4C0C-805A-F9D51BFCFA5C}" dt="2021-11-15T15:44:07.124" v="7093" actId="6549"/>
          <ac:spMkLst>
            <pc:docMk/>
            <pc:sldMk cId="0" sldId="256"/>
            <ac:spMk id="5122" creationId="{80E6E66A-6EED-F740-83A0-14F665595D3E}"/>
          </ac:spMkLst>
        </pc:spChg>
      </pc:sldChg>
      <pc:sldChg chg="modNotesTx">
        <pc:chgData name="Dunning, Amy" userId="7b5a4605-e7c1-4757-9cd6-7fde49c42c97" providerId="ADAL" clId="{65B38587-8723-4C0C-805A-F9D51BFCFA5C}" dt="2021-11-08T18:45:50.612" v="7064" actId="108"/>
        <pc:sldMkLst>
          <pc:docMk/>
          <pc:sldMk cId="0" sldId="275"/>
        </pc:sldMkLst>
      </pc:sldChg>
      <pc:sldChg chg="modNotesTx">
        <pc:chgData name="Dunning, Amy" userId="7b5a4605-e7c1-4757-9cd6-7fde49c42c97" providerId="ADAL" clId="{65B38587-8723-4C0C-805A-F9D51BFCFA5C}" dt="2021-11-08T18:45:42.983" v="7063" actId="108"/>
        <pc:sldMkLst>
          <pc:docMk/>
          <pc:sldMk cId="1736847860" sldId="279"/>
        </pc:sldMkLst>
      </pc:sldChg>
      <pc:sldChg chg="modNotesTx">
        <pc:chgData name="Dunning, Amy" userId="7b5a4605-e7c1-4757-9cd6-7fde49c42c97" providerId="ADAL" clId="{65B38587-8723-4C0C-805A-F9D51BFCFA5C}" dt="2021-11-08T18:54:24.411" v="7084" actId="20577"/>
        <pc:sldMkLst>
          <pc:docMk/>
          <pc:sldMk cId="3254900062"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1FC86E-4FE1-C549-9EAB-DD4369080A31}"/>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840AA15-2F21-C848-930A-7261CB00D231}"/>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pPr>
              <a:defRPr/>
            </a:pPr>
            <a:fld id="{3EEA77C6-20E8-9B4A-983C-EADD229EDC49}" type="datetimeFigureOut">
              <a:rPr lang="en-US"/>
              <a:pPr>
                <a:defRPr/>
              </a:pPr>
              <a:t>11/15/2021</a:t>
            </a:fld>
            <a:endParaRPr lang="en-US"/>
          </a:p>
        </p:txBody>
      </p:sp>
      <p:sp>
        <p:nvSpPr>
          <p:cNvPr id="4" name="Footer Placeholder 3">
            <a:extLst>
              <a:ext uri="{FF2B5EF4-FFF2-40B4-BE49-F238E27FC236}">
                <a16:creationId xmlns:a16="http://schemas.microsoft.com/office/drawing/2014/main" id="{2A730875-C25D-0845-A866-2A0F13E2FE5B}"/>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9F89B895-A53D-AB41-8C26-CF3520FE049D}"/>
              </a:ext>
            </a:extLst>
          </p:cNvPr>
          <p:cNvSpPr>
            <a:spLocks noGrp="1"/>
          </p:cNvSpPr>
          <p:nvPr>
            <p:ph type="sldNum" sz="quarter" idx="3"/>
          </p:nvPr>
        </p:nvSpPr>
        <p:spPr>
          <a:xfrm>
            <a:off x="4022485" y="8917128"/>
            <a:ext cx="3078383" cy="471348"/>
          </a:xfrm>
          <a:prstGeom prst="rect">
            <a:avLst/>
          </a:prstGeom>
        </p:spPr>
        <p:txBody>
          <a:bodyPr vert="horz" wrap="square" lIns="92464" tIns="46232" rIns="92464" bIns="46232" numCol="1" anchor="b" anchorCtr="0" compatLnSpc="1">
            <a:prstTxWarp prst="textNoShape">
              <a:avLst/>
            </a:prstTxWarp>
          </a:bodyPr>
          <a:lstStyle>
            <a:lvl1pPr algn="r">
              <a:defRPr sz="1200" smtClean="0"/>
            </a:lvl1pPr>
          </a:lstStyle>
          <a:p>
            <a:pPr>
              <a:defRPr/>
            </a:pPr>
            <a:fld id="{57C1A080-6461-454F-AA29-2037BB0B90C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1C4323-A307-D040-AE11-2590911E41DE}"/>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7656293-508F-C94E-9F87-8DCEC68B25F6}"/>
              </a:ext>
            </a:extLst>
          </p:cNvPr>
          <p:cNvSpPr>
            <a:spLocks noGrp="1"/>
          </p:cNvSpPr>
          <p:nvPr>
            <p:ph type="dt" idx="1"/>
          </p:nvPr>
        </p:nvSpPr>
        <p:spPr>
          <a:xfrm>
            <a:off x="4022485" y="0"/>
            <a:ext cx="3078383" cy="471348"/>
          </a:xfrm>
          <a:prstGeom prst="rect">
            <a:avLst/>
          </a:prstGeom>
        </p:spPr>
        <p:txBody>
          <a:bodyPr vert="horz" lIns="92464" tIns="46232" rIns="92464" bIns="46232" rtlCol="0"/>
          <a:lstStyle>
            <a:lvl1pPr algn="r" eaLnBrk="1" hangingPunct="1">
              <a:defRPr sz="1200"/>
            </a:lvl1pPr>
          </a:lstStyle>
          <a:p>
            <a:pPr>
              <a:defRPr/>
            </a:pPr>
            <a:fld id="{FD4560B5-1573-764E-B61E-4BE7A445EC93}" type="datetimeFigureOut">
              <a:rPr lang="en-US"/>
              <a:pPr>
                <a:defRPr/>
              </a:pPr>
              <a:t>11/15/2021</a:t>
            </a:fld>
            <a:endParaRPr lang="en-US"/>
          </a:p>
        </p:txBody>
      </p:sp>
      <p:sp>
        <p:nvSpPr>
          <p:cNvPr id="4" name="Slide Image Placeholder 3">
            <a:extLst>
              <a:ext uri="{FF2B5EF4-FFF2-40B4-BE49-F238E27FC236}">
                <a16:creationId xmlns:a16="http://schemas.microsoft.com/office/drawing/2014/main" id="{EEEFAF87-E298-3C45-85F3-3A0E787554D2}"/>
              </a:ext>
            </a:extLst>
          </p:cNvPr>
          <p:cNvSpPr>
            <a:spLocks noGrp="1" noRot="1" noChangeAspect="1"/>
          </p:cNvSpPr>
          <p:nvPr>
            <p:ph type="sldImg" idx="2"/>
          </p:nvPr>
        </p:nvSpPr>
        <p:spPr>
          <a:xfrm>
            <a:off x="1439863" y="1173163"/>
            <a:ext cx="4224337" cy="3168650"/>
          </a:xfrm>
          <a:prstGeom prst="rect">
            <a:avLst/>
          </a:prstGeom>
          <a:noFill/>
          <a:ln w="12700">
            <a:solidFill>
              <a:prstClr val="black"/>
            </a:solidFill>
          </a:ln>
        </p:spPr>
        <p:txBody>
          <a:bodyPr vert="horz" lIns="92464" tIns="46232" rIns="92464" bIns="46232" rtlCol="0" anchor="ctr"/>
          <a:lstStyle/>
          <a:p>
            <a:pPr lvl="0"/>
            <a:endParaRPr lang="en-US" noProof="0"/>
          </a:p>
        </p:txBody>
      </p:sp>
      <p:sp>
        <p:nvSpPr>
          <p:cNvPr id="5" name="Notes Placeholder 4">
            <a:extLst>
              <a:ext uri="{FF2B5EF4-FFF2-40B4-BE49-F238E27FC236}">
                <a16:creationId xmlns:a16="http://schemas.microsoft.com/office/drawing/2014/main" id="{2B0B4271-1FF9-0940-971E-342FF90CA283}"/>
              </a:ext>
            </a:extLst>
          </p:cNvPr>
          <p:cNvSpPr>
            <a:spLocks noGrp="1"/>
          </p:cNvSpPr>
          <p:nvPr>
            <p:ph type="body" sz="quarter" idx="3"/>
          </p:nvPr>
        </p:nvSpPr>
        <p:spPr>
          <a:xfrm>
            <a:off x="710891" y="4517883"/>
            <a:ext cx="5682302" cy="3697033"/>
          </a:xfrm>
          <a:prstGeom prst="rect">
            <a:avLst/>
          </a:prstGeom>
        </p:spPr>
        <p:txBody>
          <a:bodyPr vert="horz" lIns="92464" tIns="46232" rIns="92464" bIns="4623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7B801F2-C703-A747-8C29-945AC4D503DB}"/>
              </a:ext>
            </a:extLst>
          </p:cNvPr>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AEDE298-1547-564D-A3FC-808333C6081E}"/>
              </a:ext>
            </a:extLst>
          </p:cNvPr>
          <p:cNvSpPr>
            <a:spLocks noGrp="1"/>
          </p:cNvSpPr>
          <p:nvPr>
            <p:ph type="sldNum" sz="quarter" idx="5"/>
          </p:nvPr>
        </p:nvSpPr>
        <p:spPr>
          <a:xfrm>
            <a:off x="4022485" y="8917128"/>
            <a:ext cx="3078383" cy="471348"/>
          </a:xfrm>
          <a:prstGeom prst="rect">
            <a:avLst/>
          </a:prstGeom>
        </p:spPr>
        <p:txBody>
          <a:bodyPr vert="horz" wrap="square" lIns="92464" tIns="46232" rIns="92464" bIns="46232" numCol="1" anchor="b" anchorCtr="0" compatLnSpc="1">
            <a:prstTxWarp prst="textNoShape">
              <a:avLst/>
            </a:prstTxWarp>
          </a:bodyPr>
          <a:lstStyle>
            <a:lvl1pPr algn="r" eaLnBrk="1" hangingPunct="1">
              <a:defRPr sz="1200" smtClean="0"/>
            </a:lvl1pPr>
          </a:lstStyle>
          <a:p>
            <a:pPr>
              <a:defRPr/>
            </a:pPr>
            <a:fld id="{905AC15E-4F66-5243-8CD5-C2176B4E7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3C1D3EF5-8ADE-DC4B-BA6E-E575B829D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AC91055E-1DD4-1141-9C7F-FCFFE8B1A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morning/afternoon and thank you for your time. This presentation is for the request to acquire temporary property rights for the construction of the Stark Trunk Sewer Relief Structure.</a:t>
            </a:r>
          </a:p>
        </p:txBody>
      </p:sp>
      <p:sp>
        <p:nvSpPr>
          <p:cNvPr id="6147" name="Slide Number Placeholder 3">
            <a:extLst>
              <a:ext uri="{FF2B5EF4-FFF2-40B4-BE49-F238E27FC236}">
                <a16:creationId xmlns:a16="http://schemas.microsoft.com/office/drawing/2014/main" id="{51780078-8F50-2F40-8FAF-DC3E7DD447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4DB3D4-8912-9C41-BD10-FEEF13C5CD9E}"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0CD49DB-7083-4CF1-AD6D-21BB9A67E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2B24C8D-42B0-438D-ADAD-4279A0B3B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010"/>
            <a:r>
              <a:rPr lang="en-US" altLang="en-US" dirty="0"/>
              <a:t>The Project is located in SE Portland at the intersection of SE Stark Street and SE 3rd Avenue. This area experienced flooding during large storm events in 2015 when Eastside CSO tunnel levels were high. Our project objective is to alleviate this surface flooding.</a:t>
            </a:r>
          </a:p>
          <a:p>
            <a:pPr defTabSz="915010"/>
            <a:endParaRPr lang="en-US" altLang="en-US" dirty="0"/>
          </a:p>
          <a:p>
            <a:pPr defTabSz="915010"/>
            <a:r>
              <a:rPr lang="en-US" altLang="en-US" dirty="0"/>
              <a:t>To accomplish this goal, we will construct a relief structure and outlet pipe (shown in yellow). During large storm events, flows will be directed from the Stark Trunk (shown in red) to Outfall 37 (shown in purple) and out to the Willamette River instead of discharging to the street.</a:t>
            </a:r>
          </a:p>
        </p:txBody>
      </p:sp>
      <p:sp>
        <p:nvSpPr>
          <p:cNvPr id="8196" name="Slide Number Placeholder 3">
            <a:extLst>
              <a:ext uri="{FF2B5EF4-FFF2-40B4-BE49-F238E27FC236}">
                <a16:creationId xmlns:a16="http://schemas.microsoft.com/office/drawing/2014/main" id="{C546E3B4-5783-4136-BEEB-111452AC34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2FF627-5B9A-4680-A86F-A3DACF94DA9A}" type="slidenum">
              <a:rPr lang="en-US" altLang="en-US" smtClean="0"/>
              <a:pPr/>
              <a:t>2</a:t>
            </a:fld>
            <a:endParaRPr lang="en-US" altLang="en-US"/>
          </a:p>
        </p:txBody>
      </p:sp>
    </p:spTree>
    <p:extLst>
      <p:ext uri="{BB962C8B-B14F-4D97-AF65-F5344CB8AC3E}">
        <p14:creationId xmlns:p14="http://schemas.microsoft.com/office/powerpoint/2010/main" val="149852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24CE80-8399-47A5-9BB1-A8404596F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91DFAF4-031E-4C60-86DB-F4FAB5BDD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defTabSz="915010"/>
            <a:r>
              <a:rPr lang="en-US" dirty="0"/>
              <a:t>The new relief structure will be located over top of the existing, Stark Trunk which is a large diameter sewer in SE 3rd Avenue. While all of the proposed permanent improvements will be located within the public right-of-way, a temporary construction easement (TCE) will be required on the adjacent property for construction activities including shoring and access. </a:t>
            </a:r>
          </a:p>
          <a:p>
            <a:pPr lvl="1" defTabSz="915010"/>
            <a:endParaRPr lang="en-US" dirty="0"/>
          </a:p>
          <a:p>
            <a:pPr lvl="1" defTabSz="915010"/>
            <a:r>
              <a:rPr lang="en-US" dirty="0"/>
              <a:t>As shown in this aerial image, the adjacent property serves as a material storage area. We have conducted public outreach with the property owner throughout the design process, including meetings at the project site. In order to minimize the TCE area and impacts to the business, we have come up with two different TCE’s that will be activated sequentially with different phases of construction. These are shown in red and green in this image.</a:t>
            </a:r>
          </a:p>
        </p:txBody>
      </p:sp>
      <p:sp>
        <p:nvSpPr>
          <p:cNvPr id="10244" name="Slide Number Placeholder 3">
            <a:extLst>
              <a:ext uri="{FF2B5EF4-FFF2-40B4-BE49-F238E27FC236}">
                <a16:creationId xmlns:a16="http://schemas.microsoft.com/office/drawing/2014/main" id="{C15D6497-8594-4254-A294-CCCFAE0891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4E0422-63B3-42C9-ADD1-42237A50D3D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24CE80-8399-47A5-9BB1-A8404596F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91DFAF4-031E-4C60-86DB-F4FAB5BDD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2321" lvl="1" defTabSz="915010"/>
            <a:r>
              <a:rPr lang="en-US" sz="1100" dirty="0"/>
              <a:t>Here we have plats for the proposed TCE’s. As I mentioned, these will be active during different phases of construction with minimal overlap in time.</a:t>
            </a:r>
          </a:p>
          <a:p>
            <a:pPr marL="462321" lvl="1" defTabSz="915010"/>
            <a:endParaRPr lang="en-US" sz="1100" dirty="0"/>
          </a:p>
          <a:p>
            <a:pPr marL="462321" lvl="1" defTabSz="915010"/>
            <a:r>
              <a:rPr lang="en-US" sz="1100" dirty="0"/>
              <a:t>This agenda item gives PBOT authority to compensate the affected property owner for the temporary construction easements associated with the Stark Trunk Relief Structure Project, and if necessary, to condemn for these property rights. The owner has been informed of the project and the need for these certain property rights.</a:t>
            </a:r>
          </a:p>
          <a:p>
            <a:pPr marL="462321" lvl="1" defTabSz="915010"/>
            <a:endParaRPr lang="en-US" sz="1100" dirty="0"/>
          </a:p>
          <a:p>
            <a:pPr marL="462321" lvl="1" defTabSz="915010">
              <a:defRPr/>
            </a:pPr>
            <a:r>
              <a:rPr lang="en-US" sz="1100" dirty="0"/>
              <a:t>Market value will be determined by an independent appraiser. PBOT will then make a written offer of just compensation and negotiate with the property owner on the City’s behalf. PBOT is also proactively providing relocation assistance to the Owner. The project team has formulated a plan to relocate the Owner’s material during construction and temporarily reconfigure access </a:t>
            </a:r>
            <a:r>
              <a:rPr lang="en-US" sz="1100"/>
              <a:t>and circulation through </a:t>
            </a:r>
            <a:r>
              <a:rPr lang="en-US" sz="1100" dirty="0"/>
              <a:t>the site to reduce impacts to the business.</a:t>
            </a:r>
          </a:p>
          <a:p>
            <a:pPr marL="462321" lvl="1" defTabSz="915010">
              <a:defRPr/>
            </a:pPr>
            <a:endParaRPr lang="en-US" sz="1100" dirty="0"/>
          </a:p>
          <a:p>
            <a:pPr marL="462321" lvl="1" defTabSz="915010">
              <a:defRPr/>
            </a:pPr>
            <a:r>
              <a:rPr lang="en-US" sz="1100" dirty="0"/>
              <a:t>The easements will need to be secured in time to issue Notice to Proceed to the Contractor in May, 2022.</a:t>
            </a:r>
          </a:p>
          <a:p>
            <a:pPr lvl="1"/>
            <a:endParaRPr lang="en-US" sz="1000" dirty="0">
              <a:solidFill>
                <a:srgbClr val="FF0000"/>
              </a:solidFill>
            </a:endParaRPr>
          </a:p>
        </p:txBody>
      </p:sp>
      <p:sp>
        <p:nvSpPr>
          <p:cNvPr id="10244" name="Slide Number Placeholder 3">
            <a:extLst>
              <a:ext uri="{FF2B5EF4-FFF2-40B4-BE49-F238E27FC236}">
                <a16:creationId xmlns:a16="http://schemas.microsoft.com/office/drawing/2014/main" id="{C15D6497-8594-4254-A294-CCCFAE0891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4E0422-63B3-42C9-ADD1-42237A50D3D0}" type="slidenum">
              <a:rPr lang="en-US" altLang="en-US" smtClean="0"/>
              <a:pPr/>
              <a:t>4</a:t>
            </a:fld>
            <a:endParaRPr lang="en-US" altLang="en-US"/>
          </a:p>
        </p:txBody>
      </p:sp>
    </p:spTree>
    <p:extLst>
      <p:ext uri="{BB962C8B-B14F-4D97-AF65-F5344CB8AC3E}">
        <p14:creationId xmlns:p14="http://schemas.microsoft.com/office/powerpoint/2010/main" val="208914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8875F88-EFDB-47CF-8CD7-71CE299A70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0ABF094-48E0-47CB-8FE8-3F543514D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7D107197-3479-4F52-8F2E-76365E14C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C0B9A6-5EFE-4D0C-BDE3-B2051DF09CB8}" type="slidenum">
              <a:rPr lang="en-US" altLang="en-US" smtClean="0"/>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7" descr="BES-Green PPT COVER">
            <a:extLst>
              <a:ext uri="{FF2B5EF4-FFF2-40B4-BE49-F238E27FC236}">
                <a16:creationId xmlns:a16="http://schemas.microsoft.com/office/drawing/2014/main" id="{5738BF31-7153-594E-9559-497611D0F4DB}"/>
              </a:ext>
            </a:extLst>
          </p:cNvPr>
          <p:cNvSpPr>
            <a:spLocks noChangeAspect="1" noChangeArrowheads="1"/>
          </p:cNvSpPr>
          <p:nvPr userDrawn="1"/>
        </p:nvSpPr>
        <p:spPr bwMode="auto">
          <a:xfrm>
            <a:off x="0" y="0"/>
            <a:ext cx="9232900" cy="69215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3080" name="Rectangle 8"/>
          <p:cNvSpPr>
            <a:spLocks noGrp="1" noChangeArrowheads="1"/>
          </p:cNvSpPr>
          <p:nvPr>
            <p:ph type="ctrTitle"/>
          </p:nvPr>
        </p:nvSpPr>
        <p:spPr>
          <a:xfrm>
            <a:off x="3962400" y="3429000"/>
            <a:ext cx="5029200" cy="1600200"/>
          </a:xfrm>
        </p:spPr>
        <p:txBody>
          <a:bodyPr/>
          <a:lstStyle>
            <a:lvl1pPr algn="r">
              <a:defRPr/>
            </a:lvl1pPr>
          </a:lstStyle>
          <a:p>
            <a:pPr lvl="0"/>
            <a:r>
              <a:rPr lang="en-US" altLang="en-US" noProof="0"/>
              <a:t>Click to edit Master title style</a:t>
            </a:r>
            <a:endParaRPr lang="en-US" altLang="en-US" noProof="0" dirty="0"/>
          </a:p>
        </p:txBody>
      </p:sp>
      <p:sp>
        <p:nvSpPr>
          <p:cNvPr id="3081" name="Rectangle 9"/>
          <p:cNvSpPr>
            <a:spLocks noGrp="1" noChangeArrowheads="1"/>
          </p:cNvSpPr>
          <p:nvPr>
            <p:ph type="subTitle" idx="1"/>
          </p:nvPr>
        </p:nvSpPr>
        <p:spPr>
          <a:xfrm>
            <a:off x="4038600" y="5105400"/>
            <a:ext cx="4953000" cy="1524000"/>
          </a:xfrm>
        </p:spPr>
        <p:txBody>
          <a:bodyPr/>
          <a:lstStyle>
            <a:lvl1pPr marL="0" indent="0" algn="r">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354978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4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2057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5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64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7459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7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21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6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2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447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846762" cy="530225"/>
          </a:xfrm>
        </p:spPr>
        <p:txBody>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962400" y="1143000"/>
            <a:ext cx="4572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1143000"/>
            <a:ext cx="3523672" cy="3811588"/>
          </a:xfrm>
        </p:spPr>
        <p:txBody>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422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a:extLst>
              <a:ext uri="{FF2B5EF4-FFF2-40B4-BE49-F238E27FC236}">
                <a16:creationId xmlns:a16="http://schemas.microsoft.com/office/drawing/2014/main" id="{C3E210D2-814B-4543-992C-08AAA6AB8613}"/>
              </a:ext>
            </a:extLst>
          </p:cNvPr>
          <p:cNvSpPr>
            <a:spLocks noChangeArrowheads="1"/>
          </p:cNvSpPr>
          <p:nvPr userDrawn="1"/>
        </p:nvSpPr>
        <p:spPr bwMode="auto">
          <a:xfrm>
            <a:off x="0" y="6248400"/>
            <a:ext cx="9144000" cy="609600"/>
          </a:xfrm>
          <a:prstGeom prst="rect">
            <a:avLst/>
          </a:prstGeom>
          <a:gradFill rotWithShape="1">
            <a:gsLst>
              <a:gs pos="0">
                <a:schemeClr val="bg1"/>
              </a:gs>
              <a:gs pos="100000">
                <a:srgbClr val="006325">
                  <a:alpha val="48000"/>
                </a:srgbClr>
              </a:gs>
            </a:gsLst>
            <a:lin ang="540000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7" name="Rectangle 9">
            <a:extLst>
              <a:ext uri="{FF2B5EF4-FFF2-40B4-BE49-F238E27FC236}">
                <a16:creationId xmlns:a16="http://schemas.microsoft.com/office/drawing/2014/main" id="{B4F3A74F-ABDE-D54D-B0C7-90D4880761E0}"/>
              </a:ext>
            </a:extLst>
          </p:cNvPr>
          <p:cNvSpPr>
            <a:spLocks noChangeArrowheads="1"/>
          </p:cNvSpPr>
          <p:nvPr userDrawn="1"/>
        </p:nvSpPr>
        <p:spPr bwMode="auto">
          <a:xfrm>
            <a:off x="0" y="0"/>
            <a:ext cx="9144000" cy="457200"/>
          </a:xfrm>
          <a:prstGeom prst="rect">
            <a:avLst/>
          </a:prstGeom>
          <a:gradFill rotWithShape="1">
            <a:gsLst>
              <a:gs pos="0">
                <a:srgbClr val="006325">
                  <a:alpha val="48000"/>
                </a:srgbClr>
              </a:gs>
              <a:gs pos="100000">
                <a:srgbClr val="FFFFFF"/>
              </a:gs>
            </a:gsLst>
            <a:lin ang="540000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8" name="Text Box 11">
            <a:extLst>
              <a:ext uri="{FF2B5EF4-FFF2-40B4-BE49-F238E27FC236}">
                <a16:creationId xmlns:a16="http://schemas.microsoft.com/office/drawing/2014/main" id="{CD526BC9-5630-424C-AF13-76C3EDBE36D3}"/>
              </a:ext>
            </a:extLst>
          </p:cNvPr>
          <p:cNvSpPr txBox="1">
            <a:spLocks noChangeArrowheads="1"/>
          </p:cNvSpPr>
          <p:nvPr userDrawn="1"/>
        </p:nvSpPr>
        <p:spPr bwMode="auto">
          <a:xfrm>
            <a:off x="914400" y="6477000"/>
            <a:ext cx="7239000" cy="246221"/>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1" dirty="0">
                <a:solidFill>
                  <a:srgbClr val="006325"/>
                </a:solidFill>
                <a:latin typeface="Calibri" panose="020F0502020204030204" pitchFamily="34" charset="0"/>
              </a:rPr>
              <a:t>Environmental Services    l    E11009 Stark Trunk Relief Structure   l   Acquiring Temporary Property Rights</a:t>
            </a:r>
          </a:p>
        </p:txBody>
      </p:sp>
      <p:sp>
        <p:nvSpPr>
          <p:cNvPr id="1029" name="Text Box 12">
            <a:extLst>
              <a:ext uri="{FF2B5EF4-FFF2-40B4-BE49-F238E27FC236}">
                <a16:creationId xmlns:a16="http://schemas.microsoft.com/office/drawing/2014/main" id="{B065A66F-B5E2-174A-91A9-67B71899B898}"/>
              </a:ext>
            </a:extLst>
          </p:cNvPr>
          <p:cNvSpPr txBox="1">
            <a:spLocks noChangeArrowheads="1"/>
          </p:cNvSpPr>
          <p:nvPr userDrawn="1"/>
        </p:nvSpPr>
        <p:spPr bwMode="auto">
          <a:xfrm>
            <a:off x="8077200" y="6477000"/>
            <a:ext cx="990600" cy="244475"/>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6BD502DD-0013-BB4A-837F-9F84A8DFB86C}" type="slidenum">
              <a:rPr lang="en-US" altLang="en-US" sz="1000" b="1" smtClean="0">
                <a:solidFill>
                  <a:srgbClr val="006325"/>
                </a:solidFill>
                <a:latin typeface="Calibri" panose="020F0502020204030204" pitchFamily="34" charset="0"/>
              </a:rPr>
              <a:pPr algn="r" eaLnBrk="1" hangingPunct="1">
                <a:spcBef>
                  <a:spcPct val="50000"/>
                </a:spcBef>
                <a:defRPr/>
              </a:pPr>
              <a:t>‹#›</a:t>
            </a:fld>
            <a:endParaRPr lang="en-US" altLang="en-US" sz="1000" b="1" dirty="0">
              <a:solidFill>
                <a:srgbClr val="006325"/>
              </a:solidFill>
              <a:latin typeface="Calibri" panose="020F0502020204030204" pitchFamily="34" charset="0"/>
            </a:endParaRPr>
          </a:p>
        </p:txBody>
      </p:sp>
      <p:pic>
        <p:nvPicPr>
          <p:cNvPr id="1030" name="Picture 13" descr="Heron">
            <a:extLst>
              <a:ext uri="{FF2B5EF4-FFF2-40B4-BE49-F238E27FC236}">
                <a16:creationId xmlns:a16="http://schemas.microsoft.com/office/drawing/2014/main" id="{CDA50E4B-9F7A-A14F-AE2B-2E2FE5CBB9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943600"/>
            <a:ext cx="703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4">
            <a:extLst>
              <a:ext uri="{FF2B5EF4-FFF2-40B4-BE49-F238E27FC236}">
                <a16:creationId xmlns:a16="http://schemas.microsoft.com/office/drawing/2014/main" id="{F9D095C7-F434-9B49-9B08-72D58DE30D63}"/>
              </a:ext>
            </a:extLst>
          </p:cNvPr>
          <p:cNvSpPr>
            <a:spLocks noChangeShapeType="1"/>
          </p:cNvSpPr>
          <p:nvPr userDrawn="1"/>
        </p:nvSpPr>
        <p:spPr bwMode="auto">
          <a:xfrm>
            <a:off x="304800" y="1066800"/>
            <a:ext cx="8229600" cy="0"/>
          </a:xfrm>
          <a:prstGeom prst="line">
            <a:avLst/>
          </a:prstGeom>
          <a:noFill/>
          <a:ln w="25400">
            <a:solidFill>
              <a:srgbClr val="0063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9">
            <a:extLst>
              <a:ext uri="{FF2B5EF4-FFF2-40B4-BE49-F238E27FC236}">
                <a16:creationId xmlns:a16="http://schemas.microsoft.com/office/drawing/2014/main" id="{08B230D0-37AC-C346-8607-E5CC70DE8CCF}"/>
              </a:ext>
            </a:extLst>
          </p:cNvPr>
          <p:cNvSpPr>
            <a:spLocks noGrp="1" noChangeArrowheads="1"/>
          </p:cNvSpPr>
          <p:nvPr>
            <p:ph type="title"/>
          </p:nvPr>
        </p:nvSpPr>
        <p:spPr bwMode="auto">
          <a:xfrm>
            <a:off x="2286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3" name="Rectangle 20">
            <a:extLst>
              <a:ext uri="{FF2B5EF4-FFF2-40B4-BE49-F238E27FC236}">
                <a16:creationId xmlns:a16="http://schemas.microsoft.com/office/drawing/2014/main" id="{D70DE3CB-995B-3A4E-9A8A-C7194A311273}"/>
              </a:ext>
            </a:extLst>
          </p:cNvPr>
          <p:cNvSpPr>
            <a:spLocks noGrp="1" noChangeArrowheads="1"/>
          </p:cNvSpPr>
          <p:nvPr>
            <p:ph type="body" idx="1"/>
          </p:nvPr>
        </p:nvSpPr>
        <p:spPr bwMode="auto">
          <a:xfrm>
            <a:off x="228600" y="14938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5"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fontAlgn="base" hangingPunct="1">
        <a:spcBef>
          <a:spcPct val="0"/>
        </a:spcBef>
        <a:spcAft>
          <a:spcPct val="0"/>
        </a:spcAft>
        <a:defRPr sz="3600" b="1" kern="1200">
          <a:solidFill>
            <a:srgbClr val="006325"/>
          </a:solidFill>
          <a:latin typeface="+mj-lt"/>
          <a:ea typeface="+mj-ea"/>
          <a:cs typeface="+mj-cs"/>
        </a:defRPr>
      </a:lvl1pPr>
      <a:lvl2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2pPr>
      <a:lvl3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3pPr>
      <a:lvl4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4pPr>
      <a:lvl5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5pPr>
      <a:lvl6pPr marL="4572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6pPr>
      <a:lvl7pPr marL="9144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7pPr>
      <a:lvl8pPr marL="13716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8pPr>
      <a:lvl9pPr marL="18288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Picture 9">
            <a:extLst>
              <a:ext uri="{FF2B5EF4-FFF2-40B4-BE49-F238E27FC236}">
                <a16:creationId xmlns:a16="http://schemas.microsoft.com/office/drawing/2014/main" id="{B5487866-6972-0442-9DCC-976BE9ABD0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1766" cy="68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80E6E66A-6EED-F740-83A0-14F665595D3E}"/>
              </a:ext>
            </a:extLst>
          </p:cNvPr>
          <p:cNvSpPr>
            <a:spLocks noGrp="1" noChangeArrowheads="1"/>
          </p:cNvSpPr>
          <p:nvPr>
            <p:ph type="ctrTitle"/>
          </p:nvPr>
        </p:nvSpPr>
        <p:spPr>
          <a:xfrm>
            <a:off x="76200" y="1524000"/>
            <a:ext cx="8610600" cy="1470025"/>
          </a:xfrm>
        </p:spPr>
        <p:txBody>
          <a:bodyPr/>
          <a:lstStyle/>
          <a:p>
            <a:r>
              <a:rPr lang="en-US" altLang="en-US" sz="2400" dirty="0">
                <a:solidFill>
                  <a:schemeClr val="tx1"/>
                </a:solidFill>
              </a:rPr>
              <a:t>E11009</a:t>
            </a:r>
            <a:r>
              <a:rPr lang="en-US" dirty="0"/>
              <a:t> </a:t>
            </a:r>
            <a:r>
              <a:rPr lang="en-US" sz="2400" dirty="0">
                <a:solidFill>
                  <a:schemeClr val="tx1"/>
                </a:solidFill>
              </a:rPr>
              <a:t>Stark Trunk Relief Structure – OF37/WZ01 Project</a:t>
            </a:r>
            <a:r>
              <a:rPr lang="en-US" altLang="en-US" sz="2400" dirty="0">
                <a:solidFill>
                  <a:schemeClr val="tx1"/>
                </a:solidFill>
              </a:rPr>
              <a:t>   </a:t>
            </a:r>
            <a:br>
              <a:rPr lang="en-US" altLang="en-US" sz="2400" dirty="0">
                <a:solidFill>
                  <a:schemeClr val="tx1"/>
                </a:solidFill>
              </a:rPr>
            </a:br>
            <a:r>
              <a:rPr lang="en-US" altLang="en-US" sz="2400" dirty="0">
                <a:solidFill>
                  <a:schemeClr val="tx1"/>
                </a:solidFill>
              </a:rPr>
              <a:t>Acquiring Temporary Property Rights</a:t>
            </a:r>
            <a:br>
              <a:rPr lang="en-US" altLang="en-US" sz="2400" dirty="0">
                <a:solidFill>
                  <a:schemeClr val="tx1"/>
                </a:solidFill>
              </a:rPr>
            </a:br>
            <a:r>
              <a:rPr lang="en-US" altLang="en-US" sz="2400">
                <a:solidFill>
                  <a:schemeClr val="tx1"/>
                </a:solidFill>
              </a:rPr>
              <a:t>Council Item 819</a:t>
            </a:r>
            <a:br>
              <a:rPr lang="en-US" altLang="en-US" sz="2400" dirty="0">
                <a:solidFill>
                  <a:schemeClr val="tx1"/>
                </a:solidFill>
              </a:rPr>
            </a:br>
            <a:r>
              <a:rPr lang="en-US" altLang="en-US" sz="2000" b="0" dirty="0">
                <a:solidFill>
                  <a:schemeClr val="tx1"/>
                </a:solidFill>
              </a:rPr>
              <a:t>Portland City Council    |   November 17, 2021</a:t>
            </a:r>
            <a:endParaRPr lang="en-US" altLang="en-US" sz="2400" dirty="0">
              <a:solidFill>
                <a:schemeClr val="tx1"/>
              </a:solidFill>
            </a:endParaRPr>
          </a:p>
        </p:txBody>
      </p:sp>
      <p:sp>
        <p:nvSpPr>
          <p:cNvPr id="5124" name="TextBox 4">
            <a:extLst>
              <a:ext uri="{FF2B5EF4-FFF2-40B4-BE49-F238E27FC236}">
                <a16:creationId xmlns:a16="http://schemas.microsoft.com/office/drawing/2014/main" id="{C1E800EB-196D-B64F-9A48-08A9C481B2A5}"/>
              </a:ext>
            </a:extLst>
          </p:cNvPr>
          <p:cNvSpPr txBox="1">
            <a:spLocks noChangeArrowheads="1"/>
          </p:cNvSpPr>
          <p:nvPr/>
        </p:nvSpPr>
        <p:spPr bwMode="auto">
          <a:xfrm>
            <a:off x="228600" y="6096000"/>
            <a:ext cx="251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100" dirty="0">
                <a:solidFill>
                  <a:schemeClr val="bg1"/>
                </a:solidFill>
                <a:latin typeface="Calibri" panose="020F0502020204030204" pitchFamily="34" charset="0"/>
                <a:cs typeface="Calibri" panose="020F0502020204030204" pitchFamily="34" charset="0"/>
              </a:rPr>
              <a:t>MINGUS MAPPS, COMMISSIONER</a:t>
            </a:r>
          </a:p>
          <a:p>
            <a:pPr algn="ctr"/>
            <a:r>
              <a:rPr lang="en-US" altLang="en-US" sz="1100" dirty="0">
                <a:solidFill>
                  <a:schemeClr val="bg1"/>
                </a:solidFill>
                <a:latin typeface="Calibri" panose="020F0502020204030204" pitchFamily="34" charset="0"/>
                <a:cs typeface="Calibri" panose="020F0502020204030204" pitchFamily="34" charset="0"/>
              </a:rPr>
              <a:t>MICHAEL JORDAN, DIRECTOR</a:t>
            </a:r>
          </a:p>
        </p:txBody>
      </p:sp>
      <p:sp>
        <p:nvSpPr>
          <p:cNvPr id="7" name="Rectangle 3">
            <a:extLst>
              <a:ext uri="{FF2B5EF4-FFF2-40B4-BE49-F238E27FC236}">
                <a16:creationId xmlns:a16="http://schemas.microsoft.com/office/drawing/2014/main" id="{039E931D-4C5E-496D-9F90-179AE6F64CB3}"/>
              </a:ext>
            </a:extLst>
          </p:cNvPr>
          <p:cNvSpPr>
            <a:spLocks noGrp="1" noChangeArrowheads="1"/>
          </p:cNvSpPr>
          <p:nvPr>
            <p:ph type="subTitle" idx="1"/>
          </p:nvPr>
        </p:nvSpPr>
        <p:spPr>
          <a:xfrm>
            <a:off x="3124200" y="3429000"/>
            <a:ext cx="2819400" cy="2590800"/>
          </a:xfrm>
        </p:spPr>
        <p:txBody>
          <a:bodyPr/>
          <a:lstStyle/>
          <a:p>
            <a:pPr eaLnBrk="1" hangingPunct="1"/>
            <a:r>
              <a:rPr lang="en-US" altLang="en-US" sz="1600" b="1" dirty="0"/>
              <a:t>Joe Dvorak, P.E.,</a:t>
            </a:r>
          </a:p>
          <a:p>
            <a:pPr eaLnBrk="1" hangingPunct="1"/>
            <a:r>
              <a:rPr lang="en-US" altLang="en-US" sz="1600" b="1" dirty="0"/>
              <a:t>Engineering Manager</a:t>
            </a:r>
          </a:p>
          <a:p>
            <a:pPr eaLnBrk="1" hangingPunct="1"/>
            <a:endParaRPr lang="en-US" altLang="en-US" sz="800" b="1" dirty="0"/>
          </a:p>
          <a:p>
            <a:r>
              <a:rPr lang="en-US" altLang="en-US" sz="1600" b="1" dirty="0"/>
              <a:t>Amy Dunning, P.E.,</a:t>
            </a:r>
          </a:p>
          <a:p>
            <a:pPr eaLnBrk="1" hangingPunct="1"/>
            <a:r>
              <a:rPr lang="en-US" altLang="en-US" sz="1600" b="1" dirty="0"/>
              <a:t>Project Manager</a:t>
            </a:r>
          </a:p>
          <a:p>
            <a:pPr eaLnBrk="1" hangingPunct="1"/>
            <a:endParaRPr lang="en-US" altLang="en-US" sz="800" b="1" dirty="0"/>
          </a:p>
          <a:p>
            <a:pPr eaLnBrk="1" hangingPunct="1"/>
            <a:r>
              <a:rPr lang="en-US" altLang="en-US" sz="1600" b="1" dirty="0"/>
              <a:t>Kevin Balak</a:t>
            </a:r>
          </a:p>
          <a:p>
            <a:pPr eaLnBrk="1" hangingPunct="1"/>
            <a:r>
              <a:rPr lang="en-US" altLang="en-US" sz="1600" b="1" dirty="0"/>
              <a:t>PBOT Right of Way Agent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9A80691-AC3D-407B-88B3-4A1DA173C88C}"/>
              </a:ext>
            </a:extLst>
          </p:cNvPr>
          <p:cNvSpPr>
            <a:spLocks noGrp="1" noChangeArrowheads="1"/>
          </p:cNvSpPr>
          <p:nvPr>
            <p:ph type="title"/>
          </p:nvPr>
        </p:nvSpPr>
        <p:spPr>
          <a:xfrm>
            <a:off x="228600" y="457200"/>
            <a:ext cx="8305800" cy="530225"/>
          </a:xfrm>
        </p:spPr>
        <p:txBody>
          <a:bodyPr/>
          <a:lstStyle/>
          <a:p>
            <a:pPr eaLnBrk="1" hangingPunct="1"/>
            <a:r>
              <a:rPr lang="en-US" altLang="en-US" dirty="0"/>
              <a:t>Project Overview</a:t>
            </a:r>
          </a:p>
        </p:txBody>
      </p:sp>
      <p:sp>
        <p:nvSpPr>
          <p:cNvPr id="11268" name="Text Placeholder 2">
            <a:extLst>
              <a:ext uri="{FF2B5EF4-FFF2-40B4-BE49-F238E27FC236}">
                <a16:creationId xmlns:a16="http://schemas.microsoft.com/office/drawing/2014/main" id="{C9AADE4C-6D83-4C22-87FA-951D0668F02C}"/>
              </a:ext>
            </a:extLst>
          </p:cNvPr>
          <p:cNvSpPr>
            <a:spLocks noGrp="1"/>
          </p:cNvSpPr>
          <p:nvPr>
            <p:ph type="body" sz="half" idx="2"/>
          </p:nvPr>
        </p:nvSpPr>
        <p:spPr>
          <a:xfrm>
            <a:off x="381000" y="4419601"/>
            <a:ext cx="8382000" cy="1676400"/>
          </a:xfrm>
          <a:noFill/>
        </p:spPr>
        <p:txBody>
          <a:bodyPr/>
          <a:lstStyle/>
          <a:p>
            <a:pPr marL="0" indent="0">
              <a:buNone/>
              <a:defRPr/>
            </a:pPr>
            <a:r>
              <a:rPr lang="en-US" altLang="en-US" sz="1800" b="1" cap="all" dirty="0"/>
              <a:t>Project objective</a:t>
            </a:r>
          </a:p>
          <a:p>
            <a:pPr>
              <a:spcBef>
                <a:spcPts val="0"/>
              </a:spcBef>
              <a:spcAft>
                <a:spcPts val="600"/>
              </a:spcAft>
              <a:buFontTx/>
              <a:buChar char="•"/>
              <a:defRPr/>
            </a:pPr>
            <a:r>
              <a:rPr lang="en-US" altLang="en-US" sz="1800" dirty="0"/>
              <a:t>Alleviate surface flooding during large storm events when Eastside CSO Tunnel is full.</a:t>
            </a:r>
          </a:p>
          <a:p>
            <a:pPr marL="0" indent="0">
              <a:spcBef>
                <a:spcPts val="0"/>
              </a:spcBef>
              <a:spcAft>
                <a:spcPts val="600"/>
              </a:spcAft>
              <a:buNone/>
              <a:defRPr/>
            </a:pPr>
            <a:r>
              <a:rPr lang="en-US" altLang="en-US" sz="1800" b="1" dirty="0"/>
              <a:t>PROJECT SCOPE</a:t>
            </a:r>
          </a:p>
          <a:p>
            <a:pPr>
              <a:spcBef>
                <a:spcPts val="0"/>
              </a:spcBef>
              <a:spcAft>
                <a:spcPts val="600"/>
              </a:spcAft>
              <a:buFontTx/>
              <a:buChar char="•"/>
              <a:defRPr/>
            </a:pPr>
            <a:r>
              <a:rPr lang="en-US" altLang="en-US" sz="1800" dirty="0"/>
              <a:t>Install a relief structure and outlet conduit to divert flows from the Stark Trunk to Outfall 37.</a:t>
            </a:r>
          </a:p>
          <a:p>
            <a:pPr marL="0" indent="0">
              <a:spcBef>
                <a:spcPts val="0"/>
              </a:spcBef>
              <a:spcAft>
                <a:spcPts val="600"/>
              </a:spcAft>
              <a:buNone/>
              <a:defRPr/>
            </a:pPr>
            <a:endParaRPr lang="en-US" altLang="en-US" sz="1000" b="1" cap="all" dirty="0"/>
          </a:p>
          <a:p>
            <a:pPr>
              <a:spcBef>
                <a:spcPts val="0"/>
              </a:spcBef>
              <a:spcAft>
                <a:spcPts val="600"/>
              </a:spcAft>
              <a:defRPr/>
            </a:pPr>
            <a:endParaRPr lang="en-US" altLang="en-US" sz="2000" dirty="0"/>
          </a:p>
        </p:txBody>
      </p:sp>
      <p:pic>
        <p:nvPicPr>
          <p:cNvPr id="6" name="Picture 5">
            <a:extLst>
              <a:ext uri="{FF2B5EF4-FFF2-40B4-BE49-F238E27FC236}">
                <a16:creationId xmlns:a16="http://schemas.microsoft.com/office/drawing/2014/main" id="{05D06EBE-AD1B-4D67-B625-BEE00BA30EE5}"/>
              </a:ext>
            </a:extLst>
          </p:cNvPr>
          <p:cNvPicPr>
            <a:picLocks noChangeAspect="1"/>
          </p:cNvPicPr>
          <p:nvPr/>
        </p:nvPicPr>
        <p:blipFill>
          <a:blip r:embed="rId3"/>
          <a:stretch>
            <a:fillRect/>
          </a:stretch>
        </p:blipFill>
        <p:spPr>
          <a:xfrm>
            <a:off x="381000" y="1213105"/>
            <a:ext cx="8166957" cy="3200400"/>
          </a:xfrm>
          <a:prstGeom prst="rect">
            <a:avLst/>
          </a:prstGeom>
        </p:spPr>
      </p:pic>
      <p:sp>
        <p:nvSpPr>
          <p:cNvPr id="7" name="Oval 6">
            <a:extLst>
              <a:ext uri="{FF2B5EF4-FFF2-40B4-BE49-F238E27FC236}">
                <a16:creationId xmlns:a16="http://schemas.microsoft.com/office/drawing/2014/main" id="{92D6F81B-E60C-461B-95D6-6214CC6162C7}"/>
              </a:ext>
            </a:extLst>
          </p:cNvPr>
          <p:cNvSpPr/>
          <p:nvPr/>
        </p:nvSpPr>
        <p:spPr>
          <a:xfrm>
            <a:off x="6172200" y="1828800"/>
            <a:ext cx="762000" cy="609600"/>
          </a:xfrm>
          <a:prstGeom prst="ellipse">
            <a:avLst/>
          </a:prstGeom>
          <a:solidFill>
            <a:srgbClr val="0070C0">
              <a:alpha val="50000"/>
            </a:srgbClr>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8444DC-90C1-47BD-BD61-90E226FA72B4}"/>
              </a:ext>
            </a:extLst>
          </p:cNvPr>
          <p:cNvSpPr txBox="1"/>
          <p:nvPr/>
        </p:nvSpPr>
        <p:spPr>
          <a:xfrm rot="5400000">
            <a:off x="6274058" y="3030407"/>
            <a:ext cx="742950" cy="184666"/>
          </a:xfrm>
          <a:prstGeom prst="rect">
            <a:avLst/>
          </a:prstGeom>
          <a:solidFill>
            <a:srgbClr val="FF0000"/>
          </a:solidFill>
        </p:spPr>
        <p:txBody>
          <a:bodyPr wrap="square" rtlCol="0">
            <a:spAutoFit/>
          </a:bodyPr>
          <a:lstStyle/>
          <a:p>
            <a:r>
              <a:rPr lang="en-US" sz="600" b="1" dirty="0">
                <a:solidFill>
                  <a:schemeClr val="bg1"/>
                </a:solidFill>
              </a:rPr>
              <a:t>STARK TRUNK</a:t>
            </a:r>
          </a:p>
        </p:txBody>
      </p:sp>
      <p:sp>
        <p:nvSpPr>
          <p:cNvPr id="11" name="TextBox 10">
            <a:extLst>
              <a:ext uri="{FF2B5EF4-FFF2-40B4-BE49-F238E27FC236}">
                <a16:creationId xmlns:a16="http://schemas.microsoft.com/office/drawing/2014/main" id="{B2E6CCCC-2D88-4EF9-A6A9-53EF9A761546}"/>
              </a:ext>
            </a:extLst>
          </p:cNvPr>
          <p:cNvSpPr txBox="1"/>
          <p:nvPr/>
        </p:nvSpPr>
        <p:spPr>
          <a:xfrm>
            <a:off x="4038600" y="1951911"/>
            <a:ext cx="672243" cy="184666"/>
          </a:xfrm>
          <a:prstGeom prst="rect">
            <a:avLst/>
          </a:prstGeom>
          <a:solidFill>
            <a:srgbClr val="A371D5"/>
          </a:solidFill>
        </p:spPr>
        <p:txBody>
          <a:bodyPr wrap="square" rtlCol="0">
            <a:spAutoFit/>
          </a:bodyPr>
          <a:lstStyle/>
          <a:p>
            <a:pPr algn="ctr"/>
            <a:r>
              <a:rPr lang="en-US" sz="600" b="1" dirty="0">
                <a:solidFill>
                  <a:schemeClr val="bg1"/>
                </a:solidFill>
              </a:rPr>
              <a:t>OUTFALL 37</a:t>
            </a:r>
          </a:p>
        </p:txBody>
      </p:sp>
      <p:cxnSp>
        <p:nvCxnSpPr>
          <p:cNvPr id="10" name="Straight Arrow Connector 9">
            <a:extLst>
              <a:ext uri="{FF2B5EF4-FFF2-40B4-BE49-F238E27FC236}">
                <a16:creationId xmlns:a16="http://schemas.microsoft.com/office/drawing/2014/main" id="{AC67F141-1BFF-4B91-A48B-298DF37FE1BE}"/>
              </a:ext>
            </a:extLst>
          </p:cNvPr>
          <p:cNvCxnSpPr>
            <a:cxnSpLocks/>
          </p:cNvCxnSpPr>
          <p:nvPr/>
        </p:nvCxnSpPr>
        <p:spPr>
          <a:xfrm flipV="1">
            <a:off x="6019800" y="2664080"/>
            <a:ext cx="381000" cy="91732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E7A5F8-5C08-469A-8140-EDC1D0FD9C4B}"/>
              </a:ext>
            </a:extLst>
          </p:cNvPr>
          <p:cNvSpPr txBox="1"/>
          <p:nvPr/>
        </p:nvSpPr>
        <p:spPr>
          <a:xfrm>
            <a:off x="5486400" y="3468526"/>
            <a:ext cx="990600" cy="338554"/>
          </a:xfrm>
          <a:prstGeom prst="rect">
            <a:avLst/>
          </a:prstGeom>
          <a:noFill/>
        </p:spPr>
        <p:txBody>
          <a:bodyPr wrap="square" rtlCol="0">
            <a:spAutoFit/>
          </a:bodyPr>
          <a:lstStyle/>
          <a:p>
            <a:r>
              <a:rPr lang="en-US" sz="800" b="1" dirty="0">
                <a:solidFill>
                  <a:srgbClr val="FFFF00"/>
                </a:solidFill>
              </a:rPr>
              <a:t>RELIEF STRUCTURE</a:t>
            </a:r>
          </a:p>
        </p:txBody>
      </p:sp>
      <p:sp>
        <p:nvSpPr>
          <p:cNvPr id="18" name="TextBox 17">
            <a:extLst>
              <a:ext uri="{FF2B5EF4-FFF2-40B4-BE49-F238E27FC236}">
                <a16:creationId xmlns:a16="http://schemas.microsoft.com/office/drawing/2014/main" id="{45752D77-1726-4B52-929F-03497F26C42C}"/>
              </a:ext>
            </a:extLst>
          </p:cNvPr>
          <p:cNvSpPr txBox="1"/>
          <p:nvPr/>
        </p:nvSpPr>
        <p:spPr>
          <a:xfrm>
            <a:off x="6998128" y="1954630"/>
            <a:ext cx="742950" cy="184666"/>
          </a:xfrm>
          <a:prstGeom prst="rect">
            <a:avLst/>
          </a:prstGeom>
          <a:solidFill>
            <a:srgbClr val="FF0000"/>
          </a:solidFill>
        </p:spPr>
        <p:txBody>
          <a:bodyPr wrap="square" rtlCol="0">
            <a:spAutoFit/>
          </a:bodyPr>
          <a:lstStyle/>
          <a:p>
            <a:r>
              <a:rPr lang="en-US" sz="600" b="1" dirty="0">
                <a:solidFill>
                  <a:schemeClr val="bg1"/>
                </a:solidFill>
              </a:rPr>
              <a:t>STARK TRUNK</a:t>
            </a:r>
          </a:p>
        </p:txBody>
      </p:sp>
    </p:spTree>
    <p:extLst>
      <p:ext uri="{BB962C8B-B14F-4D97-AF65-F5344CB8AC3E}">
        <p14:creationId xmlns:p14="http://schemas.microsoft.com/office/powerpoint/2010/main" val="173684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432CDD-6A6E-477F-9803-317EAD52B9F9}"/>
              </a:ext>
            </a:extLst>
          </p:cNvPr>
          <p:cNvSpPr>
            <a:spLocks noGrp="1" noChangeArrowheads="1"/>
          </p:cNvSpPr>
          <p:nvPr>
            <p:ph type="title"/>
          </p:nvPr>
        </p:nvSpPr>
        <p:spPr>
          <a:xfrm>
            <a:off x="228600" y="425897"/>
            <a:ext cx="5846763" cy="530225"/>
          </a:xfrm>
        </p:spPr>
        <p:txBody>
          <a:bodyPr/>
          <a:lstStyle/>
          <a:p>
            <a:r>
              <a:rPr lang="en-US" altLang="en-US" dirty="0"/>
              <a:t>Construction on Private Property</a:t>
            </a:r>
          </a:p>
        </p:txBody>
      </p:sp>
      <p:sp>
        <p:nvSpPr>
          <p:cNvPr id="14" name="Content Placeholder 2">
            <a:extLst>
              <a:ext uri="{FF2B5EF4-FFF2-40B4-BE49-F238E27FC236}">
                <a16:creationId xmlns:a16="http://schemas.microsoft.com/office/drawing/2014/main" id="{975F9B20-7CDC-4BBA-A2D0-65EAFB3271C0}"/>
              </a:ext>
            </a:extLst>
          </p:cNvPr>
          <p:cNvSpPr txBox="1">
            <a:spLocks/>
          </p:cNvSpPr>
          <p:nvPr/>
        </p:nvSpPr>
        <p:spPr bwMode="auto">
          <a:xfrm>
            <a:off x="334187" y="1051739"/>
            <a:ext cx="3959139" cy="475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b="1" dirty="0"/>
              <a:t>CONSTRUCTION LOCATION</a:t>
            </a:r>
          </a:p>
          <a:p>
            <a:pPr marL="463550" lvl="1" indent="-238125">
              <a:buFont typeface="Arial" panose="020B0604020202020204" pitchFamily="34" charset="0"/>
              <a:buChar char="•"/>
            </a:pPr>
            <a:r>
              <a:rPr lang="en-US" sz="2000" dirty="0"/>
              <a:t>Permanent improvements located within the public right of way.</a:t>
            </a:r>
          </a:p>
          <a:p>
            <a:pPr marL="463550" lvl="1" indent="-238125">
              <a:buFont typeface="Arial" panose="020B0604020202020204" pitchFamily="34" charset="0"/>
              <a:buChar char="•"/>
            </a:pPr>
            <a:r>
              <a:rPr lang="en-US" sz="2000" dirty="0"/>
              <a:t>Temporary construction easements (TCE) on private property needed for shoring and construction access.</a:t>
            </a:r>
          </a:p>
          <a:p>
            <a:r>
              <a:rPr lang="en-US" sz="2000" b="1" dirty="0"/>
              <a:t>PUBLIC OUTREACH</a:t>
            </a:r>
          </a:p>
          <a:p>
            <a:pPr marL="463550" lvl="1" indent="-225425">
              <a:buFont typeface="Arial" panose="020B0604020202020204" pitchFamily="34" charset="0"/>
              <a:buChar char="•"/>
            </a:pPr>
            <a:r>
              <a:rPr lang="en-US" sz="2000" dirty="0"/>
              <a:t>Directly contacted property owner.</a:t>
            </a:r>
          </a:p>
          <a:p>
            <a:pPr marL="463550" lvl="1" indent="-225425">
              <a:buFont typeface="Arial" panose="020B0604020202020204" pitchFamily="34" charset="0"/>
              <a:buChar char="•"/>
            </a:pPr>
            <a:r>
              <a:rPr lang="en-US" sz="2000" dirty="0"/>
              <a:t>City providing owner with temporary storage area within the public right of way</a:t>
            </a:r>
          </a:p>
          <a:p>
            <a:pPr marL="463550" lvl="1" indent="-225425">
              <a:buFont typeface="Arial" panose="020B0604020202020204" pitchFamily="34" charset="0"/>
              <a:buChar char="•"/>
            </a:pPr>
            <a:r>
              <a:rPr lang="en-US" sz="2000" dirty="0"/>
              <a:t>Continued outreach during construction.</a:t>
            </a:r>
          </a:p>
          <a:p>
            <a:pPr marL="225425" lvl="1"/>
            <a:endParaRPr lang="en-US" sz="2000" dirty="0"/>
          </a:p>
        </p:txBody>
      </p:sp>
      <p:pic>
        <p:nvPicPr>
          <p:cNvPr id="8" name="Picture 7">
            <a:extLst>
              <a:ext uri="{FF2B5EF4-FFF2-40B4-BE49-F238E27FC236}">
                <a16:creationId xmlns:a16="http://schemas.microsoft.com/office/drawing/2014/main" id="{0B40D86F-B369-404C-912D-14B8B3F9275E}"/>
              </a:ext>
            </a:extLst>
          </p:cNvPr>
          <p:cNvPicPr>
            <a:picLocks noChangeAspect="1"/>
          </p:cNvPicPr>
          <p:nvPr/>
        </p:nvPicPr>
        <p:blipFill>
          <a:blip r:embed="rId3"/>
          <a:stretch>
            <a:fillRect/>
          </a:stretch>
        </p:blipFill>
        <p:spPr>
          <a:xfrm>
            <a:off x="4293326" y="1851835"/>
            <a:ext cx="4215470" cy="3581400"/>
          </a:xfrm>
          <a:prstGeom prst="rect">
            <a:avLst/>
          </a:prstGeom>
        </p:spPr>
      </p:pic>
      <p:sp>
        <p:nvSpPr>
          <p:cNvPr id="9" name="Freeform: Shape 8">
            <a:extLst>
              <a:ext uri="{FF2B5EF4-FFF2-40B4-BE49-F238E27FC236}">
                <a16:creationId xmlns:a16="http://schemas.microsoft.com/office/drawing/2014/main" id="{83C9FDCA-C164-4623-B362-2CEBFA0DC3F9}"/>
              </a:ext>
            </a:extLst>
          </p:cNvPr>
          <p:cNvSpPr/>
          <p:nvPr/>
        </p:nvSpPr>
        <p:spPr>
          <a:xfrm>
            <a:off x="7315200" y="2590800"/>
            <a:ext cx="152399" cy="1295400"/>
          </a:xfrm>
          <a:custGeom>
            <a:avLst/>
            <a:gdLst>
              <a:gd name="connsiteX0" fmla="*/ 209550 w 214313"/>
              <a:gd name="connsiteY0" fmla="*/ 4762 h 1271587"/>
              <a:gd name="connsiteX1" fmla="*/ 0 w 214313"/>
              <a:gd name="connsiteY1" fmla="*/ 0 h 1271587"/>
              <a:gd name="connsiteX2" fmla="*/ 4763 w 214313"/>
              <a:gd name="connsiteY2" fmla="*/ 1271587 h 1271587"/>
              <a:gd name="connsiteX3" fmla="*/ 214313 w 214313"/>
              <a:gd name="connsiteY3" fmla="*/ 1266825 h 1271587"/>
              <a:gd name="connsiteX4" fmla="*/ 209550 w 214313"/>
              <a:gd name="connsiteY4" fmla="*/ 4762 h 127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3" h="1271587">
                <a:moveTo>
                  <a:pt x="209550" y="4762"/>
                </a:moveTo>
                <a:lnTo>
                  <a:pt x="0" y="0"/>
                </a:lnTo>
                <a:cubicBezTo>
                  <a:pt x="1588" y="423862"/>
                  <a:pt x="3175" y="847725"/>
                  <a:pt x="4763" y="1271587"/>
                </a:cubicBezTo>
                <a:lnTo>
                  <a:pt x="214313" y="1266825"/>
                </a:lnTo>
                <a:cubicBezTo>
                  <a:pt x="212725" y="846137"/>
                  <a:pt x="211138" y="425450"/>
                  <a:pt x="209550" y="4762"/>
                </a:cubicBezTo>
                <a:close/>
              </a:path>
            </a:pathLst>
          </a:custGeom>
          <a:solidFill>
            <a:srgbClr val="FF0000">
              <a:alpha val="4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114BE3A-1E7E-4C24-A62A-AEE956A37797}"/>
              </a:ext>
            </a:extLst>
          </p:cNvPr>
          <p:cNvSpPr/>
          <p:nvPr/>
        </p:nvSpPr>
        <p:spPr>
          <a:xfrm>
            <a:off x="6927850" y="2593975"/>
            <a:ext cx="558800" cy="273050"/>
          </a:xfrm>
          <a:custGeom>
            <a:avLst/>
            <a:gdLst>
              <a:gd name="connsiteX0" fmla="*/ 555625 w 558800"/>
              <a:gd name="connsiteY0" fmla="*/ 0 h 273050"/>
              <a:gd name="connsiteX1" fmla="*/ 558800 w 558800"/>
              <a:gd name="connsiteY1" fmla="*/ 266700 h 273050"/>
              <a:gd name="connsiteX2" fmla="*/ 298450 w 558800"/>
              <a:gd name="connsiteY2" fmla="*/ 273050 h 273050"/>
              <a:gd name="connsiteX3" fmla="*/ 0 w 558800"/>
              <a:gd name="connsiteY3" fmla="*/ 0 h 273050"/>
              <a:gd name="connsiteX4" fmla="*/ 555625 w 558800"/>
              <a:gd name="connsiteY4" fmla="*/ 0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 h="273050">
                <a:moveTo>
                  <a:pt x="555625" y="0"/>
                </a:moveTo>
                <a:cubicBezTo>
                  <a:pt x="556683" y="88900"/>
                  <a:pt x="557742" y="177800"/>
                  <a:pt x="558800" y="266700"/>
                </a:cubicBezTo>
                <a:lnTo>
                  <a:pt x="298450" y="273050"/>
                </a:lnTo>
                <a:lnTo>
                  <a:pt x="0" y="0"/>
                </a:lnTo>
                <a:lnTo>
                  <a:pt x="555625" y="0"/>
                </a:lnTo>
                <a:close/>
              </a:path>
            </a:pathLst>
          </a:custGeom>
          <a:solidFill>
            <a:srgbClr val="00B050">
              <a:alpha val="4600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E74D8858-B31C-4B9E-978A-EACD3CF42DC7}"/>
              </a:ext>
            </a:extLst>
          </p:cNvPr>
          <p:cNvCxnSpPr>
            <a:cxnSpLocks/>
          </p:cNvCxnSpPr>
          <p:nvPr/>
        </p:nvCxnSpPr>
        <p:spPr>
          <a:xfrm>
            <a:off x="6312161" y="1787525"/>
            <a:ext cx="771264" cy="803275"/>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3CC51D5E-C7DB-4E77-96A5-A4E6081D9C4D}"/>
              </a:ext>
            </a:extLst>
          </p:cNvPr>
          <p:cNvSpPr txBox="1"/>
          <p:nvPr/>
        </p:nvSpPr>
        <p:spPr>
          <a:xfrm>
            <a:off x="4772518" y="1154277"/>
            <a:ext cx="16761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Approx. 600 </a:t>
            </a:r>
            <a:r>
              <a:rPr lang="en-US" dirty="0" err="1"/>
              <a:t>sq.ft</a:t>
            </a:r>
            <a:r>
              <a:rPr lang="en-US" dirty="0"/>
              <a:t>. TCE</a:t>
            </a:r>
          </a:p>
        </p:txBody>
      </p:sp>
      <p:cxnSp>
        <p:nvCxnSpPr>
          <p:cNvPr id="13" name="Straight Arrow Connector 12">
            <a:extLst>
              <a:ext uri="{FF2B5EF4-FFF2-40B4-BE49-F238E27FC236}">
                <a16:creationId xmlns:a16="http://schemas.microsoft.com/office/drawing/2014/main" id="{FECBDCA6-911C-4E05-B56F-D0B6D4B01671}"/>
              </a:ext>
            </a:extLst>
          </p:cNvPr>
          <p:cNvCxnSpPr>
            <a:cxnSpLocks/>
          </p:cNvCxnSpPr>
          <p:nvPr/>
        </p:nvCxnSpPr>
        <p:spPr>
          <a:xfrm flipH="1">
            <a:off x="7486651" y="1800608"/>
            <a:ext cx="615688" cy="1486697"/>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A3652AD1-2963-472F-A48D-C32F0E00C3F8}"/>
              </a:ext>
            </a:extLst>
          </p:cNvPr>
          <p:cNvSpPr txBox="1"/>
          <p:nvPr/>
        </p:nvSpPr>
        <p:spPr>
          <a:xfrm>
            <a:off x="7159335" y="1154277"/>
            <a:ext cx="16761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Approx. 1,200 </a:t>
            </a:r>
            <a:r>
              <a:rPr lang="en-US" dirty="0" err="1"/>
              <a:t>sq.ft</a:t>
            </a:r>
            <a:r>
              <a:rPr lang="en-US" dirty="0"/>
              <a:t>. TCE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432CDD-6A6E-477F-9803-317EAD52B9F9}"/>
              </a:ext>
            </a:extLst>
          </p:cNvPr>
          <p:cNvSpPr>
            <a:spLocks noGrp="1" noChangeArrowheads="1"/>
          </p:cNvSpPr>
          <p:nvPr>
            <p:ph type="title"/>
          </p:nvPr>
        </p:nvSpPr>
        <p:spPr>
          <a:xfrm>
            <a:off x="228600" y="425897"/>
            <a:ext cx="6477000" cy="530225"/>
          </a:xfrm>
        </p:spPr>
        <p:txBody>
          <a:bodyPr/>
          <a:lstStyle/>
          <a:p>
            <a:r>
              <a:rPr lang="en-US" altLang="en-US" dirty="0"/>
              <a:t>Temporary Construction Easement </a:t>
            </a:r>
          </a:p>
        </p:txBody>
      </p:sp>
      <p:sp>
        <p:nvSpPr>
          <p:cNvPr id="18" name="Content Placeholder 2">
            <a:extLst>
              <a:ext uri="{FF2B5EF4-FFF2-40B4-BE49-F238E27FC236}">
                <a16:creationId xmlns:a16="http://schemas.microsoft.com/office/drawing/2014/main" id="{01224B41-3AAD-4CEC-BCF6-5D103CC08524}"/>
              </a:ext>
            </a:extLst>
          </p:cNvPr>
          <p:cNvSpPr txBox="1">
            <a:spLocks/>
          </p:cNvSpPr>
          <p:nvPr/>
        </p:nvSpPr>
        <p:spPr bwMode="auto">
          <a:xfrm>
            <a:off x="403986" y="3657599"/>
            <a:ext cx="8336028" cy="27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b="1" dirty="0"/>
              <a:t>EASEMENTS</a:t>
            </a:r>
          </a:p>
          <a:p>
            <a:pPr marL="342900" indent="-342900">
              <a:buFont typeface="Arial" panose="020B0604020202020204" pitchFamily="34" charset="0"/>
              <a:buChar char="•"/>
            </a:pPr>
            <a:r>
              <a:rPr lang="en-US" sz="2000" dirty="0"/>
              <a:t>Two (2) temporary construction easements  phased with construction in SE 3</a:t>
            </a:r>
            <a:r>
              <a:rPr lang="en-US" sz="2000" baseline="30000" dirty="0"/>
              <a:t>rd</a:t>
            </a:r>
            <a:r>
              <a:rPr lang="en-US" sz="2000" dirty="0"/>
              <a:t> Ave and SE Stark St.</a:t>
            </a:r>
          </a:p>
          <a:p>
            <a:pPr marL="342900" indent="-342900">
              <a:buFont typeface="Arial" panose="020B0604020202020204" pitchFamily="34" charset="0"/>
              <a:buChar char="•"/>
            </a:pPr>
            <a:r>
              <a:rPr lang="en-US" sz="2000" dirty="0"/>
              <a:t>Market value determined by an administrative determination of just compensation appraisal.</a:t>
            </a:r>
          </a:p>
          <a:p>
            <a:pPr marL="0" lvl="1"/>
            <a:r>
              <a:rPr lang="en-US" sz="2000" b="1" dirty="0"/>
              <a:t>SCHEDULE</a:t>
            </a:r>
          </a:p>
          <a:p>
            <a:pPr marL="342900" lvl="1" indent="-342900">
              <a:buFont typeface="Arial" panose="020B0604020202020204" pitchFamily="34" charset="0"/>
              <a:buChar char="•"/>
            </a:pPr>
            <a:r>
              <a:rPr lang="en-US" sz="2000" dirty="0"/>
              <a:t>Acquire possession of this property interest by May 2022, coinciding with Construction Notice to Proceed.</a:t>
            </a:r>
          </a:p>
        </p:txBody>
      </p:sp>
      <p:pic>
        <p:nvPicPr>
          <p:cNvPr id="8" name="Picture 7" descr="Diagram, engineering drawing&#10;&#10;Description automatically generated">
            <a:extLst>
              <a:ext uri="{FF2B5EF4-FFF2-40B4-BE49-F238E27FC236}">
                <a16:creationId xmlns:a16="http://schemas.microsoft.com/office/drawing/2014/main" id="{A77E1B23-C56A-43F3-96B9-CE99D988D655}"/>
              </a:ext>
            </a:extLst>
          </p:cNvPr>
          <p:cNvPicPr>
            <a:picLocks noChangeAspect="1"/>
          </p:cNvPicPr>
          <p:nvPr/>
        </p:nvPicPr>
        <p:blipFill rotWithShape="1">
          <a:blip r:embed="rId3">
            <a:extLst>
              <a:ext uri="{28A0092B-C50C-407E-A947-70E740481C1C}">
                <a14:useLocalDpi xmlns:a14="http://schemas.microsoft.com/office/drawing/2010/main" val="0"/>
              </a:ext>
            </a:extLst>
          </a:blip>
          <a:srcRect l="6862" t="26666" r="8301" b="16667"/>
          <a:stretch/>
        </p:blipFill>
        <p:spPr>
          <a:xfrm>
            <a:off x="1903490" y="1156941"/>
            <a:ext cx="3220588" cy="2783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Diagram, schematic&#10;&#10;Description automatically generated">
            <a:extLst>
              <a:ext uri="{FF2B5EF4-FFF2-40B4-BE49-F238E27FC236}">
                <a16:creationId xmlns:a16="http://schemas.microsoft.com/office/drawing/2014/main" id="{A13123B9-4A06-4D2C-A5F6-5C003AA19F15}"/>
              </a:ext>
            </a:extLst>
          </p:cNvPr>
          <p:cNvPicPr>
            <a:picLocks noChangeAspect="1"/>
          </p:cNvPicPr>
          <p:nvPr/>
        </p:nvPicPr>
        <p:blipFill rotWithShape="1">
          <a:blip r:embed="rId4">
            <a:extLst>
              <a:ext uri="{28A0092B-C50C-407E-A947-70E740481C1C}">
                <a14:useLocalDpi xmlns:a14="http://schemas.microsoft.com/office/drawing/2010/main" val="0"/>
              </a:ext>
            </a:extLst>
          </a:blip>
          <a:srcRect l="6862" t="32222" r="19804" b="16647"/>
          <a:stretch/>
        </p:blipFill>
        <p:spPr>
          <a:xfrm>
            <a:off x="5389369" y="1166085"/>
            <a:ext cx="3085353" cy="2783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490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7650A5-622E-4DF4-BA91-996364699EEF}"/>
              </a:ext>
            </a:extLst>
          </p:cNvPr>
          <p:cNvSpPr>
            <a:spLocks noGrp="1" noChangeArrowheads="1"/>
          </p:cNvSpPr>
          <p:nvPr>
            <p:ph type="title"/>
          </p:nvPr>
        </p:nvSpPr>
        <p:spPr>
          <a:xfrm>
            <a:off x="228600" y="457200"/>
            <a:ext cx="7391400" cy="685800"/>
          </a:xfrm>
        </p:spPr>
        <p:txBody>
          <a:bodyPr/>
          <a:lstStyle/>
          <a:p>
            <a:pPr eaLnBrk="1" hangingPunct="1"/>
            <a:r>
              <a:rPr lang="en-US" altLang="en-US" sz="3200" dirty="0"/>
              <a:t>Questions</a:t>
            </a:r>
          </a:p>
        </p:txBody>
      </p:sp>
      <p:sp>
        <p:nvSpPr>
          <p:cNvPr id="7" name="Text Placeholder 2">
            <a:extLst>
              <a:ext uri="{FF2B5EF4-FFF2-40B4-BE49-F238E27FC236}">
                <a16:creationId xmlns:a16="http://schemas.microsoft.com/office/drawing/2014/main" id="{62EA588E-6F7A-4AFC-9B9D-7424DCB08519}"/>
              </a:ext>
            </a:extLst>
          </p:cNvPr>
          <p:cNvSpPr txBox="1">
            <a:spLocks/>
          </p:cNvSpPr>
          <p:nvPr/>
        </p:nvSpPr>
        <p:spPr>
          <a:xfrm>
            <a:off x="3954780" y="2643050"/>
            <a:ext cx="1912620" cy="1319349"/>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defRPr/>
            </a:pPr>
            <a:r>
              <a:rPr lang="en-US" altLang="en-US" sz="4000" b="1" dirty="0"/>
              <a:t>Q &amp; A</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tyCouncil_PPT Jan21  -  Compatibility Mode" id="{A9FF462D-05D4-0B4E-B476-D0E3B2B0E463}" vid="{C90AD7C6-5B2B-4A4C-97BE-905DA6443A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CityCouncil_PPT Jan21</Template>
  <TotalTime>1144</TotalTime>
  <Words>700</Words>
  <Application>Microsoft Office PowerPoint</Application>
  <PresentationFormat>On-screen Show (4:3)</PresentationFormat>
  <Paragraphs>57</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Default Design</vt:lpstr>
      <vt:lpstr>E11009 Stark Trunk Relief Structure – OF37/WZ01 Project    Acquiring Temporary Property Rights Council Item 819 Portland City Council    |   November 17, 2021</vt:lpstr>
      <vt:lpstr>Project Overview</vt:lpstr>
      <vt:lpstr>Construction on Private Property</vt:lpstr>
      <vt:lpstr>Temporary Construction Easement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E11080 S Portland – Burlingame Phase 2 Sewer Rehabilitation Acquiring Permanent Property Rights Council Item 123 Portland City Council    |    July 8th, 2020</dc:title>
  <dc:creator>Boatman, Daniel</dc:creator>
  <cp:lastModifiedBy>Dunning, Amy</cp:lastModifiedBy>
  <cp:revision>28</cp:revision>
  <cp:lastPrinted>2021-11-08T18:48:09Z</cp:lastPrinted>
  <dcterms:created xsi:type="dcterms:W3CDTF">2021-04-30T23:11:46Z</dcterms:created>
  <dcterms:modified xsi:type="dcterms:W3CDTF">2021-11-15T15:44:11Z</dcterms:modified>
</cp:coreProperties>
</file>