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71" r:id="rId4"/>
    <p:sldId id="275" r:id="rId5"/>
    <p:sldId id="258" r:id="rId6"/>
    <p:sldId id="259" r:id="rId7"/>
    <p:sldId id="260" r:id="rId8"/>
    <p:sldId id="261" r:id="rId9"/>
    <p:sldId id="262" r:id="rId10"/>
    <p:sldId id="263" r:id="rId11"/>
    <p:sldId id="266" r:id="rId12"/>
    <p:sldId id="267" r:id="rId13"/>
    <p:sldId id="268" r:id="rId14"/>
    <p:sldId id="273" r:id="rId15"/>
    <p:sldId id="274" r:id="rId16"/>
    <p:sldId id="269" r:id="rId17"/>
    <p:sldId id="270"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4674"/>
  </p:normalViewPr>
  <p:slideViewPr>
    <p:cSldViewPr snapToGrid="0" snapToObjects="1">
      <p:cViewPr varScale="1">
        <p:scale>
          <a:sx n="62" d="100"/>
          <a:sy n="62" d="100"/>
        </p:scale>
        <p:origin x="90"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D25BFC-0B56-6F4E-BD14-37049B11DD19}" type="datetimeFigureOut">
              <a:rPr lang="en-US" smtClean="0"/>
              <a:t>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8003D-3952-B843-8DF0-F631BAA2C799}" type="slidenum">
              <a:rPr lang="en-US" smtClean="0"/>
              <a:t>‹#›</a:t>
            </a:fld>
            <a:endParaRPr lang="en-US"/>
          </a:p>
        </p:txBody>
      </p:sp>
    </p:spTree>
    <p:extLst>
      <p:ext uri="{BB962C8B-B14F-4D97-AF65-F5344CB8AC3E}">
        <p14:creationId xmlns:p14="http://schemas.microsoft.com/office/powerpoint/2010/main" val="4292041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Aware that Gibson had called for his members to come armed and having heard of the violence perpetrated by Patriot Prayer members and PPB at past</a:t>
            </a:r>
          </a:p>
          <a:p>
            <a:r>
              <a:rPr lang="en-US" sz="1200" kern="1200" dirty="0">
                <a:solidFill>
                  <a:schemeClr val="tx1"/>
                </a:solidFill>
                <a:effectLst/>
                <a:latin typeface="+mn-lt"/>
                <a:ea typeface="+mn-ea"/>
                <a:cs typeface="+mn-cs"/>
              </a:rPr>
              <a:t>demonstrations, Mr. Cantu wore a bicycle helmet on his head.</a:t>
            </a:r>
          </a:p>
        </p:txBody>
      </p:sp>
      <p:sp>
        <p:nvSpPr>
          <p:cNvPr id="4" name="Slide Number Placeholder 3"/>
          <p:cNvSpPr>
            <a:spLocks noGrp="1"/>
          </p:cNvSpPr>
          <p:nvPr>
            <p:ph type="sldNum" sz="quarter" idx="5"/>
          </p:nvPr>
        </p:nvSpPr>
        <p:spPr/>
        <p:txBody>
          <a:bodyPr/>
          <a:lstStyle/>
          <a:p>
            <a:fld id="{CD58003D-3952-B843-8DF0-F631BAA2C799}" type="slidenum">
              <a:rPr lang="en-US" smtClean="0"/>
              <a:t>6</a:t>
            </a:fld>
            <a:endParaRPr lang="en-US"/>
          </a:p>
        </p:txBody>
      </p:sp>
    </p:spTree>
    <p:extLst>
      <p:ext uri="{BB962C8B-B14F-4D97-AF65-F5344CB8AC3E}">
        <p14:creationId xmlns:p14="http://schemas.microsoft.com/office/powerpoint/2010/main" val="3695994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lowest payload version of an AW/MS travels at a velocity of 145 fps (98.86 mph), and higher range versions can travel at speeds up to 300 fps (204.55 mph). As mandated by the United States</a:t>
            </a:r>
          </a:p>
          <a:p>
            <a:r>
              <a:rPr lang="en-US" sz="1200" kern="1200" dirty="0">
                <a:solidFill>
                  <a:schemeClr val="tx1"/>
                </a:solidFill>
                <a:effectLst/>
                <a:latin typeface="+mn-lt"/>
                <a:ea typeface="+mn-ea"/>
                <a:cs typeface="+mn-cs"/>
              </a:rPr>
              <a:t>Consumer Product Safety Commission, commercially available bicycle helmets are only tested to withstand impacts at velocities of 20 fps (or 13.64 mph)7, or significantly below the minimum speed threshold of the weapons being employed.</a:t>
            </a:r>
          </a:p>
        </p:txBody>
      </p:sp>
      <p:sp>
        <p:nvSpPr>
          <p:cNvPr id="4" name="Slide Number Placeholder 3"/>
          <p:cNvSpPr>
            <a:spLocks noGrp="1"/>
          </p:cNvSpPr>
          <p:nvPr>
            <p:ph type="sldNum" sz="quarter" idx="5"/>
          </p:nvPr>
        </p:nvSpPr>
        <p:spPr/>
        <p:txBody>
          <a:bodyPr/>
          <a:lstStyle/>
          <a:p>
            <a:fld id="{CD58003D-3952-B843-8DF0-F631BAA2C799}" type="slidenum">
              <a:rPr lang="en-US" smtClean="0"/>
              <a:t>9</a:t>
            </a:fld>
            <a:endParaRPr lang="en-US"/>
          </a:p>
        </p:txBody>
      </p:sp>
    </p:spTree>
    <p:extLst>
      <p:ext uri="{BB962C8B-B14F-4D97-AF65-F5344CB8AC3E}">
        <p14:creationId xmlns:p14="http://schemas.microsoft.com/office/powerpoint/2010/main" val="3214126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58003D-3952-B843-8DF0-F631BAA2C799}" type="slidenum">
              <a:rPr lang="en-US" smtClean="0"/>
              <a:t>14</a:t>
            </a:fld>
            <a:endParaRPr lang="en-US"/>
          </a:p>
        </p:txBody>
      </p:sp>
    </p:spTree>
    <p:extLst>
      <p:ext uri="{BB962C8B-B14F-4D97-AF65-F5344CB8AC3E}">
        <p14:creationId xmlns:p14="http://schemas.microsoft.com/office/powerpoint/2010/main" val="436973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58003D-3952-B843-8DF0-F631BAA2C799}" type="slidenum">
              <a:rPr lang="en-US" smtClean="0"/>
              <a:t>16</a:t>
            </a:fld>
            <a:endParaRPr lang="en-US"/>
          </a:p>
        </p:txBody>
      </p:sp>
    </p:spTree>
    <p:extLst>
      <p:ext uri="{BB962C8B-B14F-4D97-AF65-F5344CB8AC3E}">
        <p14:creationId xmlns:p14="http://schemas.microsoft.com/office/powerpoint/2010/main" val="1482449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39A5-7CDD-BB42-BCB7-52A7F59A50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580F86-FC33-0B43-BA28-DCF6A2F09D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192646-299F-4140-ACF5-586B20238FC2}"/>
              </a:ext>
            </a:extLst>
          </p:cNvPr>
          <p:cNvSpPr>
            <a:spLocks noGrp="1"/>
          </p:cNvSpPr>
          <p:nvPr>
            <p:ph type="dt" sz="half" idx="10"/>
          </p:nvPr>
        </p:nvSpPr>
        <p:spPr/>
        <p:txBody>
          <a:bodyPr/>
          <a:lstStyle/>
          <a:p>
            <a:fld id="{0B121D79-0353-8843-BBD5-3A415A763D6A}" type="datetimeFigureOut">
              <a:rPr lang="en-US" smtClean="0"/>
              <a:t>12/3/2021</a:t>
            </a:fld>
            <a:endParaRPr lang="en-US"/>
          </a:p>
        </p:txBody>
      </p:sp>
      <p:sp>
        <p:nvSpPr>
          <p:cNvPr id="5" name="Footer Placeholder 4">
            <a:extLst>
              <a:ext uri="{FF2B5EF4-FFF2-40B4-BE49-F238E27FC236}">
                <a16:creationId xmlns:a16="http://schemas.microsoft.com/office/drawing/2014/main" id="{F67A6C63-593D-8344-BDA3-5F13A67A0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E4882-9FA4-724A-9949-912E19741747}"/>
              </a:ext>
            </a:extLst>
          </p:cNvPr>
          <p:cNvSpPr>
            <a:spLocks noGrp="1"/>
          </p:cNvSpPr>
          <p:nvPr>
            <p:ph type="sldNum" sz="quarter" idx="12"/>
          </p:nvPr>
        </p:nvSpPr>
        <p:spPr/>
        <p:txBody>
          <a:bodyPr/>
          <a:lstStyle/>
          <a:p>
            <a:fld id="{0A6A6904-80BE-3F46-BBA3-C0E6F3A5D848}" type="slidenum">
              <a:rPr lang="en-US" smtClean="0"/>
              <a:t>‹#›</a:t>
            </a:fld>
            <a:endParaRPr lang="en-US"/>
          </a:p>
        </p:txBody>
      </p:sp>
    </p:spTree>
    <p:extLst>
      <p:ext uri="{BB962C8B-B14F-4D97-AF65-F5344CB8AC3E}">
        <p14:creationId xmlns:p14="http://schemas.microsoft.com/office/powerpoint/2010/main" val="2626538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C1404-20E9-014A-9953-6BC204ABD6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7917B0-398F-324A-B573-C0C087FB5C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8C8C2-494B-274B-96B9-25EF4F6C8A57}"/>
              </a:ext>
            </a:extLst>
          </p:cNvPr>
          <p:cNvSpPr>
            <a:spLocks noGrp="1"/>
          </p:cNvSpPr>
          <p:nvPr>
            <p:ph type="dt" sz="half" idx="10"/>
          </p:nvPr>
        </p:nvSpPr>
        <p:spPr/>
        <p:txBody>
          <a:bodyPr/>
          <a:lstStyle/>
          <a:p>
            <a:fld id="{0B121D79-0353-8843-BBD5-3A415A763D6A}" type="datetimeFigureOut">
              <a:rPr lang="en-US" smtClean="0"/>
              <a:t>12/3/2021</a:t>
            </a:fld>
            <a:endParaRPr lang="en-US"/>
          </a:p>
        </p:txBody>
      </p:sp>
      <p:sp>
        <p:nvSpPr>
          <p:cNvPr id="5" name="Footer Placeholder 4">
            <a:extLst>
              <a:ext uri="{FF2B5EF4-FFF2-40B4-BE49-F238E27FC236}">
                <a16:creationId xmlns:a16="http://schemas.microsoft.com/office/drawing/2014/main" id="{D83279CD-A182-A44F-A68D-F9D7A282F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032E6-1048-1448-99C2-2F37EE92F797}"/>
              </a:ext>
            </a:extLst>
          </p:cNvPr>
          <p:cNvSpPr>
            <a:spLocks noGrp="1"/>
          </p:cNvSpPr>
          <p:nvPr>
            <p:ph type="sldNum" sz="quarter" idx="12"/>
          </p:nvPr>
        </p:nvSpPr>
        <p:spPr/>
        <p:txBody>
          <a:bodyPr/>
          <a:lstStyle/>
          <a:p>
            <a:fld id="{0A6A6904-80BE-3F46-BBA3-C0E6F3A5D848}" type="slidenum">
              <a:rPr lang="en-US" smtClean="0"/>
              <a:t>‹#›</a:t>
            </a:fld>
            <a:endParaRPr lang="en-US"/>
          </a:p>
        </p:txBody>
      </p:sp>
    </p:spTree>
    <p:extLst>
      <p:ext uri="{BB962C8B-B14F-4D97-AF65-F5344CB8AC3E}">
        <p14:creationId xmlns:p14="http://schemas.microsoft.com/office/powerpoint/2010/main" val="4063241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FF6EEF-3B44-B54C-8187-4C73DECB1A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C5DB6A-1A8E-B149-B2AE-6BAC1F4534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79074-2D60-C949-97B3-80466C48C8AB}"/>
              </a:ext>
            </a:extLst>
          </p:cNvPr>
          <p:cNvSpPr>
            <a:spLocks noGrp="1"/>
          </p:cNvSpPr>
          <p:nvPr>
            <p:ph type="dt" sz="half" idx="10"/>
          </p:nvPr>
        </p:nvSpPr>
        <p:spPr/>
        <p:txBody>
          <a:bodyPr/>
          <a:lstStyle/>
          <a:p>
            <a:fld id="{0B121D79-0353-8843-BBD5-3A415A763D6A}" type="datetimeFigureOut">
              <a:rPr lang="en-US" smtClean="0"/>
              <a:t>12/3/2021</a:t>
            </a:fld>
            <a:endParaRPr lang="en-US"/>
          </a:p>
        </p:txBody>
      </p:sp>
      <p:sp>
        <p:nvSpPr>
          <p:cNvPr id="5" name="Footer Placeholder 4">
            <a:extLst>
              <a:ext uri="{FF2B5EF4-FFF2-40B4-BE49-F238E27FC236}">
                <a16:creationId xmlns:a16="http://schemas.microsoft.com/office/drawing/2014/main" id="{7415A9FE-EDA5-F54B-94E9-56FB6B681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518323-392C-0B48-AE97-F3CCA9C7D2BD}"/>
              </a:ext>
            </a:extLst>
          </p:cNvPr>
          <p:cNvSpPr>
            <a:spLocks noGrp="1"/>
          </p:cNvSpPr>
          <p:nvPr>
            <p:ph type="sldNum" sz="quarter" idx="12"/>
          </p:nvPr>
        </p:nvSpPr>
        <p:spPr/>
        <p:txBody>
          <a:bodyPr/>
          <a:lstStyle/>
          <a:p>
            <a:fld id="{0A6A6904-80BE-3F46-BBA3-C0E6F3A5D848}" type="slidenum">
              <a:rPr lang="en-US" smtClean="0"/>
              <a:t>‹#›</a:t>
            </a:fld>
            <a:endParaRPr lang="en-US"/>
          </a:p>
        </p:txBody>
      </p:sp>
    </p:spTree>
    <p:extLst>
      <p:ext uri="{BB962C8B-B14F-4D97-AF65-F5344CB8AC3E}">
        <p14:creationId xmlns:p14="http://schemas.microsoft.com/office/powerpoint/2010/main" val="4261949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95709-3359-1045-8838-24620CEC78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30B5A2-7903-0341-BF79-1082B6EBED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CEC0DE-B212-2041-9F76-E98A366BA57D}"/>
              </a:ext>
            </a:extLst>
          </p:cNvPr>
          <p:cNvSpPr>
            <a:spLocks noGrp="1"/>
          </p:cNvSpPr>
          <p:nvPr>
            <p:ph type="dt" sz="half" idx="10"/>
          </p:nvPr>
        </p:nvSpPr>
        <p:spPr/>
        <p:txBody>
          <a:bodyPr/>
          <a:lstStyle/>
          <a:p>
            <a:fld id="{0B121D79-0353-8843-BBD5-3A415A763D6A}" type="datetimeFigureOut">
              <a:rPr lang="en-US" smtClean="0"/>
              <a:t>12/3/2021</a:t>
            </a:fld>
            <a:endParaRPr lang="en-US"/>
          </a:p>
        </p:txBody>
      </p:sp>
      <p:sp>
        <p:nvSpPr>
          <p:cNvPr id="5" name="Footer Placeholder 4">
            <a:extLst>
              <a:ext uri="{FF2B5EF4-FFF2-40B4-BE49-F238E27FC236}">
                <a16:creationId xmlns:a16="http://schemas.microsoft.com/office/drawing/2014/main" id="{FD197E09-17FF-6E47-A050-F28C3C2DB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FCE554-092B-BC4E-BDDF-185442271110}"/>
              </a:ext>
            </a:extLst>
          </p:cNvPr>
          <p:cNvSpPr>
            <a:spLocks noGrp="1"/>
          </p:cNvSpPr>
          <p:nvPr>
            <p:ph type="sldNum" sz="quarter" idx="12"/>
          </p:nvPr>
        </p:nvSpPr>
        <p:spPr/>
        <p:txBody>
          <a:bodyPr/>
          <a:lstStyle/>
          <a:p>
            <a:fld id="{0A6A6904-80BE-3F46-BBA3-C0E6F3A5D848}" type="slidenum">
              <a:rPr lang="en-US" smtClean="0"/>
              <a:t>‹#›</a:t>
            </a:fld>
            <a:endParaRPr lang="en-US"/>
          </a:p>
        </p:txBody>
      </p:sp>
    </p:spTree>
    <p:extLst>
      <p:ext uri="{BB962C8B-B14F-4D97-AF65-F5344CB8AC3E}">
        <p14:creationId xmlns:p14="http://schemas.microsoft.com/office/powerpoint/2010/main" val="1939965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C93A-FD0C-6C43-B872-38F6B2161A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FCD561-A810-9449-9EA2-337B9D5C6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E12EC6-E38F-2A4B-ACB8-017FA8D60045}"/>
              </a:ext>
            </a:extLst>
          </p:cNvPr>
          <p:cNvSpPr>
            <a:spLocks noGrp="1"/>
          </p:cNvSpPr>
          <p:nvPr>
            <p:ph type="dt" sz="half" idx="10"/>
          </p:nvPr>
        </p:nvSpPr>
        <p:spPr/>
        <p:txBody>
          <a:bodyPr/>
          <a:lstStyle/>
          <a:p>
            <a:fld id="{0B121D79-0353-8843-BBD5-3A415A763D6A}" type="datetimeFigureOut">
              <a:rPr lang="en-US" smtClean="0"/>
              <a:t>12/3/2021</a:t>
            </a:fld>
            <a:endParaRPr lang="en-US"/>
          </a:p>
        </p:txBody>
      </p:sp>
      <p:sp>
        <p:nvSpPr>
          <p:cNvPr id="5" name="Footer Placeholder 4">
            <a:extLst>
              <a:ext uri="{FF2B5EF4-FFF2-40B4-BE49-F238E27FC236}">
                <a16:creationId xmlns:a16="http://schemas.microsoft.com/office/drawing/2014/main" id="{CB8C0A74-D9B4-C34C-B795-1BC1DE514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5E872-45AF-3B44-8989-1E35D045C430}"/>
              </a:ext>
            </a:extLst>
          </p:cNvPr>
          <p:cNvSpPr>
            <a:spLocks noGrp="1"/>
          </p:cNvSpPr>
          <p:nvPr>
            <p:ph type="sldNum" sz="quarter" idx="12"/>
          </p:nvPr>
        </p:nvSpPr>
        <p:spPr/>
        <p:txBody>
          <a:bodyPr/>
          <a:lstStyle/>
          <a:p>
            <a:fld id="{0A6A6904-80BE-3F46-BBA3-C0E6F3A5D848}" type="slidenum">
              <a:rPr lang="en-US" smtClean="0"/>
              <a:t>‹#›</a:t>
            </a:fld>
            <a:endParaRPr lang="en-US"/>
          </a:p>
        </p:txBody>
      </p:sp>
    </p:spTree>
    <p:extLst>
      <p:ext uri="{BB962C8B-B14F-4D97-AF65-F5344CB8AC3E}">
        <p14:creationId xmlns:p14="http://schemas.microsoft.com/office/powerpoint/2010/main" val="1059356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B315-800D-8642-8457-EFA79943D1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05605-656A-FF44-ABDD-254E8B8E1F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04AEFF-A835-FD4C-A1B2-8C9C408A92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54D341-F72D-4F41-88DF-AC5955C09B6B}"/>
              </a:ext>
            </a:extLst>
          </p:cNvPr>
          <p:cNvSpPr>
            <a:spLocks noGrp="1"/>
          </p:cNvSpPr>
          <p:nvPr>
            <p:ph type="dt" sz="half" idx="10"/>
          </p:nvPr>
        </p:nvSpPr>
        <p:spPr/>
        <p:txBody>
          <a:bodyPr/>
          <a:lstStyle/>
          <a:p>
            <a:fld id="{0B121D79-0353-8843-BBD5-3A415A763D6A}" type="datetimeFigureOut">
              <a:rPr lang="en-US" smtClean="0"/>
              <a:t>12/3/2021</a:t>
            </a:fld>
            <a:endParaRPr lang="en-US"/>
          </a:p>
        </p:txBody>
      </p:sp>
      <p:sp>
        <p:nvSpPr>
          <p:cNvPr id="6" name="Footer Placeholder 5">
            <a:extLst>
              <a:ext uri="{FF2B5EF4-FFF2-40B4-BE49-F238E27FC236}">
                <a16:creationId xmlns:a16="http://schemas.microsoft.com/office/drawing/2014/main" id="{AEA8061F-46B8-8644-B389-36E2930423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B5F81-C6FA-364F-8E05-B086C0EB4BF5}"/>
              </a:ext>
            </a:extLst>
          </p:cNvPr>
          <p:cNvSpPr>
            <a:spLocks noGrp="1"/>
          </p:cNvSpPr>
          <p:nvPr>
            <p:ph type="sldNum" sz="quarter" idx="12"/>
          </p:nvPr>
        </p:nvSpPr>
        <p:spPr/>
        <p:txBody>
          <a:bodyPr/>
          <a:lstStyle/>
          <a:p>
            <a:fld id="{0A6A6904-80BE-3F46-BBA3-C0E6F3A5D848}" type="slidenum">
              <a:rPr lang="en-US" smtClean="0"/>
              <a:t>‹#›</a:t>
            </a:fld>
            <a:endParaRPr lang="en-US"/>
          </a:p>
        </p:txBody>
      </p:sp>
    </p:spTree>
    <p:extLst>
      <p:ext uri="{BB962C8B-B14F-4D97-AF65-F5344CB8AC3E}">
        <p14:creationId xmlns:p14="http://schemas.microsoft.com/office/powerpoint/2010/main" val="393939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4F8A2-38F3-4B4A-B1CD-46E2E6BDB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154FBB-5261-8B4E-BE8D-B7C981E063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1728EB-8BA7-1D44-B53E-900F1A8F43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F808E2-1BB0-7E4F-B883-235F6F44CD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BB82B1-4286-3540-9A27-28D41B3F82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08B6EE-5EF5-3C4D-9876-86E4BC583B3D}"/>
              </a:ext>
            </a:extLst>
          </p:cNvPr>
          <p:cNvSpPr>
            <a:spLocks noGrp="1"/>
          </p:cNvSpPr>
          <p:nvPr>
            <p:ph type="dt" sz="half" idx="10"/>
          </p:nvPr>
        </p:nvSpPr>
        <p:spPr/>
        <p:txBody>
          <a:bodyPr/>
          <a:lstStyle/>
          <a:p>
            <a:fld id="{0B121D79-0353-8843-BBD5-3A415A763D6A}" type="datetimeFigureOut">
              <a:rPr lang="en-US" smtClean="0"/>
              <a:t>12/3/2021</a:t>
            </a:fld>
            <a:endParaRPr lang="en-US"/>
          </a:p>
        </p:txBody>
      </p:sp>
      <p:sp>
        <p:nvSpPr>
          <p:cNvPr id="8" name="Footer Placeholder 7">
            <a:extLst>
              <a:ext uri="{FF2B5EF4-FFF2-40B4-BE49-F238E27FC236}">
                <a16:creationId xmlns:a16="http://schemas.microsoft.com/office/drawing/2014/main" id="{6BB89E75-78AC-1140-8363-6B371801E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E293C4-34FF-3A43-8210-F4BCF6F17CB6}"/>
              </a:ext>
            </a:extLst>
          </p:cNvPr>
          <p:cNvSpPr>
            <a:spLocks noGrp="1"/>
          </p:cNvSpPr>
          <p:nvPr>
            <p:ph type="sldNum" sz="quarter" idx="12"/>
          </p:nvPr>
        </p:nvSpPr>
        <p:spPr/>
        <p:txBody>
          <a:bodyPr/>
          <a:lstStyle/>
          <a:p>
            <a:fld id="{0A6A6904-80BE-3F46-BBA3-C0E6F3A5D848}" type="slidenum">
              <a:rPr lang="en-US" smtClean="0"/>
              <a:t>‹#›</a:t>
            </a:fld>
            <a:endParaRPr lang="en-US"/>
          </a:p>
        </p:txBody>
      </p:sp>
    </p:spTree>
    <p:extLst>
      <p:ext uri="{BB962C8B-B14F-4D97-AF65-F5344CB8AC3E}">
        <p14:creationId xmlns:p14="http://schemas.microsoft.com/office/powerpoint/2010/main" val="306461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A57A0-DDA9-FD41-8970-AC2D256162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D09C31-4C5E-9342-A06A-9F6CD5A203CA}"/>
              </a:ext>
            </a:extLst>
          </p:cNvPr>
          <p:cNvSpPr>
            <a:spLocks noGrp="1"/>
          </p:cNvSpPr>
          <p:nvPr>
            <p:ph type="dt" sz="half" idx="10"/>
          </p:nvPr>
        </p:nvSpPr>
        <p:spPr/>
        <p:txBody>
          <a:bodyPr/>
          <a:lstStyle/>
          <a:p>
            <a:fld id="{0B121D79-0353-8843-BBD5-3A415A763D6A}" type="datetimeFigureOut">
              <a:rPr lang="en-US" smtClean="0"/>
              <a:t>12/3/2021</a:t>
            </a:fld>
            <a:endParaRPr lang="en-US"/>
          </a:p>
        </p:txBody>
      </p:sp>
      <p:sp>
        <p:nvSpPr>
          <p:cNvPr id="4" name="Footer Placeholder 3">
            <a:extLst>
              <a:ext uri="{FF2B5EF4-FFF2-40B4-BE49-F238E27FC236}">
                <a16:creationId xmlns:a16="http://schemas.microsoft.com/office/drawing/2014/main" id="{261AD9B7-A742-A249-8DE2-D0E69DF161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58A241-DF7B-9F4E-AC76-ED6ABB336398}"/>
              </a:ext>
            </a:extLst>
          </p:cNvPr>
          <p:cNvSpPr>
            <a:spLocks noGrp="1"/>
          </p:cNvSpPr>
          <p:nvPr>
            <p:ph type="sldNum" sz="quarter" idx="12"/>
          </p:nvPr>
        </p:nvSpPr>
        <p:spPr/>
        <p:txBody>
          <a:bodyPr/>
          <a:lstStyle/>
          <a:p>
            <a:fld id="{0A6A6904-80BE-3F46-BBA3-C0E6F3A5D848}" type="slidenum">
              <a:rPr lang="en-US" smtClean="0"/>
              <a:t>‹#›</a:t>
            </a:fld>
            <a:endParaRPr lang="en-US"/>
          </a:p>
        </p:txBody>
      </p:sp>
    </p:spTree>
    <p:extLst>
      <p:ext uri="{BB962C8B-B14F-4D97-AF65-F5344CB8AC3E}">
        <p14:creationId xmlns:p14="http://schemas.microsoft.com/office/powerpoint/2010/main" val="118592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33E778-56DC-8842-AEA0-C93E5DB58E43}"/>
              </a:ext>
            </a:extLst>
          </p:cNvPr>
          <p:cNvSpPr>
            <a:spLocks noGrp="1"/>
          </p:cNvSpPr>
          <p:nvPr>
            <p:ph type="dt" sz="half" idx="10"/>
          </p:nvPr>
        </p:nvSpPr>
        <p:spPr/>
        <p:txBody>
          <a:bodyPr/>
          <a:lstStyle/>
          <a:p>
            <a:fld id="{0B121D79-0353-8843-BBD5-3A415A763D6A}" type="datetimeFigureOut">
              <a:rPr lang="en-US" smtClean="0"/>
              <a:t>12/3/2021</a:t>
            </a:fld>
            <a:endParaRPr lang="en-US"/>
          </a:p>
        </p:txBody>
      </p:sp>
      <p:sp>
        <p:nvSpPr>
          <p:cNvPr id="3" name="Footer Placeholder 2">
            <a:extLst>
              <a:ext uri="{FF2B5EF4-FFF2-40B4-BE49-F238E27FC236}">
                <a16:creationId xmlns:a16="http://schemas.microsoft.com/office/drawing/2014/main" id="{D7383FC0-4D0D-A34F-B15D-4F823D23F2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B8AC9B-5F20-7743-820C-96CBF403951F}"/>
              </a:ext>
            </a:extLst>
          </p:cNvPr>
          <p:cNvSpPr>
            <a:spLocks noGrp="1"/>
          </p:cNvSpPr>
          <p:nvPr>
            <p:ph type="sldNum" sz="quarter" idx="12"/>
          </p:nvPr>
        </p:nvSpPr>
        <p:spPr/>
        <p:txBody>
          <a:bodyPr/>
          <a:lstStyle/>
          <a:p>
            <a:fld id="{0A6A6904-80BE-3F46-BBA3-C0E6F3A5D848}" type="slidenum">
              <a:rPr lang="en-US" smtClean="0"/>
              <a:t>‹#›</a:t>
            </a:fld>
            <a:endParaRPr lang="en-US"/>
          </a:p>
        </p:txBody>
      </p:sp>
    </p:spTree>
    <p:extLst>
      <p:ext uri="{BB962C8B-B14F-4D97-AF65-F5344CB8AC3E}">
        <p14:creationId xmlns:p14="http://schemas.microsoft.com/office/powerpoint/2010/main" val="198736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18A95-321F-3440-8DEB-FCAE3D544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D482C5-5339-3649-A080-D4BE27FFDC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34CEF9-B918-CE43-A57B-892F2114E8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50C8CA-E24F-6841-86CB-DE35AA1EBB92}"/>
              </a:ext>
            </a:extLst>
          </p:cNvPr>
          <p:cNvSpPr>
            <a:spLocks noGrp="1"/>
          </p:cNvSpPr>
          <p:nvPr>
            <p:ph type="dt" sz="half" idx="10"/>
          </p:nvPr>
        </p:nvSpPr>
        <p:spPr/>
        <p:txBody>
          <a:bodyPr/>
          <a:lstStyle/>
          <a:p>
            <a:fld id="{0B121D79-0353-8843-BBD5-3A415A763D6A}" type="datetimeFigureOut">
              <a:rPr lang="en-US" smtClean="0"/>
              <a:t>12/3/2021</a:t>
            </a:fld>
            <a:endParaRPr lang="en-US"/>
          </a:p>
        </p:txBody>
      </p:sp>
      <p:sp>
        <p:nvSpPr>
          <p:cNvPr id="6" name="Footer Placeholder 5">
            <a:extLst>
              <a:ext uri="{FF2B5EF4-FFF2-40B4-BE49-F238E27FC236}">
                <a16:creationId xmlns:a16="http://schemas.microsoft.com/office/drawing/2014/main" id="{C2EF4DD3-8BFC-9047-8BE6-0A53C63F3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4F7BE2-7875-D147-AD6F-589428BB5A50}"/>
              </a:ext>
            </a:extLst>
          </p:cNvPr>
          <p:cNvSpPr>
            <a:spLocks noGrp="1"/>
          </p:cNvSpPr>
          <p:nvPr>
            <p:ph type="sldNum" sz="quarter" idx="12"/>
          </p:nvPr>
        </p:nvSpPr>
        <p:spPr/>
        <p:txBody>
          <a:bodyPr/>
          <a:lstStyle/>
          <a:p>
            <a:fld id="{0A6A6904-80BE-3F46-BBA3-C0E6F3A5D848}" type="slidenum">
              <a:rPr lang="en-US" smtClean="0"/>
              <a:t>‹#›</a:t>
            </a:fld>
            <a:endParaRPr lang="en-US"/>
          </a:p>
        </p:txBody>
      </p:sp>
    </p:spTree>
    <p:extLst>
      <p:ext uri="{BB962C8B-B14F-4D97-AF65-F5344CB8AC3E}">
        <p14:creationId xmlns:p14="http://schemas.microsoft.com/office/powerpoint/2010/main" val="357652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6476-FCB5-904B-8CB0-E85065D9FE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17D0A6-1955-CB40-9173-69D380F59F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4B3312-E3F4-B04B-B3C6-7EFFF78AB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05306-AD5D-294C-AEC0-5CD0AECA05E2}"/>
              </a:ext>
            </a:extLst>
          </p:cNvPr>
          <p:cNvSpPr>
            <a:spLocks noGrp="1"/>
          </p:cNvSpPr>
          <p:nvPr>
            <p:ph type="dt" sz="half" idx="10"/>
          </p:nvPr>
        </p:nvSpPr>
        <p:spPr/>
        <p:txBody>
          <a:bodyPr/>
          <a:lstStyle/>
          <a:p>
            <a:fld id="{0B121D79-0353-8843-BBD5-3A415A763D6A}" type="datetimeFigureOut">
              <a:rPr lang="en-US" smtClean="0"/>
              <a:t>12/3/2021</a:t>
            </a:fld>
            <a:endParaRPr lang="en-US"/>
          </a:p>
        </p:txBody>
      </p:sp>
      <p:sp>
        <p:nvSpPr>
          <p:cNvPr id="6" name="Footer Placeholder 5">
            <a:extLst>
              <a:ext uri="{FF2B5EF4-FFF2-40B4-BE49-F238E27FC236}">
                <a16:creationId xmlns:a16="http://schemas.microsoft.com/office/drawing/2014/main" id="{F2EEB378-3069-2E40-A590-1BFFEFF759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68D25E-A08F-0B47-8712-B66FAD249F83}"/>
              </a:ext>
            </a:extLst>
          </p:cNvPr>
          <p:cNvSpPr>
            <a:spLocks noGrp="1"/>
          </p:cNvSpPr>
          <p:nvPr>
            <p:ph type="sldNum" sz="quarter" idx="12"/>
          </p:nvPr>
        </p:nvSpPr>
        <p:spPr/>
        <p:txBody>
          <a:bodyPr/>
          <a:lstStyle/>
          <a:p>
            <a:fld id="{0A6A6904-80BE-3F46-BBA3-C0E6F3A5D848}" type="slidenum">
              <a:rPr lang="en-US" smtClean="0"/>
              <a:t>‹#›</a:t>
            </a:fld>
            <a:endParaRPr lang="en-US"/>
          </a:p>
        </p:txBody>
      </p:sp>
    </p:spTree>
    <p:extLst>
      <p:ext uri="{BB962C8B-B14F-4D97-AF65-F5344CB8AC3E}">
        <p14:creationId xmlns:p14="http://schemas.microsoft.com/office/powerpoint/2010/main" val="4020505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DFCFA8-8408-4446-BB32-EC1B16ABA3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DFD33D-5CC8-B04E-86E4-8E82EB720B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FD2342-FA3A-D144-BD5D-AE38C4C79A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21D79-0353-8843-BBD5-3A415A763D6A}" type="datetimeFigureOut">
              <a:rPr lang="en-US" smtClean="0"/>
              <a:t>12/3/2021</a:t>
            </a:fld>
            <a:endParaRPr lang="en-US"/>
          </a:p>
        </p:txBody>
      </p:sp>
      <p:sp>
        <p:nvSpPr>
          <p:cNvPr id="5" name="Footer Placeholder 4">
            <a:extLst>
              <a:ext uri="{FF2B5EF4-FFF2-40B4-BE49-F238E27FC236}">
                <a16:creationId xmlns:a16="http://schemas.microsoft.com/office/drawing/2014/main" id="{10003A51-9253-CC49-B27C-A05DE3CB03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7B7BAF-7E4E-AD4E-BB15-2838050D25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6A6904-80BE-3F46-BBA3-C0E6F3A5D848}" type="slidenum">
              <a:rPr lang="en-US" smtClean="0"/>
              <a:t>‹#›</a:t>
            </a:fld>
            <a:endParaRPr lang="en-US"/>
          </a:p>
        </p:txBody>
      </p:sp>
    </p:spTree>
    <p:extLst>
      <p:ext uri="{BB962C8B-B14F-4D97-AF65-F5344CB8AC3E}">
        <p14:creationId xmlns:p14="http://schemas.microsoft.com/office/powerpoint/2010/main" val="1562810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F56364F-341A-489D-99A6-B6EF5EDEC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9775" y="476109"/>
            <a:ext cx="4172225" cy="5905780"/>
          </a:xfrm>
          <a:custGeom>
            <a:avLst/>
            <a:gdLst>
              <a:gd name="connsiteX0" fmla="*/ 3033060 w 4172225"/>
              <a:gd name="connsiteY0" fmla="*/ 0 h 5905780"/>
              <a:gd name="connsiteX1" fmla="*/ 4172225 w 4172225"/>
              <a:gd name="connsiteY1" fmla="*/ 0 h 5905780"/>
              <a:gd name="connsiteX2" fmla="*/ 4172225 w 4172225"/>
              <a:gd name="connsiteY2" fmla="*/ 5905761 h 5905780"/>
              <a:gd name="connsiteX3" fmla="*/ 3936003 w 4172225"/>
              <a:gd name="connsiteY3" fmla="*/ 5905761 h 5905780"/>
              <a:gd name="connsiteX4" fmla="*/ 3936003 w 4172225"/>
              <a:gd name="connsiteY4" fmla="*/ 5905780 h 5905780"/>
              <a:gd name="connsiteX5" fmla="*/ 0 w 4172225"/>
              <a:gd name="connsiteY5" fmla="*/ 5905780 h 5905780"/>
              <a:gd name="connsiteX6" fmla="*/ 2796838 w 4172225"/>
              <a:gd name="connsiteY6" fmla="*/ 19 h 5905780"/>
              <a:gd name="connsiteX7" fmla="*/ 3033051 w 4172225"/>
              <a:gd name="connsiteY7" fmla="*/ 19 h 590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2225" h="5905780">
                <a:moveTo>
                  <a:pt x="3033060" y="0"/>
                </a:moveTo>
                <a:lnTo>
                  <a:pt x="4172225" y="0"/>
                </a:lnTo>
                <a:lnTo>
                  <a:pt x="4172225" y="5905761"/>
                </a:lnTo>
                <a:lnTo>
                  <a:pt x="3936003" y="5905761"/>
                </a:lnTo>
                <a:lnTo>
                  <a:pt x="3936003" y="5905780"/>
                </a:lnTo>
                <a:lnTo>
                  <a:pt x="0" y="5905780"/>
                </a:lnTo>
                <a:lnTo>
                  <a:pt x="2796838" y="19"/>
                </a:lnTo>
                <a:lnTo>
                  <a:pt x="3033051" y="19"/>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42BD8CA-821E-4109-B1E5-9C4F55797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6110"/>
            <a:ext cx="10319294" cy="5905761"/>
          </a:xfrm>
          <a:custGeom>
            <a:avLst/>
            <a:gdLst>
              <a:gd name="connsiteX0" fmla="*/ 0 w 10319294"/>
              <a:gd name="connsiteY0" fmla="*/ 0 h 6059008"/>
              <a:gd name="connsiteX1" fmla="*/ 10319294 w 10319294"/>
              <a:gd name="connsiteY1" fmla="*/ 0 h 6059008"/>
              <a:gd name="connsiteX2" fmla="*/ 7522454 w 10319294"/>
              <a:gd name="connsiteY2" fmla="*/ 6059008 h 6059008"/>
              <a:gd name="connsiteX3" fmla="*/ 0 w 10319294"/>
              <a:gd name="connsiteY3" fmla="*/ 6059008 h 6059008"/>
            </a:gdLst>
            <a:ahLst/>
            <a:cxnLst>
              <a:cxn ang="0">
                <a:pos x="connsiteX0" y="connsiteY0"/>
              </a:cxn>
              <a:cxn ang="0">
                <a:pos x="connsiteX1" y="connsiteY1"/>
              </a:cxn>
              <a:cxn ang="0">
                <a:pos x="connsiteX2" y="connsiteY2"/>
              </a:cxn>
              <a:cxn ang="0">
                <a:pos x="connsiteX3" y="connsiteY3"/>
              </a:cxn>
            </a:cxnLst>
            <a:rect l="l" t="t" r="r" b="b"/>
            <a:pathLst>
              <a:path w="10319294" h="6059008">
                <a:moveTo>
                  <a:pt x="0" y="0"/>
                </a:moveTo>
                <a:lnTo>
                  <a:pt x="10319294" y="0"/>
                </a:lnTo>
                <a:lnTo>
                  <a:pt x="7522454" y="6059008"/>
                </a:lnTo>
                <a:lnTo>
                  <a:pt x="0" y="6059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20994B-098D-504F-A08D-156AC5FACF23}"/>
              </a:ext>
            </a:extLst>
          </p:cNvPr>
          <p:cNvSpPr>
            <a:spLocks noGrp="1"/>
          </p:cNvSpPr>
          <p:nvPr>
            <p:ph type="ctrTitle"/>
          </p:nvPr>
        </p:nvSpPr>
        <p:spPr>
          <a:xfrm>
            <a:off x="804672" y="2765976"/>
            <a:ext cx="6896291" cy="2419875"/>
          </a:xfrm>
        </p:spPr>
        <p:txBody>
          <a:bodyPr anchor="t">
            <a:normAutofit/>
          </a:bodyPr>
          <a:lstStyle/>
          <a:p>
            <a:pPr algn="l"/>
            <a:r>
              <a:rPr lang="en-US" sz="6600" i="1">
                <a:solidFill>
                  <a:srgbClr val="FFFFFF"/>
                </a:solidFill>
              </a:rPr>
              <a:t>Cantu, et. al. v. City of Portland, et. al.</a:t>
            </a:r>
          </a:p>
        </p:txBody>
      </p:sp>
      <p:sp>
        <p:nvSpPr>
          <p:cNvPr id="3" name="Subtitle 2">
            <a:extLst>
              <a:ext uri="{FF2B5EF4-FFF2-40B4-BE49-F238E27FC236}">
                <a16:creationId xmlns:a16="http://schemas.microsoft.com/office/drawing/2014/main" id="{E0AA9820-DD4C-384E-BECA-F949547D8ACD}"/>
              </a:ext>
            </a:extLst>
          </p:cNvPr>
          <p:cNvSpPr>
            <a:spLocks noGrp="1"/>
          </p:cNvSpPr>
          <p:nvPr>
            <p:ph type="subTitle" idx="1"/>
          </p:nvPr>
        </p:nvSpPr>
        <p:spPr>
          <a:xfrm>
            <a:off x="804672" y="1561998"/>
            <a:ext cx="6896291" cy="1097597"/>
          </a:xfrm>
        </p:spPr>
        <p:txBody>
          <a:bodyPr anchor="b">
            <a:normAutofit/>
          </a:bodyPr>
          <a:lstStyle/>
          <a:p>
            <a:pPr algn="l"/>
            <a:r>
              <a:rPr lang="en-US">
                <a:solidFill>
                  <a:srgbClr val="FFFFFF"/>
                </a:solidFill>
              </a:rPr>
              <a:t>USDC of Or. Case No. 3:19-cv-01606-SB </a:t>
            </a:r>
          </a:p>
        </p:txBody>
      </p:sp>
    </p:spTree>
    <p:extLst>
      <p:ext uri="{BB962C8B-B14F-4D97-AF65-F5344CB8AC3E}">
        <p14:creationId xmlns:p14="http://schemas.microsoft.com/office/powerpoint/2010/main" val="3005262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34CB6-EB7D-E445-9492-BFC95F452608}"/>
              </a:ext>
            </a:extLst>
          </p:cNvPr>
          <p:cNvSpPr>
            <a:spLocks noGrp="1"/>
          </p:cNvSpPr>
          <p:nvPr>
            <p:ph type="title"/>
          </p:nvPr>
        </p:nvSpPr>
        <p:spPr/>
        <p:txBody>
          <a:bodyPr/>
          <a:lstStyle/>
          <a:p>
            <a:r>
              <a:rPr lang="en-US" dirty="0"/>
              <a:t>PPB is trained not to shoot at people’s heads</a:t>
            </a:r>
          </a:p>
        </p:txBody>
      </p:sp>
      <p:pic>
        <p:nvPicPr>
          <p:cNvPr id="5" name="Content Placeholder 4" descr="Graphical user interface, text&#10;&#10;Description automatically generated">
            <a:extLst>
              <a:ext uri="{FF2B5EF4-FFF2-40B4-BE49-F238E27FC236}">
                <a16:creationId xmlns:a16="http://schemas.microsoft.com/office/drawing/2014/main" id="{B119E09C-9612-444D-BFC9-C3B0B7C27F02}"/>
              </a:ext>
            </a:extLst>
          </p:cNvPr>
          <p:cNvPicPr>
            <a:picLocks noGrp="1" noChangeAspect="1"/>
          </p:cNvPicPr>
          <p:nvPr>
            <p:ph idx="1"/>
          </p:nvPr>
        </p:nvPicPr>
        <p:blipFill>
          <a:blip r:embed="rId2"/>
          <a:stretch>
            <a:fillRect/>
          </a:stretch>
        </p:blipFill>
        <p:spPr>
          <a:xfrm>
            <a:off x="838200" y="2278743"/>
            <a:ext cx="10515600" cy="2785297"/>
          </a:xfrm>
        </p:spPr>
      </p:pic>
      <p:sp>
        <p:nvSpPr>
          <p:cNvPr id="6" name="TextBox 5">
            <a:extLst>
              <a:ext uri="{FF2B5EF4-FFF2-40B4-BE49-F238E27FC236}">
                <a16:creationId xmlns:a16="http://schemas.microsoft.com/office/drawing/2014/main" id="{EBB251A8-224D-4E48-9AD3-49B41A26A51E}"/>
              </a:ext>
            </a:extLst>
          </p:cNvPr>
          <p:cNvSpPr txBox="1"/>
          <p:nvPr/>
        </p:nvSpPr>
        <p:spPr>
          <a:xfrm>
            <a:off x="838200" y="5569545"/>
            <a:ext cx="10584885" cy="1200329"/>
          </a:xfrm>
          <a:prstGeom prst="rect">
            <a:avLst/>
          </a:prstGeom>
          <a:noFill/>
        </p:spPr>
        <p:txBody>
          <a:bodyPr wrap="none" rtlCol="0">
            <a:spAutoFit/>
          </a:bodyPr>
          <a:lstStyle/>
          <a:p>
            <a:r>
              <a:rPr lang="en-US" dirty="0"/>
              <a:t>Katie Shepherd, </a:t>
            </a:r>
            <a:r>
              <a:rPr lang="en-US" i="1" dirty="0"/>
              <a:t>Portland Police Suspend Use of “Flash-Bang” Grenades After Reports That Several Protesters </a:t>
            </a:r>
          </a:p>
          <a:p>
            <a:r>
              <a:rPr lang="en-US" i="1" dirty="0"/>
              <a:t>Were Severely Injured By the Weapons</a:t>
            </a:r>
            <a:r>
              <a:rPr lang="en-US" dirty="0"/>
              <a:t>, Willamette Week (August 6, 2018).</a:t>
            </a:r>
            <a:endParaRPr lang="en-US" i="1" dirty="0"/>
          </a:p>
          <a:p>
            <a:br>
              <a:rPr lang="en-US" dirty="0"/>
            </a:br>
            <a:endParaRPr lang="en-US" dirty="0"/>
          </a:p>
        </p:txBody>
      </p:sp>
    </p:spTree>
    <p:extLst>
      <p:ext uri="{BB962C8B-B14F-4D97-AF65-F5344CB8AC3E}">
        <p14:creationId xmlns:p14="http://schemas.microsoft.com/office/powerpoint/2010/main" val="2065888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9EB0-0FD3-7741-AE34-AC98EC448C1E}"/>
              </a:ext>
            </a:extLst>
          </p:cNvPr>
          <p:cNvSpPr>
            <a:spLocks noGrp="1"/>
          </p:cNvSpPr>
          <p:nvPr>
            <p:ph type="title"/>
          </p:nvPr>
        </p:nvSpPr>
        <p:spPr/>
        <p:txBody>
          <a:bodyPr/>
          <a:lstStyle/>
          <a:p>
            <a:pPr algn="ctr"/>
            <a:r>
              <a:rPr lang="en-US" dirty="0"/>
              <a:t>PPB Aimed at the Crowd’s Heads</a:t>
            </a:r>
          </a:p>
        </p:txBody>
      </p:sp>
      <p:pic>
        <p:nvPicPr>
          <p:cNvPr id="5" name="Content Placeholder 4">
            <a:extLst>
              <a:ext uri="{FF2B5EF4-FFF2-40B4-BE49-F238E27FC236}">
                <a16:creationId xmlns:a16="http://schemas.microsoft.com/office/drawing/2014/main" id="{2CB2D5F8-E69C-C540-948E-C296DE9897C4}"/>
              </a:ext>
            </a:extLst>
          </p:cNvPr>
          <p:cNvPicPr>
            <a:picLocks noGrp="1" noChangeAspect="1"/>
          </p:cNvPicPr>
          <p:nvPr>
            <p:ph idx="1"/>
          </p:nvPr>
        </p:nvPicPr>
        <p:blipFill>
          <a:blip r:embed="rId2"/>
          <a:stretch>
            <a:fillRect/>
          </a:stretch>
        </p:blipFill>
        <p:spPr>
          <a:xfrm>
            <a:off x="1302708" y="1215025"/>
            <a:ext cx="9745247" cy="5553723"/>
          </a:xfrm>
        </p:spPr>
      </p:pic>
    </p:spTree>
    <p:extLst>
      <p:ext uri="{BB962C8B-B14F-4D97-AF65-F5344CB8AC3E}">
        <p14:creationId xmlns:p14="http://schemas.microsoft.com/office/powerpoint/2010/main" val="4122148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74997-1F25-954D-B2AC-5808C50E32A4}"/>
              </a:ext>
            </a:extLst>
          </p:cNvPr>
          <p:cNvSpPr>
            <a:spLocks noGrp="1"/>
          </p:cNvSpPr>
          <p:nvPr>
            <p:ph type="title"/>
          </p:nvPr>
        </p:nvSpPr>
        <p:spPr/>
        <p:txBody>
          <a:bodyPr/>
          <a:lstStyle/>
          <a:p>
            <a:pPr algn="ctr"/>
            <a:r>
              <a:rPr lang="en-US" dirty="0"/>
              <a:t>Aaron is struck in the head</a:t>
            </a:r>
          </a:p>
        </p:txBody>
      </p:sp>
      <p:pic>
        <p:nvPicPr>
          <p:cNvPr id="5" name="Content Placeholder 4">
            <a:extLst>
              <a:ext uri="{FF2B5EF4-FFF2-40B4-BE49-F238E27FC236}">
                <a16:creationId xmlns:a16="http://schemas.microsoft.com/office/drawing/2014/main" id="{2FE3F2E8-3433-4941-810A-67F490C49F9A}"/>
              </a:ext>
            </a:extLst>
          </p:cNvPr>
          <p:cNvPicPr>
            <a:picLocks noGrp="1" noChangeAspect="1"/>
          </p:cNvPicPr>
          <p:nvPr>
            <p:ph idx="1"/>
          </p:nvPr>
        </p:nvPicPr>
        <p:blipFill>
          <a:blip r:embed="rId2"/>
          <a:stretch>
            <a:fillRect/>
          </a:stretch>
        </p:blipFill>
        <p:spPr>
          <a:xfrm>
            <a:off x="1891430" y="1370828"/>
            <a:ext cx="8620116" cy="5122047"/>
          </a:xfrm>
        </p:spPr>
      </p:pic>
    </p:spTree>
    <p:extLst>
      <p:ext uri="{BB962C8B-B14F-4D97-AF65-F5344CB8AC3E}">
        <p14:creationId xmlns:p14="http://schemas.microsoft.com/office/powerpoint/2010/main" val="865518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0ECEB-B272-7142-9225-2E3DAFB93E8A}"/>
              </a:ext>
            </a:extLst>
          </p:cNvPr>
          <p:cNvSpPr>
            <a:spLocks noGrp="1"/>
          </p:cNvSpPr>
          <p:nvPr>
            <p:ph type="title"/>
          </p:nvPr>
        </p:nvSpPr>
        <p:spPr/>
        <p:txBody>
          <a:bodyPr/>
          <a:lstStyle/>
          <a:p>
            <a:pPr algn="ctr"/>
            <a:r>
              <a:rPr lang="en-US" dirty="0"/>
              <a:t>Taken to the hospital</a:t>
            </a:r>
          </a:p>
        </p:txBody>
      </p:sp>
      <p:pic>
        <p:nvPicPr>
          <p:cNvPr id="5" name="Content Placeholder 4">
            <a:extLst>
              <a:ext uri="{FF2B5EF4-FFF2-40B4-BE49-F238E27FC236}">
                <a16:creationId xmlns:a16="http://schemas.microsoft.com/office/drawing/2014/main" id="{F9DB4983-FC9A-7D43-9BF1-24E2201F070B}"/>
              </a:ext>
            </a:extLst>
          </p:cNvPr>
          <p:cNvPicPr>
            <a:picLocks noGrp="1" noChangeAspect="1"/>
          </p:cNvPicPr>
          <p:nvPr>
            <p:ph idx="1"/>
          </p:nvPr>
        </p:nvPicPr>
        <p:blipFill>
          <a:blip r:embed="rId2"/>
          <a:stretch>
            <a:fillRect/>
          </a:stretch>
        </p:blipFill>
        <p:spPr>
          <a:xfrm>
            <a:off x="2091460" y="1825625"/>
            <a:ext cx="8009079" cy="4351338"/>
          </a:xfrm>
        </p:spPr>
      </p:pic>
    </p:spTree>
    <p:extLst>
      <p:ext uri="{BB962C8B-B14F-4D97-AF65-F5344CB8AC3E}">
        <p14:creationId xmlns:p14="http://schemas.microsoft.com/office/powerpoint/2010/main" val="3367193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172A9-69F6-ED43-A8DE-C7D1DE5524DC}"/>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1400" kern="1200" dirty="0">
                <a:solidFill>
                  <a:schemeClr val="tx1"/>
                </a:solidFill>
                <a:latin typeface="+mj-lt"/>
                <a:ea typeface="+mj-ea"/>
                <a:cs typeface="+mj-cs"/>
              </a:rPr>
              <a:t>Shane Kavanaugh and </a:t>
            </a:r>
            <a:r>
              <a:rPr lang="en-US" sz="1400" dirty="0"/>
              <a:t>Beth Nakamura, </a:t>
            </a:r>
            <a:r>
              <a:rPr lang="en-US" sz="1400" i="1" dirty="0"/>
              <a:t>'It felt like a war zone': Portland protester hit in head by police flash-bang speaks</a:t>
            </a:r>
            <a:r>
              <a:rPr lang="en-US" sz="1400" dirty="0"/>
              <a:t>, The Oregonian (Aug 11, 2019)</a:t>
            </a:r>
            <a:br>
              <a:rPr lang="en-US" sz="1400" dirty="0"/>
            </a:br>
            <a:endParaRPr lang="en-US" sz="1400" kern="1200" dirty="0">
              <a:solidFill>
                <a:schemeClr val="tx1"/>
              </a:solidFill>
              <a:latin typeface="+mj-lt"/>
              <a:ea typeface="+mj-ea"/>
              <a:cs typeface="+mj-cs"/>
            </a:endParaRPr>
          </a:p>
        </p:txBody>
      </p:sp>
      <p:pic>
        <p:nvPicPr>
          <p:cNvPr id="5" name="Content Placeholder 4" descr="A picture containing indoor, old&#10;&#10;Description automatically generated">
            <a:extLst>
              <a:ext uri="{FF2B5EF4-FFF2-40B4-BE49-F238E27FC236}">
                <a16:creationId xmlns:a16="http://schemas.microsoft.com/office/drawing/2014/main" id="{2964C46E-E706-E948-B668-816489E42D11}"/>
              </a:ext>
            </a:extLst>
          </p:cNvPr>
          <p:cNvPicPr>
            <a:picLocks noGrp="1" noChangeAspect="1"/>
          </p:cNvPicPr>
          <p:nvPr>
            <p:ph idx="1"/>
          </p:nvPr>
        </p:nvPicPr>
        <p:blipFill rotWithShape="1">
          <a:blip r:embed="rId3"/>
          <a:srcRect l="1426" r="2888"/>
          <a:stretch/>
        </p:blipFill>
        <p:spPr>
          <a:xfrm>
            <a:off x="20" y="10"/>
            <a:ext cx="6095974" cy="4252522"/>
          </a:xfrm>
          <a:prstGeom prst="rect">
            <a:avLst/>
          </a:prstGeom>
        </p:spPr>
      </p:pic>
      <p:pic>
        <p:nvPicPr>
          <p:cNvPr id="7" name="Picture 6" descr="A picture containing indoor, kitchenware&#10;&#10;Description automatically generated">
            <a:extLst>
              <a:ext uri="{FF2B5EF4-FFF2-40B4-BE49-F238E27FC236}">
                <a16:creationId xmlns:a16="http://schemas.microsoft.com/office/drawing/2014/main" id="{9DB5BDCC-3D52-9D42-8429-4EFA76B797DB}"/>
              </a:ext>
            </a:extLst>
          </p:cNvPr>
          <p:cNvPicPr>
            <a:picLocks noChangeAspect="1"/>
          </p:cNvPicPr>
          <p:nvPr/>
        </p:nvPicPr>
        <p:blipFill rotWithShape="1">
          <a:blip r:embed="rId4"/>
          <a:srcRect r="4331" b="2"/>
          <a:stretch/>
        </p:blipFill>
        <p:spPr>
          <a:xfrm>
            <a:off x="6095999" y="-681"/>
            <a:ext cx="6096001" cy="4253215"/>
          </a:xfrm>
          <a:prstGeom prst="rect">
            <a:avLst/>
          </a:prstGeom>
        </p:spPr>
      </p:pic>
      <p:cxnSp>
        <p:nvCxnSpPr>
          <p:cNvPr id="12" name="Straight Connector 11">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38348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93D3DC20-8119-2A49-BB42-BC60F431BAA2}"/>
              </a:ext>
            </a:extLst>
          </p:cNvPr>
          <p:cNvPicPr>
            <a:picLocks noChangeAspect="1"/>
          </p:cNvPicPr>
          <p:nvPr/>
        </p:nvPicPr>
        <p:blipFill rotWithShape="1">
          <a:blip r:embed="rId2"/>
          <a:srcRect l="13776" r="27007" b="1"/>
          <a:stretch/>
        </p:blipFill>
        <p:spPr>
          <a:xfrm>
            <a:off x="321731" y="557189"/>
            <a:ext cx="5668684" cy="5743618"/>
          </a:xfrm>
          <a:prstGeom prst="rect">
            <a:avLst/>
          </a:prstGeom>
        </p:spPr>
      </p:pic>
      <p:pic>
        <p:nvPicPr>
          <p:cNvPr id="5" name="Content Placeholder 4" descr="A person with a cigarette in the mouth&#10;&#10;Description automatically generated with medium confidence">
            <a:extLst>
              <a:ext uri="{FF2B5EF4-FFF2-40B4-BE49-F238E27FC236}">
                <a16:creationId xmlns:a16="http://schemas.microsoft.com/office/drawing/2014/main" id="{FED6F0E0-7386-4A42-85F5-CA6E0A6DD58A}"/>
              </a:ext>
            </a:extLst>
          </p:cNvPr>
          <p:cNvPicPr>
            <a:picLocks noGrp="1" noChangeAspect="1"/>
          </p:cNvPicPr>
          <p:nvPr>
            <p:ph idx="1"/>
          </p:nvPr>
        </p:nvPicPr>
        <p:blipFill rotWithShape="1">
          <a:blip r:embed="rId3"/>
          <a:srcRect l="21210" r="12590" b="-2"/>
          <a:stretch/>
        </p:blipFill>
        <p:spPr>
          <a:xfrm>
            <a:off x="6195375" y="557189"/>
            <a:ext cx="5674893" cy="5743618"/>
          </a:xfrm>
          <a:prstGeom prst="rect">
            <a:avLst/>
          </a:prstGeom>
        </p:spPr>
      </p:pic>
    </p:spTree>
    <p:extLst>
      <p:ext uri="{BB962C8B-B14F-4D97-AF65-F5344CB8AC3E}">
        <p14:creationId xmlns:p14="http://schemas.microsoft.com/office/powerpoint/2010/main" val="3158937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4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C94D12-87C5-6D4A-8471-B50375453113}"/>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Meanwhile… The Alt-Right Cheer</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outdoor, player, people&#10;&#10;Description automatically generated">
            <a:extLst>
              <a:ext uri="{FF2B5EF4-FFF2-40B4-BE49-F238E27FC236}">
                <a16:creationId xmlns:a16="http://schemas.microsoft.com/office/drawing/2014/main" id="{05D50809-5A91-0F40-9708-AC1BF143FEDB}"/>
              </a:ext>
            </a:extLst>
          </p:cNvPr>
          <p:cNvPicPr>
            <a:picLocks noGrp="1" noChangeAspect="1"/>
          </p:cNvPicPr>
          <p:nvPr>
            <p:ph idx="1"/>
          </p:nvPr>
        </p:nvPicPr>
        <p:blipFill rotWithShape="1">
          <a:blip r:embed="rId3"/>
          <a:srcRect b="15565"/>
          <a:stretch/>
        </p:blipFill>
        <p:spPr>
          <a:xfrm>
            <a:off x="976251" y="942538"/>
            <a:ext cx="7163222" cy="4808332"/>
          </a:xfrm>
          <a:prstGeom prst="rect">
            <a:avLst/>
          </a:prstGeom>
          <a:effectLst/>
        </p:spPr>
      </p:pic>
      <p:sp>
        <p:nvSpPr>
          <p:cNvPr id="6" name="TextBox 5">
            <a:extLst>
              <a:ext uri="{FF2B5EF4-FFF2-40B4-BE49-F238E27FC236}">
                <a16:creationId xmlns:a16="http://schemas.microsoft.com/office/drawing/2014/main" id="{E5CB127A-F408-384D-8A11-138E26613442}"/>
              </a:ext>
            </a:extLst>
          </p:cNvPr>
          <p:cNvSpPr txBox="1"/>
          <p:nvPr/>
        </p:nvSpPr>
        <p:spPr>
          <a:xfrm>
            <a:off x="801408" y="5791398"/>
            <a:ext cx="7512908" cy="646331"/>
          </a:xfrm>
          <a:prstGeom prst="rect">
            <a:avLst/>
          </a:prstGeom>
          <a:noFill/>
        </p:spPr>
        <p:txBody>
          <a:bodyPr wrap="square" rtlCol="0">
            <a:spAutoFit/>
          </a:bodyPr>
          <a:lstStyle/>
          <a:p>
            <a:r>
              <a:rPr lang="en-US" dirty="0"/>
              <a:t>Vice News, </a:t>
            </a:r>
            <a:r>
              <a:rPr lang="en-US" i="1" dirty="0"/>
              <a:t>Patriot Prayer Is Dragging Antifa Into An Unwinnable PR War </a:t>
            </a:r>
            <a:r>
              <a:rPr lang="en-US" dirty="0"/>
              <a:t>(HBO)</a:t>
            </a:r>
          </a:p>
          <a:p>
            <a:endParaRPr lang="en-US" dirty="0"/>
          </a:p>
        </p:txBody>
      </p:sp>
    </p:spTree>
    <p:extLst>
      <p:ext uri="{BB962C8B-B14F-4D97-AF65-F5344CB8AC3E}">
        <p14:creationId xmlns:p14="http://schemas.microsoft.com/office/powerpoint/2010/main" val="2543023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7A7B4-8E3F-1B40-B298-B1037F7CED2B}"/>
              </a:ext>
            </a:extLst>
          </p:cNvPr>
          <p:cNvSpPr>
            <a:spLocks noGrp="1"/>
          </p:cNvSpPr>
          <p:nvPr>
            <p:ph type="title"/>
          </p:nvPr>
        </p:nvSpPr>
        <p:spPr/>
        <p:txBody>
          <a:bodyPr/>
          <a:lstStyle/>
          <a:p>
            <a:endParaRPr lang="en-US" dirty="0"/>
          </a:p>
        </p:txBody>
      </p:sp>
      <p:pic>
        <p:nvPicPr>
          <p:cNvPr id="4" name="10000000_447448699094943_6773217367382225670_n" descr="10000000_447448699094943_6773217367382225670_n">
            <a:hlinkClick r:id="" action="ppaction://media"/>
            <a:extLst>
              <a:ext uri="{FF2B5EF4-FFF2-40B4-BE49-F238E27FC236}">
                <a16:creationId xmlns:a16="http://schemas.microsoft.com/office/drawing/2014/main" id="{2CFBB938-BC64-C64F-B1D7-35300074D78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24865" y="580312"/>
            <a:ext cx="3205163" cy="5697375"/>
          </a:xfrm>
        </p:spPr>
      </p:pic>
    </p:spTree>
    <p:extLst>
      <p:ext uri="{BB962C8B-B14F-4D97-AF65-F5344CB8AC3E}">
        <p14:creationId xmlns:p14="http://schemas.microsoft.com/office/powerpoint/2010/main" val="108187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18325F-15DF-5F45-A594-58A8CA1F1A5C}"/>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kern="1200">
                <a:solidFill>
                  <a:srgbClr val="FFFFFF"/>
                </a:solidFill>
                <a:latin typeface="+mj-lt"/>
                <a:ea typeface="+mj-ea"/>
                <a:cs typeface="+mj-cs"/>
              </a:rPr>
              <a:t>No Accountability</a:t>
            </a:r>
          </a:p>
        </p:txBody>
      </p:sp>
      <p:pic>
        <p:nvPicPr>
          <p:cNvPr id="5" name="Content Placeholder 4">
            <a:extLst>
              <a:ext uri="{FF2B5EF4-FFF2-40B4-BE49-F238E27FC236}">
                <a16:creationId xmlns:a16="http://schemas.microsoft.com/office/drawing/2014/main" id="{05C8B968-3992-D745-BA1A-7D30954BA4DB}"/>
              </a:ext>
            </a:extLst>
          </p:cNvPr>
          <p:cNvPicPr>
            <a:picLocks noGrp="1" noChangeAspect="1"/>
          </p:cNvPicPr>
          <p:nvPr>
            <p:ph idx="1"/>
          </p:nvPr>
        </p:nvPicPr>
        <p:blipFill>
          <a:blip r:embed="rId2"/>
          <a:stretch>
            <a:fillRect/>
          </a:stretch>
        </p:blipFill>
        <p:spPr>
          <a:xfrm>
            <a:off x="5375188" y="98854"/>
            <a:ext cx="5733535" cy="6573271"/>
          </a:xfrm>
          <a:prstGeom prst="rect">
            <a:avLst/>
          </a:prstGeom>
        </p:spPr>
      </p:pic>
    </p:spTree>
    <p:extLst>
      <p:ext uri="{BB962C8B-B14F-4D97-AF65-F5344CB8AC3E}">
        <p14:creationId xmlns:p14="http://schemas.microsoft.com/office/powerpoint/2010/main" val="3935504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D0658-4A61-B44C-B629-C62ED94CB933}"/>
              </a:ext>
            </a:extLst>
          </p:cNvPr>
          <p:cNvSpPr>
            <a:spLocks noGrp="1"/>
          </p:cNvSpPr>
          <p:nvPr>
            <p:ph type="title"/>
          </p:nvPr>
        </p:nvSpPr>
        <p:spPr>
          <a:xfrm>
            <a:off x="1653363" y="365760"/>
            <a:ext cx="9367203" cy="1188720"/>
          </a:xfrm>
        </p:spPr>
        <p:txBody>
          <a:bodyPr>
            <a:normAutofit/>
          </a:bodyPr>
          <a:lstStyle/>
          <a:p>
            <a:r>
              <a:rPr lang="en-US" dirty="0"/>
              <a:t>August 4, 2018</a:t>
            </a:r>
            <a:endParaRPr lang="en-US"/>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01C5D5E-C0FF-F347-B87C-F7869E458669}"/>
              </a:ext>
            </a:extLst>
          </p:cNvPr>
          <p:cNvSpPr>
            <a:spLocks noGrp="1"/>
          </p:cNvSpPr>
          <p:nvPr>
            <p:ph idx="1"/>
          </p:nvPr>
        </p:nvSpPr>
        <p:spPr>
          <a:xfrm>
            <a:off x="1653363" y="2176272"/>
            <a:ext cx="9367204" cy="4041648"/>
          </a:xfrm>
        </p:spPr>
        <p:txBody>
          <a:bodyPr anchor="t">
            <a:normAutofit/>
          </a:bodyPr>
          <a:lstStyle/>
          <a:p>
            <a:r>
              <a:rPr lang="en-US" sz="2400"/>
              <a:t>Far Right groups chose Portland for another rally because of our City’s professed progressive, multi-cultural values, and because of our Police Bureau’s history of preferential treatment for groups like theirs.</a:t>
            </a:r>
          </a:p>
          <a:p>
            <a:r>
              <a:rPr lang="en-US" sz="2400"/>
              <a:t>In the previous months, PPB used violent tactics to clear out antifascist protesters opposing the presence and tactics of groups like the ones gathering on August 4, 2018. While antifascists met violence, the Far Right met deference.</a:t>
            </a:r>
          </a:p>
          <a:p>
            <a:pPr marL="0" indent="0">
              <a:buNone/>
            </a:pPr>
            <a:endParaRPr lang="en-US" sz="2400"/>
          </a:p>
        </p:txBody>
      </p:sp>
    </p:spTree>
    <p:extLst>
      <p:ext uri="{BB962C8B-B14F-4D97-AF65-F5344CB8AC3E}">
        <p14:creationId xmlns:p14="http://schemas.microsoft.com/office/powerpoint/2010/main" val="177322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21C6F9-A3E5-8741-881C-C2713A8D49A6}"/>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What kind of deference?</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Graphical user interface, text, application&#10;&#10;Description automatically generated">
            <a:extLst>
              <a:ext uri="{FF2B5EF4-FFF2-40B4-BE49-F238E27FC236}">
                <a16:creationId xmlns:a16="http://schemas.microsoft.com/office/drawing/2014/main" id="{C6C1DA0E-BBB1-BA45-A996-51B1A1F248BE}"/>
              </a:ext>
            </a:extLst>
          </p:cNvPr>
          <p:cNvPicPr>
            <a:picLocks noGrp="1" noChangeAspect="1"/>
          </p:cNvPicPr>
          <p:nvPr>
            <p:ph idx="1"/>
          </p:nvPr>
        </p:nvPicPr>
        <p:blipFill>
          <a:blip r:embed="rId2"/>
          <a:stretch>
            <a:fillRect/>
          </a:stretch>
        </p:blipFill>
        <p:spPr>
          <a:xfrm>
            <a:off x="331567" y="3041197"/>
            <a:ext cx="5455917" cy="2768878"/>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descr="Graphical user interface, text, application, email&#10;&#10;Description automatically generated">
            <a:extLst>
              <a:ext uri="{FF2B5EF4-FFF2-40B4-BE49-F238E27FC236}">
                <a16:creationId xmlns:a16="http://schemas.microsoft.com/office/drawing/2014/main" id="{1C0A6911-19F3-CF40-953D-F8BB073791D4}"/>
              </a:ext>
            </a:extLst>
          </p:cNvPr>
          <p:cNvPicPr>
            <a:picLocks noChangeAspect="1"/>
          </p:cNvPicPr>
          <p:nvPr/>
        </p:nvPicPr>
        <p:blipFill>
          <a:blip r:embed="rId3"/>
          <a:stretch>
            <a:fillRect/>
          </a:stretch>
        </p:blipFill>
        <p:spPr>
          <a:xfrm>
            <a:off x="6445073" y="3136676"/>
            <a:ext cx="5455917" cy="2577920"/>
          </a:xfrm>
          <a:prstGeom prst="rect">
            <a:avLst/>
          </a:prstGeom>
        </p:spPr>
      </p:pic>
      <p:sp>
        <p:nvSpPr>
          <p:cNvPr id="8" name="TextBox 7">
            <a:extLst>
              <a:ext uri="{FF2B5EF4-FFF2-40B4-BE49-F238E27FC236}">
                <a16:creationId xmlns:a16="http://schemas.microsoft.com/office/drawing/2014/main" id="{88A9F858-E281-5E42-9626-BF86257DC372}"/>
              </a:ext>
            </a:extLst>
          </p:cNvPr>
          <p:cNvSpPr txBox="1"/>
          <p:nvPr/>
        </p:nvSpPr>
        <p:spPr>
          <a:xfrm>
            <a:off x="331567" y="6385855"/>
            <a:ext cx="11653573" cy="369332"/>
          </a:xfrm>
          <a:prstGeom prst="rect">
            <a:avLst/>
          </a:prstGeom>
          <a:noFill/>
        </p:spPr>
        <p:txBody>
          <a:bodyPr wrap="square" rtlCol="0">
            <a:spAutoFit/>
          </a:bodyPr>
          <a:lstStyle/>
          <a:p>
            <a:r>
              <a:rPr lang="en-US" dirty="0"/>
              <a:t>Southern Poverty Law Center, </a:t>
            </a:r>
            <a:r>
              <a:rPr lang="en-US" i="1" dirty="0"/>
              <a:t>Portland far-right rally once again quickly turns violent as march becomes a riot </a:t>
            </a:r>
            <a:r>
              <a:rPr lang="en-US" dirty="0"/>
              <a:t>(July 3, 2018)</a:t>
            </a:r>
          </a:p>
        </p:txBody>
      </p:sp>
    </p:spTree>
    <p:extLst>
      <p:ext uri="{BB962C8B-B14F-4D97-AF65-F5344CB8AC3E}">
        <p14:creationId xmlns:p14="http://schemas.microsoft.com/office/powerpoint/2010/main" val="2941890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9EF146-2145-994D-B4C6-7F48E13065D5}"/>
              </a:ext>
            </a:extLst>
          </p:cNvPr>
          <p:cNvSpPr>
            <a:spLocks noGrp="1"/>
          </p:cNvSpPr>
          <p:nvPr>
            <p:ph type="title"/>
          </p:nvPr>
        </p:nvSpPr>
        <p:spPr>
          <a:xfrm>
            <a:off x="526073" y="4756638"/>
            <a:ext cx="11139854" cy="930447"/>
          </a:xfrm>
        </p:spPr>
        <p:txBody>
          <a:bodyPr vert="horz" lIns="91440" tIns="45720" rIns="91440" bIns="45720" rtlCol="0" anchor="b">
            <a:normAutofit/>
          </a:bodyPr>
          <a:lstStyle/>
          <a:p>
            <a:pPr algn="ctr"/>
            <a:r>
              <a:rPr lang="en-US" sz="5400" kern="1200">
                <a:solidFill>
                  <a:schemeClr val="bg1"/>
                </a:solidFill>
                <a:latin typeface="+mj-lt"/>
                <a:ea typeface="+mj-ea"/>
                <a:cs typeface="+mj-cs"/>
              </a:rPr>
              <a:t>What kind of deference?</a:t>
            </a:r>
          </a:p>
        </p:txBody>
      </p:sp>
      <p:pic>
        <p:nvPicPr>
          <p:cNvPr id="5" name="Content Placeholder 4" descr="A screenshot of a computer&#10;&#10;Description automatically generated">
            <a:extLst>
              <a:ext uri="{FF2B5EF4-FFF2-40B4-BE49-F238E27FC236}">
                <a16:creationId xmlns:a16="http://schemas.microsoft.com/office/drawing/2014/main" id="{F2AF3094-C487-B448-B277-67828BC8E709}"/>
              </a:ext>
            </a:extLst>
          </p:cNvPr>
          <p:cNvPicPr>
            <a:picLocks noGrp="1" noChangeAspect="1"/>
          </p:cNvPicPr>
          <p:nvPr>
            <p:ph idx="1"/>
          </p:nvPr>
        </p:nvPicPr>
        <p:blipFill>
          <a:blip r:embed="rId2"/>
          <a:stretch>
            <a:fillRect/>
          </a:stretch>
        </p:blipFill>
        <p:spPr>
          <a:xfrm>
            <a:off x="320040" y="754480"/>
            <a:ext cx="11496821" cy="3104139"/>
          </a:xfrm>
          <a:prstGeom prst="rect">
            <a:avLst/>
          </a:prstGeom>
        </p:spPr>
      </p:pic>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A515E7E-5358-FE40-9FFB-7A468D851C41}"/>
              </a:ext>
            </a:extLst>
          </p:cNvPr>
          <p:cNvSpPr txBox="1"/>
          <p:nvPr/>
        </p:nvSpPr>
        <p:spPr>
          <a:xfrm>
            <a:off x="576187" y="3994625"/>
            <a:ext cx="11039626" cy="923330"/>
          </a:xfrm>
          <a:prstGeom prst="rect">
            <a:avLst/>
          </a:prstGeom>
          <a:noFill/>
        </p:spPr>
        <p:txBody>
          <a:bodyPr wrap="square" rtlCol="0">
            <a:spAutoFit/>
          </a:bodyPr>
          <a:lstStyle/>
          <a:p>
            <a:r>
              <a:rPr lang="en-US" dirty="0"/>
              <a:t>Katie Shepherd, </a:t>
            </a:r>
            <a:r>
              <a:rPr lang="en-US" i="1" dirty="0"/>
              <a:t>Senate Candidate Joey Gibson Has Moved His Next Portland Protest to a Place Where Right-Wing Marchers Can Carry Guns</a:t>
            </a:r>
            <a:r>
              <a:rPr lang="en-US" dirty="0"/>
              <a:t>, Willamette Week (July 27, 2018).</a:t>
            </a:r>
            <a:endParaRPr lang="en-US" i="1" dirty="0"/>
          </a:p>
          <a:p>
            <a:endParaRPr lang="en-US" dirty="0"/>
          </a:p>
        </p:txBody>
      </p:sp>
    </p:spTree>
    <p:extLst>
      <p:ext uri="{BB962C8B-B14F-4D97-AF65-F5344CB8AC3E}">
        <p14:creationId xmlns:p14="http://schemas.microsoft.com/office/powerpoint/2010/main" val="319096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BCFC-E106-074C-B5C1-3974C9EFB63C}"/>
              </a:ext>
            </a:extLst>
          </p:cNvPr>
          <p:cNvSpPr>
            <a:spLocks noGrp="1"/>
          </p:cNvSpPr>
          <p:nvPr>
            <p:ph type="title"/>
          </p:nvPr>
        </p:nvSpPr>
        <p:spPr/>
        <p:txBody>
          <a:bodyPr/>
          <a:lstStyle/>
          <a:p>
            <a:pPr algn="ctr"/>
            <a:r>
              <a:rPr lang="en-US" dirty="0"/>
              <a:t>What kind of deference?</a:t>
            </a:r>
          </a:p>
        </p:txBody>
      </p:sp>
      <p:pic>
        <p:nvPicPr>
          <p:cNvPr id="5" name="Content Placeholder 4" descr="Text&#10;&#10;Description automatically generated">
            <a:extLst>
              <a:ext uri="{FF2B5EF4-FFF2-40B4-BE49-F238E27FC236}">
                <a16:creationId xmlns:a16="http://schemas.microsoft.com/office/drawing/2014/main" id="{EB1B4F3E-514E-0942-8351-C070503379E4}"/>
              </a:ext>
            </a:extLst>
          </p:cNvPr>
          <p:cNvPicPr>
            <a:picLocks noGrp="1" noChangeAspect="1"/>
          </p:cNvPicPr>
          <p:nvPr>
            <p:ph idx="1"/>
          </p:nvPr>
        </p:nvPicPr>
        <p:blipFill>
          <a:blip r:embed="rId2"/>
          <a:stretch>
            <a:fillRect/>
          </a:stretch>
        </p:blipFill>
        <p:spPr>
          <a:xfrm>
            <a:off x="838200" y="2356077"/>
            <a:ext cx="10515600" cy="3106057"/>
          </a:xfrm>
        </p:spPr>
      </p:pic>
      <p:sp>
        <p:nvSpPr>
          <p:cNvPr id="7" name="TextBox 6">
            <a:extLst>
              <a:ext uri="{FF2B5EF4-FFF2-40B4-BE49-F238E27FC236}">
                <a16:creationId xmlns:a16="http://schemas.microsoft.com/office/drawing/2014/main" id="{9B0CD43E-ACEC-BE46-A776-A8408516E03C}"/>
              </a:ext>
            </a:extLst>
          </p:cNvPr>
          <p:cNvSpPr txBox="1"/>
          <p:nvPr/>
        </p:nvSpPr>
        <p:spPr>
          <a:xfrm>
            <a:off x="986971" y="5892800"/>
            <a:ext cx="10838352" cy="1200329"/>
          </a:xfrm>
          <a:prstGeom prst="rect">
            <a:avLst/>
          </a:prstGeom>
          <a:noFill/>
        </p:spPr>
        <p:txBody>
          <a:bodyPr wrap="none" rtlCol="0">
            <a:spAutoFit/>
          </a:bodyPr>
          <a:lstStyle/>
          <a:p>
            <a:r>
              <a:rPr lang="en-US" dirty="0"/>
              <a:t>Katie Shepherd, </a:t>
            </a:r>
            <a:r>
              <a:rPr lang="en-US" i="1" dirty="0"/>
              <a:t>Portland Police Found Right-Wing Protesters With a Cache of Long Guns Atop a Parking Garage. </a:t>
            </a:r>
          </a:p>
          <a:p>
            <a:r>
              <a:rPr lang="en-US" i="1" dirty="0"/>
              <a:t>Why Didn’t the Mayor Know?</a:t>
            </a:r>
            <a:r>
              <a:rPr lang="en-US" dirty="0"/>
              <a:t>, Willamette Week (October 16, 2018)</a:t>
            </a:r>
            <a:endParaRPr lang="en-US" i="1" dirty="0"/>
          </a:p>
          <a:p>
            <a:br>
              <a:rPr lang="en-US" dirty="0"/>
            </a:br>
            <a:endParaRPr lang="en-US" dirty="0"/>
          </a:p>
        </p:txBody>
      </p:sp>
    </p:spTree>
    <p:extLst>
      <p:ext uri="{BB962C8B-B14F-4D97-AF65-F5344CB8AC3E}">
        <p14:creationId xmlns:p14="http://schemas.microsoft.com/office/powerpoint/2010/main" val="922883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group of people in riot gear&#10;&#10;Description automatically generated with medium confidence">
            <a:extLst>
              <a:ext uri="{FF2B5EF4-FFF2-40B4-BE49-F238E27FC236}">
                <a16:creationId xmlns:a16="http://schemas.microsoft.com/office/drawing/2014/main" id="{8C847690-5AD3-984E-8073-5FBF77129C83}"/>
              </a:ext>
            </a:extLst>
          </p:cNvPr>
          <p:cNvPicPr>
            <a:picLocks noChangeAspect="1"/>
          </p:cNvPicPr>
          <p:nvPr/>
        </p:nvPicPr>
        <p:blipFill rotWithShape="1">
          <a:blip r:embed="rId3"/>
          <a:srcRect r="25"/>
          <a:stretch/>
        </p:blipFill>
        <p:spPr>
          <a:xfrm>
            <a:off x="1146" y="0"/>
            <a:ext cx="12189708" cy="6858000"/>
          </a:xfrm>
          <a:prstGeom prst="rect">
            <a:avLst/>
          </a:prstGeom>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F3ABF9D-F32B-1D43-95DB-F6A5B7A90277}"/>
              </a:ext>
            </a:extLst>
          </p:cNvPr>
          <p:cNvSpPr>
            <a:spLocks noGrp="1"/>
          </p:cNvSpPr>
          <p:nvPr>
            <p:ph type="title"/>
          </p:nvPr>
        </p:nvSpPr>
        <p:spPr>
          <a:xfrm>
            <a:off x="618062" y="4185749"/>
            <a:ext cx="9265771" cy="622836"/>
          </a:xfrm>
        </p:spPr>
        <p:txBody>
          <a:bodyPr>
            <a:normAutofit/>
          </a:bodyPr>
          <a:lstStyle/>
          <a:p>
            <a:r>
              <a:rPr lang="en-US" sz="3600"/>
              <a:t>Aaron Cantu</a:t>
            </a:r>
          </a:p>
        </p:txBody>
      </p:sp>
      <p:sp>
        <p:nvSpPr>
          <p:cNvPr id="3" name="Content Placeholder 2">
            <a:extLst>
              <a:ext uri="{FF2B5EF4-FFF2-40B4-BE49-F238E27FC236}">
                <a16:creationId xmlns:a16="http://schemas.microsoft.com/office/drawing/2014/main" id="{95C8D748-210E-DE49-855B-987A2D11C540}"/>
              </a:ext>
            </a:extLst>
          </p:cNvPr>
          <p:cNvSpPr>
            <a:spLocks noGrp="1"/>
          </p:cNvSpPr>
          <p:nvPr>
            <p:ph idx="1"/>
          </p:nvPr>
        </p:nvSpPr>
        <p:spPr>
          <a:xfrm>
            <a:off x="618063" y="4856921"/>
            <a:ext cx="9565028" cy="1249240"/>
          </a:xfrm>
        </p:spPr>
        <p:txBody>
          <a:bodyPr>
            <a:normAutofit/>
          </a:bodyPr>
          <a:lstStyle/>
          <a:p>
            <a:r>
              <a:rPr lang="en-US" sz="1800"/>
              <a:t>Mr. Cantu peacefully assembled on SW Naito Parkway along with the other antifascist protestors. Immediately, he found a heavy police presence trained primarily on the antifascist protestors.</a:t>
            </a:r>
          </a:p>
          <a:p>
            <a:endParaRPr lang="en-US" sz="1800"/>
          </a:p>
        </p:txBody>
      </p:sp>
    </p:spTree>
    <p:extLst>
      <p:ext uri="{BB962C8B-B14F-4D97-AF65-F5344CB8AC3E}">
        <p14:creationId xmlns:p14="http://schemas.microsoft.com/office/powerpoint/2010/main" val="363416877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CB4D26-C46B-8D44-A4EF-DFB749D5A66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Joey Gibson and the Far Right Ignore Orders</a:t>
            </a:r>
          </a:p>
        </p:txBody>
      </p:sp>
      <p:pic>
        <p:nvPicPr>
          <p:cNvPr id="5" name="Content Placeholder 4" descr="Diagram&#10;&#10;Description automatically generated with medium confidence">
            <a:extLst>
              <a:ext uri="{FF2B5EF4-FFF2-40B4-BE49-F238E27FC236}">
                <a16:creationId xmlns:a16="http://schemas.microsoft.com/office/drawing/2014/main" id="{D7B3F09B-8EC7-F741-9C26-57EF9A48EF26}"/>
              </a:ext>
            </a:extLst>
          </p:cNvPr>
          <p:cNvPicPr>
            <a:picLocks noGrp="1" noChangeAspect="1"/>
          </p:cNvPicPr>
          <p:nvPr>
            <p:ph idx="1"/>
          </p:nvPr>
        </p:nvPicPr>
        <p:blipFill>
          <a:blip r:embed="rId2"/>
          <a:stretch>
            <a:fillRect/>
          </a:stretch>
        </p:blipFill>
        <p:spPr>
          <a:xfrm>
            <a:off x="1213557" y="1675227"/>
            <a:ext cx="9764886" cy="4394199"/>
          </a:xfrm>
          <a:prstGeom prst="rect">
            <a:avLst/>
          </a:prstGeom>
        </p:spPr>
      </p:pic>
    </p:spTree>
    <p:extLst>
      <p:ext uri="{BB962C8B-B14F-4D97-AF65-F5344CB8AC3E}">
        <p14:creationId xmlns:p14="http://schemas.microsoft.com/office/powerpoint/2010/main" val="3555299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CD3E5-B5DB-B94C-97F4-8FC5F4A9F6BA}"/>
              </a:ext>
            </a:extLst>
          </p:cNvPr>
          <p:cNvSpPr>
            <a:spLocks noGrp="1"/>
          </p:cNvSpPr>
          <p:nvPr>
            <p:ph type="title"/>
          </p:nvPr>
        </p:nvSpPr>
        <p:spPr/>
        <p:txBody>
          <a:bodyPr/>
          <a:lstStyle/>
          <a:p>
            <a:pPr algn="ctr"/>
            <a:r>
              <a:rPr lang="en-US" dirty="0"/>
              <a:t>Antifascists Move to Respond, Face Police</a:t>
            </a:r>
          </a:p>
        </p:txBody>
      </p:sp>
      <p:pic>
        <p:nvPicPr>
          <p:cNvPr id="5" name="Content Placeholder 4" descr="A picture containing road, outdoor, tree, street&#10;&#10;Description automatically generated">
            <a:extLst>
              <a:ext uri="{FF2B5EF4-FFF2-40B4-BE49-F238E27FC236}">
                <a16:creationId xmlns:a16="http://schemas.microsoft.com/office/drawing/2014/main" id="{B74F92BB-D50B-B545-93BB-F0F493611B28}"/>
              </a:ext>
            </a:extLst>
          </p:cNvPr>
          <p:cNvPicPr>
            <a:picLocks noGrp="1" noChangeAspect="1"/>
          </p:cNvPicPr>
          <p:nvPr>
            <p:ph idx="1"/>
          </p:nvPr>
        </p:nvPicPr>
        <p:blipFill>
          <a:blip r:embed="rId2"/>
          <a:stretch>
            <a:fillRect/>
          </a:stretch>
        </p:blipFill>
        <p:spPr>
          <a:xfrm>
            <a:off x="2177204" y="1690688"/>
            <a:ext cx="7474795" cy="5047216"/>
          </a:xfrm>
        </p:spPr>
      </p:pic>
    </p:spTree>
    <p:extLst>
      <p:ext uri="{BB962C8B-B14F-4D97-AF65-F5344CB8AC3E}">
        <p14:creationId xmlns:p14="http://schemas.microsoft.com/office/powerpoint/2010/main" val="1419536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1" name="Rectangle 20">
            <a:extLst>
              <a:ext uri="{FF2B5EF4-FFF2-40B4-BE49-F238E27FC236}">
                <a16:creationId xmlns:a16="http://schemas.microsoft.com/office/drawing/2014/main" id="{2032B1E8-BC40-4380-97A6-14C0320AE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2">
            <a:extLst>
              <a:ext uri="{FF2B5EF4-FFF2-40B4-BE49-F238E27FC236}">
                <a16:creationId xmlns:a16="http://schemas.microsoft.com/office/drawing/2014/main" id="{82BEABD9-E1ED-49C7-8734-5494C88E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1F778B-7705-A544-9A61-41BC9F5BBA3E}"/>
              </a:ext>
            </a:extLst>
          </p:cNvPr>
          <p:cNvSpPr>
            <a:spLocks noGrp="1"/>
          </p:cNvSpPr>
          <p:nvPr>
            <p:ph type="title"/>
          </p:nvPr>
        </p:nvSpPr>
        <p:spPr>
          <a:xfrm>
            <a:off x="841248" y="5010912"/>
            <a:ext cx="2889504" cy="1344168"/>
          </a:xfrm>
        </p:spPr>
        <p:txBody>
          <a:bodyPr vert="horz" lIns="91440" tIns="45720" rIns="91440" bIns="45720" rtlCol="0" anchor="ctr">
            <a:normAutofit/>
          </a:bodyPr>
          <a:lstStyle/>
          <a:p>
            <a:r>
              <a:rPr lang="en-US" sz="2600" kern="1200">
                <a:solidFill>
                  <a:schemeClr val="bg1"/>
                </a:solidFill>
                <a:latin typeface="+mj-lt"/>
                <a:ea typeface="+mj-ea"/>
                <a:cs typeface="+mj-cs"/>
              </a:rPr>
              <a:t>“Aerial Distraction Devices”</a:t>
            </a:r>
          </a:p>
        </p:txBody>
      </p:sp>
      <p:pic>
        <p:nvPicPr>
          <p:cNvPr id="7" name="Picture 6" descr="A picture containing ground, container, can, close&#10;&#10;Description automatically generated">
            <a:extLst>
              <a:ext uri="{FF2B5EF4-FFF2-40B4-BE49-F238E27FC236}">
                <a16:creationId xmlns:a16="http://schemas.microsoft.com/office/drawing/2014/main" id="{0A115CE4-72F0-884C-9464-F790E241F525}"/>
              </a:ext>
            </a:extLst>
          </p:cNvPr>
          <p:cNvPicPr>
            <a:picLocks noChangeAspect="1"/>
          </p:cNvPicPr>
          <p:nvPr/>
        </p:nvPicPr>
        <p:blipFill>
          <a:blip r:embed="rId3"/>
          <a:stretch>
            <a:fillRect/>
          </a:stretch>
        </p:blipFill>
        <p:spPr>
          <a:xfrm>
            <a:off x="1749799" y="424328"/>
            <a:ext cx="2980452" cy="3973936"/>
          </a:xfrm>
          <a:prstGeom prst="rect">
            <a:avLst/>
          </a:prstGeom>
        </p:spPr>
      </p:pic>
      <p:pic>
        <p:nvPicPr>
          <p:cNvPr id="5" name="Content Placeholder 4" descr="A picture containing bottle, close&#10;&#10;Description automatically generated">
            <a:extLst>
              <a:ext uri="{FF2B5EF4-FFF2-40B4-BE49-F238E27FC236}">
                <a16:creationId xmlns:a16="http://schemas.microsoft.com/office/drawing/2014/main" id="{D67A04E3-E22A-D740-B5AC-566DAF734D7C}"/>
              </a:ext>
            </a:extLst>
          </p:cNvPr>
          <p:cNvPicPr>
            <a:picLocks noChangeAspect="1"/>
          </p:cNvPicPr>
          <p:nvPr/>
        </p:nvPicPr>
        <p:blipFill>
          <a:blip r:embed="rId4"/>
          <a:stretch>
            <a:fillRect/>
          </a:stretch>
        </p:blipFill>
        <p:spPr>
          <a:xfrm>
            <a:off x="6965007" y="424328"/>
            <a:ext cx="3973936" cy="3973936"/>
          </a:xfrm>
          <a:prstGeom prst="rect">
            <a:avLst/>
          </a:prstGeom>
        </p:spPr>
      </p:pic>
      <p:cxnSp>
        <p:nvCxnSpPr>
          <p:cNvPr id="33" name="Straight Connector 24">
            <a:extLst>
              <a:ext uri="{FF2B5EF4-FFF2-40B4-BE49-F238E27FC236}">
                <a16:creationId xmlns:a16="http://schemas.microsoft.com/office/drawing/2014/main" id="{17341211-05E5-4FDD-98B1-F551CD0EAE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9512"/>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4" name="Content Placeholder 17">
            <a:extLst>
              <a:ext uri="{FF2B5EF4-FFF2-40B4-BE49-F238E27FC236}">
                <a16:creationId xmlns:a16="http://schemas.microsoft.com/office/drawing/2014/main" id="{0DA584DD-5F3C-4FD0-BBB3-7B004FB6A543}"/>
              </a:ext>
            </a:extLst>
          </p:cNvPr>
          <p:cNvSpPr>
            <a:spLocks noGrp="1"/>
          </p:cNvSpPr>
          <p:nvPr>
            <p:ph idx="1"/>
          </p:nvPr>
        </p:nvSpPr>
        <p:spPr>
          <a:xfrm>
            <a:off x="4379976" y="5010912"/>
            <a:ext cx="6976872" cy="1344168"/>
          </a:xfrm>
        </p:spPr>
        <p:txBody>
          <a:bodyPr anchor="ctr">
            <a:normAutofit/>
          </a:bodyPr>
          <a:lstStyle/>
          <a:p>
            <a:r>
              <a:rPr lang="en-US" sz="1700" dirty="0">
                <a:solidFill>
                  <a:schemeClr val="bg1"/>
                </a:solidFill>
              </a:rPr>
              <a:t>High velocity projectiles that can travel as fast as 200 mph</a:t>
            </a:r>
          </a:p>
        </p:txBody>
      </p:sp>
    </p:spTree>
    <p:extLst>
      <p:ext uri="{BB962C8B-B14F-4D97-AF65-F5344CB8AC3E}">
        <p14:creationId xmlns:p14="http://schemas.microsoft.com/office/powerpoint/2010/main" val="298339653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1450</TotalTime>
  <Words>509</Words>
  <Application>Microsoft Office PowerPoint</Application>
  <PresentationFormat>Widescreen</PresentationFormat>
  <Paragraphs>38</Paragraphs>
  <Slides>18</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Cantu, et. al. v. City of Portland, et. al.</vt:lpstr>
      <vt:lpstr>August 4, 2018</vt:lpstr>
      <vt:lpstr>What kind of deference?</vt:lpstr>
      <vt:lpstr>What kind of deference?</vt:lpstr>
      <vt:lpstr>What kind of deference?</vt:lpstr>
      <vt:lpstr>Aaron Cantu</vt:lpstr>
      <vt:lpstr>Joey Gibson and the Far Right Ignore Orders</vt:lpstr>
      <vt:lpstr>Antifascists Move to Respond, Face Police</vt:lpstr>
      <vt:lpstr>“Aerial Distraction Devices”</vt:lpstr>
      <vt:lpstr>PPB is trained not to shoot at people’s heads</vt:lpstr>
      <vt:lpstr>PPB Aimed at the Crowd’s Heads</vt:lpstr>
      <vt:lpstr>Aaron is struck in the head</vt:lpstr>
      <vt:lpstr>Taken to the hospital</vt:lpstr>
      <vt:lpstr>Shane Kavanaugh and Beth Nakamura, 'It felt like a war zone': Portland protester hit in head by police flash-bang speaks, The Oregonian (Aug 11, 2019) </vt:lpstr>
      <vt:lpstr>PowerPoint Presentation</vt:lpstr>
      <vt:lpstr>Meanwhile… The Alt-Right Cheer</vt:lpstr>
      <vt:lpstr>PowerPoint Presentation</vt:lpstr>
      <vt:lpstr>No Accountability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Cantu, et. al. v. City of Portland, et. al.</dc:title>
  <dc:creator>Juan Chavez</dc:creator>
  <cp:lastModifiedBy>McClymont, Keelan</cp:lastModifiedBy>
  <cp:revision>11</cp:revision>
  <dcterms:created xsi:type="dcterms:W3CDTF">2021-11-30T19:36:09Z</dcterms:created>
  <dcterms:modified xsi:type="dcterms:W3CDTF">2021-12-04T04:54:58Z</dcterms:modified>
</cp:coreProperties>
</file>