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6" r:id="rId1"/>
  </p:sldMasterIdLst>
  <p:sldIdLst>
    <p:sldId id="262" r:id="rId2"/>
    <p:sldId id="265" r:id="rId3"/>
    <p:sldId id="257" r:id="rId4"/>
    <p:sldId id="260" r:id="rId5"/>
    <p:sldId id="264" r:id="rId6"/>
    <p:sldId id="263" r:id="rId7"/>
    <p:sldId id="266" r:id="rId8"/>
    <p:sldId id="267" r:id="rId9"/>
    <p:sldId id="269" r:id="rId10"/>
    <p:sldId id="270" r:id="rId11"/>
    <p:sldId id="268"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58E80-3D10-EB0B-C003-BDA56D275289}" v="524" dt="2021-12-01T15:58:3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son, Dasheeda" userId="S::dasheeda.dawson@portlandoregon.gov::51db6f37-0307-4487-8f5f-ddd13f1c93d1" providerId="AD" clId="Web-{7F458E80-3D10-EB0B-C003-BDA56D275289}"/>
    <pc:docChg chg="modSld">
      <pc:chgData name="Dawson, Dasheeda" userId="S::dasheeda.dawson@portlandoregon.gov::51db6f37-0307-4487-8f5f-ddd13f1c93d1" providerId="AD" clId="Web-{7F458E80-3D10-EB0B-C003-BDA56D275289}" dt="2021-12-01T16:02:22.197" v="639" actId="20577"/>
      <pc:docMkLst>
        <pc:docMk/>
      </pc:docMkLst>
      <pc:sldChg chg="modSp">
        <pc:chgData name="Dawson, Dasheeda" userId="S::dasheeda.dawson@portlandoregon.gov::51db6f37-0307-4487-8f5f-ddd13f1c93d1" providerId="AD" clId="Web-{7F458E80-3D10-EB0B-C003-BDA56D275289}" dt="2021-12-01T15:27:25.333" v="1" actId="20577"/>
        <pc:sldMkLst>
          <pc:docMk/>
          <pc:sldMk cId="627664124" sldId="262"/>
        </pc:sldMkLst>
        <pc:spChg chg="mod">
          <ac:chgData name="Dawson, Dasheeda" userId="S::dasheeda.dawson@portlandoregon.gov::51db6f37-0307-4487-8f5f-ddd13f1c93d1" providerId="AD" clId="Web-{7F458E80-3D10-EB0B-C003-BDA56D275289}" dt="2021-12-01T15:27:25.333" v="1" actId="20577"/>
          <ac:spMkLst>
            <pc:docMk/>
            <pc:sldMk cId="627664124" sldId="262"/>
            <ac:spMk id="3" creationId="{07670315-575D-4073-83BC-36AC2285D50B}"/>
          </ac:spMkLst>
        </pc:spChg>
      </pc:sldChg>
      <pc:sldChg chg="modSp">
        <pc:chgData name="Dawson, Dasheeda" userId="S::dasheeda.dawson@portlandoregon.gov::51db6f37-0307-4487-8f5f-ddd13f1c93d1" providerId="AD" clId="Web-{7F458E80-3D10-EB0B-C003-BDA56D275289}" dt="2021-12-01T16:02:22.197" v="639" actId="20577"/>
        <pc:sldMkLst>
          <pc:docMk/>
          <pc:sldMk cId="2091999602" sldId="263"/>
        </pc:sldMkLst>
        <pc:graphicFrameChg chg="modGraphic">
          <ac:chgData name="Dawson, Dasheeda" userId="S::dasheeda.dawson@portlandoregon.gov::51db6f37-0307-4487-8f5f-ddd13f1c93d1" providerId="AD" clId="Web-{7F458E80-3D10-EB0B-C003-BDA56D275289}" dt="2021-12-01T16:02:22.197" v="639" actId="20577"/>
          <ac:graphicFrameMkLst>
            <pc:docMk/>
            <pc:sldMk cId="2091999602" sldId="263"/>
            <ac:graphicFrameMk id="15" creationId="{55526EFA-32CB-496A-BCBC-574FB56FB592}"/>
          </ac:graphicFrameMkLst>
        </pc:graphicFrameChg>
      </pc:sldChg>
      <pc:sldChg chg="modSp">
        <pc:chgData name="Dawson, Dasheeda" userId="S::dasheeda.dawson@portlandoregon.gov::51db6f37-0307-4487-8f5f-ddd13f1c93d1" providerId="AD" clId="Web-{7F458E80-3D10-EB0B-C003-BDA56D275289}" dt="2021-12-01T15:28:04.162" v="3" actId="20577"/>
        <pc:sldMkLst>
          <pc:docMk/>
          <pc:sldMk cId="3708292743" sldId="265"/>
        </pc:sldMkLst>
        <pc:spChg chg="mod">
          <ac:chgData name="Dawson, Dasheeda" userId="S::dasheeda.dawson@portlandoregon.gov::51db6f37-0307-4487-8f5f-ddd13f1c93d1" providerId="AD" clId="Web-{7F458E80-3D10-EB0B-C003-BDA56D275289}" dt="2021-12-01T15:28:04.162" v="3" actId="20577"/>
          <ac:spMkLst>
            <pc:docMk/>
            <pc:sldMk cId="3708292743" sldId="265"/>
            <ac:spMk id="3" creationId="{DD3DDF0F-D1B6-45B3-8A42-1FFFBD4536FF}"/>
          </ac:spMkLst>
        </pc:spChg>
      </pc:sldChg>
      <pc:sldChg chg="modSp">
        <pc:chgData name="Dawson, Dasheeda" userId="S::dasheeda.dawson@portlandoregon.gov::51db6f37-0307-4487-8f5f-ddd13f1c93d1" providerId="AD" clId="Web-{7F458E80-3D10-EB0B-C003-BDA56D275289}" dt="2021-12-01T15:58:34.193" v="521" actId="20577"/>
        <pc:sldMkLst>
          <pc:docMk/>
          <pc:sldMk cId="3852401767" sldId="268"/>
        </pc:sldMkLst>
        <pc:spChg chg="mod">
          <ac:chgData name="Dawson, Dasheeda" userId="S::dasheeda.dawson@portlandoregon.gov::51db6f37-0307-4487-8f5f-ddd13f1c93d1" providerId="AD" clId="Web-{7F458E80-3D10-EB0B-C003-BDA56D275289}" dt="2021-12-01T15:58:34.193" v="515" actId="20577"/>
          <ac:spMkLst>
            <pc:docMk/>
            <pc:sldMk cId="3852401767" sldId="268"/>
            <ac:spMk id="8" creationId="{2221CEB4-2C50-4721-83CA-191D95E43E11}"/>
          </ac:spMkLst>
        </pc:spChg>
        <pc:spChg chg="mod">
          <ac:chgData name="Dawson, Dasheeda" userId="S::dasheeda.dawson@portlandoregon.gov::51db6f37-0307-4487-8f5f-ddd13f1c93d1" providerId="AD" clId="Web-{7F458E80-3D10-EB0B-C003-BDA56D275289}" dt="2021-12-01T15:40:55.894" v="289" actId="1076"/>
          <ac:spMkLst>
            <pc:docMk/>
            <pc:sldMk cId="3852401767" sldId="268"/>
            <ac:spMk id="12" creationId="{6108B5BE-4171-4587-A3CE-10887058B35C}"/>
          </ac:spMkLst>
        </pc:spChg>
        <pc:spChg chg="mod">
          <ac:chgData name="Dawson, Dasheeda" userId="S::dasheeda.dawson@portlandoregon.gov::51db6f37-0307-4487-8f5f-ddd13f1c93d1" providerId="AD" clId="Web-{7F458E80-3D10-EB0B-C003-BDA56D275289}" dt="2021-12-01T15:41:03.722" v="290" actId="1076"/>
          <ac:spMkLst>
            <pc:docMk/>
            <pc:sldMk cId="3852401767" sldId="268"/>
            <ac:spMk id="13" creationId="{83541333-7EA0-4356-90B8-9E5148B2F117}"/>
          </ac:spMkLst>
        </pc:spChg>
        <pc:spChg chg="mod">
          <ac:chgData name="Dawson, Dasheeda" userId="S::dasheeda.dawson@portlandoregon.gov::51db6f37-0307-4487-8f5f-ddd13f1c93d1" providerId="AD" clId="Web-{7F458E80-3D10-EB0B-C003-BDA56D275289}" dt="2021-12-01T15:58:34.193" v="521" actId="20577"/>
          <ac:spMkLst>
            <pc:docMk/>
            <pc:sldMk cId="3852401767" sldId="268"/>
            <ac:spMk id="14" creationId="{5328BD84-F4D4-4676-97A2-736DDA8CEA66}"/>
          </ac:spMkLst>
        </pc:spChg>
      </pc:sldChg>
      <pc:sldChg chg="modSp">
        <pc:chgData name="Dawson, Dasheeda" userId="S::dasheeda.dawson@portlandoregon.gov::51db6f37-0307-4487-8f5f-ddd13f1c93d1" providerId="AD" clId="Web-{7F458E80-3D10-EB0B-C003-BDA56D275289}" dt="2021-12-01T15:53:51.485" v="464" actId="20577"/>
        <pc:sldMkLst>
          <pc:docMk/>
          <pc:sldMk cId="137441048" sldId="271"/>
        </pc:sldMkLst>
        <pc:spChg chg="mod">
          <ac:chgData name="Dawson, Dasheeda" userId="S::dasheeda.dawson@portlandoregon.gov::51db6f37-0307-4487-8f5f-ddd13f1c93d1" providerId="AD" clId="Web-{7F458E80-3D10-EB0B-C003-BDA56D275289}" dt="2021-12-01T15:49:35.918" v="408" actId="1076"/>
          <ac:spMkLst>
            <pc:docMk/>
            <pc:sldMk cId="137441048" sldId="271"/>
            <ac:spMk id="7" creationId="{09AA270C-575E-4F02-B922-BDDF5F2B7352}"/>
          </ac:spMkLst>
        </pc:spChg>
        <pc:spChg chg="mod">
          <ac:chgData name="Dawson, Dasheeda" userId="S::dasheeda.dawson@portlandoregon.gov::51db6f37-0307-4487-8f5f-ddd13f1c93d1" providerId="AD" clId="Web-{7F458E80-3D10-EB0B-C003-BDA56D275289}" dt="2021-12-01T15:53:51.485" v="464" actId="20577"/>
          <ac:spMkLst>
            <pc:docMk/>
            <pc:sldMk cId="137441048" sldId="271"/>
            <ac:spMk id="8" creationId="{0A5CE805-FF18-4ED3-BD3B-85D0CDC1A6A2}"/>
          </ac:spMkLst>
        </pc:spChg>
      </pc:sldChg>
      <pc:sldChg chg="modSp">
        <pc:chgData name="Dawson, Dasheeda" userId="S::dasheeda.dawson@portlandoregon.gov::51db6f37-0307-4487-8f5f-ddd13f1c93d1" providerId="AD" clId="Web-{7F458E80-3D10-EB0B-C003-BDA56D275289}" dt="2021-12-01T15:57:53.427" v="503" actId="20577"/>
        <pc:sldMkLst>
          <pc:docMk/>
          <pc:sldMk cId="1735983684" sldId="272"/>
        </pc:sldMkLst>
        <pc:spChg chg="mod">
          <ac:chgData name="Dawson, Dasheeda" userId="S::dasheeda.dawson@portlandoregon.gov::51db6f37-0307-4487-8f5f-ddd13f1c93d1" providerId="AD" clId="Web-{7F458E80-3D10-EB0B-C003-BDA56D275289}" dt="2021-12-01T15:57:53.427" v="503" actId="20577"/>
          <ac:spMkLst>
            <pc:docMk/>
            <pc:sldMk cId="1735983684" sldId="272"/>
            <ac:spMk id="5" creationId="{EC412D0C-2087-4061-A308-3D8896963CFE}"/>
          </ac:spMkLst>
        </pc:spChg>
        <pc:spChg chg="mod">
          <ac:chgData name="Dawson, Dasheeda" userId="S::dasheeda.dawson@portlandoregon.gov::51db6f37-0307-4487-8f5f-ddd13f1c93d1" providerId="AD" clId="Web-{7F458E80-3D10-EB0B-C003-BDA56D275289}" dt="2021-12-01T15:57:37.770" v="501" actId="20577"/>
          <ac:spMkLst>
            <pc:docMk/>
            <pc:sldMk cId="1735983684" sldId="272"/>
            <ac:spMk id="8" creationId="{F9FB198C-80F7-4889-8231-61D2E1794089}"/>
          </ac:spMkLst>
        </pc:spChg>
        <pc:picChg chg="mod">
          <ac:chgData name="Dawson, Dasheeda" userId="S::dasheeda.dawson@portlandoregon.gov::51db6f37-0307-4487-8f5f-ddd13f1c93d1" providerId="AD" clId="Web-{7F458E80-3D10-EB0B-C003-BDA56D275289}" dt="2021-12-01T15:47:41.698" v="395" actId="1076"/>
          <ac:picMkLst>
            <pc:docMk/>
            <pc:sldMk cId="1735983684" sldId="272"/>
            <ac:picMk id="1028" creationId="{3358E1D2-1C15-4E19-9CBE-A49C6EDAE6EE}"/>
          </ac:picMkLst>
        </pc:picChg>
        <pc:picChg chg="mod modCrop">
          <ac:chgData name="Dawson, Dasheeda" userId="S::dasheeda.dawson@portlandoregon.gov::51db6f37-0307-4487-8f5f-ddd13f1c93d1" providerId="AD" clId="Web-{7F458E80-3D10-EB0B-C003-BDA56D275289}" dt="2021-12-01T15:57:01.801" v="494" actId="1076"/>
          <ac:picMkLst>
            <pc:docMk/>
            <pc:sldMk cId="1735983684" sldId="272"/>
            <ac:picMk id="1032" creationId="{537B5521-C36B-4275-9B2F-75A0C81FC213}"/>
          </ac:picMkLst>
        </pc:picChg>
        <pc:picChg chg="mod">
          <ac:chgData name="Dawson, Dasheeda" userId="S::dasheeda.dawson@portlandoregon.gov::51db6f37-0307-4487-8f5f-ddd13f1c93d1" providerId="AD" clId="Web-{7F458E80-3D10-EB0B-C003-BDA56D275289}" dt="2021-12-01T15:56:55.332" v="493" actId="1076"/>
          <ac:picMkLst>
            <pc:docMk/>
            <pc:sldMk cId="1735983684" sldId="272"/>
            <ac:picMk id="1034" creationId="{1707CC83-CDF3-4C73-A0E8-F26DCE6E040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0</c:v>
                </c:pt>
                <c:pt idx="1">
                  <c:v>1</c:v>
                </c:pt>
                <c:pt idx="2">
                  <c:v>2</c:v>
                </c:pt>
                <c:pt idx="3">
                  <c:v>1</c:v>
                </c:pt>
                <c:pt idx="4">
                  <c:v>16</c:v>
                </c:pt>
                <c:pt idx="5">
                  <c:v>15</c:v>
                </c:pt>
                <c:pt idx="6">
                  <c:v>20</c:v>
                </c:pt>
                <c:pt idx="7">
                  <c:v>26</c:v>
                </c:pt>
                <c:pt idx="8">
                  <c:v>18</c:v>
                </c:pt>
                <c:pt idx="9">
                  <c:v>4</c:v>
                </c:pt>
                <c:pt idx="10">
                  <c:v>8</c:v>
                </c:pt>
                <c:pt idx="11">
                  <c:v>7</c:v>
                </c:pt>
              </c:numCache>
            </c:numRef>
          </c:val>
          <c:extLst>
            <c:ext xmlns:c16="http://schemas.microsoft.com/office/drawing/2014/chart" uri="{C3380CC4-5D6E-409C-BE32-E72D297353CC}">
              <c16:uniqueId val="{00000000-E24C-481B-A894-73A9BD931C06}"/>
            </c:ext>
          </c:extLst>
        </c:ser>
        <c:ser>
          <c:idx val="1"/>
          <c:order val="1"/>
          <c:tx>
            <c:strRef>
              <c:f>Sheet1!$C$1</c:f>
              <c:strCache>
                <c:ptCount val="1"/>
                <c:pt idx="0">
                  <c:v>2021</c:v>
                </c:pt>
              </c:strCache>
            </c:strRef>
          </c:tx>
          <c:spPr>
            <a:solidFill>
              <a:schemeClr val="accent2"/>
            </a:solidFill>
            <a:ln>
              <a:noFill/>
            </a:ln>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3</c:v>
                </c:pt>
                <c:pt idx="1">
                  <c:v>4</c:v>
                </c:pt>
                <c:pt idx="2">
                  <c:v>5</c:v>
                </c:pt>
                <c:pt idx="3">
                  <c:v>6</c:v>
                </c:pt>
                <c:pt idx="4">
                  <c:v>6</c:v>
                </c:pt>
                <c:pt idx="5">
                  <c:v>7</c:v>
                </c:pt>
                <c:pt idx="6">
                  <c:v>6</c:v>
                </c:pt>
                <c:pt idx="7">
                  <c:v>13</c:v>
                </c:pt>
                <c:pt idx="8">
                  <c:v>9</c:v>
                </c:pt>
                <c:pt idx="9">
                  <c:v>11</c:v>
                </c:pt>
                <c:pt idx="10">
                  <c:v>12</c:v>
                </c:pt>
              </c:numCache>
            </c:numRef>
          </c:val>
          <c:extLst>
            <c:ext xmlns:c16="http://schemas.microsoft.com/office/drawing/2014/chart" uri="{C3380CC4-5D6E-409C-BE32-E72D297353CC}">
              <c16:uniqueId val="{00000001-E24C-481B-A894-73A9BD931C06}"/>
            </c:ext>
          </c:extLst>
        </c:ser>
        <c:dLbls>
          <c:showLegendKey val="0"/>
          <c:showVal val="0"/>
          <c:showCatName val="0"/>
          <c:showSerName val="0"/>
          <c:showPercent val="0"/>
          <c:showBubbleSize val="0"/>
        </c:dLbls>
        <c:gapWidth val="219"/>
        <c:overlap val="-27"/>
        <c:axId val="732808864"/>
        <c:axId val="732814440"/>
      </c:barChart>
      <c:catAx>
        <c:axId val="73280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814440"/>
        <c:crosses val="autoZero"/>
        <c:auto val="1"/>
        <c:lblAlgn val="ctr"/>
        <c:lblOffset val="100"/>
        <c:noMultiLvlLbl val="0"/>
      </c:catAx>
      <c:valAx>
        <c:axId val="732814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80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C715C-4DDF-42D3-844C-19B1474AACC4}"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F3C4CB42-A0B4-474F-B9A8-D1ADAEBF2F68}">
      <dgm:prSet custT="1"/>
      <dgm:spPr/>
      <dgm:t>
        <a:bodyPr/>
        <a:lstStyle/>
        <a:p>
          <a:r>
            <a:rPr lang="en-US" sz="1400" b="0" i="0" dirty="0"/>
            <a:t>Details of CERF derived from assessing the needs of the industry, analyzing data trends, researching successful small business relief programs across the country, and speaking with cannabis industry advocates. ​</a:t>
          </a:r>
          <a:endParaRPr lang="en-US" sz="1400" dirty="0"/>
        </a:p>
      </dgm:t>
    </dgm:pt>
    <dgm:pt modelId="{E2A64273-5550-41DD-AC8D-1F6FE3A94031}" type="parTrans" cxnId="{0D9CFD13-C901-4F71-80FF-F435653A6002}">
      <dgm:prSet/>
      <dgm:spPr/>
      <dgm:t>
        <a:bodyPr/>
        <a:lstStyle/>
        <a:p>
          <a:endParaRPr lang="en-US"/>
        </a:p>
      </dgm:t>
    </dgm:pt>
    <dgm:pt modelId="{53EFCF8A-90A1-47B2-BECE-D2C0804DEB9E}" type="sibTrans" cxnId="{0D9CFD13-C901-4F71-80FF-F435653A6002}">
      <dgm:prSet/>
      <dgm:spPr/>
      <dgm:t>
        <a:bodyPr/>
        <a:lstStyle/>
        <a:p>
          <a:endParaRPr lang="en-US"/>
        </a:p>
      </dgm:t>
    </dgm:pt>
    <dgm:pt modelId="{06847F45-71B7-4C6D-B7AB-8E800DF16709}">
      <dgm:prSet custT="1"/>
      <dgm:spPr/>
      <dgm:t>
        <a:bodyPr/>
        <a:lstStyle/>
        <a:p>
          <a:pPr algn="l" rtl="0">
            <a:lnSpc>
              <a:spcPct val="120000"/>
            </a:lnSpc>
          </a:pPr>
          <a:r>
            <a:rPr lang="en-US" sz="1400" b="0" i="0" dirty="0">
              <a:solidFill>
                <a:schemeClr val="tx1"/>
              </a:solidFill>
              <a:latin typeface="Bookman Old Style"/>
              <a:cs typeface="Calibri"/>
            </a:rPr>
            <a:t>Three uniquely selected Community Partners will administer and disburse funds. </a:t>
          </a:r>
          <a:r>
            <a:rPr lang="en-US" sz="1400" b="0" i="0" dirty="0">
              <a:latin typeface="Bookman Old Style"/>
              <a:cs typeface="Calibri"/>
            </a:rPr>
            <a:t>Partners</a:t>
          </a:r>
          <a:r>
            <a:rPr lang="en-US" sz="1400" b="0" i="0" dirty="0"/>
            <a:t> </a:t>
          </a:r>
          <a:r>
            <a:rPr lang="en-US" sz="1400" b="0" i="0" dirty="0">
              <a:latin typeface="Bookman Old Style" panose="02050604050505020204"/>
            </a:rPr>
            <a:t>are </a:t>
          </a:r>
          <a:r>
            <a:rPr lang="en-US" sz="1400" b="1" i="1" dirty="0">
              <a:latin typeface="Bookman Old Style" panose="02050604050505020204"/>
            </a:rPr>
            <a:t>approved for up</a:t>
          </a:r>
          <a:r>
            <a:rPr lang="en-US" sz="1400" b="1" i="1" dirty="0"/>
            <a:t> to </a:t>
          </a:r>
          <a:r>
            <a:rPr lang="en-US" sz="1400" b="0" i="0" dirty="0"/>
            <a:t>20% </a:t>
          </a:r>
          <a:r>
            <a:rPr lang="en-US" sz="1400" b="0" i="0" dirty="0">
              <a:latin typeface="Bookman Old Style" panose="02050604050505020204"/>
            </a:rPr>
            <a:t>for administrative overhead costs for</a:t>
          </a:r>
          <a:r>
            <a:rPr lang="en-US" sz="1400" b="0" i="0" dirty="0"/>
            <a:t> marketing, outreach, intake, processing, verification, payment, and reporting. ​</a:t>
          </a:r>
          <a:endParaRPr lang="en-US" sz="900" b="0" i="0" dirty="0"/>
        </a:p>
      </dgm:t>
    </dgm:pt>
    <dgm:pt modelId="{849BFB6E-E45B-4764-B785-4D8FB5714088}" type="parTrans" cxnId="{FC0E90BE-AF64-41FF-ADED-BF3E40C0FC7B}">
      <dgm:prSet/>
      <dgm:spPr/>
      <dgm:t>
        <a:bodyPr/>
        <a:lstStyle/>
        <a:p>
          <a:endParaRPr lang="en-US"/>
        </a:p>
      </dgm:t>
    </dgm:pt>
    <dgm:pt modelId="{21737DC2-4CDD-4195-B3F3-85A33E43120B}" type="sibTrans" cxnId="{FC0E90BE-AF64-41FF-ADED-BF3E40C0FC7B}">
      <dgm:prSet/>
      <dgm:spPr/>
      <dgm:t>
        <a:bodyPr/>
        <a:lstStyle/>
        <a:p>
          <a:endParaRPr lang="en-US"/>
        </a:p>
      </dgm:t>
    </dgm:pt>
    <dgm:pt modelId="{98278C30-DCCE-4DAB-A268-92271C7D633C}">
      <dgm:prSet custT="1"/>
      <dgm:spPr/>
      <dgm:t>
        <a:bodyPr/>
        <a:lstStyle/>
        <a:p>
          <a:r>
            <a:rPr lang="en-US" sz="1400" b="0" i="0" dirty="0"/>
            <a:t>Emergency funds will be available starting February 1,</a:t>
          </a:r>
          <a:r>
            <a:rPr lang="en-US" sz="1400" b="1" i="0" dirty="0"/>
            <a:t> </a:t>
          </a:r>
          <a:r>
            <a:rPr lang="en-US" sz="1400" b="0" i="0" dirty="0"/>
            <a:t>2022 and must be fully disbursed by June 2022.  ​</a:t>
          </a:r>
          <a:endParaRPr lang="en-US" sz="1400" dirty="0"/>
        </a:p>
      </dgm:t>
    </dgm:pt>
    <dgm:pt modelId="{A2B3D86F-E29E-4AAB-A259-354D902B38A6}" type="parTrans" cxnId="{5217EC02-3639-4079-B509-28EC251FD39E}">
      <dgm:prSet/>
      <dgm:spPr/>
      <dgm:t>
        <a:bodyPr/>
        <a:lstStyle/>
        <a:p>
          <a:endParaRPr lang="en-US"/>
        </a:p>
      </dgm:t>
    </dgm:pt>
    <dgm:pt modelId="{B4A51740-6363-484C-9ACE-9C497A960ECC}" type="sibTrans" cxnId="{5217EC02-3639-4079-B509-28EC251FD39E}">
      <dgm:prSet/>
      <dgm:spPr/>
      <dgm:t>
        <a:bodyPr/>
        <a:lstStyle/>
        <a:p>
          <a:endParaRPr lang="en-US"/>
        </a:p>
      </dgm:t>
    </dgm:pt>
    <dgm:pt modelId="{BDA9D5F7-2E91-4F3F-9DC6-498844141859}">
      <dgm:prSet custT="1"/>
      <dgm:spPr/>
      <dgm:t>
        <a:bodyPr/>
        <a:lstStyle/>
        <a:p>
          <a:r>
            <a:rPr lang="en-US" sz="1400" b="0" i="0" dirty="0"/>
            <a:t>Funds are prioritized for historically disadvantaged populations (Minority, Women, Veteran, Small and/or Low-Income) and will be disbursed based on level of need ​</a:t>
          </a:r>
          <a:endParaRPr lang="en-US" sz="1400" dirty="0"/>
        </a:p>
      </dgm:t>
    </dgm:pt>
    <dgm:pt modelId="{4A2D376A-936A-45CB-8398-E0798C848884}" type="parTrans" cxnId="{944087AA-AFB9-48A7-91BA-49A955AE7514}">
      <dgm:prSet/>
      <dgm:spPr/>
      <dgm:t>
        <a:bodyPr/>
        <a:lstStyle/>
        <a:p>
          <a:endParaRPr lang="en-US"/>
        </a:p>
      </dgm:t>
    </dgm:pt>
    <dgm:pt modelId="{D122DD87-77A7-486B-8D2A-00A70D8CBB03}" type="sibTrans" cxnId="{944087AA-AFB9-48A7-91BA-49A955AE7514}">
      <dgm:prSet/>
      <dgm:spPr/>
      <dgm:t>
        <a:bodyPr/>
        <a:lstStyle/>
        <a:p>
          <a:endParaRPr lang="en-US"/>
        </a:p>
      </dgm:t>
    </dgm:pt>
    <dgm:pt modelId="{25040701-EB14-4912-BDB2-47C65EB6BBE7}">
      <dgm:prSet custT="1"/>
      <dgm:spPr/>
      <dgm:t>
        <a:bodyPr/>
        <a:lstStyle/>
        <a:p>
          <a:r>
            <a:rPr lang="en-US" sz="1400" b="0" i="0" dirty="0"/>
            <a:t>Individuals are eligible for </a:t>
          </a:r>
          <a:r>
            <a:rPr lang="en-US" sz="1400" b="1" i="1" dirty="0"/>
            <a:t>up to</a:t>
          </a:r>
          <a:r>
            <a:rPr lang="en-US" sz="1400" b="1" i="0" dirty="0"/>
            <a:t> $5,000 </a:t>
          </a:r>
          <a:r>
            <a:rPr lang="en-US" sz="1400" b="0" i="0" dirty="0"/>
            <a:t>in emergency relief </a:t>
          </a:r>
          <a:r>
            <a:rPr lang="en-US" sz="2100" b="0" i="0" dirty="0"/>
            <a:t>​</a:t>
          </a:r>
          <a:endParaRPr lang="en-US" sz="2100" dirty="0"/>
        </a:p>
      </dgm:t>
    </dgm:pt>
    <dgm:pt modelId="{08F8389E-C7CD-459E-B232-F22A7E8FE9A1}" type="parTrans" cxnId="{4A33025A-72E4-4E45-AD74-68D8548B9C6E}">
      <dgm:prSet/>
      <dgm:spPr/>
      <dgm:t>
        <a:bodyPr/>
        <a:lstStyle/>
        <a:p>
          <a:endParaRPr lang="en-US"/>
        </a:p>
      </dgm:t>
    </dgm:pt>
    <dgm:pt modelId="{5C8026F8-E75B-4C79-997C-DA40A3191D43}" type="sibTrans" cxnId="{4A33025A-72E4-4E45-AD74-68D8548B9C6E}">
      <dgm:prSet/>
      <dgm:spPr/>
      <dgm:t>
        <a:bodyPr/>
        <a:lstStyle/>
        <a:p>
          <a:endParaRPr lang="en-US"/>
        </a:p>
      </dgm:t>
    </dgm:pt>
    <dgm:pt modelId="{9315A508-80FB-4C31-AA5D-CA92C5D0A72E}">
      <dgm:prSet custT="1"/>
      <dgm:spPr/>
      <dgm:t>
        <a:bodyPr/>
        <a:lstStyle/>
        <a:p>
          <a:r>
            <a:rPr lang="en-US" sz="1400" b="0" i="0" dirty="0"/>
            <a:t>Businesses are eligible for </a:t>
          </a:r>
          <a:r>
            <a:rPr lang="en-US" sz="1400" b="1" i="1" dirty="0"/>
            <a:t>up to </a:t>
          </a:r>
          <a:r>
            <a:rPr lang="en-US" sz="1400" b="1" i="0" dirty="0"/>
            <a:t>$25,000</a:t>
          </a:r>
          <a:r>
            <a:rPr lang="en-US" sz="1400" b="0" i="0" dirty="0"/>
            <a:t> in emergency relief </a:t>
          </a:r>
          <a:r>
            <a:rPr lang="en-US" sz="2100" b="0" i="0" dirty="0"/>
            <a:t>​</a:t>
          </a:r>
          <a:endParaRPr lang="en-US" sz="2100" dirty="0"/>
        </a:p>
      </dgm:t>
    </dgm:pt>
    <dgm:pt modelId="{14C9038E-514E-4DBE-90C4-E9785CCEB923}" type="parTrans" cxnId="{E810C596-8881-45FB-B9CE-3220F0084D8D}">
      <dgm:prSet/>
      <dgm:spPr/>
      <dgm:t>
        <a:bodyPr/>
        <a:lstStyle/>
        <a:p>
          <a:endParaRPr lang="en-US"/>
        </a:p>
      </dgm:t>
    </dgm:pt>
    <dgm:pt modelId="{77AAA9F0-AB92-42D6-82C0-DF505D3E6CB0}" type="sibTrans" cxnId="{E810C596-8881-45FB-B9CE-3220F0084D8D}">
      <dgm:prSet/>
      <dgm:spPr/>
      <dgm:t>
        <a:bodyPr/>
        <a:lstStyle/>
        <a:p>
          <a:endParaRPr lang="en-US"/>
        </a:p>
      </dgm:t>
    </dgm:pt>
    <dgm:pt modelId="{37EC3DA2-8A62-4224-A540-A7E497F537ED}">
      <dgm:prSet custT="1"/>
      <dgm:spPr/>
      <dgm:t>
        <a:bodyPr/>
        <a:lstStyle/>
        <a:p>
          <a:r>
            <a:rPr lang="en-US" sz="1400" b="0" i="0" dirty="0"/>
            <a:t>Individuals and entities may only qualify for and receive funds </a:t>
          </a:r>
          <a:r>
            <a:rPr lang="en-US" sz="1400" b="0" i="0" u="sng" dirty="0"/>
            <a:t>ONE TIME</a:t>
          </a:r>
          <a:r>
            <a:rPr lang="en-US" sz="1400" b="0" i="0" dirty="0"/>
            <a:t> in the FY ​</a:t>
          </a:r>
          <a:endParaRPr lang="en-US" sz="1400" dirty="0"/>
        </a:p>
      </dgm:t>
    </dgm:pt>
    <dgm:pt modelId="{8C52010B-E6CC-41F1-8F3B-9BC1FE0CE71D}" type="parTrans" cxnId="{E7ADDA1F-263E-4512-A688-B267329F47EF}">
      <dgm:prSet/>
      <dgm:spPr/>
      <dgm:t>
        <a:bodyPr/>
        <a:lstStyle/>
        <a:p>
          <a:endParaRPr lang="en-US"/>
        </a:p>
      </dgm:t>
    </dgm:pt>
    <dgm:pt modelId="{62136B3E-7EEF-474C-A67E-215E5F96CDCE}" type="sibTrans" cxnId="{E7ADDA1F-263E-4512-A688-B267329F47EF}">
      <dgm:prSet/>
      <dgm:spPr/>
      <dgm:t>
        <a:bodyPr/>
        <a:lstStyle/>
        <a:p>
          <a:endParaRPr lang="en-US"/>
        </a:p>
      </dgm:t>
    </dgm:pt>
    <dgm:pt modelId="{148207CF-3459-4F98-8185-A3CC21D1FF71}" type="pres">
      <dgm:prSet presAssocID="{B8AC715C-4DDF-42D3-844C-19B1474AACC4}" presName="vert0" presStyleCnt="0">
        <dgm:presLayoutVars>
          <dgm:dir/>
          <dgm:animOne val="branch"/>
          <dgm:animLvl val="lvl"/>
        </dgm:presLayoutVars>
      </dgm:prSet>
      <dgm:spPr/>
    </dgm:pt>
    <dgm:pt modelId="{F5D39923-F791-4367-B49F-C98FB8DBFFFE}" type="pres">
      <dgm:prSet presAssocID="{F3C4CB42-A0B4-474F-B9A8-D1ADAEBF2F68}" presName="thickLine" presStyleLbl="alignNode1" presStyleIdx="0" presStyleCnt="7"/>
      <dgm:spPr/>
    </dgm:pt>
    <dgm:pt modelId="{2D8663B6-0259-46BA-92DA-DBE43FA80AD8}" type="pres">
      <dgm:prSet presAssocID="{F3C4CB42-A0B4-474F-B9A8-D1ADAEBF2F68}" presName="horz1" presStyleCnt="0"/>
      <dgm:spPr/>
    </dgm:pt>
    <dgm:pt modelId="{49DB996C-43C7-4EED-BF7B-08F2DABBFC85}" type="pres">
      <dgm:prSet presAssocID="{F3C4CB42-A0B4-474F-B9A8-D1ADAEBF2F68}" presName="tx1" presStyleLbl="revTx" presStyleIdx="0" presStyleCnt="7"/>
      <dgm:spPr/>
    </dgm:pt>
    <dgm:pt modelId="{1BCAB5DA-A254-415E-9156-AA3BAE3BA365}" type="pres">
      <dgm:prSet presAssocID="{F3C4CB42-A0B4-474F-B9A8-D1ADAEBF2F68}" presName="vert1" presStyleCnt="0"/>
      <dgm:spPr/>
    </dgm:pt>
    <dgm:pt modelId="{9F08F35E-6890-45A0-9F5E-5371DE3B0AD7}" type="pres">
      <dgm:prSet presAssocID="{06847F45-71B7-4C6D-B7AB-8E800DF16709}" presName="thickLine" presStyleLbl="alignNode1" presStyleIdx="1" presStyleCnt="7"/>
      <dgm:spPr/>
    </dgm:pt>
    <dgm:pt modelId="{B8589C68-8007-45C4-B104-E0758DE067B5}" type="pres">
      <dgm:prSet presAssocID="{06847F45-71B7-4C6D-B7AB-8E800DF16709}" presName="horz1" presStyleCnt="0"/>
      <dgm:spPr/>
    </dgm:pt>
    <dgm:pt modelId="{A88CA657-A56D-41BA-8ECF-789F24CC747A}" type="pres">
      <dgm:prSet presAssocID="{06847F45-71B7-4C6D-B7AB-8E800DF16709}" presName="tx1" presStyleLbl="revTx" presStyleIdx="1" presStyleCnt="7"/>
      <dgm:spPr/>
    </dgm:pt>
    <dgm:pt modelId="{EC0D218A-8B68-4A65-984F-3D9C8B6C7806}" type="pres">
      <dgm:prSet presAssocID="{06847F45-71B7-4C6D-B7AB-8E800DF16709}" presName="vert1" presStyleCnt="0"/>
      <dgm:spPr/>
    </dgm:pt>
    <dgm:pt modelId="{426CA742-ED44-4EE3-8754-A4B651301705}" type="pres">
      <dgm:prSet presAssocID="{98278C30-DCCE-4DAB-A268-92271C7D633C}" presName="thickLine" presStyleLbl="alignNode1" presStyleIdx="2" presStyleCnt="7"/>
      <dgm:spPr/>
    </dgm:pt>
    <dgm:pt modelId="{A2623110-2BF2-42A4-837C-324E959F06A1}" type="pres">
      <dgm:prSet presAssocID="{98278C30-DCCE-4DAB-A268-92271C7D633C}" presName="horz1" presStyleCnt="0"/>
      <dgm:spPr/>
    </dgm:pt>
    <dgm:pt modelId="{8AFDB94F-7CFC-4EAE-91DD-D82365969BF8}" type="pres">
      <dgm:prSet presAssocID="{98278C30-DCCE-4DAB-A268-92271C7D633C}" presName="tx1" presStyleLbl="revTx" presStyleIdx="2" presStyleCnt="7"/>
      <dgm:spPr/>
    </dgm:pt>
    <dgm:pt modelId="{D15F4EE6-D19A-496F-8E68-1B51639E13EE}" type="pres">
      <dgm:prSet presAssocID="{98278C30-DCCE-4DAB-A268-92271C7D633C}" presName="vert1" presStyleCnt="0"/>
      <dgm:spPr/>
    </dgm:pt>
    <dgm:pt modelId="{3474E5E8-0CB1-4879-AAB7-07943338DFCC}" type="pres">
      <dgm:prSet presAssocID="{BDA9D5F7-2E91-4F3F-9DC6-498844141859}" presName="thickLine" presStyleLbl="alignNode1" presStyleIdx="3" presStyleCnt="7"/>
      <dgm:spPr/>
    </dgm:pt>
    <dgm:pt modelId="{713FF94C-FD85-4067-BEA1-03D7701FAA08}" type="pres">
      <dgm:prSet presAssocID="{BDA9D5F7-2E91-4F3F-9DC6-498844141859}" presName="horz1" presStyleCnt="0"/>
      <dgm:spPr/>
    </dgm:pt>
    <dgm:pt modelId="{C7DA769C-A344-46E9-BE6B-E479919F1275}" type="pres">
      <dgm:prSet presAssocID="{BDA9D5F7-2E91-4F3F-9DC6-498844141859}" presName="tx1" presStyleLbl="revTx" presStyleIdx="3" presStyleCnt="7"/>
      <dgm:spPr/>
    </dgm:pt>
    <dgm:pt modelId="{6DF9404E-5D96-4624-AB55-0DA7906890DB}" type="pres">
      <dgm:prSet presAssocID="{BDA9D5F7-2E91-4F3F-9DC6-498844141859}" presName="vert1" presStyleCnt="0"/>
      <dgm:spPr/>
    </dgm:pt>
    <dgm:pt modelId="{243705DD-A0F7-4EC5-B207-3A6EEB36CA67}" type="pres">
      <dgm:prSet presAssocID="{25040701-EB14-4912-BDB2-47C65EB6BBE7}" presName="thickLine" presStyleLbl="alignNode1" presStyleIdx="4" presStyleCnt="7"/>
      <dgm:spPr/>
    </dgm:pt>
    <dgm:pt modelId="{DD35A3D8-E8EA-44E8-A8B1-1FD16282125A}" type="pres">
      <dgm:prSet presAssocID="{25040701-EB14-4912-BDB2-47C65EB6BBE7}" presName="horz1" presStyleCnt="0"/>
      <dgm:spPr/>
    </dgm:pt>
    <dgm:pt modelId="{083DB4B7-58D4-4616-8750-B7F7A03D28FE}" type="pres">
      <dgm:prSet presAssocID="{25040701-EB14-4912-BDB2-47C65EB6BBE7}" presName="tx1" presStyleLbl="revTx" presStyleIdx="4" presStyleCnt="7"/>
      <dgm:spPr/>
    </dgm:pt>
    <dgm:pt modelId="{CF225368-C0AA-4C67-BE7E-8DE5036851AF}" type="pres">
      <dgm:prSet presAssocID="{25040701-EB14-4912-BDB2-47C65EB6BBE7}" presName="vert1" presStyleCnt="0"/>
      <dgm:spPr/>
    </dgm:pt>
    <dgm:pt modelId="{873F3B3C-0BA6-4EE8-8CAA-CAE24A03E8D7}" type="pres">
      <dgm:prSet presAssocID="{9315A508-80FB-4C31-AA5D-CA92C5D0A72E}" presName="thickLine" presStyleLbl="alignNode1" presStyleIdx="5" presStyleCnt="7"/>
      <dgm:spPr/>
    </dgm:pt>
    <dgm:pt modelId="{34220684-960A-4270-8D55-3FC6BAB7045F}" type="pres">
      <dgm:prSet presAssocID="{9315A508-80FB-4C31-AA5D-CA92C5D0A72E}" presName="horz1" presStyleCnt="0"/>
      <dgm:spPr/>
    </dgm:pt>
    <dgm:pt modelId="{D9FE67D7-57EB-4315-8CA1-BBBBD03176E5}" type="pres">
      <dgm:prSet presAssocID="{9315A508-80FB-4C31-AA5D-CA92C5D0A72E}" presName="tx1" presStyleLbl="revTx" presStyleIdx="5" presStyleCnt="7"/>
      <dgm:spPr/>
    </dgm:pt>
    <dgm:pt modelId="{89797802-5366-479C-ADF5-DA9BDF65EC96}" type="pres">
      <dgm:prSet presAssocID="{9315A508-80FB-4C31-AA5D-CA92C5D0A72E}" presName="vert1" presStyleCnt="0"/>
      <dgm:spPr/>
    </dgm:pt>
    <dgm:pt modelId="{FE985479-C721-4C99-8269-5A72AFBA73AF}" type="pres">
      <dgm:prSet presAssocID="{37EC3DA2-8A62-4224-A540-A7E497F537ED}" presName="thickLine" presStyleLbl="alignNode1" presStyleIdx="6" presStyleCnt="7"/>
      <dgm:spPr/>
    </dgm:pt>
    <dgm:pt modelId="{5D7C300D-0EF7-4C07-9B93-9BAEB73179F0}" type="pres">
      <dgm:prSet presAssocID="{37EC3DA2-8A62-4224-A540-A7E497F537ED}" presName="horz1" presStyleCnt="0"/>
      <dgm:spPr/>
    </dgm:pt>
    <dgm:pt modelId="{F2B2E1F1-EE5E-456D-92D2-668BB7112C71}" type="pres">
      <dgm:prSet presAssocID="{37EC3DA2-8A62-4224-A540-A7E497F537ED}" presName="tx1" presStyleLbl="revTx" presStyleIdx="6" presStyleCnt="7"/>
      <dgm:spPr/>
    </dgm:pt>
    <dgm:pt modelId="{CD8E3978-DD30-43F4-990C-2AA499AF7C49}" type="pres">
      <dgm:prSet presAssocID="{37EC3DA2-8A62-4224-A540-A7E497F537ED}" presName="vert1" presStyleCnt="0"/>
      <dgm:spPr/>
    </dgm:pt>
  </dgm:ptLst>
  <dgm:cxnLst>
    <dgm:cxn modelId="{5217EC02-3639-4079-B509-28EC251FD39E}" srcId="{B8AC715C-4DDF-42D3-844C-19B1474AACC4}" destId="{98278C30-DCCE-4DAB-A268-92271C7D633C}" srcOrd="2" destOrd="0" parTransId="{A2B3D86F-E29E-4AAB-A259-354D902B38A6}" sibTransId="{B4A51740-6363-484C-9ACE-9C497A960ECC}"/>
    <dgm:cxn modelId="{6DD36B08-9C62-496E-A940-104B79815A2F}" type="presOf" srcId="{B8AC715C-4DDF-42D3-844C-19B1474AACC4}" destId="{148207CF-3459-4F98-8185-A3CC21D1FF71}" srcOrd="0" destOrd="0" presId="urn:microsoft.com/office/officeart/2008/layout/LinedList"/>
    <dgm:cxn modelId="{0D9CFD13-C901-4F71-80FF-F435653A6002}" srcId="{B8AC715C-4DDF-42D3-844C-19B1474AACC4}" destId="{F3C4CB42-A0B4-474F-B9A8-D1ADAEBF2F68}" srcOrd="0" destOrd="0" parTransId="{E2A64273-5550-41DD-AC8D-1F6FE3A94031}" sibTransId="{53EFCF8A-90A1-47B2-BECE-D2C0804DEB9E}"/>
    <dgm:cxn modelId="{E7ADDA1F-263E-4512-A688-B267329F47EF}" srcId="{B8AC715C-4DDF-42D3-844C-19B1474AACC4}" destId="{37EC3DA2-8A62-4224-A540-A7E497F537ED}" srcOrd="6" destOrd="0" parTransId="{8C52010B-E6CC-41F1-8F3B-9BC1FE0CE71D}" sibTransId="{62136B3E-7EEF-474C-A67E-215E5F96CDCE}"/>
    <dgm:cxn modelId="{4523A12C-9E45-4C89-A70D-B65634FC816E}" type="presOf" srcId="{98278C30-DCCE-4DAB-A268-92271C7D633C}" destId="{8AFDB94F-7CFC-4EAE-91DD-D82365969BF8}" srcOrd="0" destOrd="0" presId="urn:microsoft.com/office/officeart/2008/layout/LinedList"/>
    <dgm:cxn modelId="{B3A0DD35-532A-446D-85D4-149271194494}" type="presOf" srcId="{37EC3DA2-8A62-4224-A540-A7E497F537ED}" destId="{F2B2E1F1-EE5E-456D-92D2-668BB7112C71}" srcOrd="0" destOrd="0" presId="urn:microsoft.com/office/officeart/2008/layout/LinedList"/>
    <dgm:cxn modelId="{4B339551-21B3-4C13-BFB6-746B3EE2C37B}" type="presOf" srcId="{9315A508-80FB-4C31-AA5D-CA92C5D0A72E}" destId="{D9FE67D7-57EB-4315-8CA1-BBBBD03176E5}" srcOrd="0" destOrd="0" presId="urn:microsoft.com/office/officeart/2008/layout/LinedList"/>
    <dgm:cxn modelId="{4A33025A-72E4-4E45-AD74-68D8548B9C6E}" srcId="{B8AC715C-4DDF-42D3-844C-19B1474AACC4}" destId="{25040701-EB14-4912-BDB2-47C65EB6BBE7}" srcOrd="4" destOrd="0" parTransId="{08F8389E-C7CD-459E-B232-F22A7E8FE9A1}" sibTransId="{5C8026F8-E75B-4C79-997C-DA40A3191D43}"/>
    <dgm:cxn modelId="{CC6E7D7B-96DC-4063-9CE4-C32DCDE0EC4F}" type="presOf" srcId="{25040701-EB14-4912-BDB2-47C65EB6BBE7}" destId="{083DB4B7-58D4-4616-8750-B7F7A03D28FE}" srcOrd="0" destOrd="0" presId="urn:microsoft.com/office/officeart/2008/layout/LinedList"/>
    <dgm:cxn modelId="{E810C596-8881-45FB-B9CE-3220F0084D8D}" srcId="{B8AC715C-4DDF-42D3-844C-19B1474AACC4}" destId="{9315A508-80FB-4C31-AA5D-CA92C5D0A72E}" srcOrd="5" destOrd="0" parTransId="{14C9038E-514E-4DBE-90C4-E9785CCEB923}" sibTransId="{77AAA9F0-AB92-42D6-82C0-DF505D3E6CB0}"/>
    <dgm:cxn modelId="{944087AA-AFB9-48A7-91BA-49A955AE7514}" srcId="{B8AC715C-4DDF-42D3-844C-19B1474AACC4}" destId="{BDA9D5F7-2E91-4F3F-9DC6-498844141859}" srcOrd="3" destOrd="0" parTransId="{4A2D376A-936A-45CB-8398-E0798C848884}" sibTransId="{D122DD87-77A7-486B-8D2A-00A70D8CBB03}"/>
    <dgm:cxn modelId="{98FBC7AA-4EE6-497F-8317-6EF88AB0C0C3}" type="presOf" srcId="{06847F45-71B7-4C6D-B7AB-8E800DF16709}" destId="{A88CA657-A56D-41BA-8ECF-789F24CC747A}" srcOrd="0" destOrd="0" presId="urn:microsoft.com/office/officeart/2008/layout/LinedList"/>
    <dgm:cxn modelId="{FC0E90BE-AF64-41FF-ADED-BF3E40C0FC7B}" srcId="{B8AC715C-4DDF-42D3-844C-19B1474AACC4}" destId="{06847F45-71B7-4C6D-B7AB-8E800DF16709}" srcOrd="1" destOrd="0" parTransId="{849BFB6E-E45B-4764-B785-4D8FB5714088}" sibTransId="{21737DC2-4CDD-4195-B3F3-85A33E43120B}"/>
    <dgm:cxn modelId="{A2270FCF-ACA4-487C-9AC0-6712BE7E18E1}" type="presOf" srcId="{BDA9D5F7-2E91-4F3F-9DC6-498844141859}" destId="{C7DA769C-A344-46E9-BE6B-E479919F1275}" srcOrd="0" destOrd="0" presId="urn:microsoft.com/office/officeart/2008/layout/LinedList"/>
    <dgm:cxn modelId="{28767FD4-E170-47C9-A375-FF013852FDC0}" type="presOf" srcId="{F3C4CB42-A0B4-474F-B9A8-D1ADAEBF2F68}" destId="{49DB996C-43C7-4EED-BF7B-08F2DABBFC85}" srcOrd="0" destOrd="0" presId="urn:microsoft.com/office/officeart/2008/layout/LinedList"/>
    <dgm:cxn modelId="{D7E5F2CA-AAF3-4CA9-B4D7-EBE661B82A3A}" type="presParOf" srcId="{148207CF-3459-4F98-8185-A3CC21D1FF71}" destId="{F5D39923-F791-4367-B49F-C98FB8DBFFFE}" srcOrd="0" destOrd="0" presId="urn:microsoft.com/office/officeart/2008/layout/LinedList"/>
    <dgm:cxn modelId="{E6D8E524-A47E-421F-879E-08AFAEF15CCC}" type="presParOf" srcId="{148207CF-3459-4F98-8185-A3CC21D1FF71}" destId="{2D8663B6-0259-46BA-92DA-DBE43FA80AD8}" srcOrd="1" destOrd="0" presId="urn:microsoft.com/office/officeart/2008/layout/LinedList"/>
    <dgm:cxn modelId="{F15119FF-0479-479F-8D15-5D351052AF7A}" type="presParOf" srcId="{2D8663B6-0259-46BA-92DA-DBE43FA80AD8}" destId="{49DB996C-43C7-4EED-BF7B-08F2DABBFC85}" srcOrd="0" destOrd="0" presId="urn:microsoft.com/office/officeart/2008/layout/LinedList"/>
    <dgm:cxn modelId="{8758CF17-D8AE-4636-A48C-6CF45C7F9256}" type="presParOf" srcId="{2D8663B6-0259-46BA-92DA-DBE43FA80AD8}" destId="{1BCAB5DA-A254-415E-9156-AA3BAE3BA365}" srcOrd="1" destOrd="0" presId="urn:microsoft.com/office/officeart/2008/layout/LinedList"/>
    <dgm:cxn modelId="{BA278E2E-C145-4F21-BD0F-9C91BAEB350E}" type="presParOf" srcId="{148207CF-3459-4F98-8185-A3CC21D1FF71}" destId="{9F08F35E-6890-45A0-9F5E-5371DE3B0AD7}" srcOrd="2" destOrd="0" presId="urn:microsoft.com/office/officeart/2008/layout/LinedList"/>
    <dgm:cxn modelId="{0D4BFA4B-68D7-41DC-9C1B-A69E32912C8D}" type="presParOf" srcId="{148207CF-3459-4F98-8185-A3CC21D1FF71}" destId="{B8589C68-8007-45C4-B104-E0758DE067B5}" srcOrd="3" destOrd="0" presId="urn:microsoft.com/office/officeart/2008/layout/LinedList"/>
    <dgm:cxn modelId="{9DCEAF7F-5E54-408D-8927-94B2483071E9}" type="presParOf" srcId="{B8589C68-8007-45C4-B104-E0758DE067B5}" destId="{A88CA657-A56D-41BA-8ECF-789F24CC747A}" srcOrd="0" destOrd="0" presId="urn:microsoft.com/office/officeart/2008/layout/LinedList"/>
    <dgm:cxn modelId="{6A98D337-60C1-4A34-832E-B17EBD088055}" type="presParOf" srcId="{B8589C68-8007-45C4-B104-E0758DE067B5}" destId="{EC0D218A-8B68-4A65-984F-3D9C8B6C7806}" srcOrd="1" destOrd="0" presId="urn:microsoft.com/office/officeart/2008/layout/LinedList"/>
    <dgm:cxn modelId="{10C2B17E-51E4-4A45-886A-51291E7C7B08}" type="presParOf" srcId="{148207CF-3459-4F98-8185-A3CC21D1FF71}" destId="{426CA742-ED44-4EE3-8754-A4B651301705}" srcOrd="4" destOrd="0" presId="urn:microsoft.com/office/officeart/2008/layout/LinedList"/>
    <dgm:cxn modelId="{C0E322D4-B7FF-46B9-A707-C6860C9944B6}" type="presParOf" srcId="{148207CF-3459-4F98-8185-A3CC21D1FF71}" destId="{A2623110-2BF2-42A4-837C-324E959F06A1}" srcOrd="5" destOrd="0" presId="urn:microsoft.com/office/officeart/2008/layout/LinedList"/>
    <dgm:cxn modelId="{91B17756-051E-404B-B474-036D1054462F}" type="presParOf" srcId="{A2623110-2BF2-42A4-837C-324E959F06A1}" destId="{8AFDB94F-7CFC-4EAE-91DD-D82365969BF8}" srcOrd="0" destOrd="0" presId="urn:microsoft.com/office/officeart/2008/layout/LinedList"/>
    <dgm:cxn modelId="{C460B197-6279-4858-8DA3-34BC47833354}" type="presParOf" srcId="{A2623110-2BF2-42A4-837C-324E959F06A1}" destId="{D15F4EE6-D19A-496F-8E68-1B51639E13EE}" srcOrd="1" destOrd="0" presId="urn:microsoft.com/office/officeart/2008/layout/LinedList"/>
    <dgm:cxn modelId="{0CE4B695-6592-4568-A506-3ABCCAC45037}" type="presParOf" srcId="{148207CF-3459-4F98-8185-A3CC21D1FF71}" destId="{3474E5E8-0CB1-4879-AAB7-07943338DFCC}" srcOrd="6" destOrd="0" presId="urn:microsoft.com/office/officeart/2008/layout/LinedList"/>
    <dgm:cxn modelId="{46C795C2-ED73-4654-A7D9-425E7C3FE3BC}" type="presParOf" srcId="{148207CF-3459-4F98-8185-A3CC21D1FF71}" destId="{713FF94C-FD85-4067-BEA1-03D7701FAA08}" srcOrd="7" destOrd="0" presId="urn:microsoft.com/office/officeart/2008/layout/LinedList"/>
    <dgm:cxn modelId="{F098ABB2-A453-43AD-8E8D-9E7A9539E3C2}" type="presParOf" srcId="{713FF94C-FD85-4067-BEA1-03D7701FAA08}" destId="{C7DA769C-A344-46E9-BE6B-E479919F1275}" srcOrd="0" destOrd="0" presId="urn:microsoft.com/office/officeart/2008/layout/LinedList"/>
    <dgm:cxn modelId="{C1B620C4-F4E4-4BE3-8BE7-E1274C74C382}" type="presParOf" srcId="{713FF94C-FD85-4067-BEA1-03D7701FAA08}" destId="{6DF9404E-5D96-4624-AB55-0DA7906890DB}" srcOrd="1" destOrd="0" presId="urn:microsoft.com/office/officeart/2008/layout/LinedList"/>
    <dgm:cxn modelId="{CAC74EAA-E0DD-44CF-A628-35731BD66DDF}" type="presParOf" srcId="{148207CF-3459-4F98-8185-A3CC21D1FF71}" destId="{243705DD-A0F7-4EC5-B207-3A6EEB36CA67}" srcOrd="8" destOrd="0" presId="urn:microsoft.com/office/officeart/2008/layout/LinedList"/>
    <dgm:cxn modelId="{AB3DE3C5-D1D4-4CFC-9F69-7901D08D25C8}" type="presParOf" srcId="{148207CF-3459-4F98-8185-A3CC21D1FF71}" destId="{DD35A3D8-E8EA-44E8-A8B1-1FD16282125A}" srcOrd="9" destOrd="0" presId="urn:microsoft.com/office/officeart/2008/layout/LinedList"/>
    <dgm:cxn modelId="{B23BADC3-AC68-4DFD-97BD-5C3C59401088}" type="presParOf" srcId="{DD35A3D8-E8EA-44E8-A8B1-1FD16282125A}" destId="{083DB4B7-58D4-4616-8750-B7F7A03D28FE}" srcOrd="0" destOrd="0" presId="urn:microsoft.com/office/officeart/2008/layout/LinedList"/>
    <dgm:cxn modelId="{6C81D82D-E0A8-4221-BB4D-40E1D040BE9C}" type="presParOf" srcId="{DD35A3D8-E8EA-44E8-A8B1-1FD16282125A}" destId="{CF225368-C0AA-4C67-BE7E-8DE5036851AF}" srcOrd="1" destOrd="0" presId="urn:microsoft.com/office/officeart/2008/layout/LinedList"/>
    <dgm:cxn modelId="{1D6AC83D-25E8-4083-A4C5-B8D2E86FAA1A}" type="presParOf" srcId="{148207CF-3459-4F98-8185-A3CC21D1FF71}" destId="{873F3B3C-0BA6-4EE8-8CAA-CAE24A03E8D7}" srcOrd="10" destOrd="0" presId="urn:microsoft.com/office/officeart/2008/layout/LinedList"/>
    <dgm:cxn modelId="{4B72A230-3CE3-4D55-9B5A-26479F2DD60F}" type="presParOf" srcId="{148207CF-3459-4F98-8185-A3CC21D1FF71}" destId="{34220684-960A-4270-8D55-3FC6BAB7045F}" srcOrd="11" destOrd="0" presId="urn:microsoft.com/office/officeart/2008/layout/LinedList"/>
    <dgm:cxn modelId="{FBEE83A7-7C20-4DFE-A6E6-A719B278171B}" type="presParOf" srcId="{34220684-960A-4270-8D55-3FC6BAB7045F}" destId="{D9FE67D7-57EB-4315-8CA1-BBBBD03176E5}" srcOrd="0" destOrd="0" presId="urn:microsoft.com/office/officeart/2008/layout/LinedList"/>
    <dgm:cxn modelId="{81C8F584-EEDE-41E6-91C2-014A730EF269}" type="presParOf" srcId="{34220684-960A-4270-8D55-3FC6BAB7045F}" destId="{89797802-5366-479C-ADF5-DA9BDF65EC96}" srcOrd="1" destOrd="0" presId="urn:microsoft.com/office/officeart/2008/layout/LinedList"/>
    <dgm:cxn modelId="{439CC18F-3AD0-4FB2-B33F-633173E46FC6}" type="presParOf" srcId="{148207CF-3459-4F98-8185-A3CC21D1FF71}" destId="{FE985479-C721-4C99-8269-5A72AFBA73AF}" srcOrd="12" destOrd="0" presId="urn:microsoft.com/office/officeart/2008/layout/LinedList"/>
    <dgm:cxn modelId="{DDD3BBCF-089D-456D-9522-DE6B647789EB}" type="presParOf" srcId="{148207CF-3459-4F98-8185-A3CC21D1FF71}" destId="{5D7C300D-0EF7-4C07-9B93-9BAEB73179F0}" srcOrd="13" destOrd="0" presId="urn:microsoft.com/office/officeart/2008/layout/LinedList"/>
    <dgm:cxn modelId="{826F5302-430E-4268-A608-BBF3240DFD0B}" type="presParOf" srcId="{5D7C300D-0EF7-4C07-9B93-9BAEB73179F0}" destId="{F2B2E1F1-EE5E-456D-92D2-668BB7112C71}" srcOrd="0" destOrd="0" presId="urn:microsoft.com/office/officeart/2008/layout/LinedList"/>
    <dgm:cxn modelId="{CFA80CA6-3D11-4789-B94A-D1AE9DB3BA4E}" type="presParOf" srcId="{5D7C300D-0EF7-4C07-9B93-9BAEB73179F0}" destId="{CD8E3978-DD30-43F4-990C-2AA499AF7C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39923-F791-4367-B49F-C98FB8DBFFFE}">
      <dsp:nvSpPr>
        <dsp:cNvPr id="0" name=""/>
        <dsp:cNvSpPr/>
      </dsp:nvSpPr>
      <dsp:spPr>
        <a:xfrm>
          <a:off x="0" y="57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49DB996C-43C7-4EED-BF7B-08F2DABBFC85}">
      <dsp:nvSpPr>
        <dsp:cNvPr id="0" name=""/>
        <dsp:cNvSpPr/>
      </dsp:nvSpPr>
      <dsp:spPr>
        <a:xfrm>
          <a:off x="0" y="57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Details of CERF derived from assessing the needs of the industry, analyzing data trends, researching successful small business relief programs across the country, and speaking with cannabis industry advocates. ​</a:t>
          </a:r>
          <a:endParaRPr lang="en-US" sz="1400" kern="1200" dirty="0"/>
        </a:p>
      </dsp:txBody>
      <dsp:txXfrm>
        <a:off x="0" y="574"/>
        <a:ext cx="10353675" cy="671640"/>
      </dsp:txXfrm>
    </dsp:sp>
    <dsp:sp modelId="{9F08F35E-6890-45A0-9F5E-5371DE3B0AD7}">
      <dsp:nvSpPr>
        <dsp:cNvPr id="0" name=""/>
        <dsp:cNvSpPr/>
      </dsp:nvSpPr>
      <dsp:spPr>
        <a:xfrm>
          <a:off x="0" y="67221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88CA657-A56D-41BA-8ECF-789F24CC747A}">
      <dsp:nvSpPr>
        <dsp:cNvPr id="0" name=""/>
        <dsp:cNvSpPr/>
      </dsp:nvSpPr>
      <dsp:spPr>
        <a:xfrm>
          <a:off x="0" y="67221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120000"/>
            </a:lnSpc>
            <a:spcBef>
              <a:spcPct val="0"/>
            </a:spcBef>
            <a:spcAft>
              <a:spcPct val="35000"/>
            </a:spcAft>
            <a:buNone/>
          </a:pPr>
          <a:r>
            <a:rPr lang="en-US" sz="1400" b="0" i="0" kern="1200" dirty="0">
              <a:solidFill>
                <a:schemeClr val="tx1"/>
              </a:solidFill>
              <a:latin typeface="Bookman Old Style"/>
              <a:cs typeface="Calibri"/>
            </a:rPr>
            <a:t>Three uniquely selected Community Partners will administer and disburse funds. </a:t>
          </a:r>
          <a:r>
            <a:rPr lang="en-US" sz="1400" b="0" i="0" kern="1200" dirty="0">
              <a:latin typeface="Bookman Old Style"/>
              <a:cs typeface="Calibri"/>
            </a:rPr>
            <a:t>Partners</a:t>
          </a:r>
          <a:r>
            <a:rPr lang="en-US" sz="1400" b="0" i="0" kern="1200" dirty="0"/>
            <a:t> </a:t>
          </a:r>
          <a:r>
            <a:rPr lang="en-US" sz="1400" b="0" i="0" kern="1200" dirty="0">
              <a:latin typeface="Bookman Old Style" panose="02050604050505020204"/>
            </a:rPr>
            <a:t>are </a:t>
          </a:r>
          <a:r>
            <a:rPr lang="en-US" sz="1400" b="1" i="1" kern="1200" dirty="0">
              <a:latin typeface="Bookman Old Style" panose="02050604050505020204"/>
            </a:rPr>
            <a:t>approved for up</a:t>
          </a:r>
          <a:r>
            <a:rPr lang="en-US" sz="1400" b="1" i="1" kern="1200" dirty="0"/>
            <a:t> to </a:t>
          </a:r>
          <a:r>
            <a:rPr lang="en-US" sz="1400" b="0" i="0" kern="1200" dirty="0"/>
            <a:t>20% </a:t>
          </a:r>
          <a:r>
            <a:rPr lang="en-US" sz="1400" b="0" i="0" kern="1200" dirty="0">
              <a:latin typeface="Bookman Old Style" panose="02050604050505020204"/>
            </a:rPr>
            <a:t>for administrative overhead costs for</a:t>
          </a:r>
          <a:r>
            <a:rPr lang="en-US" sz="1400" b="0" i="0" kern="1200" dirty="0"/>
            <a:t> marketing, outreach, intake, processing, verification, payment, and reporting. ​</a:t>
          </a:r>
          <a:endParaRPr lang="en-US" sz="900" b="0" i="0" kern="1200" dirty="0"/>
        </a:p>
      </dsp:txBody>
      <dsp:txXfrm>
        <a:off x="0" y="672214"/>
        <a:ext cx="10353675" cy="671640"/>
      </dsp:txXfrm>
    </dsp:sp>
    <dsp:sp modelId="{426CA742-ED44-4EE3-8754-A4B651301705}">
      <dsp:nvSpPr>
        <dsp:cNvPr id="0" name=""/>
        <dsp:cNvSpPr/>
      </dsp:nvSpPr>
      <dsp:spPr>
        <a:xfrm>
          <a:off x="0" y="134385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AFDB94F-7CFC-4EAE-91DD-D82365969BF8}">
      <dsp:nvSpPr>
        <dsp:cNvPr id="0" name=""/>
        <dsp:cNvSpPr/>
      </dsp:nvSpPr>
      <dsp:spPr>
        <a:xfrm>
          <a:off x="0" y="134385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Emergency funds will be available starting February 1,</a:t>
          </a:r>
          <a:r>
            <a:rPr lang="en-US" sz="1400" b="1" i="0" kern="1200" dirty="0"/>
            <a:t> </a:t>
          </a:r>
          <a:r>
            <a:rPr lang="en-US" sz="1400" b="0" i="0" kern="1200" dirty="0"/>
            <a:t>2022 and must be fully disbursed by June 2022.  ​</a:t>
          </a:r>
          <a:endParaRPr lang="en-US" sz="1400" kern="1200" dirty="0"/>
        </a:p>
      </dsp:txBody>
      <dsp:txXfrm>
        <a:off x="0" y="1343854"/>
        <a:ext cx="10353675" cy="671640"/>
      </dsp:txXfrm>
    </dsp:sp>
    <dsp:sp modelId="{3474E5E8-0CB1-4879-AAB7-07943338DFCC}">
      <dsp:nvSpPr>
        <dsp:cNvPr id="0" name=""/>
        <dsp:cNvSpPr/>
      </dsp:nvSpPr>
      <dsp:spPr>
        <a:xfrm>
          <a:off x="0" y="201549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7DA769C-A344-46E9-BE6B-E479919F1275}">
      <dsp:nvSpPr>
        <dsp:cNvPr id="0" name=""/>
        <dsp:cNvSpPr/>
      </dsp:nvSpPr>
      <dsp:spPr>
        <a:xfrm>
          <a:off x="0" y="201549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Funds are prioritized for historically disadvantaged populations (Minority, Women, Veteran, Small and/or Low-Income) and will be disbursed based on level of need ​</a:t>
          </a:r>
          <a:endParaRPr lang="en-US" sz="1400" kern="1200" dirty="0"/>
        </a:p>
      </dsp:txBody>
      <dsp:txXfrm>
        <a:off x="0" y="2015494"/>
        <a:ext cx="10353675" cy="671640"/>
      </dsp:txXfrm>
    </dsp:sp>
    <dsp:sp modelId="{243705DD-A0F7-4EC5-B207-3A6EEB36CA67}">
      <dsp:nvSpPr>
        <dsp:cNvPr id="0" name=""/>
        <dsp:cNvSpPr/>
      </dsp:nvSpPr>
      <dsp:spPr>
        <a:xfrm>
          <a:off x="0" y="268713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83DB4B7-58D4-4616-8750-B7F7A03D28FE}">
      <dsp:nvSpPr>
        <dsp:cNvPr id="0" name=""/>
        <dsp:cNvSpPr/>
      </dsp:nvSpPr>
      <dsp:spPr>
        <a:xfrm>
          <a:off x="0" y="268713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Individuals are eligible for </a:t>
          </a:r>
          <a:r>
            <a:rPr lang="en-US" sz="1400" b="1" i="1" kern="1200" dirty="0"/>
            <a:t>up to</a:t>
          </a:r>
          <a:r>
            <a:rPr lang="en-US" sz="1400" b="1" i="0" kern="1200" dirty="0"/>
            <a:t> $5,000 </a:t>
          </a:r>
          <a:r>
            <a:rPr lang="en-US" sz="1400" b="0" i="0" kern="1200" dirty="0"/>
            <a:t>in emergency relief </a:t>
          </a:r>
          <a:r>
            <a:rPr lang="en-US" sz="2100" b="0" i="0" kern="1200" dirty="0"/>
            <a:t>​</a:t>
          </a:r>
          <a:endParaRPr lang="en-US" sz="2100" kern="1200" dirty="0"/>
        </a:p>
      </dsp:txBody>
      <dsp:txXfrm>
        <a:off x="0" y="2687134"/>
        <a:ext cx="10353675" cy="671640"/>
      </dsp:txXfrm>
    </dsp:sp>
    <dsp:sp modelId="{873F3B3C-0BA6-4EE8-8CAA-CAE24A03E8D7}">
      <dsp:nvSpPr>
        <dsp:cNvPr id="0" name=""/>
        <dsp:cNvSpPr/>
      </dsp:nvSpPr>
      <dsp:spPr>
        <a:xfrm>
          <a:off x="0" y="335877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9FE67D7-57EB-4315-8CA1-BBBBD03176E5}">
      <dsp:nvSpPr>
        <dsp:cNvPr id="0" name=""/>
        <dsp:cNvSpPr/>
      </dsp:nvSpPr>
      <dsp:spPr>
        <a:xfrm>
          <a:off x="0" y="335877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Businesses are eligible for </a:t>
          </a:r>
          <a:r>
            <a:rPr lang="en-US" sz="1400" b="1" i="1" kern="1200" dirty="0"/>
            <a:t>up to </a:t>
          </a:r>
          <a:r>
            <a:rPr lang="en-US" sz="1400" b="1" i="0" kern="1200" dirty="0"/>
            <a:t>$25,000</a:t>
          </a:r>
          <a:r>
            <a:rPr lang="en-US" sz="1400" b="0" i="0" kern="1200" dirty="0"/>
            <a:t> in emergency relief </a:t>
          </a:r>
          <a:r>
            <a:rPr lang="en-US" sz="2100" b="0" i="0" kern="1200" dirty="0"/>
            <a:t>​</a:t>
          </a:r>
          <a:endParaRPr lang="en-US" sz="2100" kern="1200" dirty="0"/>
        </a:p>
      </dsp:txBody>
      <dsp:txXfrm>
        <a:off x="0" y="3358774"/>
        <a:ext cx="10353675" cy="671640"/>
      </dsp:txXfrm>
    </dsp:sp>
    <dsp:sp modelId="{FE985479-C721-4C99-8269-5A72AFBA73AF}">
      <dsp:nvSpPr>
        <dsp:cNvPr id="0" name=""/>
        <dsp:cNvSpPr/>
      </dsp:nvSpPr>
      <dsp:spPr>
        <a:xfrm>
          <a:off x="0" y="403041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F2B2E1F1-EE5E-456D-92D2-668BB7112C71}">
      <dsp:nvSpPr>
        <dsp:cNvPr id="0" name=""/>
        <dsp:cNvSpPr/>
      </dsp:nvSpPr>
      <dsp:spPr>
        <a:xfrm>
          <a:off x="0" y="4030414"/>
          <a:ext cx="10353675" cy="6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Individuals and entities may only qualify for and receive funds </a:t>
          </a:r>
          <a:r>
            <a:rPr lang="en-US" sz="1400" b="0" i="0" u="sng" kern="1200" dirty="0"/>
            <a:t>ONE TIME</a:t>
          </a:r>
          <a:r>
            <a:rPr lang="en-US" sz="1400" b="0" i="0" kern="1200" dirty="0"/>
            <a:t> in the FY ​</a:t>
          </a:r>
          <a:endParaRPr lang="en-US" sz="1400" kern="1200" dirty="0"/>
        </a:p>
      </dsp:txBody>
      <dsp:txXfrm>
        <a:off x="0" y="4030414"/>
        <a:ext cx="10353675" cy="6716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4449F0-A3C8-4877-A374-1A22D69D2F8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272617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39920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94118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099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424832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4449F0-A3C8-4877-A374-1A22D69D2F8A}"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117031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4449F0-A3C8-4877-A374-1A22D69D2F8A}"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1215076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449F0-A3C8-4877-A374-1A22D69D2F8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82939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449F0-A3C8-4877-A374-1A22D69D2F8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3326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449F0-A3C8-4877-A374-1A22D69D2F8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48398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4449F0-A3C8-4877-A374-1A22D69D2F8A}"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81780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174117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4449F0-A3C8-4877-A374-1A22D69D2F8A}"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98556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4449F0-A3C8-4877-A374-1A22D69D2F8A}"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54780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449F0-A3C8-4877-A374-1A22D69D2F8A}"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140688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131386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4449F0-A3C8-4877-A374-1A22D69D2F8A}"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6C65C-0245-47BC-91E8-27FC0C61767E}" type="slidenum">
              <a:rPr lang="en-US" smtClean="0"/>
              <a:t>‹#›</a:t>
            </a:fld>
            <a:endParaRPr lang="en-US"/>
          </a:p>
        </p:txBody>
      </p:sp>
    </p:spTree>
    <p:extLst>
      <p:ext uri="{BB962C8B-B14F-4D97-AF65-F5344CB8AC3E}">
        <p14:creationId xmlns:p14="http://schemas.microsoft.com/office/powerpoint/2010/main" val="309818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4449F0-A3C8-4877-A374-1A22D69D2F8A}" type="datetimeFigureOut">
              <a:rPr lang="en-US" smtClean="0"/>
              <a:t>12/1/2021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806C65C-0245-47BC-91E8-27FC0C61767E}" type="slidenum">
              <a:rPr lang="en-US" smtClean="0"/>
              <a:t>‹#›</a:t>
            </a:fld>
            <a:endParaRPr lang="en-US"/>
          </a:p>
        </p:txBody>
      </p:sp>
    </p:spTree>
    <p:extLst>
      <p:ext uri="{BB962C8B-B14F-4D97-AF65-F5344CB8AC3E}">
        <p14:creationId xmlns:p14="http://schemas.microsoft.com/office/powerpoint/2010/main" val="1340284517"/>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C703-8D8A-451E-BFA9-660431D11AD2}"/>
              </a:ext>
            </a:extLst>
          </p:cNvPr>
          <p:cNvSpPr>
            <a:spLocks noGrp="1"/>
          </p:cNvSpPr>
          <p:nvPr>
            <p:ph type="ctrTitle"/>
          </p:nvPr>
        </p:nvSpPr>
        <p:spPr>
          <a:xfrm>
            <a:off x="4927472" y="609600"/>
            <a:ext cx="6340084" cy="1326321"/>
          </a:xfrm>
        </p:spPr>
        <p:txBody>
          <a:bodyPr vert="horz" lIns="91440" tIns="45720" rIns="91440" bIns="45720" rtlCol="0" anchor="ctr">
            <a:normAutofit/>
          </a:bodyPr>
          <a:lstStyle/>
          <a:p>
            <a:r>
              <a:rPr lang="en-US" sz="3400"/>
              <a:t>Cannabis Emergency Relief Fund (CERF) </a:t>
            </a:r>
          </a:p>
        </p:txBody>
      </p:sp>
      <p:sp>
        <p:nvSpPr>
          <p:cNvPr id="3" name="Subtitle 2">
            <a:extLst>
              <a:ext uri="{FF2B5EF4-FFF2-40B4-BE49-F238E27FC236}">
                <a16:creationId xmlns:a16="http://schemas.microsoft.com/office/drawing/2014/main" id="{07670315-575D-4073-83BC-36AC2285D50B}"/>
              </a:ext>
            </a:extLst>
          </p:cNvPr>
          <p:cNvSpPr>
            <a:spLocks noGrp="1"/>
          </p:cNvSpPr>
          <p:nvPr>
            <p:ph type="subTitle" idx="1"/>
          </p:nvPr>
        </p:nvSpPr>
        <p:spPr>
          <a:xfrm>
            <a:off x="4927471" y="2096064"/>
            <a:ext cx="6340085" cy="3942786"/>
          </a:xfrm>
        </p:spPr>
        <p:txBody>
          <a:bodyPr vert="horz" lIns="91440" tIns="45720" rIns="91440" bIns="45720" rtlCol="0" anchor="t">
            <a:normAutofit/>
          </a:bodyPr>
          <a:lstStyle/>
          <a:p>
            <a:pPr indent="-228600" algn="l">
              <a:buFont typeface="Arial" panose="020B0604020202020204" pitchFamily="34" charset="0"/>
              <a:buChar char="•"/>
            </a:pPr>
            <a:r>
              <a:rPr lang="en-US" dirty="0"/>
              <a:t>Jo Ann Hardesty, Commissioner</a:t>
            </a:r>
          </a:p>
          <a:p>
            <a:pPr indent="-228600" algn="l">
              <a:buFont typeface="Arial" panose="020B0604020202020204" pitchFamily="34" charset="0"/>
              <a:buChar char="•"/>
            </a:pPr>
            <a:r>
              <a:rPr lang="en-US" dirty="0"/>
              <a:t>Michael Montoya, Interim Director</a:t>
            </a:r>
          </a:p>
          <a:p>
            <a:pPr indent="-228600" algn="l">
              <a:buFont typeface="Arial" panose="020B0604020202020204" pitchFamily="34" charset="0"/>
              <a:buChar char="•"/>
            </a:pPr>
            <a:r>
              <a:rPr lang="en-US" dirty="0" err="1"/>
              <a:t>Dasheeda</a:t>
            </a:r>
            <a:r>
              <a:rPr lang="en-US" dirty="0"/>
              <a:t> Dawson, Supervisor</a:t>
            </a:r>
          </a:p>
          <a:p>
            <a:pPr indent="-228600" algn="l">
              <a:buFont typeface="Arial" panose="020B0604020202020204" pitchFamily="34" charset="0"/>
              <a:buChar char="•"/>
            </a:pPr>
            <a:r>
              <a:rPr lang="en-US" dirty="0"/>
              <a:t>Christina Coursey,  Licensing &amp; Policy Coordinator</a:t>
            </a:r>
          </a:p>
        </p:txBody>
      </p:sp>
      <p:pic>
        <p:nvPicPr>
          <p:cNvPr id="34" name="Picture 33" descr="A picture containing text, sign, gambling house&#10;&#10;Description automatically generated">
            <a:extLst>
              <a:ext uri="{FF2B5EF4-FFF2-40B4-BE49-F238E27FC236}">
                <a16:creationId xmlns:a16="http://schemas.microsoft.com/office/drawing/2014/main" id="{B985DF58-3A6E-45BF-B510-AFF12F228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20" y="609600"/>
            <a:ext cx="2738967" cy="2738967"/>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2049AE05-E6A6-4785-B8FD-4B7B57172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37" y="3509434"/>
            <a:ext cx="3217333" cy="1447799"/>
          </a:xfrm>
          <a:prstGeom prst="rect">
            <a:avLst/>
          </a:prstGeom>
        </p:spPr>
      </p:pic>
    </p:spTree>
    <p:extLst>
      <p:ext uri="{BB962C8B-B14F-4D97-AF65-F5344CB8AC3E}">
        <p14:creationId xmlns:p14="http://schemas.microsoft.com/office/powerpoint/2010/main" val="62766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01AE-AE98-4FBA-BEC1-3F160E38FBBD}"/>
              </a:ext>
            </a:extLst>
          </p:cNvPr>
          <p:cNvSpPr>
            <a:spLocks noGrp="1"/>
          </p:cNvSpPr>
          <p:nvPr>
            <p:ph type="title"/>
          </p:nvPr>
        </p:nvSpPr>
        <p:spPr>
          <a:xfrm>
            <a:off x="913796" y="277091"/>
            <a:ext cx="10353761" cy="1326321"/>
          </a:xfrm>
        </p:spPr>
        <p:txBody>
          <a:bodyPr/>
          <a:lstStyle/>
          <a:p>
            <a:r>
              <a:rPr lang="en-US" dirty="0"/>
              <a:t>Examples of Documents needed</a:t>
            </a:r>
          </a:p>
        </p:txBody>
      </p:sp>
      <p:sp>
        <p:nvSpPr>
          <p:cNvPr id="3" name="Content Placeholder 2">
            <a:extLst>
              <a:ext uri="{FF2B5EF4-FFF2-40B4-BE49-F238E27FC236}">
                <a16:creationId xmlns:a16="http://schemas.microsoft.com/office/drawing/2014/main" id="{E9972CFA-AEB1-42AF-8739-B23C2C3F4FFC}"/>
              </a:ext>
            </a:extLst>
          </p:cNvPr>
          <p:cNvSpPr>
            <a:spLocks noGrp="1"/>
          </p:cNvSpPr>
          <p:nvPr>
            <p:ph idx="1"/>
          </p:nvPr>
        </p:nvSpPr>
        <p:spPr>
          <a:xfrm>
            <a:off x="913795" y="2096064"/>
            <a:ext cx="10353762" cy="4197858"/>
          </a:xfrm>
        </p:spPr>
        <p:txBody>
          <a:bodyPr>
            <a:normAutofit lnSpcReduction="10000"/>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Certificate of good standing from Oregon Secretary of State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OLCC documentation showing licenses and/or permits in good standing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Federal/State tax records filed for 2020 and/or 2021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Proof of current employment status and/or termination after March 2020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Profit and Loss Revenue Forms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Verification of rent/mortgage expenses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Bills for cost of doing business (utility, telephone, internet, etc.)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Certified payroll documentation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Documentation showing expenses incurred due to business interruption caused by Covid-19, vandalism, robbery, wildfire etc.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Verification of expenses not covered by insurance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Bank or credit card statements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Invoices, purchase orders, receipts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8261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E58DD7-61AD-4AD0-AB98-492B7D914103}"/>
              </a:ext>
            </a:extLst>
          </p:cNvPr>
          <p:cNvSpPr>
            <a:spLocks noGrp="1"/>
          </p:cNvSpPr>
          <p:nvPr>
            <p:ph type="title"/>
          </p:nvPr>
        </p:nvSpPr>
        <p:spPr/>
        <p:txBody>
          <a:bodyPr/>
          <a:lstStyle/>
          <a:p>
            <a:r>
              <a:rPr lang="en-US" dirty="0"/>
              <a:t>In house Vs. Community partner</a:t>
            </a:r>
          </a:p>
        </p:txBody>
      </p:sp>
      <p:sp>
        <p:nvSpPr>
          <p:cNvPr id="12" name="Text Placeholder 11">
            <a:extLst>
              <a:ext uri="{FF2B5EF4-FFF2-40B4-BE49-F238E27FC236}">
                <a16:creationId xmlns:a16="http://schemas.microsoft.com/office/drawing/2014/main" id="{6108B5BE-4171-4587-A3CE-10887058B35C}"/>
              </a:ext>
            </a:extLst>
          </p:cNvPr>
          <p:cNvSpPr>
            <a:spLocks noGrp="1"/>
          </p:cNvSpPr>
          <p:nvPr>
            <p:ph type="body" idx="1"/>
          </p:nvPr>
        </p:nvSpPr>
        <p:spPr>
          <a:xfrm>
            <a:off x="497733" y="2115534"/>
            <a:ext cx="4879199" cy="823912"/>
          </a:xfrm>
        </p:spPr>
        <p:txBody>
          <a:bodyPr/>
          <a:lstStyle/>
          <a:p>
            <a:pPr algn="ctr"/>
            <a:r>
              <a:rPr lang="en-US" dirty="0"/>
              <a:t>In House </a:t>
            </a:r>
          </a:p>
        </p:txBody>
      </p:sp>
      <p:sp>
        <p:nvSpPr>
          <p:cNvPr id="8" name="Content Placeholder 7">
            <a:extLst>
              <a:ext uri="{FF2B5EF4-FFF2-40B4-BE49-F238E27FC236}">
                <a16:creationId xmlns:a16="http://schemas.microsoft.com/office/drawing/2014/main" id="{2221CEB4-2C50-4721-83CA-191D95E43E11}"/>
              </a:ext>
            </a:extLst>
          </p:cNvPr>
          <p:cNvSpPr>
            <a:spLocks noGrp="1"/>
          </p:cNvSpPr>
          <p:nvPr>
            <p:ph sz="half" idx="2"/>
          </p:nvPr>
        </p:nvSpPr>
        <p:spPr>
          <a:xfrm>
            <a:off x="569410" y="3197239"/>
            <a:ext cx="5107208" cy="2878968"/>
          </a:xfrm>
        </p:spPr>
        <p:txBody>
          <a:bodyPr vert="horz" lIns="91440" tIns="45720" rIns="91440" bIns="45720" rtlCol="0" anchor="t">
            <a:normAutofit fontScale="92500" lnSpcReduction="10000"/>
          </a:bodyPr>
          <a:lstStyle/>
          <a:p>
            <a:pPr marL="0">
              <a:spcBef>
                <a:spcPts val="0"/>
              </a:spcBef>
            </a:pPr>
            <a:r>
              <a:rPr lang="en-US" dirty="0">
                <a:effectLst/>
                <a:ea typeface="MS PGothic"/>
                <a:cs typeface="MS PGothic" panose="020B0600070205080204" pitchFamily="34" charset="-128"/>
              </a:rPr>
              <a:t>$206K - $233K estimated for </a:t>
            </a:r>
            <a:r>
              <a:rPr lang="en-US" i="1" dirty="0">
                <a:effectLst/>
                <a:ea typeface="MS PGothic"/>
                <a:cs typeface="MS PGothic" panose="020B0600070205080204" pitchFamily="34" charset="-128"/>
              </a:rPr>
              <a:t>minimum</a:t>
            </a:r>
            <a:r>
              <a:rPr lang="en-US" dirty="0">
                <a:effectLst/>
                <a:ea typeface="MS PGothic"/>
                <a:cs typeface="MS PGothic" panose="020B0600070205080204" pitchFamily="34" charset="-128"/>
              </a:rPr>
              <a:t> personnel cost per year </a:t>
            </a:r>
            <a:endParaRPr lang="en-US" dirty="0">
              <a:ea typeface="MS PGothic"/>
            </a:endParaRPr>
          </a:p>
          <a:p>
            <a:pPr marL="457200" lvl="1">
              <a:spcBef>
                <a:spcPts val="0"/>
              </a:spcBef>
            </a:pPr>
            <a:r>
              <a:rPr lang="en-US" sz="2000" dirty="0">
                <a:effectLst/>
                <a:ea typeface="MS PGothic"/>
                <a:cs typeface="MS PGothic" panose="020B0600070205080204" pitchFamily="34" charset="-128"/>
              </a:rPr>
              <a:t>CERF Coordinator</a:t>
            </a:r>
          </a:p>
          <a:p>
            <a:pPr marL="457200" lvl="1">
              <a:spcBef>
                <a:spcPts val="0"/>
              </a:spcBef>
            </a:pPr>
            <a:r>
              <a:rPr lang="en-US" sz="2000" dirty="0">
                <a:effectLst/>
                <a:ea typeface="MS PGothic"/>
                <a:cs typeface="MS PGothic" panose="020B0600070205080204" pitchFamily="34" charset="-128"/>
              </a:rPr>
              <a:t>CERF Support Specialist</a:t>
            </a:r>
          </a:p>
          <a:p>
            <a:pPr marL="0">
              <a:spcBef>
                <a:spcPts val="0"/>
              </a:spcBef>
            </a:pPr>
            <a:r>
              <a:rPr lang="en-US" dirty="0">
                <a:effectLst/>
                <a:ea typeface="MS PGothic"/>
                <a:cs typeface="MS PGothic" panose="020B0600070205080204" pitchFamily="34" charset="-128"/>
              </a:rPr>
              <a:t>18-24 months: Funds disbursed by June 2023 earliest</a:t>
            </a:r>
          </a:p>
          <a:p>
            <a:pPr marL="0" indent="0">
              <a:buNone/>
            </a:pPr>
            <a:endParaRPr lang="en-US" dirty="0"/>
          </a:p>
        </p:txBody>
      </p:sp>
      <p:sp>
        <p:nvSpPr>
          <p:cNvPr id="13" name="Text Placeholder 12">
            <a:extLst>
              <a:ext uri="{FF2B5EF4-FFF2-40B4-BE49-F238E27FC236}">
                <a16:creationId xmlns:a16="http://schemas.microsoft.com/office/drawing/2014/main" id="{83541333-7EA0-4356-90B8-9E5148B2F117}"/>
              </a:ext>
            </a:extLst>
          </p:cNvPr>
          <p:cNvSpPr>
            <a:spLocks noGrp="1"/>
          </p:cNvSpPr>
          <p:nvPr>
            <p:ph type="body" sz="quarter" idx="3"/>
          </p:nvPr>
        </p:nvSpPr>
        <p:spPr>
          <a:xfrm>
            <a:off x="5848646" y="2206249"/>
            <a:ext cx="4865554" cy="823912"/>
          </a:xfrm>
        </p:spPr>
        <p:txBody>
          <a:bodyPr/>
          <a:lstStyle/>
          <a:p>
            <a:pPr algn="ctr"/>
            <a:r>
              <a:rPr lang="en-US" dirty="0"/>
              <a:t>Partner Disbursal</a:t>
            </a:r>
          </a:p>
        </p:txBody>
      </p:sp>
      <p:sp>
        <p:nvSpPr>
          <p:cNvPr id="14" name="Content Placeholder 13">
            <a:extLst>
              <a:ext uri="{FF2B5EF4-FFF2-40B4-BE49-F238E27FC236}">
                <a16:creationId xmlns:a16="http://schemas.microsoft.com/office/drawing/2014/main" id="{5328BD84-F4D4-4676-97A2-736DDA8CEA66}"/>
              </a:ext>
            </a:extLst>
          </p:cNvPr>
          <p:cNvSpPr>
            <a:spLocks noGrp="1"/>
          </p:cNvSpPr>
          <p:nvPr>
            <p:ph sz="quarter" idx="4"/>
          </p:nvPr>
        </p:nvSpPr>
        <p:spPr>
          <a:xfrm>
            <a:off x="6090675" y="3235642"/>
            <a:ext cx="5095357" cy="2878968"/>
          </a:xfrm>
        </p:spPr>
        <p:txBody>
          <a:bodyPr vert="horz" lIns="91440" tIns="45720" rIns="91440" bIns="45720" rtlCol="0" anchor="t">
            <a:normAutofit fontScale="92500" lnSpcReduction="10000"/>
          </a:bodyPr>
          <a:lstStyle/>
          <a:p>
            <a:pPr marL="0">
              <a:spcBef>
                <a:spcPts val="0"/>
              </a:spcBef>
            </a:pPr>
            <a:r>
              <a:rPr lang="en-US" dirty="0">
                <a:effectLst/>
                <a:ea typeface="MS PGothic"/>
                <a:cs typeface="MS PGothic" panose="020B0600070205080204" pitchFamily="34" charset="-128"/>
              </a:rPr>
              <a:t>$266K Administrative costs with </a:t>
            </a:r>
            <a:r>
              <a:rPr lang="en-US" i="1" dirty="0">
                <a:effectLst/>
                <a:ea typeface="MS PGothic"/>
                <a:cs typeface="MS PGothic" panose="020B0600070205080204" pitchFamily="34" charset="-128"/>
              </a:rPr>
              <a:t>maximum</a:t>
            </a:r>
            <a:r>
              <a:rPr lang="en-US" dirty="0">
                <a:effectLst/>
                <a:ea typeface="MS PGothic"/>
                <a:cs typeface="MS PGothic" panose="020B0600070205080204" pitchFamily="34" charset="-128"/>
              </a:rPr>
              <a:t> of 20% in approved budget</a:t>
            </a:r>
          </a:p>
          <a:p>
            <a:pPr marL="457200" lvl="1">
              <a:spcBef>
                <a:spcPts val="0"/>
              </a:spcBef>
            </a:pPr>
            <a:r>
              <a:rPr lang="en-US" sz="2000" dirty="0">
                <a:effectLst/>
                <a:ea typeface="MS PGothic"/>
                <a:cs typeface="MS PGothic" panose="020B0600070205080204" pitchFamily="34" charset="-128"/>
              </a:rPr>
              <a:t>$201K estimated based on selected partners</a:t>
            </a:r>
          </a:p>
          <a:p>
            <a:r>
              <a:rPr lang="en-US" dirty="0"/>
              <a:t>6 months: Funds disbursed by June 2022 latest</a:t>
            </a:r>
          </a:p>
          <a:p>
            <a:r>
              <a:rPr lang="en-US" dirty="0"/>
              <a:t>Supporting &amp; stimulating community-based organizations</a:t>
            </a:r>
          </a:p>
        </p:txBody>
      </p:sp>
    </p:spTree>
    <p:extLst>
      <p:ext uri="{BB962C8B-B14F-4D97-AF65-F5344CB8AC3E}">
        <p14:creationId xmlns:p14="http://schemas.microsoft.com/office/powerpoint/2010/main" val="385240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A270C-575E-4F02-B922-BDDF5F2B7352}"/>
              </a:ext>
            </a:extLst>
          </p:cNvPr>
          <p:cNvSpPr>
            <a:spLocks noGrp="1"/>
          </p:cNvSpPr>
          <p:nvPr>
            <p:ph type="title"/>
          </p:nvPr>
        </p:nvSpPr>
        <p:spPr>
          <a:xfrm>
            <a:off x="913795" y="174171"/>
            <a:ext cx="10353761" cy="1326321"/>
          </a:xfrm>
        </p:spPr>
        <p:txBody>
          <a:bodyPr/>
          <a:lstStyle/>
          <a:p>
            <a:r>
              <a:rPr lang="en-US" dirty="0"/>
              <a:t>Community partner selection </a:t>
            </a:r>
          </a:p>
        </p:txBody>
      </p:sp>
      <p:sp>
        <p:nvSpPr>
          <p:cNvPr id="8" name="Content Placeholder 7">
            <a:extLst>
              <a:ext uri="{FF2B5EF4-FFF2-40B4-BE49-F238E27FC236}">
                <a16:creationId xmlns:a16="http://schemas.microsoft.com/office/drawing/2014/main" id="{0A5CE805-FF18-4ED3-BD3B-85D0CDC1A6A2}"/>
              </a:ext>
            </a:extLst>
          </p:cNvPr>
          <p:cNvSpPr>
            <a:spLocks noGrp="1"/>
          </p:cNvSpPr>
          <p:nvPr>
            <p:ph idx="1"/>
          </p:nvPr>
        </p:nvSpPr>
        <p:spPr>
          <a:xfrm>
            <a:off x="913795" y="1188921"/>
            <a:ext cx="10353762" cy="3695136"/>
          </a:xfrm>
        </p:spPr>
        <p:txBody>
          <a:bodyPr vert="horz" lIns="91440" tIns="45720" rIns="91440" bIns="45720" rtlCol="0" anchor="t">
            <a:noAutofit/>
          </a:bodyPr>
          <a:lstStyle/>
          <a:p>
            <a:r>
              <a:rPr lang="en-US" sz="1900" dirty="0">
                <a:latin typeface="Calibri"/>
                <a:cs typeface="Calibri"/>
              </a:rPr>
              <a:t>Three</a:t>
            </a:r>
            <a:r>
              <a:rPr lang="en-US" sz="1900" b="0" i="0" dirty="0">
                <a:latin typeface="Calibri"/>
                <a:cs typeface="Calibri"/>
              </a:rPr>
              <a:t> uniquely selected Community Partners </a:t>
            </a:r>
            <a:r>
              <a:rPr lang="en-US" sz="1900" dirty="0">
                <a:latin typeface="Calibri"/>
                <a:cs typeface="Calibri"/>
              </a:rPr>
              <a:t>will administer and disburse funds</a:t>
            </a:r>
            <a:r>
              <a:rPr lang="en-US" sz="1900" b="0" i="0" dirty="0">
                <a:latin typeface="Calibri"/>
                <a:cs typeface="Calibri"/>
              </a:rPr>
              <a:t>. </a:t>
            </a:r>
            <a:r>
              <a:rPr lang="en-US" sz="1900" dirty="0">
                <a:latin typeface="Calibri"/>
                <a:cs typeface="Calibri"/>
              </a:rPr>
              <a:t>Partners will only be allowed to utilize funds to administer CERF. </a:t>
            </a:r>
            <a:endParaRPr lang="en-US" sz="1900" dirty="0">
              <a:ea typeface="+mn-lt"/>
              <a:cs typeface="+mn-lt"/>
            </a:endParaRPr>
          </a:p>
          <a:p>
            <a:r>
              <a:rPr lang="en-US" sz="1900" b="0" i="0" dirty="0">
                <a:latin typeface="Calibri"/>
                <a:cs typeface="Calibri"/>
              </a:rPr>
              <a:t>Community Partners </a:t>
            </a:r>
            <a:r>
              <a:rPr lang="en-US" sz="1900" dirty="0">
                <a:latin typeface="Calibri"/>
                <a:cs typeface="Calibri"/>
              </a:rPr>
              <a:t>are approved for </a:t>
            </a:r>
            <a:r>
              <a:rPr lang="en-US" sz="1900" b="1" i="1" dirty="0">
                <a:latin typeface="Calibri"/>
                <a:cs typeface="Calibri"/>
              </a:rPr>
              <a:t>up to </a:t>
            </a:r>
            <a:r>
              <a:rPr lang="en-US" sz="1900" b="0" i="0" dirty="0">
                <a:latin typeface="Calibri"/>
                <a:cs typeface="Calibri"/>
              </a:rPr>
              <a:t>20% </a:t>
            </a:r>
            <a:r>
              <a:rPr lang="en-US" sz="1900" dirty="0">
                <a:latin typeface="Calibri"/>
                <a:cs typeface="Calibri"/>
              </a:rPr>
              <a:t>to cover administrative overhead costs</a:t>
            </a:r>
            <a:r>
              <a:rPr lang="en-US" sz="1900" b="0" i="0" dirty="0">
                <a:latin typeface="Calibri"/>
                <a:cs typeface="Calibri"/>
              </a:rPr>
              <a:t>.  Admin </a:t>
            </a:r>
            <a:r>
              <a:rPr lang="en-US" sz="1900" dirty="0">
                <a:latin typeface="Calibri"/>
                <a:cs typeface="Calibri"/>
              </a:rPr>
              <a:t>cost is for</a:t>
            </a:r>
            <a:r>
              <a:rPr lang="en-US" sz="1900" b="0" i="0" dirty="0">
                <a:latin typeface="Calibri"/>
                <a:cs typeface="Calibri"/>
              </a:rPr>
              <a:t> marketing, outreach, intake, processing, verification, payment, and reporting for </a:t>
            </a:r>
            <a:r>
              <a:rPr lang="en-US" sz="1900" dirty="0">
                <a:latin typeface="Calibri"/>
                <a:cs typeface="Calibri"/>
              </a:rPr>
              <a:t>CERF.</a:t>
            </a:r>
            <a:endParaRPr lang="en-US" sz="1900">
              <a:effectLst/>
              <a:latin typeface="Times New Roman"/>
              <a:cs typeface="Times New Roman"/>
            </a:endParaRPr>
          </a:p>
          <a:p>
            <a:r>
              <a:rPr lang="en-US" sz="1900" dirty="0">
                <a:effectLst/>
                <a:latin typeface="Calibri"/>
                <a:cs typeface="Times New Roman"/>
              </a:rPr>
              <a:t>Plan</a:t>
            </a:r>
            <a:r>
              <a:rPr lang="en-US" sz="1900" dirty="0">
                <a:effectLst/>
                <a:latin typeface="Calibri"/>
                <a:ea typeface="Times New Roman" panose="02020603050405020304" pitchFamily="18" charset="0"/>
                <a:cs typeface="Times New Roman"/>
              </a:rPr>
              <a:t> allows City to support relief efforts while only managing community partners' compliance and is lower in costs than doing it in-house. </a:t>
            </a:r>
            <a:endParaRPr lang="en-US" sz="1900">
              <a:effectLst/>
              <a:latin typeface="Times New Roman"/>
              <a:ea typeface="Calibri" panose="020F0502020204030204" pitchFamily="34" charset="0"/>
              <a:cs typeface="Times New Roman"/>
            </a:endParaRPr>
          </a:p>
          <a:p>
            <a:r>
              <a:rPr lang="en-US" sz="1900" dirty="0">
                <a:effectLst/>
                <a:latin typeface="Calibri"/>
                <a:ea typeface="Times New Roman" panose="02020603050405020304" pitchFamily="18" charset="0"/>
                <a:cs typeface="Calibri"/>
              </a:rPr>
              <a:t>Organizations selected as community partners are led by historically disadvantaged populations. Relief funding being prioritized for recipients, also prioritizing the partners selected. </a:t>
            </a:r>
          </a:p>
          <a:p>
            <a:r>
              <a:rPr lang="en-US" sz="1900" dirty="0">
                <a:effectLst/>
                <a:latin typeface="Calibri"/>
                <a:ea typeface="Times New Roman" panose="02020603050405020304" pitchFamily="18" charset="0"/>
                <a:cs typeface="Calibri"/>
              </a:rPr>
              <a:t>Firsthand knowledge of Cannabis industry, the owners and workers. </a:t>
            </a:r>
          </a:p>
          <a:p>
            <a:r>
              <a:rPr lang="en-US" sz="1900" dirty="0" err="1">
                <a:effectLst/>
                <a:latin typeface="Calibri"/>
                <a:ea typeface="Calibri" panose="020F0502020204030204" pitchFamily="34" charset="0"/>
                <a:cs typeface="Calibri"/>
              </a:rPr>
              <a:t>NuLeaf</a:t>
            </a:r>
            <a:r>
              <a:rPr lang="en-US" sz="1900" dirty="0">
                <a:effectLst/>
                <a:latin typeface="Calibri"/>
                <a:ea typeface="Calibri" panose="020F0502020204030204" pitchFamily="34" charset="0"/>
                <a:cs typeface="Calibri"/>
              </a:rPr>
              <a:t> has funded more than $500,000 to Cannabis businesses to date</a:t>
            </a:r>
          </a:p>
          <a:p>
            <a:r>
              <a:rPr lang="en-US" sz="1900" dirty="0">
                <a:effectLst/>
                <a:latin typeface="Calibri"/>
                <a:ea typeface="Calibri" panose="020F0502020204030204" pitchFamily="34" charset="0"/>
                <a:cs typeface="Calibri"/>
              </a:rPr>
              <a:t>Modeled after umbrella grant agreement made effective on December 15, 2020 between City of Portland and Causa of Oregon for $1.75 million </a:t>
            </a:r>
            <a:endParaRPr lang="en-US" sz="1900" dirty="0">
              <a:effectLst/>
              <a:latin typeface="Calibri"/>
              <a:ea typeface="Calibri" panose="020F0502020204030204" pitchFamily="34" charset="0"/>
              <a:cs typeface="Calibri" panose="020F0502020204030204" pitchFamily="34" charset="0"/>
            </a:endParaRPr>
          </a:p>
          <a:p>
            <a:endParaRPr lang="en-US" sz="1900" dirty="0">
              <a:effectLst/>
              <a:latin typeface="Calibri" panose="020F0502020204030204" pitchFamily="34" charset="0"/>
              <a:ea typeface="Calibri" panose="020F0502020204030204" pitchFamily="34" charset="0"/>
              <a:cs typeface="Calibri" panose="020F0502020204030204" pitchFamily="34" charset="0"/>
            </a:endParaRPr>
          </a:p>
          <a:p>
            <a:endParaRPr lang="en-US" sz="1900" dirty="0"/>
          </a:p>
        </p:txBody>
      </p:sp>
    </p:spTree>
    <p:extLst>
      <p:ext uri="{BB962C8B-B14F-4D97-AF65-F5344CB8AC3E}">
        <p14:creationId xmlns:p14="http://schemas.microsoft.com/office/powerpoint/2010/main" val="13744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76E788-57C2-485B-AB2C-FD40B8D2B7C3}"/>
              </a:ext>
            </a:extLst>
          </p:cNvPr>
          <p:cNvSpPr>
            <a:spLocks noGrp="1"/>
          </p:cNvSpPr>
          <p:nvPr>
            <p:ph type="title"/>
          </p:nvPr>
        </p:nvSpPr>
        <p:spPr>
          <a:xfrm>
            <a:off x="390013" y="-321371"/>
            <a:ext cx="10353761" cy="1326321"/>
          </a:xfrm>
        </p:spPr>
        <p:txBody>
          <a:bodyPr>
            <a:normAutofit/>
          </a:bodyPr>
          <a:lstStyle/>
          <a:p>
            <a:r>
              <a:rPr lang="en-US" sz="2400" dirty="0"/>
              <a:t>CERF Community partners </a:t>
            </a:r>
          </a:p>
        </p:txBody>
      </p:sp>
      <p:sp>
        <p:nvSpPr>
          <p:cNvPr id="5" name="Text Placeholder 4">
            <a:extLst>
              <a:ext uri="{FF2B5EF4-FFF2-40B4-BE49-F238E27FC236}">
                <a16:creationId xmlns:a16="http://schemas.microsoft.com/office/drawing/2014/main" id="{EC412D0C-2087-4061-A308-3D8896963CFE}"/>
              </a:ext>
            </a:extLst>
          </p:cNvPr>
          <p:cNvSpPr>
            <a:spLocks noGrp="1"/>
          </p:cNvSpPr>
          <p:nvPr>
            <p:ph sz="half" idx="1"/>
          </p:nvPr>
        </p:nvSpPr>
        <p:spPr>
          <a:xfrm>
            <a:off x="127368" y="878857"/>
            <a:ext cx="5785899" cy="5770486"/>
          </a:xfrm>
        </p:spPr>
        <p:txBody>
          <a:bodyPr vert="horz" lIns="91440" tIns="45720" rIns="91440" bIns="45720" rtlCol="0" anchor="t">
            <a:noAutofit/>
          </a:bodyPr>
          <a:lstStyle/>
          <a:p>
            <a:pPr marL="0" indent="0" algn="l" rtl="0" fontAlgn="base">
              <a:buNone/>
            </a:pPr>
            <a:r>
              <a:rPr lang="en-US" sz="1800" b="1" i="0" u="none" strike="noStrike" dirty="0" err="1">
                <a:effectLst/>
                <a:latin typeface="Calibri"/>
                <a:cs typeface="Calibri"/>
              </a:rPr>
              <a:t>NuLeaf</a:t>
            </a:r>
            <a:r>
              <a:rPr lang="en-US" sz="1800" b="1" i="0" u="none" strike="noStrike" dirty="0">
                <a:effectLst/>
                <a:latin typeface="Calibri"/>
                <a:cs typeface="Calibri"/>
              </a:rPr>
              <a:t> Project ($680,000) </a:t>
            </a:r>
            <a:r>
              <a:rPr lang="en-US" sz="1800" b="0" i="0" u="none" strike="noStrike" dirty="0">
                <a:effectLst/>
                <a:latin typeface="Calibri"/>
                <a:cs typeface="Calibri"/>
              </a:rPr>
              <a:t> </a:t>
            </a:r>
            <a:r>
              <a:rPr lang="en-US" sz="1800" b="0" i="0" dirty="0">
                <a:effectLst/>
                <a:latin typeface="Calibri"/>
                <a:cs typeface="Calibri"/>
              </a:rPr>
              <a:t>​</a:t>
            </a:r>
          </a:p>
          <a:p>
            <a:pPr algn="l" rtl="0" fontAlgn="base">
              <a:buFont typeface="Arial" panose="020B0604020202020204" pitchFamily="34" charset="0"/>
              <a:buChar char="•"/>
            </a:pPr>
            <a:r>
              <a:rPr lang="en-US" sz="1500" b="0" i="0" u="none" strike="noStrike" dirty="0">
                <a:effectLst/>
                <a:latin typeface="Calibri"/>
                <a:cs typeface="Calibri"/>
              </a:rPr>
              <a:t>Mission is to build generational wealth via the legal cannabis industry for the communities disproportionately harmed by cannabis criminalization – Black, Indigenous, and Latina/o/x communities. </a:t>
            </a:r>
            <a:r>
              <a:rPr lang="en-US" sz="1500" b="0" i="0" dirty="0">
                <a:effectLst/>
                <a:latin typeface="Calibri"/>
                <a:cs typeface="Calibri"/>
              </a:rPr>
              <a:t>​</a:t>
            </a:r>
          </a:p>
          <a:p>
            <a:pPr algn="l" rtl="0" fontAlgn="base">
              <a:buFont typeface="Arial" panose="020B0604020202020204" pitchFamily="34" charset="0"/>
              <a:buChar char="•"/>
            </a:pPr>
            <a:r>
              <a:rPr lang="en-US" sz="1500" b="0" i="0" u="none" strike="noStrike" dirty="0">
                <a:effectLst/>
                <a:latin typeface="Calibri"/>
                <a:cs typeface="Calibri"/>
              </a:rPr>
              <a:t>To date, </a:t>
            </a:r>
            <a:r>
              <a:rPr lang="en-US" sz="1500" b="0" i="0" u="none" strike="noStrike" dirty="0" err="1">
                <a:effectLst/>
                <a:latin typeface="Calibri"/>
                <a:cs typeface="Calibri"/>
              </a:rPr>
              <a:t>NuLeaf</a:t>
            </a:r>
            <a:r>
              <a:rPr lang="en-US" sz="1500" b="0" i="0" u="none" strike="noStrike" dirty="0">
                <a:effectLst/>
                <a:latin typeface="Calibri"/>
                <a:cs typeface="Calibri"/>
              </a:rPr>
              <a:t> Project has funded more than $500,000 to cannabis businesses 100% owned by founders of color and/or founders arrested for cannabis. </a:t>
            </a:r>
            <a:r>
              <a:rPr lang="en-US" sz="1500" b="0" i="0" dirty="0">
                <a:effectLst/>
                <a:latin typeface="Calibri"/>
                <a:cs typeface="Calibri"/>
              </a:rPr>
              <a:t>​</a:t>
            </a:r>
          </a:p>
          <a:p>
            <a:pPr fontAlgn="base"/>
            <a:r>
              <a:rPr lang="en-US" sz="1500" b="0" i="0" u="none" strike="noStrike" dirty="0">
                <a:effectLst/>
                <a:latin typeface="Calibri"/>
                <a:cs typeface="Calibri"/>
              </a:rPr>
              <a:t>Under the incubation of </a:t>
            </a:r>
            <a:r>
              <a:rPr lang="en-US" sz="1500" b="0" i="0" u="none" strike="noStrike" dirty="0" err="1">
                <a:effectLst/>
                <a:latin typeface="Calibri"/>
                <a:cs typeface="Calibri"/>
              </a:rPr>
              <a:t>NuLeaf</a:t>
            </a:r>
            <a:r>
              <a:rPr lang="en-US" sz="1500" b="0" i="0" u="none" strike="noStrike" dirty="0">
                <a:effectLst/>
                <a:latin typeface="Calibri"/>
                <a:cs typeface="Calibri"/>
              </a:rPr>
              <a:t> Project and a dedicated </a:t>
            </a:r>
            <a:r>
              <a:rPr lang="en-US" sz="1500" b="1" i="0" u="sng" dirty="0">
                <a:effectLst/>
                <a:latin typeface="Calibri"/>
                <a:cs typeface="Calibri"/>
              </a:rPr>
              <a:t>$150,000</a:t>
            </a:r>
            <a:r>
              <a:rPr lang="en-US" sz="1500" b="0" i="0" u="none" strike="noStrike" dirty="0">
                <a:effectLst/>
                <a:latin typeface="Calibri"/>
                <a:cs typeface="Calibri"/>
              </a:rPr>
              <a:t>, </a:t>
            </a:r>
            <a:r>
              <a:rPr lang="en-US" sz="1500" b="1" i="0" u="none" strike="noStrike" dirty="0">
                <a:effectLst/>
                <a:latin typeface="Calibri"/>
                <a:cs typeface="Calibri"/>
              </a:rPr>
              <a:t>Cannabis Workers Coalition</a:t>
            </a:r>
            <a:r>
              <a:rPr lang="en-US" sz="1500" b="0" i="0" u="none" strike="noStrike" dirty="0">
                <a:effectLst/>
                <a:latin typeface="Calibri"/>
                <a:cs typeface="Calibri"/>
              </a:rPr>
              <a:t> will help extend </a:t>
            </a:r>
            <a:r>
              <a:rPr lang="en-US" sz="1500" dirty="0">
                <a:effectLst/>
                <a:latin typeface="Calibri"/>
                <a:cs typeface="Calibri"/>
              </a:rPr>
              <a:t>relief support</a:t>
            </a:r>
            <a:r>
              <a:rPr lang="en-US" sz="1500" b="0" i="0" u="none" strike="noStrike" dirty="0">
                <a:effectLst/>
                <a:latin typeface="Calibri"/>
                <a:cs typeface="Calibri"/>
              </a:rPr>
              <a:t> specifically to individuals working in the cannabis industry. </a:t>
            </a:r>
            <a:r>
              <a:rPr lang="en-US" sz="1500" b="0" i="0" dirty="0">
                <a:effectLst/>
                <a:latin typeface="Calibri"/>
                <a:cs typeface="Calibri"/>
              </a:rPr>
              <a:t>​</a:t>
            </a:r>
          </a:p>
          <a:p>
            <a:pPr algn="l" rtl="0" fontAlgn="base">
              <a:buFont typeface="Arial" panose="020B0604020202020204" pitchFamily="34" charset="0"/>
              <a:buChar char="•"/>
            </a:pPr>
            <a:r>
              <a:rPr lang="en-US" sz="1500" b="0" i="0" u="none" strike="noStrike" dirty="0">
                <a:effectLst/>
                <a:latin typeface="Calibri"/>
                <a:cs typeface="Calibri"/>
              </a:rPr>
              <a:t>The Cannabis Workers Coalition (CWC) is a non-profit community- based work center that organizes and provides support to low wage workers by reducing barriers to access by educating employers and industry leaders on how to implement fair and equitable workplace conditions and shift toward more inclusive systemic practices. </a:t>
            </a:r>
            <a:r>
              <a:rPr lang="en-US" sz="1500" b="0" i="0" dirty="0">
                <a:effectLst/>
                <a:latin typeface="Calibri"/>
                <a:cs typeface="Calibri"/>
              </a:rPr>
              <a:t>​</a:t>
            </a:r>
          </a:p>
          <a:p>
            <a:endParaRPr lang="en-US" sz="1500" dirty="0">
              <a:latin typeface="Calibri"/>
              <a:cs typeface="Calibri"/>
            </a:endParaRPr>
          </a:p>
        </p:txBody>
      </p:sp>
      <p:sp>
        <p:nvSpPr>
          <p:cNvPr id="8" name="Text Placeholder 7">
            <a:extLst>
              <a:ext uri="{FF2B5EF4-FFF2-40B4-BE49-F238E27FC236}">
                <a16:creationId xmlns:a16="http://schemas.microsoft.com/office/drawing/2014/main" id="{F9FB198C-80F7-4889-8231-61D2E1794089}"/>
              </a:ext>
            </a:extLst>
          </p:cNvPr>
          <p:cNvSpPr>
            <a:spLocks noGrp="1"/>
          </p:cNvSpPr>
          <p:nvPr>
            <p:ph sz="half" idx="2"/>
          </p:nvPr>
        </p:nvSpPr>
        <p:spPr>
          <a:xfrm>
            <a:off x="5990378" y="869786"/>
            <a:ext cx="5094154" cy="3481064"/>
          </a:xfrm>
        </p:spPr>
        <p:txBody>
          <a:bodyPr vert="horz" lIns="91440" tIns="45720" rIns="91440" bIns="45720" rtlCol="0" anchor="t">
            <a:noAutofit/>
          </a:bodyPr>
          <a:lstStyle/>
          <a:p>
            <a:pPr marL="0" indent="0" fontAlgn="base">
              <a:buNone/>
            </a:pPr>
            <a:r>
              <a:rPr lang="en-US" sz="1500" b="1" i="0" u="none" strike="noStrike" dirty="0">
                <a:effectLst/>
                <a:latin typeface="Calibri"/>
                <a:cs typeface="Calibri"/>
              </a:rPr>
              <a:t>The Initiative ($350,000) </a:t>
            </a:r>
            <a:r>
              <a:rPr lang="en-US" sz="1500" b="0" i="0" u="none" strike="noStrike" dirty="0">
                <a:effectLst/>
                <a:latin typeface="Calibri"/>
                <a:cs typeface="Calibri"/>
              </a:rPr>
              <a:t> </a:t>
            </a:r>
            <a:r>
              <a:rPr lang="en-US" sz="1500" b="0" i="0" dirty="0">
                <a:effectLst/>
                <a:latin typeface="Calibri"/>
                <a:cs typeface="Calibri"/>
              </a:rPr>
              <a:t>​</a:t>
            </a:r>
            <a:br>
              <a:rPr lang="en-US" sz="1500" dirty="0">
                <a:effectLst/>
                <a:latin typeface="Calibri"/>
                <a:cs typeface="Calibri"/>
              </a:rPr>
            </a:br>
            <a:endParaRPr lang="en-US" sz="1500" b="0" i="0" dirty="0">
              <a:effectLst/>
              <a:latin typeface="Calibri"/>
              <a:cs typeface="Calibri"/>
            </a:endParaRPr>
          </a:p>
          <a:p>
            <a:pPr marL="0">
              <a:spcBef>
                <a:spcPts val="0"/>
              </a:spcBef>
            </a:pPr>
            <a:r>
              <a:rPr lang="en-US" sz="1500" dirty="0">
                <a:effectLst/>
                <a:latin typeface="Calibri"/>
                <a:ea typeface="Calibri" panose="020F0502020204030204" pitchFamily="34" charset="0"/>
                <a:cs typeface="Calibri"/>
              </a:rPr>
              <a:t>The Initiative is an accelerator program and platform with a special focus on conducting research in order to understand how to create meaningful cannabis social equity programs. Organization has accelerated fifteen female led companies and, during the pandemic, completed one of the most comprehensive white papers and national databases examining all local and state social equity programs, funding allocated by those jurisdictions and indicators of success for social equity licensees. </a:t>
            </a:r>
          </a:p>
          <a:p>
            <a:pPr marL="0" marR="0" indent="0">
              <a:spcBef>
                <a:spcPts val="0"/>
              </a:spcBef>
              <a:spcAft>
                <a:spcPts val="0"/>
              </a:spcAft>
              <a:buNone/>
            </a:pPr>
            <a:endParaRPr lang="en-US" sz="1500" dirty="0">
              <a:effectLst/>
              <a:latin typeface="Calibri"/>
              <a:ea typeface="Calibri" panose="020F0502020204030204" pitchFamily="34" charset="0"/>
              <a:cs typeface="Calibri"/>
            </a:endParaRPr>
          </a:p>
          <a:p>
            <a:pPr marL="0" marR="0" indent="0">
              <a:spcBef>
                <a:spcPts val="0"/>
              </a:spcBef>
              <a:spcAft>
                <a:spcPts val="0"/>
              </a:spcAft>
              <a:buNone/>
            </a:pPr>
            <a:r>
              <a:rPr lang="en-US" sz="1500" b="1" i="0" u="none" strike="noStrike" dirty="0">
                <a:effectLst/>
                <a:latin typeface="Calibri"/>
                <a:cs typeface="Calibri"/>
              </a:rPr>
              <a:t>Oregon Cannabis Association ($300,000) </a:t>
            </a:r>
            <a:r>
              <a:rPr lang="en-US" sz="1500" b="0" i="0" u="none" strike="noStrike" dirty="0">
                <a:effectLst/>
                <a:latin typeface="Calibri"/>
                <a:cs typeface="Calibri"/>
              </a:rPr>
              <a:t> </a:t>
            </a:r>
            <a:r>
              <a:rPr lang="en-US" sz="1500" b="0" i="0" dirty="0">
                <a:effectLst/>
                <a:latin typeface="Calibri"/>
                <a:cs typeface="Calibri"/>
              </a:rPr>
              <a:t>​</a:t>
            </a:r>
            <a:endParaRPr lang="en-US" sz="1500">
              <a:latin typeface="Calibri"/>
              <a:cs typeface="Calibri"/>
            </a:endParaRPr>
          </a:p>
          <a:p>
            <a:pPr algn="l" rtl="0" fontAlgn="base">
              <a:buFont typeface="Arial" panose="020B0604020202020204" pitchFamily="34" charset="0"/>
              <a:buChar char="•"/>
            </a:pPr>
            <a:r>
              <a:rPr lang="en-US" sz="1500" b="0" i="0" u="none" strike="noStrike" dirty="0">
                <a:effectLst/>
                <a:latin typeface="Calibri"/>
                <a:cs typeface="Calibri"/>
              </a:rPr>
              <a:t>The Oregon Cannabis Association (OCA) is a diverse group of cultivators, processors, retailers, entrepreneurs, and allied businesses. </a:t>
            </a:r>
            <a:r>
              <a:rPr lang="en-US" sz="1500" b="0" i="0" dirty="0">
                <a:effectLst/>
                <a:latin typeface="Calibri"/>
                <a:cs typeface="Calibri"/>
              </a:rPr>
              <a:t>​</a:t>
            </a:r>
            <a:r>
              <a:rPr lang="en-US" sz="1500" b="0" i="0" u="none" strike="noStrike" dirty="0">
                <a:effectLst/>
                <a:latin typeface="Calibri"/>
                <a:cs typeface="Calibri"/>
              </a:rPr>
              <a:t>OCA’s mission is to help one another thrive through networking events, educational workshops, and political representation. Connect. Learn. Grow.  </a:t>
            </a:r>
            <a:r>
              <a:rPr lang="en-US" sz="1500" b="0" i="0" dirty="0">
                <a:effectLst/>
                <a:latin typeface="Calibri"/>
                <a:cs typeface="Calibri"/>
              </a:rPr>
              <a:t>​</a:t>
            </a:r>
          </a:p>
          <a:p>
            <a:endParaRPr lang="en-US" sz="1500" dirty="0">
              <a:latin typeface="Calibri"/>
              <a:cs typeface="Calibri"/>
            </a:endParaRPr>
          </a:p>
        </p:txBody>
      </p:sp>
      <p:pic>
        <p:nvPicPr>
          <p:cNvPr id="1028" name="Picture 4">
            <a:extLst>
              <a:ext uri="{FF2B5EF4-FFF2-40B4-BE49-F238E27FC236}">
                <a16:creationId xmlns:a16="http://schemas.microsoft.com/office/drawing/2014/main" id="{3358E1D2-1C15-4E19-9CBE-A49C6EDAE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816488"/>
            <a:ext cx="200977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37B5521-C36B-4275-9B2F-75A0C81FC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50" r="578" b="17062"/>
          <a:stretch/>
        </p:blipFill>
        <p:spPr bwMode="auto">
          <a:xfrm>
            <a:off x="8969887" y="904027"/>
            <a:ext cx="1553071" cy="4646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707CC83-CDF3-4C73-A0E8-F26DCE6E0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9915" y="5991437"/>
            <a:ext cx="190500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8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1872D-7F5A-438B-A3FC-25D164306609}"/>
              </a:ext>
            </a:extLst>
          </p:cNvPr>
          <p:cNvSpPr>
            <a:spLocks noGrp="1"/>
          </p:cNvSpPr>
          <p:nvPr>
            <p:ph type="title"/>
          </p:nvPr>
        </p:nvSpPr>
        <p:spPr>
          <a:xfrm>
            <a:off x="913796" y="927100"/>
            <a:ext cx="3418766" cy="4616450"/>
          </a:xfrm>
        </p:spPr>
        <p:txBody>
          <a:bodyPr>
            <a:normAutofit/>
          </a:bodyPr>
          <a:lstStyle/>
          <a:p>
            <a:r>
              <a:rPr lang="en-US" dirty="0"/>
              <a:t>Cannabis emergency relief fund</a:t>
            </a:r>
            <a:br>
              <a:rPr lang="en-US" dirty="0"/>
            </a:br>
            <a:r>
              <a:rPr lang="en-US" dirty="0"/>
              <a:t>(CERF) </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3DDF0F-D1B6-45B3-8A42-1FFFBD4536FF}"/>
              </a:ext>
            </a:extLst>
          </p:cNvPr>
          <p:cNvSpPr>
            <a:spLocks noGrp="1"/>
          </p:cNvSpPr>
          <p:nvPr>
            <p:ph idx="1"/>
          </p:nvPr>
        </p:nvSpPr>
        <p:spPr>
          <a:xfrm>
            <a:off x="4976029" y="971549"/>
            <a:ext cx="6291528" cy="4616450"/>
          </a:xfrm>
        </p:spPr>
        <p:txBody>
          <a:bodyPr anchor="ctr">
            <a:normAutofit/>
          </a:bodyPr>
          <a:lstStyle/>
          <a:p>
            <a:pPr marL="0" indent="0">
              <a:buNone/>
            </a:pPr>
            <a:r>
              <a:rPr lang="en-US" b="1" u="none" strike="noStrike" kern="1200" dirty="0">
                <a:latin typeface="+mj-lt"/>
                <a:ea typeface="+mj-ea"/>
                <a:cs typeface="+mj-cs"/>
              </a:rPr>
              <a:t>The Cannabis Emergency Relief Fund (CERF) has been </a:t>
            </a:r>
            <a:r>
              <a:rPr lang="en-US" b="1" dirty="0">
                <a:latin typeface="+mj-lt"/>
                <a:ea typeface="+mj-ea"/>
                <a:cs typeface="+mj-cs"/>
              </a:rPr>
              <a:t>approved</a:t>
            </a:r>
            <a:r>
              <a:rPr lang="en-US" b="1" u="none" strike="noStrike" kern="1200" dirty="0">
                <a:latin typeface="+mj-lt"/>
                <a:ea typeface="+mj-ea"/>
                <a:cs typeface="+mj-cs"/>
              </a:rPr>
              <a:t> to provide $1.33 million in grants to small licensed Cannabis businesses within Portland city limits and to Cannabis industry workers economically impacted from Covid-19, vandalism, robberies, </a:t>
            </a:r>
            <a:r>
              <a:rPr lang="en-US" b="1" u="none" strike="noStrike" kern="1200" dirty="0">
                <a:ea typeface="+mj-ea"/>
                <a:cs typeface="+mj-cs"/>
              </a:rPr>
              <a:t>wildfire, and the residual effects of illness, trauma, and grief suffered from such impacts. </a:t>
            </a:r>
            <a:r>
              <a:rPr lang="en-US" b="1" kern="1200" dirty="0">
                <a:ea typeface="+mj-ea"/>
                <a:cs typeface="+mj-cs"/>
              </a:rPr>
              <a:t>​</a:t>
            </a:r>
            <a:endParaRPr lang="en-US" b="1" dirty="0"/>
          </a:p>
        </p:txBody>
      </p:sp>
    </p:spTree>
    <p:extLst>
      <p:ext uri="{BB962C8B-B14F-4D97-AF65-F5344CB8AC3E}">
        <p14:creationId xmlns:p14="http://schemas.microsoft.com/office/powerpoint/2010/main" val="370829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25C778D-821E-41DF-9599-18C5CC340A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9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146" name="Picture 2" descr="Chart&#10;&#10;Description automatically generated">
            <a:extLst>
              <a:ext uri="{FF2B5EF4-FFF2-40B4-BE49-F238E27FC236}">
                <a16:creationId xmlns:a16="http://schemas.microsoft.com/office/drawing/2014/main" id="{81A12694-05D6-4310-A4F2-930972855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8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C680-C99F-486E-A377-70A237EE94E9}"/>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OLCC Reported Crime Data</a:t>
            </a:r>
          </a:p>
        </p:txBody>
      </p:sp>
      <p:graphicFrame>
        <p:nvGraphicFramePr>
          <p:cNvPr id="11" name="Chart 10">
            <a:extLst>
              <a:ext uri="{FF2B5EF4-FFF2-40B4-BE49-F238E27FC236}">
                <a16:creationId xmlns:a16="http://schemas.microsoft.com/office/drawing/2014/main" id="{B44BAD78-3B85-4D62-BED4-74881FBBED7C}"/>
              </a:ext>
            </a:extLst>
          </p:cNvPr>
          <p:cNvGraphicFramePr/>
          <p:nvPr>
            <p:extLst>
              <p:ext uri="{D42A27DB-BD31-4B8C-83A1-F6EECF244321}">
                <p14:modId xmlns:p14="http://schemas.microsoft.com/office/powerpoint/2010/main" val="632319306"/>
              </p:ext>
            </p:extLst>
          </p:nvPr>
        </p:nvGraphicFramePr>
        <p:xfrm>
          <a:off x="643468" y="643466"/>
          <a:ext cx="10896714" cy="3928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976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1174-88A0-4E2D-83A2-CA7C93F4C0BE}"/>
              </a:ext>
            </a:extLst>
          </p:cNvPr>
          <p:cNvSpPr>
            <a:spLocks noGrp="1"/>
          </p:cNvSpPr>
          <p:nvPr>
            <p:ph type="title"/>
          </p:nvPr>
        </p:nvSpPr>
        <p:spPr/>
        <p:txBody>
          <a:bodyPr vert="horz" lIns="91440" tIns="45720" rIns="91440" bIns="45720" rtlCol="0" anchor="ctr">
            <a:normAutofit/>
          </a:bodyPr>
          <a:lstStyle/>
          <a:p>
            <a:r>
              <a:rPr lang="en-US" u="none" strike="noStrike" dirty="0"/>
              <a:t>CERF</a:t>
            </a:r>
            <a:br>
              <a:rPr lang="en-US" u="none" strike="noStrike" dirty="0"/>
            </a:br>
            <a:r>
              <a:rPr lang="en-US" u="none" strike="noStrike" dirty="0"/>
              <a:t>Details</a:t>
            </a:r>
            <a:endParaRPr lang="en-US" dirty="0"/>
          </a:p>
        </p:txBody>
      </p:sp>
      <p:graphicFrame>
        <p:nvGraphicFramePr>
          <p:cNvPr id="15" name="TextBox 9">
            <a:extLst>
              <a:ext uri="{FF2B5EF4-FFF2-40B4-BE49-F238E27FC236}">
                <a16:creationId xmlns:a16="http://schemas.microsoft.com/office/drawing/2014/main" id="{55526EFA-32CB-496A-BCBC-574FB56FB592}"/>
              </a:ext>
            </a:extLst>
          </p:cNvPr>
          <p:cNvGraphicFramePr/>
          <p:nvPr>
            <p:extLst>
              <p:ext uri="{D42A27DB-BD31-4B8C-83A1-F6EECF244321}">
                <p14:modId xmlns:p14="http://schemas.microsoft.com/office/powerpoint/2010/main" val="3539592689"/>
              </p:ext>
            </p:extLst>
          </p:nvPr>
        </p:nvGraphicFramePr>
        <p:xfrm>
          <a:off x="914400" y="1733797"/>
          <a:ext cx="10353675" cy="4702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9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A987B1-6BEC-449D-96F7-4AED110A69E7}"/>
              </a:ext>
            </a:extLst>
          </p:cNvPr>
          <p:cNvSpPr>
            <a:spLocks noGrp="1"/>
          </p:cNvSpPr>
          <p:nvPr>
            <p:ph type="title"/>
          </p:nvPr>
        </p:nvSpPr>
        <p:spPr/>
        <p:txBody>
          <a:bodyPr/>
          <a:lstStyle/>
          <a:p>
            <a:r>
              <a:rPr lang="en-US" dirty="0"/>
              <a:t>Business Eligibility</a:t>
            </a:r>
          </a:p>
        </p:txBody>
      </p:sp>
      <p:sp>
        <p:nvSpPr>
          <p:cNvPr id="8" name="Content Placeholder 7">
            <a:extLst>
              <a:ext uri="{FF2B5EF4-FFF2-40B4-BE49-F238E27FC236}">
                <a16:creationId xmlns:a16="http://schemas.microsoft.com/office/drawing/2014/main" id="{7B3712D9-90A9-4D48-9F8D-B165E998C6F9}"/>
              </a:ext>
            </a:extLst>
          </p:cNvPr>
          <p:cNvSpPr>
            <a:spLocks noGrp="1"/>
          </p:cNvSpPr>
          <p:nvPr>
            <p:ph sz="half" idx="1"/>
          </p:nvPr>
        </p:nvSpPr>
        <p:spPr>
          <a:xfrm>
            <a:off x="913795" y="2088319"/>
            <a:ext cx="5106004" cy="4561863"/>
          </a:xfrm>
        </p:spPr>
        <p:txBody>
          <a:bodyPr>
            <a:normAutofit fontScale="77500" lnSpcReduction="20000"/>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Business is located in the City of Portland.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Business headquarters must be located in Oregon and business must be doing business in Portland, Oregon.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Business must be a licensed, cannabis business in good standing with the City of Portland Cannabis Program AND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Historically Disadvantaged-owned </a:t>
            </a:r>
            <a:r>
              <a:rPr lang="en-US" sz="2100" u="sng" dirty="0">
                <a:effectLst/>
                <a:latin typeface="Calibri" panose="020F0502020204030204" pitchFamily="34" charset="0"/>
                <a:ea typeface="Times New Roman" panose="02020603050405020304" pitchFamily="18" charset="0"/>
              </a:rPr>
              <a:t>OR</a:t>
            </a:r>
            <a:r>
              <a:rPr lang="en-US" sz="2100" dirty="0">
                <a:effectLst/>
                <a:latin typeface="Calibri" panose="020F0502020204030204" pitchFamily="34" charset="0"/>
                <a:ea typeface="Times New Roman" panose="02020603050405020304" pitchFamily="18" charset="0"/>
              </a:rPr>
              <a:t>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Hold three (3) or less pending or active Marijuana Regulatory Licenses by Oregon Liquor Control Commission (OLCC) </a:t>
            </a:r>
            <a:r>
              <a:rPr lang="en-US" sz="2100" u="sng" dirty="0">
                <a:effectLst/>
                <a:latin typeface="Calibri" panose="020F0502020204030204" pitchFamily="34" charset="0"/>
                <a:ea typeface="Times New Roman" panose="02020603050405020304" pitchFamily="18" charset="0"/>
              </a:rPr>
              <a:t>AND</a:t>
            </a:r>
            <a:r>
              <a:rPr lang="en-US" sz="2100" dirty="0">
                <a:effectLst/>
                <a:latin typeface="Calibri" panose="020F0502020204030204" pitchFamily="34" charset="0"/>
                <a:ea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Annual total revenue of less than $2mill</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Business has at least one full time employee (unless sole proprietorship/owners may also count as an employee).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Applicants employees must be on their payroll and have payroll taxes withheld. Independent Contractors do not count toward employee numbers </a:t>
            </a:r>
            <a:endParaRPr lang="en-US" sz="2100" dirty="0">
              <a:effectLst/>
              <a:latin typeface="Times New Roman" panose="02020603050405020304" pitchFamily="18" charset="0"/>
              <a:ea typeface="Times New Roman" panose="02020603050405020304" pitchFamily="18" charset="0"/>
            </a:endParaRPr>
          </a:p>
          <a:p>
            <a:endParaRPr lang="en-US" dirty="0"/>
          </a:p>
        </p:txBody>
      </p:sp>
      <p:sp>
        <p:nvSpPr>
          <p:cNvPr id="9" name="Content Placeholder 8">
            <a:extLst>
              <a:ext uri="{FF2B5EF4-FFF2-40B4-BE49-F238E27FC236}">
                <a16:creationId xmlns:a16="http://schemas.microsoft.com/office/drawing/2014/main" id="{857A33E9-2ABC-4C6C-978F-687C3D55F2FE}"/>
              </a:ext>
            </a:extLst>
          </p:cNvPr>
          <p:cNvSpPr>
            <a:spLocks noGrp="1"/>
          </p:cNvSpPr>
          <p:nvPr>
            <p:ph sz="half" idx="2"/>
          </p:nvPr>
        </p:nvSpPr>
        <p:spPr>
          <a:xfrm>
            <a:off x="6173403" y="2088319"/>
            <a:ext cx="5094154" cy="4668741"/>
          </a:xfrm>
        </p:spPr>
        <p:txBody>
          <a:bodyPr>
            <a:normAutofit fontScale="77500" lnSpcReduction="20000"/>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Be registered, current, and in good standing with the Oregon Secretary of State Office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Be current and in good standing with local, state, and applicable federal taxing and licensing authorities.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Applicable licenses be compliant and in good standing with local and state licensing agencies.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Meet program technical requirements including ability to provide financial records.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Certify intent to remain in operation for at least six months.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One-time eligibility within the fiscal year.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Funds must be applied only to licensed business and/or its employees within Portland. </a:t>
            </a:r>
            <a:endParaRPr lang="en-US" sz="21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100" dirty="0">
                <a:effectLst/>
                <a:latin typeface="Calibri" panose="020F0502020204030204" pitchFamily="34" charset="0"/>
                <a:ea typeface="Times New Roman" panose="02020603050405020304" pitchFamily="18" charset="0"/>
              </a:rPr>
              <a:t>Not eligible for expenses covered by other grants and/or insurance. </a:t>
            </a:r>
            <a:endParaRPr lang="en-US" sz="2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319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A62F-0358-4E64-8160-8B100FD3CB08}"/>
              </a:ext>
            </a:extLst>
          </p:cNvPr>
          <p:cNvSpPr>
            <a:spLocks noGrp="1"/>
          </p:cNvSpPr>
          <p:nvPr>
            <p:ph type="title"/>
          </p:nvPr>
        </p:nvSpPr>
        <p:spPr/>
        <p:txBody>
          <a:bodyPr/>
          <a:lstStyle/>
          <a:p>
            <a:r>
              <a:rPr lang="en-US" dirty="0"/>
              <a:t>Individual Eligibility</a:t>
            </a:r>
          </a:p>
        </p:txBody>
      </p:sp>
      <p:sp>
        <p:nvSpPr>
          <p:cNvPr id="3" name="Content Placeholder 2">
            <a:extLst>
              <a:ext uri="{FF2B5EF4-FFF2-40B4-BE49-F238E27FC236}">
                <a16:creationId xmlns:a16="http://schemas.microsoft.com/office/drawing/2014/main" id="{C086E902-F4AE-49EC-8071-EA859065C7E7}"/>
              </a:ext>
            </a:extLst>
          </p:cNvPr>
          <p:cNvSpPr>
            <a:spLocks noGrp="1"/>
          </p:cNvSpPr>
          <p:nvPr>
            <p:ph idx="1"/>
          </p:nvPr>
        </p:nvSpPr>
        <p:spPr>
          <a:xfrm>
            <a:off x="913795" y="2096064"/>
            <a:ext cx="10353762" cy="4482866"/>
          </a:xfrm>
        </p:spPr>
        <p:txBody>
          <a:bodyPr>
            <a:normAutofit/>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Working in the City of Portland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Must be working on behalf of an OLCC licensed producer, processor, wholesaler, or retailer, including the licensees working in a licensed business or managing information in CTS, </a:t>
            </a:r>
            <a:r>
              <a:rPr lang="en-US" sz="1800" u="sng" dirty="0">
                <a:effectLst/>
                <a:latin typeface="Calibri" panose="020F0502020204030204" pitchFamily="34" charset="0"/>
                <a:ea typeface="Times New Roman" panose="02020603050405020304" pitchFamily="18" charset="0"/>
              </a:rPr>
              <a:t>AND</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fontAlgn="base">
              <a:spcBef>
                <a:spcPts val="0"/>
              </a:spcBef>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rPr>
              <a:t>Have an approved and active OLCC Marijuana Worker Permit, </a:t>
            </a:r>
            <a:r>
              <a:rPr lang="en-US" u="sng" dirty="0">
                <a:effectLst/>
                <a:latin typeface="Calibri" panose="020F0502020204030204" pitchFamily="34" charset="0"/>
                <a:ea typeface="Times New Roman" panose="02020603050405020304" pitchFamily="18" charset="0"/>
              </a:rPr>
              <a:t>AND</a:t>
            </a:r>
            <a:r>
              <a:rPr lang="en-US" dirty="0">
                <a:effectLst/>
                <a:latin typeface="Calibri" panose="020F050202020403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800100" lvl="1" indent="-342900" fontAlgn="base">
              <a:spcBef>
                <a:spcPts val="0"/>
              </a:spcBef>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rPr>
              <a:t>Be part of a historically disadvantaged population, </a:t>
            </a:r>
            <a:r>
              <a:rPr lang="en-US" u="sng" dirty="0">
                <a:effectLst/>
                <a:latin typeface="Calibri" panose="020F0502020204030204" pitchFamily="34" charset="0"/>
                <a:ea typeface="Times New Roman" panose="02020603050405020304" pitchFamily="18" charset="0"/>
              </a:rPr>
              <a:t>OR</a:t>
            </a:r>
            <a:r>
              <a:rPr lang="en-US" dirty="0">
                <a:effectLst/>
                <a:latin typeface="Calibri" panose="020F050202020403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800100" lvl="1" indent="-342900" fontAlgn="base">
              <a:spcBef>
                <a:spcPts val="0"/>
              </a:spcBef>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rPr>
              <a:t>Annual Income does not exceed 80% of median income for City of Portland metro area </a:t>
            </a:r>
            <a:endParaRPr lang="en-US"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OR Must have previously worked on behalf of an OLCC licensed producer, processor, wholesaler, or retailer and laid off and/or terminated after March 2020, </a:t>
            </a:r>
            <a:r>
              <a:rPr lang="en-US" sz="1800" u="sng" dirty="0">
                <a:effectLst/>
                <a:latin typeface="Calibri" panose="020F0502020204030204" pitchFamily="34" charset="0"/>
                <a:ea typeface="Times New Roman" panose="02020603050405020304" pitchFamily="18" charset="0"/>
              </a:rPr>
              <a:t>AND</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fontAlgn="base">
              <a:spcBef>
                <a:spcPts val="0"/>
              </a:spcBef>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rPr>
              <a:t>Have proof of an OLCC Marijuana Worker Permit expired after March 2020 </a:t>
            </a:r>
            <a:endParaRPr lang="en-US" dirty="0">
              <a:effectLst/>
              <a:latin typeface="Times New Roman" panose="02020603050405020304" pitchFamily="18" charset="0"/>
              <a:ea typeface="Times New Roman" panose="02020603050405020304" pitchFamily="18" charset="0"/>
            </a:endParaRPr>
          </a:p>
          <a:p>
            <a:pPr marL="800100" lvl="1" indent="-342900" fontAlgn="base">
              <a:spcBef>
                <a:spcPts val="0"/>
              </a:spcBef>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rPr>
              <a:t>Be part of a historically disadvantaged population, </a:t>
            </a:r>
            <a:r>
              <a:rPr lang="en-US" u="sng" dirty="0">
                <a:effectLst/>
                <a:latin typeface="Calibri" panose="020F0502020204030204" pitchFamily="34" charset="0"/>
                <a:ea typeface="Times New Roman" panose="02020603050405020304" pitchFamily="18" charset="0"/>
              </a:rPr>
              <a:t>OR</a:t>
            </a:r>
            <a:r>
              <a:rPr lang="en-US" dirty="0">
                <a:effectLst/>
                <a:latin typeface="Calibri" panose="020F050202020403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800100" lvl="1" indent="-342900" fontAlgn="base">
              <a:spcBef>
                <a:spcPts val="0"/>
              </a:spcBef>
              <a:buSzPts val="1000"/>
              <a:buFont typeface="Symbol" panose="05050102010706020507" pitchFamily="18" charset="2"/>
              <a:buChar char=""/>
              <a:tabLst>
                <a:tab pos="457200" algn="l"/>
              </a:tabLst>
            </a:pPr>
            <a:r>
              <a:rPr lang="en-US" dirty="0">
                <a:effectLst/>
                <a:latin typeface="Calibri" panose="020F0502020204030204" pitchFamily="34" charset="0"/>
                <a:ea typeface="Times New Roman" panose="02020603050405020304" pitchFamily="18" charset="0"/>
              </a:rPr>
              <a:t>Annual Income does not exceed 80% of median income for City of Portland metro area </a:t>
            </a:r>
            <a:endParaRPr lang="en-US" dirty="0">
              <a:effectLst/>
              <a:latin typeface="Times New Roman" panose="02020603050405020304" pitchFamily="18" charset="0"/>
              <a:ea typeface="Times New Roman" panose="02020603050405020304" pitchFamily="18" charset="0"/>
            </a:endParaRPr>
          </a:p>
          <a:p>
            <a:pPr marR="0" indent="0" fontAlgn="base">
              <a:spcBef>
                <a:spcPts val="0"/>
              </a:spcBef>
              <a:spcAft>
                <a:spcPts val="0"/>
              </a:spcAft>
              <a:buNone/>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5270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00F7-90F3-4528-B77B-775A6FCAD1C4}"/>
              </a:ext>
            </a:extLst>
          </p:cNvPr>
          <p:cNvSpPr>
            <a:spLocks noGrp="1"/>
          </p:cNvSpPr>
          <p:nvPr>
            <p:ph type="title"/>
          </p:nvPr>
        </p:nvSpPr>
        <p:spPr>
          <a:xfrm>
            <a:off x="919119" y="110837"/>
            <a:ext cx="10353761" cy="1326321"/>
          </a:xfrm>
        </p:spPr>
        <p:txBody>
          <a:bodyPr/>
          <a:lstStyle/>
          <a:p>
            <a:r>
              <a:rPr lang="en-US" dirty="0"/>
              <a:t>Eligibility Expenses</a:t>
            </a:r>
          </a:p>
        </p:txBody>
      </p:sp>
      <p:sp>
        <p:nvSpPr>
          <p:cNvPr id="3" name="Content Placeholder 2">
            <a:extLst>
              <a:ext uri="{FF2B5EF4-FFF2-40B4-BE49-F238E27FC236}">
                <a16:creationId xmlns:a16="http://schemas.microsoft.com/office/drawing/2014/main" id="{F2F1C53F-4E2D-4A77-BBD0-77CB5B24C9CE}"/>
              </a:ext>
            </a:extLst>
          </p:cNvPr>
          <p:cNvSpPr>
            <a:spLocks noGrp="1"/>
          </p:cNvSpPr>
          <p:nvPr>
            <p:ph idx="1"/>
          </p:nvPr>
        </p:nvSpPr>
        <p:spPr>
          <a:xfrm>
            <a:off x="919118" y="1437159"/>
            <a:ext cx="10353762" cy="5046768"/>
          </a:xfrm>
        </p:spPr>
        <p:txBody>
          <a:bodyPr>
            <a:normAutofit fontScale="70000" lnSpcReduction="20000"/>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Personal Protective Equipment associated with Covid-19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Rent or mortgage payments on real property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Other expenses reasonably necessary to keep the Eligible Business operational, and to safely meet local, state, and federal COVID-19 mitigation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Utility expenses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Telephone &amp; Internet expenses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Business Insurance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Maintenance and repairs needed to restore premise following damage from vandalism or break-in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Increased security measures needed to maintain safe working environment (does not include armed security guards or purchase of firearms or other weapons)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Payroll costs and expenses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Expenses associated with employees need for time off due to Covid-19 for self or to care for dependents (Not to exceed two (2) weeks or 80 hours of pay)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Expenses to cover trauma or grief counseling associated with robberies or wildfire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Cost to cover medical expenses due to Covid19 for self or dependents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Cost to cover past due balances of Marijuana Regulatory Licenses in order to remain in compliance  </a:t>
            </a:r>
            <a:endParaRPr lang="en-US" sz="26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Times New Roman" panose="02020603050405020304" pitchFamily="18" charset="0"/>
              </a:rPr>
              <a:t>OLCC Marijuana Worker Permit costs  </a:t>
            </a:r>
            <a:endParaRPr lang="en-US" sz="2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59232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1816</TotalTime>
  <Words>1531</Words>
  <Application>Microsoft Office PowerPoint</Application>
  <PresentationFormat>Widescreen</PresentationFormat>
  <Paragraphs>106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Damask</vt:lpstr>
      <vt:lpstr>Cannabis Emergency Relief Fund (CERF) </vt:lpstr>
      <vt:lpstr>Cannabis emergency relief fund (CERF) </vt:lpstr>
      <vt:lpstr>PowerPoint Presentation</vt:lpstr>
      <vt:lpstr>PowerPoint Presentation</vt:lpstr>
      <vt:lpstr>OLCC Reported Crime Data</vt:lpstr>
      <vt:lpstr>CERF Details</vt:lpstr>
      <vt:lpstr>Business Eligibility</vt:lpstr>
      <vt:lpstr>Individual Eligibility</vt:lpstr>
      <vt:lpstr>Eligibility Expenses</vt:lpstr>
      <vt:lpstr>Examples of Documents needed</vt:lpstr>
      <vt:lpstr>In house Vs. Community partner</vt:lpstr>
      <vt:lpstr>Community partner selection </vt:lpstr>
      <vt:lpstr>CERF Community partners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Coursey, Christina</dc:creator>
  <cp:lastModifiedBy>Coursey, Christina</cp:lastModifiedBy>
  <cp:revision>170</cp:revision>
  <dcterms:created xsi:type="dcterms:W3CDTF">2021-11-29T21:05:53Z</dcterms:created>
  <dcterms:modified xsi:type="dcterms:W3CDTF">2021-12-01T16:02:23Z</dcterms:modified>
</cp:coreProperties>
</file>