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9" r:id="rId6"/>
    <p:sldId id="335" r:id="rId7"/>
    <p:sldId id="328" r:id="rId8"/>
    <p:sldId id="321" r:id="rId9"/>
    <p:sldId id="333" r:id="rId10"/>
    <p:sldId id="334" r:id="rId1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BES Section" id="{BD3CEF4D-8AF7-4D27-A747-3EB96F825652}">
          <p14:sldIdLst>
            <p14:sldId id="256"/>
            <p14:sldId id="279"/>
            <p14:sldId id="335"/>
            <p14:sldId id="328"/>
            <p14:sldId id="321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, Yang" initials="ZY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25"/>
    <a:srgbClr val="FF6600"/>
    <a:srgbClr val="FF9933"/>
    <a:srgbClr val="AB2905"/>
    <a:srgbClr val="5D0951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1B2D1-1CCF-4160-85A9-7124B6DA2FDE}" v="4" dt="2021-11-10T00:14:44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187" autoAdjust="0"/>
  </p:normalViewPr>
  <p:slideViewPr>
    <p:cSldViewPr>
      <p:cViewPr varScale="1">
        <p:scale>
          <a:sx n="67" d="100"/>
          <a:sy n="67" d="100"/>
        </p:scale>
        <p:origin x="11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51785C-3A8C-4CB2-9862-F857699EE8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5BD82-D545-4C23-8650-9A681C960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CB3BA-3047-490A-BE1A-273481B36B9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0B371-CF51-42DB-888B-9D601BC6EA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6A335-D76E-42DD-9021-CD98A84DC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C990-8761-416F-A8E3-72587473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11B29-F2F1-46DA-8F76-D6B5041A96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0E298-6051-4AAA-AAE1-E38B115FAF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D0A89F-346C-4A05-BD3B-811BF44B80B5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A0CE1A-B6FA-43C9-99DE-6D9B77936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3E816A-162C-497B-A51E-9B766110E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67F60-2DA2-4E29-9C5D-221724B39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F12CC-D815-4F17-AEBE-B56B18731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902293-5788-43D5-9C0D-E109531AE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0CD49DB-7083-4CF1-AD6D-21BB9A67E7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2B24C8D-42B0-438D-ADAD-4279A0B3B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4875">
              <a:spcBef>
                <a:spcPts val="400"/>
              </a:spcBef>
            </a:pPr>
            <a:endParaRPr lang="en-US" altLang="en-US" sz="14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546E3B4-5783-4136-BEEB-111452AC3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2FF627-5B9A-4680-A86F-A3DACF94DA9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2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0CD49DB-7083-4CF1-AD6D-21BB9A67E7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2B24C8D-42B0-438D-ADAD-4279A0B3B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4875">
              <a:spcBef>
                <a:spcPts val="400"/>
              </a:spcBef>
            </a:pPr>
            <a:endParaRPr lang="en-US" altLang="en-US" sz="14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546E3B4-5783-4136-BEEB-111452AC3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2FF627-5B9A-4680-A86F-A3DACF94DA9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24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0CD49DB-7083-4CF1-AD6D-21BB9A67E7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2B24C8D-42B0-438D-ADAD-4279A0B3B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4875">
              <a:spcBef>
                <a:spcPts val="400"/>
              </a:spcBef>
            </a:pPr>
            <a:endParaRPr lang="en-US" altLang="en-US" sz="14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546E3B4-5783-4136-BEEB-111452AC3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2FF627-5B9A-4680-A86F-A3DACF94DA9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98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6B0B623-DA0E-4EA8-90B7-9265CFC9A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924800" cy="1600200"/>
          </a:xfrm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2860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538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93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75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11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5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52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1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93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31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1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6C00D754-0EE8-4E45-AA55-DCCEFABDE9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639BB208-28C2-4C33-900F-4621F47335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268FFFFC-A1FB-4F3B-804B-A2EACD551E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E11004 Carolina Trunk WZ01/03 Rehabilitation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6C49F451-4908-4898-A621-8EC60551AF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DF701D4D-4076-44AF-A041-C7691FB32821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DE0D4CA1-9667-4D97-9766-CED85725F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4C706D50-E679-415E-AC9A-5D1F0180B8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9144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1C9D2BE2-3A02-4588-A1AD-88F074D4F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239335EE-F779-4B87-A2AD-3EBD2B7B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3F7DB6-77BA-48CE-A3E1-78210B6F61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305800" cy="1317625"/>
          </a:xfrm>
        </p:spPr>
        <p:txBody>
          <a:bodyPr/>
          <a:lstStyle/>
          <a:p>
            <a:pPr algn="r" eaLnBrk="1" hangingPunct="1"/>
            <a:r>
              <a:rPr lang="en-US" altLang="en-US" sz="2400" b="1" dirty="0">
                <a:solidFill>
                  <a:schemeClr val="tx1"/>
                </a:solidFill>
              </a:rPr>
              <a:t>E11004 Carolina Trunk WZ 01/03 Rehabilitation Project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200" b="1" dirty="0">
                <a:solidFill>
                  <a:schemeClr val="tx1"/>
                </a:solidFill>
              </a:rPr>
              <a:t>Request for Exemption from Competitive Bidding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EADAB4-EEA3-4913-8EEE-875DCC7632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3113088"/>
            <a:ext cx="3352800" cy="18399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b="1" dirty="0"/>
              <a:t>Todd Martinez, P.E.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/>
              <a:t>Project Manager</a:t>
            </a:r>
          </a:p>
          <a:p>
            <a:pPr eaLnBrk="1" hangingPunct="1"/>
            <a:endParaRPr lang="en-US" altLang="en-US" sz="500" b="1" dirty="0"/>
          </a:p>
          <a:p>
            <a:pPr eaLnBrk="1" hangingPunct="1">
              <a:spcBef>
                <a:spcPts val="0"/>
              </a:spcBef>
            </a:pPr>
            <a:endParaRPr lang="en-US" altLang="en-US" b="1" dirty="0"/>
          </a:p>
          <a:p>
            <a:pPr eaLnBrk="1" hangingPunct="1">
              <a:spcBef>
                <a:spcPts val="0"/>
              </a:spcBef>
            </a:pPr>
            <a:r>
              <a:rPr lang="en-US" altLang="en-US" b="1" dirty="0"/>
              <a:t>Yang Zhang, P.E.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/>
              <a:t>Design Manager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A0790-68F2-4D91-970C-34D657DDD460}"/>
              </a:ext>
            </a:extLst>
          </p:cNvPr>
          <p:cNvSpPr/>
          <p:nvPr/>
        </p:nvSpPr>
        <p:spPr>
          <a:xfrm>
            <a:off x="381000" y="6172200"/>
            <a:ext cx="2362200" cy="381000"/>
          </a:xfrm>
          <a:prstGeom prst="rect">
            <a:avLst/>
          </a:prstGeom>
          <a:solidFill>
            <a:srgbClr val="006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3C306-B426-4D2A-A851-B3DD3A4C14EE}"/>
              </a:ext>
            </a:extLst>
          </p:cNvPr>
          <p:cNvSpPr txBox="1"/>
          <p:nvPr/>
        </p:nvSpPr>
        <p:spPr>
          <a:xfrm>
            <a:off x="375745" y="615380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Mingus Mapps, Commissioner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Michael Jordan, Director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6DCC2-0500-4AB5-AE3B-6D2B9BD69517}"/>
              </a:ext>
            </a:extLst>
          </p:cNvPr>
          <p:cNvSpPr txBox="1"/>
          <p:nvPr/>
        </p:nvSpPr>
        <p:spPr>
          <a:xfrm>
            <a:off x="30480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Council Item#: 802</a:t>
            </a:r>
          </a:p>
          <a:p>
            <a:r>
              <a:rPr lang="en-US" b="1" dirty="0"/>
              <a:t>Date: November 10,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68A30-187E-4263-8876-A70B73375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479" y="1002304"/>
            <a:ext cx="4114800" cy="526435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191BA3-241F-4736-821B-118756BC13ED}"/>
              </a:ext>
            </a:extLst>
          </p:cNvPr>
          <p:cNvSpPr txBox="1"/>
          <p:nvPr/>
        </p:nvSpPr>
        <p:spPr>
          <a:xfrm>
            <a:off x="4746279" y="5659066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   </a:t>
            </a:r>
            <a:r>
              <a:rPr lang="en-US" sz="1200" b="1" dirty="0"/>
              <a:t> Carolina Trunk</a:t>
            </a:r>
          </a:p>
          <a:p>
            <a:r>
              <a:rPr lang="en-US" sz="1200" b="1" dirty="0"/>
              <a:t>        Proposed New Trunk</a:t>
            </a:r>
          </a:p>
        </p:txBody>
      </p:sp>
      <p:sp>
        <p:nvSpPr>
          <p:cNvPr id="7170" name="Rectangle 4">
            <a:extLst>
              <a:ext uri="{FF2B5EF4-FFF2-40B4-BE49-F238E27FC236}">
                <a16:creationId xmlns:a16="http://schemas.microsoft.com/office/drawing/2014/main" id="{39A80691-AC3D-407B-88B3-4A1DA173C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OVERVIEW</a:t>
            </a:r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C9AADE4C-6D83-4C22-87FA-951D0668F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126" y="1002304"/>
            <a:ext cx="4187874" cy="563513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b="1" cap="all" dirty="0"/>
              <a:t>Project Location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SW Portland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Crossing beneath highway I-5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0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b="1" dirty="0"/>
              <a:t>CAROLINA TRUNK WZ 01/03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800" dirty="0"/>
              <a:t> </a:t>
            </a:r>
            <a:r>
              <a:rPr lang="en-US" altLang="en-US" sz="1700" dirty="0"/>
              <a:t>Built in 1930s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42-in Horseshoe-shaped Concrete Pipe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Approx. 1,600 ft  long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0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b="1" dirty="0"/>
              <a:t>PROJECT SCOPE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800" dirty="0"/>
              <a:t> </a:t>
            </a:r>
            <a:r>
              <a:rPr lang="en-US" altLang="en-US" sz="1700" dirty="0"/>
              <a:t>Rehabilitate the existing trunk crossing I-5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Install a new trunk crossing I-5 parallel to existing trunk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Replace the existing downstream trunk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Rehabilitate the existing upstream trunk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700" dirty="0"/>
              <a:t> Separate sanitary sewer and stormwater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endParaRPr lang="en-US" altLang="en-US" sz="17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32B8B4-03FF-4A43-A280-7047C2662D0F}"/>
              </a:ext>
            </a:extLst>
          </p:cNvPr>
          <p:cNvCxnSpPr/>
          <p:nvPr/>
        </p:nvCxnSpPr>
        <p:spPr>
          <a:xfrm>
            <a:off x="4776496" y="5813699"/>
            <a:ext cx="381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6FB5BB-27D9-4A7F-AC0B-62740F96ABB9}"/>
              </a:ext>
            </a:extLst>
          </p:cNvPr>
          <p:cNvCxnSpPr/>
          <p:nvPr/>
        </p:nvCxnSpPr>
        <p:spPr>
          <a:xfrm>
            <a:off x="4776496" y="5966099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7CDE80-D1B4-4249-B13E-A782DF092DA2}"/>
              </a:ext>
            </a:extLst>
          </p:cNvPr>
          <p:cNvCxnSpPr>
            <a:cxnSpLocks/>
          </p:cNvCxnSpPr>
          <p:nvPr/>
        </p:nvCxnSpPr>
        <p:spPr>
          <a:xfrm flipH="1">
            <a:off x="6536979" y="3451499"/>
            <a:ext cx="76200" cy="30480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9B88A2-B4BB-4784-88E7-82805D80AAFE}"/>
              </a:ext>
            </a:extLst>
          </p:cNvPr>
          <p:cNvCxnSpPr>
            <a:cxnSpLocks/>
          </p:cNvCxnSpPr>
          <p:nvPr/>
        </p:nvCxnSpPr>
        <p:spPr>
          <a:xfrm flipH="1">
            <a:off x="5203479" y="2878741"/>
            <a:ext cx="152400" cy="191758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034395-FC8F-43BF-AF09-60AB92C52E9B}"/>
              </a:ext>
            </a:extLst>
          </p:cNvPr>
          <p:cNvCxnSpPr>
            <a:cxnSpLocks/>
          </p:cNvCxnSpPr>
          <p:nvPr/>
        </p:nvCxnSpPr>
        <p:spPr>
          <a:xfrm flipH="1">
            <a:off x="7184679" y="3756299"/>
            <a:ext cx="76200" cy="30480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B0D651-A133-4C1C-9AC9-2EC00D778BD4}"/>
              </a:ext>
            </a:extLst>
          </p:cNvPr>
          <p:cNvCxnSpPr>
            <a:cxnSpLocks/>
          </p:cNvCxnSpPr>
          <p:nvPr/>
        </p:nvCxnSpPr>
        <p:spPr>
          <a:xfrm flipH="1">
            <a:off x="7718079" y="3756299"/>
            <a:ext cx="76200" cy="30480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E9F25F-4498-4424-87C7-05EAA4C0CB47}"/>
              </a:ext>
            </a:extLst>
          </p:cNvPr>
          <p:cNvCxnSpPr/>
          <p:nvPr/>
        </p:nvCxnSpPr>
        <p:spPr>
          <a:xfrm>
            <a:off x="6041679" y="3299099"/>
            <a:ext cx="533400" cy="1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FCC5D3-94D7-4A16-8967-CF66006E12FB}"/>
              </a:ext>
            </a:extLst>
          </p:cNvPr>
          <p:cNvCxnSpPr>
            <a:cxnSpLocks/>
          </p:cNvCxnSpPr>
          <p:nvPr/>
        </p:nvCxnSpPr>
        <p:spPr>
          <a:xfrm flipH="1" flipV="1">
            <a:off x="5298401" y="2937922"/>
            <a:ext cx="743278" cy="361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BEF230-E29C-4251-A585-F449C4C13376}"/>
              </a:ext>
            </a:extLst>
          </p:cNvPr>
          <p:cNvSpPr txBox="1"/>
          <p:nvPr/>
        </p:nvSpPr>
        <p:spPr>
          <a:xfrm rot="1295665">
            <a:off x="5567218" y="2769503"/>
            <a:ext cx="987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Carolina Trunk Upstream of I-5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6FE94-6919-4154-AEE9-86C53A42CB6E}"/>
              </a:ext>
            </a:extLst>
          </p:cNvPr>
          <p:cNvSpPr txBox="1"/>
          <p:nvPr/>
        </p:nvSpPr>
        <p:spPr>
          <a:xfrm rot="1295665">
            <a:off x="6266725" y="4849795"/>
            <a:ext cx="11707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Carolina Work Zone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592B8-3A34-4A27-B013-C4E4B77B3233}"/>
              </a:ext>
            </a:extLst>
          </p:cNvPr>
          <p:cNvSpPr txBox="1"/>
          <p:nvPr/>
        </p:nvSpPr>
        <p:spPr>
          <a:xfrm>
            <a:off x="7482087" y="3396675"/>
            <a:ext cx="1174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Carolina Trunk Downstream of I-5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068A65-8E64-4477-921B-5BA790DA8096}"/>
              </a:ext>
            </a:extLst>
          </p:cNvPr>
          <p:cNvCxnSpPr>
            <a:cxnSpLocks/>
          </p:cNvCxnSpPr>
          <p:nvPr/>
        </p:nvCxnSpPr>
        <p:spPr>
          <a:xfrm>
            <a:off x="6870682" y="3811372"/>
            <a:ext cx="345856" cy="181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123F47-9921-49D4-A419-E04875AAD673}"/>
              </a:ext>
            </a:extLst>
          </p:cNvPr>
          <p:cNvCxnSpPr>
            <a:cxnSpLocks/>
          </p:cNvCxnSpPr>
          <p:nvPr/>
        </p:nvCxnSpPr>
        <p:spPr>
          <a:xfrm>
            <a:off x="7527579" y="3811372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C17AD8-D7E5-4ADE-97A1-FE6F682BDC08}"/>
              </a:ext>
            </a:extLst>
          </p:cNvPr>
          <p:cNvCxnSpPr>
            <a:cxnSpLocks/>
          </p:cNvCxnSpPr>
          <p:nvPr/>
        </p:nvCxnSpPr>
        <p:spPr>
          <a:xfrm flipH="1" flipV="1">
            <a:off x="6549152" y="3658748"/>
            <a:ext cx="330727" cy="152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9248CD-AE08-412B-9A56-978CA4938709}"/>
              </a:ext>
            </a:extLst>
          </p:cNvPr>
          <p:cNvCxnSpPr>
            <a:cxnSpLocks/>
          </p:cNvCxnSpPr>
          <p:nvPr/>
        </p:nvCxnSpPr>
        <p:spPr>
          <a:xfrm flipH="1">
            <a:off x="7234953" y="3811372"/>
            <a:ext cx="326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414B4F-CF2C-4675-9CE3-44DF6B758737}"/>
              </a:ext>
            </a:extLst>
          </p:cNvPr>
          <p:cNvCxnSpPr>
            <a:cxnSpLocks/>
          </p:cNvCxnSpPr>
          <p:nvPr/>
        </p:nvCxnSpPr>
        <p:spPr>
          <a:xfrm>
            <a:off x="6722245" y="4650449"/>
            <a:ext cx="805334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E8E32C-75B4-4715-9BBD-80FDA1EB7D25}"/>
              </a:ext>
            </a:extLst>
          </p:cNvPr>
          <p:cNvCxnSpPr>
            <a:cxnSpLocks/>
          </p:cNvCxnSpPr>
          <p:nvPr/>
        </p:nvCxnSpPr>
        <p:spPr>
          <a:xfrm flipH="1" flipV="1">
            <a:off x="6324600" y="4448529"/>
            <a:ext cx="406843" cy="201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D6EFCC-6599-4815-AC26-98A98C9A3217}"/>
              </a:ext>
            </a:extLst>
          </p:cNvPr>
          <p:cNvCxnSpPr>
            <a:cxnSpLocks/>
          </p:cNvCxnSpPr>
          <p:nvPr/>
        </p:nvCxnSpPr>
        <p:spPr>
          <a:xfrm flipH="1">
            <a:off x="6254476" y="3807842"/>
            <a:ext cx="270846" cy="8574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C49AA5-66FE-4BBA-8979-647F7C9E1FF0}"/>
              </a:ext>
            </a:extLst>
          </p:cNvPr>
          <p:cNvCxnSpPr>
            <a:cxnSpLocks/>
          </p:cNvCxnSpPr>
          <p:nvPr/>
        </p:nvCxnSpPr>
        <p:spPr>
          <a:xfrm flipH="1">
            <a:off x="7475727" y="4040680"/>
            <a:ext cx="242352" cy="7818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B7DD98D-58FD-41EE-8B4C-282589330966}"/>
              </a:ext>
            </a:extLst>
          </p:cNvPr>
          <p:cNvSpPr txBox="1"/>
          <p:nvPr/>
        </p:nvSpPr>
        <p:spPr>
          <a:xfrm rot="1295665">
            <a:off x="6495775" y="3995456"/>
            <a:ext cx="987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Carolina Trunk Crossing I-5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497470-CA5E-4068-AF9D-04A3185D9FE0}"/>
              </a:ext>
            </a:extLst>
          </p:cNvPr>
          <p:cNvSpPr txBox="1"/>
          <p:nvPr/>
        </p:nvSpPr>
        <p:spPr>
          <a:xfrm rot="1295665">
            <a:off x="4878356" y="4274822"/>
            <a:ext cx="11707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Carolina Work Zone 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F7C4FB-D5F8-4321-ADC0-92199C17C4FC}"/>
              </a:ext>
            </a:extLst>
          </p:cNvPr>
          <p:cNvCxnSpPr>
            <a:cxnSpLocks/>
          </p:cNvCxnSpPr>
          <p:nvPr/>
        </p:nvCxnSpPr>
        <p:spPr>
          <a:xfrm flipH="1">
            <a:off x="4977966" y="3096780"/>
            <a:ext cx="242352" cy="7818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23F6A3-388B-4A4A-B7CF-9C4EF2FE9931}"/>
              </a:ext>
            </a:extLst>
          </p:cNvPr>
          <p:cNvCxnSpPr>
            <a:cxnSpLocks/>
          </p:cNvCxnSpPr>
          <p:nvPr/>
        </p:nvCxnSpPr>
        <p:spPr>
          <a:xfrm>
            <a:off x="5408851" y="4008608"/>
            <a:ext cx="891166" cy="397843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36C4D9-21DE-49D0-B3CE-47BA26FEDB8D}"/>
              </a:ext>
            </a:extLst>
          </p:cNvPr>
          <p:cNvCxnSpPr>
            <a:cxnSpLocks/>
          </p:cNvCxnSpPr>
          <p:nvPr/>
        </p:nvCxnSpPr>
        <p:spPr>
          <a:xfrm flipH="1" flipV="1">
            <a:off x="5011206" y="3806688"/>
            <a:ext cx="406844" cy="201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4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9A80691-AC3D-407B-88B3-4A1DA173C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CHALLENGES</a:t>
            </a:r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C9AADE4C-6D83-4C22-87FA-951D0668F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126" y="1002304"/>
            <a:ext cx="4721274" cy="563513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cap="all" dirty="0"/>
              <a:t>Sophisticated Field and subsurface conditionS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Deep shaft excavation with high groundwater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Trenchless large utility construction crossing a major highway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in environmental zone, on private properties and in proximity to a major highway,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 CONSTRAINTS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construction access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Tight construction space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sewer flow bypass coordination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traffic control on busy streets and highway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STAKEHOLDERS AND PUBLIC INVOLVEMENT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ODOT and PBOT ROW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Other public agencies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Construction easements on private properties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Night work and traffic control impact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000" dirty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endParaRPr lang="en-US" alt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82BD3-8728-4BF1-873A-66F92C4D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76" y="976653"/>
            <a:ext cx="2726580" cy="28031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1C98DE-3273-4D3F-97F1-0B986A010169}"/>
              </a:ext>
            </a:extLst>
          </p:cNvPr>
          <p:cNvPicPr/>
          <p:nvPr/>
        </p:nvPicPr>
        <p:blipFill rotWithShape="1">
          <a:blip r:embed="rId4"/>
          <a:srcRect l="20796" t="21698" r="27433" b="23585"/>
          <a:stretch/>
        </p:blipFill>
        <p:spPr>
          <a:xfrm>
            <a:off x="5638800" y="4114800"/>
            <a:ext cx="272658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4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9A80691-AC3D-407B-88B3-4A1DA173C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DELIVERY SEQUENCING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7F57404-C6D5-41E3-A35B-132E65AF6595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76400"/>
          <a:ext cx="832104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95474663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1192655678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86964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CM/GC (Single Procurement)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 Trenchless Crossing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I-5 Crossing Rehab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Downstream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 other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683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5F1849-4143-471F-9901-90D5BE01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03" y="3076551"/>
            <a:ext cx="4876800" cy="23657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5DD9B0-9C92-44D9-AA4E-9B7CB6C66FF6}"/>
              </a:ext>
            </a:extLst>
          </p:cNvPr>
          <p:cNvCxnSpPr/>
          <p:nvPr/>
        </p:nvCxnSpPr>
        <p:spPr>
          <a:xfrm>
            <a:off x="4805483" y="466768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4FDA31-7474-40F9-99F1-3A09040492CB}"/>
              </a:ext>
            </a:extLst>
          </p:cNvPr>
          <p:cNvSpPr txBox="1"/>
          <p:nvPr/>
        </p:nvSpPr>
        <p:spPr>
          <a:xfrm>
            <a:off x="4191372" y="496195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I-5 CROSSING</a:t>
            </a:r>
          </a:p>
          <a:p>
            <a:r>
              <a:rPr lang="en-US" sz="1200" b="1" dirty="0"/>
              <a:t>REHAB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416C4-98C5-482E-B851-10EF0A26E1B8}"/>
              </a:ext>
            </a:extLst>
          </p:cNvPr>
          <p:cNvSpPr txBox="1"/>
          <p:nvPr/>
        </p:nvSpPr>
        <p:spPr>
          <a:xfrm>
            <a:off x="5750365" y="4078273"/>
            <a:ext cx="175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NEW TRENCHLESS CROSSING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9AC80A-087B-4E74-9C1B-6C2181AC2E7C}"/>
              </a:ext>
            </a:extLst>
          </p:cNvPr>
          <p:cNvCxnSpPr>
            <a:cxnSpLocks/>
          </p:cNvCxnSpPr>
          <p:nvPr/>
        </p:nvCxnSpPr>
        <p:spPr>
          <a:xfrm>
            <a:off x="5872283" y="4667681"/>
            <a:ext cx="762000" cy="128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75C664-9EBB-4DA8-8ABB-3412CAFAC6E8}"/>
              </a:ext>
            </a:extLst>
          </p:cNvPr>
          <p:cNvCxnSpPr>
            <a:cxnSpLocks/>
          </p:cNvCxnSpPr>
          <p:nvPr/>
        </p:nvCxnSpPr>
        <p:spPr>
          <a:xfrm flipH="1" flipV="1">
            <a:off x="5145632" y="4257585"/>
            <a:ext cx="726651" cy="408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9C2B99-8821-4B2D-84F5-13DCA7396835}"/>
              </a:ext>
            </a:extLst>
          </p:cNvPr>
          <p:cNvCxnSpPr>
            <a:cxnSpLocks/>
          </p:cNvCxnSpPr>
          <p:nvPr/>
        </p:nvCxnSpPr>
        <p:spPr>
          <a:xfrm flipH="1" flipV="1">
            <a:off x="2443284" y="3255232"/>
            <a:ext cx="840634" cy="357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F71488-F685-43B2-9A90-5C640CA791C0}"/>
              </a:ext>
            </a:extLst>
          </p:cNvPr>
          <p:cNvCxnSpPr>
            <a:cxnSpLocks/>
          </p:cNvCxnSpPr>
          <p:nvPr/>
        </p:nvCxnSpPr>
        <p:spPr>
          <a:xfrm>
            <a:off x="3891084" y="4257585"/>
            <a:ext cx="9914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4762C4-AA3C-43EC-A38B-120CFBFFD1B6}"/>
              </a:ext>
            </a:extLst>
          </p:cNvPr>
          <p:cNvCxnSpPr>
            <a:cxnSpLocks/>
          </p:cNvCxnSpPr>
          <p:nvPr/>
        </p:nvCxnSpPr>
        <p:spPr>
          <a:xfrm>
            <a:off x="3283918" y="3613070"/>
            <a:ext cx="607166" cy="6445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7D9AB4-A026-4220-B6F4-B84E2F150ECA}"/>
              </a:ext>
            </a:extLst>
          </p:cNvPr>
          <p:cNvSpPr txBox="1"/>
          <p:nvPr/>
        </p:nvSpPr>
        <p:spPr>
          <a:xfrm>
            <a:off x="3491676" y="3434151"/>
            <a:ext cx="126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UPSTREAM REHAB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00A4BD-8AE8-44B3-A1D9-F73FB44D14E5}"/>
              </a:ext>
            </a:extLst>
          </p:cNvPr>
          <p:cNvCxnSpPr>
            <a:cxnSpLocks/>
          </p:cNvCxnSpPr>
          <p:nvPr/>
        </p:nvCxnSpPr>
        <p:spPr>
          <a:xfrm flipV="1">
            <a:off x="5796083" y="5084032"/>
            <a:ext cx="838200" cy="10875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9A09AC9-5CF6-4859-9BF4-C21D6ADA4771}"/>
              </a:ext>
            </a:extLst>
          </p:cNvPr>
          <p:cNvSpPr txBox="1"/>
          <p:nvPr/>
        </p:nvSpPr>
        <p:spPr>
          <a:xfrm>
            <a:off x="5905084" y="5179018"/>
            <a:ext cx="262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DOWNSTREAM REPLACEMENT</a:t>
            </a:r>
          </a:p>
        </p:txBody>
      </p:sp>
    </p:spTree>
    <p:extLst>
      <p:ext uri="{BB962C8B-B14F-4D97-AF65-F5344CB8AC3E}">
        <p14:creationId xmlns:p14="http://schemas.microsoft.com/office/powerpoint/2010/main" val="127083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340C-C660-4138-8F03-3B2DCC0F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COSTS &amp; SCHEDULE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6D9A119-A5C8-4948-93FC-429CCA8CE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76290"/>
              </p:ext>
            </p:extLst>
          </p:nvPr>
        </p:nvGraphicFramePr>
        <p:xfrm>
          <a:off x="533400" y="1466850"/>
          <a:ext cx="7772400" cy="736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52898024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980682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9278648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US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2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CM/GC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Approx. $20 M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Approx. $30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6536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FF9603-B9B0-4349-A331-9245AE24F27C}"/>
              </a:ext>
            </a:extLst>
          </p:cNvPr>
          <p:cNvSpPr txBox="1"/>
          <p:nvPr/>
        </p:nvSpPr>
        <p:spPr>
          <a:xfrm>
            <a:off x="457200" y="2342831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* Class 5 ranges (-20% lower to +50% higher) not shown</a:t>
            </a:r>
            <a:endParaRPr lang="en-US" sz="14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25987-FD30-4993-958A-59B8C6CC0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5547"/>
              </p:ext>
            </p:extLst>
          </p:nvPr>
        </p:nvGraphicFramePr>
        <p:xfrm>
          <a:off x="304800" y="3400700"/>
          <a:ext cx="8416947" cy="1343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24352325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462658"/>
                    </a:ext>
                  </a:extLst>
                </a:gridCol>
                <a:gridCol w="1225861">
                  <a:extLst>
                    <a:ext uri="{9D8B030D-6E8A-4147-A177-3AD203B41FA5}">
                      <a16:colId xmlns:a16="http://schemas.microsoft.com/office/drawing/2014/main" val="2625385862"/>
                    </a:ext>
                  </a:extLst>
                </a:gridCol>
                <a:gridCol w="1409427">
                  <a:extLst>
                    <a:ext uri="{9D8B030D-6E8A-4147-A177-3AD203B41FA5}">
                      <a16:colId xmlns:a16="http://schemas.microsoft.com/office/drawing/2014/main" val="5472651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38902480"/>
                    </a:ext>
                  </a:extLst>
                </a:gridCol>
                <a:gridCol w="1631496">
                  <a:extLst>
                    <a:ext uri="{9D8B030D-6E8A-4147-A177-3AD203B41FA5}">
                      <a16:colId xmlns:a16="http://schemas.microsoft.com/office/drawing/2014/main" val="999319444"/>
                    </a:ext>
                  </a:extLst>
                </a:gridCol>
                <a:gridCol w="1473003">
                  <a:extLst>
                    <a:ext uri="{9D8B030D-6E8A-4147-A177-3AD203B41FA5}">
                      <a16:colId xmlns:a16="http://schemas.microsoft.com/office/drawing/2014/main" val="1366399301"/>
                    </a:ext>
                  </a:extLst>
                </a:gridCol>
              </a:tblGrid>
              <a:tr h="71148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Start Design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Start Design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Jacobs Chronos" panose="020B0603030503030204" pitchFamily="34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Procurement (GMP) *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Final Design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Start Construction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End Construction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29703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99064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</a:rPr>
                        <a:t>CM/GC</a:t>
                      </a:r>
                      <a:endParaRPr lang="en-US" sz="1800" b="1" i="1" dirty="0">
                        <a:solidFill>
                          <a:schemeClr val="tx1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1800" b="1" i="1" dirty="0">
                        <a:solidFill>
                          <a:schemeClr val="tx1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DEC 2021</a:t>
                      </a: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Jacobs Chronos" panose="020B0603030503030204" pitchFamily="34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NOV 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JAN 2024</a:t>
                      </a: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NOV 2023</a:t>
                      </a: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DEC 2024</a:t>
                      </a: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Jacobs Chronos" panose="020B060303050303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08901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695D37-5775-43F9-A8C9-8E635C08558B}"/>
              </a:ext>
            </a:extLst>
          </p:cNvPr>
          <p:cNvSpPr txBox="1"/>
          <p:nvPr/>
        </p:nvSpPr>
        <p:spPr>
          <a:xfrm>
            <a:off x="228600" y="49530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Guaranteed Maximum Price (GMP) will be prepared by GC based on 90% design</a:t>
            </a:r>
          </a:p>
        </p:txBody>
      </p:sp>
    </p:spTree>
    <p:extLst>
      <p:ext uri="{BB962C8B-B14F-4D97-AF65-F5344CB8AC3E}">
        <p14:creationId xmlns:p14="http://schemas.microsoft.com/office/powerpoint/2010/main" val="302058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630F-4898-4CCA-87B0-411837C9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Construction Manager/General Contractor (CM/GC)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21912-1E18-40F8-A523-1BBDD97F3583}"/>
              </a:ext>
            </a:extLst>
          </p:cNvPr>
          <p:cNvSpPr txBox="1"/>
          <p:nvPr/>
        </p:nvSpPr>
        <p:spPr>
          <a:xfrm>
            <a:off x="762000" y="1066800"/>
            <a:ext cx="762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Early Contractor involvement: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Schedule efficiencies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Value engineering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Reduce construction uncertainties and risks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 a Community Equity and Involvement Plan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Committee Oversight and Reporting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Workforce Goals: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Apprenticeship – 22% M, 9% W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Journey-level – 22% M, 6% W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Subcontracting Goals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COBID Certified Firms – 22% overall, 12% M/D, 5% W</a:t>
            </a:r>
          </a:p>
        </p:txBody>
      </p:sp>
    </p:spTree>
    <p:extLst>
      <p:ext uri="{BB962C8B-B14F-4D97-AF65-F5344CB8AC3E}">
        <p14:creationId xmlns:p14="http://schemas.microsoft.com/office/powerpoint/2010/main" val="50008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84C1-8852-481F-9196-8F9FB5F2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1A7B4-0A54-4F1F-A364-A33C97F05CF5}"/>
              </a:ext>
            </a:extLst>
          </p:cNvPr>
          <p:cNvSpPr txBox="1"/>
          <p:nvPr/>
        </p:nvSpPr>
        <p:spPr>
          <a:xfrm>
            <a:off x="683172" y="1219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 the factual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Authorize an exemption from competitive “low-bid” procurement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4CE88-18E4-44F9-B35E-92BEAE60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9386"/>
            <a:ext cx="5495925" cy="3895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7869A-325E-47CF-8036-231A33EEE12C}"/>
              </a:ext>
            </a:extLst>
          </p:cNvPr>
          <p:cNvSpPr txBox="1"/>
          <p:nvPr/>
        </p:nvSpPr>
        <p:spPr>
          <a:xfrm>
            <a:off x="6705600" y="38164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24274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76EB6F1937D46B5538BF1BA51553C" ma:contentTypeVersion="" ma:contentTypeDescription="Create a new document." ma:contentTypeScope="" ma:versionID="421c71d3fdd6b67149c6be5ec0132a34">
  <xsd:schema xmlns:xsd="http://www.w3.org/2001/XMLSchema" xmlns:xs="http://www.w3.org/2001/XMLSchema" xmlns:p="http://schemas.microsoft.com/office/2006/metadata/properties" xmlns:ns2="E86A00C1-B784-4719-A150-651D10A31E99" xmlns:ns3="e86a00c1-b784-4719-a150-651d10a31e99" targetNamespace="http://schemas.microsoft.com/office/2006/metadata/properties" ma:root="true" ma:fieldsID="af5dcf63ec50cef93db6d20bd95923d1" ns2:_="" ns3:_="">
    <xsd:import namespace="E86A00C1-B784-4719-A150-651D10A31E99"/>
    <xsd:import namespace="e86a00c1-b784-4719-a150-651d10a31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A00C1-B784-4719-A150-651D10A31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a00c1-b784-4719-a150-651d10a31e9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7DFB1-FC9C-4D81-BD79-D86D4F824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A00C1-B784-4719-A150-651D10A31E99"/>
    <ds:schemaRef ds:uri="e86a00c1-b784-4719-a150-651d10a31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EF16A8-803D-4F52-8FA9-B2A405E2AED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86a00c1-b784-4719-a150-651d10a31e99"/>
    <ds:schemaRef ds:uri="http://purl.org/dc/elements/1.1/"/>
    <ds:schemaRef ds:uri="E86A00C1-B784-4719-A150-651D10A31E9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37F30A-8898-4799-969B-9642041CEE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25591</TotalTime>
  <Words>441</Words>
  <Application>Microsoft Office PowerPoint</Application>
  <PresentationFormat>On-screen Show (4:3)</PresentationFormat>
  <Paragraphs>105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Jacobs Chronos</vt:lpstr>
      <vt:lpstr>Default Design</vt:lpstr>
      <vt:lpstr>E11004 Carolina Trunk WZ 01/03 Rehabilitation Project Request for Exemption from Competitive Bidding</vt:lpstr>
      <vt:lpstr>PROJECT OVERVIEW</vt:lpstr>
      <vt:lpstr>PROJECT CHALLENGES</vt:lpstr>
      <vt:lpstr>ALTERNATIVE DELIVERY SEQUENCING</vt:lpstr>
      <vt:lpstr>PROJECT COSTS &amp; SCHEDULE</vt:lpstr>
      <vt:lpstr>Construction Manager/General Contractor (CM/GC)</vt:lpstr>
      <vt:lpstr>Recommendation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kmartinek</dc:creator>
  <cp:lastModifiedBy>Martinez, Todd</cp:lastModifiedBy>
  <cp:revision>501</cp:revision>
  <dcterms:created xsi:type="dcterms:W3CDTF">2013-10-16T16:39:34Z</dcterms:created>
  <dcterms:modified xsi:type="dcterms:W3CDTF">2021-11-10T16:17:53Z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0x010100E7B76EB6F1937D46B5538BF1BA51553C</vt:lpwstr>
  </property>
</Properties>
</file>