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4"/>
  </p:sldMasterIdLst>
  <p:notesMasterIdLst>
    <p:notesMasterId r:id="rId14"/>
  </p:notesMasterIdLst>
  <p:sldIdLst>
    <p:sldId id="277" r:id="rId5"/>
    <p:sldId id="396" r:id="rId6"/>
    <p:sldId id="258" r:id="rId7"/>
    <p:sldId id="397" r:id="rId8"/>
    <p:sldId id="398" r:id="rId9"/>
    <p:sldId id="399" r:id="rId10"/>
    <p:sldId id="282" r:id="rId11"/>
    <p:sldId id="271" r:id="rId12"/>
    <p:sldId id="274" r:id="rId13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29D"/>
    <a:srgbClr val="8FD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202CA-7527-43FC-A60C-D6784DB1CD14}" v="5" dt="2021-10-06T22:49:44.809"/>
    <p1510:client id="{A2E44BFE-EC3D-F0F7-C5B2-05FA173CCFB6}" v="30" dt="2021-10-06T16:44:09.79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, John" userId="S::john.marshall@portlandoregon.gov::757ec35e-e4d2-433d-8af9-c66d855631e9" providerId="AD" clId="Web-{689202CA-7527-43FC-A60C-D6784DB1CD14}"/>
    <pc:docChg chg="modSld">
      <pc:chgData name="Marshall, John" userId="S::john.marshall@portlandoregon.gov::757ec35e-e4d2-433d-8af9-c66d855631e9" providerId="AD" clId="Web-{689202CA-7527-43FC-A60C-D6784DB1CD14}" dt="2021-10-06T22:49:44.809" v="4" actId="1076"/>
      <pc:docMkLst>
        <pc:docMk/>
      </pc:docMkLst>
      <pc:sldChg chg="modSp">
        <pc:chgData name="Marshall, John" userId="S::john.marshall@portlandoregon.gov::757ec35e-e4d2-433d-8af9-c66d855631e9" providerId="AD" clId="Web-{689202CA-7527-43FC-A60C-D6784DB1CD14}" dt="2021-10-06T22:49:44.809" v="4" actId="1076"/>
        <pc:sldMkLst>
          <pc:docMk/>
          <pc:sldMk cId="4032630263" sldId="396"/>
        </pc:sldMkLst>
        <pc:picChg chg="mod">
          <ac:chgData name="Marshall, John" userId="S::john.marshall@portlandoregon.gov::757ec35e-e4d2-433d-8af9-c66d855631e9" providerId="AD" clId="Web-{689202CA-7527-43FC-A60C-D6784DB1CD14}" dt="2021-10-06T22:49:44.809" v="4" actId="1076"/>
          <ac:picMkLst>
            <pc:docMk/>
            <pc:sldMk cId="4032630263" sldId="396"/>
            <ac:picMk id="7" creationId="{FF8C137B-E9D9-4117-95A0-5CB62D9138B4}"/>
          </ac:picMkLst>
        </pc:picChg>
      </pc:sldChg>
    </pc:docChg>
  </pc:docChgLst>
  <pc:docChgLst>
    <pc:chgData name="Chen, Jill" userId="S::jill.chen@portlandoregon.gov::a566c973-9887-40bf-82db-95dd32a2ac82" providerId="AD" clId="Web-{A2E44BFE-EC3D-F0F7-C5B2-05FA173CCFB6}"/>
    <pc:docChg chg="modSld">
      <pc:chgData name="Chen, Jill" userId="S::jill.chen@portlandoregon.gov::a566c973-9887-40bf-82db-95dd32a2ac82" providerId="AD" clId="Web-{A2E44BFE-EC3D-F0F7-C5B2-05FA173CCFB6}" dt="2021-10-06T16:44:09.416" v="13" actId="20577"/>
      <pc:docMkLst>
        <pc:docMk/>
      </pc:docMkLst>
      <pc:sldChg chg="modSp">
        <pc:chgData name="Chen, Jill" userId="S::jill.chen@portlandoregon.gov::a566c973-9887-40bf-82db-95dd32a2ac82" providerId="AD" clId="Web-{A2E44BFE-EC3D-F0F7-C5B2-05FA173CCFB6}" dt="2021-10-06T16:44:09.416" v="13" actId="20577"/>
        <pc:sldMkLst>
          <pc:docMk/>
          <pc:sldMk cId="0" sldId="258"/>
        </pc:sldMkLst>
        <pc:spChg chg="mod">
          <ac:chgData name="Chen, Jill" userId="S::jill.chen@portlandoregon.gov::a566c973-9887-40bf-82db-95dd32a2ac82" providerId="AD" clId="Web-{A2E44BFE-EC3D-F0F7-C5B2-05FA173CCFB6}" dt="2021-10-06T16:44:09.416" v="13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Chen, Jill" userId="S::jill.chen@portlandoregon.gov::a566c973-9887-40bf-82db-95dd32a2ac82" providerId="AD" clId="Web-{A2E44BFE-EC3D-F0F7-C5B2-05FA173CCFB6}" dt="2021-10-06T16:43:55.806" v="5" actId="20577"/>
        <pc:sldMkLst>
          <pc:docMk/>
          <pc:sldMk cId="1633088380" sldId="277"/>
        </pc:sldMkLst>
        <pc:spChg chg="mod">
          <ac:chgData name="Chen, Jill" userId="S::jill.chen@portlandoregon.gov::a566c973-9887-40bf-82db-95dd32a2ac82" providerId="AD" clId="Web-{A2E44BFE-EC3D-F0F7-C5B2-05FA173CCFB6}" dt="2021-10-06T16:43:55.806" v="5" actId="20577"/>
          <ac:spMkLst>
            <pc:docMk/>
            <pc:sldMk cId="1633088380" sldId="277"/>
            <ac:spMk id="6" creationId="{175B0AD8-1C37-46C8-BEC1-CCA43E62D5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67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691" y="0"/>
            <a:ext cx="4068339" cy="3567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71FBA-17FA-42C5-9471-4E71DCFB116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7"/>
            <a:ext cx="7510780" cy="27965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5708"/>
            <a:ext cx="4068339" cy="3567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691" y="6745708"/>
            <a:ext cx="4068339" cy="3567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BDD05-DCE6-4858-9D05-311AC0FD3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9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8DE7-E27E-4696-824C-3E04662FF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4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6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3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BDD05-DCE6-4858-9D05-311AC0FD38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5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7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Ordinance(s) ask for BOS funding for new construction + conveyance of the land via DDA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5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D147-D3EF-4327-A558-8D68BDF4E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61745-F4DC-49B9-99C9-5106EB9C5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7A86-D43C-494B-8A73-333897A6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8D91-9D95-4201-A090-3DEE34B2E927}" type="datetime1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9BBC-E04B-4252-A8D3-64FD0B67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ABFBA-805A-4BC1-A504-2DC661CA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0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B959-6E0E-40B7-B9C9-BEB8BAA9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696A9-990F-45A4-BB73-741AF2C2D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8FE7A-167E-40E3-AB98-3A48C042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6659-E9FA-4007-84D7-8BF66DFC63D3}" type="datetime1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E1750-FB85-4F13-9021-E6ED1089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79626-4D89-436C-8CF0-649C9D2C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9F0F18-372F-478D-81BC-7838EF1E5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58B2F-A192-4611-94FB-4B444F01C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83289-B6BA-47A0-8B78-477A6590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6D5A-DE55-4D59-83CB-B39D8CCBCD3E}" type="datetime1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BEB7-5F96-45DE-87B0-3DD81BCA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6913-BE0B-4978-8C9A-2FD25538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78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BC532-E01A-4358-A659-5B05B4FF8F8C}" type="datetime1">
              <a:rPr lang="en-US" smtClean="0"/>
              <a:t>10/6/2021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74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B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1253288-9E0A-4077-AF3D-92D753094914}"/>
              </a:ext>
            </a:extLst>
          </p:cNvPr>
          <p:cNvSpPr/>
          <p:nvPr userDrawn="1"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0B5EA75-3E83-4C05-A16D-AC3FCF566028}"/>
              </a:ext>
            </a:extLst>
          </p:cNvPr>
          <p:cNvSpPr/>
          <p:nvPr userDrawn="1"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E79DF-9B35-4A02-B6A8-5CB59FD55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1" y="273427"/>
            <a:ext cx="4851010" cy="128975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CBBFF1F-CC5D-4D3C-9D57-04D441C15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438400"/>
            <a:ext cx="6169660" cy="833562"/>
          </a:xfrm>
        </p:spPr>
        <p:txBody>
          <a:bodyPr/>
          <a:lstStyle>
            <a:lvl1pPr>
              <a:lnSpc>
                <a:spcPts val="6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88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8A65-120B-4BEF-97DB-8A7A9513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8528-9992-4D43-B76E-4F5DCDD8D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70907-2BA4-47FE-BB17-46F68A6A6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DF31-3CAD-478B-A826-4F29D153D817}" type="datetime1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55B20-C72D-4B47-AC28-03510FDC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6635-E148-47EC-80F7-F037C20E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6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BF574-E8F4-41AE-AE85-D594DA21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274BC-3057-4B74-B96D-54C7C7783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621FD-47F6-43C5-91C4-BB602AB4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60EE-45E3-4B9B-8121-50C8877A84B0}" type="datetime1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346CA-FAF4-4981-BF60-04124FC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C154D-C97D-438C-92B8-635BF9ED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8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228-000C-4198-A035-13CDDC52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41C17-647B-456A-97B2-A79E1A6AD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15BCC-B01A-435E-9B31-9C608CD6D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A439F-18B5-49B7-90CF-10011605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B53-BCD5-4FFD-949B-747B7C30A697}" type="datetime1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171DC-AAA5-467D-9538-17F4E823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B2615-9587-4F24-9DC9-8CFDD426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F901-106F-46BD-91E4-FAA4A383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1CB50-78B2-4E76-B672-8786E02EA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57DE0-94F6-46D2-986A-71C796844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1B509-3365-4676-B1D3-AFB3FA6E1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0EF28-757A-450C-9893-F839D69B0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51B98-83E0-4C78-901A-6224C3C3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949-DB1A-40FA-88F3-8A3E1450E553}" type="datetime1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85E27-2762-4415-A62B-0D8C6C64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5ECDF-4C4B-4CB3-9C77-33733270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3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15AA-DD05-4240-B68A-D8ACC576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9E3F2-C875-44E7-87B0-C8292158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2CA-5CE9-44B6-BA25-D1EE65AB06F6}" type="datetime1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F2BB-4300-44C4-A680-7048FCB2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E4185-D6ED-4B24-90FF-29D28908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A168E-3A2C-4739-AB81-A1A59C02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9CD-CEEA-47F0-AF25-46F136F83F1D}" type="datetime1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B56A1-41BD-4850-9960-5730B413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61839-369D-4D04-B0FE-6D80CC95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9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48DC-B535-4D7C-8F30-5BE64C53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DD3CF-E45C-4C2E-A4C3-67F3E32F7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8FA7C-48DC-4D39-A8F2-126F6C38A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63E77-B619-4FC1-B608-A7FD34BA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FCB9-C5E3-4EE5-B7B1-0D14429ECDFC}" type="datetime1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D38D8-11AA-4181-86F6-97473BEC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0D7A6-53B5-4E3E-8C41-FC7E7CC1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C5A6-35DD-48DC-A8CE-71142347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88C259-86CA-48B0-80FE-B77BB069C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F25F0-1B90-428C-8BE9-594BF80D1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C0783-F961-4E0F-B2AD-EB24F82B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F6B4-CB2A-420E-9080-DAF1E92789C5}" type="datetime1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0F06B-BEBF-4BD8-AEA9-028C9AFD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A4862-512B-4D23-B8A3-F072B54F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94B4B-4398-4C09-A702-68B2B1C6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9D70A-1D0C-4998-BDC0-AD2481CCB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6550-A93C-4A4E-AAC0-4653386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6271-D6E7-4B06-95A2-323A8A1AFEC7}" type="datetime1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32FAA-2C69-4DE6-96B6-47381AC50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39CB3-0161-4F12-AD4A-9A5933355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1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cid:image004.png@01D7B9F1.33CABAE0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3.png@01D7B9F1.33CABAE0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5B0AD8-1C37-46C8-BEC1-CCA43E62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7" y="2514600"/>
            <a:ext cx="8139700" cy="833562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The Anna Mann</a:t>
            </a:r>
            <a:endParaRPr lang="en-US" b="1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9E743DB-2E8A-46F4-B653-897AF6F4C26F}"/>
              </a:ext>
            </a:extLst>
          </p:cNvPr>
          <p:cNvSpPr/>
          <p:nvPr/>
        </p:nvSpPr>
        <p:spPr>
          <a:xfrm>
            <a:off x="3863196" y="4740682"/>
            <a:ext cx="0" cy="909955"/>
          </a:xfrm>
          <a:custGeom>
            <a:avLst/>
            <a:gdLst/>
            <a:ahLst/>
            <a:cxnLst/>
            <a:rect l="l" t="t" r="r" b="b"/>
            <a:pathLst>
              <a:path h="909954">
                <a:moveTo>
                  <a:pt x="0" y="0"/>
                </a:moveTo>
                <a:lnTo>
                  <a:pt x="0" y="909804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59E6FE0-71BF-40F1-BD8C-0E9BBCEFFCB9}"/>
              </a:ext>
            </a:extLst>
          </p:cNvPr>
          <p:cNvSpPr txBox="1"/>
          <p:nvPr/>
        </p:nvSpPr>
        <p:spPr>
          <a:xfrm>
            <a:off x="342764" y="4960646"/>
            <a:ext cx="3647440" cy="414216"/>
          </a:xfrm>
          <a:prstGeom prst="rect">
            <a:avLst/>
          </a:prstGeom>
        </p:spPr>
        <p:txBody>
          <a:bodyPr vert="horz" wrap="square" lIns="0" tIns="74930" rIns="0" bIns="0" rtlCol="0" anchor="t">
            <a:spAutoFit/>
          </a:bodyPr>
          <a:lstStyle/>
          <a:p>
            <a:pPr marL="12700">
              <a:spcBef>
                <a:spcPts val="590"/>
              </a:spcBef>
              <a:defRPr/>
            </a:pPr>
            <a:r>
              <a:rPr lang="en-US" sz="2200" b="1" spc="-5">
                <a:solidFill>
                  <a:srgbClr val="FFFFFF"/>
                </a:solidFill>
                <a:latin typeface="Arial"/>
                <a:cs typeface="Arial"/>
              </a:rPr>
              <a:t>Portland's</a:t>
            </a:r>
            <a:r>
              <a:rPr kumimoji="0" lang="en-US" sz="2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Housing Bond</a:t>
            </a:r>
            <a:r>
              <a:rPr lang="en-US" sz="2200" b="1" spc="-5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6784CD4-D8C7-4A35-8D9A-4BCADB3ACB0A}"/>
              </a:ext>
            </a:extLst>
          </p:cNvPr>
          <p:cNvSpPr txBox="1"/>
          <p:nvPr/>
        </p:nvSpPr>
        <p:spPr>
          <a:xfrm>
            <a:off x="4009697" y="4740682"/>
            <a:ext cx="4495798" cy="85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28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Shannon Callahan, PHB Director</a:t>
            </a:r>
          </a:p>
          <a:p>
            <a:pPr marL="12700" marR="5080" lvl="0" indent="0" algn="l" defTabSz="914400" rtl="0" eaLnBrk="1" fontAlgn="auto" latinLnBrk="0" hangingPunct="1">
              <a:lnSpc>
                <a:spcPct val="128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November 3, 2021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D6E708-5253-4937-AFAC-1B3ED60F5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21" y="228600"/>
            <a:ext cx="273237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8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B_BOS_2021Progress_092021_GM.png">
            <a:extLst>
              <a:ext uri="{FF2B5EF4-FFF2-40B4-BE49-F238E27FC236}">
                <a16:creationId xmlns:a16="http://schemas.microsoft.com/office/drawing/2014/main" id="{FF8C137B-E9D9-4117-95A0-5CB62D913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6" t="4" b="1"/>
          <a:stretch/>
        </p:blipFill>
        <p:spPr>
          <a:xfrm>
            <a:off x="773357" y="821680"/>
            <a:ext cx="9607332" cy="4419553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BA48A439-F686-4EB9-BBF4-D590A9435AAF}"/>
              </a:ext>
            </a:extLst>
          </p:cNvPr>
          <p:cNvSpPr txBox="1">
            <a:spLocks/>
          </p:cNvSpPr>
          <p:nvPr/>
        </p:nvSpPr>
        <p:spPr>
          <a:xfrm>
            <a:off x="3295650" y="238616"/>
            <a:ext cx="10815319" cy="6771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kern="0" dirty="0">
                <a:latin typeface="Arial Black"/>
              </a:rPr>
              <a:t>Bond Goals Met!</a:t>
            </a:r>
          </a:p>
        </p:txBody>
      </p:sp>
      <p:sp>
        <p:nvSpPr>
          <p:cNvPr id="2" name="object 2"/>
          <p:cNvSpPr/>
          <p:nvPr/>
        </p:nvSpPr>
        <p:spPr>
          <a:xfrm>
            <a:off x="5715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813048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0A404E27-8BC0-4792-A2E0-457B2E527B28}"/>
              </a:ext>
            </a:extLst>
          </p:cNvPr>
          <p:cNvSpPr txBox="1"/>
          <p:nvPr/>
        </p:nvSpPr>
        <p:spPr>
          <a:xfrm>
            <a:off x="688340" y="1410956"/>
            <a:ext cx="584412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br>
              <a:rPr lang="en-US" sz="2400" b="1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spc="-5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A6DCA5-C052-48CE-B315-72ABF18711CB}"/>
              </a:ext>
            </a:extLst>
          </p:cNvPr>
          <p:cNvSpPr/>
          <p:nvPr/>
        </p:nvSpPr>
        <p:spPr>
          <a:xfrm>
            <a:off x="688340" y="3704476"/>
            <a:ext cx="584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C20A806-A49F-47AF-9D96-779D0F1A4C9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Bond </a:t>
            </a:r>
            <a:r>
              <a:rPr lang="en-US" spc="-10">
                <a:solidFill>
                  <a:srgbClr val="27829D"/>
                </a:solidFill>
              </a:rPr>
              <a:t>OAnna</a:t>
            </a:r>
            <a:r>
              <a:rPr lang="en-US" spc="-10" dirty="0">
                <a:solidFill>
                  <a:srgbClr val="27829D"/>
                </a:solidFill>
              </a:rPr>
              <a:t> </a:t>
            </a:r>
            <a:r>
              <a:rPr lang="en-US" spc="-10" dirty="0" err="1">
                <a:solidFill>
                  <a:srgbClr val="27829D"/>
                </a:solidFill>
              </a:rPr>
              <a:t>Mannersight</a:t>
            </a:r>
            <a:r>
              <a:rPr lang="en-US" spc="-10" dirty="0">
                <a:solidFill>
                  <a:srgbClr val="27829D"/>
                </a:solidFill>
              </a:rPr>
              <a:t> Committee Meeting | 10/03/19 | Portland's Housing Bond</a:t>
            </a:r>
            <a:endParaRPr lang="en-US" spc="-5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6CB6FBF-EC78-4EE5-8223-FB480E982346}"/>
              </a:ext>
            </a:extLst>
          </p:cNvPr>
          <p:cNvSpPr/>
          <p:nvPr/>
        </p:nvSpPr>
        <p:spPr>
          <a:xfrm>
            <a:off x="7395343" y="3484391"/>
            <a:ext cx="609600" cy="530916"/>
          </a:xfrm>
          <a:prstGeom prst="flowChartConnector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6B905D0-A5B7-4C44-8244-42A5AD79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0" y="6550025"/>
            <a:ext cx="4657725" cy="346075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b="1" spc="-10" dirty="0">
                <a:solidFill>
                  <a:schemeClr val="bg1"/>
                </a:solidFill>
                <a:latin typeface="Arial"/>
                <a:cs typeface="Arial"/>
              </a:rPr>
              <a:t>Anna Mann | November 3, 2021 | Portland’s Housing Bond</a:t>
            </a:r>
            <a:endParaRPr lang="en-US" b="1" spc="-10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endParaRPr lang="en-US" spc="-10">
              <a:solidFill>
                <a:srgbClr val="FFFFFF"/>
              </a:solidFill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63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C0E24D-7BD2-4F59-A958-F3E318989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" b="311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76200" y="1"/>
            <a:ext cx="4648200" cy="2514599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71666" y="2209800"/>
            <a:ext cx="4648200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209" y="248138"/>
            <a:ext cx="4557074" cy="125457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4800" spc="-5" dirty="0">
                <a:latin typeface="Arial Black"/>
              </a:rPr>
              <a:t> </a:t>
            </a:r>
            <a:r>
              <a:rPr lang="en-US" sz="3200" spc="-5" dirty="0">
                <a:solidFill>
                  <a:schemeClr val="bg1"/>
                </a:solidFill>
                <a:latin typeface="Arial Black"/>
              </a:rPr>
              <a:t>The Anna Mann </a:t>
            </a:r>
            <a:br>
              <a:rPr lang="en-US" sz="3200" spc="-5" dirty="0">
                <a:solidFill>
                  <a:schemeClr val="bg1"/>
                </a:solidFill>
                <a:latin typeface="Arial Black"/>
              </a:rPr>
            </a:br>
            <a:r>
              <a:rPr lang="en-US" sz="3200" spc="-5" dirty="0">
                <a:solidFill>
                  <a:schemeClr val="bg1"/>
                </a:solidFill>
                <a:latin typeface="Arial Black"/>
              </a:rPr>
              <a:t> </a:t>
            </a:r>
            <a:endParaRPr lang="en-US" sz="4800" spc="-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941" y="1066800"/>
            <a:ext cx="4454259" cy="1290803"/>
          </a:xfrm>
          <a:prstGeom prst="rect">
            <a:avLst/>
          </a:prstGeom>
        </p:spPr>
        <p:txBody>
          <a:bodyPr vert="horz" wrap="square" lIns="0" tIns="31750" rIns="0" bIns="0" rtlCol="0" anchor="t">
            <a:spAutoFit/>
          </a:bodyPr>
          <a:lstStyle/>
          <a:p>
            <a:pPr marL="467995" marR="184150" indent="-455295">
              <a:lnSpc>
                <a:spcPct val="104200"/>
              </a:lnSpc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1021 NE 33</a:t>
            </a:r>
            <a:r>
              <a:rPr lang="en-US" sz="2000" b="1" spc="-5" baseline="3000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  Ave</a:t>
            </a:r>
            <a:endParaRPr lang="en-US" sz="2000" dirty="0"/>
          </a:p>
          <a:p>
            <a:pPr marL="467995" marR="184150" indent="-455295">
              <a:lnSpc>
                <a:spcPct val="104200"/>
              </a:lnSpc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Portland </a:t>
            </a:r>
            <a:endParaRPr lang="en-US" sz="2000" dirty="0"/>
          </a:p>
          <a:p>
            <a:pPr marL="467995" marR="184150" indent="-455295">
              <a:lnSpc>
                <a:spcPct val="104200"/>
              </a:lnSpc>
            </a:pPr>
            <a:endParaRPr lang="en-US" sz="20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84150">
              <a:lnSpc>
                <a:spcPct val="104200"/>
              </a:lnSpc>
            </a:pP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B1CB7F-911F-43E2-A42B-0D101069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6A314F9-9A37-40F2-BF1F-0869A5B42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219" y="83457"/>
            <a:ext cx="3357995" cy="10453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13" t="2376" r="3031" b="-2376"/>
          <a:stretch/>
        </p:blipFill>
        <p:spPr>
          <a:xfrm>
            <a:off x="-152400" y="6297168"/>
            <a:ext cx="12344400" cy="5608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80674-623A-42D6-ACD2-76A97747F7E1}"/>
              </a:ext>
            </a:extLst>
          </p:cNvPr>
          <p:cNvSpPr txBox="1">
            <a:spLocks/>
          </p:cNvSpPr>
          <p:nvPr/>
        </p:nvSpPr>
        <p:spPr>
          <a:xfrm>
            <a:off x="0" y="1043"/>
            <a:ext cx="3962400" cy="6296125"/>
          </a:xfrm>
          <a:prstGeom prst="rect">
            <a:avLst/>
          </a:prstGeom>
          <a:solidFill>
            <a:srgbClr val="27829D"/>
          </a:solidFill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b="1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L</a:t>
            </a:r>
            <a:r>
              <a:rPr lang="en-US" sz="2000" b="1" kern="0">
                <a:solidFill>
                  <a:schemeClr val="bg1"/>
                </a:solidFill>
              </a:rPr>
              <a:t>ocated in Laurelhurst Historic District (Opportunity Score 5) 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>
                <a:solidFill>
                  <a:schemeClr val="bg1"/>
                </a:solidFill>
              </a:rPr>
              <a:t>Repurposes a National Historic Landmark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>
                <a:solidFill>
                  <a:schemeClr val="bg1"/>
                </a:solidFill>
              </a:rPr>
              <a:t>Within walking distance of parks, schools and retail  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>
                <a:solidFill>
                  <a:schemeClr val="bg1"/>
                </a:solidFill>
              </a:rPr>
              <a:t>On target to exceed PHB's Equity in Contracting goals </a:t>
            </a:r>
            <a:endParaRPr lang="en-US" sz="2000" b="1" kern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,Sans-Serif" panose="020B0604020202020204" pitchFamily="34" charset="0"/>
              <a:buChar char="•"/>
            </a:pPr>
            <a:r>
              <a:rPr lang="en-US" sz="2000" b="1" kern="0">
                <a:solidFill>
                  <a:schemeClr val="bg1"/>
                </a:solidFill>
                <a:ea typeface="+mn-lt"/>
                <a:cs typeface="+mn-lt"/>
              </a:rPr>
              <a:t>Target Earth Advantage Gold </a:t>
            </a:r>
          </a:p>
          <a:p>
            <a:pPr marL="285750" indent="-285750">
              <a:spcAft>
                <a:spcPts val="1800"/>
              </a:spcAft>
              <a:buFont typeface="Arial,Sans-Serif" panose="020B0604020202020204" pitchFamily="34" charset="0"/>
              <a:buChar char="•"/>
            </a:pPr>
            <a:r>
              <a:rPr lang="en-US" sz="2000" b="1" kern="0">
                <a:solidFill>
                  <a:schemeClr val="bg1"/>
                </a:solidFill>
                <a:ea typeface="+mn-lt"/>
                <a:cs typeface="+mn-lt"/>
              </a:rPr>
              <a:t>Construction start Dec 2021 – Leasing start Summer 2023 </a:t>
            </a:r>
            <a:endParaRPr lang="en-US" sz="2000" kern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b="1" kern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AE3CD8B-A9E3-4242-892A-CAB251C8758B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C8156A1-70DB-4BA5-A5D0-82B5100B6A15}"/>
              </a:ext>
            </a:extLst>
          </p:cNvPr>
          <p:cNvSpPr/>
          <p:nvPr/>
        </p:nvSpPr>
        <p:spPr>
          <a:xfrm>
            <a:off x="0" y="6296139"/>
            <a:ext cx="39624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3415FE8-6DCE-4528-953F-E94C0479FCB5}"/>
              </a:ext>
            </a:extLst>
          </p:cNvPr>
          <p:cNvSpPr txBox="1">
            <a:spLocks/>
          </p:cNvSpPr>
          <p:nvPr/>
        </p:nvSpPr>
        <p:spPr>
          <a:xfrm>
            <a:off x="206779" y="166255"/>
            <a:ext cx="3611880" cy="638380"/>
          </a:xfrm>
          <a:prstGeom prst="rect">
            <a:avLst/>
          </a:prstGeom>
        </p:spPr>
        <p:txBody>
          <a:bodyPr vert="horz" wrap="square" lIns="0" tIns="9080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2400" u="sng" spc="-5">
                <a:solidFill>
                  <a:srgbClr val="FFFFFF"/>
                </a:solidFill>
                <a:latin typeface="Arial Black"/>
              </a:rPr>
              <a:t>Project Highlights</a:t>
            </a:r>
            <a:endParaRPr lang="en-US" sz="2400" u="sng" spc="-5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F3DE585-2E44-419E-BF05-3C63E3A6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4931" y="6540500"/>
            <a:ext cx="4810125" cy="374650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b="1" spc="-10" dirty="0">
                <a:solidFill>
                  <a:schemeClr val="bg1"/>
                </a:solidFill>
                <a:latin typeface="Arial"/>
                <a:cs typeface="Arial"/>
              </a:rPr>
              <a:t>Anna</a:t>
            </a:r>
            <a:r>
              <a:rPr lang="en-US" b="1" spc="-1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US" b="1" spc="-10" dirty="0">
                <a:solidFill>
                  <a:schemeClr val="bg1"/>
                </a:solidFill>
                <a:latin typeface="Arial"/>
                <a:cs typeface="Arial"/>
              </a:rPr>
              <a:t> Mann | November 3, 2021 | Portland’s Housing Bond</a:t>
            </a:r>
            <a:endParaRPr lang="en-US" b="1" spc="-1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endParaRPr lang="en-US" spc="-1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374E185B-0F78-4F14-9BDF-64DC29093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4825" y="429290"/>
            <a:ext cx="8235834" cy="54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13" t="2376" r="3031" b="-2376"/>
          <a:stretch/>
        </p:blipFill>
        <p:spPr>
          <a:xfrm>
            <a:off x="-152400" y="6297168"/>
            <a:ext cx="12344400" cy="5608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80674-623A-42D6-ACD2-76A97747F7E1}"/>
              </a:ext>
            </a:extLst>
          </p:cNvPr>
          <p:cNvSpPr txBox="1">
            <a:spLocks/>
          </p:cNvSpPr>
          <p:nvPr/>
        </p:nvSpPr>
        <p:spPr>
          <a:xfrm>
            <a:off x="0" y="1043"/>
            <a:ext cx="3962400" cy="6296125"/>
          </a:xfrm>
          <a:prstGeom prst="rect">
            <a:avLst/>
          </a:prstGeom>
          <a:solidFill>
            <a:srgbClr val="27829D"/>
          </a:solidFill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</a:endParaRPr>
          </a:p>
          <a:p>
            <a:endParaRPr lang="en-US" sz="1050" kern="0">
              <a:solidFill>
                <a:schemeClr val="bg1"/>
              </a:solidFill>
              <a:cs typeface="Calibri"/>
            </a:endParaRPr>
          </a:p>
          <a:p>
            <a:pPr>
              <a:spcAft>
                <a:spcPts val="1800"/>
              </a:spcAft>
            </a:pPr>
            <a:r>
              <a:rPr lang="en-US" sz="1050" b="1" kern="0">
                <a:solidFill>
                  <a:schemeClr val="bg1"/>
                </a:solidFill>
                <a:cs typeface="Calibri" panose="020F0502020204030204"/>
              </a:rPr>
              <a:t>  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>
                <a:solidFill>
                  <a:schemeClr val="bg1"/>
                </a:solidFill>
                <a:cs typeface="Calibri" panose="020F0502020204030204"/>
              </a:rPr>
              <a:t>Historic building plus two  newly constructed buildings on 3-acre site with green space  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  <a:cs typeface="Calibri" panose="020F0502020204030204"/>
              </a:rPr>
              <a:t>128 affordable units &amp; </a:t>
            </a:r>
            <a:r>
              <a:rPr lang="en-US" sz="2100" b="1" kern="0">
                <a:solidFill>
                  <a:schemeClr val="bg1"/>
                </a:solidFill>
                <a:cs typeface="Calibri" panose="020F0502020204030204"/>
              </a:rPr>
              <a:t>mgr.</a:t>
            </a:r>
            <a:r>
              <a:rPr lang="en-US" sz="2100" b="1" kern="0" dirty="0">
                <a:solidFill>
                  <a:schemeClr val="bg1"/>
                </a:solidFill>
                <a:cs typeface="Calibri" panose="020F0502020204030204"/>
              </a:rPr>
              <a:t> unit to house </a:t>
            </a:r>
            <a:r>
              <a:rPr lang="en-US" sz="2100" b="1" kern="0">
                <a:solidFill>
                  <a:schemeClr val="bg1"/>
                </a:solidFill>
                <a:cs typeface="Calibri" panose="020F0502020204030204"/>
              </a:rPr>
              <a:t>315 people </a:t>
            </a:r>
            <a:endParaRPr lang="en-US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  <a:cs typeface="Calibri" panose="020F0502020204030204"/>
              </a:rPr>
              <a:t>Priority Communities Served: </a:t>
            </a:r>
            <a:r>
              <a:rPr lang="en-US" sz="2100" b="1" kern="0">
                <a:solidFill>
                  <a:schemeClr val="bg1"/>
                </a:solidFill>
                <a:cs typeface="Calibri" panose="020F0502020204030204"/>
              </a:rPr>
              <a:t> </a:t>
            </a:r>
            <a:endParaRPr lang="en-US" sz="2100" b="1" kern="0" dirty="0">
              <a:solidFill>
                <a:schemeClr val="bg1"/>
              </a:solidFill>
              <a:cs typeface="Calibri" panose="020F0502020204030204"/>
            </a:endParaRPr>
          </a:p>
          <a:p>
            <a:pPr marL="742950" lvl="1" indent="-285750">
              <a:spcAft>
                <a:spcPts val="900"/>
              </a:spcAft>
              <a:buFont typeface="Arial,Sans-Serif" panose="020B0604020202020204" pitchFamily="34" charset="0"/>
              <a:buChar char="•"/>
            </a:pPr>
            <a:r>
              <a:rPr lang="en-US" sz="2100" b="1" kern="0">
                <a:solidFill>
                  <a:schemeClr val="bg1"/>
                </a:solidFill>
                <a:ea typeface="+mn-lt"/>
                <a:cs typeface="+mn-lt"/>
              </a:rPr>
              <a:t>Families - Includes 2, 3 &amp;  4-bedroom units </a:t>
            </a:r>
            <a:endParaRPr lang="en-US" sz="2100" kern="0">
              <a:solidFill>
                <a:schemeClr val="bg1"/>
              </a:solidFill>
              <a:ea typeface="+mn-lt"/>
              <a:cs typeface="+mn-lt"/>
            </a:endParaRPr>
          </a:p>
          <a:p>
            <a:pPr marL="742950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b="1" kern="0">
                <a:solidFill>
                  <a:schemeClr val="bg1"/>
                </a:solidFill>
                <a:cs typeface="Calibri" panose="020F0502020204030204"/>
              </a:rPr>
              <a:t>Very low-income households &amp; those at risk of homelessness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742950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  <a:cs typeface="Calibri" panose="020F0502020204030204"/>
              </a:rPr>
              <a:t>BIPOC community </a:t>
            </a:r>
            <a:endParaRPr lang="en-US" sz="2100" b="1" kern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AE3CD8B-A9E3-4242-892A-CAB251C8758B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C8156A1-70DB-4BA5-A5D0-82B5100B6A15}"/>
              </a:ext>
            </a:extLst>
          </p:cNvPr>
          <p:cNvSpPr/>
          <p:nvPr/>
        </p:nvSpPr>
        <p:spPr>
          <a:xfrm>
            <a:off x="0" y="6296139"/>
            <a:ext cx="39624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3415FE8-6DCE-4528-953F-E94C0479FCB5}"/>
              </a:ext>
            </a:extLst>
          </p:cNvPr>
          <p:cNvSpPr txBox="1">
            <a:spLocks/>
          </p:cNvSpPr>
          <p:nvPr/>
        </p:nvSpPr>
        <p:spPr>
          <a:xfrm>
            <a:off x="232757" y="36368"/>
            <a:ext cx="3611880" cy="638380"/>
          </a:xfrm>
          <a:prstGeom prst="rect">
            <a:avLst/>
          </a:prstGeom>
        </p:spPr>
        <p:txBody>
          <a:bodyPr vert="horz" wrap="square" lIns="0" tIns="9080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2400" u="sng" spc="-5">
                <a:solidFill>
                  <a:srgbClr val="FFFFFF"/>
                </a:solidFill>
                <a:latin typeface="Arial Black"/>
              </a:rPr>
              <a:t>Project Highlights</a:t>
            </a:r>
            <a:endParaRPr lang="en-US" sz="2400" u="sng" spc="-5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F3DE585-2E44-419E-BF05-3C63E3A6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6350" y="6483350"/>
            <a:ext cx="4810125" cy="374650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b="1" spc="-10" dirty="0">
                <a:solidFill>
                  <a:schemeClr val="bg1"/>
                </a:solidFill>
                <a:latin typeface="Arial"/>
                <a:cs typeface="Arial"/>
              </a:rPr>
              <a:t>Anna Mann | November 3, 2021 | Portland’s Housing Bond</a:t>
            </a:r>
            <a:endParaRPr lang="en-US" b="1" spc="-1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endParaRPr lang="en-US" spc="-10" dirty="0">
              <a:solidFill>
                <a:srgbClr val="FFFFFF"/>
              </a:solidFill>
              <a:ea typeface="+mn-lt"/>
              <a:cs typeface="+mn-lt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B3A001B2-616F-4C5E-A873-F1AC1363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232" y="674927"/>
            <a:ext cx="7828970" cy="52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6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13" t="2376" r="3031" b="-2376"/>
          <a:stretch/>
        </p:blipFill>
        <p:spPr>
          <a:xfrm>
            <a:off x="-152400" y="6297168"/>
            <a:ext cx="12344400" cy="5608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80674-623A-42D6-ACD2-76A97747F7E1}"/>
              </a:ext>
            </a:extLst>
          </p:cNvPr>
          <p:cNvSpPr txBox="1">
            <a:spLocks/>
          </p:cNvSpPr>
          <p:nvPr/>
        </p:nvSpPr>
        <p:spPr>
          <a:xfrm>
            <a:off x="0" y="1043"/>
            <a:ext cx="3962400" cy="6296125"/>
          </a:xfrm>
          <a:prstGeom prst="rect">
            <a:avLst/>
          </a:prstGeom>
          <a:solidFill>
            <a:srgbClr val="27829D"/>
          </a:solidFill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b="1" kern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0">
                <a:solidFill>
                  <a:schemeClr val="bg1"/>
                </a:solidFill>
                <a:cs typeface="Calibri"/>
              </a:rPr>
              <a:t>128 affordable units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kern="0">
                <a:solidFill>
                  <a:schemeClr val="bg1"/>
                </a:solidFill>
                <a:cs typeface="Calibri"/>
              </a:rPr>
              <a:t>66 1BR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kern="0">
                <a:solidFill>
                  <a:schemeClr val="bg1"/>
                </a:solidFill>
                <a:cs typeface="Calibri"/>
              </a:rPr>
              <a:t>48 2BR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kern="0">
                <a:solidFill>
                  <a:schemeClr val="bg1"/>
                </a:solidFill>
                <a:cs typeface="Calibri"/>
              </a:rPr>
              <a:t>13 3BR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kern="0">
                <a:solidFill>
                  <a:schemeClr val="bg1"/>
                </a:solidFill>
                <a:cs typeface="Calibri"/>
              </a:rPr>
              <a:t>1 4BR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kern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0">
                <a:solidFill>
                  <a:schemeClr val="bg1"/>
                </a:solidFill>
              </a:rPr>
              <a:t>Rents range from </a:t>
            </a:r>
            <a:endParaRPr lang="en-US" sz="2000" b="1" kern="0">
              <a:solidFill>
                <a:schemeClr val="bg1"/>
              </a:solidFill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b="1" kern="0">
                <a:solidFill>
                  <a:schemeClr val="bg1"/>
                </a:solidFill>
              </a:rPr>
              <a:t>$476 (1BR  30% AMI) to </a:t>
            </a:r>
            <a:endParaRPr lang="en-US" sz="2000" b="1" kern="0">
              <a:solidFill>
                <a:schemeClr val="bg1"/>
              </a:solidFill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b="1" kern="0">
                <a:solidFill>
                  <a:schemeClr val="bg1"/>
                </a:solidFill>
              </a:rPr>
              <a:t>$1450 (4BR  60% AMI) </a:t>
            </a:r>
            <a:endParaRPr lang="en-US" sz="2000" b="1" kern="0">
              <a:solidFill>
                <a:schemeClr val="bg1"/>
              </a:solidFill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 b="1" kern="0">
              <a:solidFill>
                <a:schemeClr val="bg1"/>
              </a:solidFill>
              <a:cs typeface="Calibri"/>
            </a:endParaRP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000" b="1" kern="0">
                <a:solidFill>
                  <a:schemeClr val="bg1"/>
                </a:solidFill>
              </a:rPr>
              <a:t>12 units of PSH; Supportive</a:t>
            </a:r>
            <a:r>
              <a:rPr lang="en-US" sz="2000" b="1" kern="0">
                <a:solidFill>
                  <a:schemeClr val="bg1"/>
                </a:solidFill>
                <a:ea typeface="+mn-lt"/>
                <a:cs typeface="+mn-lt"/>
              </a:rPr>
              <a:t> Services from IRCO/New Narrative/IHI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>
                <a:solidFill>
                  <a:schemeClr val="bg1"/>
                </a:solidFill>
              </a:rPr>
              <a:t>42 units for residents at 30% AMI or below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kern="0">
                <a:solidFill>
                  <a:schemeClr val="bg1"/>
                </a:solidFill>
                <a:cs typeface="Calibri" panose="020F0502020204030204"/>
              </a:rPr>
              <a:t>63 parking spaces 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100" b="1" kern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100" b="1" kern="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AE3CD8B-A9E3-4242-892A-CAB251C8758B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C8156A1-70DB-4BA5-A5D0-82B5100B6A15}"/>
              </a:ext>
            </a:extLst>
          </p:cNvPr>
          <p:cNvSpPr/>
          <p:nvPr/>
        </p:nvSpPr>
        <p:spPr>
          <a:xfrm>
            <a:off x="0" y="6296139"/>
            <a:ext cx="39624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3415FE8-6DCE-4528-953F-E94C0479FCB5}"/>
              </a:ext>
            </a:extLst>
          </p:cNvPr>
          <p:cNvSpPr txBox="1">
            <a:spLocks/>
          </p:cNvSpPr>
          <p:nvPr/>
        </p:nvSpPr>
        <p:spPr>
          <a:xfrm>
            <a:off x="163484" y="1732"/>
            <a:ext cx="3611880" cy="624786"/>
          </a:xfrm>
          <a:prstGeom prst="rect">
            <a:avLst/>
          </a:prstGeom>
        </p:spPr>
        <p:txBody>
          <a:bodyPr vert="horz" wrap="square" lIns="0" tIns="9080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2400" u="sng" spc="-5" dirty="0">
                <a:solidFill>
                  <a:srgbClr val="FFFFFF"/>
                </a:solidFill>
                <a:latin typeface="Arial Black"/>
              </a:rPr>
              <a:t>Project Details </a:t>
            </a:r>
            <a:endParaRPr lang="en-US" sz="2400" u="sng" spc="-5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F3DE585-2E44-419E-BF05-3C63E3A6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2550" y="6540500"/>
            <a:ext cx="4352925" cy="374650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b="1" spc="-10" dirty="0">
                <a:solidFill>
                  <a:schemeClr val="bg1"/>
                </a:solidFill>
                <a:latin typeface="Arial"/>
                <a:cs typeface="Arial"/>
              </a:rPr>
              <a:t>Anna Mann | November 3, 2021 | Portland’s Housing Bond</a:t>
            </a:r>
            <a:endParaRPr lang="en-US" b="1" spc="-1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endParaRPr lang="en-US" spc="-10" dirty="0">
              <a:ea typeface="+mn-lt"/>
              <a:cs typeface="+mn-lt"/>
            </a:endParaRPr>
          </a:p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endParaRPr lang="en-US" spc="-1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777167-80DC-46AB-9515-DF405E26AB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t="22065" r="15163" b="20850"/>
          <a:stretch/>
        </p:blipFill>
        <p:spPr>
          <a:xfrm>
            <a:off x="3965475" y="85980"/>
            <a:ext cx="5875610" cy="3168554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A9CA1BA0-64A7-4B70-ACA7-90BBFA576A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6012" r="10547" b="16314"/>
          <a:stretch/>
        </p:blipFill>
        <p:spPr>
          <a:xfrm>
            <a:off x="6420781" y="3256430"/>
            <a:ext cx="5524879" cy="30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5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marR="0" lvl="0" indent="0" algn="r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254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A8C82-92DA-4048-9226-8E80E0905154}"/>
              </a:ext>
            </a:extLst>
          </p:cNvPr>
          <p:cNvSpPr txBox="1"/>
          <p:nvPr/>
        </p:nvSpPr>
        <p:spPr>
          <a:xfrm>
            <a:off x="5422265" y="6399514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106Halsey/Gateway Park l  07/10/2019 l Portland Housing Bureau                                     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A8B8CC-DF32-4DFE-9553-A9B99DBA2C94}"/>
              </a:ext>
            </a:extLst>
          </p:cNvPr>
          <p:cNvSpPr/>
          <p:nvPr/>
        </p:nvSpPr>
        <p:spPr>
          <a:xfrm>
            <a:off x="-38100" y="6415664"/>
            <a:ext cx="12305590" cy="882650"/>
          </a:xfrm>
          <a:prstGeom prst="rect">
            <a:avLst/>
          </a:prstGeom>
          <a:solidFill>
            <a:srgbClr val="278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2496E0-E9DF-4A29-87F1-BF128C473133}"/>
              </a:ext>
            </a:extLst>
          </p:cNvPr>
          <p:cNvSpPr/>
          <p:nvPr/>
        </p:nvSpPr>
        <p:spPr>
          <a:xfrm>
            <a:off x="6008363" y="1302921"/>
            <a:ext cx="175276" cy="412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17F91-E5A2-4705-BE37-3517E36FF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229390" cy="11644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EEFB52-447A-446D-B0EC-DABEC51CDA36}"/>
              </a:ext>
            </a:extLst>
          </p:cNvPr>
          <p:cNvSpPr/>
          <p:nvPr/>
        </p:nvSpPr>
        <p:spPr>
          <a:xfrm>
            <a:off x="307583" y="297359"/>
            <a:ext cx="8799224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cs typeface="Arial"/>
              </a:rPr>
              <a:t>Project Services</a:t>
            </a:r>
            <a:r>
              <a:rPr lang="en-US" sz="3200" b="1" dirty="0">
                <a:solidFill>
                  <a:schemeClr val="bg1"/>
                </a:solidFill>
                <a:latin typeface="Arial Black"/>
                <a:cs typeface="Arial"/>
              </a:rPr>
              <a:t> 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cs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D0DB1B-0BF9-44AC-B5B5-2C8A1AA0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2995" y="6685627"/>
            <a:ext cx="4467225" cy="355600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  <a:defRPr/>
            </a:pPr>
            <a:r>
              <a:rPr lang="en-US" b="1" spc="-1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Anna Mann | November 3, 2021 | Portland’s Housing Bond</a:t>
            </a:r>
            <a:endParaRPr lang="en-US" spc="-1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  <a:defRPr/>
            </a:pPr>
            <a:endParaRPr lang="en-US" b="1" spc="-10" dirty="0">
              <a:ea typeface="+mn-lt"/>
              <a:cs typeface="+mn-lt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DAC3846A-4207-4FAC-8001-8F4AD9D76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08" y="4522795"/>
            <a:ext cx="2880509" cy="18024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52FD56-D0BF-4C25-ABA6-A8EE1C9C7A7F}"/>
              </a:ext>
            </a:extLst>
          </p:cNvPr>
          <p:cNvSpPr txBox="1"/>
          <p:nvPr/>
        </p:nvSpPr>
        <p:spPr>
          <a:xfrm>
            <a:off x="262556" y="1981124"/>
            <a:ext cx="7997287" cy="3445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7829D"/>
                </a:solidFill>
                <a:latin typeface="Arial"/>
                <a:cs typeface="Arial"/>
              </a:rPr>
              <a:t>Joint Office of Homeless Services provides $10,000/unit in operational support for 12 Permanent Supportive Housing (PSH) units</a:t>
            </a:r>
          </a:p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7829D"/>
                </a:solidFill>
                <a:latin typeface="Arial"/>
                <a:cs typeface="Arial"/>
              </a:rPr>
              <a:t>IRCO provides culturally specific support services </a:t>
            </a:r>
            <a:endParaRPr lang="en-US" sz="2200" b="1" dirty="0">
              <a:solidFill>
                <a:srgbClr val="2782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7829D"/>
                </a:solidFill>
                <a:latin typeface="Arial"/>
                <a:cs typeface="Arial"/>
              </a:rPr>
              <a:t>New Narrative provides support services for homeless and those exiting homelessness</a:t>
            </a:r>
          </a:p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7829D"/>
                </a:solidFill>
                <a:latin typeface="Arial"/>
                <a:cs typeface="Arial"/>
              </a:rPr>
              <a:t>IHI assists in supportive services (1 FTE)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7B1209-E01D-497E-9646-68904D60B563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885" y="1418521"/>
            <a:ext cx="3356262" cy="118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26AB55-768F-4983-A192-1113B36B224D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53" y="2794673"/>
            <a:ext cx="2356137" cy="1766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25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04A3C090-3E9D-47B7-8415-7C172E3D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285" y="4567672"/>
            <a:ext cx="1939635" cy="19049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86295E-ADDE-44E6-9731-6A0B1199D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8758" y="0"/>
            <a:ext cx="12210758" cy="11644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1B2FFB-222D-4399-B77E-2F7D23EDA3B7}"/>
              </a:ext>
            </a:extLst>
          </p:cNvPr>
          <p:cNvSpPr/>
          <p:nvPr/>
        </p:nvSpPr>
        <p:spPr>
          <a:xfrm>
            <a:off x="307583" y="297359"/>
            <a:ext cx="8799224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/>
                <a:cs typeface="Arial"/>
              </a:rPr>
              <a:t>Project Funding Sources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16EC57-A413-4138-A598-331493536166}"/>
              </a:ext>
            </a:extLst>
          </p:cNvPr>
          <p:cNvSpPr/>
          <p:nvPr/>
        </p:nvSpPr>
        <p:spPr>
          <a:xfrm>
            <a:off x="-17542" y="6274283"/>
            <a:ext cx="12213733" cy="666843"/>
          </a:xfrm>
          <a:prstGeom prst="rect">
            <a:avLst/>
          </a:prstGeom>
          <a:solidFill>
            <a:srgbClr val="278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A4D0AD-B636-4CA6-AA73-A6D4CA432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108164"/>
              </p:ext>
            </p:extLst>
          </p:nvPr>
        </p:nvGraphicFramePr>
        <p:xfrm>
          <a:off x="441613" y="1281545"/>
          <a:ext cx="7080672" cy="4346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3990">
                  <a:extLst>
                    <a:ext uri="{9D8B030D-6E8A-4147-A177-3AD203B41FA5}">
                      <a16:colId xmlns:a16="http://schemas.microsoft.com/office/drawing/2014/main" val="566182308"/>
                    </a:ext>
                  </a:extLst>
                </a:gridCol>
                <a:gridCol w="1806682">
                  <a:extLst>
                    <a:ext uri="{9D8B030D-6E8A-4147-A177-3AD203B41FA5}">
                      <a16:colId xmlns:a16="http://schemas.microsoft.com/office/drawing/2014/main" val="2840493651"/>
                    </a:ext>
                  </a:extLst>
                </a:gridCol>
              </a:tblGrid>
              <a:tr h="552122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Portland Housing Bonds </a:t>
                      </a:r>
                      <a:endParaRPr lang="en-US" sz="18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8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$12,544,000  </a:t>
                      </a:r>
                      <a:endParaRPr lang="en-US" sz="18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1880945"/>
                  </a:ext>
                </a:extLst>
              </a:tr>
              <a:tr h="49953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CDBG (PHB) 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8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$8,000,000  </a:t>
                      </a:r>
                      <a:endParaRPr lang="en-US" sz="18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1714347"/>
                  </a:ext>
                </a:extLst>
              </a:tr>
              <a:tr h="5696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KeyBank Low Income Housing Tax Credits &amp; Historic Tax Credits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800" b="0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$23,969,920  </a:t>
                      </a:r>
                      <a:endParaRPr lang="en-US" sz="1800" b="0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4416123"/>
                  </a:ext>
                </a:extLst>
              </a:tr>
              <a:tr h="534594">
                <a:tc>
                  <a:txBody>
                    <a:bodyPr/>
                    <a:lstStyle/>
                    <a:p>
                      <a:pPr marL="0" marR="0" lvl="0" indent="0" algn="l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i="0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Freddie Mac Permanent Loan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800" b="0" i="0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$7,885,928 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8057903"/>
                  </a:ext>
                </a:extLst>
              </a:tr>
              <a:tr h="54335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IHI Deferred Developer Fee and Contribution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 b="0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$3,600,000 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1268145"/>
                  </a:ext>
                </a:extLst>
              </a:tr>
              <a:tr h="54335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OHCS Weatherization Grant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 b="0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$83,287 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034777"/>
                  </a:ext>
                </a:extLst>
              </a:tr>
              <a:tr h="552122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SDC Exemptions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$1,865,081  </a:t>
                      </a:r>
                      <a:endParaRPr lang="en-US" sz="1800" b="0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2083677"/>
                  </a:ext>
                </a:extLst>
              </a:tr>
              <a:tr h="552122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  Total Project Costs </a:t>
                      </a:r>
                      <a:endParaRPr lang="en-US" sz="18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8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$57,947,266  </a:t>
                      </a:r>
                      <a:endParaRPr lang="en-US" sz="18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6077587"/>
                  </a:ext>
                </a:extLst>
              </a:tr>
            </a:tbl>
          </a:graphicData>
        </a:graphic>
      </p:graphicFrame>
      <p:sp>
        <p:nvSpPr>
          <p:cNvPr id="11" name="object 6">
            <a:extLst>
              <a:ext uri="{FF2B5EF4-FFF2-40B4-BE49-F238E27FC236}">
                <a16:creationId xmlns:a16="http://schemas.microsoft.com/office/drawing/2014/main" id="{CA98E13E-16C4-43D9-9593-E2B57730B552}"/>
              </a:ext>
            </a:extLst>
          </p:cNvPr>
          <p:cNvSpPr txBox="1">
            <a:spLocks/>
          </p:cNvSpPr>
          <p:nvPr/>
        </p:nvSpPr>
        <p:spPr>
          <a:xfrm>
            <a:off x="304800" y="5562600"/>
            <a:ext cx="10820400" cy="473335"/>
          </a:xfrm>
          <a:prstGeom prst="rect">
            <a:avLst/>
          </a:prstGeom>
        </p:spPr>
        <p:txBody>
          <a:bodyPr vert="horz" wrap="square" lIns="0" tIns="66040" rIns="0" bIns="0" rtlCol="0" anchor="t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>
              <a:lnSpc>
                <a:spcPts val="3470"/>
              </a:lnSpc>
              <a:spcBef>
                <a:spcPts val="520"/>
              </a:spcBef>
            </a:pPr>
            <a:r>
              <a:rPr lang="en-US" sz="2000" kern="0" dirty="0"/>
              <a:t>PHB funding = $20.5 million, leveraged 2.8 times  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27829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1E6BE-129B-4699-AB41-69048876755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019550" y="6426200"/>
            <a:ext cx="4314825" cy="365125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Anna Mann | November 3, 2021 | Portland’s Housing Bond</a:t>
            </a:r>
            <a:endParaRPr lang="en-US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E9A1D89F-0FC9-4991-B0FC-E5D2597F3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874" y="2018868"/>
            <a:ext cx="2139660" cy="193703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8F92FA8-EFD5-49FA-BBFD-A2717E4F0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1226" y="1394979"/>
            <a:ext cx="1932709" cy="187729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150BEE2-AC7D-4D73-AB67-B08958F26D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6335" y="3928197"/>
            <a:ext cx="2976128" cy="10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2496E0-E9DF-4A29-87F1-BF128C473133}"/>
              </a:ext>
            </a:extLst>
          </p:cNvPr>
          <p:cNvSpPr/>
          <p:nvPr/>
        </p:nvSpPr>
        <p:spPr>
          <a:xfrm>
            <a:off x="6008363" y="1302921"/>
            <a:ext cx="175276" cy="412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17F91-E5A2-4705-BE37-3517E36FF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229390" cy="11644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EEFB52-447A-446D-B0EC-DABEC51CDA36}"/>
              </a:ext>
            </a:extLst>
          </p:cNvPr>
          <p:cNvSpPr/>
          <p:nvPr/>
        </p:nvSpPr>
        <p:spPr>
          <a:xfrm>
            <a:off x="228599" y="297359"/>
            <a:ext cx="860503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/>
                <a:cs typeface="Arial"/>
              </a:rPr>
              <a:t>Summary </a:t>
            </a:r>
            <a:endParaRPr 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6ED7B-82DD-41A9-B98D-9A2BC34A74BF}"/>
              </a:ext>
            </a:extLst>
          </p:cNvPr>
          <p:cNvSpPr txBox="1"/>
          <p:nvPr/>
        </p:nvSpPr>
        <p:spPr>
          <a:xfrm>
            <a:off x="5562600" y="6657201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Street Apartments 04/22/2020 Portland Housing Bureau                       5                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792B27E-ADB9-49D3-B468-B062811CDB24}"/>
              </a:ext>
            </a:extLst>
          </p:cNvPr>
          <p:cNvSpPr txBox="1">
            <a:spLocks/>
          </p:cNvSpPr>
          <p:nvPr/>
        </p:nvSpPr>
        <p:spPr>
          <a:xfrm>
            <a:off x="485684" y="2677203"/>
            <a:ext cx="6962867" cy="2375009"/>
          </a:xfrm>
          <a:prstGeom prst="rect">
            <a:avLst/>
          </a:prstGeom>
        </p:spPr>
        <p:txBody>
          <a:bodyPr vert="horz" wrap="square" lIns="0" tIns="66040" rIns="0" bIns="0" rtlCol="0" anchor="t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lvl="0">
              <a:spcAft>
                <a:spcPts val="1800"/>
              </a:spcAft>
            </a:pPr>
            <a:r>
              <a:rPr lang="en-US" sz="2400" kern="0" dirty="0"/>
              <a:t>Authorize: </a:t>
            </a:r>
          </a:p>
          <a:p>
            <a:pPr marL="342900" marR="508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kern="0" dirty="0"/>
              <a:t>Funding in an amount not to exceed $20,544,000 </a:t>
            </a:r>
          </a:p>
          <a:p>
            <a:pPr marL="342900" marR="508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kern="0" dirty="0"/>
              <a:t>Director of PHB to execute all documentation needed </a:t>
            </a:r>
            <a:r>
              <a:rPr lang="en-US" sz="2400" kern="0"/>
              <a:t>to advance </a:t>
            </a:r>
            <a:r>
              <a:rPr lang="en-US" sz="2400" kern="0" dirty="0"/>
              <a:t>this project 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7829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56E8F8F-68AA-4EB3-8E43-07A7179E69C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9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7F6178-746E-465A-9201-803D05C07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4"/>
          <a:stretch/>
        </p:blipFill>
        <p:spPr>
          <a:xfrm>
            <a:off x="0" y="6303764"/>
            <a:ext cx="12192000" cy="560832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C245648B-C88B-48DE-8AFC-A6411FA653BA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2F08DE55-E3E2-4E74-9683-F9951D3086DE}"/>
              </a:ext>
            </a:extLst>
          </p:cNvPr>
          <p:cNvSpPr/>
          <p:nvPr/>
        </p:nvSpPr>
        <p:spPr>
          <a:xfrm>
            <a:off x="0" y="6296139"/>
            <a:ext cx="3813048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F38EED-7551-4B5C-B957-C460A605CEC4}"/>
              </a:ext>
            </a:extLst>
          </p:cNvPr>
          <p:cNvSpPr txBox="1"/>
          <p:nvPr/>
        </p:nvSpPr>
        <p:spPr>
          <a:xfrm>
            <a:off x="5358130" y="6437376"/>
            <a:ext cx="6681470" cy="6360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2700" algn="ctr">
              <a:lnSpc>
                <a:spcPts val="1425"/>
              </a:lnSpc>
            </a:pPr>
            <a:r>
              <a:rPr lang="en-US" sz="1200" b="1" dirty="0">
                <a:solidFill>
                  <a:schemeClr val="bg1"/>
                </a:solidFill>
                <a:latin typeface="Arial"/>
                <a:cs typeface="Calibri"/>
              </a:rPr>
              <a:t>Anna Mann | November 3, 2021 | Portland’s Housing Bond</a:t>
            </a:r>
            <a:endParaRPr lang="en-US" sz="1200" b="1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marL="12700" algn="ctr">
              <a:lnSpc>
                <a:spcPts val="1425"/>
              </a:lnSpc>
            </a:pPr>
            <a:endParaRPr lang="en-US" sz="1200" dirty="0">
              <a:ea typeface="+mn-lt"/>
              <a:cs typeface="+mn-lt"/>
            </a:endParaRPr>
          </a:p>
          <a:p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E648CC-F42E-44BA-8159-70C44F44F8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0002" y="3219653"/>
            <a:ext cx="3996962" cy="30128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4DED0A-06DE-49C3-B174-249024F170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5670" y="231682"/>
            <a:ext cx="4189246" cy="298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8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ED171E556C14F82E9EE7D6AD6ADC0" ma:contentTypeVersion="10" ma:contentTypeDescription="Create a new document." ma:contentTypeScope="" ma:versionID="e8fc8ea8619968ec493d1defd3cbe0a2">
  <xsd:schema xmlns:xsd="http://www.w3.org/2001/XMLSchema" xmlns:xs="http://www.w3.org/2001/XMLSchema" xmlns:p="http://schemas.microsoft.com/office/2006/metadata/properties" xmlns:ns2="060a82f8-d967-4b12-b40e-d98873453ce7" xmlns:ns3="346db972-0b35-4356-939b-7cf22708d79a" targetNamespace="http://schemas.microsoft.com/office/2006/metadata/properties" ma:root="true" ma:fieldsID="1cdba07b0db1834a5408d38588b84019" ns2:_="" ns3:_="">
    <xsd:import namespace="060a82f8-d967-4b12-b40e-d98873453ce7"/>
    <xsd:import namespace="346db972-0b35-4356-939b-7cf22708d79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82f8-d967-4b12-b40e-d98873453c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db972-0b35-4356-939b-7cf22708d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7CBD24-2D04-4A09-8E56-73D0987F88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B692D5-2554-4EC4-857D-B7DEA1F2F52E}">
  <ds:schemaRefs>
    <ds:schemaRef ds:uri="060a82f8-d967-4b12-b40e-d98873453ce7"/>
    <ds:schemaRef ds:uri="346db972-0b35-4356-939b-7cf22708d7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7695A4-4860-4271-9332-C73BDD7F734C}">
  <ds:schemaRefs>
    <ds:schemaRef ds:uri="060a82f8-d967-4b12-b40e-d98873453ce7"/>
    <ds:schemaRef ds:uri="346db972-0b35-4356-939b-7cf22708d7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478</Words>
  <Application>Microsoft Office PowerPoint</Application>
  <PresentationFormat>Widescreen</PresentationFormat>
  <Paragraphs>101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Anna Mann</vt:lpstr>
      <vt:lpstr>PowerPoint Presentation</vt:lpstr>
      <vt:lpstr> The Anna Mann 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Marshall, John</cp:lastModifiedBy>
  <cp:revision>97</cp:revision>
  <cp:lastPrinted>2021-10-04T05:06:57Z</cp:lastPrinted>
  <dcterms:created xsi:type="dcterms:W3CDTF">2017-10-04T08:00:34Z</dcterms:created>
  <dcterms:modified xsi:type="dcterms:W3CDTF">2021-10-06T22:49:45Z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  <property fmtid="{D5CDD505-2E9C-101B-9397-08002B2CF9AE}" pid="5" name="ContentTypeId">
    <vt:lpwstr>0x010100725ED171E556C14F82E9EE7D6AD6ADC0</vt:lpwstr>
  </property>
</Properties>
</file>