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71" r:id="rId5"/>
    <p:sldId id="312" r:id="rId6"/>
    <p:sldId id="454" r:id="rId7"/>
    <p:sldId id="290" r:id="rId8"/>
    <p:sldId id="438" r:id="rId9"/>
    <p:sldId id="474" r:id="rId10"/>
    <p:sldId id="419" r:id="rId11"/>
    <p:sldId id="473" r:id="rId12"/>
    <p:sldId id="464" r:id="rId13"/>
    <p:sldId id="463" r:id="rId14"/>
    <p:sldId id="468" r:id="rId15"/>
    <p:sldId id="475" r:id="rId16"/>
    <p:sldId id="449" r:id="rId17"/>
    <p:sldId id="448" r:id="rId18"/>
    <p:sldId id="471" r:id="rId19"/>
    <p:sldId id="466" r:id="rId20"/>
    <p:sldId id="451" r:id="rId21"/>
    <p:sldId id="460" r:id="rId22"/>
    <p:sldId id="452" r:id="rId23"/>
    <p:sldId id="461" r:id="rId24"/>
    <p:sldId id="472" r:id="rId25"/>
    <p:sldId id="46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yle, Geraldene" initials="MG" lastIdx="1" clrIdx="0">
    <p:extLst>
      <p:ext uri="{19B8F6BF-5375-455C-9EA6-DF929625EA0E}">
        <p15:presenceInfo xmlns:p15="http://schemas.microsoft.com/office/powerpoint/2012/main" userId="S::Geraldene.Moyle@portlandoregon.gov::40e645b8-74c4-48d6-bbd2-a1eab09466cb" providerId="AD"/>
      </p:ext>
    </p:extLst>
  </p:cmAuthor>
  <p:cmAuthor id="2" name="Oppenheimer, Laura" initials="OL" lastIdx="3" clrIdx="1">
    <p:extLst>
      <p:ext uri="{19B8F6BF-5375-455C-9EA6-DF929625EA0E}">
        <p15:presenceInfo xmlns:p15="http://schemas.microsoft.com/office/powerpoint/2012/main" userId="S::laura.oppenheimer@portlandoregon.gov::7c9181f3-07e2-4974-ac3f-662aa55cc8b2" providerId="AD"/>
      </p:ext>
    </p:extLst>
  </p:cmAuthor>
  <p:cmAuthor id="3" name="Guest User" initials="GU" lastIdx="5" clrIdx="2">
    <p:extLst>
      <p:ext uri="{19B8F6BF-5375-455C-9EA6-DF929625EA0E}">
        <p15:presenceInfo xmlns:p15="http://schemas.microsoft.com/office/powerpoint/2012/main" userId="S::urn:spo:anon#a0be00aa048b7f3457545f902ee17cac90f4d12b1b5f937dd266cdfc81fb3404::" providerId="AD"/>
      </p:ext>
    </p:extLst>
  </p:cmAuthor>
  <p:cmAuthor id="4" name="Campbell, Shawn" initials="CS" lastIdx="6" clrIdx="3">
    <p:extLst>
      <p:ext uri="{19B8F6BF-5375-455C-9EA6-DF929625EA0E}">
        <p15:presenceInfo xmlns:p15="http://schemas.microsoft.com/office/powerpoint/2012/main" userId="S::Shawn.Campbell@portlandoregon.gov::a4c0ae6b-50e1-4db3-8e7a-e0d4886268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933"/>
    <a:srgbClr val="ECAA20"/>
    <a:srgbClr val="955599"/>
    <a:srgbClr val="43BBEC"/>
    <a:srgbClr val="394647"/>
    <a:srgbClr val="C6DAE0"/>
    <a:srgbClr val="985A16"/>
    <a:srgbClr val="CDC6A5"/>
    <a:srgbClr val="CFE0E5"/>
    <a:srgbClr val="C8DB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66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E6417ED-9FAE-4CB4-96C5-1753FD35AD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20F6C9-111C-4F27-96ED-6C3E06E757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9C649-8903-40A3-B68F-1C5858441F2E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83B99-9569-4D00-8A82-91E21E8098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FF25B5-BDC9-439C-B9A6-18F2BB7A2D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3137F-85F1-4AFD-976A-84C54CF49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7123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35863-3480-4035-9344-A6F997CD5EC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92DD96-A03D-4F9E-AF57-442BF503A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912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2DD96-A03D-4F9E-AF57-442BF503A8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79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2DD96-A03D-4F9E-AF57-442BF503A8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0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2DD96-A03D-4F9E-AF57-442BF503A8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13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2DD96-A03D-4F9E-AF57-442BF503A8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84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2DD96-A03D-4F9E-AF57-442BF503A8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7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2DD96-A03D-4F9E-AF57-442BF503A8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262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2DD96-A03D-4F9E-AF57-442BF503A8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663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Formerly Government Relations.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2DD96-A03D-4F9E-AF57-442BF503A8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80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2DD96-A03D-4F9E-AF57-442BF503A8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929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2DD96-A03D-4F9E-AF57-442BF503A8B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463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2DD96-A03D-4F9E-AF57-442BF503A8B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74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2DD96-A03D-4F9E-AF57-442BF503A8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593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2DD96-A03D-4F9E-AF57-442BF503A8B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097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2DD96-A03D-4F9E-AF57-442BF503A8B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797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2DD96-A03D-4F9E-AF57-442BF503A8B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47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2DD96-A03D-4F9E-AF57-442BF503A8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83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2DD96-A03D-4F9E-AF57-442BF503A8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92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endParaRPr lang="en-US" sz="1100" b="1" u="sng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2DD96-A03D-4F9E-AF57-442BF503A8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900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2DD96-A03D-4F9E-AF57-442BF503A8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72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2DD96-A03D-4F9E-AF57-442BF503A8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67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2DD96-A03D-4F9E-AF57-442BF503A8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39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2DD96-A03D-4F9E-AF57-442BF503A8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05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Marquam Brid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E7525B-28A9-41FF-BE74-AA9B79B387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5" b="36623"/>
          <a:stretch/>
        </p:blipFill>
        <p:spPr>
          <a:xfrm>
            <a:off x="0" y="16042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CCFA270-F558-482D-A738-8150C9546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680" y="1464011"/>
            <a:ext cx="4787900" cy="3415043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0E7D35E-A981-4F77-974D-03E2EE305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1328" y="4879054"/>
            <a:ext cx="4787900" cy="5857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3998FC-6F84-4AC8-94F6-3E62C64DA937}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0" name="Picture 9" descr="A close up of a sign&#10;&#10;Description generated with high confidence">
            <a:extLst>
              <a:ext uri="{FF2B5EF4-FFF2-40B4-BE49-F238E27FC236}">
                <a16:creationId xmlns:a16="http://schemas.microsoft.com/office/drawing/2014/main" id="{2F8EDBF0-4C76-466F-A475-AB431D623D17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63" y="5898283"/>
            <a:ext cx="2226580" cy="724746"/>
          </a:xfrm>
          <a:prstGeom prst="rect">
            <a:avLst/>
          </a:prstGeom>
        </p:spPr>
      </p:pic>
      <p:pic>
        <p:nvPicPr>
          <p:cNvPr id="2050" name="Picture 2" descr="Seal of Portland, Oregon - Wikipedia">
            <a:extLst>
              <a:ext uri="{FF2B5EF4-FFF2-40B4-BE49-F238E27FC236}">
                <a16:creationId xmlns:a16="http://schemas.microsoft.com/office/drawing/2014/main" id="{16D16064-E30B-42CB-AEFA-60DED54BAD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905" y="5898283"/>
            <a:ext cx="724747" cy="72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1AAD30D-8E17-43AD-BDF2-5D2E066FF1C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61328" y="804028"/>
            <a:ext cx="4787900" cy="5857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08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5_MtH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DB102D-D22C-4D7C-84C2-DE391A6EEE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9" r="18389"/>
          <a:stretch/>
        </p:blipFill>
        <p:spPr>
          <a:xfrm>
            <a:off x="0" y="0"/>
            <a:ext cx="24384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B4E3B7D-1C14-48A2-9FEB-DDBDD5DB1F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9900" y="1030287"/>
            <a:ext cx="8763000" cy="1325563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Example of Slide 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EA341C0-0386-40EA-8BA2-CED0DC70568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09900" y="2355850"/>
            <a:ext cx="8763000" cy="40608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This is an example of a bullet</a:t>
            </a:r>
          </a:p>
          <a:p>
            <a:pPr lvl="0"/>
            <a:r>
              <a:rPr lang="en-US"/>
              <a:t>This is another example of a bullet</a:t>
            </a:r>
          </a:p>
          <a:p>
            <a:pPr lvl="0"/>
            <a:r>
              <a:rPr lang="en-US"/>
              <a:t>This is third example of a bullet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42B3307-81F3-40B4-ABC8-1670C5D32F77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009900" y="441325"/>
            <a:ext cx="8763000" cy="58896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600" dirty="0"/>
            </a:lvl1pPr>
          </a:lstStyle>
          <a:p>
            <a:pPr marL="0" lvl="0" indent="0">
              <a:buNone/>
            </a:pPr>
            <a:r>
              <a:rPr lang="en-US"/>
              <a:t>Section Header</a:t>
            </a:r>
          </a:p>
        </p:txBody>
      </p:sp>
      <p:pic>
        <p:nvPicPr>
          <p:cNvPr id="18" name="Picture 17" descr="A close up of a sign&#10;&#10;Description generated with high confidence">
            <a:extLst>
              <a:ext uri="{FF2B5EF4-FFF2-40B4-BE49-F238E27FC236}">
                <a16:creationId xmlns:a16="http://schemas.microsoft.com/office/drawing/2014/main" id="{9EB092EC-C717-4526-AB2E-4788FCC5A15A}"/>
              </a:ext>
            </a:extLst>
          </p:cNvPr>
          <p:cNvPicPr/>
          <p:nvPr userDrawn="1"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25"/>
          <a:stretch/>
        </p:blipFill>
        <p:spPr>
          <a:xfrm>
            <a:off x="11199668" y="6331788"/>
            <a:ext cx="727363" cy="3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01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5_Lan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tree, water, river&#10;&#10;Description automatically generated">
            <a:extLst>
              <a:ext uri="{FF2B5EF4-FFF2-40B4-BE49-F238E27FC236}">
                <a16:creationId xmlns:a16="http://schemas.microsoft.com/office/drawing/2014/main" id="{47ECC245-5D06-4253-9C55-D586F5030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7" r="6250"/>
          <a:stretch/>
        </p:blipFill>
        <p:spPr>
          <a:xfrm>
            <a:off x="0" y="0"/>
            <a:ext cx="24384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76D18F4-B39E-4C35-B397-3F155FF8E6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9900" y="1030287"/>
            <a:ext cx="8763000" cy="1325563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Example of Slide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C221B5-1C46-4CE0-A365-753DD78244C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09900" y="2355850"/>
            <a:ext cx="8763000" cy="40608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This is an example of a bullet</a:t>
            </a:r>
          </a:p>
          <a:p>
            <a:pPr lvl="0"/>
            <a:r>
              <a:rPr lang="en-US"/>
              <a:t>This is another example of a bullet</a:t>
            </a:r>
          </a:p>
          <a:p>
            <a:pPr lvl="0"/>
            <a:r>
              <a:rPr lang="en-US"/>
              <a:t>This is third example of a bullet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4F29D9D-329B-4DCE-8568-15C9E404A3F9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009900" y="441325"/>
            <a:ext cx="8763000" cy="58896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600" dirty="0"/>
            </a:lvl1pPr>
          </a:lstStyle>
          <a:p>
            <a:pPr marL="0" lvl="0" indent="0">
              <a:buNone/>
            </a:pPr>
            <a:r>
              <a:rPr lang="en-US"/>
              <a:t>Section Header</a:t>
            </a:r>
          </a:p>
        </p:txBody>
      </p:sp>
      <p:pic>
        <p:nvPicPr>
          <p:cNvPr id="15" name="Picture 14" descr="A close up of a sign&#10;&#10;Description generated with high confidence">
            <a:extLst>
              <a:ext uri="{FF2B5EF4-FFF2-40B4-BE49-F238E27FC236}">
                <a16:creationId xmlns:a16="http://schemas.microsoft.com/office/drawing/2014/main" id="{FB9BF46C-BCF7-4DC0-A966-F3EE8939A75F}"/>
              </a:ext>
            </a:extLst>
          </p:cNvPr>
          <p:cNvPicPr/>
          <p:nvPr userDrawn="1"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25"/>
          <a:stretch/>
        </p:blipFill>
        <p:spPr>
          <a:xfrm>
            <a:off x="11199668" y="6331788"/>
            <a:ext cx="727363" cy="3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44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_In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423FAF6-9A3D-4A49-8294-34DEFD24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20DA-0129-4424-AA6F-8E4B9543D58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126B4D-212E-4350-B508-E51BF49C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AE0F-56D7-4910-80FC-2BEB96BAB50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5BE39D-A4DA-49DB-8A12-DD98CA699155}"/>
              </a:ext>
            </a:extLst>
          </p:cNvPr>
          <p:cNvSpPr/>
          <p:nvPr userDrawn="1"/>
        </p:nvSpPr>
        <p:spPr>
          <a:xfrm>
            <a:off x="216568" y="224589"/>
            <a:ext cx="11734800" cy="60124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24545E1-D54B-4E4B-8794-5B2E680C0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812754"/>
            <a:ext cx="9144000" cy="3437942"/>
          </a:xfrm>
        </p:spPr>
        <p:txBody>
          <a:bodyPr anchor="t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358F561-0065-41F3-8B6E-D5AF880AF1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1050587"/>
            <a:ext cx="9144000" cy="7621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 descr="A close up of a sign&#10;&#10;Description generated with high confidence">
            <a:extLst>
              <a:ext uri="{FF2B5EF4-FFF2-40B4-BE49-F238E27FC236}">
                <a16:creationId xmlns:a16="http://schemas.microsoft.com/office/drawing/2014/main" id="{387BBF76-387B-4390-8CD2-B9302C9C9F28}"/>
              </a:ext>
            </a:extLst>
          </p:cNvPr>
          <p:cNvPicPr/>
          <p:nvPr userDrawn="1"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25"/>
          <a:stretch/>
        </p:blipFill>
        <p:spPr>
          <a:xfrm>
            <a:off x="5699414" y="6356350"/>
            <a:ext cx="793172" cy="38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42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423FAF6-9A3D-4A49-8294-34DEFD24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20DA-0129-4424-AA6F-8E4B9543D58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126B4D-212E-4350-B508-E51BF49C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AE0F-56D7-4910-80FC-2BEB96BAB50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44203B-3B6D-4E9F-8DF5-400E0663DD2C}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105F12-D7ED-46A1-895E-3A1346306389}"/>
              </a:ext>
            </a:extLst>
          </p:cNvPr>
          <p:cNvSpPr/>
          <p:nvPr userDrawn="1"/>
        </p:nvSpPr>
        <p:spPr>
          <a:xfrm>
            <a:off x="11963399" y="0"/>
            <a:ext cx="22860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BA13117-B9AE-4478-B83E-2CABBABA8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8CB168E-370F-4FC2-A64B-39CA0AA6F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sign&#10;&#10;Description generated with high confidence">
            <a:extLst>
              <a:ext uri="{FF2B5EF4-FFF2-40B4-BE49-F238E27FC236}">
                <a16:creationId xmlns:a16="http://schemas.microsoft.com/office/drawing/2014/main" id="{CE15D932-A4C8-40FA-B327-FD5BAAB52D92}"/>
              </a:ext>
            </a:extLst>
          </p:cNvPr>
          <p:cNvPicPr/>
          <p:nvPr userDrawn="1"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25"/>
          <a:stretch/>
        </p:blipFill>
        <p:spPr>
          <a:xfrm>
            <a:off x="5699414" y="6356350"/>
            <a:ext cx="793172" cy="38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108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k_Teal_In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423FAF6-9A3D-4A49-8294-34DEFD24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20DA-0129-4424-AA6F-8E4B9543D58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126B4D-212E-4350-B508-E51BF49C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AE0F-56D7-4910-80FC-2BEB96BAB50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5BE39D-A4DA-49DB-8A12-DD98CA699155}"/>
              </a:ext>
            </a:extLst>
          </p:cNvPr>
          <p:cNvSpPr/>
          <p:nvPr userDrawn="1"/>
        </p:nvSpPr>
        <p:spPr>
          <a:xfrm>
            <a:off x="216568" y="224589"/>
            <a:ext cx="11734800" cy="60124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24545E1-D54B-4E4B-8794-5B2E680C0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812754"/>
            <a:ext cx="9144000" cy="3437942"/>
          </a:xfrm>
        </p:spPr>
        <p:txBody>
          <a:bodyPr anchor="t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358F561-0065-41F3-8B6E-D5AF880AF1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1050587"/>
            <a:ext cx="9144000" cy="7621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 descr="A close up of a sign&#10;&#10;Description generated with high confidence">
            <a:extLst>
              <a:ext uri="{FF2B5EF4-FFF2-40B4-BE49-F238E27FC236}">
                <a16:creationId xmlns:a16="http://schemas.microsoft.com/office/drawing/2014/main" id="{387BBF76-387B-4390-8CD2-B9302C9C9F28}"/>
              </a:ext>
            </a:extLst>
          </p:cNvPr>
          <p:cNvPicPr/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25"/>
          <a:stretch/>
        </p:blipFill>
        <p:spPr>
          <a:xfrm>
            <a:off x="5699414" y="6356350"/>
            <a:ext cx="793172" cy="38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30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k_Teal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423FAF6-9A3D-4A49-8294-34DEFD24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20DA-0129-4424-AA6F-8E4B9543D58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126B4D-212E-4350-B508-E51BF49C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AE0F-56D7-4910-80FC-2BEB96BAB50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44203B-3B6D-4E9F-8DF5-400E0663DD2C}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105F12-D7ED-46A1-895E-3A1346306389}"/>
              </a:ext>
            </a:extLst>
          </p:cNvPr>
          <p:cNvSpPr/>
          <p:nvPr userDrawn="1"/>
        </p:nvSpPr>
        <p:spPr>
          <a:xfrm>
            <a:off x="11963399" y="0"/>
            <a:ext cx="2286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BA13117-B9AE-4478-B83E-2CABBABA8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8CB168E-370F-4FC2-A64B-39CA0AA6F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sign&#10;&#10;Description generated with high confidence">
            <a:extLst>
              <a:ext uri="{FF2B5EF4-FFF2-40B4-BE49-F238E27FC236}">
                <a16:creationId xmlns:a16="http://schemas.microsoft.com/office/drawing/2014/main" id="{9696673B-69BA-4A49-AA74-D8D6296F3733}"/>
              </a:ext>
            </a:extLst>
          </p:cNvPr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25"/>
          <a:stretch/>
        </p:blipFill>
        <p:spPr>
          <a:xfrm>
            <a:off x="5732318" y="6369553"/>
            <a:ext cx="727363" cy="3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74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k_Blue_In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423FAF6-9A3D-4A49-8294-34DEFD24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20DA-0129-4424-AA6F-8E4B9543D58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126B4D-212E-4350-B508-E51BF49C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AE0F-56D7-4910-80FC-2BEB96BAB506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5BE39D-A4DA-49DB-8A12-DD98CA699155}"/>
              </a:ext>
            </a:extLst>
          </p:cNvPr>
          <p:cNvSpPr/>
          <p:nvPr userDrawn="1"/>
        </p:nvSpPr>
        <p:spPr>
          <a:xfrm>
            <a:off x="216568" y="224589"/>
            <a:ext cx="11734800" cy="60124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24545E1-D54B-4E4B-8794-5B2E680C0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812754"/>
            <a:ext cx="9144000" cy="3437942"/>
          </a:xfrm>
        </p:spPr>
        <p:txBody>
          <a:bodyPr anchor="t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358F561-0065-41F3-8B6E-D5AF880AF1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1050587"/>
            <a:ext cx="9144000" cy="7621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12" descr="A close up of a sign&#10;&#10;Description generated with high confidence">
            <a:extLst>
              <a:ext uri="{FF2B5EF4-FFF2-40B4-BE49-F238E27FC236}">
                <a16:creationId xmlns:a16="http://schemas.microsoft.com/office/drawing/2014/main" id="{387BBF76-387B-4390-8CD2-B9302C9C9F28}"/>
              </a:ext>
            </a:extLst>
          </p:cNvPr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25"/>
          <a:stretch/>
        </p:blipFill>
        <p:spPr>
          <a:xfrm>
            <a:off x="5699414" y="6356350"/>
            <a:ext cx="793172" cy="38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74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k_Blue_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423FAF6-9A3D-4A49-8294-34DEFD24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20DA-0129-4424-AA6F-8E4B9543D58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126B4D-212E-4350-B508-E51BF49C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AE0F-56D7-4910-80FC-2BEB96BAB50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44203B-3B6D-4E9F-8DF5-400E0663DD2C}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105F12-D7ED-46A1-895E-3A1346306389}"/>
              </a:ext>
            </a:extLst>
          </p:cNvPr>
          <p:cNvSpPr/>
          <p:nvPr userDrawn="1"/>
        </p:nvSpPr>
        <p:spPr>
          <a:xfrm>
            <a:off x="11963399" y="0"/>
            <a:ext cx="228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BA13117-B9AE-4478-B83E-2CABBABA8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8CB168E-370F-4FC2-A64B-39CA0AA6F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sign&#10;&#10;Description generated with high confidence">
            <a:extLst>
              <a:ext uri="{FF2B5EF4-FFF2-40B4-BE49-F238E27FC236}">
                <a16:creationId xmlns:a16="http://schemas.microsoft.com/office/drawing/2014/main" id="{CE15D932-A4C8-40FA-B327-FD5BAAB52D92}"/>
              </a:ext>
            </a:extLst>
          </p:cNvPr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25"/>
          <a:stretch/>
        </p:blipFill>
        <p:spPr>
          <a:xfrm>
            <a:off x="5699414" y="6356350"/>
            <a:ext cx="793172" cy="38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4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7D35C-7708-4D6D-AC37-E53FF5CFD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20DA-0129-4424-AA6F-8E4B9543D58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31DE8-0223-45AA-BA12-585EA1D49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8B4D4-79C4-4A53-BDC0-52138979B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AE0F-56D7-4910-80FC-2BEB96BAB5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8E0636-5485-4004-B8A4-8AE1684D50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812754"/>
            <a:ext cx="9144000" cy="3437942"/>
          </a:xfrm>
        </p:spPr>
        <p:txBody>
          <a:bodyPr anchor="t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72E31C0-BECA-4EA2-8DB9-7C87ED44DE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1050587"/>
            <a:ext cx="9144000" cy="762167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70165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4C0B5-3752-4651-9FD0-24AEFC3CB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84164-FDB0-484F-875B-A412D065E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18113-6287-4D18-87DD-FBF448588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20DA-0129-4424-AA6F-8E4B9543D58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12E77-DFF5-4F2E-B9B8-9E1831E8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E1CDD-11DC-4074-8E52-79C7D8852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AE0F-56D7-4910-80FC-2BEB96BAB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19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rleneSchnitz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ilding, outdoor, street&#10;&#10;Description automatically generated">
            <a:extLst>
              <a:ext uri="{FF2B5EF4-FFF2-40B4-BE49-F238E27FC236}">
                <a16:creationId xmlns:a16="http://schemas.microsoft.com/office/drawing/2014/main" id="{51827C4C-C39D-4B53-B7ED-5FA2966DC4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2" b="10937"/>
          <a:stretch/>
        </p:blipFill>
        <p:spPr>
          <a:xfrm>
            <a:off x="1" y="0"/>
            <a:ext cx="12192000" cy="685800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192B233-B4AF-4454-B1BE-672613952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680" y="1464011"/>
            <a:ext cx="4787900" cy="3415043"/>
          </a:xfrm>
        </p:spPr>
        <p:txBody>
          <a:bodyPr anchor="b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6EE2BCC-013C-4B51-ACE0-60BE6E7F4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1328" y="4879054"/>
            <a:ext cx="4787900" cy="5857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close up of a sign&#10;&#10;Description generated with high confidence">
            <a:extLst>
              <a:ext uri="{FF2B5EF4-FFF2-40B4-BE49-F238E27FC236}">
                <a16:creationId xmlns:a16="http://schemas.microsoft.com/office/drawing/2014/main" id="{5F1D75F3-8E24-4E95-9109-5BD2B1023EA3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63" y="5898283"/>
            <a:ext cx="2226580" cy="724746"/>
          </a:xfrm>
          <a:prstGeom prst="rect">
            <a:avLst/>
          </a:prstGeom>
        </p:spPr>
      </p:pic>
      <p:pic>
        <p:nvPicPr>
          <p:cNvPr id="7" name="Picture 2" descr="Seal of Portland, Oregon - Wikipedia">
            <a:extLst>
              <a:ext uri="{FF2B5EF4-FFF2-40B4-BE49-F238E27FC236}">
                <a16:creationId xmlns:a16="http://schemas.microsoft.com/office/drawing/2014/main" id="{D8D86B9A-F793-43FD-A5A4-41375B0755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905" y="5898283"/>
            <a:ext cx="724747" cy="72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E1D634-6B03-49F4-BF7A-D8EDBD4AB97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61328" y="804028"/>
            <a:ext cx="4787900" cy="5857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F55592-08E0-4AD0-B24F-D0FDB883C7A8}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873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423FAF6-9A3D-4A49-8294-34DEFD24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20DA-0129-4424-AA6F-8E4B9543D58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126B4D-212E-4350-B508-E51BF49C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AE0F-56D7-4910-80FC-2BEB96BAB50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sign&#10;&#10;Description generated with high confidence">
            <a:extLst>
              <a:ext uri="{FF2B5EF4-FFF2-40B4-BE49-F238E27FC236}">
                <a16:creationId xmlns:a16="http://schemas.microsoft.com/office/drawing/2014/main" id="{53388021-6040-4458-AF7B-5D43F25910CD}"/>
              </a:ext>
            </a:extLst>
          </p:cNvPr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25"/>
          <a:stretch/>
        </p:blipFill>
        <p:spPr>
          <a:xfrm>
            <a:off x="5732318" y="6369553"/>
            <a:ext cx="727363" cy="3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17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9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B4C5671-0030-45A8-9C24-1F790C0C7C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3071" y="311450"/>
            <a:ext cx="11665855" cy="5996774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423FAF6-9A3D-4A49-8294-34DEFD24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20DA-0129-4424-AA6F-8E4B9543D58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126B4D-212E-4350-B508-E51BF49C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AE0F-56D7-4910-80FC-2BEB96BAB50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sign&#10;&#10;Description generated with high confidence">
            <a:extLst>
              <a:ext uri="{FF2B5EF4-FFF2-40B4-BE49-F238E27FC236}">
                <a16:creationId xmlns:a16="http://schemas.microsoft.com/office/drawing/2014/main" id="{53388021-6040-4458-AF7B-5D43F25910CD}"/>
              </a:ext>
            </a:extLst>
          </p:cNvPr>
          <p:cNvPicPr/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25"/>
          <a:stretch/>
        </p:blipFill>
        <p:spPr>
          <a:xfrm>
            <a:off x="5732318" y="6369553"/>
            <a:ext cx="727363" cy="351922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2BD6279F-17BE-49B4-A3CE-DBA7F0948F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072" y="4719552"/>
            <a:ext cx="3795582" cy="1512806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/>
              <a:t>Example of Transition Slide 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69D8A5EA-2229-4097-A98D-BD269B3E44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712" y="4387514"/>
            <a:ext cx="3795582" cy="332038"/>
          </a:xfrm>
        </p:spPr>
        <p:txBody>
          <a:bodyPr anchor="b">
            <a:normAutofit/>
          </a:bodyPr>
          <a:lstStyle>
            <a:lvl1pPr marL="0" indent="0" algn="l">
              <a:buNone/>
              <a:defRPr sz="16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569780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9_B&amp;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423FAF6-9A3D-4A49-8294-34DEFD24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20DA-0129-4424-AA6F-8E4B9543D58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126B4D-212E-4350-B508-E51BF49C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AE0F-56D7-4910-80FC-2BEB96BAB50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sign&#10;&#10;Description generated with high confidence">
            <a:extLst>
              <a:ext uri="{FF2B5EF4-FFF2-40B4-BE49-F238E27FC236}">
                <a16:creationId xmlns:a16="http://schemas.microsoft.com/office/drawing/2014/main" id="{53388021-6040-4458-AF7B-5D43F25910CD}"/>
              </a:ext>
            </a:extLst>
          </p:cNvPr>
          <p:cNvPicPr/>
          <p:nvPr userDrawn="1"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25"/>
          <a:stretch/>
        </p:blipFill>
        <p:spPr>
          <a:xfrm>
            <a:off x="5732318" y="6369553"/>
            <a:ext cx="727363" cy="351922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2BD6279F-17BE-49B4-A3CE-DBA7F0948F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574" y="4636334"/>
            <a:ext cx="3722608" cy="1512806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accent4">
                    <a:lumMod val="10000"/>
                  </a:schemeClr>
                </a:solidFill>
              </a:defRPr>
            </a:lvl1pPr>
          </a:lstStyle>
          <a:p>
            <a:r>
              <a:rPr lang="en-US"/>
              <a:t>Example of Transition Slide 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69D8A5EA-2229-4097-A98D-BD269B3E44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574" y="4304296"/>
            <a:ext cx="3708960" cy="332037"/>
          </a:xfrm>
        </p:spPr>
        <p:txBody>
          <a:bodyPr anchor="b">
            <a:normAutofit/>
          </a:bodyPr>
          <a:lstStyle>
            <a:lvl1pPr marL="0" indent="0" algn="l">
              <a:buNone/>
              <a:defRPr sz="1600">
                <a:solidFill>
                  <a:schemeClr val="accent4">
                    <a:lumMod val="1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FF6ABC-F262-4956-A0D7-7A4BB02D1A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1365" y="220525"/>
            <a:ext cx="11769267" cy="599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26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9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423FAF6-9A3D-4A49-8294-34DEFD24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20DA-0129-4424-AA6F-8E4B9543D58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126B4D-212E-4350-B508-E51BF49C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AE0F-56D7-4910-80FC-2BEB96BAB50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sign&#10;&#10;Description generated with high confidence">
            <a:extLst>
              <a:ext uri="{FF2B5EF4-FFF2-40B4-BE49-F238E27FC236}">
                <a16:creationId xmlns:a16="http://schemas.microsoft.com/office/drawing/2014/main" id="{53388021-6040-4458-AF7B-5D43F25910CD}"/>
              </a:ext>
            </a:extLst>
          </p:cNvPr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25"/>
          <a:stretch/>
        </p:blipFill>
        <p:spPr>
          <a:xfrm>
            <a:off x="5732318" y="6369553"/>
            <a:ext cx="727363" cy="351922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23E115D-4F6C-4236-A6F9-2EA165A4542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83146556"/>
              </p:ext>
            </p:extLst>
          </p:nvPr>
        </p:nvGraphicFramePr>
        <p:xfrm>
          <a:off x="272717" y="368969"/>
          <a:ext cx="11405937" cy="58714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01979">
                  <a:extLst>
                    <a:ext uri="{9D8B030D-6E8A-4147-A177-3AD203B41FA5}">
                      <a16:colId xmlns:a16="http://schemas.microsoft.com/office/drawing/2014/main" val="3404453735"/>
                    </a:ext>
                  </a:extLst>
                </a:gridCol>
                <a:gridCol w="3801979">
                  <a:extLst>
                    <a:ext uri="{9D8B030D-6E8A-4147-A177-3AD203B41FA5}">
                      <a16:colId xmlns:a16="http://schemas.microsoft.com/office/drawing/2014/main" val="1033380690"/>
                    </a:ext>
                  </a:extLst>
                </a:gridCol>
                <a:gridCol w="3801979">
                  <a:extLst>
                    <a:ext uri="{9D8B030D-6E8A-4147-A177-3AD203B41FA5}">
                      <a16:colId xmlns:a16="http://schemas.microsoft.com/office/drawing/2014/main" val="1889198909"/>
                    </a:ext>
                  </a:extLst>
                </a:gridCol>
              </a:tblGrid>
              <a:tr h="19571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3189686"/>
                  </a:ext>
                </a:extLst>
              </a:tr>
              <a:tr h="19571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150592"/>
                  </a:ext>
                </a:extLst>
              </a:tr>
              <a:tr h="195713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893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69191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423FAF6-9A3D-4A49-8294-34DEFD24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20DA-0129-4424-AA6F-8E4B9543D58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95A8D60-8814-4925-8CDF-AD6AEE3E5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126B4D-212E-4350-B508-E51BF49C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2AE0F-56D7-4910-80FC-2BEB96BAB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574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4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642B7EB-108C-43D6-AF6A-A7C52AE64BA9}"/>
              </a:ext>
            </a:extLst>
          </p:cNvPr>
          <p:cNvSpPr/>
          <p:nvPr userDrawn="1"/>
        </p:nvSpPr>
        <p:spPr>
          <a:xfrm>
            <a:off x="0" y="0"/>
            <a:ext cx="33528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8563AE54-9AB9-4F4E-8EAD-1B013BC025A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650673" y="1828654"/>
            <a:ext cx="8243453" cy="41980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CA16E73-09D8-4F93-9606-3919C0D0B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873" y="350700"/>
            <a:ext cx="2777836" cy="2434064"/>
          </a:xfrm>
        </p:spPr>
        <p:txBody>
          <a:bodyPr anchor="t">
            <a:noAutofit/>
          </a:bodyPr>
          <a:lstStyle>
            <a:lvl1pPr marL="0" indent="0">
              <a:buNone/>
              <a:defRPr sz="4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7F5BF2C-F19F-48F9-980F-5CAEC8150B5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3650673" y="350700"/>
            <a:ext cx="8243454" cy="1195823"/>
          </a:xfrm>
        </p:spPr>
        <p:txBody>
          <a:bodyPr anchor="b">
            <a:noAutofit/>
          </a:bodyPr>
          <a:lstStyle>
            <a:lvl1pPr marL="0" indent="0">
              <a:buNone/>
              <a:defRPr sz="4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7">
            <a:extLst>
              <a:ext uri="{FF2B5EF4-FFF2-40B4-BE49-F238E27FC236}">
                <a16:creationId xmlns:a16="http://schemas.microsoft.com/office/drawing/2014/main" id="{A09A0047-8A30-4239-BE98-38F3FF8D3748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297873" y="6240379"/>
            <a:ext cx="27778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C220DA-0129-4424-AA6F-8E4B9543D58F}" type="datetimeFigureOut">
              <a:rPr lang="en-US" smtClean="0"/>
              <a:pPr/>
              <a:t>10/4/2021</a:t>
            </a:fld>
            <a:endParaRPr lang="en-US"/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434D52D9-B105-40D8-9C0B-346CE51CC37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150926" y="6339947"/>
            <a:ext cx="2743200" cy="365125"/>
          </a:xfrm>
        </p:spPr>
        <p:txBody>
          <a:bodyPr/>
          <a:lstStyle/>
          <a:p>
            <a:fld id="{6E92AE0F-56D7-4910-80FC-2BEB96BAB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564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land Sig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026BC8A-01DD-4B1B-906F-70EC72DA53C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7C2EE62-0A67-4EDE-A460-FFD760F3FD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alphaModFix amt="3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95" t="7110" r="29983" b="12545"/>
            <a:stretch/>
          </p:blipFill>
          <p:spPr>
            <a:xfrm>
              <a:off x="3415877" y="0"/>
              <a:ext cx="8776123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C1BED9-7CE6-4682-852F-539EDBF8C1C7}"/>
                </a:ext>
              </a:extLst>
            </p:cNvPr>
            <p:cNvSpPr/>
            <p:nvPr userDrawn="1"/>
          </p:nvSpPr>
          <p:spPr>
            <a:xfrm>
              <a:off x="0" y="0"/>
              <a:ext cx="3415877" cy="6858000"/>
            </a:xfrm>
            <a:prstGeom prst="rect">
              <a:avLst/>
            </a:prstGeom>
            <a:gradFill flip="none" rotWithShape="1">
              <a:gsLst>
                <a:gs pos="0">
                  <a:srgbClr val="D5E4E8"/>
                </a:gs>
                <a:gs pos="50000">
                  <a:srgbClr val="CFE0E5"/>
                </a:gs>
                <a:gs pos="100000">
                  <a:srgbClr val="C8DBE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D6E5E9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72765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oneer_Courthou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0C5BBB-3085-4176-AABE-0A1ABE9C7D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721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quam_Brid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E7525B-28A9-41FF-BE74-AA9B79B387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5" b="366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945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wntow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ky, tree, city&#10;&#10;Description automatically generated">
            <a:extLst>
              <a:ext uri="{FF2B5EF4-FFF2-40B4-BE49-F238E27FC236}">
                <a16:creationId xmlns:a16="http://schemas.microsoft.com/office/drawing/2014/main" id="{A9F8E2A5-DD2A-4834-9114-54684B0F34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4" b="109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61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FremontBrid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outdoor, building, bridge&#10;&#10;Description automatically generated">
            <a:extLst>
              <a:ext uri="{FF2B5EF4-FFF2-40B4-BE49-F238E27FC236}">
                <a16:creationId xmlns:a16="http://schemas.microsoft.com/office/drawing/2014/main" id="{9C06087C-822F-464C-85EF-55B54269CB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8" b="7795"/>
          <a:stretch/>
        </p:blipFill>
        <p:spPr>
          <a:xfrm>
            <a:off x="-27215" y="0"/>
            <a:ext cx="12219215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CE2DD47-624D-48E3-8846-F94252383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680" y="1464011"/>
            <a:ext cx="4787900" cy="3415043"/>
          </a:xfrm>
        </p:spPr>
        <p:txBody>
          <a:bodyPr anchor="b"/>
          <a:lstStyle>
            <a:lvl1pPr>
              <a:defRPr sz="6000">
                <a:solidFill>
                  <a:schemeClr val="accent4">
                    <a:lumMod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E74E309-623A-4210-BBC5-90ABFC2B4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1328" y="4879054"/>
            <a:ext cx="4787900" cy="5857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4">
                    <a:lumMod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A close up of a sign&#10;&#10;Description generated with high confidence">
            <a:extLst>
              <a:ext uri="{FF2B5EF4-FFF2-40B4-BE49-F238E27FC236}">
                <a16:creationId xmlns:a16="http://schemas.microsoft.com/office/drawing/2014/main" id="{49D56D6D-4F14-4596-9D56-AC6D12423F61}"/>
              </a:ext>
            </a:extLst>
          </p:cNvPr>
          <p:cNvPicPr/>
          <p:nvPr userDrawn="1"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63" y="5898283"/>
            <a:ext cx="2226580" cy="724746"/>
          </a:xfrm>
          <a:prstGeom prst="rect">
            <a:avLst/>
          </a:prstGeom>
        </p:spPr>
      </p:pic>
      <p:pic>
        <p:nvPicPr>
          <p:cNvPr id="12" name="Picture 2" descr="Seal of Portland, Oregon - Wikipedia">
            <a:extLst>
              <a:ext uri="{FF2B5EF4-FFF2-40B4-BE49-F238E27FC236}">
                <a16:creationId xmlns:a16="http://schemas.microsoft.com/office/drawing/2014/main" id="{2827B0EC-9B25-4FFC-A331-F569471F84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905" y="5898283"/>
            <a:ext cx="724747" cy="72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EFBD34D-B21A-4ABD-9592-A41F77D3CCC7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61328" y="804028"/>
            <a:ext cx="4787900" cy="5857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accent4">
                    <a:lumMod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9D562B-0EED-455D-B0F1-8D2D098A4D70}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accent4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572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lene_Schnitz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ilding, outdoor, street&#10;&#10;Description automatically generated">
            <a:extLst>
              <a:ext uri="{FF2B5EF4-FFF2-40B4-BE49-F238E27FC236}">
                <a16:creationId xmlns:a16="http://schemas.microsoft.com/office/drawing/2014/main" id="{51827C4C-C39D-4B53-B7ED-5FA2966DC4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2" b="10937"/>
          <a:stretch/>
        </p:blipFill>
        <p:spPr>
          <a:xfrm>
            <a:off x="1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2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mont_Brid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outdoor, building, bridge&#10;&#10;Description automatically generated">
            <a:extLst>
              <a:ext uri="{FF2B5EF4-FFF2-40B4-BE49-F238E27FC236}">
                <a16:creationId xmlns:a16="http://schemas.microsoft.com/office/drawing/2014/main" id="{9C06087C-822F-464C-85EF-55B54269CB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8" b="7795"/>
          <a:stretch/>
        </p:blipFill>
        <p:spPr>
          <a:xfrm>
            <a:off x="-27215" y="0"/>
            <a:ext cx="12219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23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city&#10;&#10;Description automatically generated">
            <a:extLst>
              <a:ext uri="{FF2B5EF4-FFF2-40B4-BE49-F238E27FC236}">
                <a16:creationId xmlns:a16="http://schemas.microsoft.com/office/drawing/2014/main" id="{8D141B9E-E261-410A-BFF5-DA1854B39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2" r="-1" b="163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044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mont_Brid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 with a mountain in the background&#10;&#10;Description automatically generated">
            <a:extLst>
              <a:ext uri="{FF2B5EF4-FFF2-40B4-BE49-F238E27FC236}">
                <a16:creationId xmlns:a16="http://schemas.microsoft.com/office/drawing/2014/main" id="{086C451C-65D6-4DD3-85DB-C282901107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6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45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FremontBrid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 with a mountain in the background&#10;&#10;Description automatically generated">
            <a:extLst>
              <a:ext uri="{FF2B5EF4-FFF2-40B4-BE49-F238E27FC236}">
                <a16:creationId xmlns:a16="http://schemas.microsoft.com/office/drawing/2014/main" id="{086C451C-65D6-4DD3-85DB-C282901107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5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BDAB3D7-2D81-48A8-AF1E-E32686BFD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680" y="1464011"/>
            <a:ext cx="4787900" cy="3415043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1CE6C8B-D68B-4C8D-97B7-0F82101CC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1328" y="4879054"/>
            <a:ext cx="4787900" cy="5857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close up of a sign&#10;&#10;Description generated with high confidence">
            <a:extLst>
              <a:ext uri="{FF2B5EF4-FFF2-40B4-BE49-F238E27FC236}">
                <a16:creationId xmlns:a16="http://schemas.microsoft.com/office/drawing/2014/main" id="{4D4A3B37-2FBA-411A-9749-11589069E49D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179" y="441655"/>
            <a:ext cx="2226580" cy="724746"/>
          </a:xfrm>
          <a:prstGeom prst="rect">
            <a:avLst/>
          </a:prstGeom>
        </p:spPr>
      </p:pic>
      <p:pic>
        <p:nvPicPr>
          <p:cNvPr id="7" name="Picture 2" descr="Seal of Portland, Oregon - Wikipedia">
            <a:extLst>
              <a:ext uri="{FF2B5EF4-FFF2-40B4-BE49-F238E27FC236}">
                <a16:creationId xmlns:a16="http://schemas.microsoft.com/office/drawing/2014/main" id="{ACBFF08E-848E-45AB-8C16-A64307B98E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821" y="441655"/>
            <a:ext cx="724747" cy="72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508D136-A84E-45C8-AB94-F1164BC6E3F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61328" y="804028"/>
            <a:ext cx="4787900" cy="5857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B34F11-534F-44AD-8DA9-350D8EDFC2F4}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432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Downtow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ky, tree, city&#10;&#10;Description automatically generated">
            <a:extLst>
              <a:ext uri="{FF2B5EF4-FFF2-40B4-BE49-F238E27FC236}">
                <a16:creationId xmlns:a16="http://schemas.microsoft.com/office/drawing/2014/main" id="{A9F8E2A5-DD2A-4834-9114-54684B0F34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4" b="109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lowchart: Manual Input 4">
            <a:extLst>
              <a:ext uri="{FF2B5EF4-FFF2-40B4-BE49-F238E27FC236}">
                <a16:creationId xmlns:a16="http://schemas.microsoft.com/office/drawing/2014/main" id="{5164379B-B291-4F36-A994-9DDFAC6F57D5}"/>
              </a:ext>
            </a:extLst>
          </p:cNvPr>
          <p:cNvSpPr/>
          <p:nvPr userDrawn="1"/>
        </p:nvSpPr>
        <p:spPr>
          <a:xfrm rot="10800000">
            <a:off x="0" y="0"/>
            <a:ext cx="12192000" cy="459105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6 w 10000"/>
              <a:gd name="connsiteY0" fmla="*/ 4615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6 w 10000"/>
              <a:gd name="connsiteY4" fmla="*/ 4615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6" y="4615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5" y="8205"/>
                  <a:pt x="11" y="6410"/>
                  <a:pt x="16" y="461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1965D42-3086-491F-870A-94A33E06D40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3755" y="884100"/>
            <a:ext cx="9296545" cy="1363800"/>
          </a:xfrm>
        </p:spPr>
        <p:txBody>
          <a:bodyPr anchor="b">
            <a:noAutofit/>
          </a:bodyPr>
          <a:lstStyle>
            <a:lvl1pPr marL="0" indent="0">
              <a:buNone/>
              <a:defRPr sz="4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Transition Slide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D50F661-3CF9-4171-BAE8-A5C05B0FA9F4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23755" y="2276225"/>
            <a:ext cx="9296545" cy="474776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Name of Presenter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9E56EC-BF33-4612-9C78-090E38E291FE}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16DAB1F-E46D-4469-896A-0FC4535D8B7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23755" y="269988"/>
            <a:ext cx="4787900" cy="585787"/>
          </a:xfrm>
        </p:spPr>
        <p:txBody>
          <a:bodyPr anchor="b">
            <a:norm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Header</a:t>
            </a:r>
          </a:p>
        </p:txBody>
      </p:sp>
      <p:pic>
        <p:nvPicPr>
          <p:cNvPr id="13" name="Picture 2" descr="Seal of Portland, Oregon - Wikipedia">
            <a:extLst>
              <a:ext uri="{FF2B5EF4-FFF2-40B4-BE49-F238E27FC236}">
                <a16:creationId xmlns:a16="http://schemas.microsoft.com/office/drawing/2014/main" id="{0867CF12-DF5C-4214-90DE-D2A61D7629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058" y="296132"/>
            <a:ext cx="930274" cy="93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close up of a sign&#10;&#10;Description generated with high confidence">
            <a:extLst>
              <a:ext uri="{FF2B5EF4-FFF2-40B4-BE49-F238E27FC236}">
                <a16:creationId xmlns:a16="http://schemas.microsoft.com/office/drawing/2014/main" id="{75008F3D-913A-4C7C-9333-58E5FD5E43DF}"/>
              </a:ext>
            </a:extLst>
          </p:cNvPr>
          <p:cNvPicPr/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20"/>
          <a:stretch/>
        </p:blipFill>
        <p:spPr>
          <a:xfrm>
            <a:off x="10020300" y="288175"/>
            <a:ext cx="912177" cy="94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119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Downtown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ky, tree, city&#10;&#10;Description automatically generated">
            <a:extLst>
              <a:ext uri="{FF2B5EF4-FFF2-40B4-BE49-F238E27FC236}">
                <a16:creationId xmlns:a16="http://schemas.microsoft.com/office/drawing/2014/main" id="{A9F8E2A5-DD2A-4834-9114-54684B0F34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4" b="109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lowchart: Manual Input 4">
            <a:extLst>
              <a:ext uri="{FF2B5EF4-FFF2-40B4-BE49-F238E27FC236}">
                <a16:creationId xmlns:a16="http://schemas.microsoft.com/office/drawing/2014/main" id="{5164379B-B291-4F36-A994-9DDFAC6F57D5}"/>
              </a:ext>
            </a:extLst>
          </p:cNvPr>
          <p:cNvSpPr/>
          <p:nvPr userDrawn="1"/>
        </p:nvSpPr>
        <p:spPr>
          <a:xfrm rot="10800000">
            <a:off x="0" y="0"/>
            <a:ext cx="12192000" cy="459105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6 w 10000"/>
              <a:gd name="connsiteY0" fmla="*/ 4615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6 w 10000"/>
              <a:gd name="connsiteY4" fmla="*/ 4615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6" y="4615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5" y="8205"/>
                  <a:pt x="11" y="6410"/>
                  <a:pt x="16" y="461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9E56EC-BF33-4612-9C78-090E38E291FE}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accent4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10" name="Picture 2" descr="Seal of Portland, Oregon - Wikipedia">
            <a:extLst>
              <a:ext uri="{FF2B5EF4-FFF2-40B4-BE49-F238E27FC236}">
                <a16:creationId xmlns:a16="http://schemas.microsoft.com/office/drawing/2014/main" id="{F3E017FB-9208-4D44-BCC4-F2C67E29D1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058" y="279081"/>
            <a:ext cx="930274" cy="93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9952795-587D-4F84-8C0B-2C6C43A0399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3755" y="884100"/>
            <a:ext cx="9296545" cy="1363800"/>
          </a:xfrm>
        </p:spPr>
        <p:txBody>
          <a:bodyPr anchor="b">
            <a:noAutofit/>
          </a:bodyPr>
          <a:lstStyle>
            <a:lvl1pPr marL="0" indent="0">
              <a:buNone/>
              <a:defRPr sz="4000" b="0">
                <a:solidFill>
                  <a:schemeClr val="accent4">
                    <a:lumMod val="1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Transition Slide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4A383EE-1D3E-4C22-9E10-2F6326A844B4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23755" y="2276225"/>
            <a:ext cx="9296545" cy="474776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accent4">
                    <a:lumMod val="1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Name of Presenter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EC6C440-C801-4ACA-A79D-A554E842D0F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23755" y="269988"/>
            <a:ext cx="4787900" cy="585787"/>
          </a:xfrm>
        </p:spPr>
        <p:txBody>
          <a:bodyPr anchor="b">
            <a:normAutofit/>
          </a:bodyPr>
          <a:lstStyle>
            <a:lvl1pPr marL="0" indent="0">
              <a:buNone/>
              <a:defRPr lang="en-US" sz="1800" b="0" kern="1200" dirty="0">
                <a:solidFill>
                  <a:schemeClr val="accent4">
                    <a:lumMod val="1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Header</a:t>
            </a:r>
          </a:p>
        </p:txBody>
      </p:sp>
      <p:pic>
        <p:nvPicPr>
          <p:cNvPr id="14" name="Picture 13" descr="A close up of a sign&#10;&#10;Description generated with high confidence">
            <a:extLst>
              <a:ext uri="{FF2B5EF4-FFF2-40B4-BE49-F238E27FC236}">
                <a16:creationId xmlns:a16="http://schemas.microsoft.com/office/drawing/2014/main" id="{986EB1E9-6440-476D-ADAC-A8FC0E672229}"/>
              </a:ext>
            </a:extLst>
          </p:cNvPr>
          <p:cNvPicPr/>
          <p:nvPr userDrawn="1"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20"/>
          <a:stretch/>
        </p:blipFill>
        <p:spPr>
          <a:xfrm>
            <a:off x="10020300" y="271124"/>
            <a:ext cx="912177" cy="94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44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FremontBri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 with a mountain in the background&#10;&#10;Description automatically generated">
            <a:extLst>
              <a:ext uri="{FF2B5EF4-FFF2-40B4-BE49-F238E27FC236}">
                <a16:creationId xmlns:a16="http://schemas.microsoft.com/office/drawing/2014/main" id="{086C451C-65D6-4DD3-85DB-C282901107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6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Flowchart: Manual Input 4">
            <a:extLst>
              <a:ext uri="{FF2B5EF4-FFF2-40B4-BE49-F238E27FC236}">
                <a16:creationId xmlns:a16="http://schemas.microsoft.com/office/drawing/2014/main" id="{93262EF2-6658-432D-BB04-23CF2EFEE0AC}"/>
              </a:ext>
            </a:extLst>
          </p:cNvPr>
          <p:cNvSpPr/>
          <p:nvPr userDrawn="1"/>
        </p:nvSpPr>
        <p:spPr>
          <a:xfrm rot="10800000">
            <a:off x="0" y="0"/>
            <a:ext cx="12192000" cy="459105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6 w 10000"/>
              <a:gd name="connsiteY0" fmla="*/ 4615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6 w 10000"/>
              <a:gd name="connsiteY4" fmla="*/ 4615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6" y="4615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5" y="8205"/>
                  <a:pt x="11" y="6410"/>
                  <a:pt x="16" y="461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E1836E4-9D0A-47BA-B9FD-E8F05F53553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3755" y="884100"/>
            <a:ext cx="9296545" cy="1363800"/>
          </a:xfrm>
        </p:spPr>
        <p:txBody>
          <a:bodyPr anchor="b">
            <a:noAutofit/>
          </a:bodyPr>
          <a:lstStyle>
            <a:lvl1pPr marL="0" indent="0">
              <a:buNone/>
              <a:defRPr sz="4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Transition Slide 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8E2878A3-E967-429C-B94D-CE8EF905BDD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23755" y="2276225"/>
            <a:ext cx="9296545" cy="474776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Name of Presenter</a:t>
            </a:r>
          </a:p>
        </p:txBody>
      </p:sp>
      <p:pic>
        <p:nvPicPr>
          <p:cNvPr id="23" name="Picture 2" descr="Seal of Portland, Oregon - Wikipedia">
            <a:extLst>
              <a:ext uri="{FF2B5EF4-FFF2-40B4-BE49-F238E27FC236}">
                <a16:creationId xmlns:a16="http://schemas.microsoft.com/office/drawing/2014/main" id="{62EA85D3-D3D3-4C02-A7FA-94D09D3E47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058" y="296132"/>
            <a:ext cx="930274" cy="93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F1746CEF-C4BE-4874-918B-9A682D9B9C95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23755" y="269988"/>
            <a:ext cx="4787900" cy="585787"/>
          </a:xfrm>
        </p:spPr>
        <p:txBody>
          <a:bodyPr anchor="b">
            <a:norm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479E27-5283-4377-B3C2-82D5E2E16E7F}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9" name="Picture 8" descr="A close up of a sign&#10;&#10;Description generated with high confidence">
            <a:extLst>
              <a:ext uri="{FF2B5EF4-FFF2-40B4-BE49-F238E27FC236}">
                <a16:creationId xmlns:a16="http://schemas.microsoft.com/office/drawing/2014/main" id="{8F927213-2755-429D-9D13-90B1B87B0946}"/>
              </a:ext>
            </a:extLst>
          </p:cNvPr>
          <p:cNvPicPr/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20"/>
          <a:stretch/>
        </p:blipFill>
        <p:spPr>
          <a:xfrm>
            <a:off x="10020300" y="288175"/>
            <a:ext cx="912177" cy="94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38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FremontBrid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 with a mountain in the background&#10;&#10;Description automatically generated">
            <a:extLst>
              <a:ext uri="{FF2B5EF4-FFF2-40B4-BE49-F238E27FC236}">
                <a16:creationId xmlns:a16="http://schemas.microsoft.com/office/drawing/2014/main" id="{086C451C-65D6-4DD3-85DB-C282901107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Flowchart: Manual Input 4">
            <a:extLst>
              <a:ext uri="{FF2B5EF4-FFF2-40B4-BE49-F238E27FC236}">
                <a16:creationId xmlns:a16="http://schemas.microsoft.com/office/drawing/2014/main" id="{93262EF2-6658-432D-BB04-23CF2EFEE0AC}"/>
              </a:ext>
            </a:extLst>
          </p:cNvPr>
          <p:cNvSpPr/>
          <p:nvPr userDrawn="1"/>
        </p:nvSpPr>
        <p:spPr>
          <a:xfrm rot="10800000">
            <a:off x="0" y="0"/>
            <a:ext cx="12192000" cy="459105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6 w 10000"/>
              <a:gd name="connsiteY0" fmla="*/ 4615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6 w 10000"/>
              <a:gd name="connsiteY4" fmla="*/ 4615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6" y="4615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5" y="8205"/>
                  <a:pt x="11" y="6410"/>
                  <a:pt x="16" y="461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E1836E4-9D0A-47BA-B9FD-E8F05F53553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3755" y="884100"/>
            <a:ext cx="9296545" cy="1363800"/>
          </a:xfrm>
        </p:spPr>
        <p:txBody>
          <a:bodyPr anchor="b">
            <a:noAutofit/>
          </a:bodyPr>
          <a:lstStyle>
            <a:lvl1pPr marL="0" indent="0">
              <a:buNone/>
              <a:defRPr sz="4000" b="0">
                <a:solidFill>
                  <a:schemeClr val="accent4">
                    <a:lumMod val="10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Transition Slide 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8E2878A3-E967-429C-B94D-CE8EF905BDD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723755" y="2276225"/>
            <a:ext cx="9296545" cy="474776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accent4">
                    <a:lumMod val="1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Name of Presenter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F1746CEF-C4BE-4874-918B-9A682D9B9C95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23755" y="269988"/>
            <a:ext cx="4787900" cy="585787"/>
          </a:xfrm>
        </p:spPr>
        <p:txBody>
          <a:bodyPr anchor="b">
            <a:normAutofit/>
          </a:bodyPr>
          <a:lstStyle>
            <a:lvl1pPr marL="0" indent="0">
              <a:buNone/>
              <a:defRPr sz="1800" b="0">
                <a:solidFill>
                  <a:schemeClr val="accent4">
                    <a:lumMod val="1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Header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479E27-5283-4377-B3C2-82D5E2E16E7F}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accent4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9" name="Picture 2" descr="Seal of Portland, Oregon - Wikipedia">
            <a:extLst>
              <a:ext uri="{FF2B5EF4-FFF2-40B4-BE49-F238E27FC236}">
                <a16:creationId xmlns:a16="http://schemas.microsoft.com/office/drawing/2014/main" id="{CBF194A0-5E9D-4DC3-88BD-30750F07CB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058" y="279081"/>
            <a:ext cx="930274" cy="93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lose up of a sign&#10;&#10;Description generated with high confidence">
            <a:extLst>
              <a:ext uri="{FF2B5EF4-FFF2-40B4-BE49-F238E27FC236}">
                <a16:creationId xmlns:a16="http://schemas.microsoft.com/office/drawing/2014/main" id="{3085D8EB-4905-4FC5-BABD-24B9403C1B10}"/>
              </a:ext>
            </a:extLst>
          </p:cNvPr>
          <p:cNvPicPr/>
          <p:nvPr userDrawn="1"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20"/>
          <a:stretch/>
        </p:blipFill>
        <p:spPr>
          <a:xfrm>
            <a:off x="10020300" y="271124"/>
            <a:ext cx="912177" cy="94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44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5_ArleneSchnitz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building, outdoor, street&#10;&#10;Description automatically generated">
            <a:extLst>
              <a:ext uri="{FF2B5EF4-FFF2-40B4-BE49-F238E27FC236}">
                <a16:creationId xmlns:a16="http://schemas.microsoft.com/office/drawing/2014/main" id="{1586CA04-7E7F-483E-8BC0-7BC12E391D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5" r="39233" b="10937"/>
          <a:stretch/>
        </p:blipFill>
        <p:spPr>
          <a:xfrm>
            <a:off x="0" y="0"/>
            <a:ext cx="2438400" cy="685800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42A2EF3-3A4D-4746-A312-99E5698BB6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9900" y="1030287"/>
            <a:ext cx="8763000" cy="1325563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Example of Slide Title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04A520C-103E-4263-BD25-CBA575296A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09900" y="2355850"/>
            <a:ext cx="8763000" cy="40608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This is an example of a bullet</a:t>
            </a:r>
          </a:p>
          <a:p>
            <a:pPr lvl="0"/>
            <a:r>
              <a:rPr lang="en-US"/>
              <a:t>This is another example of a bullet</a:t>
            </a:r>
          </a:p>
          <a:p>
            <a:pPr lvl="0"/>
            <a:r>
              <a:rPr lang="en-US"/>
              <a:t>This is third example of a bullet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EB100856-E334-4612-ADF8-874933C8C402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009900" y="441325"/>
            <a:ext cx="8763000" cy="588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Section Header</a:t>
            </a:r>
          </a:p>
        </p:txBody>
      </p:sp>
      <p:pic>
        <p:nvPicPr>
          <p:cNvPr id="17" name="Picture 16" descr="A close up of a sign&#10;&#10;Description generated with high confidence">
            <a:extLst>
              <a:ext uri="{FF2B5EF4-FFF2-40B4-BE49-F238E27FC236}">
                <a16:creationId xmlns:a16="http://schemas.microsoft.com/office/drawing/2014/main" id="{F34E19CD-CF06-4166-8880-7F815E8B46CA}"/>
              </a:ext>
            </a:extLst>
          </p:cNvPr>
          <p:cNvPicPr/>
          <p:nvPr userDrawn="1"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25"/>
          <a:stretch/>
        </p:blipFill>
        <p:spPr>
          <a:xfrm>
            <a:off x="11199668" y="6331788"/>
            <a:ext cx="727363" cy="35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37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454A67-10AE-4982-BEC8-0A8C7ACD3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BC289B-C4B7-45EF-AEE3-D30848448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96D75-7D86-42EE-8857-F147E5311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220DA-0129-4424-AA6F-8E4B9543D58F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43FFD-96D3-4863-88F1-55E3169863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6CFF1-152B-4DD2-8DA7-05E2B7404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2AE0F-56D7-4910-80FC-2BEB96BAB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32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4" r:id="rId2"/>
    <p:sldLayoutId id="2147483679" r:id="rId3"/>
    <p:sldLayoutId id="2147483708" r:id="rId4"/>
    <p:sldLayoutId id="2147483676" r:id="rId5"/>
    <p:sldLayoutId id="2147483688" r:id="rId6"/>
    <p:sldLayoutId id="2147483709" r:id="rId7"/>
    <p:sldLayoutId id="2147483710" r:id="rId8"/>
    <p:sldLayoutId id="2147483689" r:id="rId9"/>
    <p:sldLayoutId id="2147483690" r:id="rId10"/>
    <p:sldLayoutId id="2147483691" r:id="rId11"/>
    <p:sldLayoutId id="2147483674" r:id="rId12"/>
    <p:sldLayoutId id="2147483672" r:id="rId13"/>
    <p:sldLayoutId id="2147483683" r:id="rId14"/>
    <p:sldLayoutId id="2147483668" r:id="rId15"/>
    <p:sldLayoutId id="2147483681" r:id="rId16"/>
    <p:sldLayoutId id="2147483682" r:id="rId17"/>
    <p:sldLayoutId id="2147483649" r:id="rId18"/>
    <p:sldLayoutId id="2147483650" r:id="rId19"/>
    <p:sldLayoutId id="2147483655" r:id="rId20"/>
    <p:sldLayoutId id="2147483712" r:id="rId21"/>
    <p:sldLayoutId id="2147483713" r:id="rId22"/>
    <p:sldLayoutId id="2147483711" r:id="rId23"/>
    <p:sldLayoutId id="2147483665" r:id="rId24"/>
    <p:sldLayoutId id="2147483671" r:id="rId25"/>
    <p:sldLayoutId id="2147483677" r:id="rId26"/>
    <p:sldLayoutId id="2147483663" r:id="rId27"/>
    <p:sldLayoutId id="2147483664" r:id="rId28"/>
    <p:sldLayoutId id="2147483687" r:id="rId29"/>
    <p:sldLayoutId id="2147483678" r:id="rId30"/>
    <p:sldLayoutId id="2147483686" r:id="rId31"/>
    <p:sldLayoutId id="2147483693" r:id="rId32"/>
    <p:sldLayoutId id="2147483707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256B0-FFA1-497E-9665-7D72E5AC4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680" y="1464011"/>
            <a:ext cx="4943520" cy="3415043"/>
          </a:xfrm>
        </p:spPr>
        <p:txBody>
          <a:bodyPr>
            <a:normAutofit/>
          </a:bodyPr>
          <a:lstStyle/>
          <a:p>
            <a:r>
              <a:rPr lang="en-US" sz="4800"/>
              <a:t>Downtown Clean &amp; Safe Enhanced Service District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490B9D-B6DA-4FC7-A9BC-C9C6E73CCDA3}"/>
              </a:ext>
            </a:extLst>
          </p:cNvPr>
          <p:cNvSpPr txBox="1"/>
          <p:nvPr/>
        </p:nvSpPr>
        <p:spPr>
          <a:xfrm>
            <a:off x="861328" y="4859214"/>
            <a:ext cx="4787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Periodic Sunset Review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Management Services Agreement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C7C552A-947D-4E6E-9036-8D3242C149A1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/>
              <a:t>September 23, 2021</a:t>
            </a:r>
          </a:p>
        </p:txBody>
      </p:sp>
    </p:spTree>
    <p:extLst>
      <p:ext uri="{BB962C8B-B14F-4D97-AF65-F5344CB8AC3E}">
        <p14:creationId xmlns:p14="http://schemas.microsoft.com/office/powerpoint/2010/main" val="836669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52CFF4-5B7F-44ED-92A2-FCDF4B8DD884}"/>
              </a:ext>
            </a:extLst>
          </p:cNvPr>
          <p:cNvCxnSpPr>
            <a:cxnSpLocks/>
          </p:cNvCxnSpPr>
          <p:nvPr/>
        </p:nvCxnSpPr>
        <p:spPr>
          <a:xfrm>
            <a:off x="3980990" y="653143"/>
            <a:ext cx="0" cy="564315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A9D65C1-B5F2-457E-B32F-0C9AC3B9A3A3}"/>
              </a:ext>
            </a:extLst>
          </p:cNvPr>
          <p:cNvSpPr txBox="1"/>
          <p:nvPr/>
        </p:nvSpPr>
        <p:spPr>
          <a:xfrm>
            <a:off x="4448286" y="1413063"/>
            <a:ext cx="6957651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Contract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Clean &amp; Safe annual statement of work and budget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City annual maintenance services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City license fee administration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E4D2C8-3AF0-4C56-928D-473B46771DD5}"/>
              </a:ext>
            </a:extLst>
          </p:cNvPr>
          <p:cNvSpPr txBox="1"/>
          <p:nvPr/>
        </p:nvSpPr>
        <p:spPr>
          <a:xfrm>
            <a:off x="504743" y="1552141"/>
            <a:ext cx="32256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accent1"/>
                </a:solidFill>
                <a:latin typeface="+mj-lt"/>
              </a:rPr>
              <a:t>Management Services Agreement</a:t>
            </a:r>
          </a:p>
          <a:p>
            <a:pPr algn="ctr"/>
            <a:r>
              <a:rPr lang="en-US" sz="4000">
                <a:solidFill>
                  <a:schemeClr val="accent1"/>
                </a:solidFill>
                <a:latin typeface="+mj-lt"/>
              </a:rPr>
              <a:t>Components </a:t>
            </a:r>
            <a:endParaRPr lang="en-US" sz="400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298AC74-298D-4395-B65D-14ED8B87E87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50" y="715262"/>
            <a:ext cx="652213" cy="65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0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CA548-6873-4A7E-9B2B-4BDC401F7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BA9E7-0E1B-409C-8613-443448979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9900" y="1871330"/>
            <a:ext cx="9107714" cy="46145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City Goods and Services procurement contract.</a:t>
            </a: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City’s Sustainable Procurement and Fair Wage Policies apply. 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Records retention for duration of contact plus 6 years afterwards.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Obligation to renegotiate any parts of agreement affected by change in City Code.</a:t>
            </a:r>
          </a:p>
        </p:txBody>
      </p:sp>
    </p:spTree>
    <p:extLst>
      <p:ext uri="{BB962C8B-B14F-4D97-AF65-F5344CB8AC3E}">
        <p14:creationId xmlns:p14="http://schemas.microsoft.com/office/powerpoint/2010/main" val="136630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CA548-6873-4A7E-9B2B-4BDC401F7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Community Safety, More Oversight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BA9E7-0E1B-409C-8613-443448979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1066" y="2047940"/>
            <a:ext cx="8741834" cy="412274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New limits on Clean &amp; Safe safety coordinators.</a:t>
            </a:r>
          </a:p>
          <a:p>
            <a:r>
              <a:rPr lang="en-US" sz="2400" dirty="0">
                <a:solidFill>
                  <a:schemeClr val="tx1"/>
                </a:solidFill>
              </a:rPr>
              <a:t>Retention of 4 PPB bike patrol officers.</a:t>
            </a:r>
          </a:p>
          <a:p>
            <a:r>
              <a:rPr lang="en-US" sz="2400" dirty="0">
                <a:solidFill>
                  <a:schemeClr val="tx1"/>
                </a:solidFill>
              </a:rPr>
              <a:t>Clarification of District Attorney administrative position.</a:t>
            </a:r>
          </a:p>
          <a:p>
            <a:r>
              <a:rPr lang="en-US" sz="2400" dirty="0">
                <a:solidFill>
                  <a:schemeClr val="tx1"/>
                </a:solidFill>
              </a:rPr>
              <a:t>Improved oversight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Safety coordinators wear nametags, provide business cards.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Complaint process easily accessible.</a:t>
            </a:r>
          </a:p>
          <a:p>
            <a:pPr lvl="1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Monthly reports on complaints and calls for service.</a:t>
            </a:r>
          </a:p>
          <a:p>
            <a:pPr lvl="1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City retains right to investigate complaints.</a:t>
            </a:r>
          </a:p>
          <a:p>
            <a:pPr lvl="1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Commitment to explore further training.</a:t>
            </a:r>
          </a:p>
          <a:p>
            <a:endParaRPr lang="en-US" sz="2000" dirty="0">
              <a:solidFill>
                <a:srgbClr val="022B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124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CA548-6873-4A7E-9B2B-4BDC401F7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Community Outreach &amp; Health Services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BA9E7-0E1B-409C-8613-443448979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1066" y="2047940"/>
            <a:ext cx="8741834" cy="412274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/>
            <a:r>
              <a:rPr lang="en-US" sz="2400" dirty="0">
                <a:solidFill>
                  <a:schemeClr val="tx1"/>
                </a:solidFill>
              </a:rPr>
              <a:t>Sidewalk ambassadors help individuals access preventative and other services.</a:t>
            </a:r>
          </a:p>
          <a:p>
            <a:r>
              <a:rPr lang="en-US" sz="2400" dirty="0">
                <a:solidFill>
                  <a:schemeClr val="tx1"/>
                </a:solidFill>
              </a:rPr>
              <a:t>New Community Health Outreach Team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Interim program until Portland Street Response is downtown.</a:t>
            </a:r>
          </a:p>
          <a:p>
            <a:pPr lvl="1"/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Build relationships, connect people with services and programs. 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Monthly reporting of activities.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Commitment to exploring further training.</a:t>
            </a:r>
          </a:p>
          <a:p>
            <a:endParaRPr lang="en-US" sz="2000" dirty="0">
              <a:solidFill>
                <a:srgbClr val="022B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57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CA548-6873-4A7E-9B2B-4BDC401F7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Janitorial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BA9E7-0E1B-409C-8613-443448979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9900" y="1766888"/>
            <a:ext cx="8763000" cy="40608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No significant changes.</a:t>
            </a:r>
          </a:p>
          <a:p>
            <a:pPr marL="342900" indent="-342900"/>
            <a:r>
              <a:rPr lang="en-US" sz="2400" dirty="0">
                <a:ea typeface="+mn-lt"/>
                <a:cs typeface="+mn-lt"/>
              </a:rPr>
              <a:t>Sustainable procurement, fair wage policies for subcontractors.</a:t>
            </a:r>
            <a:endParaRPr lang="en-US" sz="2400" dirty="0">
              <a:solidFill>
                <a:schemeClr val="tx1"/>
              </a:solidFill>
            </a:endParaRPr>
          </a:p>
          <a:p>
            <a:pPr marL="342900" indent="-342900"/>
            <a:r>
              <a:rPr lang="en-US" sz="2400" dirty="0">
                <a:solidFill>
                  <a:schemeClr val="tx1"/>
                </a:solidFill>
              </a:rPr>
              <a:t>Monthly reporting from Clean &amp; Safe.</a:t>
            </a:r>
          </a:p>
          <a:p>
            <a:pPr marL="342900" indent="-342900"/>
            <a:r>
              <a:rPr lang="en-US" sz="2400" dirty="0">
                <a:solidFill>
                  <a:schemeClr val="tx1"/>
                </a:solidFill>
              </a:rPr>
              <a:t>Crow abatement program, with annual review.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28194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CA548-6873-4A7E-9B2B-4BDC401F7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Downtown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BA9E7-0E1B-409C-8613-443448979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0280" y="1886927"/>
            <a:ext cx="8734246" cy="43483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>
                <a:solidFill>
                  <a:schemeClr val="tx1"/>
                </a:solidFill>
              </a:rPr>
              <a:t>Retail Development</a:t>
            </a:r>
            <a:endParaRPr lang="en-US">
              <a:solidFill>
                <a:schemeClr val="tx1"/>
              </a:solidFill>
            </a:endParaRPr>
          </a:p>
          <a:p>
            <a:pPr marL="342900" indent="-342900"/>
            <a:r>
              <a:rPr lang="en-US" sz="2400">
                <a:solidFill>
                  <a:schemeClr val="tx1"/>
                </a:solidFill>
              </a:rPr>
              <a:t>Encourage retail and restaurant businesses</a:t>
            </a:r>
            <a:endParaRPr lang="en-US">
              <a:solidFill>
                <a:schemeClr val="tx1"/>
              </a:solidFill>
            </a:endParaRPr>
          </a:p>
          <a:p>
            <a:pPr marL="342900" indent="-342900"/>
            <a:r>
              <a:rPr lang="en-US" sz="2400">
                <a:solidFill>
                  <a:schemeClr val="tx1"/>
                </a:solidFill>
              </a:rPr>
              <a:t>Attract new businesses</a:t>
            </a:r>
            <a:endParaRPr lang="en-US">
              <a:solidFill>
                <a:schemeClr val="tx1"/>
              </a:solidFill>
            </a:endParaRPr>
          </a:p>
          <a:p>
            <a:pPr marL="342900" indent="-342900"/>
            <a:r>
              <a:rPr lang="en-US" sz="2400">
                <a:solidFill>
                  <a:schemeClr val="tx1"/>
                </a:solidFill>
              </a:rPr>
              <a:t>Promote shopping downtown</a:t>
            </a:r>
            <a:endParaRPr lang="en-US">
              <a:solidFill>
                <a:schemeClr val="tx1"/>
              </a:solidFill>
            </a:endParaRPr>
          </a:p>
          <a:p>
            <a:pPr marL="342900" indent="-342900"/>
            <a:r>
              <a:rPr lang="en-US" sz="2400">
                <a:solidFill>
                  <a:schemeClr val="tx1"/>
                </a:solidFill>
              </a:rPr>
              <a:t>Manage holiday lighting program</a:t>
            </a:r>
            <a:endParaRPr lang="en-US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b="1">
                <a:solidFill>
                  <a:schemeClr val="tx1"/>
                </a:solidFill>
              </a:rPr>
              <a:t>Economic Development</a:t>
            </a:r>
            <a:endParaRPr lang="en-US" sz="2400">
              <a:solidFill>
                <a:schemeClr val="tx1"/>
              </a:solidFill>
            </a:endParaRPr>
          </a:p>
          <a:p>
            <a:pPr marL="342900" indent="-342900"/>
            <a:r>
              <a:rPr lang="en-US" sz="2400">
                <a:solidFill>
                  <a:schemeClr val="tx1"/>
                </a:solidFill>
              </a:rPr>
              <a:t>Participate in advocacy of downtown development</a:t>
            </a:r>
          </a:p>
          <a:p>
            <a:pPr marL="342900" indent="-342900"/>
            <a:r>
              <a:rPr lang="en-US" sz="2400">
                <a:solidFill>
                  <a:schemeClr val="tx1"/>
                </a:solidFill>
              </a:rPr>
              <a:t>Research and analysis</a:t>
            </a:r>
            <a:endParaRPr lang="en-US" sz="2400">
              <a:solidFill>
                <a:schemeClr val="tx1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en-US" sz="2400">
              <a:solidFill>
                <a:schemeClr val="tx1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en-US" sz="2000">
              <a:solidFill>
                <a:srgbClr val="022B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478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CA548-6873-4A7E-9B2B-4BDC401F7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City &amp; Community Relations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BA9E7-0E1B-409C-8613-443448979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9900" y="2054399"/>
            <a:ext cx="8763000" cy="40608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Analyze public policy initiatives</a:t>
            </a:r>
          </a:p>
          <a:p>
            <a:r>
              <a:rPr lang="en-US" sz="2400">
                <a:solidFill>
                  <a:schemeClr val="tx1"/>
                </a:solidFill>
              </a:rPr>
              <a:t>Collaborate with ESD Coordinator</a:t>
            </a:r>
          </a:p>
          <a:p>
            <a:r>
              <a:rPr lang="en-US" sz="2400">
                <a:solidFill>
                  <a:schemeClr val="tx1"/>
                </a:solidFill>
              </a:rPr>
              <a:t>Stakeholder engagement, especially marginalized groups. </a:t>
            </a:r>
          </a:p>
          <a:p>
            <a:r>
              <a:rPr lang="en-US" sz="2400">
                <a:solidFill>
                  <a:schemeClr val="tx1"/>
                </a:solidFill>
              </a:rPr>
              <a:t>Meet all reporting requirements.</a:t>
            </a:r>
          </a:p>
          <a:p>
            <a:pPr marL="0" indent="0"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385202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CA548-6873-4A7E-9B2B-4BDC401F7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Administration, Transparency and Accountability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BA9E7-0E1B-409C-8613-443448979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285750" indent="-285750"/>
            <a:r>
              <a:rPr lang="en-US" sz="2400">
                <a:solidFill>
                  <a:schemeClr val="tx1"/>
                </a:solidFill>
              </a:rPr>
              <a:t> Improve collaboration with City, ratepayers and community.</a:t>
            </a:r>
          </a:p>
          <a:p>
            <a:pPr marL="285750" indent="-285750"/>
            <a:r>
              <a:rPr lang="en-US" sz="2400">
                <a:solidFill>
                  <a:schemeClr val="tx1"/>
                </a:solidFill>
              </a:rPr>
              <a:t> Regular reporting to City coordinator.</a:t>
            </a:r>
          </a:p>
          <a:p>
            <a:pPr marL="342900" indent="-342900"/>
            <a:r>
              <a:rPr lang="en-US" sz="2400">
                <a:solidFill>
                  <a:schemeClr val="tx1"/>
                </a:solidFill>
              </a:rPr>
              <a:t>Quarterly financial reporting and public annual report.</a:t>
            </a:r>
          </a:p>
          <a:p>
            <a:pPr marL="342900" indent="-342900"/>
            <a:r>
              <a:rPr lang="en-US" sz="2400">
                <a:solidFill>
                  <a:schemeClr val="tx1"/>
                </a:solidFill>
              </a:rPr>
              <a:t>Annual report to City Council each fiscal year.</a:t>
            </a:r>
          </a:p>
          <a:p>
            <a:pPr marL="342900" indent="-342900"/>
            <a:r>
              <a:rPr lang="en-US" sz="2400">
                <a:solidFill>
                  <a:schemeClr val="tx1"/>
                </a:solidFill>
              </a:rPr>
              <a:t>City coordinator non-voting member of C&amp;S Board.</a:t>
            </a:r>
          </a:p>
          <a:p>
            <a:pPr marL="0" indent="0">
              <a:buNone/>
            </a:pPr>
            <a:endParaRPr 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446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CA548-6873-4A7E-9B2B-4BDC401F7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900" y="1030287"/>
            <a:ext cx="8763000" cy="588963"/>
          </a:xfrm>
        </p:spPr>
        <p:txBody>
          <a:bodyPr>
            <a:normAutofit/>
          </a:bodyPr>
          <a:lstStyle/>
          <a:p>
            <a:r>
              <a:rPr lang="en-US" sz="3600"/>
              <a:t>City Services: License Fee Administration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BA9E7-0E1B-409C-8613-443448979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2067" y="1804524"/>
            <a:ext cx="8791754" cy="521714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>
                <a:solidFill>
                  <a:schemeClr val="tx1"/>
                </a:solidFill>
              </a:rPr>
              <a:t>Billing and collection 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>
                <a:solidFill>
                  <a:schemeClr val="tx1"/>
                </a:solidFill>
              </a:rPr>
              <a:t>Audit authority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>
                <a:solidFill>
                  <a:schemeClr val="tx1"/>
                </a:solidFill>
              </a:rPr>
              <a:t>Clean &amp; Safe revenue expected</a:t>
            </a:r>
            <a:r>
              <a:rPr lang="en-US" sz="2400">
                <a:solidFill>
                  <a:schemeClr val="tx1"/>
                </a:solidFill>
                <a:ea typeface="+mn-lt"/>
                <a:cs typeface="+mn-lt"/>
              </a:rPr>
              <a:t> </a:t>
            </a:r>
            <a:r>
              <a:rPr lang="en-US" sz="2400">
                <a:ea typeface="+mn-lt"/>
                <a:cs typeface="+mn-lt"/>
              </a:rPr>
              <a:t>$6M- $6.5M annually  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>
                <a:solidFill>
                  <a:schemeClr val="tx1"/>
                </a:solidFill>
              </a:rPr>
              <a:t>Clean &amp; Safe fee contributions to the City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>
              <a:solidFill>
                <a:schemeClr val="tx1"/>
              </a:solidFill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>
              <a:solidFill>
                <a:schemeClr val="tx1"/>
              </a:solidFill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>
              <a:solidFill>
                <a:schemeClr val="tx1"/>
              </a:solidFill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35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CA548-6873-4A7E-9B2B-4BDC401F7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City Services: Annual Scope of Work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BA9E7-0E1B-409C-8613-443448979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5618" y="1867438"/>
            <a:ext cx="8965406" cy="475164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>
                <a:solidFill>
                  <a:schemeClr val="accent1"/>
                </a:solidFill>
                <a:effectLst/>
                <a:ea typeface="Calibri" panose="020F0502020204030204" pitchFamily="34" charset="0"/>
                <a:cs typeface="Arial"/>
              </a:rPr>
              <a:t>Public </a:t>
            </a:r>
            <a:r>
              <a:rPr lang="en-US" sz="2400">
                <a:solidFill>
                  <a:schemeClr val="accent1"/>
                </a:solidFill>
                <a:ea typeface="Calibri" panose="020F0502020204030204" pitchFamily="34" charset="0"/>
                <a:cs typeface="Arial"/>
              </a:rPr>
              <a:t>trash</a:t>
            </a:r>
            <a:r>
              <a:rPr lang="en-US" sz="2400">
                <a:solidFill>
                  <a:schemeClr val="accent1"/>
                </a:solidFill>
                <a:effectLst/>
                <a:ea typeface="Calibri" panose="020F0502020204030204" pitchFamily="34" charset="0"/>
                <a:cs typeface="Arial"/>
              </a:rPr>
              <a:t> </a:t>
            </a:r>
            <a:r>
              <a:rPr lang="en-US" sz="2400">
                <a:solidFill>
                  <a:schemeClr val="accent1"/>
                </a:solidFill>
                <a:ea typeface="Calibri" panose="020F0502020204030204" pitchFamily="34" charset="0"/>
                <a:cs typeface="Arial"/>
              </a:rPr>
              <a:t>cans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>
                <a:solidFill>
                  <a:schemeClr val="accent1"/>
                </a:solidFill>
                <a:ea typeface="Calibri" panose="020F0502020204030204" pitchFamily="34" charset="0"/>
                <a:cs typeface="Arial"/>
              </a:rPr>
              <a:t>Graffiti abatement </a:t>
            </a:r>
            <a:endParaRPr lang="en-US" sz="2400">
              <a:solidFill>
                <a:schemeClr val="accent1"/>
              </a:solidFill>
              <a:effectLst/>
              <a:ea typeface="Calibri" panose="020F0502020204030204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>
                <a:solidFill>
                  <a:schemeClr val="accent1"/>
                </a:solidFill>
                <a:effectLst/>
                <a:ea typeface="Calibri" panose="020F0502020204030204" pitchFamily="34" charset="0"/>
                <a:cs typeface="Arial"/>
              </a:rPr>
              <a:t>Streets and </a:t>
            </a:r>
            <a:r>
              <a:rPr lang="en-US" sz="2400">
                <a:solidFill>
                  <a:schemeClr val="accent1"/>
                </a:solidFill>
                <a:ea typeface="Calibri" panose="020F0502020204030204" pitchFamily="34" charset="0"/>
                <a:cs typeface="Arial"/>
              </a:rPr>
              <a:t>right-of-way</a:t>
            </a:r>
            <a:r>
              <a:rPr lang="en-US" sz="2400">
                <a:solidFill>
                  <a:schemeClr val="accent1"/>
                </a:solidFill>
                <a:effectLst/>
                <a:ea typeface="Calibri" panose="020F0502020204030204" pitchFamily="34" charset="0"/>
                <a:cs typeface="Arial"/>
              </a:rPr>
              <a:t>  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>
                <a:solidFill>
                  <a:schemeClr val="accent1"/>
                </a:solidFill>
                <a:effectLst/>
                <a:ea typeface="Calibri" panose="020F0502020204030204" pitchFamily="34" charset="0"/>
                <a:cs typeface="Arial"/>
              </a:rPr>
              <a:t>Parks</a:t>
            </a:r>
            <a:r>
              <a:rPr lang="en-US" sz="2400">
                <a:solidFill>
                  <a:schemeClr val="accent1"/>
                </a:solidFill>
                <a:ea typeface="Calibri" panose="020F0502020204030204" pitchFamily="34" charset="0"/>
                <a:cs typeface="Arial"/>
              </a:rPr>
              <a:t>, planters &amp; decorative</a:t>
            </a:r>
            <a:r>
              <a:rPr lang="en-US" sz="2400">
                <a:solidFill>
                  <a:schemeClr val="accent1"/>
                </a:solidFill>
                <a:effectLst/>
                <a:ea typeface="Calibri" panose="020F0502020204030204" pitchFamily="34" charset="0"/>
                <a:cs typeface="Arial"/>
              </a:rPr>
              <a:t> </a:t>
            </a:r>
            <a:r>
              <a:rPr lang="en-US" sz="2400">
                <a:solidFill>
                  <a:schemeClr val="accent1"/>
                </a:solidFill>
                <a:ea typeface="Calibri" panose="020F0502020204030204" pitchFamily="34" charset="0"/>
                <a:cs typeface="Arial"/>
              </a:rPr>
              <a:t>fountains</a:t>
            </a:r>
            <a:endParaRPr lang="en-US" sz="2400">
              <a:solidFill>
                <a:schemeClr val="accent1"/>
              </a:solidFill>
              <a:effectLst/>
              <a:ea typeface="Calibri" panose="020F0502020204030204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>
                <a:solidFill>
                  <a:schemeClr val="accent1"/>
                </a:solidFill>
                <a:effectLst/>
                <a:ea typeface="Calibri" panose="020F0502020204030204" pitchFamily="34" charset="0"/>
                <a:cs typeface="Arial"/>
              </a:rPr>
              <a:t>Drinking </a:t>
            </a:r>
            <a:r>
              <a:rPr lang="en-US" sz="2400">
                <a:solidFill>
                  <a:schemeClr val="accent1"/>
                </a:solidFill>
                <a:ea typeface="Calibri" panose="020F0502020204030204" pitchFamily="34" charset="0"/>
                <a:cs typeface="Arial"/>
              </a:rPr>
              <a:t>fountains</a:t>
            </a:r>
            <a:endParaRPr lang="en-US" sz="2400">
              <a:solidFill>
                <a:schemeClr val="accent1"/>
              </a:solidFill>
              <a:effectLst/>
              <a:ea typeface="Calibri" panose="020F0502020204030204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>
                <a:solidFill>
                  <a:schemeClr val="accent1"/>
                </a:solidFill>
                <a:effectLst/>
                <a:ea typeface="Calibri" panose="020F0502020204030204" pitchFamily="34" charset="0"/>
                <a:cs typeface="Arial"/>
              </a:rPr>
              <a:t>Public </a:t>
            </a:r>
            <a:r>
              <a:rPr lang="en-US" sz="2400">
                <a:solidFill>
                  <a:schemeClr val="accent1"/>
                </a:solidFill>
                <a:ea typeface="Calibri" panose="020F0502020204030204" pitchFamily="34" charset="0"/>
                <a:cs typeface="Arial"/>
              </a:rPr>
              <a:t>safety</a:t>
            </a:r>
            <a:endParaRPr lang="en-US" sz="2400">
              <a:solidFill>
                <a:schemeClr val="accent1"/>
              </a:solidFill>
              <a:effectLst/>
              <a:ea typeface="Calibri" panose="020F0502020204030204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>
                <a:solidFill>
                  <a:schemeClr val="accent1"/>
                </a:solidFill>
                <a:effectLst/>
                <a:ea typeface="Calibri" panose="020F0502020204030204" pitchFamily="34" charset="0"/>
                <a:cs typeface="Arial"/>
              </a:rPr>
              <a:t>Portland Streetcar</a:t>
            </a:r>
            <a:r>
              <a:rPr lang="en-US" sz="2400">
                <a:solidFill>
                  <a:schemeClr val="accent1"/>
                </a:solidFill>
                <a:ea typeface="Calibri" panose="020F0502020204030204" pitchFamily="34" charset="0"/>
                <a:cs typeface="Arial"/>
              </a:rPr>
              <a:t> </a:t>
            </a:r>
            <a:endParaRPr lang="en-US" sz="2400">
              <a:solidFill>
                <a:schemeClr val="accent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endParaRPr lang="en-US" sz="140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US" sz="180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US" sz="1800"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955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65E44A4-CEC3-47E9-A28C-2FE157A3D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92" y="1842920"/>
            <a:ext cx="7304317" cy="31721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108CBF-D6C8-46BF-AB02-DDD71619C8EE}"/>
              </a:ext>
            </a:extLst>
          </p:cNvPr>
          <p:cNvSpPr txBox="1"/>
          <p:nvPr/>
        </p:nvSpPr>
        <p:spPr>
          <a:xfrm>
            <a:off x="8312425" y="2305615"/>
            <a:ext cx="34687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City Code 6.06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Established in 1994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426 ratepayers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B323C50-CE92-4B90-B7CC-9A7F5C734230}"/>
              </a:ext>
            </a:extLst>
          </p:cNvPr>
          <p:cNvSpPr txBox="1">
            <a:spLocks/>
          </p:cNvSpPr>
          <p:nvPr/>
        </p:nvSpPr>
        <p:spPr>
          <a:xfrm>
            <a:off x="592778" y="321755"/>
            <a:ext cx="11030989" cy="55734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"/>
                <a:ea typeface="+mj-ea"/>
                <a:cs typeface="+mj-cs"/>
              </a:rPr>
              <a:t>Downtown Clean &amp; Safe District</a:t>
            </a:r>
          </a:p>
        </p:txBody>
      </p:sp>
    </p:spTree>
    <p:extLst>
      <p:ext uri="{BB962C8B-B14F-4D97-AF65-F5344CB8AC3E}">
        <p14:creationId xmlns:p14="http://schemas.microsoft.com/office/powerpoint/2010/main" val="236164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CA548-6873-4A7E-9B2B-4BDC401F7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8654" y="1030287"/>
            <a:ext cx="8892396" cy="1325563"/>
          </a:xfrm>
        </p:spPr>
        <p:txBody>
          <a:bodyPr>
            <a:normAutofit/>
          </a:bodyPr>
          <a:lstStyle/>
          <a:p>
            <a:r>
              <a:rPr lang="en-US" sz="3600"/>
              <a:t>City Services: Enhanced Service Districts Coordinator  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7F56975-7904-4C01-AF15-368FF1817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4277" y="2126230"/>
            <a:ext cx="8748623" cy="429044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400">
                <a:solidFill>
                  <a:schemeClr val="accent1"/>
                </a:solidFill>
                <a:ea typeface="Calibri" panose="020F0502020204030204" pitchFamily="34" charset="0"/>
                <a:cs typeface="Arial"/>
              </a:rPr>
              <a:t>Audit-recommended</a:t>
            </a:r>
            <a:r>
              <a:rPr lang="en-US" sz="2400">
                <a:solidFill>
                  <a:schemeClr val="accent1"/>
                </a:solidFill>
                <a:effectLst/>
                <a:ea typeface="Calibri" panose="020F0502020204030204" pitchFamily="34" charset="0"/>
                <a:cs typeface="Arial"/>
              </a:rPr>
              <a:t> position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endParaRPr lang="en-US" sz="2400">
              <a:solidFill>
                <a:schemeClr val="accent1"/>
              </a:solidFill>
              <a:ea typeface="Calibri" panose="020F0502020204030204" pitchFamily="34" charset="0"/>
              <a:cs typeface="Arial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400">
                <a:solidFill>
                  <a:schemeClr val="accent1"/>
                </a:solidFill>
                <a:ea typeface="Calibri" panose="020F0502020204030204" pitchFamily="34" charset="0"/>
                <a:cs typeface="Arial"/>
              </a:rPr>
              <a:t>Work plan includes</a:t>
            </a:r>
            <a:r>
              <a:rPr lang="en-US" sz="2400">
                <a:solidFill>
                  <a:schemeClr val="accent1"/>
                </a:solidFill>
                <a:effectLst/>
                <a:ea typeface="Calibri" panose="020F0502020204030204" pitchFamily="34" charset="0"/>
                <a:cs typeface="Arial"/>
              </a:rPr>
              <a:t>: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>
                <a:solidFill>
                  <a:schemeClr val="accent1"/>
                </a:solidFill>
                <a:ea typeface="Calibri" panose="020F0502020204030204" pitchFamily="34" charset="0"/>
                <a:cs typeface="Arial"/>
              </a:rPr>
              <a:t>Leads audit response 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>
                <a:solidFill>
                  <a:schemeClr val="accent1"/>
                </a:solidFill>
                <a:ea typeface="Calibri" panose="020F0502020204030204" pitchFamily="34" charset="0"/>
                <a:cs typeface="Arial"/>
              </a:rPr>
              <a:t>Oversight</a:t>
            </a:r>
            <a:r>
              <a:rPr lang="en-US">
                <a:solidFill>
                  <a:schemeClr val="accent1"/>
                </a:solidFill>
                <a:effectLst/>
                <a:ea typeface="Calibri" panose="020F0502020204030204" pitchFamily="34" charset="0"/>
                <a:cs typeface="Arial"/>
              </a:rPr>
              <a:t> of ESDs</a:t>
            </a:r>
            <a:endParaRPr lang="en-US">
              <a:solidFill>
                <a:schemeClr val="accent1"/>
              </a:solidFill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>
                <a:solidFill>
                  <a:schemeClr val="accent1"/>
                </a:solidFill>
                <a:effectLst/>
                <a:ea typeface="Calibri" panose="020F0502020204030204" pitchFamily="34" charset="0"/>
                <a:cs typeface="Arial"/>
              </a:rPr>
              <a:t>Community and stakeholder outreach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>
                <a:solidFill>
                  <a:schemeClr val="accent1"/>
                </a:solidFill>
                <a:effectLst/>
                <a:ea typeface="Calibri" panose="020F0502020204030204" pitchFamily="34" charset="0"/>
                <a:cs typeface="Arial"/>
              </a:rPr>
              <a:t>Liaison between City and ESDs</a:t>
            </a:r>
            <a:endParaRPr lang="en-US">
              <a:solidFill>
                <a:schemeClr val="accent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>
              <a:solidFill>
                <a:schemeClr val="accent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>
                <a:solidFill>
                  <a:schemeClr val="accent1"/>
                </a:solidFill>
                <a:effectLst/>
                <a:ea typeface="Calibri" panose="020F0502020204030204" pitchFamily="34" charset="0"/>
                <a:cs typeface="Arial"/>
              </a:rPr>
              <a:t>Current </a:t>
            </a:r>
            <a:r>
              <a:rPr lang="en-US" sz="2400">
                <a:solidFill>
                  <a:schemeClr val="accent1"/>
                </a:solidFill>
                <a:ea typeface="Calibri" panose="020F0502020204030204" pitchFamily="34" charset="0"/>
                <a:cs typeface="Arial"/>
              </a:rPr>
              <a:t>2-year position</a:t>
            </a:r>
            <a:r>
              <a:rPr lang="en-US" sz="2400">
                <a:solidFill>
                  <a:schemeClr val="accent1"/>
                </a:solidFill>
                <a:effectLst/>
                <a:ea typeface="Calibri" panose="020F0502020204030204" pitchFamily="34" charset="0"/>
                <a:cs typeface="Arial"/>
              </a:rPr>
              <a:t>; goal </a:t>
            </a:r>
            <a:r>
              <a:rPr lang="en-US" sz="2400">
                <a:solidFill>
                  <a:schemeClr val="accent1"/>
                </a:solidFill>
                <a:ea typeface="Calibri" panose="020F0502020204030204" pitchFamily="34" charset="0"/>
                <a:cs typeface="Arial"/>
              </a:rPr>
              <a:t>is permanent position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>
              <a:solidFill>
                <a:schemeClr val="accent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>
              <a:solidFill>
                <a:schemeClr val="accent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b="1">
              <a:solidFill>
                <a:schemeClr val="accent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>
              <a:solidFill>
                <a:srgbClr val="022B3A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>
              <a:solidFill>
                <a:srgbClr val="022B3A"/>
              </a:solidFill>
              <a:latin typeface="Franklin Gothic Medium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137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CA548-6873-4A7E-9B2B-4BDC401F7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0627" y="1057996"/>
            <a:ext cx="8763000" cy="766429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City Council Actions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BA9E7-0E1B-409C-8613-443448979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625" y="1992270"/>
            <a:ext cx="9147305" cy="134586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Periodic Review: Voting today to continue or terminate district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Management Services Agreement: 2nd reading September 29, 2021</a:t>
            </a:r>
          </a:p>
        </p:txBody>
      </p:sp>
    </p:spTree>
    <p:extLst>
      <p:ext uri="{BB962C8B-B14F-4D97-AF65-F5344CB8AC3E}">
        <p14:creationId xmlns:p14="http://schemas.microsoft.com/office/powerpoint/2010/main" val="1404738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256B0-FFA1-497E-9665-7D72E5AC4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680" y="1464011"/>
            <a:ext cx="4943520" cy="3415043"/>
          </a:xfrm>
        </p:spPr>
        <p:txBody>
          <a:bodyPr>
            <a:normAutofit/>
          </a:bodyPr>
          <a:lstStyle/>
          <a:p>
            <a:r>
              <a:rPr lang="en-US" sz="720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775946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CA548-6873-4A7E-9B2B-4BDC401F7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0627" y="1057996"/>
            <a:ext cx="8763000" cy="766429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City Council 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BA9E7-0E1B-409C-8613-443448979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6053" y="1992270"/>
            <a:ext cx="7933130" cy="134586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r>
              <a:rPr lang="en-US" sz="2400"/>
              <a:t>Periodic Review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BFC913-F941-40BF-8113-AD1C225F13A4}"/>
              </a:ext>
            </a:extLst>
          </p:cNvPr>
          <p:cNvSpPr txBox="1">
            <a:spLocks/>
          </p:cNvSpPr>
          <p:nvPr/>
        </p:nvSpPr>
        <p:spPr>
          <a:xfrm>
            <a:off x="2699995" y="2115724"/>
            <a:ext cx="1225215" cy="12175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9600" b="1">
                <a:solidFill>
                  <a:srgbClr val="ECF3F5"/>
                </a:solidFill>
                <a:latin typeface="Bahnschrift SemiBold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87B2BE"/>
                </a:solidFill>
              </a:rPr>
              <a:t>1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06D5D8F-C1BB-4F9F-B933-309EDDFF08CA}"/>
              </a:ext>
            </a:extLst>
          </p:cNvPr>
          <p:cNvCxnSpPr>
            <a:cxnSpLocks/>
          </p:cNvCxnSpPr>
          <p:nvPr/>
        </p:nvCxnSpPr>
        <p:spPr>
          <a:xfrm>
            <a:off x="4005421" y="2051556"/>
            <a:ext cx="0" cy="1217530"/>
          </a:xfrm>
          <a:prstGeom prst="line">
            <a:avLst/>
          </a:prstGeom>
          <a:ln w="31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ABBDB6A0-8679-453C-A140-742104028531}"/>
              </a:ext>
            </a:extLst>
          </p:cNvPr>
          <p:cNvSpPr txBox="1">
            <a:spLocks/>
          </p:cNvSpPr>
          <p:nvPr/>
        </p:nvSpPr>
        <p:spPr>
          <a:xfrm>
            <a:off x="2699995" y="4086298"/>
            <a:ext cx="1225215" cy="121753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9600" b="1">
                <a:solidFill>
                  <a:srgbClr val="87B2BE"/>
                </a:solidFill>
                <a:latin typeface="Bahnschrift SemiBold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00C752-6F8F-485F-8B95-B8A28F16A773}"/>
              </a:ext>
            </a:extLst>
          </p:cNvPr>
          <p:cNvCxnSpPr>
            <a:cxnSpLocks/>
          </p:cNvCxnSpPr>
          <p:nvPr/>
        </p:nvCxnSpPr>
        <p:spPr>
          <a:xfrm>
            <a:off x="4005421" y="4026975"/>
            <a:ext cx="0" cy="1217530"/>
          </a:xfrm>
          <a:prstGeom prst="line">
            <a:avLst/>
          </a:prstGeom>
          <a:ln w="31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27EF7A8-75B6-492E-93D2-66AD177D0158}"/>
              </a:ext>
            </a:extLst>
          </p:cNvPr>
          <p:cNvSpPr txBox="1">
            <a:spLocks/>
          </p:cNvSpPr>
          <p:nvPr/>
        </p:nvSpPr>
        <p:spPr>
          <a:xfrm>
            <a:off x="4246053" y="3975241"/>
            <a:ext cx="7710143" cy="13458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>
                <a:solidFill>
                  <a:schemeClr val="tx2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400" dirty="0"/>
              <a:t>Clean &amp; Safe District Management Services Agreement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9617DE1-D940-427A-B186-B588C1DAFF84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19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52CFF4-5B7F-44ED-92A2-FCDF4B8DD884}"/>
              </a:ext>
            </a:extLst>
          </p:cNvPr>
          <p:cNvCxnSpPr>
            <a:cxnSpLocks/>
          </p:cNvCxnSpPr>
          <p:nvPr/>
        </p:nvCxnSpPr>
        <p:spPr>
          <a:xfrm>
            <a:off x="3980990" y="653143"/>
            <a:ext cx="0" cy="564315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0E4D2C8-3AF0-4C56-928D-473B46771DD5}"/>
              </a:ext>
            </a:extLst>
          </p:cNvPr>
          <p:cNvSpPr txBox="1"/>
          <p:nvPr/>
        </p:nvSpPr>
        <p:spPr>
          <a:xfrm>
            <a:off x="504743" y="1552141"/>
            <a:ext cx="3225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298AC74-298D-4395-B65D-14ED8B87E87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50" y="715262"/>
            <a:ext cx="652213" cy="65221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70AE70B-D612-4D0D-B61E-FF6F2809EB5D}"/>
              </a:ext>
            </a:extLst>
          </p:cNvPr>
          <p:cNvSpPr txBox="1"/>
          <p:nvPr/>
        </p:nvSpPr>
        <p:spPr>
          <a:xfrm>
            <a:off x="4233336" y="1937811"/>
            <a:ext cx="7539052" cy="35548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Franklin Gothic Book"/>
                <a:cs typeface="Calibri"/>
              </a:rPr>
              <a:t>Broader City oversight, increased reporting and transparency thru City ESD Coordinator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/>
              </a:solidFill>
              <a:latin typeface="Franklin Gothic Book"/>
              <a:cs typeface="Calibri"/>
            </a:endParaRPr>
          </a:p>
          <a:p>
            <a:r>
              <a:rPr lang="en-US" sz="2400" dirty="0">
                <a:solidFill>
                  <a:schemeClr val="accent1"/>
                </a:solidFill>
                <a:latin typeface="Franklin Gothic Book"/>
                <a:cs typeface="Calibri"/>
              </a:rPr>
              <a:t>DC&amp;S to participate in Audit response </a:t>
            </a:r>
            <a:endParaRPr lang="en-US" sz="2400" dirty="0">
              <a:solidFill>
                <a:schemeClr val="accent1"/>
              </a:solidFill>
              <a:effectLst/>
              <a:latin typeface="Franklin Gothic Book"/>
              <a:ea typeface="Calibri" panose="020F0502020204030204" pitchFamily="34" charset="0"/>
              <a:cs typeface="Calibri"/>
            </a:endParaRPr>
          </a:p>
          <a:p>
            <a:endParaRPr lang="en-US" sz="2400" dirty="0">
              <a:solidFill>
                <a:schemeClr val="accent1"/>
              </a:solidFill>
              <a:latin typeface="Franklin Gothic Book"/>
              <a:cs typeface="Calibri"/>
            </a:endParaRPr>
          </a:p>
          <a:p>
            <a:r>
              <a:rPr lang="en-US" sz="2400" dirty="0">
                <a:solidFill>
                  <a:schemeClr val="accent1"/>
                </a:solidFill>
                <a:latin typeface="Franklin Gothic Book"/>
                <a:cs typeface="Calibri"/>
              </a:rPr>
              <a:t>DC&amp;S agreement adjusted to reflect Audit response</a:t>
            </a:r>
          </a:p>
          <a:p>
            <a:pPr lvl="1"/>
            <a:endParaRPr lang="en-US" sz="2400" dirty="0">
              <a:solidFill>
                <a:schemeClr val="accent1"/>
              </a:solidFill>
              <a:latin typeface="Franklin Gothic Book"/>
              <a:cs typeface="Calibri"/>
            </a:endParaRPr>
          </a:p>
          <a:p>
            <a:endParaRPr lang="en-US" sz="2400" dirty="0">
              <a:solidFill>
                <a:schemeClr val="accent1"/>
              </a:solidFill>
              <a:effectLst/>
              <a:latin typeface="Franklin Gothic Book"/>
              <a:ea typeface="Calibri" panose="020F0502020204030204" pitchFamily="34" charset="0"/>
              <a:cs typeface="Calibri"/>
            </a:endParaRPr>
          </a:p>
          <a:p>
            <a:pPr lvl="1"/>
            <a:endParaRPr lang="en-US" sz="2400" dirty="0">
              <a:solidFill>
                <a:schemeClr val="accent1"/>
              </a:solidFill>
              <a:latin typeface="Franklin Gothic Book"/>
              <a:cs typeface="Calibri"/>
            </a:endParaRPr>
          </a:p>
          <a:p>
            <a:endParaRPr lang="en-US" sz="900" dirty="0">
              <a:solidFill>
                <a:schemeClr val="accent1"/>
              </a:solidFill>
              <a:latin typeface="Franklin Gothic Book"/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868CF2-D7E6-475F-816C-99EAE823893F}"/>
              </a:ext>
            </a:extLst>
          </p:cNvPr>
          <p:cNvSpPr txBox="1"/>
          <p:nvPr/>
        </p:nvSpPr>
        <p:spPr>
          <a:xfrm>
            <a:off x="504743" y="1552141"/>
            <a:ext cx="3225627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>
                <a:solidFill>
                  <a:schemeClr val="accent1"/>
                </a:solidFill>
                <a:latin typeface="+mj-lt"/>
              </a:rPr>
              <a:t>Downtown Clean &amp; Safe</a:t>
            </a:r>
          </a:p>
          <a:p>
            <a:pPr algn="ctr"/>
            <a:r>
              <a:rPr lang="en-US" sz="4000">
                <a:solidFill>
                  <a:schemeClr val="accent1"/>
                </a:solidFill>
                <a:latin typeface="+mj-lt"/>
              </a:rPr>
              <a:t>-</a:t>
            </a:r>
          </a:p>
          <a:p>
            <a:pPr algn="ctr"/>
            <a:r>
              <a:rPr lang="en-US" sz="4000">
                <a:solidFill>
                  <a:schemeClr val="accent1"/>
                </a:solidFill>
                <a:latin typeface="+mj-lt"/>
              </a:rPr>
              <a:t>  Audit Response Alignment </a:t>
            </a:r>
            <a:endParaRPr lang="en-US" sz="400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96120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47A176F-DA91-4E44-96ED-42EB6A9617AA}"/>
              </a:ext>
            </a:extLst>
          </p:cNvPr>
          <p:cNvSpPr txBox="1">
            <a:spLocks/>
          </p:cNvSpPr>
          <p:nvPr/>
        </p:nvSpPr>
        <p:spPr>
          <a:xfrm>
            <a:off x="592778" y="321755"/>
            <a:ext cx="11030989" cy="55734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>
                <a:latin typeface="Franklin Gothic Demi"/>
              </a:rPr>
              <a:t>Enhanced Service Districts Audit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ranklin Gothic Demi"/>
                <a:ea typeface="+mj-ea"/>
                <a:cs typeface="+mj-cs"/>
              </a:rPr>
              <a:t> Response Timeline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C54D2B2-CECD-4AEB-9A32-3CAD6D30B523}"/>
              </a:ext>
            </a:extLst>
          </p:cNvPr>
          <p:cNvCxnSpPr/>
          <p:nvPr/>
        </p:nvCxnSpPr>
        <p:spPr>
          <a:xfrm>
            <a:off x="1041823" y="1802835"/>
            <a:ext cx="999744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E3F577-F44F-47DD-B803-861C222B6EE1}"/>
              </a:ext>
            </a:extLst>
          </p:cNvPr>
          <p:cNvCxnSpPr>
            <a:cxnSpLocks/>
          </p:cNvCxnSpPr>
          <p:nvPr/>
        </p:nvCxnSpPr>
        <p:spPr>
          <a:xfrm>
            <a:off x="1043411" y="1545930"/>
            <a:ext cx="0" cy="256903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CCB6DA-6ED3-4C8E-AC0D-ABA016727D80}"/>
              </a:ext>
            </a:extLst>
          </p:cNvPr>
          <p:cNvCxnSpPr>
            <a:cxnSpLocks/>
          </p:cNvCxnSpPr>
          <p:nvPr/>
        </p:nvCxnSpPr>
        <p:spPr>
          <a:xfrm>
            <a:off x="7246565" y="1531942"/>
            <a:ext cx="0" cy="256903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8E8731-D81D-4A81-8870-F824011AD361}"/>
              </a:ext>
            </a:extLst>
          </p:cNvPr>
          <p:cNvCxnSpPr>
            <a:cxnSpLocks/>
          </p:cNvCxnSpPr>
          <p:nvPr/>
        </p:nvCxnSpPr>
        <p:spPr>
          <a:xfrm>
            <a:off x="11039263" y="1545929"/>
            <a:ext cx="0" cy="256903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430CD82-FA53-40B0-A129-326889DA706B}"/>
              </a:ext>
            </a:extLst>
          </p:cNvPr>
          <p:cNvSpPr txBox="1"/>
          <p:nvPr/>
        </p:nvSpPr>
        <p:spPr>
          <a:xfrm>
            <a:off x="2534256" y="929676"/>
            <a:ext cx="955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Sept. 2021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2C0E4-E0A5-4395-BC71-65C6629A0A4A}"/>
              </a:ext>
            </a:extLst>
          </p:cNvPr>
          <p:cNvSpPr txBox="1"/>
          <p:nvPr/>
        </p:nvSpPr>
        <p:spPr>
          <a:xfrm>
            <a:off x="6796925" y="921340"/>
            <a:ext cx="955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Sept. 2022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A7E322-25D5-4133-A93C-4AEAADD76177}"/>
              </a:ext>
            </a:extLst>
          </p:cNvPr>
          <p:cNvSpPr txBox="1"/>
          <p:nvPr/>
        </p:nvSpPr>
        <p:spPr>
          <a:xfrm>
            <a:off x="10561556" y="935326"/>
            <a:ext cx="955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Sept. 2023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D5EDA83-22E8-4B5C-BAFD-FA4C8CC9033A}"/>
              </a:ext>
            </a:extLst>
          </p:cNvPr>
          <p:cNvSpPr/>
          <p:nvPr/>
        </p:nvSpPr>
        <p:spPr>
          <a:xfrm>
            <a:off x="1041823" y="1913741"/>
            <a:ext cx="1947644" cy="53688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Clean &amp; Safe Renewal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BAD02A6-1491-478E-9139-CEBB007E1B5B}"/>
              </a:ext>
            </a:extLst>
          </p:cNvPr>
          <p:cNvSpPr/>
          <p:nvPr/>
        </p:nvSpPr>
        <p:spPr>
          <a:xfrm>
            <a:off x="4287793" y="2489524"/>
            <a:ext cx="1869157" cy="536887"/>
          </a:xfrm>
          <a:prstGeom prst="roundRect">
            <a:avLst/>
          </a:prstGeom>
          <a:solidFill>
            <a:srgbClr val="F16933"/>
          </a:solidFill>
          <a:ln>
            <a:solidFill>
              <a:srgbClr val="F16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Central Eastside Renewal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99DEB3-9CA6-48EB-9CE7-EE7AC1E3EB5C}"/>
              </a:ext>
            </a:extLst>
          </p:cNvPr>
          <p:cNvSpPr txBox="1"/>
          <p:nvPr/>
        </p:nvSpPr>
        <p:spPr>
          <a:xfrm>
            <a:off x="592778" y="935326"/>
            <a:ext cx="955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Mar. 2021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DF7B009-E9B1-4D4F-BF66-980A3AEF7FDF}"/>
              </a:ext>
            </a:extLst>
          </p:cNvPr>
          <p:cNvCxnSpPr>
            <a:cxnSpLocks/>
          </p:cNvCxnSpPr>
          <p:nvPr/>
        </p:nvCxnSpPr>
        <p:spPr>
          <a:xfrm>
            <a:off x="3011964" y="1529239"/>
            <a:ext cx="0" cy="256903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0F8072-ACC0-4B9B-955A-B5DF56E7FE73}"/>
              </a:ext>
            </a:extLst>
          </p:cNvPr>
          <p:cNvCxnSpPr>
            <a:cxnSpLocks/>
          </p:cNvCxnSpPr>
          <p:nvPr/>
        </p:nvCxnSpPr>
        <p:spPr>
          <a:xfrm flipH="1">
            <a:off x="2978259" y="1802831"/>
            <a:ext cx="38022" cy="4257082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8289078-C544-45BB-8431-34834C5AAB75}"/>
              </a:ext>
            </a:extLst>
          </p:cNvPr>
          <p:cNvSpPr/>
          <p:nvPr/>
        </p:nvSpPr>
        <p:spPr>
          <a:xfrm>
            <a:off x="3049554" y="3686315"/>
            <a:ext cx="1601157" cy="536886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Audit Response Information Stage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DAA2909-BF7A-4F64-8121-23C7833C4153}"/>
              </a:ext>
            </a:extLst>
          </p:cNvPr>
          <p:cNvSpPr txBox="1"/>
          <p:nvPr/>
        </p:nvSpPr>
        <p:spPr>
          <a:xfrm>
            <a:off x="3047231" y="4650222"/>
            <a:ext cx="1601157" cy="13849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Information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Gathering details on how the ESDs currently function and sharing with the public.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945E65C-7CE4-4D1C-8B1C-9F3539AF1C52}"/>
              </a:ext>
            </a:extLst>
          </p:cNvPr>
          <p:cNvSpPr/>
          <p:nvPr/>
        </p:nvSpPr>
        <p:spPr>
          <a:xfrm>
            <a:off x="4692705" y="3686315"/>
            <a:ext cx="1831135" cy="536887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Audit Response Listening Stage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43B092E-4C4C-4AEB-A2FF-9F32B172DAC7}"/>
              </a:ext>
            </a:extLst>
          </p:cNvPr>
          <p:cNvSpPr/>
          <p:nvPr/>
        </p:nvSpPr>
        <p:spPr>
          <a:xfrm>
            <a:off x="6554791" y="3686315"/>
            <a:ext cx="1831135" cy="536887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Audit Response Implementation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E9ECF9-972D-41A2-AB46-275172D82257}"/>
              </a:ext>
            </a:extLst>
          </p:cNvPr>
          <p:cNvSpPr txBox="1"/>
          <p:nvPr/>
        </p:nvSpPr>
        <p:spPr>
          <a:xfrm>
            <a:off x="4679338" y="4644598"/>
            <a:ext cx="1831135" cy="13849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Listening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Meeting with stakeholders and the general public to hear concerns and formulate reforms.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CD20952-F2C4-4769-9F5B-CA080573A975}"/>
              </a:ext>
            </a:extLst>
          </p:cNvPr>
          <p:cNvSpPr txBox="1"/>
          <p:nvPr/>
        </p:nvSpPr>
        <p:spPr>
          <a:xfrm>
            <a:off x="6541423" y="4633560"/>
            <a:ext cx="1831135" cy="13849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Implementation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Changing Code,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re-negotiating portions of </a:t>
            </a:r>
            <a:r>
              <a:rPr lang="en-US" sz="1400" dirty="0">
                <a:solidFill>
                  <a:prstClr val="white"/>
                </a:solidFill>
                <a:latin typeface="Franklin Gothic Book"/>
              </a:rPr>
              <a:t>contract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s, bringing programs in line with changes.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90FC10-FD82-4D5F-BDD2-54CCB7672E2D}"/>
              </a:ext>
            </a:extLst>
          </p:cNvPr>
          <p:cNvSpPr txBox="1"/>
          <p:nvPr/>
        </p:nvSpPr>
        <p:spPr>
          <a:xfrm>
            <a:off x="4648389" y="921340"/>
            <a:ext cx="955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Mar. 2022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FB458F4-9267-4103-B01C-5EE8624C7C94}"/>
              </a:ext>
            </a:extLst>
          </p:cNvPr>
          <p:cNvCxnSpPr>
            <a:cxnSpLocks/>
          </p:cNvCxnSpPr>
          <p:nvPr/>
        </p:nvCxnSpPr>
        <p:spPr>
          <a:xfrm>
            <a:off x="5124804" y="1520904"/>
            <a:ext cx="0" cy="256903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BECABBE-C5A8-44E9-BF6A-462AAAAB5249}"/>
              </a:ext>
            </a:extLst>
          </p:cNvPr>
          <p:cNvCxnSpPr>
            <a:cxnSpLocks/>
          </p:cNvCxnSpPr>
          <p:nvPr/>
        </p:nvCxnSpPr>
        <p:spPr>
          <a:xfrm>
            <a:off x="9297620" y="1545928"/>
            <a:ext cx="0" cy="256903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6B7930C-9328-429F-9995-9E75B3367D88}"/>
              </a:ext>
            </a:extLst>
          </p:cNvPr>
          <p:cNvSpPr txBox="1"/>
          <p:nvPr/>
        </p:nvSpPr>
        <p:spPr>
          <a:xfrm>
            <a:off x="8847980" y="935326"/>
            <a:ext cx="955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Mar. 2023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5398A3E-78C6-423E-BF17-36926000A48C}"/>
              </a:ext>
            </a:extLst>
          </p:cNvPr>
          <p:cNvSpPr/>
          <p:nvPr/>
        </p:nvSpPr>
        <p:spPr>
          <a:xfrm>
            <a:off x="9936388" y="3080600"/>
            <a:ext cx="1102875" cy="536887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Lloyd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Renewal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9822C71-CA57-42F4-BE8B-2B92A9F7DCCA}"/>
              </a:ext>
            </a:extLst>
          </p:cNvPr>
          <p:cNvCxnSpPr>
            <a:stCxn id="31" idx="3"/>
          </p:cNvCxnSpPr>
          <p:nvPr/>
        </p:nvCxnSpPr>
        <p:spPr>
          <a:xfrm>
            <a:off x="11039262" y="3349044"/>
            <a:ext cx="365760" cy="2934"/>
          </a:xfrm>
          <a:prstGeom prst="straightConnector1">
            <a:avLst/>
          </a:prstGeom>
          <a:ln w="730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1FDB965-0D87-497D-87ED-5CC9095CB09B}"/>
              </a:ext>
            </a:extLst>
          </p:cNvPr>
          <p:cNvSpPr/>
          <p:nvPr/>
        </p:nvSpPr>
        <p:spPr>
          <a:xfrm>
            <a:off x="6200492" y="1913740"/>
            <a:ext cx="4838769" cy="53688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Ongoing Oversight and Aid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B6D9C00-32DF-42CD-9C81-4989BA4E0A39}"/>
              </a:ext>
            </a:extLst>
          </p:cNvPr>
          <p:cNvSpPr/>
          <p:nvPr/>
        </p:nvSpPr>
        <p:spPr>
          <a:xfrm>
            <a:off x="7428462" y="2497170"/>
            <a:ext cx="3610800" cy="536887"/>
          </a:xfrm>
          <a:prstGeom prst="roundRect">
            <a:avLst/>
          </a:prstGeom>
          <a:solidFill>
            <a:srgbClr val="F16933"/>
          </a:solidFill>
          <a:ln>
            <a:solidFill>
              <a:srgbClr val="F16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Ongoing Oversight and Aid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2763702-FA14-4453-B6AA-5577599F6104}"/>
              </a:ext>
            </a:extLst>
          </p:cNvPr>
          <p:cNvCxnSpPr/>
          <p:nvPr/>
        </p:nvCxnSpPr>
        <p:spPr>
          <a:xfrm>
            <a:off x="11039262" y="2176761"/>
            <a:ext cx="365760" cy="2934"/>
          </a:xfrm>
          <a:prstGeom prst="straightConnector1">
            <a:avLst/>
          </a:prstGeom>
          <a:ln w="73025">
            <a:solidFill>
              <a:srgbClr val="ECAA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FBD7400-99D6-478D-8F45-0EC412BD87B3}"/>
              </a:ext>
            </a:extLst>
          </p:cNvPr>
          <p:cNvCxnSpPr/>
          <p:nvPr/>
        </p:nvCxnSpPr>
        <p:spPr>
          <a:xfrm>
            <a:off x="11039262" y="2757967"/>
            <a:ext cx="365760" cy="2934"/>
          </a:xfrm>
          <a:prstGeom prst="straightConnector1">
            <a:avLst/>
          </a:prstGeom>
          <a:ln w="73025">
            <a:solidFill>
              <a:srgbClr val="F16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24A2859-0DAB-4278-B8F5-02067678C3B3}"/>
              </a:ext>
            </a:extLst>
          </p:cNvPr>
          <p:cNvSpPr/>
          <p:nvPr/>
        </p:nvSpPr>
        <p:spPr>
          <a:xfrm>
            <a:off x="4287793" y="1918303"/>
            <a:ext cx="1869157" cy="53688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C&amp;S/PPB Contract</a:t>
            </a:r>
            <a:r>
              <a:rPr lang="en-US" sz="1400" dirty="0">
                <a:solidFill>
                  <a:prstClr val="white"/>
                </a:solidFill>
                <a:latin typeface="Franklin Gothic Book"/>
              </a:rPr>
              <a:t> Consolidation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AC28E26-03E0-4CC3-9B71-30DA042233A8}"/>
              </a:ext>
            </a:extLst>
          </p:cNvPr>
          <p:cNvSpPr/>
          <p:nvPr/>
        </p:nvSpPr>
        <p:spPr>
          <a:xfrm>
            <a:off x="3059824" y="1918303"/>
            <a:ext cx="1184428" cy="53688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Transition Period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598BFBB-305B-4A9C-874E-1B80101D1FF8}"/>
              </a:ext>
            </a:extLst>
          </p:cNvPr>
          <p:cNvSpPr/>
          <p:nvPr/>
        </p:nvSpPr>
        <p:spPr>
          <a:xfrm>
            <a:off x="6200492" y="2497169"/>
            <a:ext cx="1184428" cy="536887"/>
          </a:xfrm>
          <a:prstGeom prst="roundRect">
            <a:avLst/>
          </a:prstGeom>
          <a:solidFill>
            <a:srgbClr val="F16933"/>
          </a:solidFill>
          <a:ln>
            <a:solidFill>
              <a:srgbClr val="F16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Transition Period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204083-3FE2-4B89-A7C2-E9B7FB56A6E0}"/>
              </a:ext>
            </a:extLst>
          </p:cNvPr>
          <p:cNvCxnSpPr>
            <a:cxnSpLocks/>
          </p:cNvCxnSpPr>
          <p:nvPr/>
        </p:nvCxnSpPr>
        <p:spPr>
          <a:xfrm flipH="1">
            <a:off x="4665998" y="3548957"/>
            <a:ext cx="19197" cy="2469597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0C4EB33-B43D-4657-8EEE-881D6D5C1D6B}"/>
              </a:ext>
            </a:extLst>
          </p:cNvPr>
          <p:cNvCxnSpPr>
            <a:cxnSpLocks/>
          </p:cNvCxnSpPr>
          <p:nvPr/>
        </p:nvCxnSpPr>
        <p:spPr>
          <a:xfrm flipH="1">
            <a:off x="6529762" y="3548957"/>
            <a:ext cx="19197" cy="2469597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3FF44EE-CEA7-4806-800C-7081234920F3}"/>
              </a:ext>
            </a:extLst>
          </p:cNvPr>
          <p:cNvCxnSpPr>
            <a:cxnSpLocks/>
          </p:cNvCxnSpPr>
          <p:nvPr/>
        </p:nvCxnSpPr>
        <p:spPr>
          <a:xfrm flipH="1">
            <a:off x="8377648" y="3559996"/>
            <a:ext cx="19197" cy="2469597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9C6FEF45-66AC-40DA-A0B9-D9E3A02F5400}"/>
              </a:ext>
            </a:extLst>
          </p:cNvPr>
          <p:cNvSpPr txBox="1"/>
          <p:nvPr/>
        </p:nvSpPr>
        <p:spPr>
          <a:xfrm>
            <a:off x="4746702" y="3248070"/>
            <a:ext cx="355427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City Council check-ins between each stage.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9DD14C1-A974-4DB2-AEA0-39D967ACF28B}"/>
              </a:ext>
            </a:extLst>
          </p:cNvPr>
          <p:cNvSpPr/>
          <p:nvPr/>
        </p:nvSpPr>
        <p:spPr>
          <a:xfrm>
            <a:off x="1133693" y="3686315"/>
            <a:ext cx="1794698" cy="536886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Audit Response </a:t>
            </a:r>
            <a:r>
              <a:rPr lang="en-US" sz="1400">
                <a:solidFill>
                  <a:prstClr val="white"/>
                </a:solidFill>
                <a:latin typeface="Franklin Gothic Book"/>
              </a:rPr>
              <a:t>Initiation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59EB104-4BB2-4EA7-B21E-6EA0CE8C29D3}"/>
              </a:ext>
            </a:extLst>
          </p:cNvPr>
          <p:cNvSpPr txBox="1"/>
          <p:nvPr/>
        </p:nvSpPr>
        <p:spPr>
          <a:xfrm>
            <a:off x="1133693" y="4633560"/>
            <a:ext cx="1779030" cy="13849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Initiation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Hiring of ESD Coordinator and initial changes to Clean &amp;</a:t>
            </a:r>
            <a:r>
              <a:rPr lang="en-US" sz="1400" dirty="0">
                <a:solidFill>
                  <a:prstClr val="white"/>
                </a:solidFill>
                <a:latin typeface="Franklin Gothic Book"/>
              </a:rPr>
              <a:t> Safe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contract.</a:t>
            </a:r>
          </a:p>
        </p:txBody>
      </p:sp>
    </p:spTree>
    <p:extLst>
      <p:ext uri="{BB962C8B-B14F-4D97-AF65-F5344CB8AC3E}">
        <p14:creationId xmlns:p14="http://schemas.microsoft.com/office/powerpoint/2010/main" val="1253110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47A176F-DA91-4E44-96ED-42EB6A9617AA}"/>
              </a:ext>
            </a:extLst>
          </p:cNvPr>
          <p:cNvSpPr txBox="1">
            <a:spLocks/>
          </p:cNvSpPr>
          <p:nvPr/>
        </p:nvSpPr>
        <p:spPr>
          <a:xfrm>
            <a:off x="608608" y="389207"/>
            <a:ext cx="11030989" cy="9725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Community Input Overview</a:t>
            </a:r>
            <a:endParaRPr lang="en-US" sz="260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600A8A9-B0EB-4231-B5FF-A88D585F73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31216"/>
              </p:ext>
            </p:extLst>
          </p:nvPr>
        </p:nvGraphicFramePr>
        <p:xfrm>
          <a:off x="651758" y="1719934"/>
          <a:ext cx="11030988" cy="2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8498">
                  <a:extLst>
                    <a:ext uri="{9D8B030D-6E8A-4147-A177-3AD203B41FA5}">
                      <a16:colId xmlns:a16="http://schemas.microsoft.com/office/drawing/2014/main" val="1020923899"/>
                    </a:ext>
                  </a:extLst>
                </a:gridCol>
                <a:gridCol w="1838498">
                  <a:extLst>
                    <a:ext uri="{9D8B030D-6E8A-4147-A177-3AD203B41FA5}">
                      <a16:colId xmlns:a16="http://schemas.microsoft.com/office/drawing/2014/main" val="3448130752"/>
                    </a:ext>
                  </a:extLst>
                </a:gridCol>
                <a:gridCol w="1838498">
                  <a:extLst>
                    <a:ext uri="{9D8B030D-6E8A-4147-A177-3AD203B41FA5}">
                      <a16:colId xmlns:a16="http://schemas.microsoft.com/office/drawing/2014/main" val="3570303882"/>
                    </a:ext>
                  </a:extLst>
                </a:gridCol>
                <a:gridCol w="1838498">
                  <a:extLst>
                    <a:ext uri="{9D8B030D-6E8A-4147-A177-3AD203B41FA5}">
                      <a16:colId xmlns:a16="http://schemas.microsoft.com/office/drawing/2014/main" val="3301633863"/>
                    </a:ext>
                  </a:extLst>
                </a:gridCol>
                <a:gridCol w="1838498">
                  <a:extLst>
                    <a:ext uri="{9D8B030D-6E8A-4147-A177-3AD203B41FA5}">
                      <a16:colId xmlns:a16="http://schemas.microsoft.com/office/drawing/2014/main" val="3340902231"/>
                    </a:ext>
                  </a:extLst>
                </a:gridCol>
                <a:gridCol w="1838498">
                  <a:extLst>
                    <a:ext uri="{9D8B030D-6E8A-4147-A177-3AD203B41FA5}">
                      <a16:colId xmlns:a16="http://schemas.microsoft.com/office/drawing/2014/main" val="17141732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Retail Ratepayers Focus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Residential Ratepayers Focus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Citywide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Citywide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All </a:t>
                      </a:r>
                    </a:p>
                    <a:p>
                      <a:pPr algn="ctr"/>
                      <a:r>
                        <a:rPr lang="en-US"/>
                        <a:t>Ratepayers Focus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998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June 29,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July 20,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July 27,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July 27,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August 17,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481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Attendees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7392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Provided 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58547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F46AD56-BED4-4A6D-A3C1-F60FF6E63D0F}"/>
              </a:ext>
            </a:extLst>
          </p:cNvPr>
          <p:cNvSpPr txBox="1"/>
          <p:nvPr/>
        </p:nvSpPr>
        <p:spPr>
          <a:xfrm>
            <a:off x="608608" y="3746854"/>
            <a:ext cx="10601810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Written comments: 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444 via email and online comment form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161 (36%) from district ratepayers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232 (52%) from two mass messaging campaigns </a:t>
            </a:r>
          </a:p>
          <a:p>
            <a:pPr algn="ctr"/>
            <a:endParaRPr lang="en-US" sz="1200" dirty="0">
              <a:solidFill>
                <a:schemeClr val="bg1"/>
              </a:solidFill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Total of 507 pieces of testimony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2F7852-A922-4057-9AEE-549F4BB18216}"/>
              </a:ext>
            </a:extLst>
          </p:cNvPr>
          <p:cNvSpPr txBox="1"/>
          <p:nvPr/>
        </p:nvSpPr>
        <p:spPr>
          <a:xfrm>
            <a:off x="567418" y="1202416"/>
            <a:ext cx="382909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Listening Sessions:</a:t>
            </a:r>
            <a:r>
              <a:rPr lang="en-US" sz="280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02059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47A176F-DA91-4E44-96ED-42EB6A9617AA}"/>
              </a:ext>
            </a:extLst>
          </p:cNvPr>
          <p:cNvSpPr txBox="1">
            <a:spLocks/>
          </p:cNvSpPr>
          <p:nvPr/>
        </p:nvSpPr>
        <p:spPr>
          <a:xfrm>
            <a:off x="592778" y="283544"/>
            <a:ext cx="11030989" cy="55734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Community Input Overview – Major Themes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D4B7A6-47BE-4A3A-9179-502B8B5FBE5E}"/>
              </a:ext>
            </a:extLst>
          </p:cNvPr>
          <p:cNvCxnSpPr/>
          <p:nvPr/>
        </p:nvCxnSpPr>
        <p:spPr>
          <a:xfrm>
            <a:off x="1096252" y="2303010"/>
            <a:ext cx="999744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2A1817-82F3-4455-917A-F6240F2F8AC4}"/>
              </a:ext>
            </a:extLst>
          </p:cNvPr>
          <p:cNvCxnSpPr>
            <a:cxnSpLocks/>
          </p:cNvCxnSpPr>
          <p:nvPr/>
        </p:nvCxnSpPr>
        <p:spPr>
          <a:xfrm>
            <a:off x="1096252" y="2303010"/>
            <a:ext cx="0" cy="256903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3E37D1-A6E8-46FB-B1F4-B9005388F983}"/>
              </a:ext>
            </a:extLst>
          </p:cNvPr>
          <p:cNvCxnSpPr>
            <a:cxnSpLocks/>
          </p:cNvCxnSpPr>
          <p:nvPr/>
        </p:nvCxnSpPr>
        <p:spPr>
          <a:xfrm>
            <a:off x="2749829" y="2311706"/>
            <a:ext cx="0" cy="256903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A545B2-710A-4310-8C1B-194917549035}"/>
              </a:ext>
            </a:extLst>
          </p:cNvPr>
          <p:cNvCxnSpPr>
            <a:cxnSpLocks/>
          </p:cNvCxnSpPr>
          <p:nvPr/>
        </p:nvCxnSpPr>
        <p:spPr>
          <a:xfrm>
            <a:off x="4433411" y="2311706"/>
            <a:ext cx="0" cy="256903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5D5081-A9EB-4575-8D2F-24E179C081E3}"/>
              </a:ext>
            </a:extLst>
          </p:cNvPr>
          <p:cNvCxnSpPr>
            <a:cxnSpLocks/>
          </p:cNvCxnSpPr>
          <p:nvPr/>
        </p:nvCxnSpPr>
        <p:spPr>
          <a:xfrm>
            <a:off x="6162701" y="2303009"/>
            <a:ext cx="0" cy="256903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D05605-185F-47D6-B2D4-C4D68CF8C503}"/>
              </a:ext>
            </a:extLst>
          </p:cNvPr>
          <p:cNvCxnSpPr>
            <a:cxnSpLocks/>
          </p:cNvCxnSpPr>
          <p:nvPr/>
        </p:nvCxnSpPr>
        <p:spPr>
          <a:xfrm>
            <a:off x="11093692" y="2311706"/>
            <a:ext cx="0" cy="256903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C8C7D1-E2FA-465C-8672-B79EF54B05DF}"/>
              </a:ext>
            </a:extLst>
          </p:cNvPr>
          <p:cNvCxnSpPr>
            <a:cxnSpLocks/>
          </p:cNvCxnSpPr>
          <p:nvPr/>
        </p:nvCxnSpPr>
        <p:spPr>
          <a:xfrm>
            <a:off x="7934559" y="2303010"/>
            <a:ext cx="0" cy="256903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D2DAC53-95B9-497C-982D-DFDC792D745B}"/>
              </a:ext>
            </a:extLst>
          </p:cNvPr>
          <p:cNvSpPr txBox="1"/>
          <p:nvPr/>
        </p:nvSpPr>
        <p:spPr>
          <a:xfrm>
            <a:off x="647207" y="1651905"/>
            <a:ext cx="955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Expand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(74)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A73560-ECCD-4E40-B7DF-9661AD8A20EB}"/>
              </a:ext>
            </a:extLst>
          </p:cNvPr>
          <p:cNvSpPr txBox="1"/>
          <p:nvPr/>
        </p:nvSpPr>
        <p:spPr>
          <a:xfrm>
            <a:off x="2289220" y="1385203"/>
            <a:ext cx="955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No Change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(125)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3AE956-A001-4AA2-BEC7-253CD515DD10}"/>
              </a:ext>
            </a:extLst>
          </p:cNvPr>
          <p:cNvSpPr txBox="1"/>
          <p:nvPr/>
        </p:nvSpPr>
        <p:spPr>
          <a:xfrm>
            <a:off x="3973534" y="1384029"/>
            <a:ext cx="955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Slight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Reform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(13)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04F82A-D140-49A1-96B7-459A22F0DB22}"/>
              </a:ext>
            </a:extLst>
          </p:cNvPr>
          <p:cNvSpPr txBox="1"/>
          <p:nvPr/>
        </p:nvSpPr>
        <p:spPr>
          <a:xfrm>
            <a:off x="5601606" y="1377702"/>
            <a:ext cx="1136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Moderate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Reform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(33)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D0D1BB-7BEF-4491-8486-882EDC1892BA}"/>
              </a:ext>
            </a:extLst>
          </p:cNvPr>
          <p:cNvSpPr txBox="1"/>
          <p:nvPr/>
        </p:nvSpPr>
        <p:spPr>
          <a:xfrm>
            <a:off x="7451899" y="1384029"/>
            <a:ext cx="955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Major Reform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(36)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982F2A-948A-41FC-97E6-81FB8E0A5CCA}"/>
              </a:ext>
            </a:extLst>
          </p:cNvPr>
          <p:cNvSpPr txBox="1"/>
          <p:nvPr/>
        </p:nvSpPr>
        <p:spPr>
          <a:xfrm>
            <a:off x="10503267" y="1350930"/>
            <a:ext cx="1039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No Renewal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(51)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0E592A-1B19-4CE5-8CB2-391FF3AF20F6}"/>
              </a:ext>
            </a:extLst>
          </p:cNvPr>
          <p:cNvSpPr txBox="1"/>
          <p:nvPr/>
        </p:nvSpPr>
        <p:spPr>
          <a:xfrm>
            <a:off x="974177" y="2640947"/>
            <a:ext cx="4555680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Franklin Gothic Book"/>
              </a:rPr>
              <a:t>Group A (206)</a:t>
            </a:r>
            <a:endParaRPr lang="en-US" dirty="0">
              <a:solidFill>
                <a:schemeClr val="bg1"/>
              </a:solidFill>
              <a:latin typeface="Franklin Gothic Book"/>
            </a:endParaRPr>
          </a:p>
          <a:p>
            <a:pPr algn="ctr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Commercial rate payers</a:t>
            </a:r>
            <a:r>
              <a:rPr lang="en-US" dirty="0">
                <a:solidFill>
                  <a:schemeClr val="bg1"/>
                </a:solidFill>
                <a:latin typeface="Franklin Gothic Book"/>
              </a:rPr>
              <a:t> &amp;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business </a:t>
            </a:r>
            <a:r>
              <a:rPr lang="en-US" dirty="0">
                <a:solidFill>
                  <a:schemeClr val="bg1"/>
                </a:solidFill>
                <a:latin typeface="Franklin Gothic Book"/>
              </a:rPr>
              <a:t>associations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.</a:t>
            </a:r>
            <a:r>
              <a:rPr lang="en-US" dirty="0">
                <a:solidFill>
                  <a:schemeClr val="bg1"/>
                </a:solidFill>
                <a:latin typeface="Franklin Gothic Book"/>
              </a:rPr>
              <a:t> 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3F935B-18BA-4B0C-9819-505B3B4B3414}"/>
              </a:ext>
            </a:extLst>
          </p:cNvPr>
          <p:cNvSpPr txBox="1"/>
          <p:nvPr/>
        </p:nvSpPr>
        <p:spPr>
          <a:xfrm>
            <a:off x="7083674" y="2630950"/>
            <a:ext cx="4203032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Franklin Gothic Book"/>
              </a:rPr>
              <a:t>Group B (257)</a:t>
            </a:r>
            <a:endParaRPr lang="en-US" dirty="0">
              <a:solidFill>
                <a:schemeClr val="bg1"/>
              </a:solidFill>
              <a:latin typeface="Franklin Gothic Book"/>
            </a:endParaRPr>
          </a:p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Franklin Gothic Book"/>
              </a:rPr>
              <a:t>Advocacy groups and individuals outside of District. </a:t>
            </a: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Book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972EF5-5FE6-4A75-A7EB-E481F7DEB92E}"/>
              </a:ext>
            </a:extLst>
          </p:cNvPr>
          <p:cNvSpPr txBox="1"/>
          <p:nvPr/>
        </p:nvSpPr>
        <p:spPr>
          <a:xfrm>
            <a:off x="4636057" y="3728529"/>
            <a:ext cx="4422881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Franklin Gothic Book"/>
              </a:rPr>
              <a:t>Group C (18)</a:t>
            </a:r>
            <a:endParaRPr lang="en-US" dirty="0">
              <a:solidFill>
                <a:schemeClr val="bg1"/>
              </a:solidFill>
              <a:latin typeface="Franklin Gothic Book"/>
            </a:endParaRPr>
          </a:p>
          <a:p>
            <a:pPr algn="ctr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Residential condominium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ratepayers</a:t>
            </a:r>
            <a:r>
              <a:rPr lang="en-US" dirty="0">
                <a:solidFill>
                  <a:schemeClr val="bg1"/>
                </a:solidFill>
                <a:latin typeface="Franklin Gothic Book"/>
              </a:rPr>
              <a:t>.</a:t>
            </a: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Book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BAA2112-7166-48F0-BF65-C6245CF1031D}"/>
              </a:ext>
            </a:extLst>
          </p:cNvPr>
          <p:cNvSpPr txBox="1"/>
          <p:nvPr/>
        </p:nvSpPr>
        <p:spPr>
          <a:xfrm>
            <a:off x="4388054" y="4514528"/>
            <a:ext cx="3910142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Franklin Gothic Book"/>
              </a:rPr>
              <a:t>Group D (26)</a:t>
            </a:r>
            <a:endParaRPr lang="en-US" dirty="0">
              <a:solidFill>
                <a:schemeClr val="bg1"/>
              </a:solidFill>
              <a:latin typeface="Franklin Gothic Book"/>
            </a:endParaRPr>
          </a:p>
          <a:p>
            <a:pPr algn="ctr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Neighborhood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associations and b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usiness organizations.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2D2E7C4-198E-4761-A5D1-E9902796F5DB}"/>
              </a:ext>
            </a:extLst>
          </p:cNvPr>
          <p:cNvCxnSpPr>
            <a:cxnSpLocks/>
          </p:cNvCxnSpPr>
          <p:nvPr/>
        </p:nvCxnSpPr>
        <p:spPr>
          <a:xfrm>
            <a:off x="9635933" y="2315349"/>
            <a:ext cx="0" cy="256903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91FB7F8-2DFC-4C0A-90F1-E56A85BDDD54}"/>
              </a:ext>
            </a:extLst>
          </p:cNvPr>
          <p:cNvSpPr txBox="1"/>
          <p:nvPr/>
        </p:nvSpPr>
        <p:spPr>
          <a:xfrm>
            <a:off x="9058950" y="1392019"/>
            <a:ext cx="1153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Postpone Renewal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(175)</a:t>
            </a:r>
          </a:p>
        </p:txBody>
      </p:sp>
    </p:spTree>
    <p:extLst>
      <p:ext uri="{BB962C8B-B14F-4D97-AF65-F5344CB8AC3E}">
        <p14:creationId xmlns:p14="http://schemas.microsoft.com/office/powerpoint/2010/main" val="70220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  <p:bldP spid="23" grpId="0"/>
      <p:bldP spid="24" grpId="0"/>
      <p:bldP spid="25" grpId="0" animBg="1"/>
      <p:bldP spid="26" grpId="0" animBg="1"/>
      <p:bldP spid="31" grpId="0" animBg="1"/>
      <p:bldP spid="32" grpId="0" animBg="1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47A176F-DA91-4E44-96ED-42EB6A9617AA}"/>
              </a:ext>
            </a:extLst>
          </p:cNvPr>
          <p:cNvSpPr txBox="1">
            <a:spLocks/>
          </p:cNvSpPr>
          <p:nvPr/>
        </p:nvSpPr>
        <p:spPr>
          <a:xfrm>
            <a:off x="592778" y="283544"/>
            <a:ext cx="11030989" cy="55734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Community Input Overview – Major Themes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D4B7A6-47BE-4A3A-9179-502B8B5FBE5E}"/>
              </a:ext>
            </a:extLst>
          </p:cNvPr>
          <p:cNvCxnSpPr/>
          <p:nvPr/>
        </p:nvCxnSpPr>
        <p:spPr>
          <a:xfrm>
            <a:off x="1041823" y="2221038"/>
            <a:ext cx="9997440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2A1817-82F3-4455-917A-F6240F2F8AC4}"/>
              </a:ext>
            </a:extLst>
          </p:cNvPr>
          <p:cNvCxnSpPr>
            <a:cxnSpLocks/>
          </p:cNvCxnSpPr>
          <p:nvPr/>
        </p:nvCxnSpPr>
        <p:spPr>
          <a:xfrm>
            <a:off x="1041823" y="2221038"/>
            <a:ext cx="0" cy="256903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3E37D1-A6E8-46FB-B1F4-B9005388F983}"/>
              </a:ext>
            </a:extLst>
          </p:cNvPr>
          <p:cNvCxnSpPr>
            <a:cxnSpLocks/>
          </p:cNvCxnSpPr>
          <p:nvPr/>
        </p:nvCxnSpPr>
        <p:spPr>
          <a:xfrm>
            <a:off x="2695400" y="2229734"/>
            <a:ext cx="0" cy="256903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A545B2-710A-4310-8C1B-194917549035}"/>
              </a:ext>
            </a:extLst>
          </p:cNvPr>
          <p:cNvCxnSpPr>
            <a:cxnSpLocks/>
          </p:cNvCxnSpPr>
          <p:nvPr/>
        </p:nvCxnSpPr>
        <p:spPr>
          <a:xfrm>
            <a:off x="4378982" y="2229734"/>
            <a:ext cx="0" cy="256903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5D5081-A9EB-4575-8D2F-24E179C081E3}"/>
              </a:ext>
            </a:extLst>
          </p:cNvPr>
          <p:cNvCxnSpPr>
            <a:cxnSpLocks/>
          </p:cNvCxnSpPr>
          <p:nvPr/>
        </p:nvCxnSpPr>
        <p:spPr>
          <a:xfrm>
            <a:off x="6108272" y="2221037"/>
            <a:ext cx="0" cy="256903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D05605-185F-47D6-B2D4-C4D68CF8C503}"/>
              </a:ext>
            </a:extLst>
          </p:cNvPr>
          <p:cNvCxnSpPr>
            <a:cxnSpLocks/>
          </p:cNvCxnSpPr>
          <p:nvPr/>
        </p:nvCxnSpPr>
        <p:spPr>
          <a:xfrm>
            <a:off x="11039263" y="2229734"/>
            <a:ext cx="0" cy="256903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C8C7D1-E2FA-465C-8672-B79EF54B05DF}"/>
              </a:ext>
            </a:extLst>
          </p:cNvPr>
          <p:cNvCxnSpPr>
            <a:cxnSpLocks/>
          </p:cNvCxnSpPr>
          <p:nvPr/>
        </p:nvCxnSpPr>
        <p:spPr>
          <a:xfrm>
            <a:off x="7880130" y="2221038"/>
            <a:ext cx="0" cy="256903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D2DAC53-95B9-497C-982D-DFDC792D745B}"/>
              </a:ext>
            </a:extLst>
          </p:cNvPr>
          <p:cNvSpPr txBox="1"/>
          <p:nvPr/>
        </p:nvSpPr>
        <p:spPr>
          <a:xfrm>
            <a:off x="592778" y="1569933"/>
            <a:ext cx="955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Expand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(74)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A73560-ECCD-4E40-B7DF-9661AD8A20EB}"/>
              </a:ext>
            </a:extLst>
          </p:cNvPr>
          <p:cNvSpPr txBox="1"/>
          <p:nvPr/>
        </p:nvSpPr>
        <p:spPr>
          <a:xfrm>
            <a:off x="2234791" y="1303231"/>
            <a:ext cx="955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No Change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(125)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3AE956-A001-4AA2-BEC7-253CD515DD10}"/>
              </a:ext>
            </a:extLst>
          </p:cNvPr>
          <p:cNvSpPr txBox="1"/>
          <p:nvPr/>
        </p:nvSpPr>
        <p:spPr>
          <a:xfrm>
            <a:off x="3919105" y="1302057"/>
            <a:ext cx="955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Slight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Reform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(13)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04F82A-D140-49A1-96B7-459A22F0DB22}"/>
              </a:ext>
            </a:extLst>
          </p:cNvPr>
          <p:cNvSpPr txBox="1"/>
          <p:nvPr/>
        </p:nvSpPr>
        <p:spPr>
          <a:xfrm>
            <a:off x="5547177" y="1295730"/>
            <a:ext cx="1136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Moderate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Reform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(33)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D0D1BB-7BEF-4491-8486-882EDC1892BA}"/>
              </a:ext>
            </a:extLst>
          </p:cNvPr>
          <p:cNvSpPr txBox="1"/>
          <p:nvPr/>
        </p:nvSpPr>
        <p:spPr>
          <a:xfrm>
            <a:off x="7397470" y="1302057"/>
            <a:ext cx="955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Major Reform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(36)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982F2A-948A-41FC-97E6-81FB8E0A5CCA}"/>
              </a:ext>
            </a:extLst>
          </p:cNvPr>
          <p:cNvSpPr txBox="1"/>
          <p:nvPr/>
        </p:nvSpPr>
        <p:spPr>
          <a:xfrm>
            <a:off x="10448838" y="1268958"/>
            <a:ext cx="1039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No Renewal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(51)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40B597-FC8B-49B4-B567-D5D72D6A188B}"/>
              </a:ext>
            </a:extLst>
          </p:cNvPr>
          <p:cNvSpPr txBox="1"/>
          <p:nvPr/>
        </p:nvSpPr>
        <p:spPr>
          <a:xfrm>
            <a:off x="8137319" y="2661443"/>
            <a:ext cx="3350925" cy="310854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Organizations calling for further major reforms include</a:t>
            </a:r>
            <a:r>
              <a:rPr lang="en-US" sz="1400" dirty="0">
                <a:solidFill>
                  <a:schemeClr val="bg1"/>
                </a:solidFill>
                <a:latin typeface="Franklin Gothic Book"/>
              </a:rPr>
              <a:t>:</a:t>
            </a:r>
            <a:endParaRPr lang="en-US" dirty="0">
              <a:solidFill>
                <a:schemeClr val="bg1"/>
              </a:solidFill>
              <a:latin typeface="Franklin Gothic Book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350PDX</a:t>
            </a:r>
            <a:endParaRPr lang="en-US" dirty="0">
              <a:solidFill>
                <a:schemeClr val="bg1"/>
              </a:solidFill>
              <a:latin typeface="Franklin Gothic Book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ACLU</a:t>
            </a:r>
            <a:endParaRPr lang="en-US" dirty="0">
              <a:solidFill>
                <a:schemeClr val="bg1"/>
              </a:solidFill>
              <a:latin typeface="Franklin Gothic Book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BerniePDX</a:t>
            </a:r>
            <a:endParaRPr lang="en-US" dirty="0">
              <a:solidFill>
                <a:schemeClr val="bg1"/>
              </a:solidFill>
              <a:latin typeface="Franklin Gothic Book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Hygiene4All</a:t>
            </a:r>
            <a:endParaRPr lang="en-US" dirty="0">
              <a:solidFill>
                <a:schemeClr val="bg1"/>
              </a:solidFill>
              <a:latin typeface="Franklin Gothic Book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Oregon Justice Resource Center</a:t>
            </a:r>
            <a:endParaRPr lang="en-US" dirty="0">
              <a:solidFill>
                <a:schemeClr val="bg1"/>
              </a:solidFill>
              <a:latin typeface="Franklin Gothic Book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Portland Jobs With Justice</a:t>
            </a:r>
            <a:endParaRPr lang="en-US" dirty="0">
              <a:solidFill>
                <a:schemeClr val="bg1"/>
              </a:solidFill>
              <a:latin typeface="Franklin Gothic Book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Portland Independent Business Bloc</a:t>
            </a:r>
            <a:endParaRPr lang="en-US" dirty="0">
              <a:solidFill>
                <a:schemeClr val="bg1"/>
              </a:solidFill>
              <a:latin typeface="Franklin Gothic Book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Portland Metro People’s Coalition</a:t>
            </a:r>
            <a:endParaRPr lang="en-US" dirty="0">
              <a:solidFill>
                <a:schemeClr val="bg1"/>
              </a:solidFill>
              <a:latin typeface="Franklin Gothic Book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Portland Democratic Socialists</a:t>
            </a:r>
            <a:endParaRPr lang="en-US" dirty="0">
              <a:solidFill>
                <a:schemeClr val="bg1"/>
              </a:solidFill>
              <a:latin typeface="Franklin Gothic Book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Stop the Sweeps</a:t>
            </a:r>
            <a:endParaRPr lang="en-US" dirty="0">
              <a:solidFill>
                <a:schemeClr val="bg1"/>
              </a:solidFill>
              <a:latin typeface="Franklin Gothic Book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Sisters of the Road</a:t>
            </a:r>
            <a:endParaRPr lang="en-US" dirty="0">
              <a:solidFill>
                <a:schemeClr val="bg1"/>
              </a:solidFill>
              <a:latin typeface="Franklin Gothic Book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Western Regional Advocacy Project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2586E5-744F-4F06-91AA-60DEB8D1F36F}"/>
              </a:ext>
            </a:extLst>
          </p:cNvPr>
          <p:cNvSpPr txBox="1"/>
          <p:nvPr/>
        </p:nvSpPr>
        <p:spPr>
          <a:xfrm>
            <a:off x="467768" y="2686552"/>
            <a:ext cx="4279764" cy="267765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Organizations supporting renewal with</a:t>
            </a:r>
            <a:r>
              <a:rPr kumimoji="0" lang="en-US" sz="14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new agreement </a:t>
            </a:r>
            <a:r>
              <a:rPr lang="en-US" sz="1400" dirty="0">
                <a:solidFill>
                  <a:schemeClr val="bg1"/>
                </a:solidFill>
                <a:latin typeface="Franklin Gothic Book"/>
              </a:rPr>
              <a:t>include: 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400" dirty="0">
                <a:solidFill>
                  <a:schemeClr val="bg1"/>
                </a:solidFill>
              </a:rPr>
              <a:t>Commercial Real Estate Development Association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400" dirty="0">
                <a:solidFill>
                  <a:schemeClr val="bg1"/>
                </a:solidFill>
              </a:rPr>
              <a:t>Multnomah County District Attorney Mike Schmidt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400" dirty="0">
                <a:solidFill>
                  <a:schemeClr val="bg1"/>
                </a:solidFill>
              </a:rPr>
              <a:t>Oregon Restaurant &amp; Lodging Assoc.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Franklin Gothic Book"/>
              </a:rPr>
              <a:t>Portland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Business Alliance</a:t>
            </a:r>
            <a:endParaRPr lang="en-US" dirty="0">
              <a:solidFill>
                <a:schemeClr val="bg1"/>
              </a:solidFill>
              <a:latin typeface="Franklin Gothic Book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400" dirty="0">
                <a:solidFill>
                  <a:schemeClr val="bg1"/>
                </a:solidFill>
              </a:rPr>
              <a:t>Portland Lodging Association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Portland Metropolitan Association of Realtors</a:t>
            </a:r>
            <a:endParaRPr lang="en-US" dirty="0">
              <a:solidFill>
                <a:schemeClr val="bg1"/>
              </a:solidFill>
              <a:latin typeface="Franklin Gothic Book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Franklin Gothic Book"/>
              </a:rPr>
              <a:t>Oregon Senator Ginny Burdick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400" dirty="0">
                <a:solidFill>
                  <a:schemeClr val="bg1"/>
                </a:solidFill>
              </a:rPr>
              <a:t>SEIU Local 49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400" dirty="0">
                <a:solidFill>
                  <a:schemeClr val="bg1"/>
                </a:solidFill>
              </a:rPr>
              <a:t>Travel Portland</a:t>
            </a:r>
            <a:endParaRPr lang="en-US" sz="1400" dirty="0">
              <a:solidFill>
                <a:schemeClr val="bg1"/>
              </a:solidFill>
              <a:latin typeface="Franklin Gothic Book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Franklin Gothic Book"/>
              </a:rPr>
              <a:t>Westside Economic Alliance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2D2E7C4-198E-4761-A5D1-E9902796F5DB}"/>
              </a:ext>
            </a:extLst>
          </p:cNvPr>
          <p:cNvCxnSpPr>
            <a:cxnSpLocks/>
          </p:cNvCxnSpPr>
          <p:nvPr/>
        </p:nvCxnSpPr>
        <p:spPr>
          <a:xfrm>
            <a:off x="9581504" y="2233377"/>
            <a:ext cx="0" cy="256903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91FB7F8-2DFC-4C0A-90F1-E56A85BDDD54}"/>
              </a:ext>
            </a:extLst>
          </p:cNvPr>
          <p:cNvSpPr txBox="1"/>
          <p:nvPr/>
        </p:nvSpPr>
        <p:spPr>
          <a:xfrm>
            <a:off x="9004521" y="1310047"/>
            <a:ext cx="1153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Postpone Renewal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(175)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2B6FC7-E3A4-4965-9F7C-8EE1F4804501}"/>
              </a:ext>
            </a:extLst>
          </p:cNvPr>
          <p:cNvSpPr txBox="1"/>
          <p:nvPr/>
        </p:nvSpPr>
        <p:spPr>
          <a:xfrm>
            <a:off x="4926496" y="2718068"/>
            <a:ext cx="2939444" cy="166199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Organizations calling for further moderate reforms include</a:t>
            </a:r>
            <a:r>
              <a:rPr lang="en-US" sz="1400" dirty="0">
                <a:solidFill>
                  <a:schemeClr val="bg1"/>
                </a:solidFill>
                <a:latin typeface="Franklin Gothic Book"/>
              </a:rPr>
              <a:t>:</a:t>
            </a:r>
            <a:endParaRPr lang="en-US" dirty="0">
              <a:solidFill>
                <a:schemeClr val="bg1"/>
              </a:solidFill>
              <a:latin typeface="Franklin Gothic Book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Business for a Better Portland</a:t>
            </a:r>
          </a:p>
          <a:p>
            <a:pPr marL="285750" indent="-285750">
              <a:buFont typeface="Arial"/>
              <a:buChar char="•"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Consortium of Condominium Ratepayers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400" dirty="0">
                <a:solidFill>
                  <a:schemeClr val="bg1"/>
                </a:solidFill>
                <a:latin typeface="Franklin Gothic Book"/>
              </a:rPr>
              <a:t>Downtown Neighborhood Assoc.</a:t>
            </a:r>
          </a:p>
          <a:p>
            <a:pPr marL="285750" indent="-285750">
              <a:buFont typeface="Arial"/>
              <a:buChar char="•"/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576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52CFF4-5B7F-44ED-92A2-FCDF4B8DD884}"/>
              </a:ext>
            </a:extLst>
          </p:cNvPr>
          <p:cNvCxnSpPr>
            <a:cxnSpLocks/>
          </p:cNvCxnSpPr>
          <p:nvPr/>
        </p:nvCxnSpPr>
        <p:spPr>
          <a:xfrm>
            <a:off x="3980990" y="653143"/>
            <a:ext cx="0" cy="564315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0E4D2C8-3AF0-4C56-928D-473B46771DD5}"/>
              </a:ext>
            </a:extLst>
          </p:cNvPr>
          <p:cNvSpPr txBox="1"/>
          <p:nvPr/>
        </p:nvSpPr>
        <p:spPr>
          <a:xfrm>
            <a:off x="504743" y="1552141"/>
            <a:ext cx="3225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298AC74-298D-4395-B65D-14ED8B87E87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50" y="715262"/>
            <a:ext cx="652213" cy="65221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6868CF2-D7E6-475F-816C-99EAE823893F}"/>
              </a:ext>
            </a:extLst>
          </p:cNvPr>
          <p:cNvSpPr txBox="1"/>
          <p:nvPr/>
        </p:nvSpPr>
        <p:spPr>
          <a:xfrm>
            <a:off x="504743" y="1552141"/>
            <a:ext cx="32256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accent1"/>
                </a:solidFill>
                <a:latin typeface="+mj-lt"/>
              </a:rPr>
              <a:t>Downtown Clean &amp; Safe District Periodic Sunset Review</a:t>
            </a:r>
            <a:endParaRPr lang="en-US" sz="400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5E5C70-53FB-4B6D-85A7-0D87759FCA17}"/>
              </a:ext>
            </a:extLst>
          </p:cNvPr>
          <p:cNvSpPr txBox="1"/>
          <p:nvPr/>
        </p:nvSpPr>
        <p:spPr>
          <a:xfrm>
            <a:off x="4198116" y="1826220"/>
            <a:ext cx="7243831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/>
              <a:t>City Council must conduct a public hearing every 10 years on Clean &amp; Safe district and fee (</a:t>
            </a:r>
            <a:r>
              <a:rPr lang="en-US" sz="2400" dirty="0">
                <a:ea typeface="+mn-lt"/>
                <a:cs typeface="+mn-lt"/>
              </a:rPr>
              <a:t>City Code 6.06.220)</a:t>
            </a:r>
            <a:endParaRPr lang="en-US" sz="2400" dirty="0"/>
          </a:p>
          <a:p>
            <a:endParaRPr lang="en-US" sz="2400" dirty="0"/>
          </a:p>
          <a:p>
            <a:pPr>
              <a:buFont typeface="Arial"/>
            </a:pPr>
            <a:r>
              <a:rPr lang="en-US" sz="2400" dirty="0"/>
              <a:t>Fee can be terminated anytime by property owners representing 33% of District’s revenue submitting objections (City Code 6.06.230)</a:t>
            </a:r>
            <a:endParaRPr lang="en-US" dirty="0"/>
          </a:p>
          <a:p>
            <a:endParaRPr lang="en-US" sz="2200" dirty="0"/>
          </a:p>
          <a:p>
            <a:r>
              <a:rPr lang="en-US" sz="2200" dirty="0"/>
              <a:t>Majority is calling for renewal with disagreement on level of reform needed.</a:t>
            </a:r>
          </a:p>
        </p:txBody>
      </p:sp>
    </p:spTree>
    <p:extLst>
      <p:ext uri="{BB962C8B-B14F-4D97-AF65-F5344CB8AC3E}">
        <p14:creationId xmlns:p14="http://schemas.microsoft.com/office/powerpoint/2010/main" val="1891179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MF_Template">
      <a:dk1>
        <a:srgbClr val="000000"/>
      </a:dk1>
      <a:lt1>
        <a:sysClr val="window" lastClr="FFFFFF"/>
      </a:lt1>
      <a:dk2>
        <a:srgbClr val="022B3A"/>
      </a:dk2>
      <a:lt2>
        <a:srgbClr val="F2F3D9"/>
      </a:lt2>
      <a:accent1>
        <a:srgbClr val="032E42"/>
      </a:accent1>
      <a:accent2>
        <a:srgbClr val="004672"/>
      </a:accent2>
      <a:accent3>
        <a:srgbClr val="007591"/>
      </a:accent3>
      <a:accent4>
        <a:srgbClr val="F2F3D9"/>
      </a:accent4>
      <a:accent5>
        <a:srgbClr val="CDC6A5"/>
      </a:accent5>
      <a:accent6>
        <a:srgbClr val="F3CA40"/>
      </a:accent6>
      <a:hlink>
        <a:srgbClr val="A3C4BC"/>
      </a:hlink>
      <a:folHlink>
        <a:srgbClr val="A3C4BC"/>
      </a:folHlink>
    </a:clrScheme>
    <a:fontScheme name="OMF_Font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MF_Template">
    <a:dk1>
      <a:srgbClr val="000000"/>
    </a:dk1>
    <a:lt1>
      <a:sysClr val="window" lastClr="FFFFFF"/>
    </a:lt1>
    <a:dk2>
      <a:srgbClr val="022B3A"/>
    </a:dk2>
    <a:lt2>
      <a:srgbClr val="F2F3D9"/>
    </a:lt2>
    <a:accent1>
      <a:srgbClr val="032E42"/>
    </a:accent1>
    <a:accent2>
      <a:srgbClr val="004672"/>
    </a:accent2>
    <a:accent3>
      <a:srgbClr val="007591"/>
    </a:accent3>
    <a:accent4>
      <a:srgbClr val="F2F3D9"/>
    </a:accent4>
    <a:accent5>
      <a:srgbClr val="CDC6A5"/>
    </a:accent5>
    <a:accent6>
      <a:srgbClr val="F3CA40"/>
    </a:accent6>
    <a:hlink>
      <a:srgbClr val="A3C4BC"/>
    </a:hlink>
    <a:folHlink>
      <a:srgbClr val="A3C4BC"/>
    </a:folHlink>
  </a:clrScheme>
</a:themeOverride>
</file>

<file path=ppt/theme/themeOverride2.xml><?xml version="1.0" encoding="utf-8"?>
<a:themeOverride xmlns:a="http://schemas.openxmlformats.org/drawingml/2006/main">
  <a:clrScheme name="OMF_Template">
    <a:dk1>
      <a:srgbClr val="000000"/>
    </a:dk1>
    <a:lt1>
      <a:sysClr val="window" lastClr="FFFFFF"/>
    </a:lt1>
    <a:dk2>
      <a:srgbClr val="022B3A"/>
    </a:dk2>
    <a:lt2>
      <a:srgbClr val="F2F3D9"/>
    </a:lt2>
    <a:accent1>
      <a:srgbClr val="032E42"/>
    </a:accent1>
    <a:accent2>
      <a:srgbClr val="004672"/>
    </a:accent2>
    <a:accent3>
      <a:srgbClr val="007591"/>
    </a:accent3>
    <a:accent4>
      <a:srgbClr val="F2F3D9"/>
    </a:accent4>
    <a:accent5>
      <a:srgbClr val="CDC6A5"/>
    </a:accent5>
    <a:accent6>
      <a:srgbClr val="F3CA40"/>
    </a:accent6>
    <a:hlink>
      <a:srgbClr val="A3C4BC"/>
    </a:hlink>
    <a:folHlink>
      <a:srgbClr val="A3C4BC"/>
    </a:folHlink>
  </a:clrScheme>
</a:themeOverride>
</file>

<file path=ppt/theme/themeOverride3.xml><?xml version="1.0" encoding="utf-8"?>
<a:themeOverride xmlns:a="http://schemas.openxmlformats.org/drawingml/2006/main">
  <a:clrScheme name="OMF_Template">
    <a:dk1>
      <a:srgbClr val="000000"/>
    </a:dk1>
    <a:lt1>
      <a:sysClr val="window" lastClr="FFFFFF"/>
    </a:lt1>
    <a:dk2>
      <a:srgbClr val="022B3A"/>
    </a:dk2>
    <a:lt2>
      <a:srgbClr val="F2F3D9"/>
    </a:lt2>
    <a:accent1>
      <a:srgbClr val="032E42"/>
    </a:accent1>
    <a:accent2>
      <a:srgbClr val="004672"/>
    </a:accent2>
    <a:accent3>
      <a:srgbClr val="007591"/>
    </a:accent3>
    <a:accent4>
      <a:srgbClr val="F2F3D9"/>
    </a:accent4>
    <a:accent5>
      <a:srgbClr val="CDC6A5"/>
    </a:accent5>
    <a:accent6>
      <a:srgbClr val="F3CA40"/>
    </a:accent6>
    <a:hlink>
      <a:srgbClr val="A3C4BC"/>
    </a:hlink>
    <a:folHlink>
      <a:srgbClr val="A3C4BC"/>
    </a:folHlink>
  </a:clrScheme>
</a:themeOverride>
</file>

<file path=ppt/theme/themeOverride4.xml><?xml version="1.0" encoding="utf-8"?>
<a:themeOverride xmlns:a="http://schemas.openxmlformats.org/drawingml/2006/main">
  <a:clrScheme name="OMF_Template">
    <a:dk1>
      <a:srgbClr val="000000"/>
    </a:dk1>
    <a:lt1>
      <a:sysClr val="window" lastClr="FFFFFF"/>
    </a:lt1>
    <a:dk2>
      <a:srgbClr val="022B3A"/>
    </a:dk2>
    <a:lt2>
      <a:srgbClr val="F2F3D9"/>
    </a:lt2>
    <a:accent1>
      <a:srgbClr val="032E42"/>
    </a:accent1>
    <a:accent2>
      <a:srgbClr val="004672"/>
    </a:accent2>
    <a:accent3>
      <a:srgbClr val="007591"/>
    </a:accent3>
    <a:accent4>
      <a:srgbClr val="F2F3D9"/>
    </a:accent4>
    <a:accent5>
      <a:srgbClr val="CDC6A5"/>
    </a:accent5>
    <a:accent6>
      <a:srgbClr val="F3CA40"/>
    </a:accent6>
    <a:hlink>
      <a:srgbClr val="A3C4BC"/>
    </a:hlink>
    <a:folHlink>
      <a:srgbClr val="A3C4BC"/>
    </a:folHlink>
  </a:clrScheme>
</a:themeOverride>
</file>

<file path=ppt/theme/themeOverride5.xml><?xml version="1.0" encoding="utf-8"?>
<a:themeOverride xmlns:a="http://schemas.openxmlformats.org/drawingml/2006/main">
  <a:clrScheme name="OMF_Template">
    <a:dk1>
      <a:srgbClr val="000000"/>
    </a:dk1>
    <a:lt1>
      <a:sysClr val="window" lastClr="FFFFFF"/>
    </a:lt1>
    <a:dk2>
      <a:srgbClr val="022B3A"/>
    </a:dk2>
    <a:lt2>
      <a:srgbClr val="F2F3D9"/>
    </a:lt2>
    <a:accent1>
      <a:srgbClr val="032E42"/>
    </a:accent1>
    <a:accent2>
      <a:srgbClr val="004672"/>
    </a:accent2>
    <a:accent3>
      <a:srgbClr val="007591"/>
    </a:accent3>
    <a:accent4>
      <a:srgbClr val="F2F3D9"/>
    </a:accent4>
    <a:accent5>
      <a:srgbClr val="CDC6A5"/>
    </a:accent5>
    <a:accent6>
      <a:srgbClr val="F3CA40"/>
    </a:accent6>
    <a:hlink>
      <a:srgbClr val="A3C4BC"/>
    </a:hlink>
    <a:folHlink>
      <a:srgbClr val="A3C4BC"/>
    </a:folHlink>
  </a:clrScheme>
</a:themeOverride>
</file>

<file path=ppt/theme/themeOverride6.xml><?xml version="1.0" encoding="utf-8"?>
<a:themeOverride xmlns:a="http://schemas.openxmlformats.org/drawingml/2006/main">
  <a:clrScheme name="OMF_Template">
    <a:dk1>
      <a:srgbClr val="000000"/>
    </a:dk1>
    <a:lt1>
      <a:sysClr val="window" lastClr="FFFFFF"/>
    </a:lt1>
    <a:dk2>
      <a:srgbClr val="022B3A"/>
    </a:dk2>
    <a:lt2>
      <a:srgbClr val="F2F3D9"/>
    </a:lt2>
    <a:accent1>
      <a:srgbClr val="032E42"/>
    </a:accent1>
    <a:accent2>
      <a:srgbClr val="004672"/>
    </a:accent2>
    <a:accent3>
      <a:srgbClr val="007591"/>
    </a:accent3>
    <a:accent4>
      <a:srgbClr val="F2F3D9"/>
    </a:accent4>
    <a:accent5>
      <a:srgbClr val="CDC6A5"/>
    </a:accent5>
    <a:accent6>
      <a:srgbClr val="F3CA40"/>
    </a:accent6>
    <a:hlink>
      <a:srgbClr val="A3C4BC"/>
    </a:hlink>
    <a:folHlink>
      <a:srgbClr val="A3C4BC"/>
    </a:folHlink>
  </a:clrScheme>
</a:themeOverride>
</file>

<file path=ppt/theme/themeOverride7.xml><?xml version="1.0" encoding="utf-8"?>
<a:themeOverride xmlns:a="http://schemas.openxmlformats.org/drawingml/2006/main">
  <a:clrScheme name="OMF_Template">
    <a:dk1>
      <a:srgbClr val="000000"/>
    </a:dk1>
    <a:lt1>
      <a:sysClr val="window" lastClr="FFFFFF"/>
    </a:lt1>
    <a:dk2>
      <a:srgbClr val="022B3A"/>
    </a:dk2>
    <a:lt2>
      <a:srgbClr val="F2F3D9"/>
    </a:lt2>
    <a:accent1>
      <a:srgbClr val="032E42"/>
    </a:accent1>
    <a:accent2>
      <a:srgbClr val="004672"/>
    </a:accent2>
    <a:accent3>
      <a:srgbClr val="007591"/>
    </a:accent3>
    <a:accent4>
      <a:srgbClr val="F2F3D9"/>
    </a:accent4>
    <a:accent5>
      <a:srgbClr val="CDC6A5"/>
    </a:accent5>
    <a:accent6>
      <a:srgbClr val="F3CA40"/>
    </a:accent6>
    <a:hlink>
      <a:srgbClr val="A3C4BC"/>
    </a:hlink>
    <a:folHlink>
      <a:srgbClr val="A3C4BC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E5BF137F9F2746A43546F6D7240EAE" ma:contentTypeVersion="11" ma:contentTypeDescription="Create a new document." ma:contentTypeScope="" ma:versionID="84e20a69caf1fe2f98060317e7ad1808">
  <xsd:schema xmlns:xsd="http://www.w3.org/2001/XMLSchema" xmlns:xs="http://www.w3.org/2001/XMLSchema" xmlns:p="http://schemas.microsoft.com/office/2006/metadata/properties" xmlns:ns3="cbaa9671-c1c3-4079-a59d-a47e80405fe8" xmlns:ns4="3a5148ea-6e0a-4fe1-aade-b50172824964" targetNamespace="http://schemas.microsoft.com/office/2006/metadata/properties" ma:root="true" ma:fieldsID="92b13c8091e27263d199359dbbc64e7e" ns3:_="" ns4:_="">
    <xsd:import namespace="cbaa9671-c1c3-4079-a59d-a47e80405fe8"/>
    <xsd:import namespace="3a5148ea-6e0a-4fe1-aade-b5017282496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aa9671-c1c3-4079-a59d-a47e80405f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5148ea-6e0a-4fe1-aade-b5017282496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a5148ea-6e0a-4fe1-aade-b50172824964">
      <UserInfo>
        <DisplayName>Hawthorne, Jeff</DisplayName>
        <AccountId>19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5AE3D2-0281-4B3F-9DDA-54020D23DFE1}">
  <ds:schemaRefs>
    <ds:schemaRef ds:uri="3a5148ea-6e0a-4fe1-aade-b50172824964"/>
    <ds:schemaRef ds:uri="cbaa9671-c1c3-4079-a59d-a47e80405fe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502342B-8096-49A3-9081-B9FE434C8011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3a5148ea-6e0a-4fe1-aade-b50172824964"/>
    <ds:schemaRef ds:uri="http://purl.org/dc/elements/1.1/"/>
    <ds:schemaRef ds:uri="cbaa9671-c1c3-4079-a59d-a47e80405fe8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97433C6-3B04-419D-8E82-B12EA03EEE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1545</TotalTime>
  <Words>1058</Words>
  <Application>Microsoft Office PowerPoint</Application>
  <PresentationFormat>Widescreen</PresentationFormat>
  <Paragraphs>283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Bahnschrift SemiBold</vt:lpstr>
      <vt:lpstr>Calibri</vt:lpstr>
      <vt:lpstr>Franklin Gothic Book</vt:lpstr>
      <vt:lpstr>Franklin Gothic Demi</vt:lpstr>
      <vt:lpstr>Franklin Gothic Medium</vt:lpstr>
      <vt:lpstr>Symbol</vt:lpstr>
      <vt:lpstr>Office Theme</vt:lpstr>
      <vt:lpstr>Downtown Clean &amp; Safe Enhanced Service District </vt:lpstr>
      <vt:lpstr>PowerPoint Presentation</vt:lpstr>
      <vt:lpstr>City Council Actions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Contract</vt:lpstr>
      <vt:lpstr>Community Safety, More Oversight </vt:lpstr>
      <vt:lpstr>Community Outreach &amp; Health Services </vt:lpstr>
      <vt:lpstr>Janitorial </vt:lpstr>
      <vt:lpstr>Downtown Development</vt:lpstr>
      <vt:lpstr>City &amp; Community Relations</vt:lpstr>
      <vt:lpstr>Administration, Transparency and Accountability</vt:lpstr>
      <vt:lpstr>City Services: License Fee Administration </vt:lpstr>
      <vt:lpstr>City Services: Annual Scope of Work  </vt:lpstr>
      <vt:lpstr>City Services: Enhanced Service Districts Coordinator  </vt:lpstr>
      <vt:lpstr>City Council Actions Recap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Kim, Giyen</dc:creator>
  <cp:lastModifiedBy>McClymont, Keelan</cp:lastModifiedBy>
  <cp:revision>22</cp:revision>
  <dcterms:created xsi:type="dcterms:W3CDTF">2021-01-17T06:46:19Z</dcterms:created>
  <dcterms:modified xsi:type="dcterms:W3CDTF">2021-10-04T23:32:51Z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0x0101006CE5BF137F9F2746A43546F6D7240EAE</vt:lpwstr>
  </property>
</Properties>
</file>