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65" r:id="rId2"/>
    <p:sldId id="447" r:id="rId3"/>
    <p:sldId id="262" r:id="rId4"/>
    <p:sldId id="402" r:id="rId5"/>
    <p:sldId id="429" r:id="rId6"/>
    <p:sldId id="428" r:id="rId7"/>
    <p:sldId id="425" r:id="rId8"/>
    <p:sldId id="397" r:id="rId9"/>
    <p:sldId id="448" r:id="rId10"/>
    <p:sldId id="444" r:id="rId11"/>
    <p:sldId id="423" r:id="rId12"/>
    <p:sldId id="446" r:id="rId13"/>
    <p:sldId id="449" r:id="rId14"/>
    <p:sldId id="462" r:id="rId15"/>
    <p:sldId id="463" r:id="rId16"/>
    <p:sldId id="433" r:id="rId17"/>
    <p:sldId id="382" r:id="rId18"/>
    <p:sldId id="337" r:id="rId19"/>
    <p:sldId id="442" r:id="rId20"/>
    <p:sldId id="464" r:id="rId21"/>
    <p:sldId id="367" r:id="rId22"/>
    <p:sldId id="451" r:id="rId23"/>
    <p:sldId id="436" r:id="rId24"/>
    <p:sldId id="453" r:id="rId25"/>
    <p:sldId id="435" r:id="rId26"/>
    <p:sldId id="455" r:id="rId27"/>
    <p:sldId id="263" r:id="rId28"/>
    <p:sldId id="450" r:id="rId29"/>
    <p:sldId id="409" r:id="rId30"/>
    <p:sldId id="452" r:id="rId31"/>
    <p:sldId id="443" r:id="rId32"/>
    <p:sldId id="431" r:id="rId33"/>
    <p:sldId id="430" r:id="rId34"/>
    <p:sldId id="441" r:id="rId35"/>
    <p:sldId id="267" r:id="rId36"/>
    <p:sldId id="419" r:id="rId37"/>
    <p:sldId id="420" r:id="rId38"/>
    <p:sldId id="417" r:id="rId39"/>
    <p:sldId id="416" r:id="rId40"/>
    <p:sldId id="418" r:id="rId41"/>
    <p:sldId id="424" r:id="rId42"/>
    <p:sldId id="268" r:id="rId43"/>
    <p:sldId id="405" r:id="rId44"/>
    <p:sldId id="406" r:id="rId45"/>
    <p:sldId id="40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57D47"/>
    <a:srgbClr val="FBF5EB"/>
    <a:srgbClr val="ECF5E7"/>
    <a:srgbClr val="F6E9D6"/>
    <a:srgbClr val="C7E583"/>
    <a:srgbClr val="E2F2F0"/>
    <a:srgbClr val="FDFBED"/>
    <a:srgbClr val="275B28"/>
    <a:srgbClr val="1B67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85" autoAdjust="0"/>
    <p:restoredTop sz="85265" autoAdjust="0"/>
  </p:normalViewPr>
  <p:slideViewPr>
    <p:cSldViewPr snapToGrid="0">
      <p:cViewPr varScale="1">
        <p:scale>
          <a:sx n="82" d="100"/>
          <a:sy n="82" d="100"/>
        </p:scale>
        <p:origin x="120" y="168"/>
      </p:cViewPr>
      <p:guideLst/>
    </p:cSldViewPr>
  </p:slideViewPr>
  <p:notesTextViewPr>
    <p:cViewPr>
      <p:scale>
        <a:sx n="1" d="1"/>
        <a:sy n="1" d="1"/>
      </p:scale>
      <p:origin x="0" y="-276"/>
    </p:cViewPr>
  </p:notesTextViewPr>
  <p:sorterViewPr>
    <p:cViewPr>
      <p:scale>
        <a:sx n="100" d="100"/>
        <a:sy n="100" d="100"/>
      </p:scale>
      <p:origin x="0" y="-26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CECFA-1F2A-4D4B-89F9-2FF428355D10}" type="datetimeFigureOut">
              <a:rPr lang="en-US" smtClean="0"/>
              <a:t>7/13/2021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0923AF-8752-4CFB-85D1-A14A58C396F2}" type="slidenum">
              <a:rPr lang="en-US" smtClean="0"/>
              <a:t>‹#›</a:t>
            </a:fld>
            <a:endParaRPr lang="en-US" dirty="0"/>
          </a:p>
        </p:txBody>
      </p:sp>
    </p:spTree>
    <p:extLst>
      <p:ext uri="{BB962C8B-B14F-4D97-AF65-F5344CB8AC3E}">
        <p14:creationId xmlns:p14="http://schemas.microsoft.com/office/powerpoint/2010/main" val="1463113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1" dirty="0">
                <a:latin typeface="+mn-lt"/>
                <a:cs typeface="Arial" panose="020B0604020202020204" pitchFamily="34" charset="0"/>
              </a:rPr>
              <a:t>Good afternoon Mayor &amp; Council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latin typeface="+mn-lt"/>
                <a:cs typeface="Arial" panose="020B0604020202020204" pitchFamily="34" charset="0"/>
              </a:rPr>
              <a:t>Grace Jeffreys – City Planner with Design &amp; Historic Review Team, in the Land Use Services division at BDS</a:t>
            </a:r>
          </a:p>
          <a:p>
            <a:endParaRPr lang="en-US" sz="1000" i="1" dirty="0">
              <a:latin typeface="+mn-lt"/>
              <a:cs typeface="Arial" panose="020B0604020202020204" pitchFamily="34" charset="0"/>
            </a:endParaRPr>
          </a:p>
          <a:p>
            <a:r>
              <a:rPr lang="en-US" sz="1000" i="1" dirty="0">
                <a:latin typeface="+mn-lt"/>
                <a:cs typeface="Arial" panose="020B0604020202020204" pitchFamily="34" charset="0"/>
              </a:rPr>
              <a:t>I am here to present the T3 LU appeal for NW 23</a:t>
            </a:r>
            <a:r>
              <a:rPr lang="en-US" sz="1000" i="1" baseline="30000" dirty="0">
                <a:latin typeface="+mn-lt"/>
                <a:cs typeface="Arial" panose="020B0604020202020204" pitchFamily="34" charset="0"/>
              </a:rPr>
              <a:t>rd</a:t>
            </a:r>
            <a:r>
              <a:rPr lang="en-US" sz="1000" i="1" dirty="0">
                <a:latin typeface="+mn-lt"/>
                <a:cs typeface="Arial" panose="020B0604020202020204" pitchFamily="34" charset="0"/>
              </a:rPr>
              <a:t> and Marshall Apartments</a:t>
            </a:r>
          </a:p>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1</a:t>
            </a:fld>
            <a:endParaRPr lang="en-US" dirty="0"/>
          </a:p>
        </p:txBody>
      </p:sp>
    </p:spTree>
    <p:extLst>
      <p:ext uri="{BB962C8B-B14F-4D97-AF65-F5344CB8AC3E}">
        <p14:creationId xmlns:p14="http://schemas.microsoft.com/office/powerpoint/2010/main" val="3918610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tabLst>
                <a:tab pos="514350" algn="l"/>
              </a:tabLst>
            </a:pPr>
            <a:endParaRPr lang="en-US" sz="1000" dirty="0">
              <a:latin typeface="+mn-lt"/>
              <a:cs typeface="Arial" panose="020B0604020202020204" pitchFamily="34" charset="0"/>
            </a:endParaRPr>
          </a:p>
          <a:p>
            <a:pPr>
              <a:spcBef>
                <a:spcPts val="600"/>
              </a:spcBef>
              <a:tabLst>
                <a:tab pos="514350" algn="l"/>
              </a:tabLst>
            </a:pPr>
            <a:r>
              <a:rPr lang="en-US" sz="1000" dirty="0">
                <a:latin typeface="+mn-lt"/>
                <a:cs typeface="Arial" panose="020B0604020202020204" pitchFamily="34" charset="0"/>
              </a:rPr>
              <a:t>The </a:t>
            </a:r>
            <a:r>
              <a:rPr lang="en-US" sz="1000" i="1" dirty="0">
                <a:latin typeface="+mn-lt"/>
                <a:cs typeface="Arial" panose="020B0604020202020204" pitchFamily="34" charset="0"/>
              </a:rPr>
              <a:t>NWDA appealed the decision of approval. In their appeal statement, they listed their concern as follows:</a:t>
            </a:r>
          </a:p>
          <a:p>
            <a:pPr>
              <a:spcBef>
                <a:spcPts val="600"/>
              </a:spcBef>
              <a:tabLst>
                <a:tab pos="514350" algn="l"/>
              </a:tabLst>
            </a:pPr>
            <a:endParaRPr lang="en-US" sz="1000" i="1" dirty="0">
              <a:latin typeface="+mn-lt"/>
              <a:ea typeface="Times New Roman" panose="02020603050405020304" pitchFamily="18" charset="0"/>
              <a:cs typeface="Arial" panose="020B0604020202020204" pitchFamily="34" charset="0"/>
            </a:endParaRPr>
          </a:p>
          <a:p>
            <a:pPr marR="0" lvl="0">
              <a:spcBef>
                <a:spcPts val="600"/>
              </a:spcBef>
              <a:tabLst>
                <a:tab pos="514350" algn="l"/>
              </a:tabLst>
            </a:pPr>
            <a:r>
              <a:rPr lang="en-US" sz="1000" i="1" dirty="0">
                <a:latin typeface="+mn-lt"/>
                <a:ea typeface="Times New Roman" panose="02020603050405020304" pitchFamily="18" charset="0"/>
                <a:cs typeface="Arial" panose="020B0604020202020204" pitchFamily="34" charset="0"/>
              </a:rPr>
              <a:t>The Staff Report Finding for </a:t>
            </a:r>
            <a:r>
              <a:rPr lang="en-US" sz="1000" b="1" i="1" dirty="0">
                <a:latin typeface="+mn-lt"/>
                <a:ea typeface="Times New Roman" panose="02020603050405020304" pitchFamily="18" charset="0"/>
                <a:cs typeface="Arial" panose="020B0604020202020204" pitchFamily="34" charset="0"/>
              </a:rPr>
              <a:t>Community Design Guideline P1. Plan Area Character,</a:t>
            </a:r>
            <a:r>
              <a:rPr lang="en-US" sz="1000" i="1" dirty="0">
                <a:latin typeface="+mn-lt"/>
                <a:ea typeface="Times New Roman" panose="02020603050405020304" pitchFamily="18" charset="0"/>
                <a:cs typeface="Arial" panose="020B0604020202020204" pitchFamily="34" charset="0"/>
              </a:rPr>
              <a:t> </a:t>
            </a:r>
            <a:r>
              <a:rPr lang="en-US" sz="1000" b="1" i="1" dirty="0">
                <a:latin typeface="+mn-lt"/>
                <a:ea typeface="Times New Roman" panose="02020603050405020304" pitchFamily="18" charset="0"/>
                <a:cs typeface="Arial" panose="020B0604020202020204" pitchFamily="34" charset="0"/>
              </a:rPr>
              <a:t>P1.1 Urban Character: District-wide Considerations </a:t>
            </a:r>
            <a:r>
              <a:rPr lang="en-US" sz="1000" i="1" dirty="0">
                <a:latin typeface="+mn-lt"/>
                <a:ea typeface="Times New Roman" panose="02020603050405020304" pitchFamily="18" charset="0"/>
                <a:cs typeface="Arial" panose="020B0604020202020204" pitchFamily="34" charset="0"/>
              </a:rPr>
              <a:t>does not address the content of the subject guideline regarding </a:t>
            </a:r>
            <a:r>
              <a:rPr lang="en-US" sz="1000" i="1" u="sng" dirty="0">
                <a:latin typeface="+mn-lt"/>
                <a:ea typeface="Times New Roman" panose="02020603050405020304" pitchFamily="18" charset="0"/>
                <a:cs typeface="Arial" panose="020B0604020202020204" pitchFamily="34" charset="0"/>
              </a:rPr>
              <a:t>step backs at the street facade</a:t>
            </a:r>
            <a:r>
              <a:rPr lang="en-US" sz="1000" i="1" dirty="0">
                <a:latin typeface="+mn-lt"/>
                <a:ea typeface="Times New Roman" panose="02020603050405020304" pitchFamily="18" charset="0"/>
                <a:cs typeface="Arial" panose="020B0604020202020204" pitchFamily="34" charset="0"/>
              </a:rPr>
              <a:t>, and inappropriately refers to a) required step backs on other facades, and b) parapet and cornice detailing, both of which are irrelevant to complying with this guideline. </a:t>
            </a:r>
            <a:endParaRPr lang="en-US" sz="1000" dirty="0">
              <a:latin typeface="+mn-lt"/>
              <a:ea typeface="Times New Roman" panose="02020603050405020304" pitchFamily="18" charset="0"/>
              <a:cs typeface="Arial" panose="020B0604020202020204" pitchFamily="34" charset="0"/>
            </a:endParaRPr>
          </a:p>
          <a:p>
            <a:endParaRPr lang="en-US" i="1" dirty="0"/>
          </a:p>
        </p:txBody>
      </p:sp>
      <p:sp>
        <p:nvSpPr>
          <p:cNvPr id="4" name="Slide Number Placeholder 3"/>
          <p:cNvSpPr>
            <a:spLocks noGrp="1"/>
          </p:cNvSpPr>
          <p:nvPr>
            <p:ph type="sldNum" sz="quarter" idx="5"/>
          </p:nvPr>
        </p:nvSpPr>
        <p:spPr/>
        <p:txBody>
          <a:bodyPr/>
          <a:lstStyle/>
          <a:p>
            <a:fld id="{3A0923AF-8752-4CFB-85D1-A14A58C396F2}" type="slidenum">
              <a:rPr lang="en-US" smtClean="0"/>
              <a:t>10</a:t>
            </a:fld>
            <a:endParaRPr lang="en-US" dirty="0"/>
          </a:p>
        </p:txBody>
      </p:sp>
    </p:spTree>
    <p:extLst>
      <p:ext uri="{BB962C8B-B14F-4D97-AF65-F5344CB8AC3E}">
        <p14:creationId xmlns:p14="http://schemas.microsoft.com/office/powerpoint/2010/main" val="3284519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tx1"/>
                </a:solidFill>
                <a:effectLst/>
                <a:latin typeface="+mn-lt"/>
                <a:ea typeface="+mn-ea"/>
                <a:cs typeface="+mn-cs"/>
              </a:rPr>
              <a:t>Before I jump into this specific issue, I’ll begin with some background information. </a:t>
            </a:r>
          </a:p>
          <a:p>
            <a:r>
              <a:rPr lang="en-US" sz="1000" i="1" kern="1200" dirty="0">
                <a:solidFill>
                  <a:schemeClr val="tx1"/>
                </a:solidFill>
                <a:effectLst/>
                <a:latin typeface="+mn-lt"/>
                <a:ea typeface="+mn-ea"/>
                <a:cs typeface="+mn-cs"/>
              </a:rPr>
              <a:t>First – a review of the Design Review process, followed with how the design guidelines are intended to be used, and then finally to guideline P1.</a:t>
            </a:r>
          </a:p>
          <a:p>
            <a:endParaRPr lang="en-US" sz="10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tx1"/>
                </a:solidFill>
                <a:effectLst/>
                <a:latin typeface="+mn-lt"/>
                <a:ea typeface="+mn-ea"/>
                <a:cs typeface="+mn-cs"/>
              </a:rPr>
              <a:t>For a design review, staff, and our volunteer Design Commission, weigh proposals put forward by applicants against the relevant design guidelines for that site. During the design review process, we study the surrounding context of each specific site to inform our review. </a:t>
            </a:r>
          </a:p>
          <a:p>
            <a:endParaRPr lang="en-US" sz="10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tx1"/>
                </a:solidFill>
                <a:effectLst/>
                <a:latin typeface="+mn-lt"/>
                <a:ea typeface="+mn-ea"/>
                <a:cs typeface="+mn-cs"/>
              </a:rPr>
              <a:t>If a proposal is found to meet the design guidelines it is approved. If the proposal does not yet meet the guidelines, we work with applicants to refine the design to ensure it does meet guidelines, or, we can deny the proposal.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For this review, the approval criteria are the </a:t>
            </a:r>
            <a:r>
              <a:rPr lang="en-US" sz="1200" i="1" u="sng" kern="1200" dirty="0">
                <a:solidFill>
                  <a:schemeClr val="tx1"/>
                </a:solidFill>
                <a:effectLst/>
                <a:latin typeface="+mn-lt"/>
                <a:ea typeface="+mn-ea"/>
                <a:cs typeface="+mn-cs"/>
              </a:rPr>
              <a:t>Community Design Guidelines</a:t>
            </a:r>
            <a:r>
              <a:rPr lang="en-US" sz="1200" i="1" kern="1200" dirty="0">
                <a:solidFill>
                  <a:schemeClr val="tx1"/>
                </a:solidFill>
                <a:effectLst/>
                <a:latin typeface="+mn-lt"/>
                <a:ea typeface="+mn-ea"/>
                <a:cs typeface="+mn-cs"/>
              </a:rPr>
              <a:t>. </a:t>
            </a:r>
          </a:p>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A0923AF-8752-4CFB-85D1-A14A58C396F2}" type="slidenum">
              <a:rPr lang="en-US" smtClean="0"/>
              <a:t>11</a:t>
            </a:fld>
            <a:endParaRPr lang="en-US" dirty="0"/>
          </a:p>
        </p:txBody>
      </p:sp>
    </p:spTree>
    <p:extLst>
      <p:ext uri="{BB962C8B-B14F-4D97-AF65-F5344CB8AC3E}">
        <p14:creationId xmlns:p14="http://schemas.microsoft.com/office/powerpoint/2010/main" val="723501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latin typeface="+mn-lt"/>
                <a:cs typeface="Arial" panose="020B0604020202020204" pitchFamily="34" charset="0"/>
              </a:rPr>
              <a:t>Direction on how the guidelines are intended to be used can be found in the introduction to the CDG.  It notes that while the design guidelines are mandatory </a:t>
            </a:r>
            <a:r>
              <a:rPr lang="en-US" sz="1000" i="1" kern="1200" dirty="0">
                <a:solidFill>
                  <a:schemeClr val="tx1"/>
                </a:solidFill>
                <a:latin typeface="+mn-lt"/>
                <a:ea typeface="+mn-ea"/>
                <a:cs typeface="Arial" panose="020B0604020202020204" pitchFamily="34" charset="0"/>
              </a:rPr>
              <a:t>approval criteria that must be met as part of a design review, it also notes that the design review process is designed to be </a:t>
            </a:r>
            <a:r>
              <a:rPr lang="en-US" sz="1000" b="0" i="1" u="sng" dirty="0">
                <a:latin typeface="+mn-lt"/>
                <a:cs typeface="Arial" panose="020B0604020202020204" pitchFamily="34" charset="0"/>
              </a:rPr>
              <a:t>“flexible to encourage designs that are innovative and are appropriate for a specific location”</a:t>
            </a:r>
            <a:r>
              <a:rPr lang="en-US" sz="1000" b="0" i="1" u="none" dirty="0">
                <a:latin typeface="+mn-lt"/>
                <a:cs typeface="Arial" panose="020B0604020202020204" pitchFamily="34" charset="0"/>
              </a:rPr>
              <a:t>. </a:t>
            </a:r>
            <a:r>
              <a:rPr lang="en-US" sz="1000" i="1" kern="1200" dirty="0">
                <a:solidFill>
                  <a:schemeClr val="tx1"/>
                </a:solidFill>
                <a:latin typeface="+mn-lt"/>
                <a:ea typeface="+mn-ea"/>
                <a:cs typeface="Arial" panose="020B0604020202020204" pitchFamily="34" charset="0"/>
              </a:rPr>
              <a:t>And, unlike objective </a:t>
            </a:r>
            <a:r>
              <a:rPr lang="en-US" sz="1000" i="1" dirty="0">
                <a:latin typeface="+mn-lt"/>
                <a:cs typeface="Arial" panose="020B0604020202020204" pitchFamily="34" charset="0"/>
              </a:rPr>
              <a:t>design standards, there are many acceptable ways to meet each guideline.”</a:t>
            </a:r>
          </a:p>
          <a:p>
            <a:endParaRPr lang="en-US"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A0923AF-8752-4CFB-85D1-A14A58C396F2}" type="slidenum">
              <a:rPr lang="en-US" smtClean="0"/>
              <a:t>12</a:t>
            </a:fld>
            <a:endParaRPr lang="en-US" dirty="0"/>
          </a:p>
        </p:txBody>
      </p:sp>
    </p:spTree>
    <p:extLst>
      <p:ext uri="{BB962C8B-B14F-4D97-AF65-F5344CB8AC3E}">
        <p14:creationId xmlns:p14="http://schemas.microsoft.com/office/powerpoint/2010/main" val="2849591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000" b="0" i="1" dirty="0">
                <a:latin typeface="+mn-lt"/>
                <a:cs typeface="Arial" panose="020B0604020202020204" pitchFamily="34" charset="0"/>
              </a:rPr>
              <a:t>The guideline center to this appeal is </a:t>
            </a:r>
            <a:r>
              <a:rPr lang="en-US" sz="1000" b="1" i="1" dirty="0">
                <a:latin typeface="+mn-lt"/>
                <a:cs typeface="Arial" panose="020B0604020202020204" pitchFamily="34" charset="0"/>
              </a:rPr>
              <a:t>Guideline P1. Plan Area Character</a:t>
            </a:r>
            <a:r>
              <a:rPr lang="en-US" sz="1000" b="0" i="1" dirty="0">
                <a:latin typeface="+mn-lt"/>
                <a:cs typeface="Arial" panose="020B0604020202020204" pitchFamily="34" charset="0"/>
              </a:rPr>
              <a:t>, which asks proposals to </a:t>
            </a:r>
            <a:r>
              <a:rPr lang="en-US" sz="1000" i="1" dirty="0">
                <a:latin typeface="+mn-lt"/>
                <a:cs typeface="Arial" panose="020B0604020202020204" pitchFamily="34" charset="0"/>
              </a:rPr>
              <a:t>“</a:t>
            </a:r>
            <a:r>
              <a:rPr lang="en-US" sz="1000" i="1" u="sng" dirty="0">
                <a:latin typeface="+mn-lt"/>
                <a:cs typeface="Arial" panose="020B0604020202020204" pitchFamily="34" charset="0"/>
              </a:rPr>
              <a:t>Enhance the sense of place and identity </a:t>
            </a:r>
            <a:r>
              <a:rPr lang="en-US" sz="1000" i="1" dirty="0">
                <a:latin typeface="+mn-lt"/>
                <a:cs typeface="Arial" panose="020B0604020202020204" pitchFamily="34" charset="0"/>
              </a:rPr>
              <a:t>by incorporating site and building design features that respond to the </a:t>
            </a:r>
            <a:r>
              <a:rPr lang="en-US" sz="1000" i="1" kern="1200" dirty="0">
                <a:solidFill>
                  <a:schemeClr val="tx1"/>
                </a:solidFill>
                <a:latin typeface="+mn-lt"/>
                <a:ea typeface="+mn-ea"/>
                <a:cs typeface="Arial" panose="020B0604020202020204" pitchFamily="34" charset="0"/>
              </a:rPr>
              <a:t>area’s desired characteristics and traditions.”</a:t>
            </a:r>
          </a:p>
          <a:p>
            <a:endParaRPr lang="en-US" sz="1000" i="1" kern="1200" dirty="0">
              <a:solidFill>
                <a:schemeClr val="tx1"/>
              </a:solidFill>
              <a:latin typeface="+mn-lt"/>
              <a:ea typeface="+mn-ea"/>
              <a:cs typeface="Arial" panose="020B0604020202020204" pitchFamily="34" charset="0"/>
            </a:endParaRPr>
          </a:p>
          <a:p>
            <a:r>
              <a:rPr lang="en-US" sz="1000" i="1" kern="1200" dirty="0">
                <a:solidFill>
                  <a:schemeClr val="tx1"/>
                </a:solidFill>
                <a:latin typeface="+mn-lt"/>
                <a:ea typeface="+mn-ea"/>
                <a:cs typeface="Arial" panose="020B0604020202020204" pitchFamily="34" charset="0"/>
              </a:rPr>
              <a:t>GL P1 references Appendix J for the desired characteristics and traditions within the Northwest District Plan area. </a:t>
            </a:r>
          </a:p>
          <a:p>
            <a:endParaRPr lang="en-US" sz="1000" i="1" kern="1200" dirty="0">
              <a:solidFill>
                <a:schemeClr val="tx1"/>
              </a:solidFill>
              <a:latin typeface="+mn-lt"/>
              <a:ea typeface="+mn-ea"/>
              <a:cs typeface="Arial" panose="020B0604020202020204" pitchFamily="34" charset="0"/>
            </a:endParaRPr>
          </a:p>
          <a:p>
            <a:r>
              <a:rPr lang="en-US" sz="1000" i="1" kern="1200" dirty="0">
                <a:solidFill>
                  <a:schemeClr val="tx1"/>
                </a:solidFill>
                <a:latin typeface="+mn-lt"/>
                <a:ea typeface="+mn-ea"/>
                <a:cs typeface="Arial" panose="020B0604020202020204" pitchFamily="34" charset="0"/>
              </a:rPr>
              <a:t>Appendix J then provides general </a:t>
            </a:r>
            <a:r>
              <a:rPr lang="en-US" sz="1000" i="1" u="sng" kern="1200" dirty="0">
                <a:solidFill>
                  <a:schemeClr val="tx1"/>
                </a:solidFill>
                <a:latin typeface="+mn-lt"/>
                <a:ea typeface="+mn-ea"/>
                <a:cs typeface="Arial" panose="020B0604020202020204" pitchFamily="34" charset="0"/>
              </a:rPr>
              <a:t>District-wide Considerations</a:t>
            </a:r>
            <a:r>
              <a:rPr lang="en-US" sz="1000" i="1" kern="1200" dirty="0">
                <a:solidFill>
                  <a:schemeClr val="tx1"/>
                </a:solidFill>
                <a:latin typeface="+mn-lt"/>
                <a:ea typeface="+mn-ea"/>
                <a:cs typeface="Arial" panose="020B0604020202020204" pitchFamily="34" charset="0"/>
              </a:rPr>
              <a:t>, shown here, which are intended to give a general sense of the qualities of the district, however, these are not area specific. </a:t>
            </a:r>
          </a:p>
          <a:p>
            <a:r>
              <a:rPr lang="en-US" sz="1000" i="1" kern="1200" dirty="0">
                <a:solidFill>
                  <a:schemeClr val="tx1"/>
                </a:solidFill>
                <a:latin typeface="+mn-lt"/>
                <a:ea typeface="+mn-ea"/>
                <a:cs typeface="Arial" panose="020B0604020202020204" pitchFamily="34" charset="0"/>
              </a:rPr>
              <a:t>For each of the different areas that make up the NWPD, more specific considerations are provided. This site, shown in red, is in the </a:t>
            </a:r>
            <a:r>
              <a:rPr lang="en-US" sz="1000" i="1" u="sng" kern="1200" dirty="0">
                <a:solidFill>
                  <a:schemeClr val="tx1"/>
                </a:solidFill>
                <a:latin typeface="+mn-lt"/>
                <a:ea typeface="+mn-ea"/>
                <a:cs typeface="Arial" panose="020B0604020202020204" pitchFamily="34" charset="0"/>
              </a:rPr>
              <a:t>Streetcar Main Streets </a:t>
            </a:r>
            <a:r>
              <a:rPr lang="en-US" sz="1000" i="1" kern="1200" dirty="0">
                <a:solidFill>
                  <a:schemeClr val="tx1"/>
                </a:solidFill>
                <a:latin typeface="+mn-lt"/>
                <a:ea typeface="+mn-ea"/>
                <a:cs typeface="Arial" panose="020B0604020202020204" pitchFamily="34" charset="0"/>
              </a:rPr>
              <a:t>area. </a:t>
            </a:r>
          </a:p>
          <a:p>
            <a:endParaRPr lang="en-US" sz="1200" i="1" kern="1200" dirty="0">
              <a:solidFill>
                <a:schemeClr val="tx1"/>
              </a:solidFill>
              <a:latin typeface="Arial" panose="020B0604020202020204" pitchFamily="34" charset="0"/>
              <a:ea typeface="+mn-ea"/>
              <a:cs typeface="Arial" panose="020B0604020202020204" pitchFamily="34" charset="0"/>
            </a:endParaRPr>
          </a:p>
          <a:p>
            <a:endParaRPr lang="en-US" sz="1200" i="1"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latin typeface="Arial" panose="020B0604020202020204" pitchFamily="34" charset="0"/>
              <a:ea typeface="+mn-ea"/>
              <a:cs typeface="Arial" panose="020B0604020202020204" pitchFamily="34" charset="0"/>
            </a:endParaRPr>
          </a:p>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A0923AF-8752-4CFB-85D1-A14A58C396F2}" type="slidenum">
              <a:rPr lang="en-US" smtClean="0"/>
              <a:t>13</a:t>
            </a:fld>
            <a:endParaRPr lang="en-US" dirty="0"/>
          </a:p>
        </p:txBody>
      </p:sp>
    </p:spTree>
    <p:extLst>
      <p:ext uri="{BB962C8B-B14F-4D97-AF65-F5344CB8AC3E}">
        <p14:creationId xmlns:p14="http://schemas.microsoft.com/office/powerpoint/2010/main" val="1135738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1" kern="1200" dirty="0">
                <a:solidFill>
                  <a:schemeClr val="tx1"/>
                </a:solidFill>
                <a:latin typeface="+mn-lt"/>
                <a:ea typeface="+mn-ea"/>
                <a:cs typeface="Arial" panose="020B0604020202020204" pitchFamily="34" charset="0"/>
              </a:rPr>
              <a:t>For new development of a site in the Streetcar Main Streets area, more specific direction is provided under Architecture, Urban Pattern and Desired Characteristics and Traditions. </a:t>
            </a:r>
          </a:p>
          <a:p>
            <a:endParaRPr lang="en-US" sz="1000" i="1" kern="1200" dirty="0">
              <a:solidFill>
                <a:schemeClr val="tx1"/>
              </a:solidFill>
              <a:latin typeface="+mn-lt"/>
              <a:ea typeface="+mn-ea"/>
              <a:cs typeface="Arial" panose="020B0604020202020204" pitchFamily="34" charset="0"/>
            </a:endParaRPr>
          </a:p>
          <a:p>
            <a:r>
              <a:rPr lang="en-US" sz="1000" i="1" kern="1200" dirty="0">
                <a:solidFill>
                  <a:schemeClr val="tx1"/>
                </a:solidFill>
                <a:latin typeface="+mn-lt"/>
                <a:ea typeface="+mn-ea"/>
                <a:cs typeface="Arial" panose="020B0604020202020204" pitchFamily="34" charset="0"/>
              </a:rPr>
              <a:t>All these factors, the general district wide and the area specific,  provide guidance on how to meet guideline P1 and “</a:t>
            </a:r>
            <a:r>
              <a:rPr lang="en-US" sz="1000" i="1" dirty="0">
                <a:latin typeface="+mn-lt"/>
                <a:cs typeface="Arial" panose="020B0604020202020204" pitchFamily="34" charset="0"/>
              </a:rPr>
              <a:t>Enhance the sense of place and identity” for development on this site.</a:t>
            </a:r>
          </a:p>
          <a:p>
            <a:endParaRPr lang="en-US" sz="1200" i="1" kern="1200" dirty="0">
              <a:solidFill>
                <a:schemeClr val="tx1"/>
              </a:solidFill>
              <a:latin typeface="Arial" panose="020B0604020202020204" pitchFamily="34" charset="0"/>
              <a:ea typeface="+mn-ea"/>
              <a:cs typeface="Arial" panose="020B0604020202020204" pitchFamily="34" charset="0"/>
            </a:endParaRPr>
          </a:p>
          <a:p>
            <a:endParaRPr lang="en-US" sz="1200" i="1"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latin typeface="Arial" panose="020B0604020202020204" pitchFamily="34" charset="0"/>
              <a:ea typeface="+mn-ea"/>
              <a:cs typeface="Arial" panose="020B0604020202020204" pitchFamily="34" charset="0"/>
            </a:endParaRPr>
          </a:p>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A0923AF-8752-4CFB-85D1-A14A58C396F2}" type="slidenum">
              <a:rPr lang="en-US" smtClean="0"/>
              <a:t>14</a:t>
            </a:fld>
            <a:endParaRPr lang="en-US" dirty="0"/>
          </a:p>
        </p:txBody>
      </p:sp>
    </p:spTree>
    <p:extLst>
      <p:ext uri="{BB962C8B-B14F-4D97-AF65-F5344CB8AC3E}">
        <p14:creationId xmlns:p14="http://schemas.microsoft.com/office/powerpoint/2010/main" val="1711476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000" i="1" kern="1200" dirty="0">
                <a:solidFill>
                  <a:schemeClr val="tx1"/>
                </a:solidFill>
                <a:latin typeface="+mn-lt"/>
                <a:ea typeface="+mn-ea"/>
                <a:cs typeface="Arial" panose="020B0604020202020204" pitchFamily="34" charset="0"/>
              </a:rPr>
              <a:t>The appeal points to one aspect of the more general District-wide considerations, which </a:t>
            </a:r>
            <a:r>
              <a:rPr lang="en-US" sz="1000" i="1" dirty="0">
                <a:latin typeface="+mn-lt"/>
                <a:cs typeface="Arial" panose="020B0604020202020204" pitchFamily="34" charset="0"/>
              </a:rPr>
              <a:t>asks that “New buildings and additions that are taller than the two to four-story building height that is predominant in the district should have the </a:t>
            </a:r>
            <a:r>
              <a:rPr lang="en-US" sz="1000" b="0" i="1" u="sng" dirty="0">
                <a:latin typeface="+mn-lt"/>
                <a:cs typeface="Arial" panose="020B0604020202020204" pitchFamily="34" charset="0"/>
              </a:rPr>
              <a:t>upper stories stepped</a:t>
            </a:r>
            <a:r>
              <a:rPr lang="en-US" sz="1000" b="0" i="1" u="none" dirty="0">
                <a:latin typeface="+mn-lt"/>
                <a:cs typeface="Arial" panose="020B0604020202020204" pitchFamily="34" charset="0"/>
              </a:rPr>
              <a:t> back in order to contribute to a more consistent streetscape and to maintain neighborhood scale. </a:t>
            </a:r>
          </a:p>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A0923AF-8752-4CFB-85D1-A14A58C396F2}" type="slidenum">
              <a:rPr lang="en-US" smtClean="0"/>
              <a:t>15</a:t>
            </a:fld>
            <a:endParaRPr lang="en-US" dirty="0"/>
          </a:p>
        </p:txBody>
      </p:sp>
    </p:spTree>
    <p:extLst>
      <p:ext uri="{BB962C8B-B14F-4D97-AF65-F5344CB8AC3E}">
        <p14:creationId xmlns:p14="http://schemas.microsoft.com/office/powerpoint/2010/main" val="1134082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mn-lt"/>
                <a:cs typeface="Arial" panose="020B0604020202020204" pitchFamily="34" charset="0"/>
              </a:rPr>
              <a:t>In their deliberations and findings, the Commission found that the proposal met GL P1. Plan Area Character in numerous ways.</a:t>
            </a:r>
          </a:p>
          <a:p>
            <a:pPr marL="285750" indent="-285750">
              <a:spcBef>
                <a:spcPts val="600"/>
              </a:spcBef>
              <a:buFont typeface="Wingdings" panose="05000000000000000000" pitchFamily="2" charset="2"/>
              <a:buChar char="§"/>
            </a:pPr>
            <a:r>
              <a:rPr lang="en-US" sz="1000" dirty="0">
                <a:latin typeface="+mn-lt"/>
                <a:cs typeface="Arial" panose="020B0604020202020204" pitchFamily="34" charset="0"/>
              </a:rPr>
              <a:t>The predominately </a:t>
            </a:r>
            <a:r>
              <a:rPr lang="en-US" sz="1000" u="sng" dirty="0">
                <a:latin typeface="+mn-lt"/>
                <a:cs typeface="Arial" panose="020B0604020202020204" pitchFamily="34" charset="0"/>
              </a:rPr>
              <a:t>brick clad building </a:t>
            </a:r>
            <a:r>
              <a:rPr lang="en-US" sz="1000" dirty="0">
                <a:latin typeface="+mn-lt"/>
                <a:cs typeface="Arial" panose="020B0604020202020204" pitchFamily="34" charset="0"/>
              </a:rPr>
              <a:t>has a </a:t>
            </a:r>
            <a:r>
              <a:rPr lang="en-US" sz="1000" u="sng" dirty="0">
                <a:latin typeface="+mn-lt"/>
                <a:cs typeface="Arial" panose="020B0604020202020204" pitchFamily="34" charset="0"/>
              </a:rPr>
              <a:t>split-block massing</a:t>
            </a:r>
            <a:r>
              <a:rPr lang="en-US" sz="1000" dirty="0">
                <a:latin typeface="+mn-lt"/>
                <a:cs typeface="Arial" panose="020B0604020202020204" pitchFamily="34" charset="0"/>
              </a:rPr>
              <a:t>, with tall </a:t>
            </a:r>
            <a:r>
              <a:rPr lang="en-US" sz="1000" u="sng" dirty="0">
                <a:latin typeface="+mn-lt"/>
                <a:cs typeface="Arial" panose="020B0604020202020204" pitchFamily="34" charset="0"/>
              </a:rPr>
              <a:t>storefront windows</a:t>
            </a:r>
            <a:r>
              <a:rPr lang="en-US" sz="1000" dirty="0">
                <a:latin typeface="+mn-lt"/>
                <a:cs typeface="Arial" panose="020B0604020202020204" pitchFamily="34" charset="0"/>
              </a:rPr>
              <a:t>, </a:t>
            </a:r>
            <a:r>
              <a:rPr lang="en-US" sz="1000" u="sng" dirty="0">
                <a:latin typeface="+mn-lt"/>
                <a:cs typeface="Arial" panose="020B0604020202020204" pitchFamily="34" charset="0"/>
              </a:rPr>
              <a:t>canopie</a:t>
            </a:r>
            <a:r>
              <a:rPr lang="en-US" sz="1000" dirty="0">
                <a:latin typeface="+mn-lt"/>
                <a:cs typeface="Arial" panose="020B0604020202020204" pitchFamily="34" charset="0"/>
              </a:rPr>
              <a:t>s to protect pedestrians and generous </a:t>
            </a:r>
            <a:r>
              <a:rPr lang="en-US" sz="1000" u="sng" dirty="0">
                <a:latin typeface="+mn-lt"/>
                <a:cs typeface="Arial" panose="020B0604020202020204" pitchFamily="34" charset="0"/>
              </a:rPr>
              <a:t>outdoor dining </a:t>
            </a:r>
            <a:r>
              <a:rPr lang="en-US" sz="1000" dirty="0">
                <a:latin typeface="+mn-lt"/>
                <a:cs typeface="Arial" panose="020B0604020202020204" pitchFamily="34" charset="0"/>
              </a:rPr>
              <a:t>opportunities, reflecting the “district’s architectural scale and its fine-grain pattern of development”. </a:t>
            </a:r>
          </a:p>
          <a:p>
            <a:pPr marL="285750" indent="-285750">
              <a:spcBef>
                <a:spcPts val="600"/>
              </a:spcBef>
              <a:buFont typeface="Wingdings" panose="05000000000000000000" pitchFamily="2" charset="2"/>
              <a:buChar char="§"/>
            </a:pPr>
            <a:r>
              <a:rPr lang="en-US" sz="1000" dirty="0">
                <a:latin typeface="+mn-lt"/>
                <a:cs typeface="Arial" panose="020B0604020202020204" pitchFamily="34" charset="0"/>
              </a:rPr>
              <a:t>A </a:t>
            </a:r>
            <a:r>
              <a:rPr lang="en-US" sz="1000" u="sng" dirty="0">
                <a:latin typeface="+mn-lt"/>
                <a:cs typeface="Arial" panose="020B0604020202020204" pitchFamily="34" charset="0"/>
              </a:rPr>
              <a:t>highly active ground floor </a:t>
            </a:r>
            <a:r>
              <a:rPr lang="en-US" sz="1000" dirty="0">
                <a:latin typeface="+mn-lt"/>
                <a:cs typeface="Arial" panose="020B0604020202020204" pitchFamily="34" charset="0"/>
              </a:rPr>
              <a:t>with </a:t>
            </a:r>
            <a:r>
              <a:rPr lang="en-US" sz="1000" u="sng" dirty="0">
                <a:latin typeface="+mn-lt"/>
                <a:cs typeface="Arial" panose="020B0604020202020204" pitchFamily="34" charset="0"/>
              </a:rPr>
              <a:t>upper story residences </a:t>
            </a:r>
            <a:r>
              <a:rPr lang="en-US" sz="1000" dirty="0">
                <a:latin typeface="+mn-lt"/>
                <a:cs typeface="Arial" panose="020B0604020202020204" pitchFamily="34" charset="0"/>
              </a:rPr>
              <a:t>continues “historic use patterns of the district” and contributes to a “more consistent streetscape”. </a:t>
            </a:r>
          </a:p>
          <a:p>
            <a:pPr marL="285750" indent="-285750">
              <a:spcBef>
                <a:spcPts val="600"/>
              </a:spcBef>
              <a:buFont typeface="Wingdings" panose="05000000000000000000" pitchFamily="2" charset="2"/>
              <a:buChar char="§"/>
            </a:pPr>
            <a:r>
              <a:rPr lang="en-US" sz="1000" dirty="0">
                <a:latin typeface="+mn-lt"/>
                <a:cs typeface="Arial" panose="020B0604020202020204" pitchFamily="34" charset="0"/>
              </a:rPr>
              <a:t>While the upper, 5th floor is not “stepped back” from NW 23</a:t>
            </a:r>
            <a:r>
              <a:rPr lang="en-US" sz="1000" baseline="30000" dirty="0">
                <a:latin typeface="+mn-lt"/>
                <a:cs typeface="Arial" panose="020B0604020202020204" pitchFamily="34" charset="0"/>
              </a:rPr>
              <a:t>rd</a:t>
            </a:r>
            <a:r>
              <a:rPr lang="en-US" sz="1000" dirty="0">
                <a:latin typeface="+mn-lt"/>
                <a:cs typeface="Arial" panose="020B0604020202020204" pitchFamily="34" charset="0"/>
              </a:rPr>
              <a:t>,  the </a:t>
            </a:r>
            <a:r>
              <a:rPr lang="en-US" sz="1000" u="sng" dirty="0">
                <a:latin typeface="+mn-lt"/>
                <a:cs typeface="Arial" panose="020B0604020202020204" pitchFamily="34" charset="0"/>
              </a:rPr>
              <a:t>four-story building height datum </a:t>
            </a:r>
            <a:r>
              <a:rPr lang="en-US" sz="1000" dirty="0">
                <a:latin typeface="+mn-lt"/>
                <a:cs typeface="Arial" panose="020B0604020202020204" pitchFamily="34" charset="0"/>
              </a:rPr>
              <a:t>is addressed to “maintain a consistent streetscape and neighborhood scale”. </a:t>
            </a:r>
          </a:p>
          <a:p>
            <a:pPr marL="0" indent="0">
              <a:spcBef>
                <a:spcPts val="600"/>
              </a:spcBef>
              <a:buFont typeface="Wingdings" panose="05000000000000000000" pitchFamily="2" charset="2"/>
              <a:buNone/>
            </a:pPr>
            <a:r>
              <a:rPr lang="en-US" sz="1000" dirty="0">
                <a:latin typeface="+mn-lt"/>
                <a:cs typeface="Arial" panose="020B0604020202020204" pitchFamily="34" charset="0"/>
              </a:rPr>
              <a:t>The Commission found that, o</a:t>
            </a:r>
            <a:r>
              <a:rPr lang="en-US" sz="1000" u="sng" dirty="0">
                <a:latin typeface="+mn-lt"/>
                <a:cs typeface="Arial" panose="020B0604020202020204" pitchFamily="34" charset="0"/>
              </a:rPr>
              <a:t>n balance, the proposed design contributed to a more consistent streetscape and helped better maintain neighborhood scale, for this specific site,</a:t>
            </a:r>
            <a:r>
              <a:rPr lang="en-US" sz="1000" u="none" dirty="0">
                <a:latin typeface="+mn-lt"/>
                <a:cs typeface="Arial" panose="020B0604020202020204" pitchFamily="34" charset="0"/>
              </a:rPr>
              <a:t> by </a:t>
            </a:r>
            <a:r>
              <a:rPr lang="en-US" sz="1000" dirty="0">
                <a:latin typeface="+mn-lt"/>
                <a:cs typeface="Arial" panose="020B0604020202020204" pitchFamily="34" charset="0"/>
              </a:rPr>
              <a:t>locating the 5-story massing east toward NW 23rd facing the commercial area, the streetcar line, and the six-story hospital across the street, rather than shifting it closer towards the smaller-scaled residential area to the west.</a:t>
            </a:r>
            <a:endParaRPr lang="en-US" sz="1000" u="sng" dirty="0">
              <a:latin typeface="+mn-lt"/>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16</a:t>
            </a:fld>
            <a:endParaRPr lang="en-US" dirty="0"/>
          </a:p>
        </p:txBody>
      </p:sp>
    </p:spTree>
    <p:extLst>
      <p:ext uri="{BB962C8B-B14F-4D97-AF65-F5344CB8AC3E}">
        <p14:creationId xmlns:p14="http://schemas.microsoft.com/office/powerpoint/2010/main" val="1529858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latin typeface="+mn-lt"/>
              </a:rPr>
              <a:t>As the deciding body, you have three options before you today. </a:t>
            </a:r>
          </a:p>
          <a:p>
            <a:pPr marL="457200" lvl="0" indent="-457200">
              <a:buFont typeface="+mj-lt"/>
              <a:buAutoNum type="arabicPeriod"/>
            </a:pPr>
            <a:r>
              <a:rPr lang="en-US" sz="1000" b="1" dirty="0">
                <a:latin typeface="+mn-lt"/>
                <a:cs typeface="Arial" panose="020B0604020202020204" pitchFamily="34" charset="0"/>
              </a:rPr>
              <a:t>Deny the appeal and</a:t>
            </a:r>
            <a:r>
              <a:rPr lang="en-US" sz="1000" dirty="0">
                <a:latin typeface="+mn-lt"/>
                <a:cs typeface="Arial" panose="020B0604020202020204" pitchFamily="34" charset="0"/>
              </a:rPr>
              <a:t> uphold the Design Commission’s decision of approval with conditions.</a:t>
            </a:r>
          </a:p>
          <a:p>
            <a:pPr marL="457200" lvl="0" indent="-457200">
              <a:buFont typeface="+mj-lt"/>
              <a:buAutoNum type="arabicPeriod"/>
            </a:pPr>
            <a:r>
              <a:rPr lang="en-US" sz="1000" b="1" dirty="0">
                <a:latin typeface="+mn-lt"/>
                <a:cs typeface="Arial" panose="020B0604020202020204" pitchFamily="34" charset="0"/>
              </a:rPr>
              <a:t>Deny the appeal but modify </a:t>
            </a:r>
            <a:r>
              <a:rPr lang="en-US" sz="1000" dirty="0">
                <a:latin typeface="+mn-lt"/>
                <a:cs typeface="Arial" panose="020B0604020202020204" pitchFamily="34" charset="0"/>
              </a:rPr>
              <a:t>the Design Commission’s decision of approval with conditions and instruct the applicant to revise the design and return to Council at a future date.</a:t>
            </a:r>
          </a:p>
          <a:p>
            <a:pPr marL="457200" lvl="0" indent="-457200">
              <a:buFont typeface="+mj-lt"/>
              <a:buAutoNum type="arabicPeriod"/>
            </a:pPr>
            <a:r>
              <a:rPr lang="en-US" sz="1000" b="1" dirty="0">
                <a:latin typeface="+mn-lt"/>
                <a:cs typeface="Arial" panose="020B0604020202020204" pitchFamily="34" charset="0"/>
              </a:rPr>
              <a:t>Grant the appeal</a:t>
            </a:r>
            <a:r>
              <a:rPr lang="en-US" sz="1000" dirty="0">
                <a:latin typeface="+mn-lt"/>
                <a:cs typeface="Arial" panose="020B0604020202020204" pitchFamily="34" charset="0"/>
              </a:rPr>
              <a:t>, thereby overturning the Design Commission’s decision to approve with conditions.  In this case, the project would be denied.</a:t>
            </a:r>
            <a:endParaRPr lang="en-US" sz="1000" dirty="0">
              <a:latin typeface="+mn-lt"/>
            </a:endParaRPr>
          </a:p>
          <a:p>
            <a:r>
              <a:rPr lang="en-US" sz="1000" dirty="0">
                <a:latin typeface="+mn-lt"/>
              </a:rPr>
              <a:t>This is the end of my slide show, and I welcome your questions.</a:t>
            </a:r>
          </a:p>
        </p:txBody>
      </p:sp>
      <p:sp>
        <p:nvSpPr>
          <p:cNvPr id="4" name="Slide Number Placeholder 3"/>
          <p:cNvSpPr>
            <a:spLocks noGrp="1"/>
          </p:cNvSpPr>
          <p:nvPr>
            <p:ph type="sldNum" sz="quarter" idx="5"/>
          </p:nvPr>
        </p:nvSpPr>
        <p:spPr/>
        <p:txBody>
          <a:bodyPr/>
          <a:lstStyle/>
          <a:p>
            <a:fld id="{B219EC15-5070-4850-A1A1-4C427EFC4074}" type="slidenum">
              <a:rPr lang="en-US" smtClean="0"/>
              <a:pPr/>
              <a:t>17</a:t>
            </a:fld>
            <a:endParaRPr lang="en-US" dirty="0"/>
          </a:p>
        </p:txBody>
      </p:sp>
    </p:spTree>
    <p:extLst>
      <p:ext uri="{BB962C8B-B14F-4D97-AF65-F5344CB8AC3E}">
        <p14:creationId xmlns:p14="http://schemas.microsoft.com/office/powerpoint/2010/main" val="700030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mn-lt"/>
                <a:cs typeface="Arial" panose="020B0604020202020204" pitchFamily="34" charset="0"/>
              </a:rPr>
              <a:t>In their deliberation and findings, the Commission found that the proposal met GL P1. Plan Area Character.  </a:t>
            </a:r>
          </a:p>
          <a:p>
            <a:pPr>
              <a:spcBef>
                <a:spcPts val="600"/>
              </a:spcBef>
            </a:pPr>
            <a:r>
              <a:rPr lang="en-US" sz="1000" b="1" dirty="0">
                <a:latin typeface="+mn-lt"/>
                <a:cs typeface="Arial" panose="020B0604020202020204" pitchFamily="34" charset="0"/>
              </a:rPr>
              <a:t>in numerous ways.</a:t>
            </a:r>
          </a:p>
          <a:p>
            <a:pPr marL="285750" indent="-285750">
              <a:spcBef>
                <a:spcPts val="600"/>
              </a:spcBef>
              <a:buFont typeface="Wingdings" panose="05000000000000000000" pitchFamily="2" charset="2"/>
              <a:buChar char="§"/>
            </a:pPr>
            <a:r>
              <a:rPr lang="en-US" sz="1000" dirty="0">
                <a:latin typeface="+mn-lt"/>
                <a:cs typeface="Arial" panose="020B0604020202020204" pitchFamily="34" charset="0"/>
              </a:rPr>
              <a:t>The predominately brick clad building has a split-block massing, with tall storefront windows, canopies to protect pedestrians and generous outdoor dining opportunities, reflecting the “district’s architectural scale and its fine-grain pattern of development”. </a:t>
            </a:r>
          </a:p>
          <a:p>
            <a:pPr marL="285750" indent="-285750">
              <a:spcBef>
                <a:spcPts val="600"/>
              </a:spcBef>
              <a:buFont typeface="Wingdings" panose="05000000000000000000" pitchFamily="2" charset="2"/>
              <a:buChar char="§"/>
            </a:pPr>
            <a:r>
              <a:rPr lang="en-US" sz="1000" dirty="0">
                <a:latin typeface="+mn-lt"/>
                <a:cs typeface="Arial" panose="020B0604020202020204" pitchFamily="34" charset="0"/>
              </a:rPr>
              <a:t>A highly active ground floor with upper story residences continues “historic use patterns of the district” and contributes to a “more consistent streetscape”. </a:t>
            </a:r>
          </a:p>
          <a:p>
            <a:pPr marL="285750" indent="-285750">
              <a:spcBef>
                <a:spcPts val="600"/>
              </a:spcBef>
              <a:buFont typeface="Wingdings" panose="05000000000000000000" pitchFamily="2" charset="2"/>
              <a:buChar char="§"/>
            </a:pPr>
            <a:r>
              <a:rPr lang="en-US" sz="1000" dirty="0">
                <a:latin typeface="+mn-lt"/>
                <a:cs typeface="Arial" panose="020B0604020202020204" pitchFamily="34" charset="0"/>
              </a:rPr>
              <a:t>While the upper, 5th floor is not “stepped back” from NW 23</a:t>
            </a:r>
            <a:r>
              <a:rPr lang="en-US" sz="1000" baseline="30000" dirty="0">
                <a:latin typeface="+mn-lt"/>
                <a:cs typeface="Arial" panose="020B0604020202020204" pitchFamily="34" charset="0"/>
              </a:rPr>
              <a:t>rd</a:t>
            </a:r>
            <a:r>
              <a:rPr lang="en-US" sz="1000" dirty="0">
                <a:latin typeface="+mn-lt"/>
                <a:cs typeface="Arial" panose="020B0604020202020204" pitchFamily="34" charset="0"/>
              </a:rPr>
              <a:t>,  the four-story building height datum is addressed to “maintain a consistent streetscape and neighborhood scale”. The Commission found that, o</a:t>
            </a:r>
            <a:r>
              <a:rPr lang="en-US" sz="1000" u="sng" dirty="0">
                <a:latin typeface="+mn-lt"/>
                <a:cs typeface="Arial" panose="020B0604020202020204" pitchFamily="34" charset="0"/>
              </a:rPr>
              <a:t>n balance, the proposed design contributed to a more consistent streetscape and helped better maintain neighborhood scale, for this specific site,</a:t>
            </a:r>
            <a:r>
              <a:rPr lang="en-US" sz="1000" u="none" dirty="0">
                <a:latin typeface="+mn-lt"/>
                <a:cs typeface="Arial" panose="020B0604020202020204" pitchFamily="34" charset="0"/>
              </a:rPr>
              <a:t> by </a:t>
            </a:r>
            <a:r>
              <a:rPr lang="en-US" sz="1000" dirty="0">
                <a:latin typeface="+mn-lt"/>
                <a:cs typeface="Arial" panose="020B0604020202020204" pitchFamily="34" charset="0"/>
              </a:rPr>
              <a:t>locating the 5-story massing east toward NW 23rd facing the commercial area, the streetcar line, and the six-story hospital across the street, rather than shifting it closer towards the smaller-scaled residential area to the west.</a:t>
            </a:r>
            <a:endParaRPr lang="en-US" sz="1000" u="sng" dirty="0">
              <a:latin typeface="+mn-lt"/>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20</a:t>
            </a:fld>
            <a:endParaRPr lang="en-US" dirty="0"/>
          </a:p>
        </p:txBody>
      </p:sp>
    </p:spTree>
    <p:extLst>
      <p:ext uri="{BB962C8B-B14F-4D97-AF65-F5344CB8AC3E}">
        <p14:creationId xmlns:p14="http://schemas.microsoft.com/office/powerpoint/2010/main" val="3735592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19EC15-5070-4850-A1A1-4C427EFC4074}" type="slidenum">
              <a:rPr lang="en-US" smtClean="0"/>
              <a:pPr/>
              <a:t>21</a:t>
            </a:fld>
            <a:endParaRPr lang="en-US" dirty="0"/>
          </a:p>
        </p:txBody>
      </p:sp>
    </p:spTree>
    <p:extLst>
      <p:ext uri="{BB962C8B-B14F-4D97-AF65-F5344CB8AC3E}">
        <p14:creationId xmlns:p14="http://schemas.microsoft.com/office/powerpoint/2010/main" val="2285636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219EC15-5070-4850-A1A1-4C427EFC4074}" type="slidenum">
              <a:rPr lang="en-US" smtClean="0"/>
              <a:pPr/>
              <a:t>2</a:t>
            </a:fld>
            <a:endParaRPr lang="en-US" dirty="0"/>
          </a:p>
        </p:txBody>
      </p:sp>
    </p:spTree>
    <p:extLst>
      <p:ext uri="{BB962C8B-B14F-4D97-AF65-F5344CB8AC3E}">
        <p14:creationId xmlns:p14="http://schemas.microsoft.com/office/powerpoint/2010/main" val="2585459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Under P1.1 the general District-wide Considerations, among numerous other characteristics, it also notes that: “</a:t>
            </a:r>
            <a:r>
              <a:rPr lang="en-US" i="1" dirty="0">
                <a:latin typeface="Arial" panose="020B0604020202020204" pitchFamily="34" charset="0"/>
                <a:cs typeface="Arial" panose="020B0604020202020204" pitchFamily="34" charset="0"/>
              </a:rPr>
              <a:t>New buildings and additions that are taller than the two-to four-story building height that is predominant in the district should have </a:t>
            </a:r>
            <a:r>
              <a:rPr lang="en-US" b="1" i="1" dirty="0">
                <a:latin typeface="Arial" panose="020B0604020202020204" pitchFamily="34" charset="0"/>
                <a:cs typeface="Arial" panose="020B0604020202020204" pitchFamily="34" charset="0"/>
              </a:rPr>
              <a:t>upper stories stepped back</a:t>
            </a:r>
            <a:r>
              <a:rPr lang="en-US" i="1" dirty="0">
                <a:latin typeface="Arial" panose="020B0604020202020204" pitchFamily="34" charset="0"/>
                <a:cs typeface="Arial" panose="020B0604020202020204" pitchFamily="34" charset="0"/>
              </a:rPr>
              <a:t> in order to contribute to </a:t>
            </a:r>
            <a:r>
              <a:rPr lang="en-US" i="1" u="sng" dirty="0">
                <a:latin typeface="Arial" panose="020B0604020202020204" pitchFamily="34" charset="0"/>
                <a:cs typeface="Arial" panose="020B0604020202020204" pitchFamily="34" charset="0"/>
              </a:rPr>
              <a:t>more consistent streetscape and to maintain neighborhood scale</a:t>
            </a:r>
            <a:r>
              <a:rPr lang="en-US" i="1"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22</a:t>
            </a:fld>
            <a:endParaRPr lang="en-US" dirty="0"/>
          </a:p>
        </p:txBody>
      </p:sp>
    </p:spTree>
    <p:extLst>
      <p:ext uri="{BB962C8B-B14F-4D97-AF65-F5344CB8AC3E}">
        <p14:creationId xmlns:p14="http://schemas.microsoft.com/office/powerpoint/2010/main" val="1930117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23</a:t>
            </a:fld>
            <a:endParaRPr lang="en-US" dirty="0"/>
          </a:p>
        </p:txBody>
      </p:sp>
    </p:spTree>
    <p:extLst>
      <p:ext uri="{BB962C8B-B14F-4D97-AF65-F5344CB8AC3E}">
        <p14:creationId xmlns:p14="http://schemas.microsoft.com/office/powerpoint/2010/main" val="175316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response to the </a:t>
            </a:r>
            <a:r>
              <a:rPr lang="en-US" sz="1200" b="1" dirty="0">
                <a:latin typeface="Arial" panose="020B0604020202020204" pitchFamily="34" charset="0"/>
                <a:cs typeface="Arial" panose="020B0604020202020204" pitchFamily="34" charset="0"/>
              </a:rPr>
              <a:t>District-wide Considerations</a:t>
            </a:r>
            <a:r>
              <a:rPr lang="en-US" sz="1200" b="0" dirty="0">
                <a:latin typeface="Arial" panose="020B0604020202020204" pitchFamily="34" charset="0"/>
                <a:cs typeface="Arial" panose="020B0604020202020204" pitchFamily="34" charset="0"/>
              </a:rPr>
              <a:t>, the commission found that the proposal: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maintains</a:t>
            </a:r>
            <a:r>
              <a:rPr lang="en-US" dirty="0"/>
              <a:t> the “district’s architectural scale and fine-grain pattern of development </a:t>
            </a:r>
            <a:r>
              <a:rPr lang="en-US" u="sng" dirty="0"/>
              <a:t>breaking up the massing into three distinct blocks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provides </a:t>
            </a:r>
            <a:r>
              <a:rPr lang="en-US" dirty="0"/>
              <a:t>“distinct components that reflect the district’s established pattern of partial block massing” by </a:t>
            </a:r>
            <a:r>
              <a:rPr lang="en-US" u="sng" dirty="0"/>
              <a:t>delineating the ground floor to accommodate a variety of retail tenant sizes.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While the proposal is </a:t>
            </a:r>
            <a:r>
              <a:rPr lang="en-US" dirty="0"/>
              <a:t>“taller than the two-to four-story building height that is predominant in the district”, the </a:t>
            </a:r>
            <a:r>
              <a:rPr lang="en-US" u="sng" dirty="0"/>
              <a:t>proposal is within the allowable building height limit</a:t>
            </a:r>
            <a:r>
              <a:rPr lang="en-US" dirty="0"/>
              <a:t>. Rather than stepping the upper stories back “in order to contribute to more consistent streetscape and to maintain neighborhood scale” </a:t>
            </a:r>
            <a:r>
              <a:rPr lang="en-US" u="sng" dirty="0"/>
              <a:t>design elements, in addition to those listed above, include parapet details and cornices to address the four-story building height datum</a:t>
            </a:r>
            <a:r>
              <a:rPr lang="en-US" dirty="0"/>
              <a:t>.</a:t>
            </a:r>
            <a:endParaRPr lang="en-US"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u="sng"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24</a:t>
            </a:fld>
            <a:endParaRPr lang="en-US" dirty="0"/>
          </a:p>
        </p:txBody>
      </p:sp>
    </p:spTree>
    <p:extLst>
      <p:ext uri="{BB962C8B-B14F-4D97-AF65-F5344CB8AC3E}">
        <p14:creationId xmlns:p14="http://schemas.microsoft.com/office/powerpoint/2010/main" val="473539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600" b="1" i="1" dirty="0">
                <a:latin typeface="Arial" panose="020B0604020202020204" pitchFamily="34" charset="0"/>
                <a:cs typeface="Arial" panose="020B0604020202020204" pitchFamily="34" charset="0"/>
              </a:rPr>
              <a:t>Design Guideline P1. Plan Area Character.  </a:t>
            </a:r>
            <a:r>
              <a:rPr lang="en-US" sz="1600" b="0" i="1" kern="1200" dirty="0">
                <a:solidFill>
                  <a:schemeClr val="tx1"/>
                </a:solidFill>
                <a:latin typeface="Arial" panose="020B0604020202020204" pitchFamily="34" charset="0"/>
                <a:ea typeface="+mn-ea"/>
                <a:cs typeface="Arial" panose="020B0604020202020204" pitchFamily="34" charset="0"/>
              </a:rPr>
              <a:t>Plan Area Character directs proposals </a:t>
            </a:r>
            <a:r>
              <a:rPr lang="en-US" sz="1600" b="0" i="1" dirty="0">
                <a:latin typeface="Arial" panose="020B0604020202020204" pitchFamily="34" charset="0"/>
                <a:cs typeface="Arial" panose="020B0604020202020204" pitchFamily="34" charset="0"/>
              </a:rPr>
              <a:t>to consider distinct characteristics of an area when developing in that area. The guideline states: </a:t>
            </a:r>
            <a:r>
              <a:rPr lang="en-US" i="1" dirty="0">
                <a:latin typeface="Arial" panose="020B0604020202020204" pitchFamily="34" charset="0"/>
                <a:cs typeface="Arial" panose="020B0604020202020204" pitchFamily="34" charset="0"/>
              </a:rPr>
              <a:t>“</a:t>
            </a:r>
            <a:r>
              <a:rPr lang="en-US" i="1" u="sng" dirty="0">
                <a:latin typeface="Arial" panose="020B0604020202020204" pitchFamily="34" charset="0"/>
                <a:cs typeface="Arial" panose="020B0604020202020204" pitchFamily="34" charset="0"/>
              </a:rPr>
              <a:t>Enhance the sense of place and identity </a:t>
            </a:r>
            <a:r>
              <a:rPr lang="en-US" i="1" dirty="0">
                <a:latin typeface="Arial" panose="020B0604020202020204" pitchFamily="34" charset="0"/>
                <a:cs typeface="Arial" panose="020B0604020202020204" pitchFamily="34" charset="0"/>
              </a:rPr>
              <a:t>by incorporating site and building design features that respond to the </a:t>
            </a:r>
            <a:r>
              <a:rPr lang="en-US" sz="1200" i="1" kern="1200" dirty="0">
                <a:solidFill>
                  <a:schemeClr val="tx1"/>
                </a:solidFill>
                <a:latin typeface="Arial" panose="020B0604020202020204" pitchFamily="34" charset="0"/>
                <a:ea typeface="+mn-ea"/>
                <a:cs typeface="Arial" panose="020B0604020202020204" pitchFamily="34" charset="0"/>
              </a:rPr>
              <a:t>area’s desired characteristics and traditions.”</a:t>
            </a:r>
          </a:p>
          <a:p>
            <a:endParaRPr lang="en-US" sz="1200" i="1" kern="1200" dirty="0">
              <a:solidFill>
                <a:schemeClr val="tx1"/>
              </a:solidFill>
              <a:latin typeface="Arial" panose="020B0604020202020204" pitchFamily="34" charset="0"/>
              <a:ea typeface="+mn-ea"/>
              <a:cs typeface="Arial" panose="020B0604020202020204" pitchFamily="34" charset="0"/>
            </a:endParaRPr>
          </a:p>
          <a:p>
            <a:r>
              <a:rPr lang="en-US" sz="1200" i="1" kern="1200" dirty="0">
                <a:solidFill>
                  <a:schemeClr val="tx1"/>
                </a:solidFill>
                <a:latin typeface="Arial" panose="020B0604020202020204" pitchFamily="34" charset="0"/>
                <a:ea typeface="+mn-ea"/>
                <a:cs typeface="Arial" panose="020B0604020202020204" pitchFamily="34" charset="0"/>
              </a:rPr>
              <a:t>We are then directed to the Appendix J for the desired characteristics and traditions within the Northwest District Plan.</a:t>
            </a:r>
          </a:p>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25</a:t>
            </a:fld>
            <a:endParaRPr lang="en-US" dirty="0"/>
          </a:p>
        </p:txBody>
      </p:sp>
    </p:spTree>
    <p:extLst>
      <p:ext uri="{BB962C8B-B14F-4D97-AF65-F5344CB8AC3E}">
        <p14:creationId xmlns:p14="http://schemas.microsoft.com/office/powerpoint/2010/main" val="2879781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28</a:t>
            </a:fld>
            <a:endParaRPr lang="en-US" dirty="0"/>
          </a:p>
        </p:txBody>
      </p:sp>
    </p:spTree>
    <p:extLst>
      <p:ext uri="{BB962C8B-B14F-4D97-AF65-F5344CB8AC3E}">
        <p14:creationId xmlns:p14="http://schemas.microsoft.com/office/powerpoint/2010/main" val="2164836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30</a:t>
            </a:fld>
            <a:endParaRPr lang="en-US" dirty="0"/>
          </a:p>
        </p:txBody>
      </p:sp>
    </p:spTree>
    <p:extLst>
      <p:ext uri="{BB962C8B-B14F-4D97-AF65-F5344CB8AC3E}">
        <p14:creationId xmlns:p14="http://schemas.microsoft.com/office/powerpoint/2010/main" val="1207052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76017A-7A4C-40AE-9393-5EF28E9622CC}" type="slidenum">
              <a:rPr lang="en-US" smtClean="0"/>
              <a:t>32</a:t>
            </a:fld>
            <a:endParaRPr lang="en-US" dirty="0"/>
          </a:p>
        </p:txBody>
      </p:sp>
    </p:spTree>
    <p:extLst>
      <p:ext uri="{BB962C8B-B14F-4D97-AF65-F5344CB8AC3E}">
        <p14:creationId xmlns:p14="http://schemas.microsoft.com/office/powerpoint/2010/main" val="1103556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33</a:t>
            </a:fld>
            <a:endParaRPr lang="en-US" dirty="0"/>
          </a:p>
        </p:txBody>
      </p:sp>
    </p:spTree>
    <p:extLst>
      <p:ext uri="{BB962C8B-B14F-4D97-AF65-F5344CB8AC3E}">
        <p14:creationId xmlns:p14="http://schemas.microsoft.com/office/powerpoint/2010/main" val="3236137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35</a:t>
            </a:fld>
            <a:endParaRPr lang="en-US" dirty="0"/>
          </a:p>
        </p:txBody>
      </p:sp>
    </p:spTree>
    <p:extLst>
      <p:ext uri="{BB962C8B-B14F-4D97-AF65-F5344CB8AC3E}">
        <p14:creationId xmlns:p14="http://schemas.microsoft.com/office/powerpoint/2010/main" val="3289240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36</a:t>
            </a:fld>
            <a:endParaRPr lang="en-US" dirty="0"/>
          </a:p>
        </p:txBody>
      </p:sp>
    </p:spTree>
    <p:extLst>
      <p:ext uri="{BB962C8B-B14F-4D97-AF65-F5344CB8AC3E}">
        <p14:creationId xmlns:p14="http://schemas.microsoft.com/office/powerpoint/2010/main" val="2200628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1" kern="1200" dirty="0">
                <a:solidFill>
                  <a:schemeClr val="tx1"/>
                </a:solidFill>
                <a:effectLst/>
                <a:latin typeface="+mn-lt"/>
                <a:ea typeface="+mn-ea"/>
                <a:cs typeface="Arial" panose="020B0604020202020204" pitchFamily="34" charset="0"/>
              </a:rPr>
              <a:t>The site (shown in red) is located at the western edge of the Northwest Plan District fronting NW 23rd Avenue (shown in yellow) . </a:t>
            </a:r>
          </a:p>
          <a:p>
            <a:r>
              <a:rPr lang="en-US" sz="1000" i="1" kern="1200" dirty="0">
                <a:solidFill>
                  <a:schemeClr val="tx1"/>
                </a:solidFill>
                <a:effectLst/>
                <a:latin typeface="+mn-lt"/>
                <a:ea typeface="+mn-ea"/>
                <a:cs typeface="Arial" panose="020B0604020202020204" pitchFamily="34" charset="0"/>
              </a:rPr>
              <a:t>In this location, NW 23</a:t>
            </a:r>
            <a:r>
              <a:rPr lang="en-US" sz="1000" i="1" kern="1200" baseline="30000" dirty="0">
                <a:solidFill>
                  <a:schemeClr val="tx1"/>
                </a:solidFill>
                <a:effectLst/>
                <a:latin typeface="+mn-lt"/>
                <a:ea typeface="+mn-ea"/>
                <a:cs typeface="Arial" panose="020B0604020202020204" pitchFamily="34" charset="0"/>
              </a:rPr>
              <a:t>rd</a:t>
            </a:r>
            <a:r>
              <a:rPr lang="en-US" sz="1000" i="1" kern="1200" dirty="0">
                <a:solidFill>
                  <a:schemeClr val="tx1"/>
                </a:solidFill>
                <a:effectLst/>
                <a:latin typeface="+mn-lt"/>
                <a:ea typeface="+mn-ea"/>
                <a:cs typeface="Arial" panose="020B0604020202020204" pitchFamily="34" charset="0"/>
              </a:rPr>
              <a:t> is designated a Main Street and is on a Streetcar Alignment (shown as hatched).</a:t>
            </a:r>
            <a:endParaRPr lang="en-US" sz="1000" i="1"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EB76017A-7A4C-40AE-9393-5EF28E9622CC}" type="slidenum">
              <a:rPr lang="en-US" smtClean="0"/>
              <a:t>3</a:t>
            </a:fld>
            <a:endParaRPr lang="en-US" dirty="0"/>
          </a:p>
        </p:txBody>
      </p:sp>
    </p:spTree>
    <p:extLst>
      <p:ext uri="{BB962C8B-B14F-4D97-AF65-F5344CB8AC3E}">
        <p14:creationId xmlns:p14="http://schemas.microsoft.com/office/powerpoint/2010/main" val="2676042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37</a:t>
            </a:fld>
            <a:endParaRPr lang="en-US" dirty="0"/>
          </a:p>
        </p:txBody>
      </p:sp>
    </p:spTree>
    <p:extLst>
      <p:ext uri="{BB962C8B-B14F-4D97-AF65-F5344CB8AC3E}">
        <p14:creationId xmlns:p14="http://schemas.microsoft.com/office/powerpoint/2010/main" val="833669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38</a:t>
            </a:fld>
            <a:endParaRPr lang="en-US" dirty="0"/>
          </a:p>
        </p:txBody>
      </p:sp>
    </p:spTree>
    <p:extLst>
      <p:ext uri="{BB962C8B-B14F-4D97-AF65-F5344CB8AC3E}">
        <p14:creationId xmlns:p14="http://schemas.microsoft.com/office/powerpoint/2010/main" val="3577321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39</a:t>
            </a:fld>
            <a:endParaRPr lang="en-US" dirty="0"/>
          </a:p>
        </p:txBody>
      </p:sp>
    </p:spTree>
    <p:extLst>
      <p:ext uri="{BB962C8B-B14F-4D97-AF65-F5344CB8AC3E}">
        <p14:creationId xmlns:p14="http://schemas.microsoft.com/office/powerpoint/2010/main" val="4203299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40</a:t>
            </a:fld>
            <a:endParaRPr lang="en-US" dirty="0"/>
          </a:p>
        </p:txBody>
      </p:sp>
    </p:spTree>
    <p:extLst>
      <p:ext uri="{BB962C8B-B14F-4D97-AF65-F5344CB8AC3E}">
        <p14:creationId xmlns:p14="http://schemas.microsoft.com/office/powerpoint/2010/main" val="37407726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44</a:t>
            </a:fld>
            <a:endParaRPr lang="en-US" dirty="0"/>
          </a:p>
        </p:txBody>
      </p:sp>
    </p:spTree>
    <p:extLst>
      <p:ext uri="{BB962C8B-B14F-4D97-AF65-F5344CB8AC3E}">
        <p14:creationId xmlns:p14="http://schemas.microsoft.com/office/powerpoint/2010/main" val="41202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latin typeface="+mn-lt"/>
              </a:rPr>
              <a:t>This is  a zoning map. The site, indicated in red, is zoned </a:t>
            </a:r>
            <a:r>
              <a:rPr lang="en-US" sz="1000" dirty="0">
                <a:solidFill>
                  <a:schemeClr val="bg1"/>
                </a:solidFill>
                <a:latin typeface="+mn-lt"/>
                <a:cs typeface="Arial" panose="020B0604020202020204" pitchFamily="34" charset="0"/>
              </a:rPr>
              <a:t>Commercial/ Mixed Use 2 with Design and Centers Main Street overlays.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latin typeface="+mn-lt"/>
              </a:rPr>
              <a:t>The added shading denotes commercial zoned areas in orange, focused on NW 23</a:t>
            </a:r>
            <a:r>
              <a:rPr lang="en-US" sz="1000" i="1" baseline="30000" dirty="0">
                <a:latin typeface="+mn-lt"/>
              </a:rPr>
              <a:t>rd</a:t>
            </a:r>
            <a:r>
              <a:rPr lang="en-US" sz="1000" i="1" dirty="0">
                <a:latin typeface="+mn-lt"/>
              </a:rPr>
              <a:t> and the streetcar streets headed east, and residential zoned areas in green, which you can see include the areas directly west of the site and NW 23rd.</a:t>
            </a:r>
            <a:endParaRPr lang="en-US" sz="1000" dirty="0">
              <a:solidFill>
                <a:schemeClr val="bg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solidFill>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EB76017A-7A4C-40AE-9393-5EF28E9622CC}" type="slidenum">
              <a:rPr lang="en-US" smtClean="0"/>
              <a:t>4</a:t>
            </a:fld>
            <a:endParaRPr lang="en-US" dirty="0"/>
          </a:p>
        </p:txBody>
      </p:sp>
    </p:spTree>
    <p:extLst>
      <p:ext uri="{BB962C8B-B14F-4D97-AF65-F5344CB8AC3E}">
        <p14:creationId xmlns:p14="http://schemas.microsoft.com/office/powerpoint/2010/main" val="2292769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kern="1200" dirty="0">
                <a:solidFill>
                  <a:schemeClr val="tx1"/>
                </a:solidFill>
                <a:effectLst/>
                <a:latin typeface="+mn-lt"/>
                <a:ea typeface="+mn-ea"/>
                <a:cs typeface="Arial" panose="020B0604020202020204" pitchFamily="34" charset="0"/>
              </a:rPr>
              <a:t>The site </a:t>
            </a:r>
            <a:r>
              <a:rPr lang="en-US" sz="1000" i="1" kern="1200" dirty="0">
                <a:solidFill>
                  <a:schemeClr val="bg1"/>
                </a:solidFill>
                <a:effectLst/>
                <a:latin typeface="+mn-lt"/>
                <a:ea typeface="+mn-ea"/>
                <a:cs typeface="Arial" panose="020B0604020202020204" pitchFamily="34" charset="0"/>
              </a:rPr>
              <a:t>has a 200 feet long, f</a:t>
            </a:r>
            <a:r>
              <a:rPr lang="en-US" altLang="en-US" sz="1000" i="1" dirty="0">
                <a:solidFill>
                  <a:schemeClr val="bg1"/>
                </a:solidFill>
                <a:latin typeface="+mn-lt"/>
                <a:cs typeface="Arial" panose="020B0604020202020204" pitchFamily="34" charset="0"/>
              </a:rPr>
              <a:t>ull block frontage on NW 23</a:t>
            </a:r>
            <a:r>
              <a:rPr lang="en-US" altLang="en-US" sz="1000" i="1" baseline="30000" dirty="0">
                <a:solidFill>
                  <a:schemeClr val="bg1"/>
                </a:solidFill>
                <a:latin typeface="+mn-lt"/>
                <a:cs typeface="Arial" panose="020B0604020202020204" pitchFamily="34" charset="0"/>
              </a:rPr>
              <a:t>rd</a:t>
            </a:r>
            <a:r>
              <a:rPr lang="en-US" sz="1000" i="1" kern="1200" dirty="0">
                <a:solidFill>
                  <a:schemeClr val="tx1"/>
                </a:solidFill>
                <a:effectLst/>
                <a:latin typeface="+mn-lt"/>
                <a:ea typeface="+mn-ea"/>
                <a:cs typeface="Arial" panose="020B0604020202020204" pitchFamily="34" charset="0"/>
              </a:rPr>
              <a:t>, and lies between NW Marshall and NW Northrup Streets.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kern="1200" dirty="0">
                <a:solidFill>
                  <a:schemeClr val="tx1"/>
                </a:solidFill>
                <a:effectLst/>
                <a:latin typeface="+mn-lt"/>
                <a:ea typeface="+mn-ea"/>
                <a:cs typeface="Arial" panose="020B0604020202020204" pitchFamily="34" charset="0"/>
              </a:rPr>
              <a:t>NW 23rd Avenue is a pedestrian oriented, commercial focus for the Northwest Plan District.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kern="1200" dirty="0">
                <a:solidFill>
                  <a:schemeClr val="tx1"/>
                </a:solidFill>
                <a:effectLst/>
                <a:latin typeface="+mn-lt"/>
                <a:ea typeface="+mn-ea"/>
                <a:cs typeface="Arial" panose="020B0604020202020204" pitchFamily="34" charset="0"/>
              </a:rPr>
              <a:t>The streetcar wraps NW 23</a:t>
            </a:r>
            <a:r>
              <a:rPr lang="en-US" sz="1000" i="1" kern="1200" baseline="30000" dirty="0">
                <a:solidFill>
                  <a:schemeClr val="tx1"/>
                </a:solidFill>
                <a:effectLst/>
                <a:latin typeface="+mn-lt"/>
                <a:ea typeface="+mn-ea"/>
                <a:cs typeface="Arial" panose="020B0604020202020204" pitchFamily="34" charset="0"/>
              </a:rPr>
              <a:t>rd</a:t>
            </a:r>
            <a:r>
              <a:rPr lang="en-US" sz="1000" i="1" kern="1200" dirty="0">
                <a:solidFill>
                  <a:schemeClr val="tx1"/>
                </a:solidFill>
                <a:effectLst/>
                <a:latin typeface="+mn-lt"/>
                <a:ea typeface="+mn-ea"/>
                <a:cs typeface="Arial" panose="020B0604020202020204" pitchFamily="34" charset="0"/>
              </a:rPr>
              <a:t> in this location.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000" i="1" dirty="0">
                <a:solidFill>
                  <a:schemeClr val="bg1"/>
                </a:solidFill>
                <a:latin typeface="+mn-lt"/>
                <a:cs typeface="Arial" panose="020B0604020202020204" pitchFamily="34" charset="0"/>
              </a:rPr>
              <a:t>To the east of the site across NW 23</a:t>
            </a:r>
            <a:r>
              <a:rPr lang="en-US" altLang="en-US" sz="1000" i="1" baseline="30000" dirty="0">
                <a:solidFill>
                  <a:schemeClr val="bg1"/>
                </a:solidFill>
                <a:latin typeface="+mn-lt"/>
                <a:cs typeface="Arial" panose="020B0604020202020204" pitchFamily="34" charset="0"/>
              </a:rPr>
              <a:t>rd</a:t>
            </a:r>
            <a:r>
              <a:rPr lang="en-US" altLang="en-US" sz="1000" i="1" dirty="0">
                <a:solidFill>
                  <a:schemeClr val="bg1"/>
                </a:solidFill>
                <a:latin typeface="+mn-lt"/>
                <a:cs typeface="Arial" panose="020B0604020202020204" pitchFamily="34" charset="0"/>
              </a:rPr>
              <a:t> is the 6-story Good Samaritan Hospital.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000" i="1" dirty="0">
                <a:solidFill>
                  <a:schemeClr val="bg1"/>
                </a:solidFill>
                <a:latin typeface="+mn-lt"/>
                <a:cs typeface="Arial" panose="020B0604020202020204" pitchFamily="34" charset="0"/>
              </a:rPr>
              <a:t>To the west of the site is the Nob Hill Residential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200" dirty="0">
              <a:solidFill>
                <a:schemeClr val="bg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B76017A-7A4C-40AE-9393-5EF28E9622CC}" type="slidenum">
              <a:rPr lang="en-US" smtClean="0"/>
              <a:t>5</a:t>
            </a:fld>
            <a:endParaRPr lang="en-US" dirty="0"/>
          </a:p>
        </p:txBody>
      </p:sp>
    </p:spTree>
    <p:extLst>
      <p:ext uri="{BB962C8B-B14F-4D97-AF65-F5344CB8AC3E}">
        <p14:creationId xmlns:p14="http://schemas.microsoft.com/office/powerpoint/2010/main" val="474821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 typeface="Arial" panose="020B0604020202020204" pitchFamily="34" charset="0"/>
              <a:buNone/>
            </a:pPr>
            <a:r>
              <a:rPr lang="en-US" sz="1000" i="1" dirty="0">
                <a:latin typeface="+mn-lt"/>
                <a:cs typeface="Arial" panose="020B0604020202020204" pitchFamily="34" charset="0"/>
              </a:rPr>
              <a:t>The applicant seeks Type III design review approval </a:t>
            </a:r>
            <a:r>
              <a:rPr lang="en-US" altLang="en-US" sz="1000" i="1" dirty="0">
                <a:solidFill>
                  <a:schemeClr val="bg1"/>
                </a:solidFill>
                <a:latin typeface="+mn-lt"/>
                <a:cs typeface="Arial" panose="020B0604020202020204" pitchFamily="34" charset="0"/>
              </a:rPr>
              <a:t>for a 5-story, mixed-use building on this site with:</a:t>
            </a:r>
          </a:p>
          <a:p>
            <a:pPr marL="285750" indent="-285750">
              <a:spcBef>
                <a:spcPct val="0"/>
              </a:spcBef>
              <a:buFont typeface="Arial" panose="020B0604020202020204" pitchFamily="34" charset="0"/>
              <a:buChar char="•"/>
            </a:pPr>
            <a:r>
              <a:rPr lang="en-US" altLang="en-US" sz="1000" i="1" dirty="0">
                <a:solidFill>
                  <a:schemeClr val="bg1"/>
                </a:solidFill>
                <a:latin typeface="+mn-lt"/>
                <a:cs typeface="Arial" panose="020B0604020202020204" pitchFamily="34" charset="0"/>
              </a:rPr>
              <a:t>10,000 sf of Ground floor retail</a:t>
            </a:r>
          </a:p>
          <a:p>
            <a:pPr marL="285750" indent="-285750">
              <a:spcBef>
                <a:spcPct val="0"/>
              </a:spcBef>
              <a:buFont typeface="Arial" panose="020B0604020202020204" pitchFamily="34" charset="0"/>
              <a:buChar char="•"/>
            </a:pPr>
            <a:r>
              <a:rPr lang="en-US" altLang="en-US" sz="1000" i="1" dirty="0">
                <a:solidFill>
                  <a:schemeClr val="bg1"/>
                </a:solidFill>
                <a:latin typeface="+mn-lt"/>
                <a:cs typeface="Arial" panose="020B0604020202020204" pitchFamily="34" charset="0"/>
              </a:rPr>
              <a:t>74 residential units in the 4 floors above, </a:t>
            </a:r>
          </a:p>
          <a:p>
            <a:pPr marL="285750" indent="-285750">
              <a:spcBef>
                <a:spcPct val="0"/>
              </a:spcBef>
              <a:buFont typeface="Arial" panose="020B0604020202020204" pitchFamily="34" charset="0"/>
              <a:buChar char="•"/>
            </a:pPr>
            <a:r>
              <a:rPr lang="en-US" altLang="en-US" sz="1000" i="1" dirty="0">
                <a:solidFill>
                  <a:schemeClr val="bg1"/>
                </a:solidFill>
                <a:latin typeface="+mn-lt"/>
                <a:cs typeface="Arial" panose="020B0604020202020204" pitchFamily="34" charset="0"/>
              </a:rPr>
              <a:t>44 below-grade parking spaces, which are accessed off NW Northrup</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sz="1000" i="1" dirty="0">
                <a:solidFill>
                  <a:schemeClr val="bg1"/>
                </a:solidFill>
                <a:latin typeface="+mn-lt"/>
                <a:cs typeface="Arial" panose="020B0604020202020204" pitchFamily="34" charset="0"/>
              </a:rPr>
              <a:t>Resident amenities include private and communal terraces and decks </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sz="1000" i="1" dirty="0">
                <a:solidFill>
                  <a:schemeClr val="bg1"/>
                </a:solidFill>
                <a:latin typeface="+mn-lt"/>
                <a:cs typeface="Arial" panose="020B0604020202020204" pitchFamily="34" charset="0"/>
              </a:rPr>
              <a:t>East side view (upper right image) faces NW 23</a:t>
            </a:r>
            <a:r>
              <a:rPr lang="en-US" altLang="en-US" sz="1000" i="1" baseline="30000" dirty="0">
                <a:solidFill>
                  <a:schemeClr val="bg1"/>
                </a:solidFill>
                <a:latin typeface="+mn-lt"/>
                <a:cs typeface="Arial" panose="020B0604020202020204" pitchFamily="34" charset="0"/>
              </a:rPr>
              <a:t>rd</a:t>
            </a:r>
            <a:endParaRPr lang="en-US" altLang="en-US" sz="1000" i="1" dirty="0">
              <a:solidFill>
                <a:schemeClr val="bg1"/>
              </a:solidFill>
              <a:latin typeface="+mn-lt"/>
              <a:cs typeface="Arial" panose="020B0604020202020204" pitchFamily="34" charset="0"/>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sz="1000" i="1" dirty="0">
                <a:solidFill>
                  <a:schemeClr val="bg1"/>
                </a:solidFill>
                <a:latin typeface="+mn-lt"/>
                <a:cs typeface="Arial" panose="020B0604020202020204" pitchFamily="34" charset="0"/>
              </a:rPr>
              <a:t>West Side view (lower right image) faces the Nob Hill Residential area. You can see the masing of the building has been stepped back from the west property line in a U shape.</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altLang="en-US" sz="1200" i="1" dirty="0">
              <a:solidFill>
                <a:schemeClr val="bg2">
                  <a:lumMod val="90000"/>
                </a:schemeClr>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6</a:t>
            </a:fld>
            <a:endParaRPr lang="en-US" dirty="0"/>
          </a:p>
        </p:txBody>
      </p:sp>
    </p:spTree>
    <p:extLst>
      <p:ext uri="{BB962C8B-B14F-4D97-AF65-F5344CB8AC3E}">
        <p14:creationId xmlns:p14="http://schemas.microsoft.com/office/powerpoint/2010/main" val="61923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tx1"/>
                </a:solidFill>
                <a:latin typeface="+mn-lt"/>
                <a:ea typeface="+mn-ea"/>
                <a:cs typeface="Arial" panose="020B0604020202020204" pitchFamily="34" charset="0"/>
              </a:rPr>
              <a:t>In this location, the approval criteria for a Design Review are the Community Design Guidelines.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tx1"/>
                </a:solidFill>
                <a:latin typeface="+mn-lt"/>
                <a:ea typeface="+mn-ea"/>
                <a:cs typeface="Arial" panose="020B0604020202020204" pitchFamily="34" charset="0"/>
              </a:rPr>
              <a:t>For the four modification to zoning code requests added to this review, the approval criteria are PZC Section 33.825.040.</a:t>
            </a:r>
          </a:p>
          <a:p>
            <a:endParaRPr lang="en-US" dirty="0"/>
          </a:p>
        </p:txBody>
      </p:sp>
      <p:sp>
        <p:nvSpPr>
          <p:cNvPr id="4" name="Slide Number Placeholder 3"/>
          <p:cNvSpPr>
            <a:spLocks noGrp="1"/>
          </p:cNvSpPr>
          <p:nvPr>
            <p:ph type="sldNum" sz="quarter" idx="5"/>
          </p:nvPr>
        </p:nvSpPr>
        <p:spPr/>
        <p:txBody>
          <a:bodyPr/>
          <a:lstStyle/>
          <a:p>
            <a:fld id="{3A0923AF-8752-4CFB-85D1-A14A58C396F2}" type="slidenum">
              <a:rPr lang="en-US" smtClean="0"/>
              <a:t>7</a:t>
            </a:fld>
            <a:endParaRPr lang="en-US" dirty="0"/>
          </a:p>
        </p:txBody>
      </p:sp>
    </p:spTree>
    <p:extLst>
      <p:ext uri="{BB962C8B-B14F-4D97-AF65-F5344CB8AC3E}">
        <p14:creationId xmlns:p14="http://schemas.microsoft.com/office/powerpoint/2010/main" val="3638277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1" dirty="0">
                <a:latin typeface="+mn-lt"/>
                <a:cs typeface="Arial" panose="020B0604020202020204" pitchFamily="34" charset="0"/>
              </a:rPr>
              <a:t>The project has gone through a Type III Design Review. Consistent with reviews of this type, feedback was solicited from interagency partner bureaus, as well as the public. The site was posted with images and a description of the proposal, the contact information for the staff planner and the applicant; and a mailed notice was sent out to nearby registered organizations as well as neighboring residents. </a:t>
            </a:r>
          </a:p>
          <a:p>
            <a:pPr marL="342900" indent="-342900">
              <a:spcBef>
                <a:spcPts val="600"/>
              </a:spcBef>
              <a:buFont typeface="Wingdings" panose="05000000000000000000" pitchFamily="2" charset="2"/>
              <a:buChar char="§"/>
            </a:pPr>
            <a:r>
              <a:rPr lang="en-US" sz="1000" i="1" kern="1200" dirty="0">
                <a:solidFill>
                  <a:schemeClr val="tx1"/>
                </a:solidFill>
                <a:latin typeface="+mn-lt"/>
                <a:ea typeface="+mn-ea"/>
                <a:cs typeface="Arial" panose="020B0604020202020204" pitchFamily="34" charset="0"/>
              </a:rPr>
              <a:t>A public Hearing was held on May 6, 2021, and at that hearing the Design Commission approved the project.</a:t>
            </a:r>
          </a:p>
          <a:p>
            <a:pPr marL="342900" indent="-342900">
              <a:spcBef>
                <a:spcPts val="600"/>
              </a:spcBef>
              <a:buFont typeface="Wingdings" panose="05000000000000000000" pitchFamily="2" charset="2"/>
              <a:buChar char="§"/>
            </a:pPr>
            <a:r>
              <a:rPr lang="en-US" sz="1000" i="1" kern="1200" dirty="0">
                <a:solidFill>
                  <a:schemeClr val="tx1"/>
                </a:solidFill>
                <a:latin typeface="+mn-lt"/>
                <a:ea typeface="+mn-ea"/>
                <a:cs typeface="Arial" panose="020B0604020202020204" pitchFamily="34" charset="0"/>
              </a:rPr>
              <a:t>That decision of approval was then Appealed by NWDA  on June 4, 2021</a:t>
            </a:r>
          </a:p>
          <a:p>
            <a:endParaRPr lang="en-US" sz="1000" i="1"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3A0923AF-8752-4CFB-85D1-A14A58C396F2}" type="slidenum">
              <a:rPr lang="en-US" smtClean="0"/>
              <a:t>8</a:t>
            </a:fld>
            <a:endParaRPr lang="en-US" dirty="0"/>
          </a:p>
        </p:txBody>
      </p:sp>
    </p:spTree>
    <p:extLst>
      <p:ext uri="{BB962C8B-B14F-4D97-AF65-F5344CB8AC3E}">
        <p14:creationId xmlns:p14="http://schemas.microsoft.com/office/powerpoint/2010/main" val="3671271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1" dirty="0">
                <a:solidFill>
                  <a:schemeClr val="tx1"/>
                </a:solidFill>
                <a:latin typeface="+mn-lt"/>
                <a:cs typeface="Arial" panose="020B0604020202020204" pitchFamily="34" charset="0"/>
              </a:rPr>
              <a:t>At the May 6</a:t>
            </a:r>
            <a:r>
              <a:rPr lang="en-US" sz="1000" i="1" baseline="30000" dirty="0">
                <a:solidFill>
                  <a:schemeClr val="tx1"/>
                </a:solidFill>
                <a:latin typeface="+mn-lt"/>
                <a:cs typeface="Arial" panose="020B0604020202020204" pitchFamily="34" charset="0"/>
              </a:rPr>
              <a:t>th</a:t>
            </a:r>
            <a:r>
              <a:rPr lang="en-US" sz="1000" i="1" dirty="0">
                <a:solidFill>
                  <a:schemeClr val="tx1"/>
                </a:solidFill>
                <a:latin typeface="+mn-lt"/>
                <a:cs typeface="Arial" panose="020B0604020202020204" pitchFamily="34" charset="0"/>
              </a:rPr>
              <a:t> Design Commission hearing, the commission considered whether the proposal met the guidelines. They felt that:</a:t>
            </a:r>
          </a:p>
          <a:p>
            <a:pPr marL="342900" indent="-342900">
              <a:spcBef>
                <a:spcPts val="600"/>
              </a:spcBef>
              <a:buFont typeface="Wingdings" panose="05000000000000000000" pitchFamily="2" charset="2"/>
              <a:buChar char="§"/>
            </a:pPr>
            <a:r>
              <a:rPr lang="en-US" sz="1000" u="sng" dirty="0">
                <a:latin typeface="Arial" panose="020B0604020202020204" pitchFamily="34" charset="0"/>
                <a:cs typeface="Arial" panose="020B0604020202020204" pitchFamily="34" charset="0"/>
              </a:rPr>
              <a:t>Context. </a:t>
            </a:r>
            <a:r>
              <a:rPr lang="en-US" sz="1000" dirty="0">
                <a:latin typeface="Arial" panose="020B0604020202020204" pitchFamily="34" charset="0"/>
                <a:cs typeface="Arial" panose="020B0604020202020204" pitchFamily="34" charset="0"/>
              </a:rPr>
              <a:t>The design responded well to the different adjacent contexts of streetcar commercial area to the east and residential to the west.</a:t>
            </a:r>
          </a:p>
          <a:p>
            <a:pPr marL="342900" indent="-342900">
              <a:spcBef>
                <a:spcPts val="600"/>
              </a:spcBef>
              <a:buFont typeface="Wingdings" panose="05000000000000000000" pitchFamily="2" charset="2"/>
              <a:buChar char="§"/>
            </a:pPr>
            <a:r>
              <a:rPr lang="en-US" sz="1000" u="sng" dirty="0">
                <a:latin typeface="Arial" panose="020B0604020202020204" pitchFamily="34" charset="0"/>
                <a:cs typeface="Arial" panose="020B0604020202020204" pitchFamily="34" charset="0"/>
              </a:rPr>
              <a:t>Public realm</a:t>
            </a:r>
            <a:r>
              <a:rPr lang="en-US" sz="1000" dirty="0">
                <a:latin typeface="Arial" panose="020B0604020202020204" pitchFamily="34" charset="0"/>
                <a:cs typeface="Arial" panose="020B0604020202020204" pitchFamily="34" charset="0"/>
              </a:rPr>
              <a:t>. The active ground floor use and storefront designs enhanced the three street frontages.</a:t>
            </a:r>
          </a:p>
          <a:p>
            <a:pPr marL="342900" indent="-342900">
              <a:spcBef>
                <a:spcPts val="600"/>
              </a:spcBef>
              <a:buFont typeface="Wingdings" panose="05000000000000000000" pitchFamily="2" charset="2"/>
              <a:buChar char="§"/>
            </a:pPr>
            <a:r>
              <a:rPr lang="en-US" sz="1000" u="sng" dirty="0">
                <a:latin typeface="Arial" panose="020B0604020202020204" pitchFamily="34" charset="0"/>
                <a:cs typeface="Arial" panose="020B0604020202020204" pitchFamily="34" charset="0"/>
              </a:rPr>
              <a:t>Quality and Permanence. </a:t>
            </a:r>
            <a:r>
              <a:rPr lang="en-US" sz="1000" dirty="0">
                <a:latin typeface="Arial" panose="020B0604020202020204" pitchFamily="34" charset="0"/>
                <a:cs typeface="Arial" panose="020B0604020202020204" pitchFamily="34" charset="0"/>
              </a:rPr>
              <a:t>The quality materials and thoughtful details complemented the rich textures of the district.</a:t>
            </a:r>
            <a:endParaRPr lang="en-US" sz="1000" b="1" dirty="0">
              <a:latin typeface="Arial" panose="020B0604020202020204" pitchFamily="34" charset="0"/>
              <a:cs typeface="Arial" panose="020B0604020202020204" pitchFamily="34" charset="0"/>
            </a:endParaRPr>
          </a:p>
          <a:p>
            <a:pPr marL="0" indent="0">
              <a:spcBef>
                <a:spcPts val="600"/>
              </a:spcBef>
              <a:buFont typeface="Wingdings" panose="05000000000000000000" pitchFamily="2" charset="2"/>
              <a:buNone/>
            </a:pPr>
            <a:r>
              <a:rPr lang="en-US" sz="1000" i="1" dirty="0">
                <a:solidFill>
                  <a:schemeClr val="tx1"/>
                </a:solidFill>
                <a:latin typeface="+mn-lt"/>
                <a:cs typeface="Arial" panose="020B0604020202020204" pitchFamily="34" charset="0"/>
              </a:rPr>
              <a:t>The Commission found that the proposal met all the relevant guidelines, and therefore approved the Design Review with Modifications.</a:t>
            </a:r>
          </a:p>
          <a:p>
            <a:pPr marL="0" indent="0">
              <a:spcBef>
                <a:spcPts val="1200"/>
              </a:spcBef>
              <a:buFont typeface="Wingdings" panose="05000000000000000000" pitchFamily="2" charset="2"/>
              <a:buNone/>
            </a:pPr>
            <a:endParaRPr lang="en-US" sz="1000" i="1" dirty="0">
              <a:solidFill>
                <a:schemeClr val="tx1"/>
              </a:solidFill>
              <a:latin typeface="+mn-lt"/>
              <a:cs typeface="Arial" panose="020B0604020202020204" pitchFamily="34" charset="0"/>
            </a:endParaRPr>
          </a:p>
          <a:p>
            <a:pPr marL="0" indent="0">
              <a:spcBef>
                <a:spcPts val="600"/>
              </a:spcBef>
              <a:buFont typeface="Wingdings" panose="05000000000000000000" pitchFamily="2" charset="2"/>
              <a:buNone/>
            </a:pPr>
            <a:r>
              <a:rPr lang="en-US" sz="1000" i="1" dirty="0">
                <a:latin typeface="+mn-lt"/>
                <a:cs typeface="Arial" panose="020B0604020202020204" pitchFamily="34" charset="0"/>
              </a:rPr>
              <a:t>Public interest included 9 written comments plus public testimony at hearing. Primary concern,  related to the approval criteria, focused on a lack of step back at the upper (fifth) story. </a:t>
            </a:r>
          </a:p>
          <a:p>
            <a:pPr marL="0" indent="0">
              <a:spcBef>
                <a:spcPts val="1200"/>
              </a:spcBef>
              <a:buFont typeface="Wingdings" panose="05000000000000000000" pitchFamily="2" charset="2"/>
              <a:buNone/>
            </a:pPr>
            <a:endParaRPr lang="en-US" i="1"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219EC15-5070-4850-A1A1-4C427EFC4074}" type="slidenum">
              <a:rPr lang="en-US" smtClean="0"/>
              <a:pPr/>
              <a:t>9</a:t>
            </a:fld>
            <a:endParaRPr lang="en-US" dirty="0"/>
          </a:p>
        </p:txBody>
      </p:sp>
    </p:spTree>
    <p:extLst>
      <p:ext uri="{BB962C8B-B14F-4D97-AF65-F5344CB8AC3E}">
        <p14:creationId xmlns:p14="http://schemas.microsoft.com/office/powerpoint/2010/main" val="1057329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58A6-BA59-4A1E-B2AF-4DC1C9318A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A847F5-BADE-48B4-B6E8-18C7D2777B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EDBF72-5E03-43D3-9FC3-1BABD7116700}"/>
              </a:ext>
            </a:extLst>
          </p:cNvPr>
          <p:cNvSpPr>
            <a:spLocks noGrp="1"/>
          </p:cNvSpPr>
          <p:nvPr>
            <p:ph type="dt" sz="half" idx="10"/>
          </p:nvPr>
        </p:nvSpPr>
        <p:spPr/>
        <p:txBody>
          <a:bodyPr/>
          <a:lstStyle/>
          <a:p>
            <a:fld id="{470E8D6B-4BAA-4B59-836E-871BC2FDBD24}" type="datetimeFigureOut">
              <a:rPr lang="en-US" smtClean="0"/>
              <a:t>7/13/2021</a:t>
            </a:fld>
            <a:endParaRPr lang="en-US" dirty="0"/>
          </a:p>
        </p:txBody>
      </p:sp>
      <p:sp>
        <p:nvSpPr>
          <p:cNvPr id="5" name="Footer Placeholder 4">
            <a:extLst>
              <a:ext uri="{FF2B5EF4-FFF2-40B4-BE49-F238E27FC236}">
                <a16:creationId xmlns:a16="http://schemas.microsoft.com/office/drawing/2014/main" id="{F67CF6FE-FEDF-4AA2-828B-A532AD1C6D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B9D788-CC50-49EB-A4B6-4D06508BF840}"/>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110022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FD3F4-1E29-413E-836C-81A15D6D4A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7EF055-5B9C-490F-821F-F3B6DCC6E8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D9BD1E-F8E0-4745-89D9-E339C73D44BB}"/>
              </a:ext>
            </a:extLst>
          </p:cNvPr>
          <p:cNvSpPr>
            <a:spLocks noGrp="1"/>
          </p:cNvSpPr>
          <p:nvPr>
            <p:ph type="dt" sz="half" idx="10"/>
          </p:nvPr>
        </p:nvSpPr>
        <p:spPr/>
        <p:txBody>
          <a:bodyPr/>
          <a:lstStyle/>
          <a:p>
            <a:fld id="{470E8D6B-4BAA-4B59-836E-871BC2FDBD24}" type="datetimeFigureOut">
              <a:rPr lang="en-US" smtClean="0"/>
              <a:t>7/13/2021</a:t>
            </a:fld>
            <a:endParaRPr lang="en-US" dirty="0"/>
          </a:p>
        </p:txBody>
      </p:sp>
      <p:sp>
        <p:nvSpPr>
          <p:cNvPr id="5" name="Footer Placeholder 4">
            <a:extLst>
              <a:ext uri="{FF2B5EF4-FFF2-40B4-BE49-F238E27FC236}">
                <a16:creationId xmlns:a16="http://schemas.microsoft.com/office/drawing/2014/main" id="{4953A280-A46E-4EBE-BF02-A52CD13FE5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D1ECAA-1C1B-42F4-A742-47028424AD7F}"/>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1008433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47BB44-CEDF-4F97-A571-9D806B8830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E29B9-9E46-42B3-B0C2-F747B2F9969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9D9B3-99FD-4AF6-96E7-B12CE13897E5}"/>
              </a:ext>
            </a:extLst>
          </p:cNvPr>
          <p:cNvSpPr>
            <a:spLocks noGrp="1"/>
          </p:cNvSpPr>
          <p:nvPr>
            <p:ph type="dt" sz="half" idx="10"/>
          </p:nvPr>
        </p:nvSpPr>
        <p:spPr/>
        <p:txBody>
          <a:bodyPr/>
          <a:lstStyle/>
          <a:p>
            <a:fld id="{470E8D6B-4BAA-4B59-836E-871BC2FDBD24}" type="datetimeFigureOut">
              <a:rPr lang="en-US" smtClean="0"/>
              <a:t>7/13/2021</a:t>
            </a:fld>
            <a:endParaRPr lang="en-US" dirty="0"/>
          </a:p>
        </p:txBody>
      </p:sp>
      <p:sp>
        <p:nvSpPr>
          <p:cNvPr id="5" name="Footer Placeholder 4">
            <a:extLst>
              <a:ext uri="{FF2B5EF4-FFF2-40B4-BE49-F238E27FC236}">
                <a16:creationId xmlns:a16="http://schemas.microsoft.com/office/drawing/2014/main" id="{BF1885A8-8DAF-48E9-927C-EA4E68A261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DCEBD6-AD4B-4D61-B211-42A8CED2A96B}"/>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336649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3AFA-F12F-41E9-8334-3E6658E21C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4A6A3-C554-4215-9982-4701182749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CB0D2-9582-4C19-997F-890AEAE5340E}"/>
              </a:ext>
            </a:extLst>
          </p:cNvPr>
          <p:cNvSpPr>
            <a:spLocks noGrp="1"/>
          </p:cNvSpPr>
          <p:nvPr>
            <p:ph type="dt" sz="half" idx="10"/>
          </p:nvPr>
        </p:nvSpPr>
        <p:spPr/>
        <p:txBody>
          <a:bodyPr/>
          <a:lstStyle/>
          <a:p>
            <a:fld id="{470E8D6B-4BAA-4B59-836E-871BC2FDBD24}" type="datetimeFigureOut">
              <a:rPr lang="en-US" smtClean="0"/>
              <a:t>7/13/2021</a:t>
            </a:fld>
            <a:endParaRPr lang="en-US" dirty="0"/>
          </a:p>
        </p:txBody>
      </p:sp>
      <p:sp>
        <p:nvSpPr>
          <p:cNvPr id="5" name="Footer Placeholder 4">
            <a:extLst>
              <a:ext uri="{FF2B5EF4-FFF2-40B4-BE49-F238E27FC236}">
                <a16:creationId xmlns:a16="http://schemas.microsoft.com/office/drawing/2014/main" id="{06083DE0-7343-4C66-95F8-D951E1B476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E6F37B-53B2-46F3-A731-504AB3401015}"/>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1023142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764D-CD04-4AD5-91BD-6B9687BC83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D757D5-50F7-4B89-AAC9-25CFD3467A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4FF1D3-0BA4-4FD5-85D8-916B1E2B1432}"/>
              </a:ext>
            </a:extLst>
          </p:cNvPr>
          <p:cNvSpPr>
            <a:spLocks noGrp="1"/>
          </p:cNvSpPr>
          <p:nvPr>
            <p:ph type="dt" sz="half" idx="10"/>
          </p:nvPr>
        </p:nvSpPr>
        <p:spPr/>
        <p:txBody>
          <a:bodyPr/>
          <a:lstStyle/>
          <a:p>
            <a:fld id="{470E8D6B-4BAA-4B59-836E-871BC2FDBD24}" type="datetimeFigureOut">
              <a:rPr lang="en-US" smtClean="0"/>
              <a:t>7/13/2021</a:t>
            </a:fld>
            <a:endParaRPr lang="en-US" dirty="0"/>
          </a:p>
        </p:txBody>
      </p:sp>
      <p:sp>
        <p:nvSpPr>
          <p:cNvPr id="5" name="Footer Placeholder 4">
            <a:extLst>
              <a:ext uri="{FF2B5EF4-FFF2-40B4-BE49-F238E27FC236}">
                <a16:creationId xmlns:a16="http://schemas.microsoft.com/office/drawing/2014/main" id="{C6FD1378-2A4C-4548-885B-B18521EAFE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90BC5E-AEAD-41EA-9727-F1B6840371F8}"/>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4192597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B17FC-33A3-4690-92F6-9D7B511E06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BE4C4-CD44-449F-84BC-2767C0E6AE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8C3C7F-3A40-40E1-89DC-CBDF1849BC6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47CCCE-68FB-47D1-AEE5-319945BF6F15}"/>
              </a:ext>
            </a:extLst>
          </p:cNvPr>
          <p:cNvSpPr>
            <a:spLocks noGrp="1"/>
          </p:cNvSpPr>
          <p:nvPr>
            <p:ph type="dt" sz="half" idx="10"/>
          </p:nvPr>
        </p:nvSpPr>
        <p:spPr/>
        <p:txBody>
          <a:bodyPr/>
          <a:lstStyle/>
          <a:p>
            <a:fld id="{470E8D6B-4BAA-4B59-836E-871BC2FDBD24}" type="datetimeFigureOut">
              <a:rPr lang="en-US" smtClean="0"/>
              <a:t>7/13/2021</a:t>
            </a:fld>
            <a:endParaRPr lang="en-US" dirty="0"/>
          </a:p>
        </p:txBody>
      </p:sp>
      <p:sp>
        <p:nvSpPr>
          <p:cNvPr id="6" name="Footer Placeholder 5">
            <a:extLst>
              <a:ext uri="{FF2B5EF4-FFF2-40B4-BE49-F238E27FC236}">
                <a16:creationId xmlns:a16="http://schemas.microsoft.com/office/drawing/2014/main" id="{13F18CB8-BB46-4B0E-9D1E-55AF4B3EA8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C2C103-28E4-49E1-8245-5E48B6968978}"/>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2191016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7CAC-F662-45C7-B079-46E65D6EE5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7EF788-9ACD-4E00-953E-649680C6A0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A75DB4C-5C41-4E5E-B518-0C026EAC6C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2A4C30-F763-47BB-AFBE-6BA5AE30A4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CA22E3-1973-43BC-866B-99AEAF5EED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2EA3A2-296A-4CBF-BF79-6A2B0F2A989C}"/>
              </a:ext>
            </a:extLst>
          </p:cNvPr>
          <p:cNvSpPr>
            <a:spLocks noGrp="1"/>
          </p:cNvSpPr>
          <p:nvPr>
            <p:ph type="dt" sz="half" idx="10"/>
          </p:nvPr>
        </p:nvSpPr>
        <p:spPr/>
        <p:txBody>
          <a:bodyPr/>
          <a:lstStyle/>
          <a:p>
            <a:fld id="{470E8D6B-4BAA-4B59-836E-871BC2FDBD24}" type="datetimeFigureOut">
              <a:rPr lang="en-US" smtClean="0"/>
              <a:t>7/13/2021</a:t>
            </a:fld>
            <a:endParaRPr lang="en-US" dirty="0"/>
          </a:p>
        </p:txBody>
      </p:sp>
      <p:sp>
        <p:nvSpPr>
          <p:cNvPr id="8" name="Footer Placeholder 7">
            <a:extLst>
              <a:ext uri="{FF2B5EF4-FFF2-40B4-BE49-F238E27FC236}">
                <a16:creationId xmlns:a16="http://schemas.microsoft.com/office/drawing/2014/main" id="{4BF52A14-9738-45F3-BD57-58EAAAD7C09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97D3546-5823-43EE-941E-6DBC13EFA4CD}"/>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2433950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D1AC-4208-4897-BBAC-9C71807BF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FB67ED-BD7C-4318-BFE4-ACBF4476A802}"/>
              </a:ext>
            </a:extLst>
          </p:cNvPr>
          <p:cNvSpPr>
            <a:spLocks noGrp="1"/>
          </p:cNvSpPr>
          <p:nvPr>
            <p:ph type="dt" sz="half" idx="10"/>
          </p:nvPr>
        </p:nvSpPr>
        <p:spPr/>
        <p:txBody>
          <a:bodyPr/>
          <a:lstStyle/>
          <a:p>
            <a:fld id="{470E8D6B-4BAA-4B59-836E-871BC2FDBD24}" type="datetimeFigureOut">
              <a:rPr lang="en-US" smtClean="0"/>
              <a:t>7/13/2021</a:t>
            </a:fld>
            <a:endParaRPr lang="en-US" dirty="0"/>
          </a:p>
        </p:txBody>
      </p:sp>
      <p:sp>
        <p:nvSpPr>
          <p:cNvPr id="4" name="Footer Placeholder 3">
            <a:extLst>
              <a:ext uri="{FF2B5EF4-FFF2-40B4-BE49-F238E27FC236}">
                <a16:creationId xmlns:a16="http://schemas.microsoft.com/office/drawing/2014/main" id="{7E5066B3-4ABB-4DFE-BF2C-89D9EFD2939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1BEF6BA-FD88-4F48-8E02-8880E61F783D}"/>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439133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E8337C-51A8-469A-B118-E7EAAF54AD26}"/>
              </a:ext>
            </a:extLst>
          </p:cNvPr>
          <p:cNvSpPr>
            <a:spLocks noGrp="1"/>
          </p:cNvSpPr>
          <p:nvPr>
            <p:ph type="dt" sz="half" idx="10"/>
          </p:nvPr>
        </p:nvSpPr>
        <p:spPr/>
        <p:txBody>
          <a:bodyPr/>
          <a:lstStyle/>
          <a:p>
            <a:fld id="{470E8D6B-4BAA-4B59-836E-871BC2FDBD24}" type="datetimeFigureOut">
              <a:rPr lang="en-US" smtClean="0"/>
              <a:t>7/13/2021</a:t>
            </a:fld>
            <a:endParaRPr lang="en-US" dirty="0"/>
          </a:p>
        </p:txBody>
      </p:sp>
      <p:sp>
        <p:nvSpPr>
          <p:cNvPr id="3" name="Footer Placeholder 2">
            <a:extLst>
              <a:ext uri="{FF2B5EF4-FFF2-40B4-BE49-F238E27FC236}">
                <a16:creationId xmlns:a16="http://schemas.microsoft.com/office/drawing/2014/main" id="{72C339D7-C9A6-4B5E-B4C5-9D24B7ADD67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E7E55D7-DB97-4880-9A5E-6592B46D45F4}"/>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4198884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1DB5-B6B0-48A4-BFAA-73AB595B61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A0D859-51B9-4610-8AD9-BE683E64D8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97587-54C5-4326-918F-AEE55964A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E0D3B7-696D-47DA-92C1-EE4953A4B856}"/>
              </a:ext>
            </a:extLst>
          </p:cNvPr>
          <p:cNvSpPr>
            <a:spLocks noGrp="1"/>
          </p:cNvSpPr>
          <p:nvPr>
            <p:ph type="dt" sz="half" idx="10"/>
          </p:nvPr>
        </p:nvSpPr>
        <p:spPr/>
        <p:txBody>
          <a:bodyPr/>
          <a:lstStyle/>
          <a:p>
            <a:fld id="{470E8D6B-4BAA-4B59-836E-871BC2FDBD24}" type="datetimeFigureOut">
              <a:rPr lang="en-US" smtClean="0"/>
              <a:t>7/13/2021</a:t>
            </a:fld>
            <a:endParaRPr lang="en-US" dirty="0"/>
          </a:p>
        </p:txBody>
      </p:sp>
      <p:sp>
        <p:nvSpPr>
          <p:cNvPr id="6" name="Footer Placeholder 5">
            <a:extLst>
              <a:ext uri="{FF2B5EF4-FFF2-40B4-BE49-F238E27FC236}">
                <a16:creationId xmlns:a16="http://schemas.microsoft.com/office/drawing/2014/main" id="{79180997-D45F-41B1-A435-362CAC4FA7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976266-E7F3-4761-894D-08180A45984E}"/>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781095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57A5-85A6-4A65-B000-000529023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800A86-7E4A-4566-B035-E6BFCC901E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7B7F262-66C8-412B-99C4-836A88E42B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5EECB6-6093-44DE-B0AE-E206F7E2F7DB}"/>
              </a:ext>
            </a:extLst>
          </p:cNvPr>
          <p:cNvSpPr>
            <a:spLocks noGrp="1"/>
          </p:cNvSpPr>
          <p:nvPr>
            <p:ph type="dt" sz="half" idx="10"/>
          </p:nvPr>
        </p:nvSpPr>
        <p:spPr/>
        <p:txBody>
          <a:bodyPr/>
          <a:lstStyle/>
          <a:p>
            <a:fld id="{470E8D6B-4BAA-4B59-836E-871BC2FDBD24}" type="datetimeFigureOut">
              <a:rPr lang="en-US" smtClean="0"/>
              <a:t>7/13/2021</a:t>
            </a:fld>
            <a:endParaRPr lang="en-US" dirty="0"/>
          </a:p>
        </p:txBody>
      </p:sp>
      <p:sp>
        <p:nvSpPr>
          <p:cNvPr id="6" name="Footer Placeholder 5">
            <a:extLst>
              <a:ext uri="{FF2B5EF4-FFF2-40B4-BE49-F238E27FC236}">
                <a16:creationId xmlns:a16="http://schemas.microsoft.com/office/drawing/2014/main" id="{84A57991-820D-4D51-A6EC-494E70F6B0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079D6E-F39C-4810-966D-DC2777AB58D9}"/>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365301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8940D2-6C0C-42CA-B4CF-4C8BBE9ED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2CB6A-C8D0-45D9-A6F2-4B43B910A4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6FEBB-FE90-4325-ADDA-6B6CBDB026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0E8D6B-4BAA-4B59-836E-871BC2FDBD24}" type="datetimeFigureOut">
              <a:rPr lang="en-US" smtClean="0"/>
              <a:t>7/13/2021</a:t>
            </a:fld>
            <a:endParaRPr lang="en-US" dirty="0"/>
          </a:p>
        </p:txBody>
      </p:sp>
      <p:sp>
        <p:nvSpPr>
          <p:cNvPr id="5" name="Footer Placeholder 4">
            <a:extLst>
              <a:ext uri="{FF2B5EF4-FFF2-40B4-BE49-F238E27FC236}">
                <a16:creationId xmlns:a16="http://schemas.microsoft.com/office/drawing/2014/main" id="{5B6C3928-BCCA-4434-8F72-1BDE09CECF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34411CB-5821-4AAA-8399-CC640DBF39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42739-ED92-4D55-A83D-0FD89787D124}" type="slidenum">
              <a:rPr lang="en-US" smtClean="0"/>
              <a:t>‹#›</a:t>
            </a:fld>
            <a:endParaRPr lang="en-US" dirty="0"/>
          </a:p>
        </p:txBody>
      </p:sp>
    </p:spTree>
    <p:extLst>
      <p:ext uri="{BB962C8B-B14F-4D97-AF65-F5344CB8AC3E}">
        <p14:creationId xmlns:p14="http://schemas.microsoft.com/office/powerpoint/2010/main" val="2102981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0DEF9DA-19CA-413F-A5C2-CC66816A928E}"/>
              </a:ext>
            </a:extLst>
          </p:cNvPr>
          <p:cNvSpPr txBox="1"/>
          <p:nvPr/>
        </p:nvSpPr>
        <p:spPr>
          <a:xfrm>
            <a:off x="6652664" y="3817771"/>
            <a:ext cx="5124142" cy="2149751"/>
          </a:xfrm>
          <a:prstGeom prst="rect">
            <a:avLst/>
          </a:prstGeom>
          <a:noFill/>
        </p:spPr>
        <p:txBody>
          <a:bodyPr wrap="square" rtlCol="0">
            <a:noAutofit/>
          </a:bodyPr>
          <a:lstStyle/>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LU 20-123610 DZM</a:t>
            </a:r>
          </a:p>
          <a:p>
            <a:pPr>
              <a:spcBef>
                <a:spcPct val="0"/>
              </a:spcBef>
            </a:pPr>
            <a:r>
              <a:rPr lang="en-US" altLang="en-US" sz="3200" b="1" dirty="0">
                <a:solidFill>
                  <a:schemeClr val="tx1">
                    <a:lumMod val="75000"/>
                    <a:lumOff val="25000"/>
                  </a:schemeClr>
                </a:solidFill>
                <a:latin typeface="Arial" panose="020B0604020202020204" pitchFamily="34" charset="0"/>
                <a:cs typeface="Arial" panose="020B0604020202020204" pitchFamily="34" charset="0"/>
              </a:rPr>
              <a:t>NW 23</a:t>
            </a:r>
            <a:r>
              <a:rPr lang="en-US" altLang="en-US" sz="3200" b="1" baseline="30000" dirty="0">
                <a:solidFill>
                  <a:schemeClr val="tx1">
                    <a:lumMod val="75000"/>
                    <a:lumOff val="25000"/>
                  </a:schemeClr>
                </a:solidFill>
                <a:latin typeface="Arial" panose="020B0604020202020204" pitchFamily="34" charset="0"/>
                <a:cs typeface="Arial" panose="020B0604020202020204" pitchFamily="34" charset="0"/>
              </a:rPr>
              <a:t>rd</a:t>
            </a:r>
            <a:r>
              <a:rPr lang="en-US" altLang="en-US" sz="3200" b="1" dirty="0">
                <a:solidFill>
                  <a:schemeClr val="tx1">
                    <a:lumMod val="75000"/>
                    <a:lumOff val="25000"/>
                  </a:schemeClr>
                </a:solidFill>
                <a:latin typeface="Arial" panose="020B0604020202020204" pitchFamily="34" charset="0"/>
                <a:cs typeface="Arial" panose="020B0604020202020204" pitchFamily="34" charset="0"/>
              </a:rPr>
              <a:t> &amp; Marshall</a:t>
            </a: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endParaRPr lang="en-US" altLang="en-US" sz="2000"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July 14, 2021</a:t>
            </a: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Staff Presentation</a:t>
            </a:r>
          </a:p>
          <a:p>
            <a:pPr>
              <a:spcBef>
                <a:spcPct val="0"/>
              </a:spcBef>
              <a:buFontTx/>
              <a:buNone/>
            </a:pPr>
            <a:endParaRPr lang="en-US" altLang="en-US" sz="36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3" name="Picture 1">
            <a:extLst>
              <a:ext uri="{FF2B5EF4-FFF2-40B4-BE49-F238E27FC236}">
                <a16:creationId xmlns:a16="http://schemas.microsoft.com/office/drawing/2014/main" id="{3CEB94ED-C675-4974-B384-D59AE5AFEB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5355"/>
          <a:stretch/>
        </p:blipFill>
        <p:spPr bwMode="auto">
          <a:xfrm>
            <a:off x="6096001" y="1396208"/>
            <a:ext cx="1260388" cy="111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F009C8D-D289-413D-B348-CF04460941DB}"/>
              </a:ext>
            </a:extLst>
          </p:cNvPr>
          <p:cNvSpPr txBox="1"/>
          <p:nvPr/>
        </p:nvSpPr>
        <p:spPr>
          <a:xfrm>
            <a:off x="6237472" y="2651480"/>
            <a:ext cx="5954527" cy="634876"/>
          </a:xfrm>
          <a:prstGeom prst="rect">
            <a:avLst/>
          </a:prstGeom>
          <a:solidFill>
            <a:schemeClr val="accent2">
              <a:lumMod val="75000"/>
            </a:schemeClr>
          </a:solidFill>
        </p:spPr>
        <p:txBody>
          <a:bodyPr wrap="square" rtlCol="0">
            <a:noAutofit/>
          </a:bodyPr>
          <a:lstStyle/>
          <a:p>
            <a:pPr>
              <a:spcBef>
                <a:spcPct val="0"/>
              </a:spcBef>
              <a:buFontTx/>
              <a:buNone/>
            </a:pPr>
            <a:r>
              <a:rPr lang="en-US" altLang="en-US" sz="3200" b="1" dirty="0">
                <a:solidFill>
                  <a:schemeClr val="bg1"/>
                </a:solidFill>
                <a:latin typeface="Arial" panose="020B0604020202020204" pitchFamily="34" charset="0"/>
                <a:cs typeface="Arial" panose="020B0604020202020204" pitchFamily="34" charset="0"/>
              </a:rPr>
              <a:t>  Appeal - Type III Land Use</a:t>
            </a:r>
          </a:p>
        </p:txBody>
      </p:sp>
      <p:sp>
        <p:nvSpPr>
          <p:cNvPr id="15" name="TextBox 14">
            <a:extLst>
              <a:ext uri="{FF2B5EF4-FFF2-40B4-BE49-F238E27FC236}">
                <a16:creationId xmlns:a16="http://schemas.microsoft.com/office/drawing/2014/main" id="{FE10EEBC-52A7-475F-A303-EEBD9752555C}"/>
              </a:ext>
            </a:extLst>
          </p:cNvPr>
          <p:cNvSpPr txBox="1"/>
          <p:nvPr/>
        </p:nvSpPr>
        <p:spPr>
          <a:xfrm>
            <a:off x="7442982" y="1513745"/>
            <a:ext cx="4749017" cy="903406"/>
          </a:xfrm>
          <a:prstGeom prst="rect">
            <a:avLst/>
          </a:prstGeom>
          <a:noFill/>
        </p:spPr>
        <p:txBody>
          <a:bodyPr wrap="square" rtlCol="0">
            <a:noAutofit/>
          </a:bodyPr>
          <a:lstStyle/>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City of Portland</a:t>
            </a:r>
          </a:p>
          <a:p>
            <a:pPr>
              <a:spcBef>
                <a:spcPct val="0"/>
              </a:spcBef>
            </a:pPr>
            <a:r>
              <a:rPr lang="en-US" altLang="en-US" sz="3200" spc="-150" dirty="0">
                <a:solidFill>
                  <a:schemeClr val="tx1">
                    <a:lumMod val="75000"/>
                    <a:lumOff val="25000"/>
                  </a:schemeClr>
                </a:solidFill>
                <a:latin typeface="Arial" panose="020B0604020202020204" pitchFamily="34" charset="0"/>
                <a:cs typeface="Arial" panose="020B0604020202020204" pitchFamily="34" charset="0"/>
              </a:rPr>
              <a:t>City Council</a:t>
            </a:r>
          </a:p>
        </p:txBody>
      </p:sp>
      <p:pic>
        <p:nvPicPr>
          <p:cNvPr id="4" name="Picture 3">
            <a:extLst>
              <a:ext uri="{FF2B5EF4-FFF2-40B4-BE49-F238E27FC236}">
                <a16:creationId xmlns:a16="http://schemas.microsoft.com/office/drawing/2014/main" id="{2CBFC147-F008-47BE-8928-1633FC9852A2}"/>
              </a:ext>
            </a:extLst>
          </p:cNvPr>
          <p:cNvPicPr>
            <a:picLocks noChangeAspect="1"/>
          </p:cNvPicPr>
          <p:nvPr/>
        </p:nvPicPr>
        <p:blipFill>
          <a:blip r:embed="rId4"/>
          <a:stretch>
            <a:fillRect/>
          </a:stretch>
        </p:blipFill>
        <p:spPr>
          <a:xfrm>
            <a:off x="179836" y="1513744"/>
            <a:ext cx="6087006" cy="3525183"/>
          </a:xfrm>
          <a:prstGeom prst="rect">
            <a:avLst/>
          </a:prstGeom>
        </p:spPr>
      </p:pic>
    </p:spTree>
    <p:extLst>
      <p:ext uri="{BB962C8B-B14F-4D97-AF65-F5344CB8AC3E}">
        <p14:creationId xmlns:p14="http://schemas.microsoft.com/office/powerpoint/2010/main" val="1826634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37656E9-5480-46C8-A210-CA819D029DE9}"/>
              </a:ext>
            </a:extLst>
          </p:cNvPr>
          <p:cNvSpPr/>
          <p:nvPr/>
        </p:nvSpPr>
        <p:spPr>
          <a:xfrm>
            <a:off x="472531" y="932116"/>
            <a:ext cx="7404975" cy="3185487"/>
          </a:xfrm>
          <a:prstGeom prst="rect">
            <a:avLst/>
          </a:prstGeom>
        </p:spPr>
        <p:txBody>
          <a:bodyPr wrap="square">
            <a:spAutoFit/>
          </a:bodyPr>
          <a:lstStyle/>
          <a:p>
            <a:pPr marR="0" lvl="0">
              <a:spcBef>
                <a:spcPts val="600"/>
              </a:spcBef>
              <a:spcAft>
                <a:spcPts val="0"/>
              </a:spcAft>
              <a:tabLst>
                <a:tab pos="514350" algn="l"/>
              </a:tabLst>
            </a:pPr>
            <a:r>
              <a:rPr lang="en-US" sz="2400" b="1" dirty="0">
                <a:latin typeface="Arial" panose="020B0604020202020204" pitchFamily="34" charset="0"/>
                <a:ea typeface="Times New Roman" panose="02020603050405020304" pitchFamily="18" charset="0"/>
                <a:cs typeface="Arial" panose="020B0604020202020204" pitchFamily="34" charset="0"/>
              </a:rPr>
              <a:t>Appeal </a:t>
            </a:r>
            <a:endParaRPr lang="en-US" b="1" dirty="0">
              <a:latin typeface="Arial" panose="020B0604020202020204" pitchFamily="34" charset="0"/>
              <a:ea typeface="Times New Roman" panose="02020603050405020304" pitchFamily="18" charset="0"/>
              <a:cs typeface="Arial" panose="020B0604020202020204" pitchFamily="34" charset="0"/>
            </a:endParaRPr>
          </a:p>
          <a:p>
            <a:pPr>
              <a:spcBef>
                <a:spcPts val="600"/>
              </a:spcBef>
              <a:tabLst>
                <a:tab pos="514350" algn="l"/>
              </a:tabLst>
            </a:pPr>
            <a:r>
              <a:rPr lang="en-US" dirty="0">
                <a:latin typeface="Arial" panose="020B0604020202020204" pitchFamily="34" charset="0"/>
                <a:cs typeface="Arial" panose="020B0604020202020204" pitchFamily="34" charset="0"/>
              </a:rPr>
              <a:t>The NWDA appealed the decision. In their appeal statement, they listed their concerns as follows:</a:t>
            </a:r>
          </a:p>
          <a:p>
            <a:pPr>
              <a:spcBef>
                <a:spcPts val="600"/>
              </a:spcBef>
              <a:tabLst>
                <a:tab pos="514350" algn="l"/>
              </a:tabLst>
            </a:pPr>
            <a:endParaRPr lang="en-US" i="1" dirty="0">
              <a:latin typeface="Arial" panose="020B0604020202020204" pitchFamily="34" charset="0"/>
              <a:ea typeface="Times New Roman" panose="02020603050405020304" pitchFamily="18" charset="0"/>
              <a:cs typeface="Arial" panose="020B0604020202020204" pitchFamily="34" charset="0"/>
            </a:endParaRPr>
          </a:p>
          <a:p>
            <a:pPr marR="0" lvl="0">
              <a:spcBef>
                <a:spcPts val="600"/>
              </a:spcBef>
              <a:tabLst>
                <a:tab pos="514350" algn="l"/>
              </a:tabLst>
            </a:pPr>
            <a:r>
              <a:rPr lang="en-US" i="1" dirty="0">
                <a:latin typeface="Arial" panose="020B0604020202020204" pitchFamily="34" charset="0"/>
                <a:ea typeface="Times New Roman" panose="02020603050405020304" pitchFamily="18" charset="0"/>
                <a:cs typeface="Arial" panose="020B0604020202020204" pitchFamily="34" charset="0"/>
              </a:rPr>
              <a:t>The Staff Report Finding for </a:t>
            </a:r>
            <a:r>
              <a:rPr lang="en-US" b="1" i="1" dirty="0">
                <a:latin typeface="Arial" panose="020B0604020202020204" pitchFamily="34" charset="0"/>
                <a:ea typeface="Times New Roman" panose="02020603050405020304" pitchFamily="18" charset="0"/>
                <a:cs typeface="Arial" panose="020B0604020202020204" pitchFamily="34" charset="0"/>
              </a:rPr>
              <a:t>Community Design Guideline P1. Plan Area Character,</a:t>
            </a:r>
            <a:r>
              <a:rPr lang="en-US" i="1" dirty="0">
                <a:latin typeface="Arial" panose="020B0604020202020204" pitchFamily="34" charset="0"/>
                <a:ea typeface="Times New Roman" panose="02020603050405020304" pitchFamily="18" charset="0"/>
                <a:cs typeface="Arial" panose="020B0604020202020204" pitchFamily="34" charset="0"/>
              </a:rPr>
              <a:t> </a:t>
            </a:r>
            <a:r>
              <a:rPr lang="en-US" i="1" u="sng" dirty="0">
                <a:latin typeface="Arial" panose="020B0604020202020204" pitchFamily="34" charset="0"/>
                <a:ea typeface="Times New Roman" panose="02020603050405020304" pitchFamily="18" charset="0"/>
                <a:cs typeface="Arial" panose="020B0604020202020204" pitchFamily="34" charset="0"/>
              </a:rPr>
              <a:t>P1.1 Urban Character: District-wide Considerations</a:t>
            </a:r>
            <a:r>
              <a:rPr lang="en-US" b="1" i="1" dirty="0">
                <a:latin typeface="Arial" panose="020B0604020202020204" pitchFamily="34" charset="0"/>
                <a:ea typeface="Times New Roman" panose="02020603050405020304" pitchFamily="18" charset="0"/>
                <a:cs typeface="Arial" panose="020B0604020202020204" pitchFamily="34" charset="0"/>
              </a:rPr>
              <a:t> </a:t>
            </a:r>
            <a:r>
              <a:rPr lang="en-US" i="1" dirty="0">
                <a:latin typeface="Arial" panose="020B0604020202020204" pitchFamily="34" charset="0"/>
                <a:ea typeface="Times New Roman" panose="02020603050405020304" pitchFamily="18" charset="0"/>
                <a:cs typeface="Arial" panose="020B0604020202020204" pitchFamily="34" charset="0"/>
              </a:rPr>
              <a:t>does not address the content of the subject guideline regarding </a:t>
            </a:r>
            <a:r>
              <a:rPr lang="en-US" i="1" u="sng" dirty="0">
                <a:latin typeface="Arial" panose="020B0604020202020204" pitchFamily="34" charset="0"/>
                <a:ea typeface="Times New Roman" panose="02020603050405020304" pitchFamily="18" charset="0"/>
                <a:cs typeface="Arial" panose="020B0604020202020204" pitchFamily="34" charset="0"/>
              </a:rPr>
              <a:t>step backs at the street facade</a:t>
            </a:r>
            <a:r>
              <a:rPr lang="en-US" i="1" dirty="0">
                <a:latin typeface="Arial" panose="020B0604020202020204" pitchFamily="34" charset="0"/>
                <a:ea typeface="Times New Roman" panose="02020603050405020304" pitchFamily="18" charset="0"/>
                <a:cs typeface="Arial" panose="020B0604020202020204" pitchFamily="34" charset="0"/>
              </a:rPr>
              <a:t>, and inappropriately refers to a) required step backs on other facades, and b) parapet and cornice detailing, both of which are irrelevant to complying with this guideline. </a:t>
            </a:r>
            <a:endParaRPr lang="en-US" dirty="0">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01555FE5-42F6-4638-B296-A9D875749987}"/>
              </a:ext>
            </a:extLst>
          </p:cNvPr>
          <p:cNvSpPr txBox="1"/>
          <p:nvPr/>
        </p:nvSpPr>
        <p:spPr>
          <a:xfrm>
            <a:off x="9068003" y="243191"/>
            <a:ext cx="2963575" cy="3693319"/>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a:t>
            </a: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By the NW District Association</a:t>
            </a:r>
            <a:endParaRPr lang="en-US" altLang="en-US"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CDG P.1 - Step backs at the street facade</a:t>
            </a: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336583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4717EB4-F5F9-4CDC-AC6B-30124CBEB1D5}"/>
              </a:ext>
            </a:extLst>
          </p:cNvPr>
          <p:cNvPicPr>
            <a:picLocks noChangeAspect="1"/>
          </p:cNvPicPr>
          <p:nvPr/>
        </p:nvPicPr>
        <p:blipFill>
          <a:blip r:embed="rId3"/>
          <a:stretch>
            <a:fillRect/>
          </a:stretch>
        </p:blipFill>
        <p:spPr>
          <a:xfrm>
            <a:off x="133116" y="243191"/>
            <a:ext cx="8509995" cy="5942734"/>
          </a:xfrm>
          <a:prstGeom prst="rect">
            <a:avLst/>
          </a:prstGeom>
        </p:spPr>
      </p:pic>
      <p:sp>
        <p:nvSpPr>
          <p:cNvPr id="12" name="TextBox 11">
            <a:extLst>
              <a:ext uri="{FF2B5EF4-FFF2-40B4-BE49-F238E27FC236}">
                <a16:creationId xmlns:a16="http://schemas.microsoft.com/office/drawing/2014/main" id="{C539A55B-226C-47A3-A339-C423857D6097}"/>
              </a:ext>
            </a:extLst>
          </p:cNvPr>
          <p:cNvSpPr txBox="1"/>
          <p:nvPr/>
        </p:nvSpPr>
        <p:spPr>
          <a:xfrm>
            <a:off x="9068003" y="243191"/>
            <a:ext cx="2963575" cy="3693319"/>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a:t>
            </a: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By the NW District Association</a:t>
            </a:r>
            <a:endParaRPr lang="en-US" altLang="en-US"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CDG P.1 - Step backs at the street facade</a:t>
            </a: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586753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010EE8-7289-4B4A-BA14-DB625CC828AA}"/>
              </a:ext>
            </a:extLst>
          </p:cNvPr>
          <p:cNvPicPr>
            <a:picLocks noChangeAspect="1"/>
          </p:cNvPicPr>
          <p:nvPr/>
        </p:nvPicPr>
        <p:blipFill>
          <a:blip r:embed="rId3"/>
          <a:stretch>
            <a:fillRect/>
          </a:stretch>
        </p:blipFill>
        <p:spPr>
          <a:xfrm>
            <a:off x="653957" y="141339"/>
            <a:ext cx="5344893" cy="4348774"/>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E465779-5D03-4378-9E96-3C685B8195DC}"/>
              </a:ext>
            </a:extLst>
          </p:cNvPr>
          <p:cNvSpPr/>
          <p:nvPr/>
        </p:nvSpPr>
        <p:spPr>
          <a:xfrm>
            <a:off x="418777" y="4793057"/>
            <a:ext cx="7684003" cy="1923604"/>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From </a:t>
            </a:r>
            <a:r>
              <a:rPr lang="en-US" sz="2000" b="1" dirty="0">
                <a:latin typeface="Arial" panose="020B0604020202020204" pitchFamily="34" charset="0"/>
                <a:cs typeface="Arial" panose="020B0604020202020204" pitchFamily="34" charset="0"/>
              </a:rPr>
              <a:t>How Design Guidelines are Used</a:t>
            </a:r>
            <a:endParaRPr lang="en-US" sz="2000" b="1" i="1" dirty="0">
              <a:latin typeface="Arial" panose="020B0604020202020204" pitchFamily="34" charset="0"/>
              <a:cs typeface="Arial" panose="020B0604020202020204" pitchFamily="34" charset="0"/>
            </a:endParaRPr>
          </a:p>
          <a:p>
            <a:pPr>
              <a:spcBef>
                <a:spcPts val="600"/>
              </a:spcBef>
            </a:pPr>
            <a:r>
              <a:rPr lang="en-US" i="1" dirty="0">
                <a:latin typeface="Arial" panose="020B0604020202020204" pitchFamily="34" charset="0"/>
                <a:cs typeface="Arial" panose="020B0604020202020204" pitchFamily="34" charset="0"/>
              </a:rPr>
              <a:t>“The design review process is </a:t>
            </a:r>
            <a:r>
              <a:rPr lang="en-US" i="1" u="sng" dirty="0">
                <a:latin typeface="Arial" panose="020B0604020202020204" pitchFamily="34" charset="0"/>
                <a:cs typeface="Arial" panose="020B0604020202020204" pitchFamily="34" charset="0"/>
              </a:rPr>
              <a:t>flexible to encourage designs that are innovative and are appropriate for a specific location</a:t>
            </a:r>
            <a:r>
              <a:rPr lang="en-US" b="1" i="1"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For this reason, guidelines are qualitative statements. Unlike objective design standards, there are many acceptable ways to  meet each guideline.”</a:t>
            </a:r>
          </a:p>
          <a:p>
            <a:endParaRPr lang="en-US" i="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56F1814-0E90-451C-B894-2FB6DF9AE403}"/>
              </a:ext>
            </a:extLst>
          </p:cNvPr>
          <p:cNvSpPr/>
          <p:nvPr/>
        </p:nvSpPr>
        <p:spPr>
          <a:xfrm>
            <a:off x="682913" y="1054147"/>
            <a:ext cx="1739230" cy="28823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3" name="TextBox 12">
            <a:extLst>
              <a:ext uri="{FF2B5EF4-FFF2-40B4-BE49-F238E27FC236}">
                <a16:creationId xmlns:a16="http://schemas.microsoft.com/office/drawing/2014/main" id="{14F60030-B8EB-4D76-A0B4-C001F65DB15D}"/>
              </a:ext>
            </a:extLst>
          </p:cNvPr>
          <p:cNvSpPr txBox="1"/>
          <p:nvPr/>
        </p:nvSpPr>
        <p:spPr>
          <a:xfrm>
            <a:off x="9068003" y="243191"/>
            <a:ext cx="2963575" cy="3693319"/>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a:t>
            </a: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By the NW District Association</a:t>
            </a:r>
            <a:endParaRPr lang="en-US" altLang="en-US"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CDG P.1 - Step backs at the street facade</a:t>
            </a: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4195339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689B1D6-AA69-429A-8462-1A7A6820C849}"/>
              </a:ext>
            </a:extLst>
          </p:cNvPr>
          <p:cNvSpPr txBox="1"/>
          <p:nvPr/>
        </p:nvSpPr>
        <p:spPr>
          <a:xfrm>
            <a:off x="9068003" y="243191"/>
            <a:ext cx="2963575" cy="3693319"/>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a:t>
            </a: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By the NW District Association</a:t>
            </a:r>
            <a:endParaRPr lang="en-US" altLang="en-US"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CDG P.1 - Step backs at the street facade</a:t>
            </a: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CC1FD34F-C3C3-4239-978E-A70642B07A12}"/>
              </a:ext>
            </a:extLst>
          </p:cNvPr>
          <p:cNvGrpSpPr/>
          <p:nvPr/>
        </p:nvGrpSpPr>
        <p:grpSpPr>
          <a:xfrm>
            <a:off x="5145288" y="2323559"/>
            <a:ext cx="3377061" cy="3968109"/>
            <a:chOff x="5013052" y="2030750"/>
            <a:chExt cx="3713183" cy="4363059"/>
          </a:xfrm>
        </p:grpSpPr>
        <p:pic>
          <p:nvPicPr>
            <p:cNvPr id="6" name="Picture 5">
              <a:extLst>
                <a:ext uri="{FF2B5EF4-FFF2-40B4-BE49-F238E27FC236}">
                  <a16:creationId xmlns:a16="http://schemas.microsoft.com/office/drawing/2014/main" id="{2A29F75D-F09E-4246-B485-8606567C1F2B}"/>
                </a:ext>
              </a:extLst>
            </p:cNvPr>
            <p:cNvPicPr>
              <a:picLocks noChangeAspect="1"/>
            </p:cNvPicPr>
            <p:nvPr/>
          </p:nvPicPr>
          <p:blipFill rotWithShape="1">
            <a:blip r:embed="rId3"/>
            <a:srcRect r="4711"/>
            <a:stretch/>
          </p:blipFill>
          <p:spPr>
            <a:xfrm>
              <a:off x="5013052" y="2030750"/>
              <a:ext cx="3658245" cy="4363059"/>
            </a:xfrm>
            <a:prstGeom prst="rect">
              <a:avLst/>
            </a:prstGeom>
          </p:spPr>
        </p:pic>
        <p:sp>
          <p:nvSpPr>
            <p:cNvPr id="9" name="Rectangle 8">
              <a:extLst>
                <a:ext uri="{FF2B5EF4-FFF2-40B4-BE49-F238E27FC236}">
                  <a16:creationId xmlns:a16="http://schemas.microsoft.com/office/drawing/2014/main" id="{4D6AEB3C-236F-4992-B705-34D795D050A1}"/>
                </a:ext>
              </a:extLst>
            </p:cNvPr>
            <p:cNvSpPr/>
            <p:nvPr/>
          </p:nvSpPr>
          <p:spPr>
            <a:xfrm>
              <a:off x="5062926" y="2030750"/>
              <a:ext cx="3663309" cy="12112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0" name="Rectangle 9">
              <a:extLst>
                <a:ext uri="{FF2B5EF4-FFF2-40B4-BE49-F238E27FC236}">
                  <a16:creationId xmlns:a16="http://schemas.microsoft.com/office/drawing/2014/main" id="{9EB2F993-F5F2-4D03-B49C-A987EC8A4CA6}"/>
                </a:ext>
              </a:extLst>
            </p:cNvPr>
            <p:cNvSpPr/>
            <p:nvPr/>
          </p:nvSpPr>
          <p:spPr>
            <a:xfrm>
              <a:off x="6932607" y="4742887"/>
              <a:ext cx="45719" cy="133914"/>
            </a:xfrm>
            <a:prstGeom prst="rect">
              <a:avLst/>
            </a:prstGeom>
            <a:solidFill>
              <a:srgbClr val="FF0000">
                <a:alpha val="50000"/>
              </a:srgbClr>
            </a:solidFill>
            <a:ln w="28575" algn="ctr">
              <a:solidFill>
                <a:srgbClr val="FF0000"/>
              </a:solidFill>
              <a:round/>
              <a:headEnd/>
              <a:tailEnd/>
            </a:ln>
          </p:spPr>
          <p:txBody>
            <a:bodyPr/>
            <a:lstStyle/>
            <a:p>
              <a:pPr>
                <a:spcBef>
                  <a:spcPct val="0"/>
                </a:spcBef>
              </a:pPr>
              <a:endParaRPr lang="en-US" sz="2400" dirty="0">
                <a:solidFill>
                  <a:schemeClr val="tx1"/>
                </a:solidFill>
                <a:latin typeface="Times New Roman" panose="02020603050405020304" pitchFamily="18" charset="0"/>
              </a:endParaRPr>
            </a:p>
          </p:txBody>
        </p:sp>
      </p:grpSp>
      <p:sp>
        <p:nvSpPr>
          <p:cNvPr id="12" name="Rectangle 11">
            <a:extLst>
              <a:ext uri="{FF2B5EF4-FFF2-40B4-BE49-F238E27FC236}">
                <a16:creationId xmlns:a16="http://schemas.microsoft.com/office/drawing/2014/main" id="{12DB7E81-0BBF-408E-8878-6F9C9C3B647C}"/>
              </a:ext>
            </a:extLst>
          </p:cNvPr>
          <p:cNvSpPr/>
          <p:nvPr/>
        </p:nvSpPr>
        <p:spPr>
          <a:xfrm>
            <a:off x="325513" y="1447572"/>
            <a:ext cx="7857517" cy="584775"/>
          </a:xfrm>
          <a:prstGeom prst="rect">
            <a:avLst/>
          </a:prstGeom>
        </p:spPr>
        <p:txBody>
          <a:bodyPr wrap="square">
            <a:spAutoFit/>
          </a:bodyPr>
          <a:lstStyle/>
          <a:p>
            <a:pPr>
              <a:spcBef>
                <a:spcPts val="600"/>
              </a:spcBef>
            </a:pPr>
            <a:r>
              <a:rPr lang="en-US" sz="1600" b="1" dirty="0">
                <a:latin typeface="Arial" panose="020B0604020202020204" pitchFamily="34" charset="0"/>
                <a:cs typeface="Arial" panose="020B0604020202020204" pitchFamily="34" charset="0"/>
              </a:rPr>
              <a:t>Appendix J -  </a:t>
            </a:r>
            <a:r>
              <a:rPr lang="en-US" sz="1600" dirty="0">
                <a:latin typeface="Arial" panose="020B0604020202020204" pitchFamily="34" charset="0"/>
                <a:cs typeface="Arial" panose="020B0604020202020204" pitchFamily="34" charset="0"/>
              </a:rPr>
              <a:t>Excerpt from Northwest District Plan, Amended Design Guidelines – Desired Characteristics and Traditions:</a:t>
            </a:r>
          </a:p>
        </p:txBody>
      </p:sp>
      <p:sp>
        <p:nvSpPr>
          <p:cNvPr id="13" name="Rectangle 12">
            <a:extLst>
              <a:ext uri="{FF2B5EF4-FFF2-40B4-BE49-F238E27FC236}">
                <a16:creationId xmlns:a16="http://schemas.microsoft.com/office/drawing/2014/main" id="{B125E771-5D47-4B21-84F7-89C1AF27A7C9}"/>
              </a:ext>
            </a:extLst>
          </p:cNvPr>
          <p:cNvSpPr/>
          <p:nvPr/>
        </p:nvSpPr>
        <p:spPr>
          <a:xfrm>
            <a:off x="335915" y="243191"/>
            <a:ext cx="8287447" cy="1031051"/>
          </a:xfrm>
          <a:prstGeom prst="rect">
            <a:avLst/>
          </a:prstGeom>
        </p:spPr>
        <p:txBody>
          <a:bodyPr wrap="square">
            <a:spAutoFit/>
          </a:bodyPr>
          <a:lstStyle/>
          <a:p>
            <a:pPr>
              <a:spcBef>
                <a:spcPts val="600"/>
              </a:spcBef>
            </a:pPr>
            <a:r>
              <a:rPr lang="en-US" sz="2400" b="1" dirty="0">
                <a:latin typeface="Arial" panose="020B0604020202020204" pitchFamily="34" charset="0"/>
                <a:cs typeface="Arial" panose="020B0604020202020204" pitchFamily="34" charset="0"/>
              </a:rPr>
              <a:t>P1. Plan Area Character.  </a:t>
            </a:r>
          </a:p>
          <a:p>
            <a:pPr>
              <a:spcBef>
                <a:spcPts val="600"/>
              </a:spcBef>
            </a:pPr>
            <a:r>
              <a:rPr lang="en-US" sz="1600" dirty="0">
                <a:latin typeface="Arial" panose="020B0604020202020204" pitchFamily="34" charset="0"/>
                <a:cs typeface="Arial" panose="020B0604020202020204" pitchFamily="34" charset="0"/>
              </a:rPr>
              <a:t>“</a:t>
            </a:r>
            <a:r>
              <a:rPr lang="en-US" sz="1600" u="sng" dirty="0">
                <a:latin typeface="Arial" panose="020B0604020202020204" pitchFamily="34" charset="0"/>
                <a:cs typeface="Arial" panose="020B0604020202020204" pitchFamily="34" charset="0"/>
              </a:rPr>
              <a:t>Enhance the sense of place and identity </a:t>
            </a:r>
            <a:r>
              <a:rPr lang="en-US" sz="1600" dirty="0">
                <a:latin typeface="Arial" panose="020B0604020202020204" pitchFamily="34" charset="0"/>
                <a:cs typeface="Arial" panose="020B0604020202020204" pitchFamily="34" charset="0"/>
              </a:rPr>
              <a:t>by incorporating site and building design features that respond to the area’s desired characteristics and traditions.”</a:t>
            </a:r>
          </a:p>
        </p:txBody>
      </p:sp>
      <p:sp>
        <p:nvSpPr>
          <p:cNvPr id="14" name="Rectangle 13">
            <a:extLst>
              <a:ext uri="{FF2B5EF4-FFF2-40B4-BE49-F238E27FC236}">
                <a16:creationId xmlns:a16="http://schemas.microsoft.com/office/drawing/2014/main" id="{C55EFFEE-C63D-4381-B5DF-F7F4C1A15A4D}"/>
              </a:ext>
            </a:extLst>
          </p:cNvPr>
          <p:cNvSpPr/>
          <p:nvPr/>
        </p:nvSpPr>
        <p:spPr>
          <a:xfrm>
            <a:off x="325513" y="2205677"/>
            <a:ext cx="4582056" cy="1631216"/>
          </a:xfrm>
          <a:prstGeom prst="rect">
            <a:avLst/>
          </a:prstGeom>
        </p:spPr>
        <p:txBody>
          <a:bodyPr wrap="square">
            <a:spAutoFit/>
          </a:bodyPr>
          <a:lstStyle/>
          <a:p>
            <a:pPr marL="285750" indent="-285750">
              <a:spcBef>
                <a:spcPts val="600"/>
              </a:spcBef>
              <a:buFont typeface="Wingdings" panose="05000000000000000000" pitchFamily="2" charset="2"/>
              <a:buChar char="§"/>
            </a:pPr>
            <a:r>
              <a:rPr lang="en-US" sz="1600" u="sng" dirty="0">
                <a:latin typeface="Arial" panose="020B0604020202020204" pitchFamily="34" charset="0"/>
                <a:cs typeface="Arial" panose="020B0604020202020204" pitchFamily="34" charset="0"/>
              </a:rPr>
              <a:t>P1.1 District-wide Considerations (general)</a:t>
            </a:r>
          </a:p>
          <a:p>
            <a:pPr marL="285750" indent="-285750">
              <a:spcBef>
                <a:spcPts val="600"/>
              </a:spcBef>
              <a:buFont typeface="Wingdings" panose="05000000000000000000" pitchFamily="2" charset="2"/>
              <a:buChar char="§"/>
            </a:pPr>
            <a:r>
              <a:rPr lang="en-US" sz="1600" dirty="0">
                <a:latin typeface="Arial" panose="020B0604020202020204" pitchFamily="34" charset="0"/>
                <a:cs typeface="Arial" panose="020B0604020202020204" pitchFamily="34" charset="0"/>
              </a:rPr>
              <a:t>P1.2 Streetcar Main Streets (area specific)</a:t>
            </a:r>
          </a:p>
          <a:p>
            <a:pPr marL="742950" lvl="1"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Architecture</a:t>
            </a:r>
          </a:p>
          <a:p>
            <a:pPr marL="742950" lvl="1"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Urban Pattern</a:t>
            </a:r>
          </a:p>
          <a:p>
            <a:pPr marL="742950" lvl="1"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Desired Characteristics and Traditions</a:t>
            </a:r>
          </a:p>
        </p:txBody>
      </p:sp>
    </p:spTree>
    <p:extLst>
      <p:ext uri="{BB962C8B-B14F-4D97-AF65-F5344CB8AC3E}">
        <p14:creationId xmlns:p14="http://schemas.microsoft.com/office/powerpoint/2010/main" val="632092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689B1D6-AA69-429A-8462-1A7A6820C849}"/>
              </a:ext>
            </a:extLst>
          </p:cNvPr>
          <p:cNvSpPr txBox="1"/>
          <p:nvPr/>
        </p:nvSpPr>
        <p:spPr>
          <a:xfrm>
            <a:off x="9068003" y="243191"/>
            <a:ext cx="2963575" cy="3693319"/>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a:t>
            </a: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By the NW District Association</a:t>
            </a:r>
            <a:endParaRPr lang="en-US" altLang="en-US"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CDG P.1 - Step backs at the street facade</a:t>
            </a: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2DB7E81-0BBF-408E-8878-6F9C9C3B647C}"/>
              </a:ext>
            </a:extLst>
          </p:cNvPr>
          <p:cNvSpPr/>
          <p:nvPr/>
        </p:nvSpPr>
        <p:spPr>
          <a:xfrm>
            <a:off x="325513" y="1447572"/>
            <a:ext cx="7857517" cy="584775"/>
          </a:xfrm>
          <a:prstGeom prst="rect">
            <a:avLst/>
          </a:prstGeom>
        </p:spPr>
        <p:txBody>
          <a:bodyPr wrap="square">
            <a:spAutoFit/>
          </a:bodyPr>
          <a:lstStyle/>
          <a:p>
            <a:pPr>
              <a:spcBef>
                <a:spcPts val="600"/>
              </a:spcBef>
            </a:pPr>
            <a:r>
              <a:rPr lang="en-US" sz="1600" b="1" dirty="0">
                <a:latin typeface="Arial" panose="020B0604020202020204" pitchFamily="34" charset="0"/>
                <a:cs typeface="Arial" panose="020B0604020202020204" pitchFamily="34" charset="0"/>
              </a:rPr>
              <a:t>Appendix J -  </a:t>
            </a:r>
            <a:r>
              <a:rPr lang="en-US" sz="1600" dirty="0">
                <a:latin typeface="Arial" panose="020B0604020202020204" pitchFamily="34" charset="0"/>
                <a:cs typeface="Arial" panose="020B0604020202020204" pitchFamily="34" charset="0"/>
              </a:rPr>
              <a:t>Excerpt from Northwest District Plan, Amended Design Guidelines – Desired Characteristics and Traditions:</a:t>
            </a:r>
          </a:p>
        </p:txBody>
      </p:sp>
      <p:sp>
        <p:nvSpPr>
          <p:cNvPr id="13" name="Rectangle 12">
            <a:extLst>
              <a:ext uri="{FF2B5EF4-FFF2-40B4-BE49-F238E27FC236}">
                <a16:creationId xmlns:a16="http://schemas.microsoft.com/office/drawing/2014/main" id="{B125E771-5D47-4B21-84F7-89C1AF27A7C9}"/>
              </a:ext>
            </a:extLst>
          </p:cNvPr>
          <p:cNvSpPr/>
          <p:nvPr/>
        </p:nvSpPr>
        <p:spPr>
          <a:xfrm>
            <a:off x="335915" y="243191"/>
            <a:ext cx="8287447" cy="1031051"/>
          </a:xfrm>
          <a:prstGeom prst="rect">
            <a:avLst/>
          </a:prstGeom>
        </p:spPr>
        <p:txBody>
          <a:bodyPr wrap="square">
            <a:spAutoFit/>
          </a:bodyPr>
          <a:lstStyle/>
          <a:p>
            <a:pPr>
              <a:spcBef>
                <a:spcPts val="600"/>
              </a:spcBef>
            </a:pPr>
            <a:r>
              <a:rPr lang="en-US" sz="2400" b="1" dirty="0">
                <a:latin typeface="Arial" panose="020B0604020202020204" pitchFamily="34" charset="0"/>
                <a:cs typeface="Arial" panose="020B0604020202020204" pitchFamily="34" charset="0"/>
              </a:rPr>
              <a:t>P1. Plan Area Character.  </a:t>
            </a:r>
          </a:p>
          <a:p>
            <a:pPr>
              <a:spcBef>
                <a:spcPts val="600"/>
              </a:spcBef>
            </a:pPr>
            <a:r>
              <a:rPr lang="en-US" sz="1600" dirty="0">
                <a:latin typeface="Arial" panose="020B0604020202020204" pitchFamily="34" charset="0"/>
                <a:cs typeface="Arial" panose="020B0604020202020204" pitchFamily="34" charset="0"/>
              </a:rPr>
              <a:t>“</a:t>
            </a:r>
            <a:r>
              <a:rPr lang="en-US" sz="1600" u="sng" dirty="0">
                <a:latin typeface="Arial" panose="020B0604020202020204" pitchFamily="34" charset="0"/>
                <a:cs typeface="Arial" panose="020B0604020202020204" pitchFamily="34" charset="0"/>
              </a:rPr>
              <a:t>Enhance the sense of place and identity </a:t>
            </a:r>
            <a:r>
              <a:rPr lang="en-US" sz="1600" dirty="0">
                <a:latin typeface="Arial" panose="020B0604020202020204" pitchFamily="34" charset="0"/>
                <a:cs typeface="Arial" panose="020B0604020202020204" pitchFamily="34" charset="0"/>
              </a:rPr>
              <a:t>by incorporating site and building design features that respond to the area’s desired characteristics and traditions.”</a:t>
            </a:r>
          </a:p>
        </p:txBody>
      </p:sp>
      <p:sp>
        <p:nvSpPr>
          <p:cNvPr id="14" name="Rectangle 13">
            <a:extLst>
              <a:ext uri="{FF2B5EF4-FFF2-40B4-BE49-F238E27FC236}">
                <a16:creationId xmlns:a16="http://schemas.microsoft.com/office/drawing/2014/main" id="{C55EFFEE-C63D-4381-B5DF-F7F4C1A15A4D}"/>
              </a:ext>
            </a:extLst>
          </p:cNvPr>
          <p:cNvSpPr/>
          <p:nvPr/>
        </p:nvSpPr>
        <p:spPr>
          <a:xfrm>
            <a:off x="325513" y="2205677"/>
            <a:ext cx="4582056" cy="1631216"/>
          </a:xfrm>
          <a:prstGeom prst="rect">
            <a:avLst/>
          </a:prstGeom>
        </p:spPr>
        <p:txBody>
          <a:bodyPr wrap="square">
            <a:spAutoFit/>
          </a:bodyPr>
          <a:lstStyle/>
          <a:p>
            <a:pPr marL="285750" indent="-285750">
              <a:spcBef>
                <a:spcPts val="600"/>
              </a:spcBef>
              <a:buFont typeface="Wingdings" panose="05000000000000000000" pitchFamily="2" charset="2"/>
              <a:buChar char="§"/>
            </a:pPr>
            <a:r>
              <a:rPr lang="en-US" sz="1600" dirty="0">
                <a:latin typeface="Arial" panose="020B0604020202020204" pitchFamily="34" charset="0"/>
                <a:cs typeface="Arial" panose="020B0604020202020204" pitchFamily="34" charset="0"/>
              </a:rPr>
              <a:t>P1.1 District-wide Considerations (general)</a:t>
            </a:r>
          </a:p>
          <a:p>
            <a:pPr marL="285750" indent="-285750">
              <a:spcBef>
                <a:spcPts val="600"/>
              </a:spcBef>
              <a:buFont typeface="Wingdings" panose="05000000000000000000" pitchFamily="2" charset="2"/>
              <a:buChar char="§"/>
            </a:pPr>
            <a:r>
              <a:rPr lang="en-US" sz="1600" u="sng" dirty="0">
                <a:latin typeface="Arial" panose="020B0604020202020204" pitchFamily="34" charset="0"/>
                <a:cs typeface="Arial" panose="020B0604020202020204" pitchFamily="34" charset="0"/>
              </a:rPr>
              <a:t>P1.2 Streetcar Main Streets (area specific</a:t>
            </a:r>
            <a:r>
              <a:rPr lang="en-US" sz="1600" dirty="0">
                <a:latin typeface="Arial" panose="020B0604020202020204" pitchFamily="34" charset="0"/>
                <a:cs typeface="Arial" panose="020B0604020202020204" pitchFamily="34" charset="0"/>
              </a:rPr>
              <a:t>)</a:t>
            </a:r>
          </a:p>
          <a:p>
            <a:pPr marL="742950" lvl="1"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Architecture</a:t>
            </a:r>
          </a:p>
          <a:p>
            <a:pPr marL="742950" lvl="1"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Urban Pattern</a:t>
            </a:r>
          </a:p>
          <a:p>
            <a:pPr marL="742950" lvl="1"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Desired Characteristics and Traditions</a:t>
            </a:r>
          </a:p>
        </p:txBody>
      </p:sp>
      <p:pic>
        <p:nvPicPr>
          <p:cNvPr id="15" name="Picture 14">
            <a:extLst>
              <a:ext uri="{FF2B5EF4-FFF2-40B4-BE49-F238E27FC236}">
                <a16:creationId xmlns:a16="http://schemas.microsoft.com/office/drawing/2014/main" id="{1FCF057F-98BC-4EEA-84EE-37FEFA8E1E96}"/>
              </a:ext>
            </a:extLst>
          </p:cNvPr>
          <p:cNvPicPr>
            <a:picLocks noChangeAspect="1"/>
          </p:cNvPicPr>
          <p:nvPr/>
        </p:nvPicPr>
        <p:blipFill>
          <a:blip r:embed="rId3"/>
          <a:stretch>
            <a:fillRect/>
          </a:stretch>
        </p:blipFill>
        <p:spPr>
          <a:xfrm>
            <a:off x="5528071" y="2391301"/>
            <a:ext cx="2667988" cy="2072923"/>
          </a:xfrm>
          <a:prstGeom prst="rect">
            <a:avLst/>
          </a:prstGeom>
        </p:spPr>
      </p:pic>
      <p:pic>
        <p:nvPicPr>
          <p:cNvPr id="16" name="Picture 15">
            <a:extLst>
              <a:ext uri="{FF2B5EF4-FFF2-40B4-BE49-F238E27FC236}">
                <a16:creationId xmlns:a16="http://schemas.microsoft.com/office/drawing/2014/main" id="{D7A83AD5-3D0B-4AF3-B9BE-75399D302EF5}"/>
              </a:ext>
            </a:extLst>
          </p:cNvPr>
          <p:cNvPicPr>
            <a:picLocks noChangeAspect="1"/>
          </p:cNvPicPr>
          <p:nvPr/>
        </p:nvPicPr>
        <p:blipFill>
          <a:blip r:embed="rId4"/>
          <a:stretch>
            <a:fillRect/>
          </a:stretch>
        </p:blipFill>
        <p:spPr>
          <a:xfrm>
            <a:off x="5515041" y="4466699"/>
            <a:ext cx="2667989" cy="2153845"/>
          </a:xfrm>
          <a:prstGeom prst="rect">
            <a:avLst/>
          </a:prstGeom>
        </p:spPr>
      </p:pic>
      <p:sp>
        <p:nvSpPr>
          <p:cNvPr id="17" name="Rectangle 16">
            <a:extLst>
              <a:ext uri="{FF2B5EF4-FFF2-40B4-BE49-F238E27FC236}">
                <a16:creationId xmlns:a16="http://schemas.microsoft.com/office/drawing/2014/main" id="{B4C7F9E5-A53C-43DE-92C7-9E9F6817AD77}"/>
              </a:ext>
            </a:extLst>
          </p:cNvPr>
          <p:cNvSpPr/>
          <p:nvPr/>
        </p:nvSpPr>
        <p:spPr>
          <a:xfrm>
            <a:off x="5515041" y="2391301"/>
            <a:ext cx="2681018" cy="42235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748015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689B1D6-AA69-429A-8462-1A7A6820C849}"/>
              </a:ext>
            </a:extLst>
          </p:cNvPr>
          <p:cNvSpPr txBox="1"/>
          <p:nvPr/>
        </p:nvSpPr>
        <p:spPr>
          <a:xfrm>
            <a:off x="9068003" y="243191"/>
            <a:ext cx="2963575" cy="3693319"/>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a:t>
            </a: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By the NW District Association</a:t>
            </a:r>
            <a:endParaRPr lang="en-US" altLang="en-US"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CDG P.1 - Step backs at the street facade</a:t>
            </a: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CC1FD34F-C3C3-4239-978E-A70642B07A12}"/>
              </a:ext>
            </a:extLst>
          </p:cNvPr>
          <p:cNvGrpSpPr/>
          <p:nvPr/>
        </p:nvGrpSpPr>
        <p:grpSpPr>
          <a:xfrm>
            <a:off x="5145288" y="2323559"/>
            <a:ext cx="3327096" cy="3968109"/>
            <a:chOff x="5013052" y="2030750"/>
            <a:chExt cx="3658245" cy="4363059"/>
          </a:xfrm>
        </p:grpSpPr>
        <p:pic>
          <p:nvPicPr>
            <p:cNvPr id="6" name="Picture 5">
              <a:extLst>
                <a:ext uri="{FF2B5EF4-FFF2-40B4-BE49-F238E27FC236}">
                  <a16:creationId xmlns:a16="http://schemas.microsoft.com/office/drawing/2014/main" id="{2A29F75D-F09E-4246-B485-8606567C1F2B}"/>
                </a:ext>
              </a:extLst>
            </p:cNvPr>
            <p:cNvPicPr>
              <a:picLocks noChangeAspect="1"/>
            </p:cNvPicPr>
            <p:nvPr/>
          </p:nvPicPr>
          <p:blipFill rotWithShape="1">
            <a:blip r:embed="rId3"/>
            <a:srcRect r="4711"/>
            <a:stretch/>
          </p:blipFill>
          <p:spPr>
            <a:xfrm>
              <a:off x="5013052" y="2030750"/>
              <a:ext cx="3658245" cy="4363059"/>
            </a:xfrm>
            <a:prstGeom prst="rect">
              <a:avLst/>
            </a:prstGeom>
          </p:spPr>
        </p:pic>
        <p:sp>
          <p:nvSpPr>
            <p:cNvPr id="9" name="Rectangle 8">
              <a:extLst>
                <a:ext uri="{FF2B5EF4-FFF2-40B4-BE49-F238E27FC236}">
                  <a16:creationId xmlns:a16="http://schemas.microsoft.com/office/drawing/2014/main" id="{4D6AEB3C-236F-4992-B705-34D795D050A1}"/>
                </a:ext>
              </a:extLst>
            </p:cNvPr>
            <p:cNvSpPr/>
            <p:nvPr/>
          </p:nvSpPr>
          <p:spPr>
            <a:xfrm>
              <a:off x="5115780" y="2659727"/>
              <a:ext cx="3442173" cy="4608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0" name="Rectangle 9">
              <a:extLst>
                <a:ext uri="{FF2B5EF4-FFF2-40B4-BE49-F238E27FC236}">
                  <a16:creationId xmlns:a16="http://schemas.microsoft.com/office/drawing/2014/main" id="{9EB2F993-F5F2-4D03-B49C-A987EC8A4CA6}"/>
                </a:ext>
              </a:extLst>
            </p:cNvPr>
            <p:cNvSpPr/>
            <p:nvPr/>
          </p:nvSpPr>
          <p:spPr>
            <a:xfrm>
              <a:off x="6932607" y="4742887"/>
              <a:ext cx="45719" cy="133914"/>
            </a:xfrm>
            <a:prstGeom prst="rect">
              <a:avLst/>
            </a:prstGeom>
            <a:solidFill>
              <a:srgbClr val="FF0000">
                <a:alpha val="50000"/>
              </a:srgbClr>
            </a:solidFill>
            <a:ln w="28575" algn="ctr">
              <a:solidFill>
                <a:srgbClr val="FF0000"/>
              </a:solidFill>
              <a:round/>
              <a:headEnd/>
              <a:tailEnd/>
            </a:ln>
          </p:spPr>
          <p:txBody>
            <a:bodyPr/>
            <a:lstStyle/>
            <a:p>
              <a:pPr>
                <a:spcBef>
                  <a:spcPct val="0"/>
                </a:spcBef>
              </a:pPr>
              <a:endParaRPr lang="en-US" sz="2400" dirty="0">
                <a:solidFill>
                  <a:schemeClr val="tx1"/>
                </a:solidFill>
                <a:latin typeface="Times New Roman" panose="02020603050405020304" pitchFamily="18" charset="0"/>
              </a:endParaRPr>
            </a:p>
          </p:txBody>
        </p:sp>
      </p:grpSp>
      <p:sp>
        <p:nvSpPr>
          <p:cNvPr id="12" name="Rectangle 11">
            <a:extLst>
              <a:ext uri="{FF2B5EF4-FFF2-40B4-BE49-F238E27FC236}">
                <a16:creationId xmlns:a16="http://schemas.microsoft.com/office/drawing/2014/main" id="{12DB7E81-0BBF-408E-8878-6F9C9C3B647C}"/>
              </a:ext>
            </a:extLst>
          </p:cNvPr>
          <p:cNvSpPr/>
          <p:nvPr/>
        </p:nvSpPr>
        <p:spPr>
          <a:xfrm>
            <a:off x="325513" y="1447572"/>
            <a:ext cx="7857517" cy="584775"/>
          </a:xfrm>
          <a:prstGeom prst="rect">
            <a:avLst/>
          </a:prstGeom>
        </p:spPr>
        <p:txBody>
          <a:bodyPr wrap="square">
            <a:spAutoFit/>
          </a:bodyPr>
          <a:lstStyle/>
          <a:p>
            <a:pPr>
              <a:spcBef>
                <a:spcPts val="600"/>
              </a:spcBef>
            </a:pPr>
            <a:r>
              <a:rPr lang="en-US" sz="1600" b="1" dirty="0">
                <a:latin typeface="Arial" panose="020B0604020202020204" pitchFamily="34" charset="0"/>
                <a:cs typeface="Arial" panose="020B0604020202020204" pitchFamily="34" charset="0"/>
              </a:rPr>
              <a:t>Appendix J -  </a:t>
            </a:r>
            <a:r>
              <a:rPr lang="en-US" sz="1600" dirty="0">
                <a:latin typeface="Arial" panose="020B0604020202020204" pitchFamily="34" charset="0"/>
                <a:cs typeface="Arial" panose="020B0604020202020204" pitchFamily="34" charset="0"/>
              </a:rPr>
              <a:t>Excerpt from Northwest District Plan, Amended Design Guidelines – Desired Characteristics and Traditions:</a:t>
            </a:r>
          </a:p>
        </p:txBody>
      </p:sp>
      <p:sp>
        <p:nvSpPr>
          <p:cNvPr id="13" name="Rectangle 12">
            <a:extLst>
              <a:ext uri="{FF2B5EF4-FFF2-40B4-BE49-F238E27FC236}">
                <a16:creationId xmlns:a16="http://schemas.microsoft.com/office/drawing/2014/main" id="{B125E771-5D47-4B21-84F7-89C1AF27A7C9}"/>
              </a:ext>
            </a:extLst>
          </p:cNvPr>
          <p:cNvSpPr/>
          <p:nvPr/>
        </p:nvSpPr>
        <p:spPr>
          <a:xfrm>
            <a:off x="335915" y="243191"/>
            <a:ext cx="8287447" cy="1031051"/>
          </a:xfrm>
          <a:prstGeom prst="rect">
            <a:avLst/>
          </a:prstGeom>
        </p:spPr>
        <p:txBody>
          <a:bodyPr wrap="square">
            <a:spAutoFit/>
          </a:bodyPr>
          <a:lstStyle/>
          <a:p>
            <a:pPr>
              <a:spcBef>
                <a:spcPts val="600"/>
              </a:spcBef>
            </a:pPr>
            <a:r>
              <a:rPr lang="en-US" sz="2400" b="1" dirty="0">
                <a:latin typeface="Arial" panose="020B0604020202020204" pitchFamily="34" charset="0"/>
                <a:cs typeface="Arial" panose="020B0604020202020204" pitchFamily="34" charset="0"/>
              </a:rPr>
              <a:t>P1. Plan Area Character.  </a:t>
            </a:r>
          </a:p>
          <a:p>
            <a:pPr>
              <a:spcBef>
                <a:spcPts val="600"/>
              </a:spcBef>
            </a:pPr>
            <a:r>
              <a:rPr lang="en-US" sz="1600" dirty="0">
                <a:latin typeface="Arial" panose="020B0604020202020204" pitchFamily="34" charset="0"/>
                <a:cs typeface="Arial" panose="020B0604020202020204" pitchFamily="34" charset="0"/>
              </a:rPr>
              <a:t>“</a:t>
            </a:r>
            <a:r>
              <a:rPr lang="en-US" sz="1600" u="sng" dirty="0">
                <a:latin typeface="Arial" panose="020B0604020202020204" pitchFamily="34" charset="0"/>
                <a:cs typeface="Arial" panose="020B0604020202020204" pitchFamily="34" charset="0"/>
              </a:rPr>
              <a:t>Enhance the sense of place and identity </a:t>
            </a:r>
            <a:r>
              <a:rPr lang="en-US" sz="1600" dirty="0">
                <a:latin typeface="Arial" panose="020B0604020202020204" pitchFamily="34" charset="0"/>
                <a:cs typeface="Arial" panose="020B0604020202020204" pitchFamily="34" charset="0"/>
              </a:rPr>
              <a:t>by incorporating site and building design features that respond to the area’s desired characteristics and traditions.”</a:t>
            </a:r>
          </a:p>
        </p:txBody>
      </p:sp>
      <p:sp>
        <p:nvSpPr>
          <p:cNvPr id="14" name="Rectangle 13">
            <a:extLst>
              <a:ext uri="{FF2B5EF4-FFF2-40B4-BE49-F238E27FC236}">
                <a16:creationId xmlns:a16="http://schemas.microsoft.com/office/drawing/2014/main" id="{C55EFFEE-C63D-4381-B5DF-F7F4C1A15A4D}"/>
              </a:ext>
            </a:extLst>
          </p:cNvPr>
          <p:cNvSpPr/>
          <p:nvPr/>
        </p:nvSpPr>
        <p:spPr>
          <a:xfrm>
            <a:off x="325513" y="2205677"/>
            <a:ext cx="4582056" cy="1631216"/>
          </a:xfrm>
          <a:prstGeom prst="rect">
            <a:avLst/>
          </a:prstGeom>
        </p:spPr>
        <p:txBody>
          <a:bodyPr wrap="square">
            <a:spAutoFit/>
          </a:bodyPr>
          <a:lstStyle/>
          <a:p>
            <a:pPr marL="285750" indent="-285750">
              <a:spcBef>
                <a:spcPts val="600"/>
              </a:spcBef>
              <a:buFont typeface="Wingdings" panose="05000000000000000000" pitchFamily="2" charset="2"/>
              <a:buChar char="§"/>
            </a:pPr>
            <a:r>
              <a:rPr lang="en-US" sz="1600" u="sng" dirty="0">
                <a:latin typeface="Arial" panose="020B0604020202020204" pitchFamily="34" charset="0"/>
                <a:cs typeface="Arial" panose="020B0604020202020204" pitchFamily="34" charset="0"/>
              </a:rPr>
              <a:t>P1.1 District-wide Considerations (general)</a:t>
            </a:r>
          </a:p>
          <a:p>
            <a:pPr marL="285750" indent="-285750">
              <a:spcBef>
                <a:spcPts val="600"/>
              </a:spcBef>
              <a:buFont typeface="Wingdings" panose="05000000000000000000" pitchFamily="2" charset="2"/>
              <a:buChar char="§"/>
            </a:pPr>
            <a:r>
              <a:rPr lang="en-US" sz="1600" dirty="0">
                <a:latin typeface="Arial" panose="020B0604020202020204" pitchFamily="34" charset="0"/>
                <a:cs typeface="Arial" panose="020B0604020202020204" pitchFamily="34" charset="0"/>
              </a:rPr>
              <a:t>P1.2 Streetcar Main Streets (area specific)</a:t>
            </a:r>
          </a:p>
          <a:p>
            <a:pPr marL="742950" lvl="1"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Architecture</a:t>
            </a:r>
          </a:p>
          <a:p>
            <a:pPr marL="742950" lvl="1"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Urban Pattern</a:t>
            </a:r>
          </a:p>
          <a:p>
            <a:pPr marL="742950" lvl="1"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Desired Characteristics and Traditions</a:t>
            </a:r>
          </a:p>
        </p:txBody>
      </p:sp>
      <p:sp>
        <p:nvSpPr>
          <p:cNvPr id="15" name="Rectangle 14">
            <a:extLst>
              <a:ext uri="{FF2B5EF4-FFF2-40B4-BE49-F238E27FC236}">
                <a16:creationId xmlns:a16="http://schemas.microsoft.com/office/drawing/2014/main" id="{5FFA7653-2CA7-491C-AC6C-F98D0099E39F}"/>
              </a:ext>
            </a:extLst>
          </p:cNvPr>
          <p:cNvSpPr/>
          <p:nvPr/>
        </p:nvSpPr>
        <p:spPr>
          <a:xfrm>
            <a:off x="335914" y="4398819"/>
            <a:ext cx="4809373" cy="2215991"/>
          </a:xfrm>
          <a:prstGeom prst="rect">
            <a:avLst/>
          </a:prstGeom>
        </p:spPr>
        <p:txBody>
          <a:bodyPr wrap="square">
            <a:spAutoFit/>
          </a:bodyPr>
          <a:lstStyle/>
          <a:p>
            <a:pPr>
              <a:spcBef>
                <a:spcPts val="600"/>
              </a:spcBef>
            </a:pPr>
            <a:r>
              <a:rPr lang="en-US" sz="1600" i="1" dirty="0">
                <a:latin typeface="Arial" panose="020B0604020202020204" pitchFamily="34" charset="0"/>
                <a:cs typeface="Arial" panose="020B0604020202020204" pitchFamily="34" charset="0"/>
              </a:rPr>
              <a:t>New buildings and additions that are taller than the two to four-story building height that is predominant in the district should have the  </a:t>
            </a:r>
            <a:r>
              <a:rPr lang="en-US" sz="1600" i="1" u="sng" dirty="0">
                <a:latin typeface="Arial" panose="020B0604020202020204" pitchFamily="34" charset="0"/>
                <a:cs typeface="Arial" panose="020B0604020202020204" pitchFamily="34" charset="0"/>
              </a:rPr>
              <a:t>upper stories stepped back</a:t>
            </a:r>
            <a:r>
              <a:rPr lang="en-US" sz="1600" i="1" dirty="0">
                <a:latin typeface="Arial" panose="020B0604020202020204" pitchFamily="34" charset="0"/>
                <a:cs typeface="Arial" panose="020B0604020202020204" pitchFamily="34" charset="0"/>
              </a:rPr>
              <a:t> in order to contribute to a more consistent streetscape and to maintain neighborhood scale. </a:t>
            </a:r>
          </a:p>
          <a:p>
            <a:pPr marL="285750" indent="-285750">
              <a:spcBef>
                <a:spcPts val="600"/>
              </a:spcBef>
              <a:buFont typeface="Wingdings" panose="05000000000000000000" pitchFamily="2" charset="2"/>
              <a:buChar char="§"/>
            </a:pPr>
            <a:endParaRPr lang="en-US" sz="1600" u="sng" dirty="0">
              <a:latin typeface="Arial" panose="020B0604020202020204" pitchFamily="34" charset="0"/>
              <a:cs typeface="Arial" panose="020B0604020202020204" pitchFamily="34" charset="0"/>
            </a:endParaRPr>
          </a:p>
          <a:p>
            <a:pPr marL="285750" indent="-285750">
              <a:spcBef>
                <a:spcPts val="600"/>
              </a:spcBef>
              <a:buFont typeface="Wingdings" panose="05000000000000000000" pitchFamily="2" charset="2"/>
              <a:buChar char="§"/>
            </a:pPr>
            <a:endParaRPr lang="en-US" sz="1600" u="sng"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610AA4C-EC4A-4D36-960E-57EF789BFD12}"/>
              </a:ext>
            </a:extLst>
          </p:cNvPr>
          <p:cNvSpPr/>
          <p:nvPr/>
        </p:nvSpPr>
        <p:spPr>
          <a:xfrm>
            <a:off x="275370" y="4371089"/>
            <a:ext cx="4869917" cy="18322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1418192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C8EFB40-018F-452C-84F2-08A15ED3FD59}"/>
              </a:ext>
            </a:extLst>
          </p:cNvPr>
          <p:cNvPicPr>
            <a:picLocks noChangeAspect="1"/>
          </p:cNvPicPr>
          <p:nvPr/>
        </p:nvPicPr>
        <p:blipFill>
          <a:blip r:embed="rId3"/>
          <a:stretch>
            <a:fillRect/>
          </a:stretch>
        </p:blipFill>
        <p:spPr>
          <a:xfrm>
            <a:off x="429980" y="4459730"/>
            <a:ext cx="3721219" cy="2155079"/>
          </a:xfrm>
          <a:prstGeom prst="rect">
            <a:avLst/>
          </a:prstGeom>
        </p:spPr>
      </p:pic>
      <p:sp>
        <p:nvSpPr>
          <p:cNvPr id="8" name="Rectangle 7">
            <a:extLst>
              <a:ext uri="{FF2B5EF4-FFF2-40B4-BE49-F238E27FC236}">
                <a16:creationId xmlns:a16="http://schemas.microsoft.com/office/drawing/2014/main" id="{3D37C40F-E5B8-4F31-B4DD-AC9F5A7F8691}"/>
              </a:ext>
            </a:extLst>
          </p:cNvPr>
          <p:cNvSpPr/>
          <p:nvPr/>
        </p:nvSpPr>
        <p:spPr>
          <a:xfrm>
            <a:off x="429980" y="504801"/>
            <a:ext cx="8213131" cy="4093428"/>
          </a:xfrm>
          <a:prstGeom prst="rect">
            <a:avLst/>
          </a:prstGeom>
        </p:spPr>
        <p:txBody>
          <a:bodyPr wrap="square">
            <a:spAutoFit/>
          </a:bodyPr>
          <a:lstStyle/>
          <a:p>
            <a:pPr>
              <a:spcBef>
                <a:spcPts val="600"/>
              </a:spcBef>
            </a:pPr>
            <a:r>
              <a:rPr lang="en-US" sz="1600" b="1" dirty="0">
                <a:latin typeface="Arial" panose="020B0604020202020204" pitchFamily="34" charset="0"/>
                <a:cs typeface="Arial" panose="020B0604020202020204" pitchFamily="34" charset="0"/>
              </a:rPr>
              <a:t>The Commission found that the proposal met </a:t>
            </a:r>
            <a:r>
              <a:rPr lang="en-US" sz="1600" b="1" u="sng" dirty="0">
                <a:latin typeface="Arial" panose="020B0604020202020204" pitchFamily="34" charset="0"/>
                <a:cs typeface="Arial" panose="020B0604020202020204" pitchFamily="34" charset="0"/>
              </a:rPr>
              <a:t>Guideline P1 </a:t>
            </a:r>
            <a:r>
              <a:rPr lang="en-US" sz="1600" b="1" dirty="0">
                <a:latin typeface="Arial" panose="020B0604020202020204" pitchFamily="34" charset="0"/>
                <a:cs typeface="Arial" panose="020B0604020202020204" pitchFamily="34" charset="0"/>
              </a:rPr>
              <a:t>in numerous ways:</a:t>
            </a:r>
          </a:p>
          <a:p>
            <a:pPr marL="342900" indent="-342900">
              <a:spcBef>
                <a:spcPts val="600"/>
              </a:spcBef>
              <a:buFont typeface="+mj-lt"/>
              <a:buAutoNum type="arabicPeriod"/>
            </a:pPr>
            <a:r>
              <a:rPr lang="en-US" sz="1600" dirty="0">
                <a:latin typeface="Arial" panose="020B0604020202020204" pitchFamily="34" charset="0"/>
                <a:cs typeface="Arial" panose="020B0604020202020204" pitchFamily="34" charset="0"/>
              </a:rPr>
              <a:t>The predominately </a:t>
            </a:r>
            <a:r>
              <a:rPr lang="en-US" sz="1600" u="sng" dirty="0">
                <a:latin typeface="Arial" panose="020B0604020202020204" pitchFamily="34" charset="0"/>
                <a:cs typeface="Arial" panose="020B0604020202020204" pitchFamily="34" charset="0"/>
              </a:rPr>
              <a:t>brick clad building </a:t>
            </a:r>
            <a:r>
              <a:rPr lang="en-US" sz="1600" dirty="0">
                <a:latin typeface="Arial" panose="020B0604020202020204" pitchFamily="34" charset="0"/>
                <a:cs typeface="Arial" panose="020B0604020202020204" pitchFamily="34" charset="0"/>
              </a:rPr>
              <a:t>has a </a:t>
            </a:r>
            <a:r>
              <a:rPr lang="en-US" sz="1600" u="sng" dirty="0">
                <a:latin typeface="Arial" panose="020B0604020202020204" pitchFamily="34" charset="0"/>
                <a:cs typeface="Arial" panose="020B0604020202020204" pitchFamily="34" charset="0"/>
              </a:rPr>
              <a:t>split-block massing</a:t>
            </a:r>
            <a:r>
              <a:rPr lang="en-US" sz="1600" dirty="0">
                <a:latin typeface="Arial" panose="020B0604020202020204" pitchFamily="34" charset="0"/>
                <a:cs typeface="Arial" panose="020B0604020202020204" pitchFamily="34" charset="0"/>
              </a:rPr>
              <a:t>, with </a:t>
            </a:r>
            <a:r>
              <a:rPr lang="en-US" sz="1600" u="sng" dirty="0">
                <a:latin typeface="Arial" panose="020B0604020202020204" pitchFamily="34" charset="0"/>
                <a:cs typeface="Arial" panose="020B0604020202020204" pitchFamily="34" charset="0"/>
              </a:rPr>
              <a:t>storefront windows</a:t>
            </a:r>
            <a:r>
              <a:rPr lang="en-US" sz="1600" dirty="0">
                <a:latin typeface="Arial" panose="020B0604020202020204" pitchFamily="34" charset="0"/>
                <a:cs typeface="Arial" panose="020B0604020202020204" pitchFamily="34" charset="0"/>
              </a:rPr>
              <a:t>, </a:t>
            </a:r>
            <a:r>
              <a:rPr lang="en-US" sz="1600" u="sng" dirty="0">
                <a:latin typeface="Arial" panose="020B0604020202020204" pitchFamily="34" charset="0"/>
                <a:cs typeface="Arial" panose="020B0604020202020204" pitchFamily="34" charset="0"/>
              </a:rPr>
              <a:t>canopies </a:t>
            </a:r>
            <a:r>
              <a:rPr lang="en-US" sz="1600" dirty="0">
                <a:latin typeface="Arial" panose="020B0604020202020204" pitchFamily="34" charset="0"/>
                <a:cs typeface="Arial" panose="020B0604020202020204" pitchFamily="34" charset="0"/>
              </a:rPr>
              <a:t>to protect pedestrians and </a:t>
            </a:r>
            <a:r>
              <a:rPr lang="en-US" sz="1600" u="sng" dirty="0">
                <a:latin typeface="Arial" panose="020B0604020202020204" pitchFamily="34" charset="0"/>
                <a:cs typeface="Arial" panose="020B0604020202020204" pitchFamily="34" charset="0"/>
              </a:rPr>
              <a:t>outdoor dining opportunities</a:t>
            </a:r>
            <a:r>
              <a:rPr lang="en-US" sz="1600" dirty="0">
                <a:latin typeface="Arial" panose="020B0604020202020204" pitchFamily="34" charset="0"/>
                <a:cs typeface="Arial" panose="020B0604020202020204" pitchFamily="34" charset="0"/>
              </a:rPr>
              <a:t>, reflecting the “district’s architectural scale and its fine-grain pattern of development”. </a:t>
            </a:r>
          </a:p>
          <a:p>
            <a:pPr marL="342900" indent="-342900">
              <a:spcBef>
                <a:spcPts val="600"/>
              </a:spcBef>
              <a:buFont typeface="+mj-lt"/>
              <a:buAutoNum type="arabicPeriod"/>
            </a:pPr>
            <a:r>
              <a:rPr lang="en-US" sz="1600" dirty="0">
                <a:latin typeface="Arial" panose="020B0604020202020204" pitchFamily="34" charset="0"/>
                <a:cs typeface="Arial" panose="020B0604020202020204" pitchFamily="34" charset="0"/>
              </a:rPr>
              <a:t>A </a:t>
            </a:r>
            <a:r>
              <a:rPr lang="en-US" sz="1600" u="sng" dirty="0">
                <a:latin typeface="Arial" panose="020B0604020202020204" pitchFamily="34" charset="0"/>
                <a:cs typeface="Arial" panose="020B0604020202020204" pitchFamily="34" charset="0"/>
              </a:rPr>
              <a:t>highly active ground floor </a:t>
            </a:r>
            <a:r>
              <a:rPr lang="en-US" sz="1600" dirty="0">
                <a:latin typeface="Arial" panose="020B0604020202020204" pitchFamily="34" charset="0"/>
                <a:cs typeface="Arial" panose="020B0604020202020204" pitchFamily="34" charset="0"/>
              </a:rPr>
              <a:t>with </a:t>
            </a:r>
            <a:r>
              <a:rPr lang="en-US" sz="1600" u="sng" dirty="0">
                <a:latin typeface="Arial" panose="020B0604020202020204" pitchFamily="34" charset="0"/>
                <a:cs typeface="Arial" panose="020B0604020202020204" pitchFamily="34" charset="0"/>
              </a:rPr>
              <a:t>upper story residences </a:t>
            </a:r>
            <a:r>
              <a:rPr lang="en-US" sz="1600" dirty="0">
                <a:latin typeface="Arial" panose="020B0604020202020204" pitchFamily="34" charset="0"/>
                <a:cs typeface="Arial" panose="020B0604020202020204" pitchFamily="34" charset="0"/>
              </a:rPr>
              <a:t>continues “historic use patterns of the district” and contributes to a “more consistent streetscape”. </a:t>
            </a:r>
          </a:p>
          <a:p>
            <a:pPr marL="342900" indent="-342900">
              <a:spcBef>
                <a:spcPts val="600"/>
              </a:spcBef>
              <a:buFont typeface="+mj-lt"/>
              <a:buAutoNum type="arabicPeriod"/>
            </a:pPr>
            <a:r>
              <a:rPr lang="en-US" sz="1600" dirty="0">
                <a:latin typeface="Arial" panose="020B0604020202020204" pitchFamily="34" charset="0"/>
                <a:cs typeface="Arial" panose="020B0604020202020204" pitchFamily="34" charset="0"/>
              </a:rPr>
              <a:t>While the upper fifth-floor is not “stepped back” from NW 23</a:t>
            </a:r>
            <a:r>
              <a:rPr lang="en-US" sz="1600" baseline="30000" dirty="0">
                <a:latin typeface="Arial" panose="020B0604020202020204" pitchFamily="34" charset="0"/>
                <a:cs typeface="Arial" panose="020B0604020202020204" pitchFamily="34" charset="0"/>
              </a:rPr>
              <a:t>rd</a:t>
            </a:r>
            <a:r>
              <a:rPr lang="en-US" sz="1600" dirty="0">
                <a:latin typeface="Arial" panose="020B0604020202020204" pitchFamily="34" charset="0"/>
                <a:cs typeface="Arial" panose="020B0604020202020204" pitchFamily="34" charset="0"/>
              </a:rPr>
              <a:t>, </a:t>
            </a:r>
            <a:r>
              <a:rPr lang="en-US" sz="1600" u="sng" dirty="0">
                <a:latin typeface="Arial" panose="020B0604020202020204" pitchFamily="34" charset="0"/>
                <a:cs typeface="Arial" panose="020B0604020202020204" pitchFamily="34" charset="0"/>
              </a:rPr>
              <a:t>four-story building height datum</a:t>
            </a:r>
            <a:r>
              <a:rPr lang="en-US" sz="1600" dirty="0">
                <a:latin typeface="Arial" panose="020B0604020202020204" pitchFamily="34" charset="0"/>
                <a:cs typeface="Arial" panose="020B0604020202020204" pitchFamily="34" charset="0"/>
              </a:rPr>
              <a:t> is addressed to “maintain a consistent streetscape and neighborhood scale”. </a:t>
            </a:r>
          </a:p>
          <a:p>
            <a:pPr>
              <a:spcBef>
                <a:spcPts val="600"/>
              </a:spcBef>
            </a:pPr>
            <a:r>
              <a:rPr lang="en-US" sz="1600" u="sng" dirty="0">
                <a:latin typeface="Arial" panose="020B0604020202020204" pitchFamily="34" charset="0"/>
                <a:cs typeface="Arial" panose="020B0604020202020204" pitchFamily="34" charset="0"/>
              </a:rPr>
              <a:t>On balance, the proposed design contributed to a more consistent streetscape and helped better maintain neighborhood scale</a:t>
            </a:r>
            <a:r>
              <a:rPr lang="en-US" sz="1600" dirty="0">
                <a:latin typeface="Arial" panose="020B0604020202020204" pitchFamily="34" charset="0"/>
                <a:cs typeface="Arial" panose="020B0604020202020204" pitchFamily="34" charset="0"/>
              </a:rPr>
              <a:t> for this specific site by locating the massing east toward NW 23rd, facing the commercial area, streetcar line, and the six-story hospital across the street, rather than shifting it closer towards the smaller-scaled residential area to the west.</a:t>
            </a:r>
            <a:endParaRPr lang="en-US" sz="1600" u="sng" dirty="0">
              <a:latin typeface="Arial" panose="020B0604020202020204" pitchFamily="34" charset="0"/>
              <a:cs typeface="Arial" panose="020B0604020202020204" pitchFamily="34" charset="0"/>
            </a:endParaRPr>
          </a:p>
          <a:p>
            <a:pPr>
              <a:tabLst>
                <a:tab pos="285750" algn="l"/>
              </a:tabLst>
            </a:pPr>
            <a:endParaRPr lang="en-US" sz="16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F041B27-4A16-4688-88AC-32D76BE492E9}"/>
              </a:ext>
            </a:extLst>
          </p:cNvPr>
          <p:cNvPicPr>
            <a:picLocks noChangeAspect="1"/>
          </p:cNvPicPr>
          <p:nvPr/>
        </p:nvPicPr>
        <p:blipFill>
          <a:blip r:embed="rId4"/>
          <a:stretch>
            <a:fillRect/>
          </a:stretch>
        </p:blipFill>
        <p:spPr>
          <a:xfrm>
            <a:off x="4353520" y="4459730"/>
            <a:ext cx="4247691" cy="2155079"/>
          </a:xfrm>
          <a:prstGeom prst="rect">
            <a:avLst/>
          </a:prstGeom>
        </p:spPr>
      </p:pic>
      <p:sp>
        <p:nvSpPr>
          <p:cNvPr id="9" name="TextBox 8">
            <a:extLst>
              <a:ext uri="{FF2B5EF4-FFF2-40B4-BE49-F238E27FC236}">
                <a16:creationId xmlns:a16="http://schemas.microsoft.com/office/drawing/2014/main" id="{FD19735F-E273-49B5-BD4C-4D4E2408BCCB}"/>
              </a:ext>
            </a:extLst>
          </p:cNvPr>
          <p:cNvSpPr txBox="1"/>
          <p:nvPr/>
        </p:nvSpPr>
        <p:spPr>
          <a:xfrm>
            <a:off x="9068003" y="243191"/>
            <a:ext cx="2963575" cy="3693319"/>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a:t>
            </a: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By the NW District Association</a:t>
            </a:r>
            <a:endParaRPr lang="en-US" altLang="en-US"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CDG P.1 - Step backs at the street facade</a:t>
            </a: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40621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2520"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979305" y="279767"/>
            <a:ext cx="3388466" cy="5139869"/>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City Council Alternatives</a:t>
            </a: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2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2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D9C8D445-6239-487D-8FBB-24D5126D9002}"/>
              </a:ext>
            </a:extLst>
          </p:cNvPr>
          <p:cNvSpPr txBox="1"/>
          <p:nvPr/>
        </p:nvSpPr>
        <p:spPr>
          <a:xfrm>
            <a:off x="481584" y="3849975"/>
            <a:ext cx="6961342" cy="3139321"/>
          </a:xfrm>
          <a:prstGeom prst="rect">
            <a:avLst/>
          </a:prstGeom>
          <a:noFill/>
        </p:spPr>
        <p:txBody>
          <a:bodyPr wrap="square" rtlCol="0">
            <a:spAutoFit/>
          </a:bodyPr>
          <a:lstStyle/>
          <a:p>
            <a:pPr marL="457200" lvl="0" indent="-457200">
              <a:buFont typeface="+mj-lt"/>
              <a:buAutoNum type="arabicPeriod"/>
            </a:pPr>
            <a:r>
              <a:rPr lang="en-US" b="1" dirty="0">
                <a:latin typeface="Arial" panose="020B0604020202020204" pitchFamily="34" charset="0"/>
                <a:cs typeface="Arial" panose="020B0604020202020204" pitchFamily="34" charset="0"/>
              </a:rPr>
              <a:t>Deny the appeal </a:t>
            </a:r>
            <a:r>
              <a:rPr lang="en-US" dirty="0">
                <a:latin typeface="Arial" panose="020B0604020202020204" pitchFamily="34" charset="0"/>
                <a:cs typeface="Arial" panose="020B0604020202020204" pitchFamily="34" charset="0"/>
              </a:rPr>
              <a:t>and uphold the Design Commission’s decision of approval with conditions.</a:t>
            </a:r>
          </a:p>
          <a:p>
            <a:pPr marL="457200" lvl="0" indent="-457200">
              <a:buFont typeface="+mj-lt"/>
              <a:buAutoNum type="arabicPeriod"/>
            </a:pPr>
            <a:endParaRPr lang="en-US" dirty="0">
              <a:latin typeface="Arial" panose="020B0604020202020204" pitchFamily="34" charset="0"/>
              <a:cs typeface="Arial" panose="020B0604020202020204" pitchFamily="34" charset="0"/>
            </a:endParaRPr>
          </a:p>
          <a:p>
            <a:pPr marL="457200" lvl="0" indent="-457200">
              <a:buFont typeface="+mj-lt"/>
              <a:buAutoNum type="arabicPeriod"/>
            </a:pPr>
            <a:r>
              <a:rPr lang="en-US" b="1" dirty="0">
                <a:latin typeface="Arial" panose="020B0604020202020204" pitchFamily="34" charset="0"/>
                <a:cs typeface="Arial" panose="020B0604020202020204" pitchFamily="34" charset="0"/>
              </a:rPr>
              <a:t>Deny the appeal but modify </a:t>
            </a:r>
            <a:r>
              <a:rPr lang="en-US" dirty="0">
                <a:latin typeface="Arial" panose="020B0604020202020204" pitchFamily="34" charset="0"/>
                <a:cs typeface="Arial" panose="020B0604020202020204" pitchFamily="34" charset="0"/>
              </a:rPr>
              <a:t>the Design Commission’s decision of approval with conditions and instruct the applicant to revise the design and return to Council at a future date.</a:t>
            </a:r>
          </a:p>
          <a:p>
            <a:pPr marL="457200" lvl="0" indent="-457200">
              <a:buFont typeface="+mj-lt"/>
              <a:buAutoNum type="arabicPeriod"/>
            </a:pPr>
            <a:endParaRPr lang="en-US" dirty="0">
              <a:latin typeface="Arial" panose="020B0604020202020204" pitchFamily="34" charset="0"/>
              <a:cs typeface="Arial" panose="020B0604020202020204" pitchFamily="34" charset="0"/>
            </a:endParaRPr>
          </a:p>
          <a:p>
            <a:pPr marL="457200" lvl="0" indent="-457200">
              <a:buFont typeface="+mj-lt"/>
              <a:buAutoNum type="arabicPeriod"/>
            </a:pPr>
            <a:r>
              <a:rPr lang="en-US" b="1" dirty="0">
                <a:latin typeface="Arial" panose="020B0604020202020204" pitchFamily="34" charset="0"/>
                <a:cs typeface="Arial" panose="020B0604020202020204" pitchFamily="34" charset="0"/>
              </a:rPr>
              <a:t>Grant the appeal</a:t>
            </a:r>
            <a:r>
              <a:rPr lang="en-US" dirty="0">
                <a:latin typeface="Arial" panose="020B0604020202020204" pitchFamily="34" charset="0"/>
                <a:cs typeface="Arial" panose="020B0604020202020204" pitchFamily="34" charset="0"/>
              </a:rPr>
              <a:t>, thereby overturning the Design Commission’s decision to approve with conditions.  In this case, the project would be denied.</a:t>
            </a:r>
          </a:p>
          <a:p>
            <a:endParaRPr lang="en-US" dirty="0"/>
          </a:p>
        </p:txBody>
      </p:sp>
      <p:pic>
        <p:nvPicPr>
          <p:cNvPr id="5" name="Picture 4">
            <a:extLst>
              <a:ext uri="{FF2B5EF4-FFF2-40B4-BE49-F238E27FC236}">
                <a16:creationId xmlns:a16="http://schemas.microsoft.com/office/drawing/2014/main" id="{F0F762F6-2C41-49B5-8894-7A45E086CF6B}"/>
              </a:ext>
            </a:extLst>
          </p:cNvPr>
          <p:cNvPicPr>
            <a:picLocks noChangeAspect="1"/>
          </p:cNvPicPr>
          <p:nvPr/>
        </p:nvPicPr>
        <p:blipFill rotWithShape="1">
          <a:blip r:embed="rId3"/>
          <a:srcRect l="4540"/>
          <a:stretch/>
        </p:blipFill>
        <p:spPr>
          <a:xfrm>
            <a:off x="543053" y="0"/>
            <a:ext cx="6899873" cy="3737385"/>
          </a:xfrm>
          <a:prstGeom prst="rect">
            <a:avLst/>
          </a:prstGeom>
        </p:spPr>
      </p:pic>
    </p:spTree>
    <p:extLst>
      <p:ext uri="{BB962C8B-B14F-4D97-AF65-F5344CB8AC3E}">
        <p14:creationId xmlns:p14="http://schemas.microsoft.com/office/powerpoint/2010/main" val="3344629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9848D1C-C697-46E6-94E3-D3E333D96F62}"/>
              </a:ext>
            </a:extLst>
          </p:cNvPr>
          <p:cNvSpPr txBox="1"/>
          <p:nvPr/>
        </p:nvSpPr>
        <p:spPr>
          <a:xfrm>
            <a:off x="5342021" y="4591251"/>
            <a:ext cx="6395149"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Questions?</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8979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4121624" y="4591251"/>
            <a:ext cx="7615546"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Background References</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087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3" y="243191"/>
            <a:ext cx="2989013" cy="769441"/>
          </a:xfrm>
          <a:prstGeom prst="rect">
            <a:avLst/>
          </a:prstGeom>
          <a:noFill/>
        </p:spPr>
        <p:txBody>
          <a:bodyPr wrap="square" rtlCol="0">
            <a:spAutoFit/>
          </a:bodyPr>
          <a:lstStyle/>
          <a:p>
            <a:r>
              <a:rPr lang="en-US" sz="2800" b="1" dirty="0">
                <a:solidFill>
                  <a:schemeClr val="bg1"/>
                </a:solidFill>
                <a:latin typeface="Arial"/>
                <a:cs typeface="Arial"/>
              </a:rPr>
              <a:t>Appeal Hearing</a:t>
            </a: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2B526BBD-2024-4C68-8A2F-73041C00DEFF}"/>
              </a:ext>
            </a:extLst>
          </p:cNvPr>
          <p:cNvSpPr txBox="1"/>
          <p:nvPr/>
        </p:nvSpPr>
        <p:spPr>
          <a:xfrm>
            <a:off x="650524" y="763250"/>
            <a:ext cx="7296444" cy="4216539"/>
          </a:xfrm>
          <a:prstGeom prst="rect">
            <a:avLst/>
          </a:prstGeom>
          <a:noFill/>
        </p:spPr>
        <p:txBody>
          <a:bodyPr wrap="square" rtlCol="0">
            <a:spAutoFit/>
          </a:bodyPr>
          <a:lstStyle/>
          <a:p>
            <a:pPr>
              <a:spcBef>
                <a:spcPts val="600"/>
              </a:spcBef>
            </a:pPr>
            <a:r>
              <a:rPr lang="en-US" sz="2800" b="1" dirty="0">
                <a:latin typeface="Arial" panose="020B0604020202020204" pitchFamily="34" charset="0"/>
                <a:cs typeface="Arial" panose="020B0604020202020204" pitchFamily="34" charset="0"/>
              </a:rPr>
              <a:t>City Council Appeal Hearings Process</a:t>
            </a:r>
          </a:p>
          <a:p>
            <a:pPr>
              <a:spcBef>
                <a:spcPts val="600"/>
              </a:spcBef>
            </a:pPr>
            <a:r>
              <a:rPr lang="en-US" sz="2800" b="1" dirty="0">
                <a:latin typeface="Arial" panose="020B0604020202020204" pitchFamily="34" charset="0"/>
                <a:cs typeface="Arial" panose="020B0604020202020204" pitchFamily="34" charset="0"/>
              </a:rPr>
              <a:t>For Evidentiary/ De Novo Appeals</a:t>
            </a:r>
          </a:p>
          <a:p>
            <a:pPr>
              <a:spcBef>
                <a:spcPts val="600"/>
              </a:spcBef>
            </a:pPr>
            <a:endParaRPr lang="en-US" b="1" dirty="0">
              <a:latin typeface="Arial" panose="020B0604020202020204" pitchFamily="34" charset="0"/>
              <a:cs typeface="Arial" panose="020B0604020202020204" pitchFamily="34" charset="0"/>
            </a:endParaRPr>
          </a:p>
          <a:p>
            <a:pPr>
              <a:spcBef>
                <a:spcPts val="600"/>
              </a:spcBef>
            </a:pPr>
            <a:r>
              <a:rPr lang="en-US" dirty="0">
                <a:latin typeface="Arial" panose="020B0604020202020204" pitchFamily="34" charset="0"/>
                <a:cs typeface="Arial" panose="020B0604020202020204" pitchFamily="34" charset="0"/>
              </a:rPr>
              <a:t>The order of appearance and time allotments is generally as follows:</a:t>
            </a:r>
          </a:p>
          <a:p>
            <a:pPr marL="342900" indent="-342900">
              <a:spcBef>
                <a:spcPts val="600"/>
              </a:spcBef>
              <a:buFont typeface="Wingdings" panose="05000000000000000000" pitchFamily="2" charset="2"/>
              <a:buChar char="§"/>
            </a:pPr>
            <a:r>
              <a:rPr lang="en-US" b="1" dirty="0">
                <a:latin typeface="Arial" panose="020B0604020202020204" pitchFamily="34" charset="0"/>
                <a:cs typeface="Arial" panose="020B0604020202020204" pitchFamily="34" charset="0"/>
              </a:rPr>
              <a:t>Staff Report </a:t>
            </a:r>
            <a:r>
              <a:rPr lang="en-US" dirty="0">
                <a:latin typeface="Arial" panose="020B0604020202020204" pitchFamily="34" charset="0"/>
                <a:cs typeface="Arial" panose="020B0604020202020204" pitchFamily="34" charset="0"/>
              </a:rPr>
              <a:t>- 10 minutes</a:t>
            </a:r>
          </a:p>
          <a:p>
            <a:pPr marL="342900" indent="-342900">
              <a:spcBef>
                <a:spcPts val="600"/>
              </a:spcBef>
              <a:buFont typeface="Wingdings" panose="05000000000000000000" pitchFamily="2" charset="2"/>
              <a:buChar char="§"/>
            </a:pPr>
            <a:r>
              <a:rPr lang="en-US" dirty="0">
                <a:latin typeface="Arial" panose="020B0604020202020204" pitchFamily="34" charset="0"/>
                <a:cs typeface="Arial" panose="020B0604020202020204" pitchFamily="34" charset="0"/>
              </a:rPr>
              <a:t>Appellant - 10 minutes</a:t>
            </a:r>
          </a:p>
          <a:p>
            <a:pPr marL="342900" indent="-342900">
              <a:spcBef>
                <a:spcPts val="600"/>
              </a:spcBef>
              <a:buFont typeface="Wingdings" panose="05000000000000000000" pitchFamily="2" charset="2"/>
              <a:buChar char="§"/>
            </a:pPr>
            <a:r>
              <a:rPr lang="en-US" dirty="0">
                <a:latin typeface="Arial" panose="020B0604020202020204" pitchFamily="34" charset="0"/>
                <a:cs typeface="Arial" panose="020B0604020202020204" pitchFamily="34" charset="0"/>
              </a:rPr>
              <a:t>Supporters of Appellant - 3 minutes each</a:t>
            </a:r>
          </a:p>
          <a:p>
            <a:pPr marL="342900" indent="-342900">
              <a:spcBef>
                <a:spcPts val="600"/>
              </a:spcBef>
              <a:buFont typeface="Wingdings" panose="05000000000000000000" pitchFamily="2" charset="2"/>
              <a:buChar char="§"/>
            </a:pPr>
            <a:r>
              <a:rPr lang="en-US" dirty="0">
                <a:latin typeface="Arial" panose="020B0604020202020204" pitchFamily="34" charset="0"/>
                <a:cs typeface="Arial" panose="020B0604020202020204" pitchFamily="34" charset="0"/>
              </a:rPr>
              <a:t>Principal Opponent of the Appeal - 15 minutes</a:t>
            </a:r>
          </a:p>
          <a:p>
            <a:pPr marL="342900" indent="-342900">
              <a:spcBef>
                <a:spcPts val="600"/>
              </a:spcBef>
              <a:buFont typeface="Wingdings" panose="05000000000000000000" pitchFamily="2" charset="2"/>
              <a:buChar char="§"/>
            </a:pPr>
            <a:r>
              <a:rPr lang="en-US" dirty="0">
                <a:latin typeface="Arial" panose="020B0604020202020204" pitchFamily="34" charset="0"/>
                <a:cs typeface="Arial" panose="020B0604020202020204" pitchFamily="34" charset="0"/>
              </a:rPr>
              <a:t>Other Opponents of the Appeal - 3 minutes each</a:t>
            </a:r>
          </a:p>
          <a:p>
            <a:pPr marL="342900" indent="-342900">
              <a:spcBef>
                <a:spcPts val="600"/>
              </a:spcBef>
              <a:buFont typeface="Wingdings" panose="05000000000000000000" pitchFamily="2" charset="2"/>
              <a:buChar char="§"/>
            </a:pPr>
            <a:r>
              <a:rPr lang="en-US" dirty="0">
                <a:latin typeface="Arial" panose="020B0604020202020204" pitchFamily="34" charset="0"/>
                <a:cs typeface="Arial" panose="020B0604020202020204" pitchFamily="34" charset="0"/>
              </a:rPr>
              <a:t>Appellant Rebuttal - 5 minutes</a:t>
            </a:r>
          </a:p>
          <a:p>
            <a:pPr marL="342900" indent="-342900">
              <a:spcBef>
                <a:spcPts val="600"/>
              </a:spcBef>
              <a:buFont typeface="Wingdings" panose="05000000000000000000" pitchFamily="2" charset="2"/>
              <a:buChar char="§"/>
            </a:pPr>
            <a:r>
              <a:rPr lang="en-US" dirty="0">
                <a:latin typeface="Arial" panose="020B0604020202020204" pitchFamily="34" charset="0"/>
                <a:cs typeface="Arial" panose="020B0604020202020204" pitchFamily="34" charset="0"/>
              </a:rPr>
              <a:t>Council Discussion</a:t>
            </a:r>
          </a:p>
        </p:txBody>
      </p:sp>
    </p:spTree>
    <p:extLst>
      <p:ext uri="{BB962C8B-B14F-4D97-AF65-F5344CB8AC3E}">
        <p14:creationId xmlns:p14="http://schemas.microsoft.com/office/powerpoint/2010/main" val="1220620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C8EFB40-018F-452C-84F2-08A15ED3FD59}"/>
              </a:ext>
            </a:extLst>
          </p:cNvPr>
          <p:cNvPicPr>
            <a:picLocks noChangeAspect="1"/>
          </p:cNvPicPr>
          <p:nvPr/>
        </p:nvPicPr>
        <p:blipFill>
          <a:blip r:embed="rId3"/>
          <a:stretch>
            <a:fillRect/>
          </a:stretch>
        </p:blipFill>
        <p:spPr>
          <a:xfrm>
            <a:off x="429980" y="4459730"/>
            <a:ext cx="3721219" cy="2155079"/>
          </a:xfrm>
          <a:prstGeom prst="rect">
            <a:avLst/>
          </a:prstGeom>
        </p:spPr>
      </p:pic>
      <p:sp>
        <p:nvSpPr>
          <p:cNvPr id="8" name="Rectangle 7">
            <a:extLst>
              <a:ext uri="{FF2B5EF4-FFF2-40B4-BE49-F238E27FC236}">
                <a16:creationId xmlns:a16="http://schemas.microsoft.com/office/drawing/2014/main" id="{3D37C40F-E5B8-4F31-B4DD-AC9F5A7F8691}"/>
              </a:ext>
            </a:extLst>
          </p:cNvPr>
          <p:cNvSpPr/>
          <p:nvPr/>
        </p:nvSpPr>
        <p:spPr>
          <a:xfrm>
            <a:off x="429980" y="504801"/>
            <a:ext cx="8213131" cy="4093428"/>
          </a:xfrm>
          <a:prstGeom prst="rect">
            <a:avLst/>
          </a:prstGeom>
        </p:spPr>
        <p:txBody>
          <a:bodyPr wrap="square">
            <a:spAutoFit/>
          </a:bodyPr>
          <a:lstStyle/>
          <a:p>
            <a:pPr>
              <a:spcBef>
                <a:spcPts val="600"/>
              </a:spcBef>
            </a:pPr>
            <a:r>
              <a:rPr lang="en-US" sz="1600" b="1" dirty="0">
                <a:latin typeface="Arial" panose="020B0604020202020204" pitchFamily="34" charset="0"/>
                <a:cs typeface="Arial" panose="020B0604020202020204" pitchFamily="34" charset="0"/>
              </a:rPr>
              <a:t>The Commission found that the proposal met guideline P1 in numerous ways:</a:t>
            </a:r>
          </a:p>
          <a:p>
            <a:pPr marL="342900" indent="-342900">
              <a:spcBef>
                <a:spcPts val="600"/>
              </a:spcBef>
              <a:buFont typeface="+mj-lt"/>
              <a:buAutoNum type="arabicPeriod"/>
            </a:pPr>
            <a:r>
              <a:rPr lang="en-US" sz="1600" dirty="0">
                <a:latin typeface="Arial" panose="020B0604020202020204" pitchFamily="34" charset="0"/>
                <a:cs typeface="Arial" panose="020B0604020202020204" pitchFamily="34" charset="0"/>
              </a:rPr>
              <a:t>The predominately </a:t>
            </a:r>
            <a:r>
              <a:rPr lang="en-US" sz="1600" u="sng" dirty="0">
                <a:latin typeface="Arial" panose="020B0604020202020204" pitchFamily="34" charset="0"/>
                <a:cs typeface="Arial" panose="020B0604020202020204" pitchFamily="34" charset="0"/>
              </a:rPr>
              <a:t>brick clad building </a:t>
            </a:r>
            <a:r>
              <a:rPr lang="en-US" sz="1600" dirty="0">
                <a:latin typeface="Arial" panose="020B0604020202020204" pitchFamily="34" charset="0"/>
                <a:cs typeface="Arial" panose="020B0604020202020204" pitchFamily="34" charset="0"/>
              </a:rPr>
              <a:t>has a </a:t>
            </a:r>
            <a:r>
              <a:rPr lang="en-US" sz="1600" u="sng" dirty="0">
                <a:latin typeface="Arial" panose="020B0604020202020204" pitchFamily="34" charset="0"/>
                <a:cs typeface="Arial" panose="020B0604020202020204" pitchFamily="34" charset="0"/>
              </a:rPr>
              <a:t>split-block massing, with tall storefront windows, canopies to protect pedestrians and generous outdoor dining opportunities</a:t>
            </a:r>
            <a:r>
              <a:rPr lang="en-US" sz="1600" dirty="0">
                <a:latin typeface="Arial" panose="020B0604020202020204" pitchFamily="34" charset="0"/>
                <a:cs typeface="Arial" panose="020B0604020202020204" pitchFamily="34" charset="0"/>
              </a:rPr>
              <a:t>, reflecting the “district’s architectural scale and its fine-grain pattern of development”. </a:t>
            </a:r>
          </a:p>
          <a:p>
            <a:pPr marL="342900" indent="-342900">
              <a:spcBef>
                <a:spcPts val="600"/>
              </a:spcBef>
              <a:buFont typeface="+mj-lt"/>
              <a:buAutoNum type="arabicPeriod"/>
            </a:pPr>
            <a:r>
              <a:rPr lang="en-US" sz="1600" u="sng" dirty="0">
                <a:latin typeface="Arial" panose="020B0604020202020204" pitchFamily="34" charset="0"/>
                <a:cs typeface="Arial" panose="020B0604020202020204" pitchFamily="34" charset="0"/>
              </a:rPr>
              <a:t>A highly active ground floor </a:t>
            </a:r>
            <a:r>
              <a:rPr lang="en-US" sz="1600" dirty="0">
                <a:latin typeface="Arial" panose="020B0604020202020204" pitchFamily="34" charset="0"/>
                <a:cs typeface="Arial" panose="020B0604020202020204" pitchFamily="34" charset="0"/>
              </a:rPr>
              <a:t>with upper story residences continues “historic use patterns of the district” and contributes to a “more consistent streetscape”. </a:t>
            </a:r>
          </a:p>
          <a:p>
            <a:pPr marL="342900" indent="-342900">
              <a:spcBef>
                <a:spcPts val="600"/>
              </a:spcBef>
              <a:buFont typeface="+mj-lt"/>
              <a:buAutoNum type="arabicPeriod"/>
            </a:pPr>
            <a:r>
              <a:rPr lang="en-US" sz="1600" dirty="0">
                <a:latin typeface="Arial" panose="020B0604020202020204" pitchFamily="34" charset="0"/>
                <a:cs typeface="Arial" panose="020B0604020202020204" pitchFamily="34" charset="0"/>
              </a:rPr>
              <a:t>While the upper fifth-floor is not “stepped back” from NW 23</a:t>
            </a:r>
            <a:r>
              <a:rPr lang="en-US" sz="1600" baseline="30000" dirty="0">
                <a:latin typeface="Arial" panose="020B0604020202020204" pitchFamily="34" charset="0"/>
                <a:cs typeface="Arial" panose="020B0604020202020204" pitchFamily="34" charset="0"/>
              </a:rPr>
              <a:t>rd</a:t>
            </a:r>
            <a:r>
              <a:rPr lang="en-US" sz="1600" dirty="0">
                <a:latin typeface="Arial" panose="020B0604020202020204" pitchFamily="34" charset="0"/>
                <a:cs typeface="Arial" panose="020B0604020202020204" pitchFamily="34" charset="0"/>
              </a:rPr>
              <a:t>, the </a:t>
            </a:r>
            <a:r>
              <a:rPr lang="en-US" sz="1600" u="sng" dirty="0">
                <a:latin typeface="Arial" panose="020B0604020202020204" pitchFamily="34" charset="0"/>
                <a:cs typeface="Arial" panose="020B0604020202020204" pitchFamily="34" charset="0"/>
              </a:rPr>
              <a:t>four-story building height datum</a:t>
            </a:r>
            <a:r>
              <a:rPr lang="en-US" sz="1600" dirty="0">
                <a:latin typeface="Arial" panose="020B0604020202020204" pitchFamily="34" charset="0"/>
                <a:cs typeface="Arial" panose="020B0604020202020204" pitchFamily="34" charset="0"/>
              </a:rPr>
              <a:t> is addressed to “maintain a consistent streetscape and neighborhood scale”. </a:t>
            </a:r>
          </a:p>
          <a:p>
            <a:pPr>
              <a:spcBef>
                <a:spcPts val="600"/>
              </a:spcBef>
            </a:pPr>
            <a:r>
              <a:rPr lang="en-US" sz="1600" u="sng" dirty="0">
                <a:latin typeface="Arial" panose="020B0604020202020204" pitchFamily="34" charset="0"/>
                <a:cs typeface="Arial" panose="020B0604020202020204" pitchFamily="34" charset="0"/>
              </a:rPr>
              <a:t>On balance, the proposed design also contributed to a more consistent streetscape and helped better maintain neighborhood scale for this specific site by </a:t>
            </a:r>
            <a:r>
              <a:rPr lang="en-US" sz="1600" dirty="0">
                <a:latin typeface="Arial" panose="020B0604020202020204" pitchFamily="34" charset="0"/>
                <a:cs typeface="Arial" panose="020B0604020202020204" pitchFamily="34" charset="0"/>
              </a:rPr>
              <a:t>locating the massing east toward NW 23rd, facing the commercial area, streetcar line, and the six-story hospital across the street, rather than shifting it closer towards the smaller-scaled residential area to the west.</a:t>
            </a:r>
            <a:endParaRPr lang="en-US" sz="1600" u="sng" dirty="0">
              <a:latin typeface="Arial" panose="020B0604020202020204" pitchFamily="34" charset="0"/>
              <a:cs typeface="Arial" panose="020B0604020202020204" pitchFamily="34" charset="0"/>
            </a:endParaRPr>
          </a:p>
          <a:p>
            <a:pPr>
              <a:tabLst>
                <a:tab pos="285750" algn="l"/>
              </a:tabLst>
            </a:pPr>
            <a:endParaRPr lang="en-US" sz="16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F041B27-4A16-4688-88AC-32D76BE492E9}"/>
              </a:ext>
            </a:extLst>
          </p:cNvPr>
          <p:cNvPicPr>
            <a:picLocks noChangeAspect="1"/>
          </p:cNvPicPr>
          <p:nvPr/>
        </p:nvPicPr>
        <p:blipFill>
          <a:blip r:embed="rId4"/>
          <a:stretch>
            <a:fillRect/>
          </a:stretch>
        </p:blipFill>
        <p:spPr>
          <a:xfrm>
            <a:off x="4353520" y="4459730"/>
            <a:ext cx="4247691" cy="2155079"/>
          </a:xfrm>
          <a:prstGeom prst="rect">
            <a:avLst/>
          </a:prstGeom>
        </p:spPr>
      </p:pic>
      <p:sp>
        <p:nvSpPr>
          <p:cNvPr id="9" name="TextBox 8">
            <a:extLst>
              <a:ext uri="{FF2B5EF4-FFF2-40B4-BE49-F238E27FC236}">
                <a16:creationId xmlns:a16="http://schemas.microsoft.com/office/drawing/2014/main" id="{FD19735F-E273-49B5-BD4C-4D4E2408BCCB}"/>
              </a:ext>
            </a:extLst>
          </p:cNvPr>
          <p:cNvSpPr txBox="1"/>
          <p:nvPr/>
        </p:nvSpPr>
        <p:spPr>
          <a:xfrm>
            <a:off x="9068003" y="243191"/>
            <a:ext cx="2963575" cy="3693319"/>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a:t>
            </a: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By the NW District Association</a:t>
            </a:r>
            <a:endParaRPr lang="en-US" altLang="en-US"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CDG P.1 - Step backs at the street facade</a:t>
            </a: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564296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3" y="243191"/>
            <a:ext cx="2989013" cy="1508105"/>
          </a:xfrm>
          <a:prstGeom prst="rect">
            <a:avLst/>
          </a:prstGeom>
          <a:noFill/>
        </p:spPr>
        <p:txBody>
          <a:bodyPr wrap="square" rtlCol="0">
            <a:spAutoFit/>
          </a:bodyPr>
          <a:lstStyle/>
          <a:p>
            <a:r>
              <a:rPr lang="en-US" sz="2800" b="1" dirty="0">
                <a:solidFill>
                  <a:schemeClr val="bg1"/>
                </a:solidFill>
                <a:latin typeface="Arial"/>
                <a:cs typeface="Arial"/>
              </a:rPr>
              <a:t>Project History</a:t>
            </a:r>
          </a:p>
          <a:p>
            <a:endParaRPr lang="en-US" altLang="en-US" sz="2800" b="1" dirty="0">
              <a:solidFill>
                <a:schemeClr val="bg1"/>
              </a:solidFill>
              <a:latin typeface="Arial"/>
              <a:cs typeface="Arial"/>
            </a:endParaRPr>
          </a:p>
          <a:p>
            <a:r>
              <a:rPr lang="en-US" altLang="en-US" sz="2000" dirty="0">
                <a:solidFill>
                  <a:schemeClr val="bg1"/>
                </a:solidFill>
                <a:latin typeface="Arial"/>
                <a:cs typeface="Arial"/>
              </a:rPr>
              <a:t>Land Use Review</a:t>
            </a:r>
            <a:endParaRPr lang="en-US" altLang="en-US" sz="20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2B526BBD-2024-4C68-8A2F-73041C00DEFF}"/>
              </a:ext>
            </a:extLst>
          </p:cNvPr>
          <p:cNvSpPr txBox="1"/>
          <p:nvPr/>
        </p:nvSpPr>
        <p:spPr>
          <a:xfrm>
            <a:off x="778039" y="538324"/>
            <a:ext cx="8025493" cy="5062924"/>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LU 20-123610 DZM </a:t>
            </a:r>
          </a:p>
          <a:p>
            <a:endParaRPr lang="en-US" b="1" dirty="0">
              <a:latin typeface="Arial" panose="020B0604020202020204" pitchFamily="34" charset="0"/>
              <a:cs typeface="Arial" panose="020B0604020202020204" pitchFamily="34" charset="0"/>
            </a:endParaRPr>
          </a:p>
          <a:p>
            <a:pPr marL="285750" indent="-285750">
              <a:spcBef>
                <a:spcPts val="600"/>
              </a:spcBef>
              <a:buFont typeface="Wingdings" panose="05000000000000000000" pitchFamily="2" charset="2"/>
              <a:buChar char="§"/>
            </a:pPr>
            <a:r>
              <a:rPr lang="en-US" dirty="0">
                <a:latin typeface="Arial" panose="020B0604020202020204" pitchFamily="34" charset="0"/>
                <a:cs typeface="Arial" panose="020B0604020202020204" pitchFamily="34" charset="0"/>
              </a:rPr>
              <a:t>Submitted – February 26, 2020</a:t>
            </a:r>
          </a:p>
          <a:p>
            <a:pPr marL="285750" indent="-285750">
              <a:spcBef>
                <a:spcPts val="600"/>
              </a:spcBef>
              <a:buFont typeface="Wingdings" panose="05000000000000000000" pitchFamily="2" charset="2"/>
              <a:buChar char="§"/>
            </a:pPr>
            <a:r>
              <a:rPr lang="en-US" dirty="0">
                <a:latin typeface="Arial" panose="020B0604020202020204" pitchFamily="34" charset="0"/>
                <a:cs typeface="Arial" panose="020B0604020202020204" pitchFamily="34" charset="0"/>
              </a:rPr>
              <a:t>Effective Code – December 18, 2019</a:t>
            </a:r>
          </a:p>
          <a:p>
            <a:pPr marL="285750" indent="-285750">
              <a:spcBef>
                <a:spcPts val="600"/>
              </a:spcBef>
              <a:buFont typeface="Wingdings" panose="05000000000000000000" pitchFamily="2" charset="2"/>
              <a:buChar char="§"/>
            </a:pPr>
            <a:r>
              <a:rPr lang="en-US" dirty="0">
                <a:latin typeface="Arial" panose="020B0604020202020204" pitchFamily="34" charset="0"/>
                <a:cs typeface="Arial" panose="020B0604020202020204" pitchFamily="34" charset="0"/>
              </a:rPr>
              <a:t>Hearing Scheduled - October 15, 2020, postponed by applicant.</a:t>
            </a:r>
          </a:p>
          <a:p>
            <a:pPr marL="285750" indent="-285750">
              <a:spcBef>
                <a:spcPts val="600"/>
              </a:spcBef>
              <a:buFont typeface="Wingdings" panose="05000000000000000000" pitchFamily="2" charset="2"/>
              <a:buChar char="§"/>
            </a:pPr>
            <a:r>
              <a:rPr lang="en-US" dirty="0">
                <a:latin typeface="Arial" panose="020B0604020202020204" pitchFamily="34" charset="0"/>
                <a:cs typeface="Arial" panose="020B0604020202020204" pitchFamily="34" charset="0"/>
              </a:rPr>
              <a:t>Public Hearing – May 6, 2021</a:t>
            </a:r>
          </a:p>
          <a:p>
            <a:pPr marL="285750" indent="-285750">
              <a:spcBef>
                <a:spcPts val="600"/>
              </a:spcBef>
              <a:buFont typeface="Wingdings" panose="05000000000000000000" pitchFamily="2" charset="2"/>
              <a:buChar char="§"/>
            </a:pPr>
            <a:r>
              <a:rPr lang="en-US" dirty="0">
                <a:latin typeface="Arial" panose="020B0604020202020204" pitchFamily="34" charset="0"/>
                <a:cs typeface="Arial" panose="020B0604020202020204" pitchFamily="34" charset="0"/>
              </a:rPr>
              <a:t>Approved - May 6, 2021</a:t>
            </a:r>
          </a:p>
          <a:p>
            <a:pPr marL="285750" indent="-285750">
              <a:spcBef>
                <a:spcPts val="600"/>
              </a:spcBef>
              <a:buFont typeface="Wingdings" panose="05000000000000000000" pitchFamily="2" charset="2"/>
              <a:buChar char="§"/>
            </a:pPr>
            <a:r>
              <a:rPr lang="en-US" dirty="0">
                <a:latin typeface="Arial" panose="020B0604020202020204" pitchFamily="34" charset="0"/>
                <a:cs typeface="Arial" panose="020B0604020202020204" pitchFamily="34" charset="0"/>
              </a:rPr>
              <a:t>Appealed - June 4, 2021</a:t>
            </a:r>
          </a:p>
          <a:p>
            <a:pPr marL="285750" indent="-285750">
              <a:spcBef>
                <a:spcPts val="600"/>
              </a:spcBef>
              <a:buFont typeface="Wingdings" panose="05000000000000000000" pitchFamily="2" charset="2"/>
              <a:buChar char="§"/>
            </a:pPr>
            <a:r>
              <a:rPr lang="en-US" dirty="0">
                <a:latin typeface="Arial" panose="020B0604020202020204" pitchFamily="34" charset="0"/>
                <a:cs typeface="Arial" panose="020B0604020202020204" pitchFamily="34" charset="0"/>
              </a:rPr>
              <a:t>Extended 120-day date expiration – August 19, 2021</a:t>
            </a:r>
          </a:p>
          <a:p>
            <a:endParaRPr lang="en-US" sz="2000" b="1" dirty="0">
              <a:latin typeface="Arial" panose="020B0604020202020204" pitchFamily="34" charset="0"/>
              <a:cs typeface="Arial" panose="020B0604020202020204" pitchFamily="34" charset="0"/>
            </a:endParaRPr>
          </a:p>
          <a:p>
            <a:endParaRPr lang="en-US" sz="2000" dirty="0"/>
          </a:p>
          <a:p>
            <a:endParaRPr lang="en-US" sz="2000" dirty="0"/>
          </a:p>
          <a:p>
            <a:endParaRPr lang="en-US" b="1" dirty="0"/>
          </a:p>
          <a:p>
            <a:endParaRPr lang="en-US" sz="2000" b="1" dirty="0"/>
          </a:p>
          <a:p>
            <a:endParaRPr lang="en-US" b="1" dirty="0"/>
          </a:p>
        </p:txBody>
      </p:sp>
    </p:spTree>
    <p:extLst>
      <p:ext uri="{BB962C8B-B14F-4D97-AF65-F5344CB8AC3E}">
        <p14:creationId xmlns:p14="http://schemas.microsoft.com/office/powerpoint/2010/main" val="4082645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D37C40F-E5B8-4F31-B4DD-AC9F5A7F8691}"/>
              </a:ext>
            </a:extLst>
          </p:cNvPr>
          <p:cNvSpPr/>
          <p:nvPr/>
        </p:nvSpPr>
        <p:spPr>
          <a:xfrm>
            <a:off x="379856" y="566357"/>
            <a:ext cx="7560184" cy="3370153"/>
          </a:xfrm>
          <a:prstGeom prst="rect">
            <a:avLst/>
          </a:prstGeom>
        </p:spPr>
        <p:txBody>
          <a:bodyPr wrap="square">
            <a:spAutoFit/>
          </a:bodyPr>
          <a:lstStyle/>
          <a:p>
            <a:pPr>
              <a:spcBef>
                <a:spcPts val="600"/>
              </a:spcBef>
            </a:pPr>
            <a:r>
              <a:rPr lang="en-US" b="1" dirty="0">
                <a:latin typeface="Arial" panose="020B0604020202020204" pitchFamily="34" charset="0"/>
                <a:cs typeface="Arial" panose="020B0604020202020204" pitchFamily="34" charset="0"/>
              </a:rPr>
              <a:t>Appendix J, P1.1 District-wide Considerations</a:t>
            </a:r>
          </a:p>
          <a:p>
            <a:pPr marL="285750" indent="-285750">
              <a:spcBef>
                <a:spcPts val="600"/>
              </a:spcBef>
              <a:buFont typeface="Wingdings" panose="05000000000000000000" pitchFamily="2" charset="2"/>
              <a:buChar char="§"/>
            </a:pPr>
            <a:r>
              <a:rPr lang="en-US" i="1" dirty="0">
                <a:latin typeface="Arial" panose="020B0604020202020204" pitchFamily="34" charset="0"/>
                <a:cs typeface="Arial" panose="020B0604020202020204" pitchFamily="34" charset="0"/>
              </a:rPr>
              <a:t>Development throughout the Northwest District should contribute to </a:t>
            </a:r>
            <a:r>
              <a:rPr lang="en-US" i="1" u="sng" dirty="0">
                <a:latin typeface="Arial" panose="020B0604020202020204" pitchFamily="34" charset="0"/>
                <a:cs typeface="Arial" panose="020B0604020202020204" pitchFamily="34" charset="0"/>
              </a:rPr>
              <a:t>maintaining the district’s architectural scale and its fine-grain pattern of development</a:t>
            </a:r>
            <a:r>
              <a:rPr lang="en-US" i="1" dirty="0">
                <a:latin typeface="Arial" panose="020B0604020202020204" pitchFamily="34" charset="0"/>
                <a:cs typeface="Arial" panose="020B0604020202020204" pitchFamily="34" charset="0"/>
              </a:rPr>
              <a:t>. </a:t>
            </a:r>
          </a:p>
          <a:p>
            <a:pPr marL="285750" indent="-285750">
              <a:spcBef>
                <a:spcPts val="600"/>
              </a:spcBef>
              <a:buFont typeface="Wingdings" panose="05000000000000000000" pitchFamily="2" charset="2"/>
              <a:buChar char="§"/>
            </a:pPr>
            <a:r>
              <a:rPr lang="en-US" i="1" dirty="0">
                <a:latin typeface="Arial" panose="020B0604020202020204" pitchFamily="34" charset="0"/>
                <a:cs typeface="Arial" panose="020B0604020202020204" pitchFamily="34" charset="0"/>
              </a:rPr>
              <a:t>New buildings and additions that are taller than the two to four-story building height that is predominant in the district should have the  </a:t>
            </a:r>
            <a:r>
              <a:rPr lang="en-US" b="1" i="1" u="sng" dirty="0">
                <a:latin typeface="Arial" panose="020B0604020202020204" pitchFamily="34" charset="0"/>
                <a:cs typeface="Arial" panose="020B0604020202020204" pitchFamily="34" charset="0"/>
              </a:rPr>
              <a:t>upper stories stepped back</a:t>
            </a:r>
            <a:r>
              <a:rPr lang="en-US" i="1" u="sng" dirty="0">
                <a:latin typeface="Arial" panose="020B0604020202020204" pitchFamily="34" charset="0"/>
                <a:cs typeface="Arial" panose="020B0604020202020204" pitchFamily="34" charset="0"/>
              </a:rPr>
              <a:t> in order to contribute to a more consistent streetscape and to maintain neighborhood scale</a:t>
            </a:r>
            <a:r>
              <a:rPr lang="en-US" i="1" dirty="0">
                <a:latin typeface="Arial" panose="020B0604020202020204" pitchFamily="34" charset="0"/>
                <a:cs typeface="Arial" panose="020B0604020202020204" pitchFamily="34" charset="0"/>
              </a:rPr>
              <a:t>. </a:t>
            </a:r>
          </a:p>
          <a:p>
            <a:pPr marL="285750" indent="-285750">
              <a:spcBef>
                <a:spcPts val="600"/>
              </a:spcBef>
              <a:buFont typeface="Wingdings" panose="05000000000000000000" pitchFamily="2" charset="2"/>
              <a:buChar char="§"/>
            </a:pPr>
            <a:r>
              <a:rPr lang="en-US" i="1" dirty="0">
                <a:latin typeface="Arial" panose="020B0604020202020204" pitchFamily="34" charset="0"/>
                <a:cs typeface="Arial" panose="020B0604020202020204" pitchFamily="34" charset="0"/>
              </a:rPr>
              <a:t>Also, the street frontage of large projects should be </a:t>
            </a:r>
            <a:r>
              <a:rPr lang="en-US" i="1" u="sng" dirty="0">
                <a:latin typeface="Arial" panose="020B0604020202020204" pitchFamily="34" charset="0"/>
                <a:cs typeface="Arial" panose="020B0604020202020204" pitchFamily="34" charset="0"/>
              </a:rPr>
              <a:t>divided into distinct components that reflect the district’s established pattern of partial block massing</a:t>
            </a:r>
            <a:r>
              <a:rPr lang="en-US" i="1" dirty="0">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406B8A88-BC76-43F5-AF66-9DAA87A5E4B3}"/>
              </a:ext>
            </a:extLst>
          </p:cNvPr>
          <p:cNvSpPr txBox="1"/>
          <p:nvPr/>
        </p:nvSpPr>
        <p:spPr>
          <a:xfrm>
            <a:off x="9068003" y="243191"/>
            <a:ext cx="2963575" cy="3693319"/>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a:t>
            </a: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By the NW District Association</a:t>
            </a:r>
            <a:endParaRPr lang="en-US" altLang="en-US"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CDG P.1 - Step backs at the street facade</a:t>
            </a: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970458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C8EFB40-018F-452C-84F2-08A15ED3FD59}"/>
              </a:ext>
            </a:extLst>
          </p:cNvPr>
          <p:cNvPicPr>
            <a:picLocks noChangeAspect="1"/>
          </p:cNvPicPr>
          <p:nvPr/>
        </p:nvPicPr>
        <p:blipFill>
          <a:blip r:embed="rId3"/>
          <a:stretch>
            <a:fillRect/>
          </a:stretch>
        </p:blipFill>
        <p:spPr>
          <a:xfrm>
            <a:off x="8104078" y="4340266"/>
            <a:ext cx="3927500" cy="2274543"/>
          </a:xfrm>
          <a:prstGeom prst="rect">
            <a:avLst/>
          </a:prstGeom>
        </p:spPr>
      </p:pic>
      <p:sp>
        <p:nvSpPr>
          <p:cNvPr id="8" name="Rectangle 7">
            <a:extLst>
              <a:ext uri="{FF2B5EF4-FFF2-40B4-BE49-F238E27FC236}">
                <a16:creationId xmlns:a16="http://schemas.microsoft.com/office/drawing/2014/main" id="{3D37C40F-E5B8-4F31-B4DD-AC9F5A7F8691}"/>
              </a:ext>
            </a:extLst>
          </p:cNvPr>
          <p:cNvSpPr/>
          <p:nvPr/>
        </p:nvSpPr>
        <p:spPr>
          <a:xfrm>
            <a:off x="349376" y="704492"/>
            <a:ext cx="8293735" cy="4308872"/>
          </a:xfrm>
          <a:prstGeom prst="rect">
            <a:avLst/>
          </a:prstGeom>
        </p:spPr>
        <p:txBody>
          <a:bodyPr wrap="square">
            <a:spAutoFit/>
          </a:bodyPr>
          <a:lstStyle/>
          <a:p>
            <a:pPr>
              <a:spcBef>
                <a:spcPts val="600"/>
              </a:spcBef>
            </a:pPr>
            <a:r>
              <a:rPr lang="en-US" sz="2000" b="1" dirty="0">
                <a:latin typeface="Arial" panose="020B0604020202020204" pitchFamily="34" charset="0"/>
                <a:cs typeface="Arial" panose="020B0604020202020204" pitchFamily="34" charset="0"/>
              </a:rPr>
              <a:t>P1.4 Streetcar Main Streets: Desired Characteristics and Traditions</a:t>
            </a:r>
          </a:p>
          <a:p>
            <a:pPr marL="800100" lvl="1" indent="-342900">
              <a:spcBef>
                <a:spcPts val="600"/>
              </a:spcBef>
              <a:buFont typeface="Wingdings" panose="05000000000000000000" pitchFamily="2" charset="2"/>
              <a:buChar char="§"/>
            </a:pPr>
            <a:r>
              <a:rPr lang="en-US" b="1" dirty="0">
                <a:solidFill>
                  <a:schemeClr val="bg1">
                    <a:lumMod val="50000"/>
                  </a:schemeClr>
                </a:solidFill>
              </a:rPr>
              <a:t>The proposal incorporates </a:t>
            </a:r>
            <a:r>
              <a:rPr lang="en-US" dirty="0">
                <a:solidFill>
                  <a:schemeClr val="bg1">
                    <a:lumMod val="50000"/>
                  </a:schemeClr>
                </a:solidFill>
              </a:rPr>
              <a:t>“features that characterize the district’s main streets, such as </a:t>
            </a:r>
            <a:r>
              <a:rPr lang="en-US" u="sng" dirty="0">
                <a:solidFill>
                  <a:schemeClr val="bg1">
                    <a:lumMod val="50000"/>
                  </a:schemeClr>
                </a:solidFill>
              </a:rPr>
              <a:t>large storefront windows, awnings, and upper story residences</a:t>
            </a:r>
            <a:r>
              <a:rPr lang="en-US" dirty="0">
                <a:solidFill>
                  <a:schemeClr val="bg1">
                    <a:lumMod val="50000"/>
                  </a:schemeClr>
                </a:solidFill>
              </a:rPr>
              <a:t>”, and continues the “historic pattern of a continuous frontage of buildings and </a:t>
            </a:r>
            <a:r>
              <a:rPr lang="en-US" u="sng" dirty="0">
                <a:solidFill>
                  <a:schemeClr val="bg1">
                    <a:lumMod val="50000"/>
                  </a:schemeClr>
                </a:solidFill>
              </a:rPr>
              <a:t>active uses located close to sidewalks</a:t>
            </a:r>
            <a:r>
              <a:rPr lang="en-US" dirty="0">
                <a:solidFill>
                  <a:schemeClr val="bg1">
                    <a:lumMod val="50000"/>
                  </a:schemeClr>
                </a:solidFill>
              </a:rPr>
              <a:t>”.</a:t>
            </a:r>
          </a:p>
          <a:p>
            <a:pPr marL="800100" lvl="1" indent="-342900">
              <a:spcBef>
                <a:spcPts val="600"/>
              </a:spcBef>
              <a:buFont typeface="Wingdings" panose="05000000000000000000" pitchFamily="2" charset="2"/>
              <a:buChar char="§"/>
            </a:pPr>
            <a:r>
              <a:rPr lang="en-US" b="1" dirty="0">
                <a:solidFill>
                  <a:schemeClr val="bg1">
                    <a:lumMod val="50000"/>
                  </a:schemeClr>
                </a:solidFill>
              </a:rPr>
              <a:t>The proposal integrates </a:t>
            </a:r>
            <a:r>
              <a:rPr lang="en-US" dirty="0">
                <a:solidFill>
                  <a:schemeClr val="bg1">
                    <a:lumMod val="50000"/>
                  </a:schemeClr>
                </a:solidFill>
              </a:rPr>
              <a:t>“the main streets’ fine-grain urban pattern and mix of uses through strategies” by “</a:t>
            </a:r>
            <a:r>
              <a:rPr lang="en-US" u="sng" dirty="0">
                <a:solidFill>
                  <a:schemeClr val="bg1">
                    <a:lumMod val="50000"/>
                  </a:schemeClr>
                </a:solidFill>
              </a:rPr>
              <a:t>including spaces suitable for small tenants along street frontages</a:t>
            </a:r>
            <a:r>
              <a:rPr lang="en-US" dirty="0">
                <a:solidFill>
                  <a:schemeClr val="bg1">
                    <a:lumMod val="50000"/>
                  </a:schemeClr>
                </a:solidFill>
              </a:rPr>
              <a:t>” as well as by “</a:t>
            </a:r>
            <a:r>
              <a:rPr lang="en-US" u="sng" dirty="0">
                <a:solidFill>
                  <a:schemeClr val="bg1">
                    <a:lumMod val="50000"/>
                  </a:schemeClr>
                </a:solidFill>
              </a:rPr>
              <a:t>including upper-floor residences</a:t>
            </a:r>
            <a:r>
              <a:rPr lang="en-US" dirty="0">
                <a:solidFill>
                  <a:schemeClr val="bg1">
                    <a:lumMod val="50000"/>
                  </a:schemeClr>
                </a:solidFill>
              </a:rPr>
              <a:t>”.  </a:t>
            </a:r>
          </a:p>
          <a:p>
            <a:pPr marL="800100" lvl="1" indent="-342900">
              <a:spcBef>
                <a:spcPts val="600"/>
              </a:spcBef>
              <a:buFont typeface="Wingdings" panose="05000000000000000000" pitchFamily="2" charset="2"/>
              <a:buChar char="§"/>
            </a:pPr>
            <a:r>
              <a:rPr lang="en-US" b="1" dirty="0">
                <a:solidFill>
                  <a:schemeClr val="bg1">
                    <a:lumMod val="50000"/>
                  </a:schemeClr>
                </a:solidFill>
              </a:rPr>
              <a:t>The proposal includes </a:t>
            </a:r>
            <a:r>
              <a:rPr lang="en-US" u="sng" dirty="0">
                <a:solidFill>
                  <a:schemeClr val="bg1">
                    <a:lumMod val="50000"/>
                  </a:schemeClr>
                </a:solidFill>
              </a:rPr>
              <a:t>“outdoor space for dining and other activities</a:t>
            </a:r>
            <a:r>
              <a:rPr lang="en-US" dirty="0">
                <a:solidFill>
                  <a:schemeClr val="bg1">
                    <a:lumMod val="50000"/>
                  </a:schemeClr>
                </a:solidFill>
              </a:rPr>
              <a:t> that contribute to a vibrant urban environment”. </a:t>
            </a:r>
          </a:p>
          <a:p>
            <a:pPr marL="800100" lvl="1" indent="-342900">
              <a:spcBef>
                <a:spcPts val="600"/>
              </a:spcBef>
              <a:buFont typeface="Wingdings" panose="05000000000000000000" pitchFamily="2" charset="2"/>
              <a:buChar char="§"/>
            </a:pPr>
            <a:r>
              <a:rPr lang="en-US" b="1" dirty="0">
                <a:solidFill>
                  <a:schemeClr val="bg1">
                    <a:lumMod val="50000"/>
                  </a:schemeClr>
                </a:solidFill>
              </a:rPr>
              <a:t>The proposal avoids </a:t>
            </a:r>
            <a:r>
              <a:rPr lang="en-US" dirty="0">
                <a:solidFill>
                  <a:schemeClr val="bg1">
                    <a:lumMod val="50000"/>
                  </a:schemeClr>
                </a:solidFill>
              </a:rPr>
              <a:t>“disruptions to the continuity of the main street pedestrian environment by curb cuts, driveways, garage fronts and surface parking areas should be avoided” by </a:t>
            </a:r>
            <a:r>
              <a:rPr lang="en-US" u="sng" dirty="0">
                <a:solidFill>
                  <a:schemeClr val="bg1">
                    <a:lumMod val="50000"/>
                  </a:schemeClr>
                </a:solidFill>
              </a:rPr>
              <a:t>locating parking below grade, and access to parking on Northrup away from NW 23</a:t>
            </a:r>
            <a:r>
              <a:rPr lang="en-US" u="sng" baseline="30000" dirty="0">
                <a:solidFill>
                  <a:schemeClr val="bg1">
                    <a:lumMod val="50000"/>
                  </a:schemeClr>
                </a:solidFill>
              </a:rPr>
              <a:t>rd</a:t>
            </a:r>
            <a:r>
              <a:rPr lang="en-US" dirty="0">
                <a:solidFill>
                  <a:schemeClr val="bg1">
                    <a:lumMod val="50000"/>
                  </a:schemeClr>
                </a:solidFill>
              </a:rPr>
              <a:t>.</a:t>
            </a:r>
            <a:endParaRPr lang="en-US" dirty="0">
              <a:solidFill>
                <a:schemeClr val="bg1">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8F7638D-53D6-4E44-B0D2-F6EABA9CD9A0}"/>
              </a:ext>
            </a:extLst>
          </p:cNvPr>
          <p:cNvSpPr txBox="1"/>
          <p:nvPr/>
        </p:nvSpPr>
        <p:spPr>
          <a:xfrm>
            <a:off x="9068003" y="243191"/>
            <a:ext cx="2963575" cy="3693319"/>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a:t>
            </a: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By the NW District Association</a:t>
            </a:r>
            <a:endParaRPr lang="en-US" altLang="en-US"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CDG P.1 - Step backs at the street facade</a:t>
            </a: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59471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D37C40F-E5B8-4F31-B4DD-AC9F5A7F8691}"/>
              </a:ext>
            </a:extLst>
          </p:cNvPr>
          <p:cNvSpPr/>
          <p:nvPr/>
        </p:nvSpPr>
        <p:spPr>
          <a:xfrm>
            <a:off x="349376" y="763161"/>
            <a:ext cx="7404975" cy="4570482"/>
          </a:xfrm>
          <a:prstGeom prst="rect">
            <a:avLst/>
          </a:prstGeom>
        </p:spPr>
        <p:txBody>
          <a:bodyPr wrap="square">
            <a:spAutoFit/>
          </a:bodyPr>
          <a:lstStyle/>
          <a:p>
            <a:pPr>
              <a:spcBef>
                <a:spcPts val="600"/>
              </a:spcBef>
            </a:pPr>
            <a:r>
              <a:rPr lang="en-US" sz="2000" b="1" dirty="0">
                <a:latin typeface="Arial" panose="020B0604020202020204" pitchFamily="34" charset="0"/>
                <a:cs typeface="Arial" panose="020B0604020202020204" pitchFamily="34" charset="0"/>
              </a:rPr>
              <a:t>P1.1 District-wide Considerations</a:t>
            </a:r>
          </a:p>
          <a:p>
            <a:pPr marL="800100" lvl="1" indent="-342900">
              <a:spcBef>
                <a:spcPts val="600"/>
              </a:spcBef>
              <a:buFont typeface="Wingdings" panose="05000000000000000000" pitchFamily="2" charset="2"/>
              <a:buChar char="§"/>
            </a:pPr>
            <a:r>
              <a:rPr lang="en-US" b="1" dirty="0"/>
              <a:t>The proposal maintains </a:t>
            </a:r>
            <a:r>
              <a:rPr lang="en-US" dirty="0"/>
              <a:t>“the district’s architectural scale and its fine-grain pattern of development” by </a:t>
            </a:r>
            <a:r>
              <a:rPr lang="en-US" u="sng" dirty="0"/>
              <a:t>breaking up the massing into three distinct blocks</a:t>
            </a:r>
            <a:r>
              <a:rPr lang="en-US" dirty="0"/>
              <a:t>, each with its own brick colors and detailing, window configurations, ground floor storefront and canopy details.</a:t>
            </a:r>
          </a:p>
          <a:p>
            <a:pPr marL="800100" lvl="1" indent="-342900">
              <a:spcBef>
                <a:spcPts val="600"/>
              </a:spcBef>
              <a:buFont typeface="Wingdings" panose="05000000000000000000" pitchFamily="2" charset="2"/>
              <a:buChar char="§"/>
            </a:pPr>
            <a:r>
              <a:rPr lang="en-US" b="1" dirty="0"/>
              <a:t>The proposal provides </a:t>
            </a:r>
            <a:r>
              <a:rPr lang="en-US" dirty="0"/>
              <a:t>“distinct components that reflect the district’s established pattern of partial block massing” by </a:t>
            </a:r>
            <a:r>
              <a:rPr lang="en-US" u="sng" dirty="0"/>
              <a:t>delineating the ground floor to accommodate a variety of retail tenant sizes</a:t>
            </a:r>
            <a:r>
              <a:rPr lang="en-US" dirty="0"/>
              <a:t>.</a:t>
            </a:r>
            <a:endParaRPr lang="en-US" u="sng" dirty="0"/>
          </a:p>
          <a:p>
            <a:pPr marL="800100" lvl="1" indent="-342900">
              <a:spcBef>
                <a:spcPts val="600"/>
              </a:spcBef>
              <a:buFont typeface="Wingdings" panose="05000000000000000000" pitchFamily="2" charset="2"/>
              <a:buChar char="§"/>
            </a:pPr>
            <a:r>
              <a:rPr lang="en-US" b="1" dirty="0"/>
              <a:t>While the proposal is </a:t>
            </a:r>
            <a:r>
              <a:rPr lang="en-US" dirty="0"/>
              <a:t>“taller than the two-to four-story building height that is predominant in the district”, the </a:t>
            </a:r>
            <a:r>
              <a:rPr lang="en-US" u="sng" dirty="0"/>
              <a:t>proposal is within the allowable building height limit</a:t>
            </a:r>
            <a:r>
              <a:rPr lang="en-US" dirty="0"/>
              <a:t>. Rather than stepping the upper stories back “in order to contribute to more consistent streetscape and to maintain neighborhood scale” </a:t>
            </a:r>
            <a:r>
              <a:rPr lang="en-US" u="sng" dirty="0"/>
              <a:t>design elements, in addition to those listed above, include parapet details and cornices to address the four-story building height datum</a:t>
            </a:r>
            <a:r>
              <a:rPr lang="en-US" dirty="0"/>
              <a:t>.</a:t>
            </a:r>
            <a:endParaRPr lang="en-US" u="sng" dirty="0"/>
          </a:p>
        </p:txBody>
      </p:sp>
      <p:pic>
        <p:nvPicPr>
          <p:cNvPr id="5" name="Picture 4">
            <a:extLst>
              <a:ext uri="{FF2B5EF4-FFF2-40B4-BE49-F238E27FC236}">
                <a16:creationId xmlns:a16="http://schemas.microsoft.com/office/drawing/2014/main" id="{73314D58-422F-4AF3-AFD3-7952BA4C7F49}"/>
              </a:ext>
            </a:extLst>
          </p:cNvPr>
          <p:cNvPicPr>
            <a:picLocks noChangeAspect="1"/>
          </p:cNvPicPr>
          <p:nvPr/>
        </p:nvPicPr>
        <p:blipFill>
          <a:blip r:embed="rId3"/>
          <a:stretch>
            <a:fillRect/>
          </a:stretch>
        </p:blipFill>
        <p:spPr>
          <a:xfrm>
            <a:off x="8104078" y="4340266"/>
            <a:ext cx="3927500" cy="2274543"/>
          </a:xfrm>
          <a:prstGeom prst="rect">
            <a:avLst/>
          </a:prstGeom>
        </p:spPr>
      </p:pic>
      <p:sp>
        <p:nvSpPr>
          <p:cNvPr id="10" name="TextBox 9">
            <a:extLst>
              <a:ext uri="{FF2B5EF4-FFF2-40B4-BE49-F238E27FC236}">
                <a16:creationId xmlns:a16="http://schemas.microsoft.com/office/drawing/2014/main" id="{406B8A88-BC76-43F5-AF66-9DAA87A5E4B3}"/>
              </a:ext>
            </a:extLst>
          </p:cNvPr>
          <p:cNvSpPr txBox="1"/>
          <p:nvPr/>
        </p:nvSpPr>
        <p:spPr>
          <a:xfrm>
            <a:off x="9068003" y="243191"/>
            <a:ext cx="2963575" cy="3693319"/>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a:t>
            </a: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By the NW District Association</a:t>
            </a:r>
            <a:endParaRPr lang="en-US" altLang="en-US"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CDG P.1 - Step backs at the street facade</a:t>
            </a: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998487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06B8A88-BC76-43F5-AF66-9DAA87A5E4B3}"/>
              </a:ext>
            </a:extLst>
          </p:cNvPr>
          <p:cNvSpPr txBox="1"/>
          <p:nvPr/>
        </p:nvSpPr>
        <p:spPr>
          <a:xfrm>
            <a:off x="9068003" y="243191"/>
            <a:ext cx="2963575" cy="3693319"/>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a:t>
            </a: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By the NW District Association</a:t>
            </a:r>
            <a:endParaRPr lang="en-US" altLang="en-US"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CDG P.1 - Step backs at the street facade</a:t>
            </a: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B49C3F4-53B4-4461-9D41-BC38BA966D49}"/>
              </a:ext>
            </a:extLst>
          </p:cNvPr>
          <p:cNvPicPr>
            <a:picLocks noChangeAspect="1"/>
          </p:cNvPicPr>
          <p:nvPr/>
        </p:nvPicPr>
        <p:blipFill>
          <a:blip r:embed="rId3"/>
          <a:stretch>
            <a:fillRect/>
          </a:stretch>
        </p:blipFill>
        <p:spPr>
          <a:xfrm>
            <a:off x="587828" y="145847"/>
            <a:ext cx="4898325" cy="3790663"/>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8682331B-8BF1-424F-9762-B29A61885F7E}"/>
              </a:ext>
            </a:extLst>
          </p:cNvPr>
          <p:cNvSpPr/>
          <p:nvPr/>
        </p:nvSpPr>
        <p:spPr>
          <a:xfrm>
            <a:off x="818866" y="3098041"/>
            <a:ext cx="3002507" cy="6277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3" name="Rectangle 12">
            <a:extLst>
              <a:ext uri="{FF2B5EF4-FFF2-40B4-BE49-F238E27FC236}">
                <a16:creationId xmlns:a16="http://schemas.microsoft.com/office/drawing/2014/main" id="{C2C8DF4D-6968-48CC-ABFD-86D4AEB97F9F}"/>
              </a:ext>
            </a:extLst>
          </p:cNvPr>
          <p:cNvSpPr/>
          <p:nvPr/>
        </p:nvSpPr>
        <p:spPr>
          <a:xfrm>
            <a:off x="818866" y="2379593"/>
            <a:ext cx="1569492" cy="5137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4" name="Rectangle 13">
            <a:extLst>
              <a:ext uri="{FF2B5EF4-FFF2-40B4-BE49-F238E27FC236}">
                <a16:creationId xmlns:a16="http://schemas.microsoft.com/office/drawing/2014/main" id="{21BFDBB4-E2D7-4EA3-8319-405D3F524043}"/>
              </a:ext>
            </a:extLst>
          </p:cNvPr>
          <p:cNvSpPr/>
          <p:nvPr/>
        </p:nvSpPr>
        <p:spPr>
          <a:xfrm>
            <a:off x="533237" y="4614260"/>
            <a:ext cx="8221330" cy="2000548"/>
          </a:xfrm>
          <a:prstGeom prst="rect">
            <a:avLst/>
          </a:prstGeom>
        </p:spPr>
        <p:txBody>
          <a:bodyPr wrap="square">
            <a:spAutoFit/>
          </a:bodyPr>
          <a:lstStyle/>
          <a:p>
            <a:pPr>
              <a:spcBef>
                <a:spcPts val="600"/>
              </a:spcBef>
            </a:pPr>
            <a:r>
              <a:rPr lang="en-US" sz="2000" b="1" dirty="0">
                <a:latin typeface="Arial" panose="020B0604020202020204" pitchFamily="34" charset="0"/>
                <a:cs typeface="Arial" panose="020B0604020202020204" pitchFamily="34" charset="0"/>
              </a:rPr>
              <a:t>Community Design Guideline P1. Plan Area Character.  </a:t>
            </a:r>
          </a:p>
          <a:p>
            <a:pPr>
              <a:spcBef>
                <a:spcPts val="600"/>
              </a:spcBef>
            </a:pPr>
            <a:r>
              <a:rPr lang="en-US" i="1" dirty="0">
                <a:latin typeface="Arial" panose="020B0604020202020204" pitchFamily="34" charset="0"/>
                <a:cs typeface="Arial" panose="020B0604020202020204" pitchFamily="34" charset="0"/>
              </a:rPr>
              <a:t>“Enhance the sense of place and identity by incorporating site and building design features that respond to the area’s desired characteristics and traditions.”</a:t>
            </a:r>
          </a:p>
          <a:p>
            <a:pPr>
              <a:spcBef>
                <a:spcPts val="600"/>
              </a:spcBef>
            </a:pPr>
            <a:r>
              <a:rPr lang="en-US" b="1" dirty="0">
                <a:latin typeface="Arial" panose="020B0604020202020204" pitchFamily="34" charset="0"/>
                <a:cs typeface="Arial" panose="020B0604020202020204" pitchFamily="34" charset="0"/>
              </a:rPr>
              <a:t>Appendix J -  </a:t>
            </a:r>
            <a:r>
              <a:rPr lang="en-US" dirty="0">
                <a:latin typeface="Arial" panose="020B0604020202020204" pitchFamily="34" charset="0"/>
                <a:cs typeface="Arial" panose="020B0604020202020204" pitchFamily="34" charset="0"/>
              </a:rPr>
              <a:t>Excerpt from Northwest District Plan, Amended Design Guidelines – Desired Characteristics and Traditions:</a:t>
            </a:r>
          </a:p>
        </p:txBody>
      </p:sp>
    </p:spTree>
    <p:extLst>
      <p:ext uri="{BB962C8B-B14F-4D97-AF65-F5344CB8AC3E}">
        <p14:creationId xmlns:p14="http://schemas.microsoft.com/office/powerpoint/2010/main" val="1094016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7113070" y="4591251"/>
            <a:ext cx="4624100"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Guidelines</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6092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3447098"/>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Criteria</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Wingdings" panose="05000000000000000000" pitchFamily="2" charset="2"/>
              <a:buChar char="§"/>
            </a:pPr>
            <a:r>
              <a:rPr lang="en-US" sz="1600" u="sng" dirty="0">
                <a:solidFill>
                  <a:schemeClr val="bg1"/>
                </a:solidFill>
                <a:latin typeface="Arial" panose="020B0604020202020204" pitchFamily="34" charset="0"/>
                <a:cs typeface="Arial" panose="020B0604020202020204" pitchFamily="34" charset="0"/>
              </a:rPr>
              <a:t>Design Review </a:t>
            </a:r>
            <a:r>
              <a:rPr lang="en-US" altLang="en-US" sz="1600" dirty="0">
                <a:solidFill>
                  <a:schemeClr val="bg1"/>
                </a:solidFill>
                <a:latin typeface="Arial" panose="020B0604020202020204" pitchFamily="34" charset="0"/>
                <a:cs typeface="Arial" panose="020B0604020202020204" pitchFamily="34" charset="0"/>
              </a:rPr>
              <a:t>Community Design Guidelines </a:t>
            </a: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DE5B397-1386-40DE-9042-A76492FEB830}"/>
              </a:ext>
            </a:extLst>
          </p:cNvPr>
          <p:cNvPicPr>
            <a:picLocks noChangeAspect="1"/>
          </p:cNvPicPr>
          <p:nvPr/>
        </p:nvPicPr>
        <p:blipFill>
          <a:blip r:embed="rId2"/>
          <a:stretch>
            <a:fillRect/>
          </a:stretch>
        </p:blipFill>
        <p:spPr>
          <a:xfrm>
            <a:off x="1445641" y="1027642"/>
            <a:ext cx="5591907" cy="3904963"/>
          </a:xfrm>
          <a:prstGeom prst="rect">
            <a:avLst/>
          </a:prstGeom>
        </p:spPr>
      </p:pic>
    </p:spTree>
    <p:extLst>
      <p:ext uri="{BB962C8B-B14F-4D97-AF65-F5344CB8AC3E}">
        <p14:creationId xmlns:p14="http://schemas.microsoft.com/office/powerpoint/2010/main" val="4137262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010EE8-7289-4B4A-BA14-DB625CC828AA}"/>
              </a:ext>
            </a:extLst>
          </p:cNvPr>
          <p:cNvPicPr>
            <a:picLocks noChangeAspect="1"/>
          </p:cNvPicPr>
          <p:nvPr/>
        </p:nvPicPr>
        <p:blipFill>
          <a:blip r:embed="rId3"/>
          <a:stretch>
            <a:fillRect/>
          </a:stretch>
        </p:blipFill>
        <p:spPr>
          <a:xfrm>
            <a:off x="605531" y="128701"/>
            <a:ext cx="4498732" cy="3660311"/>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3447098"/>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Criteria</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Wingdings" panose="05000000000000000000" pitchFamily="2" charset="2"/>
              <a:buChar char="§"/>
            </a:pPr>
            <a:r>
              <a:rPr lang="en-US" sz="1600" u="sng" dirty="0">
                <a:solidFill>
                  <a:schemeClr val="bg1"/>
                </a:solidFill>
                <a:latin typeface="Arial" panose="020B0604020202020204" pitchFamily="34" charset="0"/>
                <a:cs typeface="Arial" panose="020B0604020202020204" pitchFamily="34" charset="0"/>
              </a:rPr>
              <a:t>Design Review </a:t>
            </a:r>
            <a:r>
              <a:rPr lang="en-US" altLang="en-US" sz="1600" dirty="0">
                <a:solidFill>
                  <a:schemeClr val="bg1"/>
                </a:solidFill>
                <a:latin typeface="Arial" panose="020B0604020202020204" pitchFamily="34" charset="0"/>
                <a:cs typeface="Arial" panose="020B0604020202020204" pitchFamily="34" charset="0"/>
              </a:rPr>
              <a:t>Community Design Guidelines </a:t>
            </a: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E465779-5D03-4378-9E96-3C685B8195DC}"/>
              </a:ext>
            </a:extLst>
          </p:cNvPr>
          <p:cNvSpPr/>
          <p:nvPr/>
        </p:nvSpPr>
        <p:spPr>
          <a:xfrm>
            <a:off x="487015" y="3951197"/>
            <a:ext cx="7684003" cy="2369880"/>
          </a:xfrm>
          <a:prstGeom prst="rect">
            <a:avLst/>
          </a:prstGeom>
        </p:spPr>
        <p:txBody>
          <a:bodyPr wrap="square">
            <a:spAutoFit/>
          </a:bodyPr>
          <a:lstStyle/>
          <a:p>
            <a:r>
              <a:rPr lang="en-US" sz="2000" dirty="0"/>
              <a:t>From </a:t>
            </a:r>
            <a:r>
              <a:rPr lang="en-US" sz="2000" b="1" dirty="0"/>
              <a:t>How Design Guidelines are Used </a:t>
            </a:r>
            <a:r>
              <a:rPr lang="en-US" sz="2000" dirty="0"/>
              <a:t>(CDG page 7)</a:t>
            </a:r>
          </a:p>
          <a:p>
            <a:endParaRPr lang="en-US" sz="1000" dirty="0"/>
          </a:p>
          <a:p>
            <a:r>
              <a:rPr lang="en-US" b="1" i="1" dirty="0"/>
              <a:t>“The design review process is flexible to encourage designs that are innovative and are appropriate for a specific location.”</a:t>
            </a:r>
          </a:p>
          <a:p>
            <a:endParaRPr lang="en-US" sz="1000" i="1" dirty="0"/>
          </a:p>
          <a:p>
            <a:r>
              <a:rPr lang="en-US" i="1" dirty="0"/>
              <a:t>“Each guideline is followed by a list of examples of … ways to meet the guidelines … provided to stimulate the search for a design that meets both the guidelines and the developer’s needs; they function as explanations of the guideline and are not intended to be used as the recommended solutions.”</a:t>
            </a:r>
          </a:p>
        </p:txBody>
      </p:sp>
      <p:sp>
        <p:nvSpPr>
          <p:cNvPr id="7" name="Rectangle 6">
            <a:extLst>
              <a:ext uri="{FF2B5EF4-FFF2-40B4-BE49-F238E27FC236}">
                <a16:creationId xmlns:a16="http://schemas.microsoft.com/office/drawing/2014/main" id="{C56F1814-0E90-451C-B894-2FB6DF9AE403}"/>
              </a:ext>
            </a:extLst>
          </p:cNvPr>
          <p:cNvSpPr/>
          <p:nvPr/>
        </p:nvSpPr>
        <p:spPr>
          <a:xfrm>
            <a:off x="605531" y="1522324"/>
            <a:ext cx="1321458" cy="1588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9" name="TextBox 8">
            <a:extLst>
              <a:ext uri="{FF2B5EF4-FFF2-40B4-BE49-F238E27FC236}">
                <a16:creationId xmlns:a16="http://schemas.microsoft.com/office/drawing/2014/main" id="{A6281D3F-46B1-4FF3-99D8-9851A37870B0}"/>
              </a:ext>
            </a:extLst>
          </p:cNvPr>
          <p:cNvSpPr txBox="1"/>
          <p:nvPr/>
        </p:nvSpPr>
        <p:spPr>
          <a:xfrm>
            <a:off x="9135690" y="2181482"/>
            <a:ext cx="2963575" cy="2954655"/>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Decision</a:t>
            </a:r>
          </a:p>
          <a:p>
            <a:pPr>
              <a:spcBef>
                <a:spcPts val="60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ts val="6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Approval</a:t>
            </a:r>
            <a:endParaRPr lang="en-US" altLang="en-US" dirty="0">
              <a:solidFill>
                <a:schemeClr val="bg1"/>
              </a:solidFill>
              <a:latin typeface="Arial" panose="020B0604020202020204" pitchFamily="34" charset="0"/>
              <a:cs typeface="Arial" panose="020B0604020202020204" pitchFamily="34" charset="0"/>
            </a:endParaRPr>
          </a:p>
          <a:p>
            <a:pPr marL="285750" indent="-285750">
              <a:spcBef>
                <a:spcPct val="0"/>
              </a:spcBef>
              <a:buFont typeface="Wingdings" panose="05000000000000000000" pitchFamily="2" charset="2"/>
              <a:buChar char="§"/>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850451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CE909-A316-41BE-984B-FA09BE490208}"/>
              </a:ext>
            </a:extLst>
          </p:cNvPr>
          <p:cNvPicPr>
            <a:picLocks noChangeAspect="1"/>
          </p:cNvPicPr>
          <p:nvPr/>
        </p:nvPicPr>
        <p:blipFill>
          <a:blip r:embed="rId2"/>
          <a:stretch>
            <a:fillRect/>
          </a:stretch>
        </p:blipFill>
        <p:spPr>
          <a:xfrm>
            <a:off x="266495" y="315407"/>
            <a:ext cx="5355293" cy="4144297"/>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3447098"/>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Criteria</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Wingdings" panose="05000000000000000000" pitchFamily="2" charset="2"/>
              <a:buChar char="§"/>
            </a:pPr>
            <a:r>
              <a:rPr lang="en-US" sz="1600" u="sng" dirty="0">
                <a:solidFill>
                  <a:schemeClr val="bg1"/>
                </a:solidFill>
                <a:latin typeface="Arial" panose="020B0604020202020204" pitchFamily="34" charset="0"/>
                <a:cs typeface="Arial" panose="020B0604020202020204" pitchFamily="34" charset="0"/>
              </a:rPr>
              <a:t>Design Review </a:t>
            </a:r>
            <a:r>
              <a:rPr lang="en-US" altLang="en-US" sz="1600" dirty="0">
                <a:solidFill>
                  <a:schemeClr val="bg1"/>
                </a:solidFill>
                <a:latin typeface="Arial" panose="020B0604020202020204" pitchFamily="34" charset="0"/>
                <a:cs typeface="Arial" panose="020B0604020202020204" pitchFamily="34" charset="0"/>
              </a:rPr>
              <a:t>Community Design Guidelines </a:t>
            </a: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56F1814-0E90-451C-B894-2FB6DF9AE403}"/>
              </a:ext>
            </a:extLst>
          </p:cNvPr>
          <p:cNvSpPr/>
          <p:nvPr/>
        </p:nvSpPr>
        <p:spPr>
          <a:xfrm>
            <a:off x="483822" y="2775284"/>
            <a:ext cx="1665819" cy="6537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8" name="Rectangle 7">
            <a:extLst>
              <a:ext uri="{FF2B5EF4-FFF2-40B4-BE49-F238E27FC236}">
                <a16:creationId xmlns:a16="http://schemas.microsoft.com/office/drawing/2014/main" id="{F6D10F0C-6D56-41FD-83D6-45634058CF92}"/>
              </a:ext>
            </a:extLst>
          </p:cNvPr>
          <p:cNvSpPr/>
          <p:nvPr/>
        </p:nvSpPr>
        <p:spPr>
          <a:xfrm>
            <a:off x="483822" y="4978879"/>
            <a:ext cx="7793903" cy="1200329"/>
          </a:xfrm>
          <a:prstGeom prst="rect">
            <a:avLst/>
          </a:prstGeom>
        </p:spPr>
        <p:txBody>
          <a:bodyPr wrap="square">
            <a:spAutoFit/>
          </a:bodyPr>
          <a:lstStyle/>
          <a:p>
            <a:r>
              <a:rPr lang="en-US" dirty="0">
                <a:latin typeface="Arial" panose="020B0604020202020204" pitchFamily="34" charset="0"/>
                <a:cs typeface="Arial" panose="020B0604020202020204" pitchFamily="34" charset="0"/>
              </a:rPr>
              <a:t>Under </a:t>
            </a:r>
            <a:r>
              <a:rPr lang="en-US" b="1" dirty="0">
                <a:latin typeface="Arial" panose="020B0604020202020204" pitchFamily="34" charset="0"/>
                <a:cs typeface="Arial" panose="020B0604020202020204" pitchFamily="34" charset="0"/>
              </a:rPr>
              <a:t>P1 Plan Area Character </a:t>
            </a:r>
            <a:r>
              <a:rPr lang="en-US" dirty="0">
                <a:latin typeface="Arial" panose="020B0604020202020204" pitchFamily="34" charset="0"/>
                <a:cs typeface="Arial" panose="020B0604020202020204" pitchFamily="34" charset="0"/>
              </a:rPr>
              <a:t>(page 15), </a:t>
            </a:r>
            <a:r>
              <a:rPr lang="en-US" u="sng" dirty="0">
                <a:latin typeface="Arial" panose="020B0604020202020204" pitchFamily="34" charset="0"/>
                <a:cs typeface="Arial" panose="020B0604020202020204" pitchFamily="34" charset="0"/>
              </a:rPr>
              <a:t>Appendix J </a:t>
            </a:r>
            <a:r>
              <a:rPr lang="en-US" dirty="0">
                <a:latin typeface="Arial" panose="020B0604020202020204" pitchFamily="34" charset="0"/>
                <a:cs typeface="Arial" panose="020B0604020202020204" pitchFamily="34" charset="0"/>
              </a:rPr>
              <a:t>is listed as a reference for the NWPD, providing </a:t>
            </a:r>
            <a:r>
              <a:rPr lang="en-US" i="1" dirty="0">
                <a:latin typeface="Arial" panose="020B0604020202020204" pitchFamily="34" charset="0"/>
                <a:cs typeface="Arial" panose="020B0604020202020204" pitchFamily="34" charset="0"/>
              </a:rPr>
              <a:t>“</a:t>
            </a:r>
            <a:r>
              <a:rPr lang="en-US" i="1" u="sng" dirty="0">
                <a:latin typeface="Arial" panose="020B0604020202020204" pitchFamily="34" charset="0"/>
                <a:cs typeface="Arial" panose="020B0604020202020204" pitchFamily="34" charset="0"/>
              </a:rPr>
              <a:t>Desired Characteristics and Traditions</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It is important to understand that these are </a:t>
            </a:r>
            <a:r>
              <a:rPr lang="en-US" i="1" dirty="0">
                <a:latin typeface="Arial" panose="020B0604020202020204" pitchFamily="34" charset="0"/>
                <a:cs typeface="Arial" panose="020B0604020202020204" pitchFamily="34" charset="0"/>
              </a:rPr>
              <a:t>desired characteristics</a:t>
            </a:r>
            <a:r>
              <a:rPr lang="en-US" dirty="0">
                <a:latin typeface="Arial" panose="020B0604020202020204" pitchFamily="34" charset="0"/>
                <a:cs typeface="Arial" panose="020B0604020202020204" pitchFamily="34" charset="0"/>
              </a:rPr>
              <a:t> rather than </a:t>
            </a:r>
            <a:r>
              <a:rPr lang="en-US" i="1" dirty="0">
                <a:latin typeface="Arial" panose="020B0604020202020204" pitchFamily="34" charset="0"/>
                <a:cs typeface="Arial" panose="020B0604020202020204" pitchFamily="34" charset="0"/>
              </a:rPr>
              <a:t>required </a:t>
            </a:r>
            <a:r>
              <a:rPr lang="en-US" dirty="0">
                <a:latin typeface="Arial" panose="020B0604020202020204" pitchFamily="34" charset="0"/>
                <a:cs typeface="Arial" panose="020B0604020202020204" pitchFamily="34" charset="0"/>
              </a:rPr>
              <a:t>design solutions.</a:t>
            </a:r>
          </a:p>
        </p:txBody>
      </p:sp>
      <p:pic>
        <p:nvPicPr>
          <p:cNvPr id="12" name="Picture 11">
            <a:extLst>
              <a:ext uri="{FF2B5EF4-FFF2-40B4-BE49-F238E27FC236}">
                <a16:creationId xmlns:a16="http://schemas.microsoft.com/office/drawing/2014/main" id="{160ACC59-8951-4D47-BB86-EDFC48B61ECD}"/>
              </a:ext>
            </a:extLst>
          </p:cNvPr>
          <p:cNvPicPr>
            <a:picLocks noChangeAspect="1"/>
          </p:cNvPicPr>
          <p:nvPr/>
        </p:nvPicPr>
        <p:blipFill rotWithShape="1">
          <a:blip r:embed="rId3"/>
          <a:srcRect r="3099" b="12685"/>
          <a:stretch/>
        </p:blipFill>
        <p:spPr>
          <a:xfrm>
            <a:off x="9068004" y="4543280"/>
            <a:ext cx="2904212" cy="2071529"/>
          </a:xfrm>
          <a:prstGeom prst="rect">
            <a:avLst/>
          </a:prstGeom>
        </p:spPr>
      </p:pic>
    </p:spTree>
    <p:extLst>
      <p:ext uri="{BB962C8B-B14F-4D97-AF65-F5344CB8AC3E}">
        <p14:creationId xmlns:p14="http://schemas.microsoft.com/office/powerpoint/2010/main" val="2684578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3" y="243191"/>
            <a:ext cx="2931491" cy="3693319"/>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Zoning</a:t>
            </a:r>
            <a:endParaRPr lang="en-US" altLang="en-US" sz="2000" b="1" dirty="0">
              <a:solidFill>
                <a:schemeClr val="bg1"/>
              </a:solidFill>
              <a:latin typeface="Arial" panose="020B0604020202020204" pitchFamily="34" charset="0"/>
              <a:cs typeface="Arial" panose="020B0604020202020204" pitchFamily="34" charset="0"/>
            </a:endParaRPr>
          </a:p>
          <a:p>
            <a:pPr>
              <a:spcBef>
                <a:spcPts val="600"/>
              </a:spcBef>
              <a:buFontTx/>
              <a:buNone/>
            </a:pPr>
            <a:endParaRPr lang="en-US" altLang="en-US" dirty="0">
              <a:solidFill>
                <a:schemeClr val="bg1"/>
              </a:solidFill>
              <a:latin typeface="Arial" panose="020B0604020202020204" pitchFamily="34" charset="0"/>
              <a:cs typeface="Arial" panose="020B0604020202020204" pitchFamily="34" charset="0"/>
            </a:endParaRPr>
          </a:p>
          <a:p>
            <a:pPr>
              <a:spcBef>
                <a:spcPts val="600"/>
              </a:spcBef>
              <a:buFontTx/>
              <a:buNone/>
            </a:pPr>
            <a:r>
              <a:rPr lang="en-US" altLang="en-US" dirty="0">
                <a:solidFill>
                  <a:schemeClr val="bg1"/>
                </a:solidFill>
                <a:latin typeface="Arial" panose="020B0604020202020204" pitchFamily="34" charset="0"/>
                <a:cs typeface="Arial" panose="020B0604020202020204" pitchFamily="34" charset="0"/>
              </a:rPr>
              <a:t>Northwest </a:t>
            </a:r>
            <a:r>
              <a:rPr lang="en-US" dirty="0">
                <a:solidFill>
                  <a:schemeClr val="bg1"/>
                </a:solidFill>
                <a:latin typeface="Arial" panose="020B0604020202020204" pitchFamily="34" charset="0"/>
                <a:cs typeface="Arial" panose="020B0604020202020204" pitchFamily="34" charset="0"/>
              </a:rPr>
              <a:t>Plan District</a:t>
            </a:r>
          </a:p>
          <a:p>
            <a:pPr>
              <a:spcBef>
                <a:spcPts val="600"/>
              </a:spcBef>
              <a:buFontTx/>
              <a:buNone/>
            </a:pPr>
            <a:endParaRPr lang="en-US" dirty="0">
              <a:solidFill>
                <a:schemeClr val="bg1"/>
              </a:solidFill>
              <a:latin typeface="Arial" panose="020B0604020202020204" pitchFamily="34" charset="0"/>
              <a:cs typeface="Arial" panose="020B0604020202020204" pitchFamily="34" charset="0"/>
            </a:endParaRPr>
          </a:p>
          <a:p>
            <a:pPr>
              <a:spcBef>
                <a:spcPts val="600"/>
              </a:spcBef>
              <a:buFontTx/>
              <a:buNone/>
            </a:pPr>
            <a:r>
              <a:rPr lang="en-US" dirty="0">
                <a:solidFill>
                  <a:schemeClr val="bg1"/>
                </a:solidFill>
                <a:latin typeface="Arial" panose="020B0604020202020204" pitchFamily="34" charset="0"/>
                <a:cs typeface="Arial" panose="020B0604020202020204" pitchFamily="34" charset="0"/>
              </a:rPr>
              <a:t>Also:</a:t>
            </a:r>
          </a:p>
          <a:p>
            <a:pPr marL="285750" indent="-285750">
              <a:spcBef>
                <a:spcPts val="6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Main Street, NW 23</a:t>
            </a:r>
            <a:r>
              <a:rPr lang="en-US" baseline="30000" dirty="0">
                <a:solidFill>
                  <a:schemeClr val="bg1"/>
                </a:solidFill>
                <a:latin typeface="Arial" panose="020B0604020202020204" pitchFamily="34" charset="0"/>
                <a:cs typeface="Arial" panose="020B0604020202020204" pitchFamily="34" charset="0"/>
              </a:rPr>
              <a:t>rd </a:t>
            </a:r>
            <a:r>
              <a:rPr lang="en-US" dirty="0">
                <a:solidFill>
                  <a:schemeClr val="bg1"/>
                </a:solidFill>
                <a:latin typeface="Arial" panose="020B0604020202020204" pitchFamily="34" charset="0"/>
                <a:cs typeface="Arial" panose="020B0604020202020204" pitchFamily="34" charset="0"/>
              </a:rPr>
              <a:t>(yellow)</a:t>
            </a:r>
          </a:p>
          <a:p>
            <a:pPr marL="285750" indent="-285750">
              <a:spcBef>
                <a:spcPts val="6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Streetcar Alignment (hatched).</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7E06826-9832-4EF2-850C-CB08AF1FEAA0}"/>
              </a:ext>
            </a:extLst>
          </p:cNvPr>
          <p:cNvGrpSpPr/>
          <p:nvPr/>
        </p:nvGrpSpPr>
        <p:grpSpPr>
          <a:xfrm>
            <a:off x="1796430" y="243191"/>
            <a:ext cx="4932944" cy="6459426"/>
            <a:chOff x="1812758" y="220562"/>
            <a:chExt cx="4764505" cy="6238864"/>
          </a:xfrm>
        </p:grpSpPr>
        <p:pic>
          <p:nvPicPr>
            <p:cNvPr id="8" name="Picture 7">
              <a:extLst>
                <a:ext uri="{FF2B5EF4-FFF2-40B4-BE49-F238E27FC236}">
                  <a16:creationId xmlns:a16="http://schemas.microsoft.com/office/drawing/2014/main" id="{1DA7776C-031B-49B7-B7FE-94BEA1821D57}"/>
                </a:ext>
              </a:extLst>
            </p:cNvPr>
            <p:cNvPicPr>
              <a:picLocks noChangeAspect="1"/>
            </p:cNvPicPr>
            <p:nvPr/>
          </p:nvPicPr>
          <p:blipFill>
            <a:blip r:embed="rId3"/>
            <a:stretch>
              <a:fillRect/>
            </a:stretch>
          </p:blipFill>
          <p:spPr>
            <a:xfrm>
              <a:off x="1812758" y="220562"/>
              <a:ext cx="4764505" cy="6238864"/>
            </a:xfrm>
            <a:prstGeom prst="rect">
              <a:avLst/>
            </a:prstGeom>
          </p:spPr>
        </p:pic>
        <p:sp>
          <p:nvSpPr>
            <p:cNvPr id="10" name="Rectangle 9">
              <a:extLst>
                <a:ext uri="{FF2B5EF4-FFF2-40B4-BE49-F238E27FC236}">
                  <a16:creationId xmlns:a16="http://schemas.microsoft.com/office/drawing/2014/main" id="{500AFEE5-54FA-4395-84CF-0E9D2D454923}"/>
                </a:ext>
              </a:extLst>
            </p:cNvPr>
            <p:cNvSpPr/>
            <p:nvPr/>
          </p:nvSpPr>
          <p:spPr>
            <a:xfrm>
              <a:off x="3824481" y="3144231"/>
              <a:ext cx="71955" cy="144879"/>
            </a:xfrm>
            <a:prstGeom prst="rect">
              <a:avLst/>
            </a:prstGeom>
            <a:solidFill>
              <a:srgbClr val="FF0000">
                <a:alpha val="50000"/>
              </a:srgbClr>
            </a:solidFill>
            <a:ln w="28575" algn="ctr">
              <a:solidFill>
                <a:srgbClr val="FF0000"/>
              </a:solidFill>
              <a:round/>
              <a:headEnd/>
              <a:tailEnd/>
            </a:ln>
          </p:spPr>
          <p:txBody>
            <a:bodyPr/>
            <a:lstStyle/>
            <a:p>
              <a:pPr>
                <a:spcBef>
                  <a:spcPct val="0"/>
                </a:spcBef>
              </a:pPr>
              <a:endParaRPr lang="en-US" sz="2400" dirty="0">
                <a:solidFill>
                  <a:schemeClr val="tx1"/>
                </a:solidFill>
                <a:latin typeface="Times New Roman" panose="02020603050405020304" pitchFamily="18" charset="0"/>
              </a:endParaRPr>
            </a:p>
          </p:txBody>
        </p:sp>
        <p:sp>
          <p:nvSpPr>
            <p:cNvPr id="9" name="Rectangle 8">
              <a:extLst>
                <a:ext uri="{FF2B5EF4-FFF2-40B4-BE49-F238E27FC236}">
                  <a16:creationId xmlns:a16="http://schemas.microsoft.com/office/drawing/2014/main" id="{842B057A-7013-40B6-AB17-32444A2B227C}"/>
                </a:ext>
              </a:extLst>
            </p:cNvPr>
            <p:cNvSpPr/>
            <p:nvPr/>
          </p:nvSpPr>
          <p:spPr>
            <a:xfrm>
              <a:off x="3896436" y="1780673"/>
              <a:ext cx="71955" cy="319238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24289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15DBD5-3573-414C-BFB1-4A0EFE138621}"/>
              </a:ext>
            </a:extLst>
          </p:cNvPr>
          <p:cNvPicPr>
            <a:picLocks noChangeAspect="1"/>
          </p:cNvPicPr>
          <p:nvPr/>
        </p:nvPicPr>
        <p:blipFill>
          <a:blip r:embed="rId3"/>
          <a:stretch>
            <a:fillRect/>
          </a:stretch>
        </p:blipFill>
        <p:spPr>
          <a:xfrm>
            <a:off x="486819" y="243191"/>
            <a:ext cx="4839160" cy="3754520"/>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3447098"/>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Criteria</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Wingdings" panose="05000000000000000000" pitchFamily="2" charset="2"/>
              <a:buChar char="§"/>
            </a:pPr>
            <a:r>
              <a:rPr lang="en-US" sz="1600" u="sng" dirty="0">
                <a:solidFill>
                  <a:schemeClr val="bg1"/>
                </a:solidFill>
                <a:latin typeface="Arial" panose="020B0604020202020204" pitchFamily="34" charset="0"/>
                <a:cs typeface="Arial" panose="020B0604020202020204" pitchFamily="34" charset="0"/>
              </a:rPr>
              <a:t>Design Review </a:t>
            </a:r>
            <a:r>
              <a:rPr lang="en-US" altLang="en-US" sz="1600" dirty="0">
                <a:solidFill>
                  <a:schemeClr val="bg1"/>
                </a:solidFill>
                <a:latin typeface="Arial" panose="020B0604020202020204" pitchFamily="34" charset="0"/>
                <a:cs typeface="Arial" panose="020B0604020202020204" pitchFamily="34" charset="0"/>
              </a:rPr>
              <a:t>Community Design Guidelines </a:t>
            </a: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E465779-5D03-4378-9E96-3C685B8195DC}"/>
              </a:ext>
            </a:extLst>
          </p:cNvPr>
          <p:cNvSpPr/>
          <p:nvPr/>
        </p:nvSpPr>
        <p:spPr>
          <a:xfrm>
            <a:off x="486819" y="4390544"/>
            <a:ext cx="8277726" cy="1831271"/>
          </a:xfrm>
          <a:prstGeom prst="rect">
            <a:avLst/>
          </a:prstGeom>
        </p:spPr>
        <p:txBody>
          <a:bodyPr wrap="square">
            <a:spAutoFit/>
          </a:bodyPr>
          <a:lstStyle/>
          <a:p>
            <a:r>
              <a:rPr lang="en-US" dirty="0">
                <a:latin typeface="Arial" panose="020B0604020202020204" pitchFamily="34" charset="0"/>
                <a:cs typeface="Arial" panose="020B0604020202020204" pitchFamily="34" charset="0"/>
              </a:rPr>
              <a:t>From </a:t>
            </a:r>
            <a:r>
              <a:rPr lang="en-US" b="1" dirty="0">
                <a:latin typeface="Arial" panose="020B0604020202020204" pitchFamily="34" charset="0"/>
                <a:cs typeface="Arial" panose="020B0604020202020204" pitchFamily="34" charset="0"/>
              </a:rPr>
              <a:t>CDG Appendix J: </a:t>
            </a:r>
            <a:r>
              <a:rPr lang="en-US" u="sng" dirty="0">
                <a:latin typeface="Arial" panose="020B0604020202020204" pitchFamily="34" charset="0"/>
                <a:cs typeface="Arial" panose="020B0604020202020204" pitchFamily="34" charset="0"/>
              </a:rPr>
              <a:t>Excerpt from Northwest District Plan, Amended Design Guidelines – Desired Characteristics and Traditions </a:t>
            </a:r>
            <a:r>
              <a:rPr lang="en-US" dirty="0">
                <a:latin typeface="Arial" panose="020B0604020202020204" pitchFamily="34" charset="0"/>
                <a:cs typeface="Arial" panose="020B0604020202020204" pitchFamily="34" charset="0"/>
              </a:rPr>
              <a:t>(CDG page 198), </a:t>
            </a:r>
          </a:p>
          <a:p>
            <a:pPr>
              <a:spcBef>
                <a:spcPts val="600"/>
              </a:spcBef>
            </a:pPr>
            <a:r>
              <a:rPr lang="en-US" dirty="0">
                <a:latin typeface="Arial" panose="020B0604020202020204" pitchFamily="34" charset="0"/>
                <a:cs typeface="Arial" panose="020B0604020202020204" pitchFamily="34" charset="0"/>
              </a:rPr>
              <a:t>Under </a:t>
            </a:r>
            <a:r>
              <a:rPr lang="en-US" u="sng" dirty="0">
                <a:latin typeface="Arial" panose="020B0604020202020204" pitchFamily="34" charset="0"/>
                <a:cs typeface="Arial" panose="020B0604020202020204" pitchFamily="34" charset="0"/>
              </a:rPr>
              <a:t>District-wide Considerations</a:t>
            </a:r>
            <a:r>
              <a:rPr lang="en-US" dirty="0">
                <a:latin typeface="Arial" panose="020B0604020202020204" pitchFamily="34" charset="0"/>
                <a:cs typeface="Arial" panose="020B0604020202020204" pitchFamily="34" charset="0"/>
              </a:rPr>
              <a:t>, it notes that “</a:t>
            </a:r>
            <a:r>
              <a:rPr lang="en-US" i="1" dirty="0">
                <a:latin typeface="Arial" panose="020B0604020202020204" pitchFamily="34" charset="0"/>
                <a:cs typeface="Arial" panose="020B0604020202020204" pitchFamily="34" charset="0"/>
              </a:rPr>
              <a:t>New buildings and additions that are taller than the two-to four-story building height that is predominant in the district should have upper stories stepped-back in order to contribute to a more consistent streetscape and to maintain neighborhood scale.” </a:t>
            </a:r>
          </a:p>
        </p:txBody>
      </p:sp>
      <p:sp>
        <p:nvSpPr>
          <p:cNvPr id="7" name="Rectangle 6">
            <a:extLst>
              <a:ext uri="{FF2B5EF4-FFF2-40B4-BE49-F238E27FC236}">
                <a16:creationId xmlns:a16="http://schemas.microsoft.com/office/drawing/2014/main" id="{C56F1814-0E90-451C-B894-2FB6DF9AE403}"/>
              </a:ext>
            </a:extLst>
          </p:cNvPr>
          <p:cNvSpPr/>
          <p:nvPr/>
        </p:nvSpPr>
        <p:spPr>
          <a:xfrm>
            <a:off x="486819" y="997035"/>
            <a:ext cx="2593265" cy="6713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8" name="Picture 7">
            <a:extLst>
              <a:ext uri="{FF2B5EF4-FFF2-40B4-BE49-F238E27FC236}">
                <a16:creationId xmlns:a16="http://schemas.microsoft.com/office/drawing/2014/main" id="{3FB52F61-8194-4BB8-883C-F9BACCD8D644}"/>
              </a:ext>
            </a:extLst>
          </p:cNvPr>
          <p:cNvPicPr>
            <a:picLocks noChangeAspect="1"/>
          </p:cNvPicPr>
          <p:nvPr/>
        </p:nvPicPr>
        <p:blipFill rotWithShape="1">
          <a:blip r:embed="rId4"/>
          <a:srcRect r="3099" b="12685"/>
          <a:stretch/>
        </p:blipFill>
        <p:spPr>
          <a:xfrm>
            <a:off x="9068004" y="4543280"/>
            <a:ext cx="2904212" cy="2071529"/>
          </a:xfrm>
          <a:prstGeom prst="rect">
            <a:avLst/>
          </a:prstGeom>
        </p:spPr>
      </p:pic>
    </p:spTree>
    <p:extLst>
      <p:ext uri="{BB962C8B-B14F-4D97-AF65-F5344CB8AC3E}">
        <p14:creationId xmlns:p14="http://schemas.microsoft.com/office/powerpoint/2010/main" val="4059448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7113070" y="4591251"/>
            <a:ext cx="4624100"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Proposal</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3345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985739" y="243191"/>
            <a:ext cx="3206260" cy="5401479"/>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Zoning</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b="1" dirty="0">
                <a:solidFill>
                  <a:schemeClr val="bg1"/>
                </a:solidFill>
                <a:latin typeface="Arial" panose="020B0604020202020204" pitchFamily="34" charset="0"/>
                <a:cs typeface="Arial" panose="020B0604020202020204" pitchFamily="34" charset="0"/>
              </a:rPr>
              <a:t>Floor Area Ratio: </a:t>
            </a:r>
          </a:p>
          <a:p>
            <a:pPr>
              <a:spcBef>
                <a:spcPts val="600"/>
              </a:spcBef>
              <a:buFontTx/>
              <a:buNone/>
            </a:pPr>
            <a:r>
              <a:rPr lang="en-US" altLang="en-US" dirty="0">
                <a:solidFill>
                  <a:schemeClr val="bg1"/>
                </a:solidFill>
                <a:latin typeface="Arial" panose="020B0604020202020204" pitchFamily="34" charset="0"/>
                <a:cs typeface="Arial" panose="020B0604020202020204" pitchFamily="34" charset="0"/>
              </a:rPr>
              <a:t>Std: 2.5:1 (4:1 w/ IH bonus)</a:t>
            </a:r>
          </a:p>
          <a:p>
            <a:pPr>
              <a:spcBef>
                <a:spcPct val="0"/>
              </a:spcBef>
              <a:buFontTx/>
              <a:buNone/>
            </a:pPr>
            <a:r>
              <a:rPr lang="en-US" altLang="en-US" dirty="0">
                <a:solidFill>
                  <a:schemeClr val="bg1"/>
                </a:solidFill>
                <a:latin typeface="Arial" panose="020B0604020202020204" pitchFamily="34" charset="0"/>
                <a:cs typeface="Arial" panose="020B0604020202020204" pitchFamily="34" charset="0"/>
              </a:rPr>
              <a:t>Prop: 3.8:1</a:t>
            </a:r>
          </a:p>
          <a:p>
            <a:pPr>
              <a:spcBef>
                <a:spcPct val="0"/>
              </a:spcBef>
              <a:buFontTx/>
              <a:buNone/>
            </a:pPr>
            <a:endParaRPr lang="en-US" altLang="en-US" b="1" dirty="0">
              <a:solidFill>
                <a:srgbClr val="FFFF00"/>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b="1" dirty="0">
                <a:solidFill>
                  <a:schemeClr val="bg1"/>
                </a:solidFill>
                <a:latin typeface="Arial" panose="020B0604020202020204" pitchFamily="34" charset="0"/>
                <a:cs typeface="Arial" panose="020B0604020202020204" pitchFamily="34" charset="0"/>
              </a:rPr>
              <a:t>Height: </a:t>
            </a:r>
          </a:p>
          <a:p>
            <a:pPr>
              <a:spcBef>
                <a:spcPts val="600"/>
              </a:spcBef>
              <a:buFontTx/>
              <a:buNone/>
            </a:pPr>
            <a:r>
              <a:rPr lang="en-US" altLang="en-US" dirty="0">
                <a:solidFill>
                  <a:schemeClr val="bg1"/>
                </a:solidFill>
                <a:latin typeface="Arial" panose="020B0604020202020204" pitchFamily="34" charset="0"/>
                <a:cs typeface="Arial" panose="020B0604020202020204" pitchFamily="34" charset="0"/>
              </a:rPr>
              <a:t>Std: 45’ (55’ w/ IH bonus)</a:t>
            </a:r>
          </a:p>
          <a:p>
            <a:pPr>
              <a:spcBef>
                <a:spcPct val="0"/>
              </a:spcBef>
              <a:buFontTx/>
              <a:buNone/>
            </a:pPr>
            <a:r>
              <a:rPr lang="en-US" altLang="en-US" dirty="0">
                <a:solidFill>
                  <a:schemeClr val="bg1"/>
                </a:solidFill>
                <a:latin typeface="Arial" panose="020B0604020202020204" pitchFamily="34" charset="0"/>
                <a:cs typeface="Arial" panose="020B0604020202020204" pitchFamily="34" charset="0"/>
              </a:rPr>
              <a:t>Prop: 55’</a:t>
            </a:r>
          </a:p>
          <a:p>
            <a:pPr>
              <a:spcBef>
                <a:spcPct val="0"/>
              </a:spcBef>
              <a:buFontTx/>
              <a:buNone/>
            </a:pPr>
            <a:endParaRPr lang="en-US" altLang="en-US"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b="1" dirty="0">
                <a:solidFill>
                  <a:schemeClr val="bg1"/>
                </a:solidFill>
                <a:latin typeface="Arial" panose="020B0604020202020204" pitchFamily="34" charset="0"/>
                <a:cs typeface="Arial" panose="020B0604020202020204" pitchFamily="34" charset="0"/>
              </a:rPr>
              <a:t>Adjacencies:</a:t>
            </a:r>
          </a:p>
          <a:p>
            <a:pPr>
              <a:spcBef>
                <a:spcPts val="600"/>
              </a:spcBef>
              <a:buFontTx/>
              <a:buNone/>
            </a:pPr>
            <a:r>
              <a:rPr lang="en-US" altLang="en-US" dirty="0">
                <a:solidFill>
                  <a:schemeClr val="bg1"/>
                </a:solidFill>
                <a:latin typeface="Arial" panose="020B0604020202020204" pitchFamily="34" charset="0"/>
                <a:cs typeface="Arial" panose="020B0604020202020204" pitchFamily="34" charset="0"/>
              </a:rPr>
              <a:t>Alphabet HD ½ block to the south</a:t>
            </a:r>
          </a:p>
          <a:p>
            <a:pPr>
              <a:spcBef>
                <a:spcPct val="0"/>
              </a:spcBef>
            </a:pPr>
            <a:r>
              <a:rPr lang="en-US" altLang="en-US" dirty="0">
                <a:solidFill>
                  <a:schemeClr val="bg1"/>
                </a:solidFill>
                <a:latin typeface="Arial" panose="020B0604020202020204" pitchFamily="34" charset="0"/>
                <a:cs typeface="Arial" panose="020B0604020202020204" pitchFamily="34" charset="0"/>
              </a:rPr>
              <a:t>R1 (</a:t>
            </a:r>
            <a:r>
              <a:rPr lang="en-US" dirty="0">
                <a:solidFill>
                  <a:schemeClr val="bg1"/>
                </a:solidFill>
                <a:latin typeface="Arial" panose="020B0604020202020204" pitchFamily="34" charset="0"/>
                <a:cs typeface="Arial" panose="020B0604020202020204" pitchFamily="34" charset="0"/>
              </a:rPr>
              <a:t>Residential Multi-Dwelling 1) </a:t>
            </a:r>
            <a:r>
              <a:rPr lang="en-US" altLang="en-US" dirty="0">
                <a:solidFill>
                  <a:schemeClr val="bg1"/>
                </a:solidFill>
                <a:latin typeface="Arial" panose="020B0604020202020204" pitchFamily="34" charset="0"/>
                <a:cs typeface="Arial" panose="020B0604020202020204" pitchFamily="34" charset="0"/>
              </a:rPr>
              <a:t> to the west</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F9B63ED-C417-4E51-8E58-D812C29F8C10}"/>
              </a:ext>
            </a:extLst>
          </p:cNvPr>
          <p:cNvPicPr>
            <a:picLocks noChangeAspect="1"/>
          </p:cNvPicPr>
          <p:nvPr/>
        </p:nvPicPr>
        <p:blipFill rotWithShape="1">
          <a:blip r:embed="rId3"/>
          <a:srcRect b="14272"/>
          <a:stretch/>
        </p:blipFill>
        <p:spPr>
          <a:xfrm>
            <a:off x="594658" y="315574"/>
            <a:ext cx="5587622" cy="6133876"/>
          </a:xfrm>
          <a:prstGeom prst="rect">
            <a:avLst/>
          </a:prstGeom>
        </p:spPr>
      </p:pic>
    </p:spTree>
    <p:extLst>
      <p:ext uri="{BB962C8B-B14F-4D97-AF65-F5344CB8AC3E}">
        <p14:creationId xmlns:p14="http://schemas.microsoft.com/office/powerpoint/2010/main" val="404533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3200876"/>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Program Overview</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5-stories, Mixed-use</a:t>
            </a: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10,000 sf Ground floor retail </a:t>
            </a: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74 residential units above</a:t>
            </a: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44 parking spaces below-grade </a:t>
            </a: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Amenities include private and communal terraces</a:t>
            </a: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794AF8B-00D6-4C9E-A11E-C87D5DC48577}"/>
              </a:ext>
            </a:extLst>
          </p:cNvPr>
          <p:cNvPicPr>
            <a:picLocks noChangeAspect="1"/>
          </p:cNvPicPr>
          <p:nvPr/>
        </p:nvPicPr>
        <p:blipFill rotWithShape="1">
          <a:blip r:embed="rId3"/>
          <a:srcRect r="3099" b="12685"/>
          <a:stretch/>
        </p:blipFill>
        <p:spPr>
          <a:xfrm>
            <a:off x="9068004" y="4543280"/>
            <a:ext cx="2904212" cy="2071529"/>
          </a:xfrm>
          <a:prstGeom prst="rect">
            <a:avLst/>
          </a:prstGeom>
        </p:spPr>
      </p:pic>
      <p:pic>
        <p:nvPicPr>
          <p:cNvPr id="13" name="Picture 12">
            <a:extLst>
              <a:ext uri="{FF2B5EF4-FFF2-40B4-BE49-F238E27FC236}">
                <a16:creationId xmlns:a16="http://schemas.microsoft.com/office/drawing/2014/main" id="{F2098DC0-8E0F-4B9A-A238-41931617D881}"/>
              </a:ext>
            </a:extLst>
          </p:cNvPr>
          <p:cNvPicPr>
            <a:picLocks noChangeAspect="1"/>
          </p:cNvPicPr>
          <p:nvPr/>
        </p:nvPicPr>
        <p:blipFill>
          <a:blip r:embed="rId4"/>
          <a:stretch>
            <a:fillRect/>
          </a:stretch>
        </p:blipFill>
        <p:spPr>
          <a:xfrm>
            <a:off x="4520402" y="4049012"/>
            <a:ext cx="3813718" cy="2029064"/>
          </a:xfrm>
          <a:prstGeom prst="rect">
            <a:avLst/>
          </a:prstGeom>
        </p:spPr>
      </p:pic>
      <p:pic>
        <p:nvPicPr>
          <p:cNvPr id="14" name="Picture 13">
            <a:extLst>
              <a:ext uri="{FF2B5EF4-FFF2-40B4-BE49-F238E27FC236}">
                <a16:creationId xmlns:a16="http://schemas.microsoft.com/office/drawing/2014/main" id="{C7CDBEFE-3BA0-471E-A476-8BB462274698}"/>
              </a:ext>
            </a:extLst>
          </p:cNvPr>
          <p:cNvPicPr>
            <a:picLocks noChangeAspect="1"/>
          </p:cNvPicPr>
          <p:nvPr/>
        </p:nvPicPr>
        <p:blipFill>
          <a:blip r:embed="rId5"/>
          <a:stretch>
            <a:fillRect/>
          </a:stretch>
        </p:blipFill>
        <p:spPr>
          <a:xfrm>
            <a:off x="261556" y="889217"/>
            <a:ext cx="3994374" cy="2169533"/>
          </a:xfrm>
          <a:prstGeom prst="rect">
            <a:avLst/>
          </a:prstGeom>
        </p:spPr>
      </p:pic>
      <p:pic>
        <p:nvPicPr>
          <p:cNvPr id="15" name="Picture 14">
            <a:extLst>
              <a:ext uri="{FF2B5EF4-FFF2-40B4-BE49-F238E27FC236}">
                <a16:creationId xmlns:a16="http://schemas.microsoft.com/office/drawing/2014/main" id="{20C8B7B8-A02E-4E8C-9D82-B668B51296E2}"/>
              </a:ext>
            </a:extLst>
          </p:cNvPr>
          <p:cNvPicPr>
            <a:picLocks noChangeAspect="1"/>
          </p:cNvPicPr>
          <p:nvPr/>
        </p:nvPicPr>
        <p:blipFill>
          <a:blip r:embed="rId6"/>
          <a:stretch>
            <a:fillRect/>
          </a:stretch>
        </p:blipFill>
        <p:spPr>
          <a:xfrm>
            <a:off x="261556" y="4070244"/>
            <a:ext cx="3999314" cy="2029064"/>
          </a:xfrm>
          <a:prstGeom prst="rect">
            <a:avLst/>
          </a:prstGeom>
        </p:spPr>
      </p:pic>
      <p:pic>
        <p:nvPicPr>
          <p:cNvPr id="17" name="Picture 16">
            <a:extLst>
              <a:ext uri="{FF2B5EF4-FFF2-40B4-BE49-F238E27FC236}">
                <a16:creationId xmlns:a16="http://schemas.microsoft.com/office/drawing/2014/main" id="{0DC1FEAB-89C4-4DB5-864A-8D60C803E5CF}"/>
              </a:ext>
            </a:extLst>
          </p:cNvPr>
          <p:cNvPicPr>
            <a:picLocks noChangeAspect="1"/>
          </p:cNvPicPr>
          <p:nvPr/>
        </p:nvPicPr>
        <p:blipFill rotWithShape="1">
          <a:blip r:embed="rId7"/>
          <a:srcRect l="2486" r="4205"/>
          <a:stretch/>
        </p:blipFill>
        <p:spPr>
          <a:xfrm>
            <a:off x="4520402" y="889217"/>
            <a:ext cx="3892736" cy="2169532"/>
          </a:xfrm>
          <a:prstGeom prst="rect">
            <a:avLst/>
          </a:prstGeom>
        </p:spPr>
      </p:pic>
      <p:sp>
        <p:nvSpPr>
          <p:cNvPr id="18" name="TextBox 17">
            <a:extLst>
              <a:ext uri="{FF2B5EF4-FFF2-40B4-BE49-F238E27FC236}">
                <a16:creationId xmlns:a16="http://schemas.microsoft.com/office/drawing/2014/main" id="{56992D1C-CF53-44E2-93E7-6513654B146A}"/>
              </a:ext>
            </a:extLst>
          </p:cNvPr>
          <p:cNvSpPr txBox="1"/>
          <p:nvPr/>
        </p:nvSpPr>
        <p:spPr>
          <a:xfrm>
            <a:off x="2695251" y="3272316"/>
            <a:ext cx="4234938" cy="369332"/>
          </a:xfrm>
          <a:prstGeom prst="rect">
            <a:avLst/>
          </a:prstGeom>
          <a:noFill/>
        </p:spPr>
        <p:txBody>
          <a:bodyPr wrap="square" rtlCol="0">
            <a:spAutoFit/>
          </a:bodyPr>
          <a:lstStyle/>
          <a:p>
            <a:pPr>
              <a:spcBef>
                <a:spcPct val="0"/>
              </a:spcBef>
              <a:buFontTx/>
              <a:buNone/>
            </a:pPr>
            <a:r>
              <a:rPr lang="en-US" altLang="en-US" b="1" dirty="0">
                <a:latin typeface="Arial" panose="020B0604020202020204" pitchFamily="34" charset="0"/>
                <a:cs typeface="Arial" panose="020B0604020202020204" pitchFamily="34" charset="0"/>
              </a:rPr>
              <a:t>Views from the NW 23</a:t>
            </a:r>
            <a:r>
              <a:rPr lang="en-US" altLang="en-US" b="1" baseline="30000" dirty="0">
                <a:latin typeface="Arial" panose="020B0604020202020204" pitchFamily="34" charset="0"/>
                <a:cs typeface="Arial" panose="020B0604020202020204" pitchFamily="34" charset="0"/>
              </a:rPr>
              <a:t>rd</a:t>
            </a:r>
            <a:r>
              <a:rPr lang="en-US" altLang="en-US" b="1" dirty="0">
                <a:latin typeface="Arial" panose="020B0604020202020204" pitchFamily="34" charset="0"/>
                <a:cs typeface="Arial" panose="020B0604020202020204" pitchFamily="34" charset="0"/>
              </a:rPr>
              <a:t> side (east)</a:t>
            </a:r>
            <a:endParaRPr lang="en-US" altLang="en-US" dirty="0">
              <a:latin typeface="Arial Narrow" panose="020B0606020202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85A5861-2DFC-4D20-BA94-B537A0254608}"/>
              </a:ext>
            </a:extLst>
          </p:cNvPr>
          <p:cNvSpPr txBox="1"/>
          <p:nvPr/>
        </p:nvSpPr>
        <p:spPr>
          <a:xfrm>
            <a:off x="2695251" y="6291643"/>
            <a:ext cx="5459397" cy="369332"/>
          </a:xfrm>
          <a:prstGeom prst="rect">
            <a:avLst/>
          </a:prstGeom>
          <a:noFill/>
        </p:spPr>
        <p:txBody>
          <a:bodyPr wrap="square" rtlCol="0">
            <a:spAutoFit/>
          </a:bodyPr>
          <a:lstStyle/>
          <a:p>
            <a:pPr>
              <a:spcBef>
                <a:spcPct val="0"/>
              </a:spcBef>
              <a:buFontTx/>
              <a:buNone/>
            </a:pPr>
            <a:r>
              <a:rPr lang="en-US" altLang="en-US" b="1" dirty="0">
                <a:latin typeface="Arial" panose="020B0604020202020204" pitchFamily="34" charset="0"/>
                <a:cs typeface="Arial" panose="020B0604020202020204" pitchFamily="34" charset="0"/>
              </a:rPr>
              <a:t>Views from the residential side (west)</a:t>
            </a:r>
            <a:endParaRPr lang="en-US" altLang="en-US"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095864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7113070" y="4591251"/>
            <a:ext cx="4624100"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Context</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3228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477328"/>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pPr>
            <a:r>
              <a:rPr lang="en-US" sz="1400" dirty="0">
                <a:solidFill>
                  <a:schemeClr val="bg1"/>
                </a:solidFill>
                <a:latin typeface="Arial" panose="020B0604020202020204" pitchFamily="34" charset="0"/>
                <a:cs typeface="Arial" panose="020B0604020202020204" pitchFamily="34" charset="0"/>
              </a:rPr>
              <a:t>View north on NW 23rd toward the site</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DB03DAE5-6A05-409F-9A4F-989EE71D0EC3}"/>
              </a:ext>
            </a:extLst>
          </p:cNvPr>
          <p:cNvSpPr/>
          <p:nvPr/>
        </p:nvSpPr>
        <p:spPr>
          <a:xfrm rot="18929143">
            <a:off x="10163525" y="5826682"/>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7" name="Picture 6">
            <a:extLst>
              <a:ext uri="{FF2B5EF4-FFF2-40B4-BE49-F238E27FC236}">
                <a16:creationId xmlns:a16="http://schemas.microsoft.com/office/drawing/2014/main" id="{70606483-50DD-451E-BA0C-F60A0AE74509}"/>
              </a:ext>
            </a:extLst>
          </p:cNvPr>
          <p:cNvPicPr>
            <a:picLocks noChangeAspect="1"/>
          </p:cNvPicPr>
          <p:nvPr/>
        </p:nvPicPr>
        <p:blipFill rotWithShape="1">
          <a:blip r:embed="rId3"/>
          <a:srcRect l="7334" r="16211"/>
          <a:stretch/>
        </p:blipFill>
        <p:spPr>
          <a:xfrm>
            <a:off x="232484" y="395159"/>
            <a:ext cx="8353993" cy="6219649"/>
          </a:xfrm>
          <a:prstGeom prst="rect">
            <a:avLst/>
          </a:prstGeom>
        </p:spPr>
      </p:pic>
      <p:pic>
        <p:nvPicPr>
          <p:cNvPr id="11" name="Picture 10">
            <a:extLst>
              <a:ext uri="{FF2B5EF4-FFF2-40B4-BE49-F238E27FC236}">
                <a16:creationId xmlns:a16="http://schemas.microsoft.com/office/drawing/2014/main" id="{465FC70E-F56C-4B9C-AB2E-A8CFEBF829A1}"/>
              </a:ext>
            </a:extLst>
          </p:cNvPr>
          <p:cNvPicPr>
            <a:picLocks noChangeAspect="1"/>
          </p:cNvPicPr>
          <p:nvPr/>
        </p:nvPicPr>
        <p:blipFill rotWithShape="1">
          <a:blip r:embed="rId4"/>
          <a:srcRect r="3099" b="12685"/>
          <a:stretch/>
        </p:blipFill>
        <p:spPr>
          <a:xfrm>
            <a:off x="9068004" y="4543280"/>
            <a:ext cx="2904212" cy="2071529"/>
          </a:xfrm>
          <a:prstGeom prst="rect">
            <a:avLst/>
          </a:prstGeom>
        </p:spPr>
      </p:pic>
      <p:cxnSp>
        <p:nvCxnSpPr>
          <p:cNvPr id="8" name="Straight Arrow Connector 7">
            <a:extLst>
              <a:ext uri="{FF2B5EF4-FFF2-40B4-BE49-F238E27FC236}">
                <a16:creationId xmlns:a16="http://schemas.microsoft.com/office/drawing/2014/main" id="{401C9CBD-0971-490C-B345-20E140C4F9EE}"/>
              </a:ext>
            </a:extLst>
          </p:cNvPr>
          <p:cNvCxnSpPr>
            <a:cxnSpLocks/>
          </p:cNvCxnSpPr>
          <p:nvPr/>
        </p:nvCxnSpPr>
        <p:spPr>
          <a:xfrm>
            <a:off x="4314214" y="2212204"/>
            <a:ext cx="0" cy="4817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865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C8A49-CEAD-44BC-8C3D-565DDD226E9B}"/>
              </a:ext>
            </a:extLst>
          </p:cNvPr>
          <p:cNvPicPr>
            <a:picLocks noChangeAspect="1"/>
          </p:cNvPicPr>
          <p:nvPr/>
        </p:nvPicPr>
        <p:blipFill>
          <a:blip r:embed="rId3"/>
          <a:stretch>
            <a:fillRect/>
          </a:stretch>
        </p:blipFill>
        <p:spPr>
          <a:xfrm>
            <a:off x="265489" y="243190"/>
            <a:ext cx="6207037" cy="3185809"/>
          </a:xfrm>
          <a:prstGeom prst="rect">
            <a:avLst/>
          </a:prstGeom>
        </p:spPr>
      </p:pic>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3" y="243191"/>
            <a:ext cx="3123995" cy="101566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pPr>
            <a:r>
              <a:rPr lang="en-US" sz="1400" dirty="0">
                <a:solidFill>
                  <a:schemeClr val="bg1"/>
                </a:solidFill>
                <a:latin typeface="Arial" panose="020B0604020202020204" pitchFamily="34" charset="0"/>
                <a:cs typeface="Arial" panose="020B0604020202020204" pitchFamily="34" charset="0"/>
              </a:rPr>
              <a:t>Views east on Marshall</a:t>
            </a: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DB03DAE5-6A05-409F-9A4F-989EE71D0EC3}"/>
              </a:ext>
            </a:extLst>
          </p:cNvPr>
          <p:cNvSpPr/>
          <p:nvPr/>
        </p:nvSpPr>
        <p:spPr>
          <a:xfrm rot="18929143">
            <a:off x="10163525" y="5826682"/>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1" name="Picture 10">
            <a:extLst>
              <a:ext uri="{FF2B5EF4-FFF2-40B4-BE49-F238E27FC236}">
                <a16:creationId xmlns:a16="http://schemas.microsoft.com/office/drawing/2014/main" id="{465FC70E-F56C-4B9C-AB2E-A8CFEBF829A1}"/>
              </a:ext>
            </a:extLst>
          </p:cNvPr>
          <p:cNvPicPr>
            <a:picLocks noChangeAspect="1"/>
          </p:cNvPicPr>
          <p:nvPr/>
        </p:nvPicPr>
        <p:blipFill rotWithShape="1">
          <a:blip r:embed="rId4"/>
          <a:srcRect r="3099" b="12685"/>
          <a:stretch/>
        </p:blipFill>
        <p:spPr>
          <a:xfrm>
            <a:off x="9068004" y="4543280"/>
            <a:ext cx="2904212" cy="2071529"/>
          </a:xfrm>
          <a:prstGeom prst="rect">
            <a:avLst/>
          </a:prstGeom>
        </p:spPr>
      </p:pic>
      <p:cxnSp>
        <p:nvCxnSpPr>
          <p:cNvPr id="10" name="Straight Arrow Connector 9">
            <a:extLst>
              <a:ext uri="{FF2B5EF4-FFF2-40B4-BE49-F238E27FC236}">
                <a16:creationId xmlns:a16="http://schemas.microsoft.com/office/drawing/2014/main" id="{D2DDFD93-B098-41CA-81E1-EDA6784C77EE}"/>
              </a:ext>
            </a:extLst>
          </p:cNvPr>
          <p:cNvCxnSpPr>
            <a:cxnSpLocks/>
          </p:cNvCxnSpPr>
          <p:nvPr/>
        </p:nvCxnSpPr>
        <p:spPr>
          <a:xfrm>
            <a:off x="2704354" y="4803895"/>
            <a:ext cx="0" cy="4817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5E4D5D8-4A77-4A40-981A-06EDAC06E2A2}"/>
              </a:ext>
            </a:extLst>
          </p:cNvPr>
          <p:cNvCxnSpPr>
            <a:cxnSpLocks/>
          </p:cNvCxnSpPr>
          <p:nvPr/>
        </p:nvCxnSpPr>
        <p:spPr>
          <a:xfrm>
            <a:off x="2704354" y="1619957"/>
            <a:ext cx="0" cy="4817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68DEAC5-D58E-494A-8C03-28784A77BF04}"/>
              </a:ext>
            </a:extLst>
          </p:cNvPr>
          <p:cNvPicPr>
            <a:picLocks noChangeAspect="1"/>
          </p:cNvPicPr>
          <p:nvPr/>
        </p:nvPicPr>
        <p:blipFill>
          <a:blip r:embed="rId5"/>
          <a:stretch>
            <a:fillRect/>
          </a:stretch>
        </p:blipFill>
        <p:spPr>
          <a:xfrm>
            <a:off x="1192057" y="3664992"/>
            <a:ext cx="7337741" cy="2949817"/>
          </a:xfrm>
          <a:prstGeom prst="rect">
            <a:avLst/>
          </a:prstGeom>
        </p:spPr>
      </p:pic>
      <p:cxnSp>
        <p:nvCxnSpPr>
          <p:cNvPr id="13" name="Straight Arrow Connector 12">
            <a:extLst>
              <a:ext uri="{FF2B5EF4-FFF2-40B4-BE49-F238E27FC236}">
                <a16:creationId xmlns:a16="http://schemas.microsoft.com/office/drawing/2014/main" id="{31E1CE64-988F-4A8A-99B1-9F6CDF716FA9}"/>
              </a:ext>
            </a:extLst>
          </p:cNvPr>
          <p:cNvCxnSpPr>
            <a:cxnSpLocks/>
          </p:cNvCxnSpPr>
          <p:nvPr/>
        </p:nvCxnSpPr>
        <p:spPr>
          <a:xfrm>
            <a:off x="2492213" y="4803895"/>
            <a:ext cx="0" cy="4817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607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01566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pPr>
            <a:r>
              <a:rPr lang="en-US" sz="1400" dirty="0">
                <a:solidFill>
                  <a:schemeClr val="bg1"/>
                </a:solidFill>
                <a:latin typeface="Arial" panose="020B0604020202020204" pitchFamily="34" charset="0"/>
                <a:cs typeface="Arial" panose="020B0604020202020204" pitchFamily="34" charset="0"/>
              </a:rPr>
              <a:t>Views east on Northrup</a:t>
            </a: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DB03DAE5-6A05-409F-9A4F-989EE71D0EC3}"/>
              </a:ext>
            </a:extLst>
          </p:cNvPr>
          <p:cNvSpPr/>
          <p:nvPr/>
        </p:nvSpPr>
        <p:spPr>
          <a:xfrm rot="18929143">
            <a:off x="10163525" y="5826682"/>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1" name="Picture 10">
            <a:extLst>
              <a:ext uri="{FF2B5EF4-FFF2-40B4-BE49-F238E27FC236}">
                <a16:creationId xmlns:a16="http://schemas.microsoft.com/office/drawing/2014/main" id="{465FC70E-F56C-4B9C-AB2E-A8CFEBF829A1}"/>
              </a:ext>
            </a:extLst>
          </p:cNvPr>
          <p:cNvPicPr>
            <a:picLocks noChangeAspect="1"/>
          </p:cNvPicPr>
          <p:nvPr/>
        </p:nvPicPr>
        <p:blipFill rotWithShape="1">
          <a:blip r:embed="rId3"/>
          <a:srcRect r="3099" b="12685"/>
          <a:stretch/>
        </p:blipFill>
        <p:spPr>
          <a:xfrm>
            <a:off x="9068004" y="4543280"/>
            <a:ext cx="2904212" cy="2071529"/>
          </a:xfrm>
          <a:prstGeom prst="rect">
            <a:avLst/>
          </a:prstGeom>
        </p:spPr>
      </p:pic>
      <p:pic>
        <p:nvPicPr>
          <p:cNvPr id="8" name="Picture 7">
            <a:extLst>
              <a:ext uri="{FF2B5EF4-FFF2-40B4-BE49-F238E27FC236}">
                <a16:creationId xmlns:a16="http://schemas.microsoft.com/office/drawing/2014/main" id="{919CF020-9712-4512-8A8E-3F067F0AC6DC}"/>
              </a:ext>
            </a:extLst>
          </p:cNvPr>
          <p:cNvPicPr>
            <a:picLocks noChangeAspect="1"/>
          </p:cNvPicPr>
          <p:nvPr/>
        </p:nvPicPr>
        <p:blipFill>
          <a:blip r:embed="rId4"/>
          <a:stretch>
            <a:fillRect/>
          </a:stretch>
        </p:blipFill>
        <p:spPr>
          <a:xfrm>
            <a:off x="219783" y="3644458"/>
            <a:ext cx="7383447" cy="2970352"/>
          </a:xfrm>
          <a:prstGeom prst="rect">
            <a:avLst/>
          </a:prstGeom>
        </p:spPr>
      </p:pic>
      <p:cxnSp>
        <p:nvCxnSpPr>
          <p:cNvPr id="10" name="Straight Arrow Connector 9">
            <a:extLst>
              <a:ext uri="{FF2B5EF4-FFF2-40B4-BE49-F238E27FC236}">
                <a16:creationId xmlns:a16="http://schemas.microsoft.com/office/drawing/2014/main" id="{D2DDFD93-B098-41CA-81E1-EDA6784C77EE}"/>
              </a:ext>
            </a:extLst>
          </p:cNvPr>
          <p:cNvCxnSpPr>
            <a:cxnSpLocks/>
          </p:cNvCxnSpPr>
          <p:nvPr/>
        </p:nvCxnSpPr>
        <p:spPr>
          <a:xfrm>
            <a:off x="3993047" y="4543280"/>
            <a:ext cx="0" cy="4817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5E4D5D8-4A77-4A40-981A-06EDAC06E2A2}"/>
              </a:ext>
            </a:extLst>
          </p:cNvPr>
          <p:cNvCxnSpPr>
            <a:cxnSpLocks/>
          </p:cNvCxnSpPr>
          <p:nvPr/>
        </p:nvCxnSpPr>
        <p:spPr>
          <a:xfrm>
            <a:off x="4159668" y="1272046"/>
            <a:ext cx="0" cy="4817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E7BA7A-CE8E-4532-9874-07EE7818D0BA}"/>
              </a:ext>
            </a:extLst>
          </p:cNvPr>
          <p:cNvPicPr>
            <a:picLocks noChangeAspect="1"/>
          </p:cNvPicPr>
          <p:nvPr/>
        </p:nvPicPr>
        <p:blipFill rotWithShape="1">
          <a:blip r:embed="rId5"/>
          <a:srcRect l="10191" r="5046"/>
          <a:stretch/>
        </p:blipFill>
        <p:spPr>
          <a:xfrm>
            <a:off x="1693323" y="243190"/>
            <a:ext cx="6843714" cy="3205039"/>
          </a:xfrm>
          <a:prstGeom prst="rect">
            <a:avLst/>
          </a:prstGeom>
        </p:spPr>
      </p:pic>
      <p:cxnSp>
        <p:nvCxnSpPr>
          <p:cNvPr id="13" name="Straight Arrow Connector 12">
            <a:extLst>
              <a:ext uri="{FF2B5EF4-FFF2-40B4-BE49-F238E27FC236}">
                <a16:creationId xmlns:a16="http://schemas.microsoft.com/office/drawing/2014/main" id="{E0D56F26-9961-4A60-B6C5-EEDF04D789DA}"/>
              </a:ext>
            </a:extLst>
          </p:cNvPr>
          <p:cNvCxnSpPr>
            <a:cxnSpLocks/>
          </p:cNvCxnSpPr>
          <p:nvPr/>
        </p:nvCxnSpPr>
        <p:spPr>
          <a:xfrm>
            <a:off x="5445610" y="1881042"/>
            <a:ext cx="0" cy="4817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561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B864AA-80D4-450C-9C8A-4FCC5066F24B}"/>
              </a:ext>
            </a:extLst>
          </p:cNvPr>
          <p:cNvPicPr>
            <a:picLocks noChangeAspect="1"/>
          </p:cNvPicPr>
          <p:nvPr/>
        </p:nvPicPr>
        <p:blipFill>
          <a:blip r:embed="rId3"/>
          <a:stretch>
            <a:fillRect/>
          </a:stretch>
        </p:blipFill>
        <p:spPr>
          <a:xfrm>
            <a:off x="219784" y="3697680"/>
            <a:ext cx="6123866" cy="2917130"/>
          </a:xfrm>
          <a:prstGeom prst="rect">
            <a:avLst/>
          </a:prstGeom>
        </p:spPr>
      </p:pic>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01566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pPr>
            <a:r>
              <a:rPr lang="en-US" sz="1400" dirty="0">
                <a:solidFill>
                  <a:schemeClr val="bg1"/>
                </a:solidFill>
                <a:latin typeface="Arial" panose="020B0604020202020204" pitchFamily="34" charset="0"/>
                <a:cs typeface="Arial" panose="020B0604020202020204" pitchFamily="34" charset="0"/>
              </a:rPr>
              <a:t>Views west on Northrup</a:t>
            </a:r>
          </a:p>
        </p:txBody>
      </p:sp>
      <p:sp>
        <p:nvSpPr>
          <p:cNvPr id="2" name="Isosceles Triangle 1">
            <a:extLst>
              <a:ext uri="{FF2B5EF4-FFF2-40B4-BE49-F238E27FC236}">
                <a16:creationId xmlns:a16="http://schemas.microsoft.com/office/drawing/2014/main" id="{DB03DAE5-6A05-409F-9A4F-989EE71D0EC3}"/>
              </a:ext>
            </a:extLst>
          </p:cNvPr>
          <p:cNvSpPr/>
          <p:nvPr/>
        </p:nvSpPr>
        <p:spPr>
          <a:xfrm rot="18929143">
            <a:off x="10163525" y="5826682"/>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1" name="Picture 10">
            <a:extLst>
              <a:ext uri="{FF2B5EF4-FFF2-40B4-BE49-F238E27FC236}">
                <a16:creationId xmlns:a16="http://schemas.microsoft.com/office/drawing/2014/main" id="{465FC70E-F56C-4B9C-AB2E-A8CFEBF829A1}"/>
              </a:ext>
            </a:extLst>
          </p:cNvPr>
          <p:cNvPicPr>
            <a:picLocks noChangeAspect="1"/>
          </p:cNvPicPr>
          <p:nvPr/>
        </p:nvPicPr>
        <p:blipFill rotWithShape="1">
          <a:blip r:embed="rId4"/>
          <a:srcRect r="3099" b="12685"/>
          <a:stretch/>
        </p:blipFill>
        <p:spPr>
          <a:xfrm>
            <a:off x="9068004" y="4543280"/>
            <a:ext cx="2904212" cy="2071529"/>
          </a:xfrm>
          <a:prstGeom prst="rect">
            <a:avLst/>
          </a:prstGeom>
        </p:spPr>
      </p:pic>
      <p:cxnSp>
        <p:nvCxnSpPr>
          <p:cNvPr id="10" name="Straight Arrow Connector 9">
            <a:extLst>
              <a:ext uri="{FF2B5EF4-FFF2-40B4-BE49-F238E27FC236}">
                <a16:creationId xmlns:a16="http://schemas.microsoft.com/office/drawing/2014/main" id="{D2DDFD93-B098-41CA-81E1-EDA6784C77EE}"/>
              </a:ext>
            </a:extLst>
          </p:cNvPr>
          <p:cNvCxnSpPr>
            <a:cxnSpLocks/>
          </p:cNvCxnSpPr>
          <p:nvPr/>
        </p:nvCxnSpPr>
        <p:spPr>
          <a:xfrm>
            <a:off x="2149960" y="3919057"/>
            <a:ext cx="0" cy="4817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5E4D5D8-4A77-4A40-981A-06EDAC06E2A2}"/>
              </a:ext>
            </a:extLst>
          </p:cNvPr>
          <p:cNvCxnSpPr>
            <a:cxnSpLocks/>
          </p:cNvCxnSpPr>
          <p:nvPr/>
        </p:nvCxnSpPr>
        <p:spPr>
          <a:xfrm>
            <a:off x="4159668" y="1272046"/>
            <a:ext cx="0" cy="4817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A876B58-EEC6-4B1F-8E29-447E83B54459}"/>
              </a:ext>
            </a:extLst>
          </p:cNvPr>
          <p:cNvPicPr>
            <a:picLocks noChangeAspect="1"/>
          </p:cNvPicPr>
          <p:nvPr/>
        </p:nvPicPr>
        <p:blipFill>
          <a:blip r:embed="rId5"/>
          <a:stretch>
            <a:fillRect/>
          </a:stretch>
        </p:blipFill>
        <p:spPr>
          <a:xfrm>
            <a:off x="1406046" y="243191"/>
            <a:ext cx="7130991" cy="3185809"/>
          </a:xfrm>
          <a:prstGeom prst="rect">
            <a:avLst/>
          </a:prstGeom>
        </p:spPr>
      </p:pic>
      <p:cxnSp>
        <p:nvCxnSpPr>
          <p:cNvPr id="13" name="Straight Arrow Connector 12">
            <a:extLst>
              <a:ext uri="{FF2B5EF4-FFF2-40B4-BE49-F238E27FC236}">
                <a16:creationId xmlns:a16="http://schemas.microsoft.com/office/drawing/2014/main" id="{A3C69300-869C-420C-B51F-0EA945989CAF}"/>
              </a:ext>
            </a:extLst>
          </p:cNvPr>
          <p:cNvCxnSpPr>
            <a:cxnSpLocks/>
          </p:cNvCxnSpPr>
          <p:nvPr/>
        </p:nvCxnSpPr>
        <p:spPr>
          <a:xfrm>
            <a:off x="4645510" y="1272046"/>
            <a:ext cx="0" cy="4817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427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6208A9-16F8-4795-9604-EAF4B10F04EF}"/>
              </a:ext>
            </a:extLst>
          </p:cNvPr>
          <p:cNvPicPr>
            <a:picLocks noChangeAspect="1"/>
          </p:cNvPicPr>
          <p:nvPr/>
        </p:nvPicPr>
        <p:blipFill>
          <a:blip r:embed="rId3"/>
          <a:stretch>
            <a:fillRect/>
          </a:stretch>
        </p:blipFill>
        <p:spPr>
          <a:xfrm>
            <a:off x="266496" y="313115"/>
            <a:ext cx="6975009" cy="3115885"/>
          </a:xfrm>
          <a:prstGeom prst="rect">
            <a:avLst/>
          </a:prstGeom>
        </p:spPr>
      </p:pic>
      <p:pic>
        <p:nvPicPr>
          <p:cNvPr id="7" name="Picture 6">
            <a:extLst>
              <a:ext uri="{FF2B5EF4-FFF2-40B4-BE49-F238E27FC236}">
                <a16:creationId xmlns:a16="http://schemas.microsoft.com/office/drawing/2014/main" id="{B6E396C8-F7DB-4BDC-8B1F-53FA2B4163C1}"/>
              </a:ext>
            </a:extLst>
          </p:cNvPr>
          <p:cNvPicPr>
            <a:picLocks noChangeAspect="1"/>
          </p:cNvPicPr>
          <p:nvPr/>
        </p:nvPicPr>
        <p:blipFill>
          <a:blip r:embed="rId4"/>
          <a:stretch>
            <a:fillRect/>
          </a:stretch>
        </p:blipFill>
        <p:spPr>
          <a:xfrm>
            <a:off x="1684558" y="3697321"/>
            <a:ext cx="6766612" cy="2917488"/>
          </a:xfrm>
          <a:prstGeom prst="rect">
            <a:avLst/>
          </a:prstGeom>
        </p:spPr>
      </p:pic>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446550"/>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pPr>
            <a:r>
              <a:rPr lang="en-US" sz="1400" dirty="0">
                <a:solidFill>
                  <a:schemeClr val="bg1"/>
                </a:solidFill>
                <a:latin typeface="Arial" panose="020B0604020202020204" pitchFamily="34" charset="0"/>
                <a:cs typeface="Arial" panose="020B0604020202020204" pitchFamily="34" charset="0"/>
              </a:rPr>
              <a:t>View north on NW 23</a:t>
            </a:r>
            <a:r>
              <a:rPr lang="en-US" sz="1400" baseline="30000" dirty="0">
                <a:solidFill>
                  <a:schemeClr val="bg1"/>
                </a:solidFill>
                <a:latin typeface="Arial" panose="020B0604020202020204" pitchFamily="34" charset="0"/>
                <a:cs typeface="Arial" panose="020B0604020202020204" pitchFamily="34" charset="0"/>
              </a:rPr>
              <a:t>rd</a:t>
            </a:r>
            <a:endParaRPr lang="en-US" sz="1400" dirty="0">
              <a:solidFill>
                <a:schemeClr val="bg1"/>
              </a:solidFill>
              <a:latin typeface="Arial" panose="020B0604020202020204" pitchFamily="34" charset="0"/>
              <a:cs typeface="Arial" panose="020B0604020202020204" pitchFamily="34" charset="0"/>
            </a:endParaRPr>
          </a:p>
          <a:p>
            <a:pPr>
              <a:spcBef>
                <a:spcPct val="0"/>
              </a:spcBef>
            </a:pPr>
            <a:endParaRPr lang="en-US" sz="1400" dirty="0">
              <a:solidFill>
                <a:schemeClr val="bg1"/>
              </a:solidFill>
              <a:latin typeface="Arial" panose="020B0604020202020204" pitchFamily="34" charset="0"/>
              <a:cs typeface="Arial" panose="020B0604020202020204" pitchFamily="34" charset="0"/>
            </a:endParaRPr>
          </a:p>
          <a:p>
            <a:pPr>
              <a:spcBef>
                <a:spcPct val="0"/>
              </a:spcBef>
            </a:pPr>
            <a:r>
              <a:rPr lang="en-US" sz="1400" dirty="0">
                <a:solidFill>
                  <a:schemeClr val="bg1"/>
                </a:solidFill>
                <a:latin typeface="Arial" panose="020B0604020202020204" pitchFamily="34" charset="0"/>
                <a:cs typeface="Arial" panose="020B0604020202020204" pitchFamily="34" charset="0"/>
              </a:rPr>
              <a:t>View south on 23</a:t>
            </a:r>
            <a:r>
              <a:rPr lang="en-US" sz="1400" baseline="30000" dirty="0">
                <a:solidFill>
                  <a:schemeClr val="bg1"/>
                </a:solidFill>
                <a:latin typeface="Arial" panose="020B0604020202020204" pitchFamily="34" charset="0"/>
                <a:cs typeface="Arial" panose="020B0604020202020204" pitchFamily="34" charset="0"/>
              </a:rPr>
              <a:t>rd</a:t>
            </a: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DB03DAE5-6A05-409F-9A4F-989EE71D0EC3}"/>
              </a:ext>
            </a:extLst>
          </p:cNvPr>
          <p:cNvSpPr/>
          <p:nvPr/>
        </p:nvSpPr>
        <p:spPr>
          <a:xfrm rot="18929143">
            <a:off x="10163525" y="5826682"/>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1" name="Picture 10">
            <a:extLst>
              <a:ext uri="{FF2B5EF4-FFF2-40B4-BE49-F238E27FC236}">
                <a16:creationId xmlns:a16="http://schemas.microsoft.com/office/drawing/2014/main" id="{465FC70E-F56C-4B9C-AB2E-A8CFEBF829A1}"/>
              </a:ext>
            </a:extLst>
          </p:cNvPr>
          <p:cNvPicPr>
            <a:picLocks noChangeAspect="1"/>
          </p:cNvPicPr>
          <p:nvPr/>
        </p:nvPicPr>
        <p:blipFill rotWithShape="1">
          <a:blip r:embed="rId5"/>
          <a:srcRect r="3099" b="12685"/>
          <a:stretch/>
        </p:blipFill>
        <p:spPr>
          <a:xfrm>
            <a:off x="9068004" y="4543280"/>
            <a:ext cx="2904212" cy="2071529"/>
          </a:xfrm>
          <a:prstGeom prst="rect">
            <a:avLst/>
          </a:prstGeom>
        </p:spPr>
      </p:pic>
      <p:cxnSp>
        <p:nvCxnSpPr>
          <p:cNvPr id="9" name="Straight Arrow Connector 8">
            <a:extLst>
              <a:ext uri="{FF2B5EF4-FFF2-40B4-BE49-F238E27FC236}">
                <a16:creationId xmlns:a16="http://schemas.microsoft.com/office/drawing/2014/main" id="{1C49D2DC-F35E-46E9-8222-5D585D414FC7}"/>
              </a:ext>
            </a:extLst>
          </p:cNvPr>
          <p:cNvCxnSpPr>
            <a:cxnSpLocks/>
          </p:cNvCxnSpPr>
          <p:nvPr/>
        </p:nvCxnSpPr>
        <p:spPr>
          <a:xfrm>
            <a:off x="3312815" y="1689741"/>
            <a:ext cx="0" cy="50291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25E8439-0192-4D3C-BE03-705CDF1EC8F7}"/>
              </a:ext>
            </a:extLst>
          </p:cNvPr>
          <p:cNvCxnSpPr>
            <a:cxnSpLocks/>
          </p:cNvCxnSpPr>
          <p:nvPr/>
        </p:nvCxnSpPr>
        <p:spPr>
          <a:xfrm>
            <a:off x="5443731" y="4414692"/>
            <a:ext cx="0" cy="4817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925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99030" y="243191"/>
            <a:ext cx="3092969" cy="5386090"/>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Zoning</a:t>
            </a:r>
            <a:endParaRPr lang="en-US" altLang="en-US" sz="2000" b="1" dirty="0">
              <a:solidFill>
                <a:schemeClr val="bg1"/>
              </a:solidFill>
              <a:latin typeface="Arial" panose="020B0604020202020204" pitchFamily="34" charset="0"/>
              <a:cs typeface="Arial" panose="020B0604020202020204" pitchFamily="34" charset="0"/>
            </a:endParaRPr>
          </a:p>
          <a:p>
            <a:pPr>
              <a:spcBef>
                <a:spcPts val="60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ts val="600"/>
              </a:spcBef>
              <a:buFontTx/>
              <a:buNone/>
            </a:pPr>
            <a:r>
              <a:rPr lang="en-US" altLang="en-US" b="1" dirty="0">
                <a:solidFill>
                  <a:schemeClr val="bg1"/>
                </a:solidFill>
                <a:latin typeface="Arial" panose="020B0604020202020204" pitchFamily="34" charset="0"/>
                <a:cs typeface="Arial" panose="020B0604020202020204" pitchFamily="34" charset="0"/>
              </a:rPr>
              <a:t>Base Zone: </a:t>
            </a:r>
          </a:p>
          <a:p>
            <a:pPr marL="285750" indent="-285750">
              <a:spcBef>
                <a:spcPts val="6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CM2 - Commercial/ Mixed Use 2</a:t>
            </a:r>
          </a:p>
          <a:p>
            <a:pPr>
              <a:spcBef>
                <a:spcPts val="600"/>
              </a:spcBef>
            </a:pPr>
            <a:endParaRPr lang="en-US" altLang="en-US" b="1" dirty="0">
              <a:solidFill>
                <a:schemeClr val="bg1"/>
              </a:solidFill>
              <a:latin typeface="Arial" panose="020B0604020202020204" pitchFamily="34" charset="0"/>
              <a:cs typeface="Arial" panose="020B0604020202020204" pitchFamily="34" charset="0"/>
            </a:endParaRPr>
          </a:p>
          <a:p>
            <a:pPr>
              <a:spcBef>
                <a:spcPts val="600"/>
              </a:spcBef>
              <a:buFontTx/>
              <a:buNone/>
            </a:pPr>
            <a:r>
              <a:rPr lang="en-US" altLang="en-US" b="1" dirty="0">
                <a:solidFill>
                  <a:schemeClr val="bg1"/>
                </a:solidFill>
                <a:latin typeface="Arial" panose="020B0604020202020204" pitchFamily="34" charset="0"/>
                <a:cs typeface="Arial" panose="020B0604020202020204" pitchFamily="34" charset="0"/>
              </a:rPr>
              <a:t>Overlays: </a:t>
            </a:r>
          </a:p>
          <a:p>
            <a:pPr marL="285750" indent="-285750">
              <a:spcBef>
                <a:spcPts val="6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d - Design</a:t>
            </a:r>
          </a:p>
          <a:p>
            <a:pPr marL="285750" indent="-285750">
              <a:spcBef>
                <a:spcPts val="60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m - Centers Main Street</a:t>
            </a:r>
          </a:p>
          <a:p>
            <a:pPr>
              <a:spcBef>
                <a:spcPts val="600"/>
              </a:spcBef>
            </a:pPr>
            <a:endParaRPr lang="en-US" dirty="0">
              <a:solidFill>
                <a:schemeClr val="bg1"/>
              </a:solidFill>
              <a:latin typeface="Arial" panose="020B0604020202020204" pitchFamily="34" charset="0"/>
              <a:cs typeface="Arial" panose="020B0604020202020204" pitchFamily="34" charset="0"/>
            </a:endParaRPr>
          </a:p>
          <a:p>
            <a:pPr>
              <a:spcBef>
                <a:spcPts val="600"/>
              </a:spcBef>
              <a:buFontTx/>
              <a:buNone/>
            </a:pPr>
            <a:r>
              <a:rPr lang="en-US" altLang="en-US" b="1" dirty="0">
                <a:solidFill>
                  <a:schemeClr val="bg1"/>
                </a:solidFill>
                <a:latin typeface="Arial" panose="020B0604020202020204" pitchFamily="34" charset="0"/>
                <a:cs typeface="Arial" panose="020B0604020202020204" pitchFamily="34" charset="0"/>
              </a:rPr>
              <a:t>Adjacencies:</a:t>
            </a:r>
          </a:p>
          <a:p>
            <a:pPr marL="285750" indent="-285750">
              <a:spcBef>
                <a:spcPts val="600"/>
              </a:spcBef>
              <a:buFont typeface="Wingdings" panose="05000000000000000000" pitchFamily="2" charset="2"/>
              <a:buChar char="§"/>
            </a:pPr>
            <a:r>
              <a:rPr lang="en-US" altLang="en-US" dirty="0">
                <a:solidFill>
                  <a:schemeClr val="bg1"/>
                </a:solidFill>
                <a:latin typeface="Arial" panose="020B0604020202020204" pitchFamily="34" charset="0"/>
                <a:cs typeface="Arial" panose="020B0604020202020204" pitchFamily="34" charset="0"/>
              </a:rPr>
              <a:t>R1 - </a:t>
            </a:r>
            <a:r>
              <a:rPr lang="en-US" dirty="0">
                <a:solidFill>
                  <a:schemeClr val="bg1"/>
                </a:solidFill>
                <a:latin typeface="Arial" panose="020B0604020202020204" pitchFamily="34" charset="0"/>
                <a:cs typeface="Arial" panose="020B0604020202020204" pitchFamily="34" charset="0"/>
              </a:rPr>
              <a:t>Residential Multi-Dwelling 1 to west</a:t>
            </a:r>
          </a:p>
          <a:p>
            <a:pPr>
              <a:spcBef>
                <a:spcPct val="0"/>
              </a:spcBef>
            </a:pPr>
            <a:endParaRPr lang="en-US"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E2A48F14-6D96-488A-B039-20AE506A8435}"/>
              </a:ext>
            </a:extLst>
          </p:cNvPr>
          <p:cNvGrpSpPr/>
          <p:nvPr/>
        </p:nvGrpSpPr>
        <p:grpSpPr>
          <a:xfrm>
            <a:off x="1565207" y="355486"/>
            <a:ext cx="5284773" cy="5801420"/>
            <a:chOff x="1196238" y="243191"/>
            <a:chExt cx="5587622" cy="6133876"/>
          </a:xfrm>
        </p:grpSpPr>
        <p:pic>
          <p:nvPicPr>
            <p:cNvPr id="3" name="Picture 2">
              <a:extLst>
                <a:ext uri="{FF2B5EF4-FFF2-40B4-BE49-F238E27FC236}">
                  <a16:creationId xmlns:a16="http://schemas.microsoft.com/office/drawing/2014/main" id="{7F9B63ED-C417-4E51-8E58-D812C29F8C10}"/>
                </a:ext>
              </a:extLst>
            </p:cNvPr>
            <p:cNvPicPr>
              <a:picLocks noChangeAspect="1"/>
            </p:cNvPicPr>
            <p:nvPr/>
          </p:nvPicPr>
          <p:blipFill rotWithShape="1">
            <a:blip r:embed="rId3"/>
            <a:srcRect b="14272"/>
            <a:stretch/>
          </p:blipFill>
          <p:spPr>
            <a:xfrm>
              <a:off x="1196238" y="243191"/>
              <a:ext cx="5587622" cy="6133876"/>
            </a:xfrm>
            <a:prstGeom prst="rect">
              <a:avLst/>
            </a:prstGeom>
          </p:spPr>
        </p:pic>
        <p:sp>
          <p:nvSpPr>
            <p:cNvPr id="2" name="Freeform: Shape 1">
              <a:extLst>
                <a:ext uri="{FF2B5EF4-FFF2-40B4-BE49-F238E27FC236}">
                  <a16:creationId xmlns:a16="http://schemas.microsoft.com/office/drawing/2014/main" id="{0E469896-F728-4066-8B2B-F8626B2F7A97}"/>
                </a:ext>
              </a:extLst>
            </p:cNvPr>
            <p:cNvSpPr/>
            <p:nvPr/>
          </p:nvSpPr>
          <p:spPr>
            <a:xfrm>
              <a:off x="1276350" y="285750"/>
              <a:ext cx="2525629" cy="6038850"/>
            </a:xfrm>
            <a:custGeom>
              <a:avLst/>
              <a:gdLst>
                <a:gd name="connsiteX0" fmla="*/ 0 w 2552700"/>
                <a:gd name="connsiteY0" fmla="*/ 0 h 6038850"/>
                <a:gd name="connsiteX1" fmla="*/ 2514600 w 2552700"/>
                <a:gd name="connsiteY1" fmla="*/ 76200 h 6038850"/>
                <a:gd name="connsiteX2" fmla="*/ 2514600 w 2552700"/>
                <a:gd name="connsiteY2" fmla="*/ 285750 h 6038850"/>
                <a:gd name="connsiteX3" fmla="*/ 2381250 w 2552700"/>
                <a:gd name="connsiteY3" fmla="*/ 285750 h 6038850"/>
                <a:gd name="connsiteX4" fmla="*/ 2400300 w 2552700"/>
                <a:gd name="connsiteY4" fmla="*/ 1409700 h 6038850"/>
                <a:gd name="connsiteX5" fmla="*/ 2533650 w 2552700"/>
                <a:gd name="connsiteY5" fmla="*/ 1390650 h 6038850"/>
                <a:gd name="connsiteX6" fmla="*/ 2552700 w 2552700"/>
                <a:gd name="connsiteY6" fmla="*/ 5238750 h 6038850"/>
                <a:gd name="connsiteX7" fmla="*/ 2324100 w 2552700"/>
                <a:gd name="connsiteY7" fmla="*/ 5238750 h 6038850"/>
                <a:gd name="connsiteX8" fmla="*/ 2343150 w 2552700"/>
                <a:gd name="connsiteY8" fmla="*/ 5772150 h 6038850"/>
                <a:gd name="connsiteX9" fmla="*/ 2533650 w 2552700"/>
                <a:gd name="connsiteY9" fmla="*/ 5791200 h 6038850"/>
                <a:gd name="connsiteX10" fmla="*/ 2533650 w 2552700"/>
                <a:gd name="connsiteY10" fmla="*/ 6038850 h 6038850"/>
                <a:gd name="connsiteX11" fmla="*/ 0 w 2552700"/>
                <a:gd name="connsiteY11" fmla="*/ 6019800 h 6038850"/>
                <a:gd name="connsiteX12" fmla="*/ 0 w 2552700"/>
                <a:gd name="connsiteY12" fmla="*/ 0 h 60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2700" h="6038850">
                  <a:moveTo>
                    <a:pt x="0" y="0"/>
                  </a:moveTo>
                  <a:lnTo>
                    <a:pt x="2514600" y="76200"/>
                  </a:lnTo>
                  <a:lnTo>
                    <a:pt x="2514600" y="285750"/>
                  </a:lnTo>
                  <a:lnTo>
                    <a:pt x="2381250" y="285750"/>
                  </a:lnTo>
                  <a:lnTo>
                    <a:pt x="2400300" y="1409700"/>
                  </a:lnTo>
                  <a:lnTo>
                    <a:pt x="2533650" y="1390650"/>
                  </a:lnTo>
                  <a:lnTo>
                    <a:pt x="2552700" y="5238750"/>
                  </a:lnTo>
                  <a:lnTo>
                    <a:pt x="2324100" y="5238750"/>
                  </a:lnTo>
                  <a:lnTo>
                    <a:pt x="2343150" y="5772150"/>
                  </a:lnTo>
                  <a:lnTo>
                    <a:pt x="2533650" y="5791200"/>
                  </a:lnTo>
                  <a:lnTo>
                    <a:pt x="2533650" y="6038850"/>
                  </a:lnTo>
                  <a:lnTo>
                    <a:pt x="0" y="6019800"/>
                  </a:lnTo>
                  <a:lnTo>
                    <a:pt x="0" y="0"/>
                  </a:lnTo>
                  <a:close/>
                </a:path>
              </a:pathLst>
            </a:cu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3D4C9771-8F7E-4AC9-91B9-3706525FCC7E}"/>
                </a:ext>
              </a:extLst>
            </p:cNvPr>
            <p:cNvSpPr/>
            <p:nvPr/>
          </p:nvSpPr>
          <p:spPr>
            <a:xfrm>
              <a:off x="3591481" y="319285"/>
              <a:ext cx="3192379" cy="6047874"/>
            </a:xfrm>
            <a:custGeom>
              <a:avLst/>
              <a:gdLst>
                <a:gd name="connsiteX0" fmla="*/ 224589 w 3192379"/>
                <a:gd name="connsiteY0" fmla="*/ 32084 h 6047874"/>
                <a:gd name="connsiteX1" fmla="*/ 1572126 w 3192379"/>
                <a:gd name="connsiteY1" fmla="*/ 0 h 6047874"/>
                <a:gd name="connsiteX2" fmla="*/ 1604210 w 3192379"/>
                <a:gd name="connsiteY2" fmla="*/ 272716 h 6047874"/>
                <a:gd name="connsiteX3" fmla="*/ 1331494 w 3192379"/>
                <a:gd name="connsiteY3" fmla="*/ 256674 h 6047874"/>
                <a:gd name="connsiteX4" fmla="*/ 1299410 w 3192379"/>
                <a:gd name="connsiteY4" fmla="*/ 1427747 h 6047874"/>
                <a:gd name="connsiteX5" fmla="*/ 1860884 w 3192379"/>
                <a:gd name="connsiteY5" fmla="*/ 1363579 h 6047874"/>
                <a:gd name="connsiteX6" fmla="*/ 1860884 w 3192379"/>
                <a:gd name="connsiteY6" fmla="*/ 802105 h 6047874"/>
                <a:gd name="connsiteX7" fmla="*/ 1989221 w 3192379"/>
                <a:gd name="connsiteY7" fmla="*/ 770021 h 6047874"/>
                <a:gd name="connsiteX8" fmla="*/ 2021305 w 3192379"/>
                <a:gd name="connsiteY8" fmla="*/ 288758 h 6047874"/>
                <a:gd name="connsiteX9" fmla="*/ 2422357 w 3192379"/>
                <a:gd name="connsiteY9" fmla="*/ 272716 h 6047874"/>
                <a:gd name="connsiteX10" fmla="*/ 2438400 w 3192379"/>
                <a:gd name="connsiteY10" fmla="*/ 64168 h 6047874"/>
                <a:gd name="connsiteX11" fmla="*/ 3160294 w 3192379"/>
                <a:gd name="connsiteY11" fmla="*/ 16042 h 6047874"/>
                <a:gd name="connsiteX12" fmla="*/ 3192379 w 3192379"/>
                <a:gd name="connsiteY12" fmla="*/ 5759116 h 6047874"/>
                <a:gd name="connsiteX13" fmla="*/ 2229852 w 3192379"/>
                <a:gd name="connsiteY13" fmla="*/ 5759116 h 6047874"/>
                <a:gd name="connsiteX14" fmla="*/ 2197768 w 3192379"/>
                <a:gd name="connsiteY14" fmla="*/ 4636168 h 6047874"/>
                <a:gd name="connsiteX15" fmla="*/ 1299410 w 3192379"/>
                <a:gd name="connsiteY15" fmla="*/ 4668253 h 6047874"/>
                <a:gd name="connsiteX16" fmla="*/ 1299410 w 3192379"/>
                <a:gd name="connsiteY16" fmla="*/ 6047874 h 6047874"/>
                <a:gd name="connsiteX17" fmla="*/ 208547 w 3192379"/>
                <a:gd name="connsiteY17" fmla="*/ 6047874 h 6047874"/>
                <a:gd name="connsiteX18" fmla="*/ 224589 w 3192379"/>
                <a:gd name="connsiteY18" fmla="*/ 5791200 h 6047874"/>
                <a:gd name="connsiteX19" fmla="*/ 0 w 3192379"/>
                <a:gd name="connsiteY19" fmla="*/ 5791200 h 6047874"/>
                <a:gd name="connsiteX20" fmla="*/ 32084 w 3192379"/>
                <a:gd name="connsiteY20" fmla="*/ 5229726 h 6047874"/>
                <a:gd name="connsiteX21" fmla="*/ 192505 w 3192379"/>
                <a:gd name="connsiteY21" fmla="*/ 5229726 h 6047874"/>
                <a:gd name="connsiteX22" fmla="*/ 256673 w 3192379"/>
                <a:gd name="connsiteY22" fmla="*/ 1363579 h 6047874"/>
                <a:gd name="connsiteX23" fmla="*/ 112294 w 3192379"/>
                <a:gd name="connsiteY23" fmla="*/ 1363579 h 6047874"/>
                <a:gd name="connsiteX24" fmla="*/ 96252 w 3192379"/>
                <a:gd name="connsiteY24" fmla="*/ 256674 h 6047874"/>
                <a:gd name="connsiteX25" fmla="*/ 240631 w 3192379"/>
                <a:gd name="connsiteY25" fmla="*/ 272716 h 6047874"/>
                <a:gd name="connsiteX26" fmla="*/ 224589 w 3192379"/>
                <a:gd name="connsiteY26" fmla="*/ 32084 h 604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92379" h="6047874">
                  <a:moveTo>
                    <a:pt x="224589" y="32084"/>
                  </a:moveTo>
                  <a:lnTo>
                    <a:pt x="1572126" y="0"/>
                  </a:lnTo>
                  <a:lnTo>
                    <a:pt x="1604210" y="272716"/>
                  </a:lnTo>
                  <a:lnTo>
                    <a:pt x="1331494" y="256674"/>
                  </a:lnTo>
                  <a:lnTo>
                    <a:pt x="1299410" y="1427747"/>
                  </a:lnTo>
                  <a:lnTo>
                    <a:pt x="1860884" y="1363579"/>
                  </a:lnTo>
                  <a:lnTo>
                    <a:pt x="1860884" y="802105"/>
                  </a:lnTo>
                  <a:lnTo>
                    <a:pt x="1989221" y="770021"/>
                  </a:lnTo>
                  <a:lnTo>
                    <a:pt x="2021305" y="288758"/>
                  </a:lnTo>
                  <a:lnTo>
                    <a:pt x="2422357" y="272716"/>
                  </a:lnTo>
                  <a:lnTo>
                    <a:pt x="2438400" y="64168"/>
                  </a:lnTo>
                  <a:lnTo>
                    <a:pt x="3160294" y="16042"/>
                  </a:lnTo>
                  <a:lnTo>
                    <a:pt x="3192379" y="5759116"/>
                  </a:lnTo>
                  <a:lnTo>
                    <a:pt x="2229852" y="5759116"/>
                  </a:lnTo>
                  <a:lnTo>
                    <a:pt x="2197768" y="4636168"/>
                  </a:lnTo>
                  <a:lnTo>
                    <a:pt x="1299410" y="4668253"/>
                  </a:lnTo>
                  <a:lnTo>
                    <a:pt x="1299410" y="6047874"/>
                  </a:lnTo>
                  <a:lnTo>
                    <a:pt x="208547" y="6047874"/>
                  </a:lnTo>
                  <a:lnTo>
                    <a:pt x="224589" y="5791200"/>
                  </a:lnTo>
                  <a:lnTo>
                    <a:pt x="0" y="5791200"/>
                  </a:lnTo>
                  <a:lnTo>
                    <a:pt x="32084" y="5229726"/>
                  </a:lnTo>
                  <a:lnTo>
                    <a:pt x="192505" y="5229726"/>
                  </a:lnTo>
                  <a:lnTo>
                    <a:pt x="256673" y="1363579"/>
                  </a:lnTo>
                  <a:lnTo>
                    <a:pt x="112294" y="1363579"/>
                  </a:lnTo>
                  <a:lnTo>
                    <a:pt x="96252" y="256674"/>
                  </a:lnTo>
                  <a:lnTo>
                    <a:pt x="240631" y="272716"/>
                  </a:lnTo>
                  <a:lnTo>
                    <a:pt x="224589" y="32084"/>
                  </a:lnTo>
                  <a:close/>
                </a:path>
              </a:pathLst>
            </a:cu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CDCBD718-0D2D-4788-98B6-10F068E95A6D}"/>
                </a:ext>
              </a:extLst>
            </p:cNvPr>
            <p:cNvSpPr/>
            <p:nvPr/>
          </p:nvSpPr>
          <p:spPr>
            <a:xfrm>
              <a:off x="4908884" y="288758"/>
              <a:ext cx="1122948" cy="1395663"/>
            </a:xfrm>
            <a:custGeom>
              <a:avLst/>
              <a:gdLst>
                <a:gd name="connsiteX0" fmla="*/ 272716 w 1122948"/>
                <a:gd name="connsiteY0" fmla="*/ 0 h 1395663"/>
                <a:gd name="connsiteX1" fmla="*/ 272716 w 1122948"/>
                <a:gd name="connsiteY1" fmla="*/ 304800 h 1395663"/>
                <a:gd name="connsiteX2" fmla="*/ 0 w 1122948"/>
                <a:gd name="connsiteY2" fmla="*/ 304800 h 1395663"/>
                <a:gd name="connsiteX3" fmla="*/ 16042 w 1122948"/>
                <a:gd name="connsiteY3" fmla="*/ 1395663 h 1395663"/>
                <a:gd name="connsiteX4" fmla="*/ 561474 w 1122948"/>
                <a:gd name="connsiteY4" fmla="*/ 1379621 h 1395663"/>
                <a:gd name="connsiteX5" fmla="*/ 545432 w 1122948"/>
                <a:gd name="connsiteY5" fmla="*/ 850231 h 1395663"/>
                <a:gd name="connsiteX6" fmla="*/ 689811 w 1122948"/>
                <a:gd name="connsiteY6" fmla="*/ 850231 h 1395663"/>
                <a:gd name="connsiteX7" fmla="*/ 689811 w 1122948"/>
                <a:gd name="connsiteY7" fmla="*/ 272716 h 1395663"/>
                <a:gd name="connsiteX8" fmla="*/ 1122948 w 1122948"/>
                <a:gd name="connsiteY8" fmla="*/ 240631 h 1395663"/>
                <a:gd name="connsiteX9" fmla="*/ 1074821 w 1122948"/>
                <a:gd name="connsiteY9" fmla="*/ 32084 h 1395663"/>
                <a:gd name="connsiteX10" fmla="*/ 272716 w 1122948"/>
                <a:gd name="connsiteY10" fmla="*/ 0 h 139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2948" h="1395663">
                  <a:moveTo>
                    <a:pt x="272716" y="0"/>
                  </a:moveTo>
                  <a:lnTo>
                    <a:pt x="272716" y="304800"/>
                  </a:lnTo>
                  <a:lnTo>
                    <a:pt x="0" y="304800"/>
                  </a:lnTo>
                  <a:lnTo>
                    <a:pt x="16042" y="1395663"/>
                  </a:lnTo>
                  <a:lnTo>
                    <a:pt x="561474" y="1379621"/>
                  </a:lnTo>
                  <a:lnTo>
                    <a:pt x="545432" y="850231"/>
                  </a:lnTo>
                  <a:lnTo>
                    <a:pt x="689811" y="850231"/>
                  </a:lnTo>
                  <a:lnTo>
                    <a:pt x="689811" y="272716"/>
                  </a:lnTo>
                  <a:lnTo>
                    <a:pt x="1122948" y="240631"/>
                  </a:lnTo>
                  <a:lnTo>
                    <a:pt x="1074821" y="32084"/>
                  </a:lnTo>
                  <a:lnTo>
                    <a:pt x="272716" y="0"/>
                  </a:lnTo>
                  <a:close/>
                </a:path>
              </a:pathLst>
            </a:cu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B1A60636-91CA-42A2-B54A-41D8763CACBB}"/>
                </a:ext>
              </a:extLst>
            </p:cNvPr>
            <p:cNvSpPr/>
            <p:nvPr/>
          </p:nvSpPr>
          <p:spPr>
            <a:xfrm>
              <a:off x="4908884" y="4957011"/>
              <a:ext cx="1860884" cy="1363578"/>
            </a:xfrm>
            <a:custGeom>
              <a:avLst/>
              <a:gdLst>
                <a:gd name="connsiteX0" fmla="*/ 1828800 w 1860884"/>
                <a:gd name="connsiteY0" fmla="*/ 1347536 h 1363578"/>
                <a:gd name="connsiteX1" fmla="*/ 0 w 1860884"/>
                <a:gd name="connsiteY1" fmla="*/ 1363578 h 1363578"/>
                <a:gd name="connsiteX2" fmla="*/ 16042 w 1860884"/>
                <a:gd name="connsiteY2" fmla="*/ 0 h 1363578"/>
                <a:gd name="connsiteX3" fmla="*/ 866274 w 1860884"/>
                <a:gd name="connsiteY3" fmla="*/ 16042 h 1363578"/>
                <a:gd name="connsiteX4" fmla="*/ 914400 w 1860884"/>
                <a:gd name="connsiteY4" fmla="*/ 1106905 h 1363578"/>
                <a:gd name="connsiteX5" fmla="*/ 1860884 w 1860884"/>
                <a:gd name="connsiteY5" fmla="*/ 1138989 h 1363578"/>
                <a:gd name="connsiteX6" fmla="*/ 1828800 w 1860884"/>
                <a:gd name="connsiteY6" fmla="*/ 1347536 h 136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0884" h="1363578">
                  <a:moveTo>
                    <a:pt x="1828800" y="1347536"/>
                  </a:moveTo>
                  <a:lnTo>
                    <a:pt x="0" y="1363578"/>
                  </a:lnTo>
                  <a:lnTo>
                    <a:pt x="16042" y="0"/>
                  </a:lnTo>
                  <a:lnTo>
                    <a:pt x="866274" y="16042"/>
                  </a:lnTo>
                  <a:lnTo>
                    <a:pt x="914400" y="1106905"/>
                  </a:lnTo>
                  <a:lnTo>
                    <a:pt x="1860884" y="1138989"/>
                  </a:lnTo>
                  <a:lnTo>
                    <a:pt x="1828800" y="1347536"/>
                  </a:lnTo>
                  <a:close/>
                </a:path>
              </a:pathLst>
            </a:cu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23BF68B-AF89-48FA-BC83-412124223561}"/>
                </a:ext>
              </a:extLst>
            </p:cNvPr>
            <p:cNvSpPr/>
            <p:nvPr/>
          </p:nvSpPr>
          <p:spPr>
            <a:xfrm>
              <a:off x="3801979" y="2887579"/>
              <a:ext cx="433137" cy="86627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981845-21CA-4A70-97A2-9B0425316793}"/>
                </a:ext>
              </a:extLst>
            </p:cNvPr>
            <p:cNvSpPr/>
            <p:nvPr/>
          </p:nvSpPr>
          <p:spPr>
            <a:xfrm>
              <a:off x="4235116" y="319285"/>
              <a:ext cx="210498" cy="600130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90FBE1EC-586F-462D-912F-396F15511E45}"/>
              </a:ext>
            </a:extLst>
          </p:cNvPr>
          <p:cNvSpPr txBox="1"/>
          <p:nvPr/>
        </p:nvSpPr>
        <p:spPr>
          <a:xfrm>
            <a:off x="3021993" y="6185779"/>
            <a:ext cx="7623521"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Zoning Map</a:t>
            </a:r>
            <a:endParaRPr lang="en-US" dirty="0"/>
          </a:p>
        </p:txBody>
      </p:sp>
      <p:sp>
        <p:nvSpPr>
          <p:cNvPr id="15" name="TextBox 14">
            <a:extLst>
              <a:ext uri="{FF2B5EF4-FFF2-40B4-BE49-F238E27FC236}">
                <a16:creationId xmlns:a16="http://schemas.microsoft.com/office/drawing/2014/main" id="{C4BAEA4C-D763-48B8-B117-E6C13C6F2714}"/>
              </a:ext>
            </a:extLst>
          </p:cNvPr>
          <p:cNvSpPr txBox="1"/>
          <p:nvPr/>
        </p:nvSpPr>
        <p:spPr>
          <a:xfrm rot="16200000">
            <a:off x="782915" y="-153889"/>
            <a:ext cx="7623521"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NW 23rd</a:t>
            </a:r>
            <a:endParaRPr lang="en-US" sz="1400" dirty="0"/>
          </a:p>
        </p:txBody>
      </p:sp>
    </p:spTree>
    <p:extLst>
      <p:ext uri="{BB962C8B-B14F-4D97-AF65-F5344CB8AC3E}">
        <p14:creationId xmlns:p14="http://schemas.microsoft.com/office/powerpoint/2010/main" val="2364667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175EC9-3047-47B4-A97D-F51506B1DE01}"/>
              </a:ext>
            </a:extLst>
          </p:cNvPr>
          <p:cNvPicPr>
            <a:picLocks noChangeAspect="1"/>
          </p:cNvPicPr>
          <p:nvPr/>
        </p:nvPicPr>
        <p:blipFill>
          <a:blip r:embed="rId3"/>
          <a:stretch>
            <a:fillRect/>
          </a:stretch>
        </p:blipFill>
        <p:spPr>
          <a:xfrm>
            <a:off x="1256958" y="3631493"/>
            <a:ext cx="7272840" cy="2983316"/>
          </a:xfrm>
          <a:prstGeom prst="rect">
            <a:avLst/>
          </a:prstGeom>
        </p:spPr>
      </p:pic>
      <p:pic>
        <p:nvPicPr>
          <p:cNvPr id="5" name="Picture 4">
            <a:extLst>
              <a:ext uri="{FF2B5EF4-FFF2-40B4-BE49-F238E27FC236}">
                <a16:creationId xmlns:a16="http://schemas.microsoft.com/office/drawing/2014/main" id="{CB54C12E-D683-437A-81CD-9CABBAB97FDF}"/>
              </a:ext>
            </a:extLst>
          </p:cNvPr>
          <p:cNvPicPr>
            <a:picLocks noChangeAspect="1"/>
          </p:cNvPicPr>
          <p:nvPr/>
        </p:nvPicPr>
        <p:blipFill rotWithShape="1">
          <a:blip r:embed="rId4"/>
          <a:srcRect l="12645" r="4957"/>
          <a:stretch/>
        </p:blipFill>
        <p:spPr>
          <a:xfrm>
            <a:off x="228600" y="243191"/>
            <a:ext cx="7048216" cy="3185809"/>
          </a:xfrm>
          <a:prstGeom prst="rect">
            <a:avLst/>
          </a:prstGeom>
        </p:spPr>
      </p:pic>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3" y="243191"/>
            <a:ext cx="3123995" cy="101566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pPr>
            <a:r>
              <a:rPr lang="en-US" sz="1400" dirty="0">
                <a:solidFill>
                  <a:schemeClr val="bg1"/>
                </a:solidFill>
                <a:latin typeface="Arial" panose="020B0604020202020204" pitchFamily="34" charset="0"/>
                <a:cs typeface="Arial" panose="020B0604020202020204" pitchFamily="34" charset="0"/>
              </a:rPr>
              <a:t>Views west on Marshall</a:t>
            </a: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DB03DAE5-6A05-409F-9A4F-989EE71D0EC3}"/>
              </a:ext>
            </a:extLst>
          </p:cNvPr>
          <p:cNvSpPr/>
          <p:nvPr/>
        </p:nvSpPr>
        <p:spPr>
          <a:xfrm rot="18929143">
            <a:off x="10163525" y="5826682"/>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1" name="Picture 10">
            <a:extLst>
              <a:ext uri="{FF2B5EF4-FFF2-40B4-BE49-F238E27FC236}">
                <a16:creationId xmlns:a16="http://schemas.microsoft.com/office/drawing/2014/main" id="{465FC70E-F56C-4B9C-AB2E-A8CFEBF829A1}"/>
              </a:ext>
            </a:extLst>
          </p:cNvPr>
          <p:cNvPicPr>
            <a:picLocks noChangeAspect="1"/>
          </p:cNvPicPr>
          <p:nvPr/>
        </p:nvPicPr>
        <p:blipFill rotWithShape="1">
          <a:blip r:embed="rId5"/>
          <a:srcRect r="3099" b="12685"/>
          <a:stretch/>
        </p:blipFill>
        <p:spPr>
          <a:xfrm>
            <a:off x="9068004" y="4543280"/>
            <a:ext cx="2904212" cy="2071529"/>
          </a:xfrm>
          <a:prstGeom prst="rect">
            <a:avLst/>
          </a:prstGeom>
        </p:spPr>
      </p:pic>
      <p:cxnSp>
        <p:nvCxnSpPr>
          <p:cNvPr id="10" name="Straight Arrow Connector 9">
            <a:extLst>
              <a:ext uri="{FF2B5EF4-FFF2-40B4-BE49-F238E27FC236}">
                <a16:creationId xmlns:a16="http://schemas.microsoft.com/office/drawing/2014/main" id="{D2DDFD93-B098-41CA-81E1-EDA6784C77EE}"/>
              </a:ext>
            </a:extLst>
          </p:cNvPr>
          <p:cNvCxnSpPr>
            <a:cxnSpLocks/>
          </p:cNvCxnSpPr>
          <p:nvPr/>
        </p:nvCxnSpPr>
        <p:spPr>
          <a:xfrm>
            <a:off x="5051358" y="4771465"/>
            <a:ext cx="0" cy="4817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5E4D5D8-4A77-4A40-981A-06EDAC06E2A2}"/>
              </a:ext>
            </a:extLst>
          </p:cNvPr>
          <p:cNvCxnSpPr>
            <a:cxnSpLocks/>
          </p:cNvCxnSpPr>
          <p:nvPr/>
        </p:nvCxnSpPr>
        <p:spPr>
          <a:xfrm>
            <a:off x="4632162" y="1697360"/>
            <a:ext cx="0" cy="4817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53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7113070" y="4591251"/>
            <a:ext cx="4624100"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Modifications</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978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3" y="58767"/>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974213" y="243191"/>
            <a:ext cx="3047103" cy="3600986"/>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Modification</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342900" indent="-342900">
              <a:spcBef>
                <a:spcPts val="1200"/>
              </a:spcBef>
              <a:buFontTx/>
              <a:buAutoNum type="arabicPeriod"/>
            </a:pPr>
            <a:r>
              <a:rPr lang="en-US" sz="1400" b="1" dirty="0">
                <a:solidFill>
                  <a:schemeClr val="bg1"/>
                </a:solidFill>
                <a:latin typeface="Arial" panose="020B0604020202020204" pitchFamily="34" charset="0"/>
                <a:cs typeface="Arial" panose="020B0604020202020204" pitchFamily="34" charset="0"/>
              </a:rPr>
              <a:t>Bike Parking </a:t>
            </a:r>
            <a:r>
              <a:rPr lang="en-US" sz="1400" dirty="0">
                <a:solidFill>
                  <a:schemeClr val="bg1"/>
                </a:solidFill>
                <a:latin typeface="Arial" panose="020B0604020202020204" pitchFamily="34" charset="0"/>
                <a:cs typeface="Arial" panose="020B0604020202020204" pitchFamily="34" charset="0"/>
              </a:rPr>
              <a:t>– Stall Widths (33.266.220.C.3.b). </a:t>
            </a:r>
          </a:p>
          <a:p>
            <a:pPr marL="342900" indent="-342900">
              <a:spcBef>
                <a:spcPts val="1200"/>
              </a:spcBef>
              <a:buFontTx/>
              <a:buAutoNum type="arabicPeriod"/>
            </a:pPr>
            <a:r>
              <a:rPr lang="en-US" sz="1400" b="1" dirty="0">
                <a:solidFill>
                  <a:schemeClr val="bg1"/>
                </a:solidFill>
                <a:latin typeface="Arial" panose="020B0604020202020204" pitchFamily="34" charset="0"/>
                <a:cs typeface="Arial" panose="020B0604020202020204" pitchFamily="34" charset="0"/>
              </a:rPr>
              <a:t>Transit Street Main Entrance </a:t>
            </a:r>
            <a:r>
              <a:rPr lang="en-US" sz="1400" dirty="0">
                <a:solidFill>
                  <a:schemeClr val="bg1"/>
                </a:solidFill>
                <a:latin typeface="Arial" panose="020B0604020202020204" pitchFamily="34" charset="0"/>
                <a:cs typeface="Arial" panose="020B0604020202020204" pitchFamily="34" charset="0"/>
              </a:rPr>
              <a:t>- Location (33.130.242.C.3.c)</a:t>
            </a:r>
          </a:p>
          <a:p>
            <a:pPr marL="342900" indent="-342900">
              <a:spcBef>
                <a:spcPts val="1200"/>
              </a:spcBef>
              <a:buFontTx/>
              <a:buAutoNum type="arabicPeriod"/>
            </a:pPr>
            <a:r>
              <a:rPr lang="en-US" sz="1400" b="1" dirty="0">
                <a:solidFill>
                  <a:schemeClr val="bg1"/>
                </a:solidFill>
                <a:latin typeface="Arial" panose="020B0604020202020204" pitchFamily="34" charset="0"/>
                <a:cs typeface="Arial" panose="020B0604020202020204" pitchFamily="34" charset="0"/>
              </a:rPr>
              <a:t>Setbacks </a:t>
            </a:r>
            <a:r>
              <a:rPr lang="en-US" sz="1400" dirty="0">
                <a:solidFill>
                  <a:schemeClr val="bg1"/>
                </a:solidFill>
                <a:latin typeface="Arial" panose="020B0604020202020204" pitchFamily="34" charset="0"/>
                <a:cs typeface="Arial" panose="020B0604020202020204" pitchFamily="34" charset="0"/>
              </a:rPr>
              <a:t>– L3 Landscape (33.130.215.B.2.b)</a:t>
            </a:r>
          </a:p>
          <a:p>
            <a:pPr marL="342900" indent="-342900">
              <a:spcBef>
                <a:spcPts val="1200"/>
              </a:spcBef>
              <a:buFontTx/>
              <a:buAutoNum type="arabicPeriod"/>
            </a:pPr>
            <a:r>
              <a:rPr lang="en-US" sz="1400" b="1" dirty="0">
                <a:solidFill>
                  <a:schemeClr val="bg1"/>
                </a:solidFill>
                <a:latin typeface="Arial" panose="020B0604020202020204" pitchFamily="34" charset="0"/>
                <a:cs typeface="Arial" panose="020B0604020202020204" pitchFamily="34" charset="0"/>
              </a:rPr>
              <a:t>Vehicle Parking </a:t>
            </a:r>
            <a:r>
              <a:rPr lang="en-US" sz="1400" dirty="0">
                <a:solidFill>
                  <a:schemeClr val="bg1"/>
                </a:solidFill>
                <a:latin typeface="Arial" panose="020B0604020202020204" pitchFamily="34" charset="0"/>
                <a:cs typeface="Arial" panose="020B0604020202020204" pitchFamily="34" charset="0"/>
              </a:rPr>
              <a:t>– Stall Size (33.130.266.130 Table 266-4)</a:t>
            </a:r>
            <a:endParaRPr lang="en-US" altLang="en-US" sz="14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4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473886C-DD78-4BEE-AE35-41CA22F8EB97}"/>
              </a:ext>
            </a:extLst>
          </p:cNvPr>
          <p:cNvSpPr txBox="1"/>
          <p:nvPr/>
        </p:nvSpPr>
        <p:spPr>
          <a:xfrm>
            <a:off x="442416" y="3647262"/>
            <a:ext cx="8022472" cy="2631490"/>
          </a:xfrm>
          <a:prstGeom prst="rect">
            <a:avLst/>
          </a:prstGeom>
          <a:noFill/>
        </p:spPr>
        <p:txBody>
          <a:bodyPr wrap="square" rtlCol="0">
            <a:spAutoFit/>
          </a:bodyPr>
          <a:lstStyle/>
          <a:p>
            <a:pPr>
              <a:spcBef>
                <a:spcPts val="1200"/>
              </a:spcBef>
            </a:pPr>
            <a:r>
              <a:rPr lang="en-US" sz="2000" b="1" dirty="0">
                <a:solidFill>
                  <a:schemeClr val="tx1">
                    <a:lumMod val="75000"/>
                    <a:lumOff val="25000"/>
                  </a:schemeClr>
                </a:solidFill>
                <a:latin typeface="Arial" panose="020B0604020202020204" pitchFamily="34" charset="0"/>
                <a:cs typeface="Arial" panose="020B0604020202020204" pitchFamily="34" charset="0"/>
              </a:rPr>
              <a:t>1. Bike Parking – Stall Widths (33.266.220.C.3.b). </a:t>
            </a:r>
          </a:p>
          <a:p>
            <a:pPr>
              <a:spcBef>
                <a:spcPts val="600"/>
              </a:spcBef>
            </a:pPr>
            <a:r>
              <a:rPr lang="en-US" altLang="en-US" sz="1400" u="sng" dirty="0">
                <a:solidFill>
                  <a:schemeClr val="tx1">
                    <a:lumMod val="75000"/>
                    <a:lumOff val="25000"/>
                  </a:schemeClr>
                </a:solidFill>
                <a:latin typeface="Arial" panose="020B0604020202020204" pitchFamily="34" charset="0"/>
                <a:cs typeface="Arial" panose="020B0604020202020204" pitchFamily="34" charset="0"/>
              </a:rPr>
              <a:t>The Purpose</a:t>
            </a:r>
            <a:r>
              <a:rPr lang="en-US"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sz="1400" dirty="0">
                <a:solidFill>
                  <a:schemeClr val="tx1">
                    <a:lumMod val="75000"/>
                    <a:lumOff val="25000"/>
                  </a:schemeClr>
                </a:solidFill>
                <a:latin typeface="Arial" panose="020B0604020202020204" pitchFamily="34" charset="0"/>
                <a:cs typeface="Arial" panose="020B0604020202020204" pitchFamily="34" charset="0"/>
              </a:rPr>
              <a:t>Bicycle parking is required for most use categories to encourage the use of bicycles by providing safe and convenient places to park bicycles. </a:t>
            </a:r>
            <a:endParaRPr lang="en-US" altLang="en-US" sz="1400" dirty="0">
              <a:solidFill>
                <a:schemeClr val="tx1">
                  <a:lumMod val="75000"/>
                  <a:lumOff val="25000"/>
                </a:schemeClr>
              </a:solidFill>
              <a:latin typeface="Arial" panose="020B0604020202020204" pitchFamily="34" charset="0"/>
              <a:cs typeface="Arial" panose="020B0604020202020204" pitchFamily="34" charset="0"/>
            </a:endParaRPr>
          </a:p>
          <a:p>
            <a:pPr>
              <a:spcBef>
                <a:spcPts val="600"/>
              </a:spcBef>
              <a:buFontTx/>
              <a:buNone/>
            </a:pPr>
            <a:r>
              <a:rPr lang="en-US" altLang="en-US" sz="1400" u="sng" dirty="0">
                <a:solidFill>
                  <a:schemeClr val="tx1">
                    <a:lumMod val="75000"/>
                    <a:lumOff val="25000"/>
                  </a:schemeClr>
                </a:solidFill>
                <a:latin typeface="Arial" panose="020B0604020202020204" pitchFamily="34" charset="0"/>
                <a:cs typeface="Arial" panose="020B0604020202020204" pitchFamily="34" charset="0"/>
              </a:rPr>
              <a:t>The Standard</a:t>
            </a:r>
            <a:r>
              <a:rPr lang="en-US"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sz="1400" dirty="0">
                <a:solidFill>
                  <a:schemeClr val="tx1">
                    <a:lumMod val="75000"/>
                    <a:lumOff val="25000"/>
                  </a:schemeClr>
                </a:solidFill>
                <a:latin typeface="Arial" panose="020B0604020202020204" pitchFamily="34" charset="0"/>
                <a:cs typeface="Arial" panose="020B0604020202020204" pitchFamily="34" charset="0"/>
              </a:rPr>
              <a:t>The A space 2 feet by 6 feet must be provided for each required bicycle parking space, so that a bicycle six feet long can be securely held with its frame supported so that the bicycle cannot be pushed or fall in a manner that will damage the wheels or components</a:t>
            </a:r>
          </a:p>
          <a:p>
            <a:pPr>
              <a:spcBef>
                <a:spcPts val="600"/>
              </a:spcBef>
              <a:buFontTx/>
              <a:buNone/>
            </a:pPr>
            <a:r>
              <a:rPr lang="en-US" altLang="en-US" sz="1400" u="sng" dirty="0">
                <a:solidFill>
                  <a:schemeClr val="tx1">
                    <a:lumMod val="75000"/>
                    <a:lumOff val="25000"/>
                  </a:schemeClr>
                </a:solidFill>
                <a:latin typeface="Arial" panose="020B0604020202020204" pitchFamily="34" charset="0"/>
                <a:cs typeface="Arial" panose="020B0604020202020204" pitchFamily="34" charset="0"/>
              </a:rPr>
              <a:t>The Proposal</a:t>
            </a:r>
            <a:r>
              <a:rPr lang="en-US"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sz="1400" dirty="0">
                <a:solidFill>
                  <a:schemeClr val="tx1">
                    <a:lumMod val="75000"/>
                    <a:lumOff val="25000"/>
                  </a:schemeClr>
                </a:solidFill>
                <a:latin typeface="Arial" panose="020B0604020202020204" pitchFamily="34" charset="0"/>
                <a:cs typeface="Arial" panose="020B0604020202020204" pitchFamily="34" charset="0"/>
              </a:rPr>
              <a:t>Request to reduce the width of the vertically hung bike parking spaces from 24” to 18”, with an 8” vertical stagger.</a:t>
            </a:r>
            <a:endParaRPr lang="en-US" altLang="en-US" sz="1400" dirty="0">
              <a:solidFill>
                <a:schemeClr val="tx1">
                  <a:lumMod val="75000"/>
                  <a:lumOff val="25000"/>
                </a:schemeClr>
              </a:solidFill>
              <a:latin typeface="Arial" panose="020B0604020202020204" pitchFamily="34" charset="0"/>
              <a:cs typeface="Arial" panose="020B0604020202020204" pitchFamily="34" charset="0"/>
            </a:endParaRPr>
          </a:p>
          <a:p>
            <a:endParaRPr lang="en-US" altLang="en-US" sz="1600" i="1" dirty="0">
              <a:solidFill>
                <a:schemeClr val="tx1">
                  <a:lumMod val="75000"/>
                  <a:lumOff val="25000"/>
                </a:schemeClr>
              </a:solidFill>
              <a:latin typeface="Arial" panose="020B0604020202020204" pitchFamily="34" charset="0"/>
              <a:cs typeface="Arial" panose="020B0604020202020204" pitchFamily="34" charset="0"/>
            </a:endParaRPr>
          </a:p>
          <a:p>
            <a:r>
              <a:rPr lang="en-US" altLang="en-US" sz="1600" b="1" i="1" dirty="0">
                <a:solidFill>
                  <a:schemeClr val="tx1">
                    <a:lumMod val="75000"/>
                    <a:lumOff val="25000"/>
                  </a:schemeClr>
                </a:solidFill>
                <a:latin typeface="Arial" panose="020B0604020202020204" pitchFamily="34" charset="0"/>
                <a:cs typeface="Arial" panose="020B0604020202020204" pitchFamily="34" charset="0"/>
              </a:rPr>
              <a:t>Staff supports</a:t>
            </a:r>
          </a:p>
        </p:txBody>
      </p:sp>
      <p:pic>
        <p:nvPicPr>
          <p:cNvPr id="2" name="Picture 1">
            <a:extLst>
              <a:ext uri="{FF2B5EF4-FFF2-40B4-BE49-F238E27FC236}">
                <a16:creationId xmlns:a16="http://schemas.microsoft.com/office/drawing/2014/main" id="{A0ECF43D-9BB2-4546-9D49-24AE789CCADA}"/>
              </a:ext>
            </a:extLst>
          </p:cNvPr>
          <p:cNvPicPr>
            <a:picLocks noChangeAspect="1"/>
          </p:cNvPicPr>
          <p:nvPr/>
        </p:nvPicPr>
        <p:blipFill rotWithShape="1">
          <a:blip r:embed="rId2"/>
          <a:srcRect t="6631" b="19596"/>
          <a:stretch/>
        </p:blipFill>
        <p:spPr>
          <a:xfrm>
            <a:off x="890173" y="243191"/>
            <a:ext cx="6685198" cy="3086117"/>
          </a:xfrm>
          <a:prstGeom prst="rect">
            <a:avLst/>
          </a:prstGeom>
        </p:spPr>
      </p:pic>
      <p:cxnSp>
        <p:nvCxnSpPr>
          <p:cNvPr id="12" name="Straight Arrow Connector 11">
            <a:extLst>
              <a:ext uri="{FF2B5EF4-FFF2-40B4-BE49-F238E27FC236}">
                <a16:creationId xmlns:a16="http://schemas.microsoft.com/office/drawing/2014/main" id="{33F861FE-85DE-4887-ACFD-2DD226342157}"/>
              </a:ext>
            </a:extLst>
          </p:cNvPr>
          <p:cNvCxnSpPr>
            <a:cxnSpLocks/>
          </p:cNvCxnSpPr>
          <p:nvPr/>
        </p:nvCxnSpPr>
        <p:spPr>
          <a:xfrm>
            <a:off x="2147776" y="2300814"/>
            <a:ext cx="1263522" cy="0"/>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156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3" y="58767"/>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974213" y="243191"/>
            <a:ext cx="3047103" cy="3600986"/>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Modification</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342900" indent="-342900">
              <a:spcBef>
                <a:spcPts val="1200"/>
              </a:spcBef>
              <a:buFontTx/>
              <a:buAutoNum type="arabicPeriod"/>
            </a:pPr>
            <a:r>
              <a:rPr lang="en-US" sz="1400" b="1" dirty="0">
                <a:solidFill>
                  <a:schemeClr val="bg1"/>
                </a:solidFill>
                <a:latin typeface="Arial" panose="020B0604020202020204" pitchFamily="34" charset="0"/>
                <a:cs typeface="Arial" panose="020B0604020202020204" pitchFamily="34" charset="0"/>
              </a:rPr>
              <a:t>Bike Parking </a:t>
            </a:r>
            <a:r>
              <a:rPr lang="en-US" sz="1400" dirty="0">
                <a:solidFill>
                  <a:schemeClr val="bg1"/>
                </a:solidFill>
                <a:latin typeface="Arial" panose="020B0604020202020204" pitchFamily="34" charset="0"/>
                <a:cs typeface="Arial" panose="020B0604020202020204" pitchFamily="34" charset="0"/>
              </a:rPr>
              <a:t>– Stall Widths (33.266.220.C.3.b). </a:t>
            </a:r>
          </a:p>
          <a:p>
            <a:pPr marL="342900" indent="-342900">
              <a:spcBef>
                <a:spcPts val="1200"/>
              </a:spcBef>
              <a:buFontTx/>
              <a:buAutoNum type="arabicPeriod"/>
            </a:pPr>
            <a:r>
              <a:rPr lang="en-US" sz="1400" b="1" dirty="0">
                <a:solidFill>
                  <a:schemeClr val="bg1"/>
                </a:solidFill>
                <a:latin typeface="Arial" panose="020B0604020202020204" pitchFamily="34" charset="0"/>
                <a:cs typeface="Arial" panose="020B0604020202020204" pitchFamily="34" charset="0"/>
              </a:rPr>
              <a:t>Transit Street Main Entrance </a:t>
            </a:r>
            <a:r>
              <a:rPr lang="en-US" sz="1400" dirty="0">
                <a:solidFill>
                  <a:schemeClr val="bg1"/>
                </a:solidFill>
                <a:latin typeface="Arial" panose="020B0604020202020204" pitchFamily="34" charset="0"/>
                <a:cs typeface="Arial" panose="020B0604020202020204" pitchFamily="34" charset="0"/>
              </a:rPr>
              <a:t>- Location (33.130.242.C.3.c)</a:t>
            </a:r>
          </a:p>
          <a:p>
            <a:pPr marL="342900" indent="-342900">
              <a:spcBef>
                <a:spcPts val="1200"/>
              </a:spcBef>
              <a:buFontTx/>
              <a:buAutoNum type="arabicPeriod"/>
            </a:pPr>
            <a:r>
              <a:rPr lang="en-US" sz="1400" b="1" dirty="0">
                <a:solidFill>
                  <a:schemeClr val="bg1"/>
                </a:solidFill>
                <a:latin typeface="Arial" panose="020B0604020202020204" pitchFamily="34" charset="0"/>
                <a:cs typeface="Arial" panose="020B0604020202020204" pitchFamily="34" charset="0"/>
              </a:rPr>
              <a:t>Setbacks </a:t>
            </a:r>
            <a:r>
              <a:rPr lang="en-US" sz="1400" dirty="0">
                <a:solidFill>
                  <a:schemeClr val="bg1"/>
                </a:solidFill>
                <a:latin typeface="Arial" panose="020B0604020202020204" pitchFamily="34" charset="0"/>
                <a:cs typeface="Arial" panose="020B0604020202020204" pitchFamily="34" charset="0"/>
              </a:rPr>
              <a:t>– L3 Landscape (33.130.215.B.2.b)</a:t>
            </a:r>
          </a:p>
          <a:p>
            <a:pPr marL="342900" indent="-342900">
              <a:spcBef>
                <a:spcPts val="1200"/>
              </a:spcBef>
              <a:buFontTx/>
              <a:buAutoNum type="arabicPeriod"/>
            </a:pPr>
            <a:r>
              <a:rPr lang="en-US" sz="1400" b="1" dirty="0">
                <a:solidFill>
                  <a:schemeClr val="bg1"/>
                </a:solidFill>
                <a:latin typeface="Arial" panose="020B0604020202020204" pitchFamily="34" charset="0"/>
                <a:cs typeface="Arial" panose="020B0604020202020204" pitchFamily="34" charset="0"/>
              </a:rPr>
              <a:t>Vehicle Parking </a:t>
            </a:r>
            <a:r>
              <a:rPr lang="en-US" sz="1400" dirty="0">
                <a:solidFill>
                  <a:schemeClr val="bg1"/>
                </a:solidFill>
                <a:latin typeface="Arial" panose="020B0604020202020204" pitchFamily="34" charset="0"/>
                <a:cs typeface="Arial" panose="020B0604020202020204" pitchFamily="34" charset="0"/>
              </a:rPr>
              <a:t>– Stall Size (33.130.266.130 Table 266-4)</a:t>
            </a:r>
            <a:endParaRPr lang="en-US" altLang="en-US" sz="14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4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473886C-DD78-4BEE-AE35-41CA22F8EB97}"/>
              </a:ext>
            </a:extLst>
          </p:cNvPr>
          <p:cNvSpPr txBox="1"/>
          <p:nvPr/>
        </p:nvSpPr>
        <p:spPr>
          <a:xfrm>
            <a:off x="442416" y="3647262"/>
            <a:ext cx="8022472" cy="3108543"/>
          </a:xfrm>
          <a:prstGeom prst="rect">
            <a:avLst/>
          </a:prstGeom>
          <a:noFill/>
        </p:spPr>
        <p:txBody>
          <a:bodyPr wrap="square" rtlCol="0">
            <a:spAutoFit/>
          </a:bodyPr>
          <a:lstStyle/>
          <a:p>
            <a:pPr>
              <a:spcBef>
                <a:spcPts val="1200"/>
              </a:spcBef>
            </a:pPr>
            <a:r>
              <a:rPr lang="en-US" sz="2000" b="1" dirty="0">
                <a:solidFill>
                  <a:schemeClr val="tx1">
                    <a:lumMod val="75000"/>
                    <a:lumOff val="25000"/>
                  </a:schemeClr>
                </a:solidFill>
                <a:latin typeface="Arial" panose="020B0604020202020204" pitchFamily="34" charset="0"/>
                <a:cs typeface="Arial" panose="020B0604020202020204" pitchFamily="34" charset="0"/>
              </a:rPr>
              <a:t>2. Transit Street Main Entrance – Location (33.130.242.C.3.c)</a:t>
            </a:r>
          </a:p>
          <a:p>
            <a:pPr>
              <a:spcBef>
                <a:spcPts val="600"/>
              </a:spcBef>
            </a:pPr>
            <a:r>
              <a:rPr lang="en-US" altLang="en-US" sz="1400" u="sng" dirty="0">
                <a:solidFill>
                  <a:schemeClr val="tx1">
                    <a:lumMod val="75000"/>
                    <a:lumOff val="25000"/>
                  </a:schemeClr>
                </a:solidFill>
                <a:latin typeface="Arial" panose="020B0604020202020204" pitchFamily="34" charset="0"/>
                <a:cs typeface="Arial" panose="020B0604020202020204" pitchFamily="34" charset="0"/>
              </a:rPr>
              <a:t>The Purpose</a:t>
            </a:r>
            <a:r>
              <a:rPr lang="en-US"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sz="1400" dirty="0">
                <a:solidFill>
                  <a:schemeClr val="tx1">
                    <a:lumMod val="75000"/>
                    <a:lumOff val="25000"/>
                  </a:schemeClr>
                </a:solidFill>
                <a:latin typeface="Arial" panose="020B0604020202020204" pitchFamily="34" charset="0"/>
                <a:cs typeface="Arial" panose="020B0604020202020204" pitchFamily="34" charset="0"/>
              </a:rPr>
              <a:t>Locating the main entrance to a use on a transit street provides convenient pedestrian access between the use and public sidewalks and transit facilities, and so promotes walking and the use of transit.</a:t>
            </a:r>
          </a:p>
          <a:p>
            <a:pPr>
              <a:spcBef>
                <a:spcPts val="600"/>
              </a:spcBef>
            </a:pPr>
            <a:r>
              <a:rPr lang="en-US" altLang="en-US" sz="1400" u="sng" dirty="0">
                <a:solidFill>
                  <a:schemeClr val="tx1">
                    <a:lumMod val="75000"/>
                    <a:lumOff val="25000"/>
                  </a:schemeClr>
                </a:solidFill>
                <a:latin typeface="Arial" panose="020B0604020202020204" pitchFamily="34" charset="0"/>
                <a:cs typeface="Arial" panose="020B0604020202020204" pitchFamily="34" charset="0"/>
              </a:rPr>
              <a:t>The Standard</a:t>
            </a:r>
            <a:r>
              <a:rPr lang="en-US"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sz="1400" dirty="0">
                <a:solidFill>
                  <a:schemeClr val="tx1">
                    <a:lumMod val="75000"/>
                    <a:lumOff val="25000"/>
                  </a:schemeClr>
                </a:solidFill>
                <a:latin typeface="Arial" panose="020B0604020202020204" pitchFamily="34" charset="0"/>
                <a:cs typeface="Arial" panose="020B0604020202020204" pitchFamily="34" charset="0"/>
              </a:rPr>
              <a:t>One main entrance to a multi-dwelling structure must be within 25 feet of the transit street; allow pedestrians to both enter and exit the building; and either face the transit street; be at an angle of up to 45 degrees from the transit street; or face a courtyard and be within 60 feet of the transit street.  </a:t>
            </a:r>
          </a:p>
          <a:p>
            <a:pPr>
              <a:spcBef>
                <a:spcPts val="600"/>
              </a:spcBef>
              <a:buFontTx/>
              <a:buNone/>
            </a:pPr>
            <a:r>
              <a:rPr lang="en-US" altLang="en-US" sz="1400" u="sng" dirty="0">
                <a:solidFill>
                  <a:schemeClr val="tx1">
                    <a:lumMod val="75000"/>
                    <a:lumOff val="25000"/>
                  </a:schemeClr>
                </a:solidFill>
                <a:latin typeface="Arial" panose="020B0604020202020204" pitchFamily="34" charset="0"/>
                <a:cs typeface="Arial" panose="020B0604020202020204" pitchFamily="34" charset="0"/>
              </a:rPr>
              <a:t>The Proposal</a:t>
            </a:r>
            <a:r>
              <a:rPr lang="en-US"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sz="1400" dirty="0">
                <a:solidFill>
                  <a:schemeClr val="tx1">
                    <a:lumMod val="75000"/>
                    <a:lumOff val="25000"/>
                  </a:schemeClr>
                </a:solidFill>
                <a:latin typeface="Arial" panose="020B0604020202020204" pitchFamily="34" charset="0"/>
                <a:cs typeface="Arial" panose="020B0604020202020204" pitchFamily="34" charset="0"/>
              </a:rPr>
              <a:t>Request to locate the proposed main entrance to the residential portion of the building on NW Marshall, approximately 70 feet from NW 23rd Avenue (transit street).</a:t>
            </a:r>
          </a:p>
          <a:p>
            <a:pPr>
              <a:spcBef>
                <a:spcPts val="600"/>
              </a:spcBef>
              <a:buFontTx/>
              <a:buNone/>
            </a:pPr>
            <a:endParaRPr lang="en-US" altLang="en-US" sz="1200" dirty="0">
              <a:solidFill>
                <a:schemeClr val="tx1">
                  <a:lumMod val="75000"/>
                  <a:lumOff val="25000"/>
                </a:schemeClr>
              </a:solidFill>
              <a:latin typeface="Arial" panose="020B0604020202020204" pitchFamily="34" charset="0"/>
              <a:cs typeface="Arial" panose="020B0604020202020204" pitchFamily="34" charset="0"/>
            </a:endParaRPr>
          </a:p>
          <a:p>
            <a:r>
              <a:rPr lang="en-US" altLang="en-US" sz="1600" b="1" i="1" dirty="0">
                <a:solidFill>
                  <a:schemeClr val="tx1">
                    <a:lumMod val="75000"/>
                    <a:lumOff val="25000"/>
                  </a:schemeClr>
                </a:solidFill>
                <a:latin typeface="Arial" panose="020B0604020202020204" pitchFamily="34" charset="0"/>
                <a:cs typeface="Arial" panose="020B0604020202020204" pitchFamily="34" charset="0"/>
              </a:rPr>
              <a:t>Staff supports</a:t>
            </a:r>
          </a:p>
        </p:txBody>
      </p:sp>
      <p:pic>
        <p:nvPicPr>
          <p:cNvPr id="2" name="Picture 1">
            <a:extLst>
              <a:ext uri="{FF2B5EF4-FFF2-40B4-BE49-F238E27FC236}">
                <a16:creationId xmlns:a16="http://schemas.microsoft.com/office/drawing/2014/main" id="{3AD9888B-195E-4469-8712-988DF434164D}"/>
              </a:ext>
            </a:extLst>
          </p:cNvPr>
          <p:cNvPicPr>
            <a:picLocks noChangeAspect="1"/>
          </p:cNvPicPr>
          <p:nvPr/>
        </p:nvPicPr>
        <p:blipFill>
          <a:blip r:embed="rId2"/>
          <a:stretch>
            <a:fillRect/>
          </a:stretch>
        </p:blipFill>
        <p:spPr>
          <a:xfrm>
            <a:off x="1326212" y="181379"/>
            <a:ext cx="5467170" cy="3247621"/>
          </a:xfrm>
          <a:prstGeom prst="rect">
            <a:avLst/>
          </a:prstGeom>
        </p:spPr>
      </p:pic>
      <p:sp>
        <p:nvSpPr>
          <p:cNvPr id="13" name="Rectangle 12">
            <a:extLst>
              <a:ext uri="{FF2B5EF4-FFF2-40B4-BE49-F238E27FC236}">
                <a16:creationId xmlns:a16="http://schemas.microsoft.com/office/drawing/2014/main" id="{A45111C9-7C86-4A23-A9FE-F9F928D325BA}"/>
              </a:ext>
            </a:extLst>
          </p:cNvPr>
          <p:cNvSpPr/>
          <p:nvPr/>
        </p:nvSpPr>
        <p:spPr>
          <a:xfrm>
            <a:off x="1949116" y="757989"/>
            <a:ext cx="338645" cy="6256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5934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3" y="58767"/>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974213" y="243191"/>
            <a:ext cx="3047103" cy="3600986"/>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Modification</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342900" indent="-342900">
              <a:spcBef>
                <a:spcPts val="1200"/>
              </a:spcBef>
              <a:buFontTx/>
              <a:buAutoNum type="arabicPeriod"/>
            </a:pPr>
            <a:r>
              <a:rPr lang="en-US" sz="1400" b="1" dirty="0">
                <a:solidFill>
                  <a:schemeClr val="bg1"/>
                </a:solidFill>
                <a:latin typeface="Arial" panose="020B0604020202020204" pitchFamily="34" charset="0"/>
                <a:cs typeface="Arial" panose="020B0604020202020204" pitchFamily="34" charset="0"/>
              </a:rPr>
              <a:t>Bike Parking </a:t>
            </a:r>
            <a:r>
              <a:rPr lang="en-US" sz="1400" dirty="0">
                <a:solidFill>
                  <a:schemeClr val="bg1"/>
                </a:solidFill>
                <a:latin typeface="Arial" panose="020B0604020202020204" pitchFamily="34" charset="0"/>
                <a:cs typeface="Arial" panose="020B0604020202020204" pitchFamily="34" charset="0"/>
              </a:rPr>
              <a:t>– Stall Widths (33.266.220.C.3.b). </a:t>
            </a:r>
          </a:p>
          <a:p>
            <a:pPr marL="342900" indent="-342900">
              <a:spcBef>
                <a:spcPts val="1200"/>
              </a:spcBef>
              <a:buFontTx/>
              <a:buAutoNum type="arabicPeriod"/>
            </a:pPr>
            <a:r>
              <a:rPr lang="en-US" sz="1400" b="1" dirty="0">
                <a:solidFill>
                  <a:schemeClr val="bg1"/>
                </a:solidFill>
                <a:latin typeface="Arial" panose="020B0604020202020204" pitchFamily="34" charset="0"/>
                <a:cs typeface="Arial" panose="020B0604020202020204" pitchFamily="34" charset="0"/>
              </a:rPr>
              <a:t>Transit Street Main Entrance </a:t>
            </a:r>
            <a:r>
              <a:rPr lang="en-US" sz="1400" dirty="0">
                <a:solidFill>
                  <a:schemeClr val="bg1"/>
                </a:solidFill>
                <a:latin typeface="Arial" panose="020B0604020202020204" pitchFamily="34" charset="0"/>
                <a:cs typeface="Arial" panose="020B0604020202020204" pitchFamily="34" charset="0"/>
              </a:rPr>
              <a:t>- Location (33.130.242.C.3.c)</a:t>
            </a:r>
          </a:p>
          <a:p>
            <a:pPr marL="342900" indent="-342900">
              <a:spcBef>
                <a:spcPts val="1200"/>
              </a:spcBef>
              <a:buFontTx/>
              <a:buAutoNum type="arabicPeriod"/>
            </a:pPr>
            <a:r>
              <a:rPr lang="en-US" sz="1400" b="1" dirty="0">
                <a:solidFill>
                  <a:schemeClr val="bg1"/>
                </a:solidFill>
                <a:latin typeface="Arial" panose="020B0604020202020204" pitchFamily="34" charset="0"/>
                <a:cs typeface="Arial" panose="020B0604020202020204" pitchFamily="34" charset="0"/>
              </a:rPr>
              <a:t>Setbacks </a:t>
            </a:r>
            <a:r>
              <a:rPr lang="en-US" sz="1400" dirty="0">
                <a:solidFill>
                  <a:schemeClr val="bg1"/>
                </a:solidFill>
                <a:latin typeface="Arial" panose="020B0604020202020204" pitchFamily="34" charset="0"/>
                <a:cs typeface="Arial" panose="020B0604020202020204" pitchFamily="34" charset="0"/>
              </a:rPr>
              <a:t>– L3 Landscape (33.130.215.B.2.b)</a:t>
            </a:r>
          </a:p>
          <a:p>
            <a:pPr marL="342900" indent="-342900">
              <a:spcBef>
                <a:spcPts val="1200"/>
              </a:spcBef>
              <a:buFontTx/>
              <a:buAutoNum type="arabicPeriod"/>
            </a:pPr>
            <a:r>
              <a:rPr lang="en-US" sz="1400" b="1" dirty="0">
                <a:solidFill>
                  <a:schemeClr val="bg1"/>
                </a:solidFill>
                <a:latin typeface="Arial" panose="020B0604020202020204" pitchFamily="34" charset="0"/>
                <a:cs typeface="Arial" panose="020B0604020202020204" pitchFamily="34" charset="0"/>
              </a:rPr>
              <a:t>Vehicle Parking </a:t>
            </a:r>
            <a:r>
              <a:rPr lang="en-US" sz="1400" dirty="0">
                <a:solidFill>
                  <a:schemeClr val="bg1"/>
                </a:solidFill>
                <a:latin typeface="Arial" panose="020B0604020202020204" pitchFamily="34" charset="0"/>
                <a:cs typeface="Arial" panose="020B0604020202020204" pitchFamily="34" charset="0"/>
              </a:rPr>
              <a:t>– Stall Size (33.130.266.130 Table 266-4)</a:t>
            </a:r>
            <a:endParaRPr lang="en-US" altLang="en-US" sz="14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4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473886C-DD78-4BEE-AE35-41CA22F8EB97}"/>
              </a:ext>
            </a:extLst>
          </p:cNvPr>
          <p:cNvSpPr txBox="1"/>
          <p:nvPr/>
        </p:nvSpPr>
        <p:spPr>
          <a:xfrm>
            <a:off x="442416" y="3647262"/>
            <a:ext cx="8022472" cy="2893100"/>
          </a:xfrm>
          <a:prstGeom prst="rect">
            <a:avLst/>
          </a:prstGeom>
          <a:noFill/>
        </p:spPr>
        <p:txBody>
          <a:bodyPr wrap="square" rtlCol="0">
            <a:spAutoFit/>
          </a:bodyPr>
          <a:lstStyle/>
          <a:p>
            <a:pPr>
              <a:spcBef>
                <a:spcPts val="1200"/>
              </a:spcBef>
            </a:pPr>
            <a:r>
              <a:rPr lang="en-US" sz="2000" b="1" dirty="0">
                <a:solidFill>
                  <a:schemeClr val="tx1">
                    <a:lumMod val="75000"/>
                    <a:lumOff val="25000"/>
                  </a:schemeClr>
                </a:solidFill>
                <a:latin typeface="Arial" panose="020B0604020202020204" pitchFamily="34" charset="0"/>
                <a:cs typeface="Arial" panose="020B0604020202020204" pitchFamily="34" charset="0"/>
              </a:rPr>
              <a:t>3. Setbacks – L3 Landscape (33.130.215.B.2.b)</a:t>
            </a:r>
          </a:p>
          <a:p>
            <a:pPr>
              <a:spcBef>
                <a:spcPts val="600"/>
              </a:spcBef>
            </a:pPr>
            <a:r>
              <a:rPr lang="en-US" altLang="en-US" sz="1400" u="sng" dirty="0">
                <a:solidFill>
                  <a:schemeClr val="tx1">
                    <a:lumMod val="75000"/>
                    <a:lumOff val="25000"/>
                  </a:schemeClr>
                </a:solidFill>
                <a:latin typeface="Arial" panose="020B0604020202020204" pitchFamily="34" charset="0"/>
                <a:cs typeface="Arial" panose="020B0604020202020204" pitchFamily="34" charset="0"/>
              </a:rPr>
              <a:t>The Purpose</a:t>
            </a:r>
            <a:r>
              <a:rPr lang="en-US"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sz="1400" dirty="0">
                <a:solidFill>
                  <a:schemeClr val="tx1">
                    <a:lumMod val="75000"/>
                    <a:lumOff val="25000"/>
                  </a:schemeClr>
                </a:solidFill>
                <a:latin typeface="Arial" panose="020B0604020202020204" pitchFamily="34" charset="0"/>
                <a:cs typeface="Arial" panose="020B0604020202020204" pitchFamily="34" charset="0"/>
              </a:rPr>
              <a:t>The setback requirements for areas that abut residential zones promote commercial/ mixed use developments that will maintain light, air, and the potential for privacy for adjacent residential zones.</a:t>
            </a:r>
          </a:p>
          <a:p>
            <a:pPr>
              <a:spcBef>
                <a:spcPts val="600"/>
              </a:spcBef>
            </a:pPr>
            <a:r>
              <a:rPr lang="en-US" altLang="en-US" sz="1400" u="sng" dirty="0">
                <a:solidFill>
                  <a:schemeClr val="tx1">
                    <a:lumMod val="75000"/>
                    <a:lumOff val="25000"/>
                  </a:schemeClr>
                </a:solidFill>
                <a:latin typeface="Arial" panose="020B0604020202020204" pitchFamily="34" charset="0"/>
                <a:cs typeface="Arial" panose="020B0604020202020204" pitchFamily="34" charset="0"/>
              </a:rPr>
              <a:t>The Standard</a:t>
            </a:r>
            <a:r>
              <a:rPr lang="en-US"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sz="1400" dirty="0">
                <a:solidFill>
                  <a:schemeClr val="tx1">
                    <a:lumMod val="75000"/>
                    <a:lumOff val="25000"/>
                  </a:schemeClr>
                </a:solidFill>
                <a:latin typeface="Arial" panose="020B0604020202020204" pitchFamily="34" charset="0"/>
                <a:cs typeface="Arial" panose="020B0604020202020204" pitchFamily="34" charset="0"/>
              </a:rPr>
              <a:t>The required setback from a lot line that abuts an R1 zone is 10 feet and must be landscaped to the L3 standard which requires a 6-foot-tall screen (shrubs or masonry wall) and groundcover planting. Paved areas may not extend closer than 5ft to the lot line.</a:t>
            </a:r>
          </a:p>
          <a:p>
            <a:pPr>
              <a:spcBef>
                <a:spcPts val="600"/>
              </a:spcBef>
              <a:buFontTx/>
              <a:buNone/>
            </a:pPr>
            <a:r>
              <a:rPr lang="en-US" altLang="en-US" sz="1400" u="sng" dirty="0">
                <a:solidFill>
                  <a:schemeClr val="tx1">
                    <a:lumMod val="75000"/>
                    <a:lumOff val="25000"/>
                  </a:schemeClr>
                </a:solidFill>
                <a:latin typeface="Arial" panose="020B0604020202020204" pitchFamily="34" charset="0"/>
                <a:cs typeface="Arial" panose="020B0604020202020204" pitchFamily="34" charset="0"/>
              </a:rPr>
              <a:t>The Proposal</a:t>
            </a:r>
            <a:r>
              <a:rPr lang="en-US"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sz="1400" dirty="0">
                <a:solidFill>
                  <a:schemeClr val="tx1">
                    <a:lumMod val="75000"/>
                    <a:lumOff val="25000"/>
                  </a:schemeClr>
                </a:solidFill>
                <a:latin typeface="Arial" panose="020B0604020202020204" pitchFamily="34" charset="0"/>
                <a:cs typeface="Arial" panose="020B0604020202020204" pitchFamily="34" charset="0"/>
              </a:rPr>
              <a:t>Request to alter the required L3 landscape screening to the west due to substantial grade differences. </a:t>
            </a:r>
          </a:p>
          <a:p>
            <a:pPr>
              <a:spcBef>
                <a:spcPts val="600"/>
              </a:spcBef>
              <a:buFontTx/>
              <a:buNone/>
            </a:pPr>
            <a:endParaRPr lang="en-US" altLang="en-US" sz="1400" dirty="0">
              <a:solidFill>
                <a:schemeClr val="tx1">
                  <a:lumMod val="75000"/>
                  <a:lumOff val="25000"/>
                </a:schemeClr>
              </a:solidFill>
              <a:latin typeface="Arial" panose="020B0604020202020204" pitchFamily="34" charset="0"/>
              <a:cs typeface="Arial" panose="020B0604020202020204" pitchFamily="34" charset="0"/>
            </a:endParaRPr>
          </a:p>
          <a:p>
            <a:r>
              <a:rPr lang="en-US" altLang="en-US" sz="1600" b="1" i="1" dirty="0">
                <a:solidFill>
                  <a:schemeClr val="tx1">
                    <a:lumMod val="75000"/>
                    <a:lumOff val="25000"/>
                  </a:schemeClr>
                </a:solidFill>
                <a:latin typeface="Arial" panose="020B0604020202020204" pitchFamily="34" charset="0"/>
                <a:cs typeface="Arial" panose="020B0604020202020204" pitchFamily="34" charset="0"/>
              </a:rPr>
              <a:t>Staff supports</a:t>
            </a:r>
          </a:p>
        </p:txBody>
      </p:sp>
      <p:pic>
        <p:nvPicPr>
          <p:cNvPr id="2" name="Picture 1">
            <a:extLst>
              <a:ext uri="{FF2B5EF4-FFF2-40B4-BE49-F238E27FC236}">
                <a16:creationId xmlns:a16="http://schemas.microsoft.com/office/drawing/2014/main" id="{85BB729F-41F4-4E92-BA20-B9956A10AFA4}"/>
              </a:ext>
            </a:extLst>
          </p:cNvPr>
          <p:cNvPicPr>
            <a:picLocks noChangeAspect="1"/>
          </p:cNvPicPr>
          <p:nvPr/>
        </p:nvPicPr>
        <p:blipFill>
          <a:blip r:embed="rId3"/>
          <a:stretch>
            <a:fillRect/>
          </a:stretch>
        </p:blipFill>
        <p:spPr>
          <a:xfrm>
            <a:off x="181339" y="765241"/>
            <a:ext cx="3498948" cy="1892447"/>
          </a:xfrm>
          <a:prstGeom prst="rect">
            <a:avLst/>
          </a:prstGeom>
        </p:spPr>
      </p:pic>
      <p:pic>
        <p:nvPicPr>
          <p:cNvPr id="8" name="Picture 7">
            <a:extLst>
              <a:ext uri="{FF2B5EF4-FFF2-40B4-BE49-F238E27FC236}">
                <a16:creationId xmlns:a16="http://schemas.microsoft.com/office/drawing/2014/main" id="{DE94F5D9-42B2-47F5-A76D-955355BCA06A}"/>
              </a:ext>
            </a:extLst>
          </p:cNvPr>
          <p:cNvPicPr>
            <a:picLocks noChangeAspect="1"/>
          </p:cNvPicPr>
          <p:nvPr/>
        </p:nvPicPr>
        <p:blipFill>
          <a:blip r:embed="rId4"/>
          <a:stretch>
            <a:fillRect/>
          </a:stretch>
        </p:blipFill>
        <p:spPr>
          <a:xfrm>
            <a:off x="6436895" y="358690"/>
            <a:ext cx="2077876" cy="2958846"/>
          </a:xfrm>
          <a:prstGeom prst="rect">
            <a:avLst/>
          </a:prstGeom>
        </p:spPr>
      </p:pic>
      <p:sp>
        <p:nvSpPr>
          <p:cNvPr id="9" name="Rectangle 8">
            <a:extLst>
              <a:ext uri="{FF2B5EF4-FFF2-40B4-BE49-F238E27FC236}">
                <a16:creationId xmlns:a16="http://schemas.microsoft.com/office/drawing/2014/main" id="{EF4F99FA-F261-4D8A-AE62-5CBAB44A4C22}"/>
              </a:ext>
            </a:extLst>
          </p:cNvPr>
          <p:cNvSpPr/>
          <p:nvPr/>
        </p:nvSpPr>
        <p:spPr>
          <a:xfrm>
            <a:off x="553243" y="891246"/>
            <a:ext cx="2815599" cy="3359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73F1258-6D56-4DDB-9F59-43A79A6C828D}"/>
              </a:ext>
            </a:extLst>
          </p:cNvPr>
          <p:cNvPicPr>
            <a:picLocks noChangeAspect="1"/>
          </p:cNvPicPr>
          <p:nvPr/>
        </p:nvPicPr>
        <p:blipFill rotWithShape="1">
          <a:blip r:embed="rId5"/>
          <a:srcRect l="5771" t="6223" r="6911"/>
          <a:stretch/>
        </p:blipFill>
        <p:spPr>
          <a:xfrm>
            <a:off x="3742126" y="765241"/>
            <a:ext cx="2513111" cy="2366160"/>
          </a:xfrm>
          <a:prstGeom prst="rect">
            <a:avLst/>
          </a:prstGeom>
        </p:spPr>
      </p:pic>
      <p:sp>
        <p:nvSpPr>
          <p:cNvPr id="15" name="Rectangle 14">
            <a:extLst>
              <a:ext uri="{FF2B5EF4-FFF2-40B4-BE49-F238E27FC236}">
                <a16:creationId xmlns:a16="http://schemas.microsoft.com/office/drawing/2014/main" id="{C3FB583C-7964-4D0C-B34C-4E25141652FB}"/>
              </a:ext>
            </a:extLst>
          </p:cNvPr>
          <p:cNvSpPr/>
          <p:nvPr/>
        </p:nvSpPr>
        <p:spPr>
          <a:xfrm>
            <a:off x="7110664" y="243191"/>
            <a:ext cx="1175084" cy="31858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9346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3" y="58767"/>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974213" y="243191"/>
            <a:ext cx="3047103" cy="3600986"/>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Modification</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342900" indent="-342900">
              <a:spcBef>
                <a:spcPts val="1200"/>
              </a:spcBef>
              <a:buFontTx/>
              <a:buAutoNum type="arabicPeriod"/>
            </a:pPr>
            <a:r>
              <a:rPr lang="en-US" sz="1400" b="1" dirty="0">
                <a:solidFill>
                  <a:schemeClr val="bg1"/>
                </a:solidFill>
                <a:latin typeface="Arial" panose="020B0604020202020204" pitchFamily="34" charset="0"/>
                <a:cs typeface="Arial" panose="020B0604020202020204" pitchFamily="34" charset="0"/>
              </a:rPr>
              <a:t>Bike Parking </a:t>
            </a:r>
            <a:r>
              <a:rPr lang="en-US" sz="1400" dirty="0">
                <a:solidFill>
                  <a:schemeClr val="bg1"/>
                </a:solidFill>
                <a:latin typeface="Arial" panose="020B0604020202020204" pitchFamily="34" charset="0"/>
                <a:cs typeface="Arial" panose="020B0604020202020204" pitchFamily="34" charset="0"/>
              </a:rPr>
              <a:t>– Stall Widths (33.266.220.C.3.b). </a:t>
            </a:r>
          </a:p>
          <a:p>
            <a:pPr marL="342900" indent="-342900">
              <a:spcBef>
                <a:spcPts val="1200"/>
              </a:spcBef>
              <a:buFontTx/>
              <a:buAutoNum type="arabicPeriod"/>
            </a:pPr>
            <a:r>
              <a:rPr lang="en-US" sz="1400" b="1" dirty="0">
                <a:solidFill>
                  <a:schemeClr val="bg1"/>
                </a:solidFill>
                <a:latin typeface="Arial" panose="020B0604020202020204" pitchFamily="34" charset="0"/>
                <a:cs typeface="Arial" panose="020B0604020202020204" pitchFamily="34" charset="0"/>
              </a:rPr>
              <a:t>Transit Street Main Entrance </a:t>
            </a:r>
            <a:r>
              <a:rPr lang="en-US" sz="1400" dirty="0">
                <a:solidFill>
                  <a:schemeClr val="bg1"/>
                </a:solidFill>
                <a:latin typeface="Arial" panose="020B0604020202020204" pitchFamily="34" charset="0"/>
                <a:cs typeface="Arial" panose="020B0604020202020204" pitchFamily="34" charset="0"/>
              </a:rPr>
              <a:t>- Location (33.130.242.C.3.c)</a:t>
            </a:r>
          </a:p>
          <a:p>
            <a:pPr marL="342900" indent="-342900">
              <a:spcBef>
                <a:spcPts val="1200"/>
              </a:spcBef>
              <a:buFontTx/>
              <a:buAutoNum type="arabicPeriod"/>
            </a:pPr>
            <a:r>
              <a:rPr lang="en-US" sz="1400" b="1" dirty="0">
                <a:solidFill>
                  <a:schemeClr val="bg1"/>
                </a:solidFill>
                <a:latin typeface="Arial" panose="020B0604020202020204" pitchFamily="34" charset="0"/>
                <a:cs typeface="Arial" panose="020B0604020202020204" pitchFamily="34" charset="0"/>
              </a:rPr>
              <a:t>Setbacks </a:t>
            </a:r>
            <a:r>
              <a:rPr lang="en-US" sz="1400" dirty="0">
                <a:solidFill>
                  <a:schemeClr val="bg1"/>
                </a:solidFill>
                <a:latin typeface="Arial" panose="020B0604020202020204" pitchFamily="34" charset="0"/>
                <a:cs typeface="Arial" panose="020B0604020202020204" pitchFamily="34" charset="0"/>
              </a:rPr>
              <a:t>– L3 Landscape (33.130.215.B.2.b)</a:t>
            </a:r>
          </a:p>
          <a:p>
            <a:pPr marL="342900" indent="-342900">
              <a:spcBef>
                <a:spcPts val="1200"/>
              </a:spcBef>
              <a:buFontTx/>
              <a:buAutoNum type="arabicPeriod"/>
            </a:pPr>
            <a:r>
              <a:rPr lang="en-US" sz="1400" b="1" dirty="0">
                <a:solidFill>
                  <a:schemeClr val="bg1"/>
                </a:solidFill>
                <a:latin typeface="Arial" panose="020B0604020202020204" pitchFamily="34" charset="0"/>
                <a:cs typeface="Arial" panose="020B0604020202020204" pitchFamily="34" charset="0"/>
              </a:rPr>
              <a:t>Vehicle Parking </a:t>
            </a:r>
            <a:r>
              <a:rPr lang="en-US" sz="1400" dirty="0">
                <a:solidFill>
                  <a:schemeClr val="bg1"/>
                </a:solidFill>
                <a:latin typeface="Arial" panose="020B0604020202020204" pitchFamily="34" charset="0"/>
                <a:cs typeface="Arial" panose="020B0604020202020204" pitchFamily="34" charset="0"/>
              </a:rPr>
              <a:t>– Stall Size (33.130.266.130 Table 266-4)</a:t>
            </a:r>
            <a:endParaRPr lang="en-US" altLang="en-US" sz="14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4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473886C-DD78-4BEE-AE35-41CA22F8EB97}"/>
              </a:ext>
            </a:extLst>
          </p:cNvPr>
          <p:cNvSpPr txBox="1"/>
          <p:nvPr/>
        </p:nvSpPr>
        <p:spPr>
          <a:xfrm>
            <a:off x="442416" y="3647262"/>
            <a:ext cx="8022472" cy="2200602"/>
          </a:xfrm>
          <a:prstGeom prst="rect">
            <a:avLst/>
          </a:prstGeom>
          <a:noFill/>
        </p:spPr>
        <p:txBody>
          <a:bodyPr wrap="square" rtlCol="0">
            <a:spAutoFit/>
          </a:bodyPr>
          <a:lstStyle/>
          <a:p>
            <a:pPr>
              <a:spcBef>
                <a:spcPts val="1200"/>
              </a:spcBef>
            </a:pPr>
            <a:r>
              <a:rPr lang="en-US" sz="2000" b="1" dirty="0">
                <a:solidFill>
                  <a:schemeClr val="tx1">
                    <a:lumMod val="75000"/>
                    <a:lumOff val="25000"/>
                  </a:schemeClr>
                </a:solidFill>
                <a:latin typeface="Arial" panose="020B0604020202020204" pitchFamily="34" charset="0"/>
                <a:cs typeface="Arial" panose="020B0604020202020204" pitchFamily="34" charset="0"/>
              </a:rPr>
              <a:t>4. Vehicle Parking – Stall Size (33.130.266.130 Table 266-4)</a:t>
            </a: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ts val="600"/>
              </a:spcBef>
            </a:pPr>
            <a:r>
              <a:rPr lang="en-US" altLang="en-US" sz="1400" u="sng" dirty="0">
                <a:solidFill>
                  <a:schemeClr val="tx1">
                    <a:lumMod val="75000"/>
                    <a:lumOff val="25000"/>
                  </a:schemeClr>
                </a:solidFill>
                <a:latin typeface="Arial" panose="020B0604020202020204" pitchFamily="34" charset="0"/>
                <a:cs typeface="Arial" panose="020B0604020202020204" pitchFamily="34" charset="0"/>
              </a:rPr>
              <a:t>The Purpose</a:t>
            </a:r>
            <a:r>
              <a:rPr lang="en-US"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sz="1400" dirty="0">
                <a:solidFill>
                  <a:schemeClr val="tx1">
                    <a:lumMod val="75000"/>
                    <a:lumOff val="25000"/>
                  </a:schemeClr>
                </a:solidFill>
                <a:latin typeface="Arial" panose="020B0604020202020204" pitchFamily="34" charset="0"/>
                <a:cs typeface="Arial" panose="020B0604020202020204" pitchFamily="34" charset="0"/>
              </a:rPr>
              <a:t>The development standards promote vehicle areas that are safe and attractive for motorists and pedestrians. </a:t>
            </a:r>
          </a:p>
          <a:p>
            <a:pPr>
              <a:spcBef>
                <a:spcPts val="600"/>
              </a:spcBef>
            </a:pPr>
            <a:r>
              <a:rPr lang="en-US" altLang="en-US" sz="1400" u="sng" dirty="0">
                <a:solidFill>
                  <a:schemeClr val="tx1">
                    <a:lumMod val="75000"/>
                    <a:lumOff val="25000"/>
                  </a:schemeClr>
                </a:solidFill>
                <a:latin typeface="Arial" panose="020B0604020202020204" pitchFamily="34" charset="0"/>
                <a:cs typeface="Arial" panose="020B0604020202020204" pitchFamily="34" charset="0"/>
              </a:rPr>
              <a:t>The Standard</a:t>
            </a:r>
            <a:r>
              <a:rPr lang="en-US"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sz="1400" dirty="0">
                <a:solidFill>
                  <a:schemeClr val="tx1">
                    <a:lumMod val="75000"/>
                    <a:lumOff val="25000"/>
                  </a:schemeClr>
                </a:solidFill>
                <a:latin typeface="Arial" panose="020B0604020202020204" pitchFamily="34" charset="0"/>
                <a:cs typeface="Arial" panose="020B0604020202020204" pitchFamily="34" charset="0"/>
              </a:rPr>
              <a:t>The minimum stall size for 90-degree parking with a 20 ft drive aisle is 8’-6”x 16’-0”.</a:t>
            </a:r>
          </a:p>
          <a:p>
            <a:pPr>
              <a:spcBef>
                <a:spcPts val="600"/>
              </a:spcBef>
            </a:pPr>
            <a:r>
              <a:rPr lang="en-US" altLang="en-US" sz="1400" u="sng" dirty="0">
                <a:solidFill>
                  <a:schemeClr val="tx1">
                    <a:lumMod val="75000"/>
                    <a:lumOff val="25000"/>
                  </a:schemeClr>
                </a:solidFill>
                <a:latin typeface="Arial" panose="020B0604020202020204" pitchFamily="34" charset="0"/>
                <a:cs typeface="Arial" panose="020B0604020202020204" pitchFamily="34" charset="0"/>
              </a:rPr>
              <a:t>The Proposal</a:t>
            </a:r>
            <a:r>
              <a:rPr lang="en-US"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sz="1400" dirty="0">
                <a:solidFill>
                  <a:schemeClr val="tx1">
                    <a:lumMod val="75000"/>
                    <a:lumOff val="25000"/>
                  </a:schemeClr>
                </a:solidFill>
                <a:latin typeface="Arial" panose="020B0604020202020204" pitchFamily="34" charset="0"/>
                <a:cs typeface="Arial" panose="020B0604020202020204" pitchFamily="34" charset="0"/>
              </a:rPr>
              <a:t>Request to have two stalls be slightly obstructed by structural columns at the front of the stall, effectively reducing the stall depth to 15’-0” instead of the required 16’-0”.</a:t>
            </a:r>
          </a:p>
          <a:p>
            <a:endParaRPr lang="en-US" altLang="en-US" sz="1600" i="1" dirty="0">
              <a:solidFill>
                <a:schemeClr val="tx1">
                  <a:lumMod val="75000"/>
                  <a:lumOff val="25000"/>
                </a:schemeClr>
              </a:solidFill>
              <a:latin typeface="Arial" panose="020B0604020202020204" pitchFamily="34" charset="0"/>
              <a:cs typeface="Arial" panose="020B0604020202020204" pitchFamily="34" charset="0"/>
            </a:endParaRPr>
          </a:p>
          <a:p>
            <a:r>
              <a:rPr lang="en-US" altLang="en-US" sz="1600" b="1" i="1" dirty="0">
                <a:solidFill>
                  <a:schemeClr val="tx1">
                    <a:lumMod val="75000"/>
                    <a:lumOff val="25000"/>
                  </a:schemeClr>
                </a:solidFill>
                <a:latin typeface="Arial" panose="020B0604020202020204" pitchFamily="34" charset="0"/>
                <a:cs typeface="Arial" panose="020B0604020202020204" pitchFamily="34" charset="0"/>
              </a:rPr>
              <a:t>Staff supports</a:t>
            </a:r>
          </a:p>
        </p:txBody>
      </p:sp>
      <p:pic>
        <p:nvPicPr>
          <p:cNvPr id="3" name="Picture 2">
            <a:extLst>
              <a:ext uri="{FF2B5EF4-FFF2-40B4-BE49-F238E27FC236}">
                <a16:creationId xmlns:a16="http://schemas.microsoft.com/office/drawing/2014/main" id="{72BE7784-A05E-4E31-A8E9-C9F84518139B}"/>
              </a:ext>
            </a:extLst>
          </p:cNvPr>
          <p:cNvPicPr>
            <a:picLocks noChangeAspect="1"/>
          </p:cNvPicPr>
          <p:nvPr/>
        </p:nvPicPr>
        <p:blipFill>
          <a:blip r:embed="rId2"/>
          <a:stretch>
            <a:fillRect/>
          </a:stretch>
        </p:blipFill>
        <p:spPr>
          <a:xfrm>
            <a:off x="1393379" y="58767"/>
            <a:ext cx="5626361" cy="3249774"/>
          </a:xfrm>
          <a:prstGeom prst="rect">
            <a:avLst/>
          </a:prstGeom>
        </p:spPr>
      </p:pic>
      <p:sp>
        <p:nvSpPr>
          <p:cNvPr id="13" name="Rectangle 12">
            <a:extLst>
              <a:ext uri="{FF2B5EF4-FFF2-40B4-BE49-F238E27FC236}">
                <a16:creationId xmlns:a16="http://schemas.microsoft.com/office/drawing/2014/main" id="{ED756E7F-148F-44FA-95EE-0EA56C022C26}"/>
              </a:ext>
            </a:extLst>
          </p:cNvPr>
          <p:cNvSpPr/>
          <p:nvPr/>
        </p:nvSpPr>
        <p:spPr>
          <a:xfrm>
            <a:off x="2589836" y="2043685"/>
            <a:ext cx="406028" cy="4588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972974C-8FB5-4A80-99A5-5B3AC930DCEA}"/>
              </a:ext>
            </a:extLst>
          </p:cNvPr>
          <p:cNvSpPr/>
          <p:nvPr/>
        </p:nvSpPr>
        <p:spPr>
          <a:xfrm>
            <a:off x="4576643" y="2043685"/>
            <a:ext cx="406028" cy="4588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6463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D06AEB65-0B26-42EE-8806-B1BE1A988FC0}"/>
              </a:ext>
            </a:extLst>
          </p:cNvPr>
          <p:cNvCxnSpPr>
            <a:cxnSpLocks/>
          </p:cNvCxnSpPr>
          <p:nvPr/>
        </p:nvCxnSpPr>
        <p:spPr bwMode="auto">
          <a:xfrm>
            <a:off x="1246188" y="3465513"/>
            <a:ext cx="155880" cy="884697"/>
          </a:xfrm>
          <a:prstGeom prst="straightConnector1">
            <a:avLst/>
          </a:prstGeom>
          <a:noFill/>
          <a:ln w="28575" algn="ctr">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a:extLst>
              <a:ext uri="{FF2B5EF4-FFF2-40B4-BE49-F238E27FC236}">
                <a16:creationId xmlns:a16="http://schemas.microsoft.com/office/drawing/2014/main" id="{0A4FF417-299A-42FB-8D45-1C1440E6AC68}"/>
              </a:ext>
            </a:extLst>
          </p:cNvPr>
          <p:cNvSpPr txBox="1"/>
          <p:nvPr/>
        </p:nvSpPr>
        <p:spPr>
          <a:xfrm>
            <a:off x="9068003" y="243191"/>
            <a:ext cx="3123995" cy="4201150"/>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ts val="60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altLang="en-US" dirty="0">
                <a:solidFill>
                  <a:schemeClr val="bg1"/>
                </a:solidFill>
                <a:latin typeface="Arial" panose="020B0604020202020204" pitchFamily="34" charset="0"/>
                <a:cs typeface="Arial" panose="020B0604020202020204" pitchFamily="34" charset="0"/>
              </a:rPr>
              <a:t>Site has a full block frontage on NW 23</a:t>
            </a:r>
            <a:r>
              <a:rPr lang="en-US" altLang="en-US" baseline="30000" dirty="0">
                <a:solidFill>
                  <a:schemeClr val="bg1"/>
                </a:solidFill>
                <a:latin typeface="Arial" panose="020B0604020202020204" pitchFamily="34" charset="0"/>
                <a:cs typeface="Arial" panose="020B0604020202020204" pitchFamily="34" charset="0"/>
              </a:rPr>
              <a:t>rd</a:t>
            </a:r>
            <a:r>
              <a:rPr lang="en-US" altLang="en-US" dirty="0">
                <a:solidFill>
                  <a:schemeClr val="bg1"/>
                </a:solidFill>
                <a:latin typeface="Arial" panose="020B0604020202020204" pitchFamily="34" charset="0"/>
                <a:cs typeface="Arial" panose="020B0604020202020204" pitchFamily="34" charset="0"/>
              </a:rPr>
              <a:t>, a commercial focus for district</a:t>
            </a:r>
          </a:p>
          <a:p>
            <a:pPr marL="285750" indent="-285750">
              <a:spcBef>
                <a:spcPts val="600"/>
              </a:spcBef>
              <a:buFont typeface="Arial" panose="020B0604020202020204" pitchFamily="34" charset="0"/>
              <a:buChar char="•"/>
            </a:pPr>
            <a:r>
              <a:rPr lang="en-US" altLang="en-US" dirty="0">
                <a:solidFill>
                  <a:schemeClr val="bg1"/>
                </a:solidFill>
                <a:latin typeface="Arial" panose="020B0604020202020204" pitchFamily="34" charset="0"/>
                <a:cs typeface="Arial" panose="020B0604020202020204" pitchFamily="34" charset="0"/>
              </a:rPr>
              <a:t>The streetcar wraps NW 23</a:t>
            </a:r>
            <a:r>
              <a:rPr lang="en-US" altLang="en-US" baseline="30000" dirty="0">
                <a:solidFill>
                  <a:schemeClr val="bg1"/>
                </a:solidFill>
                <a:latin typeface="Arial" panose="020B0604020202020204" pitchFamily="34" charset="0"/>
                <a:cs typeface="Arial" panose="020B0604020202020204" pitchFamily="34" charset="0"/>
              </a:rPr>
              <a:t>rd</a:t>
            </a:r>
            <a:r>
              <a:rPr lang="en-US" altLang="en-US" dirty="0">
                <a:solidFill>
                  <a:schemeClr val="bg1"/>
                </a:solidFill>
                <a:latin typeface="Arial" panose="020B0604020202020204" pitchFamily="34" charset="0"/>
                <a:cs typeface="Arial" panose="020B0604020202020204" pitchFamily="34" charset="0"/>
              </a:rPr>
              <a:t> here.</a:t>
            </a:r>
          </a:p>
          <a:p>
            <a:pPr marL="285750" indent="-285750">
              <a:spcBef>
                <a:spcPts val="600"/>
              </a:spcBef>
              <a:buFont typeface="Arial" panose="020B0604020202020204" pitchFamily="34" charset="0"/>
              <a:buChar char="•"/>
            </a:pPr>
            <a:r>
              <a:rPr lang="en-US" altLang="en-US" dirty="0">
                <a:solidFill>
                  <a:schemeClr val="bg1"/>
                </a:solidFill>
                <a:latin typeface="Arial" panose="020B0604020202020204" pitchFamily="34" charset="0"/>
                <a:cs typeface="Arial" panose="020B0604020202020204" pitchFamily="34" charset="0"/>
              </a:rPr>
              <a:t>East across NW 23</a:t>
            </a:r>
            <a:r>
              <a:rPr lang="en-US" altLang="en-US" baseline="30000" dirty="0">
                <a:solidFill>
                  <a:schemeClr val="bg1"/>
                </a:solidFill>
                <a:latin typeface="Arial" panose="020B0604020202020204" pitchFamily="34" charset="0"/>
                <a:cs typeface="Arial" panose="020B0604020202020204" pitchFamily="34" charset="0"/>
              </a:rPr>
              <a:t>rd </a:t>
            </a:r>
            <a:r>
              <a:rPr lang="en-US" altLang="en-US" dirty="0">
                <a:solidFill>
                  <a:schemeClr val="bg1"/>
                </a:solidFill>
                <a:latin typeface="Arial" panose="020B0604020202020204" pitchFamily="34" charset="0"/>
                <a:cs typeface="Arial" panose="020B0604020202020204" pitchFamily="34" charset="0"/>
              </a:rPr>
              <a:t>is the 6-story Good Sam</a:t>
            </a:r>
          </a:p>
          <a:p>
            <a:pPr marL="285750" indent="-285750">
              <a:spcBef>
                <a:spcPts val="600"/>
              </a:spcBef>
              <a:buFont typeface="Arial" panose="020B0604020202020204" pitchFamily="34" charset="0"/>
              <a:buChar char="•"/>
            </a:pPr>
            <a:r>
              <a:rPr lang="en-US" altLang="en-US" dirty="0">
                <a:solidFill>
                  <a:schemeClr val="bg1"/>
                </a:solidFill>
                <a:latin typeface="Arial" panose="020B0604020202020204" pitchFamily="34" charset="0"/>
                <a:cs typeface="Arial" panose="020B0604020202020204" pitchFamily="34" charset="0"/>
              </a:rPr>
              <a:t>West is the Nob Hill residential area.</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5BBEDC1C-A528-4030-A44D-720BE541EB0D}"/>
              </a:ext>
            </a:extLst>
          </p:cNvPr>
          <p:cNvSpPr/>
          <p:nvPr/>
        </p:nvSpPr>
        <p:spPr>
          <a:xfrm>
            <a:off x="4084336" y="3230880"/>
            <a:ext cx="618293" cy="394882"/>
          </a:xfrm>
          <a:custGeom>
            <a:avLst/>
            <a:gdLst>
              <a:gd name="connsiteX0" fmla="*/ 0 w 1475381"/>
              <a:gd name="connsiteY0" fmla="*/ 577811 h 903180"/>
              <a:gd name="connsiteX1" fmla="*/ 1004157 w 1475381"/>
              <a:gd name="connsiteY1" fmla="*/ 903180 h 903180"/>
              <a:gd name="connsiteX2" fmla="*/ 1475381 w 1475381"/>
              <a:gd name="connsiteY2" fmla="*/ 252442 h 903180"/>
              <a:gd name="connsiteX3" fmla="*/ 566591 w 1475381"/>
              <a:gd name="connsiteY3" fmla="*/ 0 h 903180"/>
              <a:gd name="connsiteX4" fmla="*/ 0 w 1475381"/>
              <a:gd name="connsiteY4" fmla="*/ 577811 h 90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381" h="903180">
                <a:moveTo>
                  <a:pt x="0" y="577811"/>
                </a:moveTo>
                <a:lnTo>
                  <a:pt x="1004157" y="903180"/>
                </a:lnTo>
                <a:lnTo>
                  <a:pt x="1475381" y="252442"/>
                </a:lnTo>
                <a:lnTo>
                  <a:pt x="566591" y="0"/>
                </a:lnTo>
                <a:lnTo>
                  <a:pt x="0" y="577811"/>
                </a:lnTo>
                <a:close/>
              </a:path>
            </a:pathLst>
          </a:custGeom>
          <a:solidFill>
            <a:srgbClr val="FF0000">
              <a:alpha val="10196"/>
            </a:srgbClr>
          </a:solidFill>
          <a:ln w="47625" algn="ctr">
            <a:solidFill>
              <a:srgbClr val="FF0000"/>
            </a:solidFill>
            <a:round/>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ct val="0"/>
              </a:spcBef>
            </a:pPr>
            <a:endParaRPr lang="en-US" sz="2400" dirty="0">
              <a:solidFill>
                <a:schemeClr val="tx1"/>
              </a:solidFill>
              <a:latin typeface="Times New Roman" panose="02020603050405020304" pitchFamily="18" charset="0"/>
            </a:endParaRPr>
          </a:p>
        </p:txBody>
      </p:sp>
      <p:pic>
        <p:nvPicPr>
          <p:cNvPr id="2" name="Picture 1">
            <a:extLst>
              <a:ext uri="{FF2B5EF4-FFF2-40B4-BE49-F238E27FC236}">
                <a16:creationId xmlns:a16="http://schemas.microsoft.com/office/drawing/2014/main" id="{44C86FB0-F4B5-49FE-8E6B-7342F07B6854}"/>
              </a:ext>
            </a:extLst>
          </p:cNvPr>
          <p:cNvPicPr>
            <a:picLocks noChangeAspect="1"/>
          </p:cNvPicPr>
          <p:nvPr/>
        </p:nvPicPr>
        <p:blipFill rotWithShape="1">
          <a:blip r:embed="rId3"/>
          <a:srcRect r="16505" b="1178"/>
          <a:stretch/>
        </p:blipFill>
        <p:spPr>
          <a:xfrm>
            <a:off x="232485" y="344977"/>
            <a:ext cx="8351264" cy="6269832"/>
          </a:xfrm>
          <a:prstGeom prst="rect">
            <a:avLst/>
          </a:prstGeom>
        </p:spPr>
      </p:pic>
      <p:sp>
        <p:nvSpPr>
          <p:cNvPr id="8" name="TextBox 7">
            <a:extLst>
              <a:ext uri="{FF2B5EF4-FFF2-40B4-BE49-F238E27FC236}">
                <a16:creationId xmlns:a16="http://schemas.microsoft.com/office/drawing/2014/main" id="{E60E1608-E65F-4932-A700-4798E4100696}"/>
              </a:ext>
            </a:extLst>
          </p:cNvPr>
          <p:cNvSpPr txBox="1"/>
          <p:nvPr/>
        </p:nvSpPr>
        <p:spPr>
          <a:xfrm>
            <a:off x="5035588" y="3882532"/>
            <a:ext cx="1735814" cy="923330"/>
          </a:xfrm>
          <a:prstGeom prst="rect">
            <a:avLst/>
          </a:prstGeom>
          <a:noFill/>
          <a:effectLst>
            <a:outerShdw blurRad="50800" dist="38100" dir="2700000" algn="tl" rotWithShape="0">
              <a:prstClr val="black">
                <a:alpha val="80000"/>
              </a:prstClr>
            </a:outerShdw>
          </a:effectLst>
        </p:spPr>
        <p:txBody>
          <a:bodyPr wrap="square" rtlCol="0">
            <a:spAutoFit/>
          </a:bodyPr>
          <a:lstStyle>
            <a:defPPr>
              <a:defRPr lang="en-US"/>
            </a:defPPr>
            <a:lvl1pPr algn="ctr">
              <a:spcBef>
                <a:spcPct val="0"/>
              </a:spcBef>
              <a:buFontTx/>
              <a:buNone/>
              <a:defRPr b="1">
                <a:solidFill>
                  <a:schemeClr val="bg1"/>
                </a:solidFill>
                <a:latin typeface="Arial" panose="020B0604020202020204" pitchFamily="34" charset="0"/>
                <a:cs typeface="Arial" panose="020B0604020202020204" pitchFamily="34" charset="0"/>
              </a:defRPr>
            </a:lvl1pPr>
          </a:lstStyle>
          <a:p>
            <a:r>
              <a:rPr lang="en-US" altLang="en-US" dirty="0"/>
              <a:t>Good Samaritan Hospital</a:t>
            </a:r>
          </a:p>
        </p:txBody>
      </p:sp>
      <p:sp>
        <p:nvSpPr>
          <p:cNvPr id="9" name="TextBox 8">
            <a:extLst>
              <a:ext uri="{FF2B5EF4-FFF2-40B4-BE49-F238E27FC236}">
                <a16:creationId xmlns:a16="http://schemas.microsoft.com/office/drawing/2014/main" id="{B19C25B5-4C53-4B24-9944-C1259D36392F}"/>
              </a:ext>
            </a:extLst>
          </p:cNvPr>
          <p:cNvSpPr txBox="1"/>
          <p:nvPr/>
        </p:nvSpPr>
        <p:spPr>
          <a:xfrm rot="18156149">
            <a:off x="4386012" y="3046214"/>
            <a:ext cx="1735814" cy="369332"/>
          </a:xfrm>
          <a:prstGeom prst="rect">
            <a:avLst/>
          </a:prstGeom>
          <a:noFill/>
          <a:effectLst>
            <a:outerShdw blurRad="50800" dist="38100" dir="2700000" algn="tl" rotWithShape="0">
              <a:prstClr val="black">
                <a:alpha val="80000"/>
              </a:prstClr>
            </a:outerShdw>
          </a:effectLst>
        </p:spPr>
        <p:txBody>
          <a:bodyPr wrap="square" rtlCol="0">
            <a:spAutoFit/>
          </a:bodyPr>
          <a:lstStyle>
            <a:defPPr>
              <a:defRPr lang="en-US"/>
            </a:defPPr>
            <a:lvl1pPr algn="ctr">
              <a:spcBef>
                <a:spcPct val="0"/>
              </a:spcBef>
              <a:buFontTx/>
              <a:buNone/>
              <a:defRPr b="1">
                <a:solidFill>
                  <a:schemeClr val="bg1"/>
                </a:solidFill>
                <a:latin typeface="Arial" panose="020B0604020202020204" pitchFamily="34" charset="0"/>
                <a:cs typeface="Arial" panose="020B0604020202020204" pitchFamily="34" charset="0"/>
              </a:defRPr>
            </a:lvl1pPr>
          </a:lstStyle>
          <a:p>
            <a:r>
              <a:rPr lang="en-US" altLang="en-US" dirty="0"/>
              <a:t>NW 23rd</a:t>
            </a:r>
          </a:p>
        </p:txBody>
      </p:sp>
      <p:sp>
        <p:nvSpPr>
          <p:cNvPr id="10" name="TextBox 9">
            <a:extLst>
              <a:ext uri="{FF2B5EF4-FFF2-40B4-BE49-F238E27FC236}">
                <a16:creationId xmlns:a16="http://schemas.microsoft.com/office/drawing/2014/main" id="{A6CC62A2-51F2-4D08-AF2F-FB7652322F33}"/>
              </a:ext>
            </a:extLst>
          </p:cNvPr>
          <p:cNvSpPr txBox="1"/>
          <p:nvPr/>
        </p:nvSpPr>
        <p:spPr>
          <a:xfrm>
            <a:off x="1859658" y="2252744"/>
            <a:ext cx="1735814" cy="923330"/>
          </a:xfrm>
          <a:prstGeom prst="rect">
            <a:avLst/>
          </a:prstGeom>
          <a:noFill/>
          <a:effectLst>
            <a:outerShdw blurRad="50800" dist="38100" dir="2700000" algn="tl" rotWithShape="0">
              <a:prstClr val="black">
                <a:alpha val="80000"/>
              </a:prstClr>
            </a:outerShdw>
          </a:effectLst>
        </p:spPr>
        <p:txBody>
          <a:bodyPr wrap="square" rtlCol="0">
            <a:spAutoFit/>
          </a:bodyPr>
          <a:lstStyle/>
          <a:p>
            <a:pPr algn="ctr">
              <a:spcBef>
                <a:spcPct val="0"/>
              </a:spcBef>
              <a:buFontTx/>
              <a:buNone/>
            </a:pPr>
            <a:r>
              <a:rPr lang="en-US" altLang="en-US" b="1" dirty="0">
                <a:solidFill>
                  <a:schemeClr val="bg1"/>
                </a:solidFill>
                <a:latin typeface="Arial" panose="020B0604020202020204" pitchFamily="34" charset="0"/>
                <a:cs typeface="Arial" panose="020B0604020202020204" pitchFamily="34" charset="0"/>
              </a:rPr>
              <a:t>Nob Hill Residential Area</a:t>
            </a:r>
            <a:endParaRPr lang="en-US" altLang="en-US" dirty="0">
              <a:solidFill>
                <a:schemeClr val="bg1"/>
              </a:solidFill>
              <a:latin typeface="Arial Narrow" panose="020B060602020203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E1AFED8E-70BD-47EF-AAD9-369A1823270C}"/>
              </a:ext>
            </a:extLst>
          </p:cNvPr>
          <p:cNvCxnSpPr>
            <a:cxnSpLocks/>
          </p:cNvCxnSpPr>
          <p:nvPr/>
        </p:nvCxnSpPr>
        <p:spPr>
          <a:xfrm flipV="1">
            <a:off x="3306726" y="489284"/>
            <a:ext cx="3734224" cy="5060911"/>
          </a:xfrm>
          <a:prstGeom prst="straightConnector1">
            <a:avLst/>
          </a:prstGeom>
          <a:ln w="127000">
            <a:solidFill>
              <a:srgbClr val="FFC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359AF44-B72F-4E6F-AEF0-50E9CBCDBEEC}"/>
              </a:ext>
            </a:extLst>
          </p:cNvPr>
          <p:cNvCxnSpPr>
            <a:cxnSpLocks/>
          </p:cNvCxnSpPr>
          <p:nvPr/>
        </p:nvCxnSpPr>
        <p:spPr>
          <a:xfrm flipH="1" flipV="1">
            <a:off x="2826694" y="1853629"/>
            <a:ext cx="3578816" cy="594297"/>
          </a:xfrm>
          <a:prstGeom prst="straightConnector1">
            <a:avLst/>
          </a:prstGeom>
          <a:ln w="63500">
            <a:solidFill>
              <a:srgbClr val="FFC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9C6D4C9-63DA-4A1D-84FA-1D9F66E70A32}"/>
              </a:ext>
            </a:extLst>
          </p:cNvPr>
          <p:cNvCxnSpPr>
            <a:cxnSpLocks/>
          </p:cNvCxnSpPr>
          <p:nvPr/>
        </p:nvCxnSpPr>
        <p:spPr>
          <a:xfrm flipH="1" flipV="1">
            <a:off x="1690577" y="3317358"/>
            <a:ext cx="3012052" cy="590503"/>
          </a:xfrm>
          <a:prstGeom prst="straightConnector1">
            <a:avLst/>
          </a:prstGeom>
          <a:ln w="63500">
            <a:solidFill>
              <a:srgbClr val="FFC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2AE1F34-7396-4517-B6E7-B86CE50D259D}"/>
              </a:ext>
            </a:extLst>
          </p:cNvPr>
          <p:cNvCxnSpPr/>
          <p:nvPr/>
        </p:nvCxnSpPr>
        <p:spPr>
          <a:xfrm flipH="1">
            <a:off x="2826694" y="2470484"/>
            <a:ext cx="2996590" cy="3898232"/>
          </a:xfrm>
          <a:prstGeom prst="line">
            <a:avLst/>
          </a:prstGeom>
          <a:ln w="127000">
            <a:solidFill>
              <a:srgbClr val="FF0000"/>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8C61303-1948-4A39-BD2A-49E4831C41FC}"/>
              </a:ext>
            </a:extLst>
          </p:cNvPr>
          <p:cNvCxnSpPr>
            <a:cxnSpLocks/>
          </p:cNvCxnSpPr>
          <p:nvPr/>
        </p:nvCxnSpPr>
        <p:spPr>
          <a:xfrm>
            <a:off x="5903495" y="2502568"/>
            <a:ext cx="2431268" cy="517640"/>
          </a:xfrm>
          <a:prstGeom prst="straightConnector1">
            <a:avLst/>
          </a:prstGeom>
          <a:ln w="127000">
            <a:solidFill>
              <a:srgbClr val="FF000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F9B9C47-6D8B-4E58-B7C2-4CDD35B40F7A}"/>
              </a:ext>
            </a:extLst>
          </p:cNvPr>
          <p:cNvSpPr txBox="1"/>
          <p:nvPr/>
        </p:nvSpPr>
        <p:spPr>
          <a:xfrm>
            <a:off x="6519856" y="2515462"/>
            <a:ext cx="1246406" cy="646331"/>
          </a:xfrm>
          <a:prstGeom prst="rect">
            <a:avLst/>
          </a:prstGeom>
          <a:noFill/>
          <a:effectLst>
            <a:outerShdw blurRad="50800" dist="38100" dir="2700000" algn="tl" rotWithShape="0">
              <a:prstClr val="black">
                <a:alpha val="80000"/>
              </a:prstClr>
            </a:outerShdw>
          </a:effectLst>
        </p:spPr>
        <p:txBody>
          <a:bodyPr wrap="square" rtlCol="0">
            <a:spAutoFit/>
          </a:bodyPr>
          <a:lstStyle>
            <a:defPPr>
              <a:defRPr lang="en-US"/>
            </a:defPPr>
            <a:lvl1pPr algn="ctr">
              <a:spcBef>
                <a:spcPct val="0"/>
              </a:spcBef>
              <a:buFontTx/>
              <a:buNone/>
              <a:defRPr b="1">
                <a:solidFill>
                  <a:schemeClr val="bg1"/>
                </a:solidFill>
                <a:latin typeface="Arial" panose="020B0604020202020204" pitchFamily="34" charset="0"/>
                <a:cs typeface="Arial" panose="020B0604020202020204" pitchFamily="34" charset="0"/>
              </a:defRPr>
            </a:lvl1pPr>
          </a:lstStyle>
          <a:p>
            <a:r>
              <a:rPr lang="en-US" altLang="en-US" dirty="0"/>
              <a:t>Streetcar line</a:t>
            </a:r>
          </a:p>
        </p:txBody>
      </p:sp>
      <p:sp>
        <p:nvSpPr>
          <p:cNvPr id="20" name="TextBox 19">
            <a:extLst>
              <a:ext uri="{FF2B5EF4-FFF2-40B4-BE49-F238E27FC236}">
                <a16:creationId xmlns:a16="http://schemas.microsoft.com/office/drawing/2014/main" id="{0F0E20B9-B06B-4EC4-BD50-F06777701112}"/>
              </a:ext>
            </a:extLst>
          </p:cNvPr>
          <p:cNvSpPr txBox="1"/>
          <p:nvPr/>
        </p:nvSpPr>
        <p:spPr>
          <a:xfrm rot="18313978">
            <a:off x="4950748" y="1916621"/>
            <a:ext cx="1735814" cy="369332"/>
          </a:xfrm>
          <a:prstGeom prst="rect">
            <a:avLst/>
          </a:prstGeom>
          <a:noFill/>
          <a:effectLst>
            <a:outerShdw blurRad="50800" dist="38100" dir="2700000" algn="tl" rotWithShape="0">
              <a:prstClr val="black">
                <a:alpha val="80000"/>
              </a:prstClr>
            </a:outerShdw>
          </a:effectLst>
        </p:spPr>
        <p:txBody>
          <a:bodyPr wrap="square" rtlCol="0">
            <a:spAutoFit/>
          </a:bodyPr>
          <a:lstStyle/>
          <a:p>
            <a:pPr algn="ctr">
              <a:spcBef>
                <a:spcPct val="0"/>
              </a:spcBef>
              <a:buFontTx/>
              <a:buNone/>
            </a:pPr>
            <a:r>
              <a:rPr lang="en-US" altLang="en-US" b="1" dirty="0">
                <a:solidFill>
                  <a:schemeClr val="bg1"/>
                </a:solidFill>
                <a:latin typeface="Arial" panose="020B0604020202020204" pitchFamily="34" charset="0"/>
                <a:cs typeface="Arial" panose="020B0604020202020204" pitchFamily="34" charset="0"/>
              </a:rPr>
              <a:t>NW 23rd</a:t>
            </a:r>
            <a:endParaRPr lang="en-US" altLang="en-US" dirty="0">
              <a:solidFill>
                <a:schemeClr val="bg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691709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931585" y="268006"/>
            <a:ext cx="3053095" cy="4647426"/>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Program Overview</a:t>
            </a:r>
            <a:endParaRPr lang="en-US" altLang="en-US" sz="1600" dirty="0">
              <a:solidFill>
                <a:schemeClr val="bg1"/>
              </a:solidFill>
              <a:latin typeface="Arial" panose="020B0604020202020204" pitchFamily="34" charset="0"/>
              <a:cs typeface="Arial" panose="020B0604020202020204" pitchFamily="34" charset="0"/>
            </a:endParaRPr>
          </a:p>
          <a:p>
            <a:pPr>
              <a:spcBef>
                <a:spcPts val="1200"/>
              </a:spcBef>
            </a:pPr>
            <a:endParaRPr lang="en-US" altLang="en-US"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altLang="en-US" dirty="0">
                <a:solidFill>
                  <a:schemeClr val="bg1"/>
                </a:solidFill>
                <a:latin typeface="Arial" panose="020B0604020202020204" pitchFamily="34" charset="0"/>
                <a:cs typeface="Arial" panose="020B0604020202020204" pitchFamily="34" charset="0"/>
              </a:rPr>
              <a:t>5-stories, mixed-use</a:t>
            </a:r>
          </a:p>
          <a:p>
            <a:pPr marL="285750" indent="-285750">
              <a:spcBef>
                <a:spcPts val="1200"/>
              </a:spcBef>
              <a:buFont typeface="Wingdings" panose="05000000000000000000" pitchFamily="2" charset="2"/>
              <a:buChar char="§"/>
            </a:pPr>
            <a:r>
              <a:rPr lang="en-US" altLang="en-US" dirty="0">
                <a:solidFill>
                  <a:schemeClr val="bg1"/>
                </a:solidFill>
                <a:latin typeface="Arial" panose="020B0604020202020204" pitchFamily="34" charset="0"/>
                <a:cs typeface="Arial" panose="020B0604020202020204" pitchFamily="34" charset="0"/>
              </a:rPr>
              <a:t>10,000 sf Ground floor retail </a:t>
            </a:r>
          </a:p>
          <a:p>
            <a:pPr marL="285750" indent="-285750">
              <a:spcBef>
                <a:spcPts val="1200"/>
              </a:spcBef>
              <a:buFont typeface="Wingdings" panose="05000000000000000000" pitchFamily="2" charset="2"/>
              <a:buChar char="§"/>
            </a:pPr>
            <a:r>
              <a:rPr lang="en-US" altLang="en-US" dirty="0">
                <a:solidFill>
                  <a:schemeClr val="bg1"/>
                </a:solidFill>
                <a:latin typeface="Arial" panose="020B0604020202020204" pitchFamily="34" charset="0"/>
                <a:cs typeface="Arial" panose="020B0604020202020204" pitchFamily="34" charset="0"/>
              </a:rPr>
              <a:t>74 residential units above</a:t>
            </a:r>
          </a:p>
          <a:p>
            <a:pPr marL="285750" indent="-285750">
              <a:spcBef>
                <a:spcPts val="1200"/>
              </a:spcBef>
              <a:buFont typeface="Wingdings" panose="05000000000000000000" pitchFamily="2" charset="2"/>
              <a:buChar char="§"/>
            </a:pPr>
            <a:r>
              <a:rPr lang="en-US" altLang="en-US" dirty="0">
                <a:solidFill>
                  <a:schemeClr val="bg1"/>
                </a:solidFill>
                <a:latin typeface="Arial" panose="020B0604020202020204" pitchFamily="34" charset="0"/>
                <a:cs typeface="Arial" panose="020B0604020202020204" pitchFamily="34" charset="0"/>
              </a:rPr>
              <a:t>44 below-grade parking spaces, off Northrup</a:t>
            </a:r>
          </a:p>
          <a:p>
            <a:pPr marL="285750" indent="-285750">
              <a:spcBef>
                <a:spcPts val="1200"/>
              </a:spcBef>
              <a:buFont typeface="Wingdings" panose="05000000000000000000" pitchFamily="2" charset="2"/>
              <a:buChar char="§"/>
            </a:pPr>
            <a:r>
              <a:rPr lang="en-US" altLang="en-US" dirty="0">
                <a:solidFill>
                  <a:schemeClr val="bg1"/>
                </a:solidFill>
                <a:latin typeface="Arial" panose="020B0604020202020204" pitchFamily="34" charset="0"/>
                <a:cs typeface="Arial" panose="020B0604020202020204" pitchFamily="34" charset="0"/>
              </a:rPr>
              <a:t>Amenities include private and communal terraces</a:t>
            </a:r>
            <a:endParaRPr lang="en-US" altLang="en-US" dirty="0">
              <a:solidFill>
                <a:schemeClr val="bg2">
                  <a:lumMod val="90000"/>
                </a:schemeClr>
              </a:solidFill>
              <a:latin typeface="Arial Narrow" panose="020B0606020202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773BBCC-2268-46A4-A792-0C8EB5385749}"/>
              </a:ext>
            </a:extLst>
          </p:cNvPr>
          <p:cNvPicPr>
            <a:picLocks noChangeAspect="1"/>
          </p:cNvPicPr>
          <p:nvPr/>
        </p:nvPicPr>
        <p:blipFill rotWithShape="1">
          <a:blip r:embed="rId3"/>
          <a:srcRect l="4207" t="10914" r="4872" b="3998"/>
          <a:stretch/>
        </p:blipFill>
        <p:spPr>
          <a:xfrm>
            <a:off x="207319" y="3804398"/>
            <a:ext cx="3940607" cy="2190634"/>
          </a:xfrm>
          <a:prstGeom prst="rect">
            <a:avLst/>
          </a:prstGeom>
        </p:spPr>
      </p:pic>
      <p:pic>
        <p:nvPicPr>
          <p:cNvPr id="3" name="Picture 2">
            <a:extLst>
              <a:ext uri="{FF2B5EF4-FFF2-40B4-BE49-F238E27FC236}">
                <a16:creationId xmlns:a16="http://schemas.microsoft.com/office/drawing/2014/main" id="{97C67FC7-BFC0-42FA-8AB8-65B268A3191D}"/>
              </a:ext>
            </a:extLst>
          </p:cNvPr>
          <p:cNvPicPr>
            <a:picLocks noChangeAspect="1"/>
          </p:cNvPicPr>
          <p:nvPr/>
        </p:nvPicPr>
        <p:blipFill>
          <a:blip r:embed="rId4"/>
          <a:stretch>
            <a:fillRect/>
          </a:stretch>
        </p:blipFill>
        <p:spPr>
          <a:xfrm>
            <a:off x="488094" y="929370"/>
            <a:ext cx="3609935" cy="1840964"/>
          </a:xfrm>
          <a:prstGeom prst="rect">
            <a:avLst/>
          </a:prstGeom>
        </p:spPr>
      </p:pic>
      <p:sp>
        <p:nvSpPr>
          <p:cNvPr id="15" name="TextBox 14">
            <a:extLst>
              <a:ext uri="{FF2B5EF4-FFF2-40B4-BE49-F238E27FC236}">
                <a16:creationId xmlns:a16="http://schemas.microsoft.com/office/drawing/2014/main" id="{18AB1314-D5EA-4C73-A93F-7962B2310DAB}"/>
              </a:ext>
            </a:extLst>
          </p:cNvPr>
          <p:cNvSpPr txBox="1"/>
          <p:nvPr/>
        </p:nvSpPr>
        <p:spPr>
          <a:xfrm>
            <a:off x="4932154" y="2856083"/>
            <a:ext cx="3140917" cy="369332"/>
          </a:xfrm>
          <a:prstGeom prst="rect">
            <a:avLst/>
          </a:prstGeom>
          <a:noFill/>
        </p:spPr>
        <p:txBody>
          <a:bodyPr wrap="square" rtlCol="0">
            <a:spAutoFit/>
          </a:bodyPr>
          <a:lstStyle/>
          <a:p>
            <a:pPr>
              <a:spcBef>
                <a:spcPct val="0"/>
              </a:spcBef>
              <a:buFontTx/>
              <a:buNone/>
            </a:pPr>
            <a:r>
              <a:rPr lang="en-US" altLang="en-US" b="1" dirty="0">
                <a:latin typeface="Arial" panose="020B0604020202020204" pitchFamily="34" charset="0"/>
                <a:cs typeface="Arial" panose="020B0604020202020204" pitchFamily="34" charset="0"/>
              </a:rPr>
              <a:t>East side facing NW 23rd</a:t>
            </a:r>
            <a:endParaRPr lang="en-US" altLang="en-US" dirty="0">
              <a:latin typeface="Arial Narrow" panose="020B0606020202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05118C3-368E-4A2F-BD36-47B1D97FBC66}"/>
              </a:ext>
            </a:extLst>
          </p:cNvPr>
          <p:cNvSpPr txBox="1"/>
          <p:nvPr/>
        </p:nvSpPr>
        <p:spPr>
          <a:xfrm>
            <a:off x="818418" y="6123519"/>
            <a:ext cx="3054071" cy="369332"/>
          </a:xfrm>
          <a:prstGeom prst="rect">
            <a:avLst/>
          </a:prstGeom>
          <a:noFill/>
        </p:spPr>
        <p:txBody>
          <a:bodyPr wrap="square" rtlCol="0">
            <a:spAutoFit/>
          </a:bodyPr>
          <a:lstStyle/>
          <a:p>
            <a:pPr>
              <a:spcBef>
                <a:spcPct val="0"/>
              </a:spcBef>
              <a:buFontTx/>
              <a:buNone/>
            </a:pPr>
            <a:r>
              <a:rPr lang="en-US" altLang="en-US" b="1" dirty="0">
                <a:latin typeface="Arial" panose="020B0604020202020204" pitchFamily="34" charset="0"/>
                <a:cs typeface="Arial" panose="020B0604020202020204" pitchFamily="34" charset="0"/>
              </a:rPr>
              <a:t>Ground Level (retail)</a:t>
            </a:r>
            <a:endParaRPr lang="en-US" altLang="en-US" dirty="0">
              <a:latin typeface="Arial Narrow" panose="020B0606020202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CAFBF6C-A238-453C-94DF-5B380D4F674B}"/>
              </a:ext>
            </a:extLst>
          </p:cNvPr>
          <p:cNvSpPr txBox="1"/>
          <p:nvPr/>
        </p:nvSpPr>
        <p:spPr>
          <a:xfrm>
            <a:off x="813227" y="2856083"/>
            <a:ext cx="3388466" cy="369332"/>
          </a:xfrm>
          <a:prstGeom prst="rect">
            <a:avLst/>
          </a:prstGeom>
          <a:noFill/>
        </p:spPr>
        <p:txBody>
          <a:bodyPr wrap="square" rtlCol="0">
            <a:spAutoFit/>
          </a:bodyPr>
          <a:lstStyle/>
          <a:p>
            <a:pPr>
              <a:spcBef>
                <a:spcPct val="0"/>
              </a:spcBef>
              <a:buFontTx/>
              <a:buNone/>
            </a:pPr>
            <a:r>
              <a:rPr lang="en-US" altLang="en-US" b="1" dirty="0">
                <a:latin typeface="Arial" panose="020B0604020202020204" pitchFamily="34" charset="0"/>
                <a:cs typeface="Arial" panose="020B0604020202020204" pitchFamily="34" charset="0"/>
              </a:rPr>
              <a:t>Residential units above</a:t>
            </a:r>
            <a:endParaRPr lang="en-US" altLang="en-US" dirty="0">
              <a:latin typeface="Arial Narrow" panose="020B0606020202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6477B80-F1C1-4551-AF29-9BDBE17D4B10}"/>
              </a:ext>
            </a:extLst>
          </p:cNvPr>
          <p:cNvPicPr>
            <a:picLocks noChangeAspect="1"/>
          </p:cNvPicPr>
          <p:nvPr/>
        </p:nvPicPr>
        <p:blipFill>
          <a:blip r:embed="rId5"/>
          <a:stretch>
            <a:fillRect/>
          </a:stretch>
        </p:blipFill>
        <p:spPr>
          <a:xfrm>
            <a:off x="4364524" y="378245"/>
            <a:ext cx="4276178" cy="2322594"/>
          </a:xfrm>
          <a:prstGeom prst="rect">
            <a:avLst/>
          </a:prstGeom>
        </p:spPr>
      </p:pic>
      <p:pic>
        <p:nvPicPr>
          <p:cNvPr id="12" name="Picture 11">
            <a:extLst>
              <a:ext uri="{FF2B5EF4-FFF2-40B4-BE49-F238E27FC236}">
                <a16:creationId xmlns:a16="http://schemas.microsoft.com/office/drawing/2014/main" id="{65932A15-6878-4949-B6DA-6BEF57ABD8EE}"/>
              </a:ext>
            </a:extLst>
          </p:cNvPr>
          <p:cNvPicPr>
            <a:picLocks noChangeAspect="1"/>
          </p:cNvPicPr>
          <p:nvPr/>
        </p:nvPicPr>
        <p:blipFill>
          <a:blip r:embed="rId6"/>
          <a:stretch>
            <a:fillRect/>
          </a:stretch>
        </p:blipFill>
        <p:spPr>
          <a:xfrm>
            <a:off x="4364524" y="3769878"/>
            <a:ext cx="4276178" cy="2169532"/>
          </a:xfrm>
          <a:prstGeom prst="rect">
            <a:avLst/>
          </a:prstGeom>
        </p:spPr>
      </p:pic>
      <p:sp>
        <p:nvSpPr>
          <p:cNvPr id="13" name="TextBox 12">
            <a:extLst>
              <a:ext uri="{FF2B5EF4-FFF2-40B4-BE49-F238E27FC236}">
                <a16:creationId xmlns:a16="http://schemas.microsoft.com/office/drawing/2014/main" id="{5ED09ED8-B7FA-4182-BE59-6CF788E44019}"/>
              </a:ext>
            </a:extLst>
          </p:cNvPr>
          <p:cNvSpPr txBox="1"/>
          <p:nvPr/>
        </p:nvSpPr>
        <p:spPr>
          <a:xfrm>
            <a:off x="4673256" y="6123519"/>
            <a:ext cx="3839392" cy="369332"/>
          </a:xfrm>
          <a:prstGeom prst="rect">
            <a:avLst/>
          </a:prstGeom>
          <a:noFill/>
        </p:spPr>
        <p:txBody>
          <a:bodyPr wrap="square" rtlCol="0">
            <a:spAutoFit/>
          </a:bodyPr>
          <a:lstStyle/>
          <a:p>
            <a:pPr>
              <a:spcBef>
                <a:spcPct val="0"/>
              </a:spcBef>
              <a:buFontTx/>
              <a:buNone/>
            </a:pPr>
            <a:r>
              <a:rPr lang="en-US" altLang="en-US" b="1" dirty="0">
                <a:latin typeface="Arial" panose="020B0604020202020204" pitchFamily="34" charset="0"/>
                <a:cs typeface="Arial" panose="020B0604020202020204" pitchFamily="34" charset="0"/>
              </a:rPr>
              <a:t>West side facing residential zone</a:t>
            </a:r>
            <a:endParaRPr lang="en-US" altLang="en-US"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796454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2923877"/>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Criteria</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marL="285750" indent="-285750">
              <a:spcBef>
                <a:spcPct val="0"/>
              </a:spcBef>
              <a:buFont typeface="Wingdings" panose="05000000000000000000" pitchFamily="2" charset="2"/>
              <a:buChar char="§"/>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1727DC8-597D-4F6F-B900-8417E58BBFD7}"/>
              </a:ext>
            </a:extLst>
          </p:cNvPr>
          <p:cNvSpPr txBox="1"/>
          <p:nvPr/>
        </p:nvSpPr>
        <p:spPr>
          <a:xfrm>
            <a:off x="762259" y="858744"/>
            <a:ext cx="7623521" cy="4616648"/>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Design Review</a:t>
            </a:r>
          </a:p>
          <a:p>
            <a:pPr>
              <a:spcBef>
                <a:spcPts val="600"/>
              </a:spcBef>
            </a:pPr>
            <a:r>
              <a:rPr lang="en-US" dirty="0">
                <a:latin typeface="Arial" panose="020B0604020202020204" pitchFamily="34" charset="0"/>
                <a:cs typeface="Arial" panose="020B0604020202020204" pitchFamily="34" charset="0"/>
              </a:rPr>
              <a:t>Community Design Guidelines</a:t>
            </a:r>
          </a:p>
          <a:p>
            <a:endParaRPr lang="en-US"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Modifications </a:t>
            </a:r>
          </a:p>
          <a:p>
            <a:pPr>
              <a:spcBef>
                <a:spcPts val="600"/>
              </a:spcBef>
            </a:pPr>
            <a:r>
              <a:rPr lang="en-US" dirty="0">
                <a:latin typeface="Arial" panose="020B0604020202020204" pitchFamily="34" charset="0"/>
                <a:cs typeface="Arial" panose="020B0604020202020204" pitchFamily="34" charset="0"/>
              </a:rPr>
              <a:t>Four (4) Modifications - PZC Section 33.825.040</a:t>
            </a:r>
          </a:p>
          <a:p>
            <a:pPr marL="342900" indent="-342900">
              <a:spcBef>
                <a:spcPts val="600"/>
              </a:spcBef>
              <a:buFont typeface="+mj-lt"/>
              <a:buAutoNum type="arabicPeriod"/>
            </a:pPr>
            <a:r>
              <a:rPr lang="en-US" dirty="0">
                <a:latin typeface="Arial" panose="020B0604020202020204" pitchFamily="34" charset="0"/>
                <a:cs typeface="Arial" panose="020B0604020202020204" pitchFamily="34" charset="0"/>
              </a:rPr>
              <a:t>Reduce width of vertically hung bike parking spaces.</a:t>
            </a:r>
          </a:p>
          <a:p>
            <a:pPr marL="342900" indent="-342900">
              <a:spcBef>
                <a:spcPts val="600"/>
              </a:spcBef>
              <a:buFont typeface="+mj-lt"/>
              <a:buAutoNum type="arabicPeriod"/>
            </a:pPr>
            <a:r>
              <a:rPr lang="en-US" dirty="0">
                <a:latin typeface="Arial" panose="020B0604020202020204" pitchFamily="34" charset="0"/>
                <a:cs typeface="Arial" panose="020B0604020202020204" pitchFamily="34" charset="0"/>
              </a:rPr>
              <a:t>Locate main residential entrance away from the Transit Street.</a:t>
            </a:r>
          </a:p>
          <a:p>
            <a:pPr marL="342900" indent="-342900">
              <a:spcBef>
                <a:spcPts val="600"/>
              </a:spcBef>
              <a:buFont typeface="+mj-lt"/>
              <a:buAutoNum type="arabicPeriod"/>
            </a:pPr>
            <a:r>
              <a:rPr lang="en-US" dirty="0">
                <a:latin typeface="Arial" panose="020B0604020202020204" pitchFamily="34" charset="0"/>
                <a:cs typeface="Arial" panose="020B0604020202020204" pitchFamily="34" charset="0"/>
              </a:rPr>
              <a:t>Alter landscape screening due to substantial grade differences.</a:t>
            </a:r>
          </a:p>
          <a:p>
            <a:pPr marL="342900" indent="-342900">
              <a:spcBef>
                <a:spcPts val="600"/>
              </a:spcBef>
              <a:buFont typeface="+mj-lt"/>
              <a:buAutoNum type="arabicPeriod"/>
            </a:pPr>
            <a:r>
              <a:rPr lang="en-US" dirty="0">
                <a:latin typeface="Arial" panose="020B0604020202020204" pitchFamily="34" charset="0"/>
                <a:cs typeface="Arial" panose="020B0604020202020204" pitchFamily="34" charset="0"/>
              </a:rPr>
              <a:t>Reduce depth of two vehicle parking stalls.</a:t>
            </a:r>
          </a:p>
          <a:p>
            <a:endParaRPr lang="en-US" dirty="0">
              <a:latin typeface="Arial" panose="020B0604020202020204" pitchFamily="34" charset="0"/>
              <a:cs typeface="Arial" panose="020B0604020202020204" pitchFamily="34" charset="0"/>
            </a:endParaRPr>
          </a:p>
          <a:p>
            <a:endParaRPr lang="en-US" sz="2800" b="1" dirty="0">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385647165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3"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881620" y="243191"/>
            <a:ext cx="2929380" cy="5709255"/>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Review Procedure</a:t>
            </a:r>
          </a:p>
          <a:p>
            <a:pPr>
              <a:spcBef>
                <a:spcPts val="600"/>
              </a:spcBef>
            </a:pPr>
            <a:endParaRPr lang="en-US" b="1" dirty="0">
              <a:solidFill>
                <a:schemeClr val="bg1"/>
              </a:solidFill>
              <a:latin typeface="Arial" panose="020B0604020202020204" pitchFamily="34" charset="0"/>
              <a:cs typeface="Arial" panose="020B0604020202020204" pitchFamily="34" charset="0"/>
            </a:endParaRPr>
          </a:p>
          <a:p>
            <a:pPr>
              <a:spcBef>
                <a:spcPts val="600"/>
              </a:spcBef>
            </a:pPr>
            <a:r>
              <a:rPr lang="en-US" b="1" dirty="0">
                <a:solidFill>
                  <a:schemeClr val="bg1"/>
                </a:solidFill>
                <a:latin typeface="Arial" panose="020B0604020202020204" pitchFamily="34" charset="0"/>
                <a:cs typeface="Arial" panose="020B0604020202020204" pitchFamily="34" charset="0"/>
              </a:rPr>
              <a:t>LU 20-123610 DZM</a:t>
            </a:r>
          </a:p>
          <a:p>
            <a:pPr marL="342900" indent="-342900">
              <a:spcBef>
                <a:spcPts val="600"/>
              </a:spcBef>
              <a:buFont typeface="Wingdings" panose="05000000000000000000" pitchFamily="2" charset="2"/>
              <a:buChar char="§"/>
            </a:pPr>
            <a:r>
              <a:rPr lang="en-US" sz="1600" dirty="0">
                <a:solidFill>
                  <a:schemeClr val="bg1"/>
                </a:solidFill>
                <a:latin typeface="Arial" panose="020B0604020202020204" pitchFamily="34" charset="0"/>
                <a:cs typeface="Arial" panose="020B0604020202020204" pitchFamily="34" charset="0"/>
              </a:rPr>
              <a:t>Submitted - February 26, 2020</a:t>
            </a:r>
          </a:p>
          <a:p>
            <a:pPr marL="342900" indent="-342900">
              <a:spcBef>
                <a:spcPts val="600"/>
              </a:spcBef>
              <a:buFont typeface="Wingdings" panose="05000000000000000000" pitchFamily="2" charset="2"/>
              <a:buChar char="§"/>
            </a:pPr>
            <a:r>
              <a:rPr lang="en-US" sz="1600" dirty="0">
                <a:solidFill>
                  <a:schemeClr val="bg1"/>
                </a:solidFill>
                <a:latin typeface="Arial" panose="020B0604020202020204" pitchFamily="34" charset="0"/>
                <a:cs typeface="Arial" panose="020B0604020202020204" pitchFamily="34" charset="0"/>
              </a:rPr>
              <a:t>Effective Code - December 2019 </a:t>
            </a:r>
          </a:p>
          <a:p>
            <a:pPr marL="342900" indent="-342900">
              <a:spcBef>
                <a:spcPts val="600"/>
              </a:spcBef>
              <a:buFont typeface="Wingdings" panose="05000000000000000000" pitchFamily="2" charset="2"/>
              <a:buChar char="§"/>
            </a:pPr>
            <a:r>
              <a:rPr lang="en-US" sz="1600" dirty="0">
                <a:solidFill>
                  <a:schemeClr val="bg1"/>
                </a:solidFill>
                <a:latin typeface="Arial" panose="020B0604020202020204" pitchFamily="34" charset="0"/>
                <a:cs typeface="Arial" panose="020B0604020202020204" pitchFamily="34" charset="0"/>
              </a:rPr>
              <a:t>Hearing Scheduled - October 15, 2020, postponed by applicant.</a:t>
            </a:r>
          </a:p>
          <a:p>
            <a:pPr marL="342900" indent="-342900">
              <a:spcBef>
                <a:spcPts val="600"/>
              </a:spcBef>
              <a:buFont typeface="Wingdings" panose="05000000000000000000" pitchFamily="2" charset="2"/>
              <a:buChar char="§"/>
            </a:pPr>
            <a:r>
              <a:rPr lang="en-US" sz="1600" dirty="0">
                <a:solidFill>
                  <a:schemeClr val="bg1"/>
                </a:solidFill>
                <a:latin typeface="Arial" panose="020B0604020202020204" pitchFamily="34" charset="0"/>
                <a:cs typeface="Arial" panose="020B0604020202020204" pitchFamily="34" charset="0"/>
              </a:rPr>
              <a:t>Public Hearing and approval - May 6, 2021</a:t>
            </a:r>
          </a:p>
          <a:p>
            <a:pPr marL="342900" indent="-342900">
              <a:spcBef>
                <a:spcPts val="600"/>
              </a:spcBef>
              <a:buFont typeface="Wingdings" panose="05000000000000000000" pitchFamily="2" charset="2"/>
              <a:buChar char="§"/>
            </a:pPr>
            <a:r>
              <a:rPr lang="en-US" sz="1600" dirty="0">
                <a:solidFill>
                  <a:schemeClr val="bg1"/>
                </a:solidFill>
                <a:latin typeface="Arial" panose="020B0604020202020204" pitchFamily="34" charset="0"/>
                <a:cs typeface="Arial" panose="020B0604020202020204" pitchFamily="34" charset="0"/>
              </a:rPr>
              <a:t>Appealed by NWDA - June 4, 2021</a:t>
            </a:r>
          </a:p>
          <a:p>
            <a:pPr>
              <a:spcBef>
                <a:spcPts val="60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ts val="60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3ECEE9EF-7F66-4969-8613-BE9BE37AEA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06" b="8946"/>
          <a:stretch/>
        </p:blipFill>
        <p:spPr bwMode="auto">
          <a:xfrm>
            <a:off x="1643399" y="274530"/>
            <a:ext cx="6120259" cy="6379774"/>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53D7955D-0BF9-4679-AB79-B2111EF1ACDE}"/>
              </a:ext>
            </a:extLst>
          </p:cNvPr>
          <p:cNvSpPr/>
          <p:nvPr/>
        </p:nvSpPr>
        <p:spPr>
          <a:xfrm>
            <a:off x="572882" y="6070514"/>
            <a:ext cx="1070517" cy="5129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498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3" y="243191"/>
            <a:ext cx="2989013" cy="769441"/>
          </a:xfrm>
          <a:prstGeom prst="rect">
            <a:avLst/>
          </a:prstGeom>
          <a:noFill/>
        </p:spPr>
        <p:txBody>
          <a:bodyPr wrap="square" rtlCol="0">
            <a:spAutoFit/>
          </a:bodyPr>
          <a:lstStyle/>
          <a:p>
            <a:r>
              <a:rPr lang="en-US" sz="2800" b="1" dirty="0">
                <a:solidFill>
                  <a:schemeClr val="bg1"/>
                </a:solidFill>
                <a:latin typeface="Arial"/>
                <a:cs typeface="Arial"/>
              </a:rPr>
              <a:t>Project History</a:t>
            </a: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2B526BBD-2024-4C68-8A2F-73041C00DEFF}"/>
              </a:ext>
            </a:extLst>
          </p:cNvPr>
          <p:cNvSpPr txBox="1"/>
          <p:nvPr/>
        </p:nvSpPr>
        <p:spPr>
          <a:xfrm>
            <a:off x="396429" y="627911"/>
            <a:ext cx="8085357" cy="4539704"/>
          </a:xfrm>
          <a:prstGeom prst="rect">
            <a:avLst/>
          </a:prstGeom>
          <a:noFill/>
        </p:spPr>
        <p:txBody>
          <a:bodyPr wrap="square" rtlCol="0">
            <a:spAutoFit/>
          </a:bodyPr>
          <a:lstStyle/>
          <a:p>
            <a:pPr>
              <a:spcBef>
                <a:spcPts val="600"/>
              </a:spcBef>
            </a:pPr>
            <a:r>
              <a:rPr lang="en-US" sz="2800" b="1" dirty="0">
                <a:latin typeface="Arial" panose="020B0604020202020204" pitchFamily="34" charset="0"/>
                <a:cs typeface="Arial" panose="020B0604020202020204" pitchFamily="34" charset="0"/>
              </a:rPr>
              <a:t>Design Commission Deliberation</a:t>
            </a:r>
          </a:p>
          <a:p>
            <a:pPr marL="342900" indent="-342900">
              <a:spcBef>
                <a:spcPts val="600"/>
              </a:spcBef>
              <a:buFont typeface="Wingdings" panose="05000000000000000000" pitchFamily="2" charset="2"/>
              <a:buChar char="§"/>
            </a:pPr>
            <a:r>
              <a:rPr lang="en-US" u="sng" dirty="0">
                <a:latin typeface="Arial" panose="020B0604020202020204" pitchFamily="34" charset="0"/>
                <a:cs typeface="Arial" panose="020B0604020202020204" pitchFamily="34" charset="0"/>
              </a:rPr>
              <a:t>Context. </a:t>
            </a:r>
            <a:r>
              <a:rPr lang="en-US" dirty="0">
                <a:latin typeface="Arial" panose="020B0604020202020204" pitchFamily="34" charset="0"/>
                <a:cs typeface="Arial" panose="020B0604020202020204" pitchFamily="34" charset="0"/>
              </a:rPr>
              <a:t>The design responded well to the different adjacent contexts of streetcar commercial area to the east and residential to the west.</a:t>
            </a:r>
          </a:p>
          <a:p>
            <a:pPr marL="342900" indent="-342900">
              <a:spcBef>
                <a:spcPts val="600"/>
              </a:spcBef>
              <a:buFont typeface="Wingdings" panose="05000000000000000000" pitchFamily="2" charset="2"/>
              <a:buChar char="§"/>
            </a:pPr>
            <a:r>
              <a:rPr lang="en-US" u="sng" dirty="0">
                <a:latin typeface="Arial" panose="020B0604020202020204" pitchFamily="34" charset="0"/>
                <a:cs typeface="Arial" panose="020B0604020202020204" pitchFamily="34" charset="0"/>
              </a:rPr>
              <a:t>Public realm</a:t>
            </a:r>
            <a:r>
              <a:rPr lang="en-US" dirty="0">
                <a:latin typeface="Arial" panose="020B0604020202020204" pitchFamily="34" charset="0"/>
                <a:cs typeface="Arial" panose="020B0604020202020204" pitchFamily="34" charset="0"/>
              </a:rPr>
              <a:t>. The active ground floor use and storefront designs enhanced the three street frontages.</a:t>
            </a:r>
          </a:p>
          <a:p>
            <a:pPr marL="342900" indent="-342900">
              <a:spcBef>
                <a:spcPts val="600"/>
              </a:spcBef>
              <a:buFont typeface="Wingdings" panose="05000000000000000000" pitchFamily="2" charset="2"/>
              <a:buChar char="§"/>
            </a:pPr>
            <a:r>
              <a:rPr lang="en-US" u="sng" dirty="0">
                <a:latin typeface="Arial" panose="020B0604020202020204" pitchFamily="34" charset="0"/>
                <a:cs typeface="Arial" panose="020B0604020202020204" pitchFamily="34" charset="0"/>
              </a:rPr>
              <a:t>Quality and Permanence. </a:t>
            </a:r>
            <a:r>
              <a:rPr lang="en-US" dirty="0">
                <a:latin typeface="Arial" panose="020B0604020202020204" pitchFamily="34" charset="0"/>
                <a:cs typeface="Arial" panose="020B0604020202020204" pitchFamily="34" charset="0"/>
              </a:rPr>
              <a:t>The quality materials and thoughtful details complemented the rich textures of the district.</a:t>
            </a:r>
            <a:endParaRPr lang="en-US" b="1" dirty="0">
              <a:latin typeface="Arial" panose="020B0604020202020204" pitchFamily="34" charset="0"/>
              <a:cs typeface="Arial" panose="020B0604020202020204" pitchFamily="34" charset="0"/>
            </a:endParaRPr>
          </a:p>
          <a:p>
            <a:pPr>
              <a:spcBef>
                <a:spcPts val="1200"/>
              </a:spcBef>
            </a:pPr>
            <a:r>
              <a:rPr lang="en-US" b="1" dirty="0">
                <a:latin typeface="Arial" panose="020B0604020202020204" pitchFamily="34" charset="0"/>
                <a:cs typeface="Arial" panose="020B0604020202020204" pitchFamily="34" charset="0"/>
              </a:rPr>
              <a:t>Decision: </a:t>
            </a:r>
            <a:r>
              <a:rPr lang="en-US" dirty="0">
                <a:latin typeface="Arial" panose="020B0604020202020204" pitchFamily="34" charset="0"/>
                <a:cs typeface="Arial" panose="020B0604020202020204" pitchFamily="34" charset="0"/>
              </a:rPr>
              <a:t>Design Commission approved Design Review with Modifications.</a:t>
            </a:r>
          </a:p>
          <a:p>
            <a:pPr>
              <a:spcBef>
                <a:spcPts val="600"/>
              </a:spcBef>
            </a:pPr>
            <a:endParaRPr lang="en-US"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Public Interest</a:t>
            </a:r>
          </a:p>
          <a:p>
            <a:pPr marL="290513" indent="-290513">
              <a:spcBef>
                <a:spcPts val="600"/>
              </a:spcBef>
              <a:buFont typeface="Wingdings" panose="05000000000000000000" pitchFamily="2" charset="2"/>
              <a:buChar char="§"/>
            </a:pPr>
            <a:r>
              <a:rPr lang="en-US" dirty="0">
                <a:latin typeface="Arial" panose="020B0604020202020204" pitchFamily="34" charset="0"/>
                <a:cs typeface="Arial" panose="020B0604020202020204" pitchFamily="34" charset="0"/>
              </a:rPr>
              <a:t>9 written comments plus public testimony at hearing. Primary concerns, related to the approval criteria, focused on a lack of step back at the upper (fifth) story. </a:t>
            </a:r>
          </a:p>
        </p:txBody>
      </p:sp>
    </p:spTree>
    <p:extLst>
      <p:ext uri="{BB962C8B-B14F-4D97-AF65-F5344CB8AC3E}">
        <p14:creationId xmlns:p14="http://schemas.microsoft.com/office/powerpoint/2010/main" val="1167685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3946</TotalTime>
  <Words>5051</Words>
  <Application>Microsoft Office PowerPoint</Application>
  <PresentationFormat>Widescreen</PresentationFormat>
  <Paragraphs>543</Paragraphs>
  <Slides>45</Slides>
  <Notes>34</Notes>
  <HiddenSlides>2</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DeCoursey, Jillian</dc:creator>
  <cp:lastModifiedBy>Jeffreys, Grace</cp:lastModifiedBy>
  <cp:revision>261</cp:revision>
  <dcterms:created xsi:type="dcterms:W3CDTF">2018-03-14T23:50:04Z</dcterms:created>
  <dcterms:modified xsi:type="dcterms:W3CDTF">2021-07-13T22:33:27Z</dcterms:modified>
  <cp:contentStatus/>
</cp:coreProperties>
</file>