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668" r:id="rId2"/>
    <p:sldId id="726" r:id="rId3"/>
    <p:sldId id="728" r:id="rId4"/>
    <p:sldId id="729" r:id="rId5"/>
    <p:sldId id="730" r:id="rId6"/>
    <p:sldId id="731" r:id="rId7"/>
    <p:sldId id="697" r:id="rId8"/>
    <p:sldId id="701" r:id="rId9"/>
    <p:sldId id="732" r:id="rId10"/>
    <p:sldId id="733" r:id="rId11"/>
    <p:sldId id="734" r:id="rId12"/>
    <p:sldId id="735" r:id="rId13"/>
    <p:sldId id="736" r:id="rId14"/>
    <p:sldId id="694" r:id="rId15"/>
  </p:sldIdLst>
  <p:sldSz cx="9144000" cy="6858000" type="screen4x3"/>
  <p:notesSz cx="9601200" cy="73152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05" userDrawn="1">
          <p15:clr>
            <a:srgbClr val="A4A3A4"/>
          </p15:clr>
        </p15:guide>
        <p15:guide id="2" pos="3023"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A5A5"/>
    <a:srgbClr val="D3DCDF"/>
    <a:srgbClr val="5E5E5E"/>
    <a:srgbClr val="D3DDDF"/>
    <a:srgbClr val="333333"/>
    <a:srgbClr val="5D5D5D"/>
    <a:srgbClr val="B9B048"/>
    <a:srgbClr val="FF3300"/>
    <a:srgbClr val="A8C1D9"/>
    <a:srgbClr val="97B0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35" autoAdjust="0"/>
    <p:restoredTop sz="87572" autoAdjust="0"/>
  </p:normalViewPr>
  <p:slideViewPr>
    <p:cSldViewPr snapToObjects="1">
      <p:cViewPr varScale="1">
        <p:scale>
          <a:sx n="100" d="100"/>
          <a:sy n="100" d="100"/>
        </p:scale>
        <p:origin x="189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40" d="100"/>
        <a:sy n="140" d="100"/>
      </p:scale>
      <p:origin x="0" y="-450"/>
    </p:cViewPr>
  </p:sorterViewPr>
  <p:notesViewPr>
    <p:cSldViewPr snapToObjects="1">
      <p:cViewPr varScale="1">
        <p:scale>
          <a:sx n="108" d="100"/>
          <a:sy n="108" d="100"/>
        </p:scale>
        <p:origin x="2466" y="108"/>
      </p:cViewPr>
      <p:guideLst>
        <p:guide orient="horz" pos="2305"/>
        <p:guide pos="302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4161176" cy="366182"/>
          </a:xfrm>
          <a:prstGeom prst="rect">
            <a:avLst/>
          </a:prstGeom>
        </p:spPr>
        <p:txBody>
          <a:bodyPr vert="horz" lIns="96633" tIns="48317" rIns="96633" bIns="48317" rtlCol="0"/>
          <a:lstStyle>
            <a:lvl1pPr algn="l" fontAlgn="auto">
              <a:spcBef>
                <a:spcPts val="0"/>
              </a:spcBef>
              <a:spcAft>
                <a:spcPts val="0"/>
              </a:spcAft>
              <a:defRPr sz="1300">
                <a:latin typeface="+mn-lt"/>
                <a:ea typeface="+mn-ea"/>
              </a:defRPr>
            </a:lvl1pPr>
          </a:lstStyle>
          <a:p>
            <a:pPr>
              <a:defRPr/>
            </a:pPr>
            <a:endParaRPr lang="en-US"/>
          </a:p>
        </p:txBody>
      </p:sp>
      <p:sp>
        <p:nvSpPr>
          <p:cNvPr id="3" name="Date Placeholder 2"/>
          <p:cNvSpPr>
            <a:spLocks noGrp="1"/>
          </p:cNvSpPr>
          <p:nvPr>
            <p:ph type="dt" sz="quarter" idx="1"/>
          </p:nvPr>
        </p:nvSpPr>
        <p:spPr>
          <a:xfrm>
            <a:off x="5436746" y="0"/>
            <a:ext cx="4162816" cy="366182"/>
          </a:xfrm>
          <a:prstGeom prst="rect">
            <a:avLst/>
          </a:prstGeom>
        </p:spPr>
        <p:txBody>
          <a:bodyPr vert="horz" wrap="square" lIns="96633" tIns="48317" rIns="96633" bIns="48317" numCol="1" anchor="t" anchorCtr="0" compatLnSpc="1">
            <a:prstTxWarp prst="textNoShape">
              <a:avLst/>
            </a:prstTxWarp>
          </a:bodyPr>
          <a:lstStyle>
            <a:lvl1pPr algn="r">
              <a:defRPr sz="1300">
                <a:latin typeface="Calibri" panose="020F0502020204030204" pitchFamily="34" charset="0"/>
              </a:defRPr>
            </a:lvl1pPr>
          </a:lstStyle>
          <a:p>
            <a:fld id="{C8E8C289-FEA0-4A98-B822-863BC5556A95}" type="datetime1">
              <a:rPr lang="en-US" altLang="en-US"/>
              <a:pPr/>
              <a:t>7/12/2021</a:t>
            </a:fld>
            <a:endParaRPr lang="en-US" altLang="en-US"/>
          </a:p>
        </p:txBody>
      </p:sp>
      <p:sp>
        <p:nvSpPr>
          <p:cNvPr id="4" name="Footer Placeholder 3"/>
          <p:cNvSpPr>
            <a:spLocks noGrp="1"/>
          </p:cNvSpPr>
          <p:nvPr>
            <p:ph type="ftr" sz="quarter" idx="2"/>
          </p:nvPr>
        </p:nvSpPr>
        <p:spPr>
          <a:xfrm>
            <a:off x="2" y="6947333"/>
            <a:ext cx="4161176" cy="366182"/>
          </a:xfrm>
          <a:prstGeom prst="rect">
            <a:avLst/>
          </a:prstGeom>
        </p:spPr>
        <p:txBody>
          <a:bodyPr vert="horz" lIns="96633" tIns="48317" rIns="96633" bIns="48317" rtlCol="0" anchor="b"/>
          <a:lstStyle>
            <a:lvl1pPr algn="l" fontAlgn="auto">
              <a:spcBef>
                <a:spcPts val="0"/>
              </a:spcBef>
              <a:spcAft>
                <a:spcPts val="0"/>
              </a:spcAft>
              <a:defRPr sz="1300">
                <a:latin typeface="+mn-lt"/>
                <a:ea typeface="+mn-ea"/>
              </a:defRPr>
            </a:lvl1pPr>
          </a:lstStyle>
          <a:p>
            <a:pPr>
              <a:defRPr/>
            </a:pPr>
            <a:endParaRPr lang="en-US"/>
          </a:p>
        </p:txBody>
      </p:sp>
      <p:sp>
        <p:nvSpPr>
          <p:cNvPr id="5" name="Slide Number Placeholder 4"/>
          <p:cNvSpPr>
            <a:spLocks noGrp="1"/>
          </p:cNvSpPr>
          <p:nvPr>
            <p:ph type="sldNum" sz="quarter" idx="3"/>
          </p:nvPr>
        </p:nvSpPr>
        <p:spPr>
          <a:xfrm>
            <a:off x="5436746" y="6947333"/>
            <a:ext cx="4162816" cy="366182"/>
          </a:xfrm>
          <a:prstGeom prst="rect">
            <a:avLst/>
          </a:prstGeom>
        </p:spPr>
        <p:txBody>
          <a:bodyPr vert="horz" wrap="square" lIns="96633" tIns="48317" rIns="96633" bIns="48317" numCol="1" anchor="b" anchorCtr="0" compatLnSpc="1">
            <a:prstTxWarp prst="textNoShape">
              <a:avLst/>
            </a:prstTxWarp>
          </a:bodyPr>
          <a:lstStyle>
            <a:lvl1pPr algn="r">
              <a:defRPr sz="1300">
                <a:latin typeface="Calibri" panose="020F0502020204030204" pitchFamily="34" charset="0"/>
              </a:defRPr>
            </a:lvl1pPr>
          </a:lstStyle>
          <a:p>
            <a:fld id="{9591500E-15D3-49BE-95F8-C77CC21DFAD4}" type="slidenum">
              <a:rPr lang="en-US" altLang="en-US"/>
              <a:pPr/>
              <a:t>‹#›</a:t>
            </a:fld>
            <a:endParaRPr lang="en-US" altLang="en-US"/>
          </a:p>
        </p:txBody>
      </p:sp>
    </p:spTree>
    <p:extLst>
      <p:ext uri="{BB962C8B-B14F-4D97-AF65-F5344CB8AC3E}">
        <p14:creationId xmlns:p14="http://schemas.microsoft.com/office/powerpoint/2010/main" val="6499684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4161176" cy="366182"/>
          </a:xfrm>
          <a:prstGeom prst="rect">
            <a:avLst/>
          </a:prstGeom>
        </p:spPr>
        <p:txBody>
          <a:bodyPr vert="horz" lIns="95582" tIns="47790" rIns="95582" bIns="47790" rtlCol="0"/>
          <a:lstStyle>
            <a:lvl1pPr algn="l">
              <a:defRPr sz="1300" smtClean="0">
                <a:latin typeface="Arial" charset="0"/>
                <a:ea typeface="+mn-ea"/>
              </a:defRPr>
            </a:lvl1pPr>
          </a:lstStyle>
          <a:p>
            <a:pPr>
              <a:defRPr/>
            </a:pPr>
            <a:endParaRPr lang="en-US"/>
          </a:p>
        </p:txBody>
      </p:sp>
      <p:sp>
        <p:nvSpPr>
          <p:cNvPr id="3" name="Date Placeholder 2"/>
          <p:cNvSpPr>
            <a:spLocks noGrp="1"/>
          </p:cNvSpPr>
          <p:nvPr>
            <p:ph type="dt" idx="1"/>
          </p:nvPr>
        </p:nvSpPr>
        <p:spPr>
          <a:xfrm>
            <a:off x="5436746" y="0"/>
            <a:ext cx="4162816" cy="366182"/>
          </a:xfrm>
          <a:prstGeom prst="rect">
            <a:avLst/>
          </a:prstGeom>
        </p:spPr>
        <p:txBody>
          <a:bodyPr vert="horz" wrap="square" lIns="95582" tIns="47790" rIns="95582" bIns="47790" numCol="1" anchor="t" anchorCtr="0" compatLnSpc="1">
            <a:prstTxWarp prst="textNoShape">
              <a:avLst/>
            </a:prstTxWarp>
          </a:bodyPr>
          <a:lstStyle>
            <a:lvl1pPr algn="r">
              <a:defRPr sz="1300"/>
            </a:lvl1pPr>
          </a:lstStyle>
          <a:p>
            <a:fld id="{EF1C7262-B96A-47C5-B330-FE36EE454911}" type="datetime1">
              <a:rPr lang="en-US" altLang="en-US"/>
              <a:pPr/>
              <a:t>7/12/2021</a:t>
            </a:fld>
            <a:endParaRPr lang="en-US" altLang="en-US"/>
          </a:p>
        </p:txBody>
      </p:sp>
      <p:sp>
        <p:nvSpPr>
          <p:cNvPr id="4" name="Slide Image Placeholder 3"/>
          <p:cNvSpPr>
            <a:spLocks noGrp="1" noRot="1" noChangeAspect="1"/>
          </p:cNvSpPr>
          <p:nvPr>
            <p:ph type="sldImg" idx="2"/>
          </p:nvPr>
        </p:nvSpPr>
        <p:spPr>
          <a:xfrm>
            <a:off x="2971800" y="547688"/>
            <a:ext cx="3657600" cy="2744787"/>
          </a:xfrm>
          <a:prstGeom prst="rect">
            <a:avLst/>
          </a:prstGeom>
          <a:noFill/>
          <a:ln w="12700">
            <a:solidFill>
              <a:prstClr val="black"/>
            </a:solidFill>
          </a:ln>
        </p:spPr>
        <p:txBody>
          <a:bodyPr vert="horz" lIns="95582" tIns="47790" rIns="95582" bIns="47790" rtlCol="0" anchor="ctr"/>
          <a:lstStyle/>
          <a:p>
            <a:pPr lvl="0"/>
            <a:endParaRPr lang="en-US" noProof="0"/>
          </a:p>
        </p:txBody>
      </p:sp>
      <p:sp>
        <p:nvSpPr>
          <p:cNvPr id="5" name="Notes Placeholder 4"/>
          <p:cNvSpPr>
            <a:spLocks noGrp="1"/>
          </p:cNvSpPr>
          <p:nvPr>
            <p:ph type="body" sz="quarter" idx="3"/>
          </p:nvPr>
        </p:nvSpPr>
        <p:spPr>
          <a:xfrm>
            <a:off x="960778" y="3474511"/>
            <a:ext cx="7681288" cy="3292262"/>
          </a:xfrm>
          <a:prstGeom prst="rect">
            <a:avLst/>
          </a:prstGeom>
        </p:spPr>
        <p:txBody>
          <a:bodyPr vert="horz" lIns="95582" tIns="47790" rIns="95582" bIns="4779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2" y="6947333"/>
            <a:ext cx="4161176" cy="366182"/>
          </a:xfrm>
          <a:prstGeom prst="rect">
            <a:avLst/>
          </a:prstGeom>
        </p:spPr>
        <p:txBody>
          <a:bodyPr vert="horz" lIns="95582" tIns="47790" rIns="95582" bIns="47790" rtlCol="0" anchor="b"/>
          <a:lstStyle>
            <a:lvl1pPr algn="l">
              <a:defRPr sz="1300" smtClean="0">
                <a:latin typeface="Arial" charset="0"/>
                <a:ea typeface="+mn-ea"/>
              </a:defRPr>
            </a:lvl1pPr>
          </a:lstStyle>
          <a:p>
            <a:pPr>
              <a:defRPr/>
            </a:pPr>
            <a:endParaRPr lang="en-US"/>
          </a:p>
        </p:txBody>
      </p:sp>
      <p:sp>
        <p:nvSpPr>
          <p:cNvPr id="7" name="Slide Number Placeholder 6"/>
          <p:cNvSpPr>
            <a:spLocks noGrp="1"/>
          </p:cNvSpPr>
          <p:nvPr>
            <p:ph type="sldNum" sz="quarter" idx="5"/>
          </p:nvPr>
        </p:nvSpPr>
        <p:spPr>
          <a:xfrm>
            <a:off x="5436746" y="6947333"/>
            <a:ext cx="4162816" cy="366182"/>
          </a:xfrm>
          <a:prstGeom prst="rect">
            <a:avLst/>
          </a:prstGeom>
        </p:spPr>
        <p:txBody>
          <a:bodyPr vert="horz" wrap="square" lIns="95582" tIns="47790" rIns="95582" bIns="47790" numCol="1" anchor="b" anchorCtr="0" compatLnSpc="1">
            <a:prstTxWarp prst="textNoShape">
              <a:avLst/>
            </a:prstTxWarp>
          </a:bodyPr>
          <a:lstStyle>
            <a:lvl1pPr algn="r">
              <a:defRPr sz="1300"/>
            </a:lvl1pPr>
          </a:lstStyle>
          <a:p>
            <a:fld id="{26E64428-ACD1-4AE8-9A82-8006D2DCB79B}" type="slidenum">
              <a:rPr lang="en-US" altLang="en-US"/>
              <a:pPr/>
              <a:t>‹#›</a:t>
            </a:fld>
            <a:endParaRPr lang="en-US" altLang="en-US"/>
          </a:p>
        </p:txBody>
      </p:sp>
    </p:spTree>
    <p:extLst>
      <p:ext uri="{BB962C8B-B14F-4D97-AF65-F5344CB8AC3E}">
        <p14:creationId xmlns:p14="http://schemas.microsoft.com/office/powerpoint/2010/main" val="2286099554"/>
      </p:ext>
    </p:extLst>
  </p:cSld>
  <p:clrMap bg1="lt1" tx1="dk1" bg2="lt2" tx2="dk2" accent1="accent1" accent2="accent2" accent3="accent3" accent4="accent4" accent5="accent5" accent6="accent6" hlink="hlink" folHlink="folHlink"/>
  <p:hf hdr="0" ftr="0" dt="0"/>
  <p:notesStyle>
    <a:lvl1pPr algn="l" defTabSz="457200" rtl="0" fontAlgn="base">
      <a:spcBef>
        <a:spcPct val="30000"/>
      </a:spcBef>
      <a:spcAft>
        <a:spcPct val="0"/>
      </a:spcAft>
      <a:defRPr sz="1200" kern="1200">
        <a:solidFill>
          <a:schemeClr val="tx1"/>
        </a:solidFill>
        <a:latin typeface="Calibri" panose="020F0502020204030204" pitchFamily="34" charset="0"/>
        <a:ea typeface="ＭＳ Ｐゴシック" panose="020B0600070205080204" pitchFamily="34" charset="-128"/>
        <a:cs typeface="+mn-cs"/>
      </a:defRPr>
    </a:lvl1pPr>
    <a:lvl2pPr marL="457200" algn="l" defTabSz="457200" rtl="0" fontAlgn="base">
      <a:spcBef>
        <a:spcPct val="30000"/>
      </a:spcBef>
      <a:spcAft>
        <a:spcPct val="0"/>
      </a:spcAft>
      <a:defRPr sz="1200" kern="1200">
        <a:solidFill>
          <a:schemeClr val="tx1"/>
        </a:solidFill>
        <a:latin typeface="Calibri" panose="020F0502020204030204" pitchFamily="34" charset="0"/>
        <a:ea typeface="ＭＳ Ｐゴシック" panose="020B0600070205080204" pitchFamily="34" charset="-128"/>
        <a:cs typeface="+mn-cs"/>
      </a:defRPr>
    </a:lvl2pPr>
    <a:lvl3pPr marL="914400" algn="l" defTabSz="457200" rtl="0" fontAlgn="base">
      <a:spcBef>
        <a:spcPct val="30000"/>
      </a:spcBef>
      <a:spcAft>
        <a:spcPct val="0"/>
      </a:spcAft>
      <a:defRPr sz="1200" kern="1200">
        <a:solidFill>
          <a:schemeClr val="tx1"/>
        </a:solidFill>
        <a:latin typeface="Calibri" panose="020F0502020204030204" pitchFamily="34" charset="0"/>
        <a:ea typeface="ＭＳ Ｐゴシック" panose="020B0600070205080204" pitchFamily="34" charset="-128"/>
        <a:cs typeface="+mn-cs"/>
      </a:defRPr>
    </a:lvl3pPr>
    <a:lvl4pPr marL="1371600" algn="l" defTabSz="457200" rtl="0" fontAlgn="base">
      <a:spcBef>
        <a:spcPct val="30000"/>
      </a:spcBef>
      <a:spcAft>
        <a:spcPct val="0"/>
      </a:spcAft>
      <a:defRPr sz="1200" kern="1200">
        <a:solidFill>
          <a:schemeClr val="tx1"/>
        </a:solidFill>
        <a:latin typeface="Calibri" panose="020F0502020204030204" pitchFamily="34" charset="0"/>
        <a:ea typeface="ＭＳ Ｐゴシック" panose="020B0600070205080204" pitchFamily="34" charset="-128"/>
        <a:cs typeface="+mn-cs"/>
      </a:defRPr>
    </a:lvl4pPr>
    <a:lvl5pPr marL="1828800" algn="l" defTabSz="457200" rtl="0" fontAlgn="base">
      <a:spcBef>
        <a:spcPct val="30000"/>
      </a:spcBef>
      <a:spcAft>
        <a:spcPct val="0"/>
      </a:spcAft>
      <a:defRPr sz="1200" kern="1200">
        <a:solidFill>
          <a:schemeClr val="tx1"/>
        </a:solidFill>
        <a:latin typeface="Calibri" panose="020F0502020204030204" pitchFamily="34"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400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400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41409964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400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400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solidFill>
                  <a:srgbClr val="262626"/>
                </a:solidFill>
                <a:latin typeface="Calibri" panose="020F0502020204030204" pitchFamily="34" charset="0"/>
                <a:ea typeface="Times New Roman" panose="02020603050405020304" pitchFamily="18" charset="0"/>
              </a:rPr>
              <a:t>The intent of this guideline is to mitigate the impact of the scale of buildings over 4 floors on the </a:t>
            </a:r>
            <a:r>
              <a:rPr lang="en-US" dirty="0">
                <a:solidFill>
                  <a:srgbClr val="262626"/>
                </a:solidFill>
                <a:latin typeface="Calibri" panose="020F0502020204030204" pitchFamily="34" charset="0"/>
                <a:ea typeface="Times New Roman" panose="02020603050405020304" pitchFamily="18" charset="0"/>
                <a:cs typeface="Calibri" panose="020F0502020204030204" pitchFamily="34" charset="0"/>
              </a:rPr>
              <a:t>adjacent context of 2-4 story buildings. </a:t>
            </a:r>
            <a:endParaRPr lang="en-US" altLang="en-US" dirty="0"/>
          </a:p>
        </p:txBody>
      </p:sp>
    </p:spTree>
    <p:extLst>
      <p:ext uri="{BB962C8B-B14F-4D97-AF65-F5344CB8AC3E}">
        <p14:creationId xmlns:p14="http://schemas.microsoft.com/office/powerpoint/2010/main" val="20926252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400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400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30613097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400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400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8186147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400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400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42722006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400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400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1217241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400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400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Fundamental guideline addressing scale and </a:t>
            </a:r>
            <a:r>
              <a:rPr lang="en-US" altLang="en-US" dirty="0" err="1"/>
              <a:t>compatability</a:t>
            </a:r>
            <a:endParaRPr lang="en-US" altLang="en-US" dirty="0"/>
          </a:p>
        </p:txBody>
      </p:sp>
    </p:spTree>
    <p:extLst>
      <p:ext uri="{BB962C8B-B14F-4D97-AF65-F5344CB8AC3E}">
        <p14:creationId xmlns:p14="http://schemas.microsoft.com/office/powerpoint/2010/main" val="30503731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400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400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1878023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400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400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We believe that the Staff Report erred in its finding regarding this Guideline, and that the Design Commission erred in its Decision based on this Finding</a:t>
            </a:r>
          </a:p>
          <a:p>
            <a:endParaRPr lang="en-US" altLang="en-US" dirty="0"/>
          </a:p>
        </p:txBody>
      </p:sp>
    </p:spTree>
    <p:extLst>
      <p:ext uri="{BB962C8B-B14F-4D97-AF65-F5344CB8AC3E}">
        <p14:creationId xmlns:p14="http://schemas.microsoft.com/office/powerpoint/2010/main" val="41098135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400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400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457200" rtl="0" eaLnBrk="1" fontAlgn="base" latinLnBrk="0" hangingPunct="1">
              <a:lnSpc>
                <a:spcPct val="100000"/>
              </a:lnSpc>
              <a:spcBef>
                <a:spcPct val="30000"/>
              </a:spcBef>
              <a:spcAft>
                <a:spcPct val="0"/>
              </a:spcAft>
              <a:buClrTx/>
              <a:buSzTx/>
              <a:buFontTx/>
              <a:buNone/>
              <a:tabLst/>
              <a:defRPr/>
            </a:pPr>
            <a:r>
              <a:rPr lang="en-US" sz="1600" dirty="0">
                <a:solidFill>
                  <a:srgbClr val="262626"/>
                </a:solidFill>
                <a:latin typeface="Calibri" panose="020F0502020204030204" pitchFamily="34" charset="0"/>
                <a:ea typeface="Times New Roman" panose="02020603050405020304" pitchFamily="18" charset="0"/>
                <a:cs typeface="Calibri" panose="020F0502020204030204" pitchFamily="34" charset="0"/>
              </a:rPr>
              <a:t>The step down height at the west façade of the building is required by the base zone, and is irrelevant to the conformance with the guideline on the main street façade on the east side of the building and the streetscape that is the subject of the guideline.</a:t>
            </a:r>
            <a:endParaRPr lang="en-US" sz="1600" dirty="0">
              <a:effectLst/>
              <a:latin typeface="Calibri" panose="020F0502020204030204" pitchFamily="34" charset="0"/>
              <a:ea typeface="Times New Roman" panose="02020603050405020304" pitchFamily="18" charset="0"/>
            </a:endParaRPr>
          </a:p>
          <a:p>
            <a:endParaRPr lang="en-US" altLang="en-US" dirty="0"/>
          </a:p>
        </p:txBody>
      </p:sp>
    </p:spTree>
    <p:extLst>
      <p:ext uri="{BB962C8B-B14F-4D97-AF65-F5344CB8AC3E}">
        <p14:creationId xmlns:p14="http://schemas.microsoft.com/office/powerpoint/2010/main" val="19679009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400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400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solidFill>
                  <a:srgbClr val="262626"/>
                </a:solidFill>
                <a:latin typeface="Calibri" panose="020F0502020204030204" pitchFamily="34" charset="0"/>
                <a:ea typeface="Times New Roman" panose="02020603050405020304" pitchFamily="18" charset="0"/>
                <a:cs typeface="Calibri" panose="020F0502020204030204" pitchFamily="34" charset="0"/>
              </a:rPr>
              <a:t>Providing parapet and cornice details do not accomplish the intent of this guideline, which is for the building to be visually perceived in the adjacent street envelope as being four stories tall or less, consistent with context and community plan area character. </a:t>
            </a:r>
            <a:endParaRPr lang="en-US" altLang="en-US" dirty="0"/>
          </a:p>
        </p:txBody>
      </p:sp>
    </p:spTree>
    <p:extLst>
      <p:ext uri="{BB962C8B-B14F-4D97-AF65-F5344CB8AC3E}">
        <p14:creationId xmlns:p14="http://schemas.microsoft.com/office/powerpoint/2010/main" val="5997587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400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400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10396227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400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400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38169215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400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400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457200" rtl="0" eaLnBrk="1" fontAlgn="base" latinLnBrk="0" hangingPunct="1">
              <a:lnSpc>
                <a:spcPct val="100000"/>
              </a:lnSpc>
              <a:spcBef>
                <a:spcPct val="30000"/>
              </a:spcBef>
              <a:spcAft>
                <a:spcPct val="0"/>
              </a:spcAft>
              <a:buClrTx/>
              <a:buSzTx/>
              <a:buFontTx/>
              <a:buNone/>
              <a:tabLst/>
              <a:defRPr/>
            </a:pPr>
            <a:r>
              <a:rPr lang="en-US" dirty="0">
                <a:solidFill>
                  <a:srgbClr val="262626"/>
                </a:solidFill>
                <a:latin typeface="Calibri" panose="020F0502020204030204" pitchFamily="34" charset="0"/>
                <a:ea typeface="Times New Roman" panose="02020603050405020304" pitchFamily="18" charset="0"/>
                <a:cs typeface="Calibri" panose="020F0502020204030204" pitchFamily="34" charset="0"/>
              </a:rPr>
              <a:t>On this site, the increase in allowable height is further pronounced by the site’s slope, the northern property line being more than 10’ below the southern property line. In that the maximum building height is measured from the high point of the site, this results in the northern facades of the building being over 65’ in actual height, the equivalent of 6 stories, amplifying the need for compliance with Guideline P1.</a:t>
            </a:r>
            <a:endParaRPr lang="en-US" sz="1200" dirty="0">
              <a:effectLst/>
              <a:latin typeface="Calibri" panose="020F0502020204030204" pitchFamily="34" charset="0"/>
              <a:ea typeface="Times New Roman" panose="02020603050405020304" pitchFamily="18" charset="0"/>
            </a:endParaRPr>
          </a:p>
          <a:p>
            <a:endParaRPr lang="en-US" altLang="en-US" dirty="0"/>
          </a:p>
        </p:txBody>
      </p:sp>
    </p:spTree>
    <p:extLst>
      <p:ext uri="{BB962C8B-B14F-4D97-AF65-F5344CB8AC3E}">
        <p14:creationId xmlns:p14="http://schemas.microsoft.com/office/powerpoint/2010/main" val="16893340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79F97811-8275-47C5-88EC-FCE3080EB5E7}" type="datetime1">
              <a:rPr lang="en-US" altLang="en-US"/>
              <a:pPr/>
              <a:t>7/12/2021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B1FDF252-A0DE-46BC-B0C3-399AC14740A5}" type="slidenum">
              <a:rPr lang="en-US" altLang="en-US"/>
              <a:pPr/>
              <a:t>‹#›</a:t>
            </a:fld>
            <a:endParaRPr lang="en-US" altLang="en-US"/>
          </a:p>
        </p:txBody>
      </p:sp>
    </p:spTree>
    <p:extLst>
      <p:ext uri="{BB962C8B-B14F-4D97-AF65-F5344CB8AC3E}">
        <p14:creationId xmlns:p14="http://schemas.microsoft.com/office/powerpoint/2010/main" val="38117559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D8EB86BD-2F48-4296-A66D-16633B754466}" type="datetime1">
              <a:rPr lang="en-US" altLang="en-US"/>
              <a:pPr/>
              <a:t>7/12/2021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5D65B85-C3FB-426C-B876-4D4D55D15A13}" type="slidenum">
              <a:rPr lang="en-US" altLang="en-US"/>
              <a:pPr/>
              <a:t>‹#›</a:t>
            </a:fld>
            <a:endParaRPr lang="en-US" altLang="en-US"/>
          </a:p>
        </p:txBody>
      </p:sp>
    </p:spTree>
    <p:extLst>
      <p:ext uri="{BB962C8B-B14F-4D97-AF65-F5344CB8AC3E}">
        <p14:creationId xmlns:p14="http://schemas.microsoft.com/office/powerpoint/2010/main" val="2388211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274638"/>
            <a:ext cx="2114550" cy="59737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1000" y="274638"/>
            <a:ext cx="6191250" cy="59737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81CE2667-774A-4E5F-BE2D-1D43FD7FE1C3}" type="datetime1">
              <a:rPr lang="en-US" altLang="en-US"/>
              <a:pPr/>
              <a:t>7/12/2021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9253A8C-4A9C-4D88-BF7E-1BD45B0C7380}" type="slidenum">
              <a:rPr lang="en-US" altLang="en-US"/>
              <a:pPr/>
              <a:t>‹#›</a:t>
            </a:fld>
            <a:endParaRPr lang="en-US" altLang="en-US"/>
          </a:p>
        </p:txBody>
      </p:sp>
    </p:spTree>
    <p:extLst>
      <p:ext uri="{BB962C8B-B14F-4D97-AF65-F5344CB8AC3E}">
        <p14:creationId xmlns:p14="http://schemas.microsoft.com/office/powerpoint/2010/main" val="3367596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458200" cy="685800"/>
          </a:xfrm>
        </p:spPr>
        <p:txBody>
          <a:bodyPr/>
          <a:lstStyle/>
          <a:p>
            <a:r>
              <a:rPr lang="en-US"/>
              <a:t>Click to edit Master title style</a:t>
            </a:r>
          </a:p>
        </p:txBody>
      </p:sp>
      <p:sp>
        <p:nvSpPr>
          <p:cNvPr id="3" name="Content Placeholder 2"/>
          <p:cNvSpPr>
            <a:spLocks noGrp="1"/>
          </p:cNvSpPr>
          <p:nvPr>
            <p:ph sz="half" idx="1"/>
          </p:nvPr>
        </p:nvSpPr>
        <p:spPr>
          <a:xfrm>
            <a:off x="381000" y="1219200"/>
            <a:ext cx="4152900" cy="5029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86300" y="1219200"/>
            <a:ext cx="4152900" cy="2438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86300" y="3810000"/>
            <a:ext cx="4152900" cy="2438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5"/>
          <p:cNvSpPr>
            <a:spLocks noGrp="1"/>
          </p:cNvSpPr>
          <p:nvPr>
            <p:ph type="dt" sz="half" idx="10"/>
          </p:nvPr>
        </p:nvSpPr>
        <p:spPr>
          <a:xfrm>
            <a:off x="381000" y="6356350"/>
            <a:ext cx="2133600" cy="365125"/>
          </a:xfrm>
        </p:spPr>
        <p:txBody>
          <a:bodyPr/>
          <a:lstStyle>
            <a:lvl1pPr>
              <a:defRPr/>
            </a:lvl1pPr>
          </a:lstStyle>
          <a:p>
            <a:fld id="{D2B7FB70-7475-4626-83D5-9AB5E2178838}" type="datetime1">
              <a:rPr lang="en-US" altLang="en-US"/>
              <a:pPr/>
              <a:t>7/12/2021</a:t>
            </a:fld>
            <a:endParaRPr lang="en-US" altLang="en-US"/>
          </a:p>
        </p:txBody>
      </p:sp>
      <p:sp>
        <p:nvSpPr>
          <p:cNvPr id="7" name="Footer Placeholder 6"/>
          <p:cNvSpPr>
            <a:spLocks noGrp="1"/>
          </p:cNvSpPr>
          <p:nvPr>
            <p:ph type="ftr" sz="quarter" idx="11"/>
          </p:nvPr>
        </p:nvSpPr>
        <p:spPr>
          <a:xfrm>
            <a:off x="3200400" y="6356350"/>
            <a:ext cx="2895600" cy="365125"/>
          </a:xfrm>
        </p:spPr>
        <p:txBody>
          <a:bodyPr/>
          <a:lstStyle>
            <a:lvl1pPr>
              <a:defRPr/>
            </a:lvl1pPr>
          </a:lstStyle>
          <a:p>
            <a:pPr>
              <a:defRPr/>
            </a:pPr>
            <a:endParaRPr lang="en-US"/>
          </a:p>
        </p:txBody>
      </p:sp>
      <p:sp>
        <p:nvSpPr>
          <p:cNvPr id="8" name="Slide Number Placeholder 7"/>
          <p:cNvSpPr>
            <a:spLocks noGrp="1"/>
          </p:cNvSpPr>
          <p:nvPr>
            <p:ph type="sldNum" sz="quarter" idx="12"/>
          </p:nvPr>
        </p:nvSpPr>
        <p:spPr>
          <a:xfrm>
            <a:off x="6705600" y="6356350"/>
            <a:ext cx="2133600" cy="365125"/>
          </a:xfrm>
        </p:spPr>
        <p:txBody>
          <a:bodyPr/>
          <a:lstStyle>
            <a:lvl1pPr>
              <a:defRPr/>
            </a:lvl1pPr>
          </a:lstStyle>
          <a:p>
            <a:fld id="{8C6A4C71-6DDE-4B2C-843E-F4B9C8400343}" type="slidenum">
              <a:rPr lang="en-US" altLang="en-US"/>
              <a:pPr/>
              <a:t>‹#›</a:t>
            </a:fld>
            <a:endParaRPr lang="en-US" altLang="en-US"/>
          </a:p>
        </p:txBody>
      </p:sp>
    </p:spTree>
    <p:extLst>
      <p:ext uri="{BB962C8B-B14F-4D97-AF65-F5344CB8AC3E}">
        <p14:creationId xmlns:p14="http://schemas.microsoft.com/office/powerpoint/2010/main" val="1950205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050CB287-E33A-4F38-B4CE-C8B9D01E756E}" type="datetime1">
              <a:rPr lang="en-US" altLang="en-US"/>
              <a:pPr/>
              <a:t>7/12/2021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39CF250-E228-4AB4-BB14-427254E8E81A}" type="slidenum">
              <a:rPr lang="en-US" altLang="en-US"/>
              <a:pPr/>
              <a:t>‹#›</a:t>
            </a:fld>
            <a:endParaRPr lang="en-US" altLang="en-US"/>
          </a:p>
        </p:txBody>
      </p:sp>
    </p:spTree>
    <p:extLst>
      <p:ext uri="{BB962C8B-B14F-4D97-AF65-F5344CB8AC3E}">
        <p14:creationId xmlns:p14="http://schemas.microsoft.com/office/powerpoint/2010/main" val="2837985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87AE1ED9-D940-46E8-9015-138D6C39DF40}" type="datetime1">
              <a:rPr lang="en-US" altLang="en-US"/>
              <a:pPr/>
              <a:t>7/12/2021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541C93-250A-4808-AB36-302B523E9AA9}" type="slidenum">
              <a:rPr lang="en-US" altLang="en-US"/>
              <a:pPr/>
              <a:t>‹#›</a:t>
            </a:fld>
            <a:endParaRPr lang="en-US" altLang="en-US"/>
          </a:p>
        </p:txBody>
      </p:sp>
    </p:spTree>
    <p:extLst>
      <p:ext uri="{BB962C8B-B14F-4D97-AF65-F5344CB8AC3E}">
        <p14:creationId xmlns:p14="http://schemas.microsoft.com/office/powerpoint/2010/main" val="85151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219200"/>
            <a:ext cx="4152900" cy="5029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152900" cy="5029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1B3EC501-2010-47C1-B7DC-1D256FFD52FD}" type="datetime1">
              <a:rPr lang="en-US" altLang="en-US"/>
              <a:pPr/>
              <a:t>7/12/2021</a:t>
            </a:fld>
            <a:endParaRPr lang="en-US" alt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D30CEB27-CB94-40A1-A3D7-6F1876BF8E90}" type="slidenum">
              <a:rPr lang="en-US" altLang="en-US"/>
              <a:pPr/>
              <a:t>‹#›</a:t>
            </a:fld>
            <a:endParaRPr lang="en-US" altLang="en-US"/>
          </a:p>
        </p:txBody>
      </p:sp>
    </p:spTree>
    <p:extLst>
      <p:ext uri="{BB962C8B-B14F-4D97-AF65-F5344CB8AC3E}">
        <p14:creationId xmlns:p14="http://schemas.microsoft.com/office/powerpoint/2010/main" val="1995738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8D1F8D54-1A7A-43E1-B3D2-6E2E4D260DCF}" type="datetime1">
              <a:rPr lang="en-US" altLang="en-US"/>
              <a:pPr/>
              <a:t>7/12/2021</a:t>
            </a:fld>
            <a:endParaRPr lang="en-US" alt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fld id="{1E17EF04-98CB-4F6C-92AB-6D09FD0453A7}" type="slidenum">
              <a:rPr lang="en-US" altLang="en-US"/>
              <a:pPr/>
              <a:t>‹#›</a:t>
            </a:fld>
            <a:endParaRPr lang="en-US" altLang="en-US"/>
          </a:p>
        </p:txBody>
      </p:sp>
    </p:spTree>
    <p:extLst>
      <p:ext uri="{BB962C8B-B14F-4D97-AF65-F5344CB8AC3E}">
        <p14:creationId xmlns:p14="http://schemas.microsoft.com/office/powerpoint/2010/main" val="76821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288BD905-0666-4859-8637-14A2287F227D}" type="datetime1">
              <a:rPr lang="en-US" altLang="en-US"/>
              <a:pPr/>
              <a:t>7/12/2021</a:t>
            </a:fld>
            <a:endParaRPr lang="en-US" alt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fld id="{4C9CB0E3-1575-4573-8FF7-58E892D7584B}" type="slidenum">
              <a:rPr lang="en-US" altLang="en-US"/>
              <a:pPr/>
              <a:t>‹#›</a:t>
            </a:fld>
            <a:endParaRPr lang="en-US" altLang="en-US"/>
          </a:p>
        </p:txBody>
      </p:sp>
    </p:spTree>
    <p:extLst>
      <p:ext uri="{BB962C8B-B14F-4D97-AF65-F5344CB8AC3E}">
        <p14:creationId xmlns:p14="http://schemas.microsoft.com/office/powerpoint/2010/main" val="2867046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ACC0432F-1D3E-43E6-919A-4A69DE571E85}" type="datetime1">
              <a:rPr lang="en-US" altLang="en-US"/>
              <a:pPr/>
              <a:t>7/12/2021</a:t>
            </a:fld>
            <a:endParaRPr lang="en-US" alt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fld id="{DA5F0397-B3F9-476A-A1F3-2A57448A1049}" type="slidenum">
              <a:rPr lang="en-US" altLang="en-US"/>
              <a:pPr/>
              <a:t>‹#›</a:t>
            </a:fld>
            <a:endParaRPr lang="en-US" altLang="en-US"/>
          </a:p>
        </p:txBody>
      </p:sp>
    </p:spTree>
    <p:extLst>
      <p:ext uri="{BB962C8B-B14F-4D97-AF65-F5344CB8AC3E}">
        <p14:creationId xmlns:p14="http://schemas.microsoft.com/office/powerpoint/2010/main" val="11266282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2CB23494-7FDD-4F09-82BE-C5FD52473396}" type="datetime1">
              <a:rPr lang="en-US" altLang="en-US"/>
              <a:pPr/>
              <a:t>7/12/2021</a:t>
            </a:fld>
            <a:endParaRPr lang="en-US" alt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9FA6784B-4FA4-440D-827F-332209C0A9F2}" type="slidenum">
              <a:rPr lang="en-US" altLang="en-US"/>
              <a:pPr/>
              <a:t>‹#›</a:t>
            </a:fld>
            <a:endParaRPr lang="en-US" altLang="en-US"/>
          </a:p>
        </p:txBody>
      </p:sp>
    </p:spTree>
    <p:extLst>
      <p:ext uri="{BB962C8B-B14F-4D97-AF65-F5344CB8AC3E}">
        <p14:creationId xmlns:p14="http://schemas.microsoft.com/office/powerpoint/2010/main" val="4163808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A0736746-C1E7-48F8-A28C-C647A79AAB36}" type="datetime1">
              <a:rPr lang="en-US" altLang="en-US"/>
              <a:pPr/>
              <a:t>7/12/2021</a:t>
            </a:fld>
            <a:endParaRPr lang="en-US" alt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E78D9213-E1BE-48C2-9C37-6BDC0D89C1FA}" type="slidenum">
              <a:rPr lang="en-US" altLang="en-US"/>
              <a:pPr/>
              <a:t>‹#›</a:t>
            </a:fld>
            <a:endParaRPr lang="en-US" altLang="en-US"/>
          </a:p>
        </p:txBody>
      </p:sp>
    </p:spTree>
    <p:extLst>
      <p:ext uri="{BB962C8B-B14F-4D97-AF65-F5344CB8AC3E}">
        <p14:creationId xmlns:p14="http://schemas.microsoft.com/office/powerpoint/2010/main" val="3338725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81000" y="274638"/>
            <a:ext cx="84582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381000" y="1219200"/>
            <a:ext cx="84582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3810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mn-lt"/>
              </a:defRPr>
            </a:lvl1pPr>
          </a:lstStyle>
          <a:p>
            <a:fld id="{F8667C3A-B350-4DFA-AC65-84DDE50D9EEF}" type="datetime1">
              <a:rPr lang="en-US" altLang="en-US"/>
              <a:pPr/>
              <a:t>7/12/2021</a:t>
            </a:fld>
            <a:endParaRPr lang="en-US" altLang="en-US"/>
          </a:p>
        </p:txBody>
      </p:sp>
      <p:sp>
        <p:nvSpPr>
          <p:cNvPr id="5" name="Footer Placeholder 4"/>
          <p:cNvSpPr>
            <a:spLocks noGrp="1"/>
          </p:cNvSpPr>
          <p:nvPr>
            <p:ph type="ftr" sz="quarter" idx="3"/>
          </p:nvPr>
        </p:nvSpPr>
        <p:spPr>
          <a:xfrm>
            <a:off x="32004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mn-lt"/>
              </a:defRPr>
            </a:lvl1pPr>
          </a:lstStyle>
          <a:p>
            <a:fld id="{0BC7F338-895C-4BA8-AE0C-7672AFDA18D6}"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rtl="0" eaLnBrk="0" fontAlgn="base" hangingPunct="0">
        <a:spcBef>
          <a:spcPct val="0"/>
        </a:spcBef>
        <a:spcAft>
          <a:spcPct val="0"/>
        </a:spcAft>
        <a:defRPr sz="3200" kern="1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2pPr>
      <a:lvl3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3pPr>
      <a:lvl4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4pPr>
      <a:lvl5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5pPr>
      <a:lvl6pPr marL="4572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6pPr>
      <a:lvl7pPr marL="9144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7pPr>
      <a:lvl8pPr marL="13716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8pPr>
      <a:lvl9pPr marL="18288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9pPr>
    </p:titleStyle>
    <p:bodyStyle>
      <a:lvl1pPr marL="342900" indent="-342900" algn="l" rtl="0" eaLnBrk="0" fontAlgn="base" hangingPunct="0">
        <a:spcBef>
          <a:spcPct val="20000"/>
        </a:spcBef>
        <a:spcAft>
          <a:spcPct val="0"/>
        </a:spcAft>
        <a:buFont typeface="Arial" panose="020B0604020202020204" pitchFamily="34" charset="0"/>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53C5776-E71B-4DE4-A57D-12D40871B2C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extBox 1"/>
          <p:cNvSpPr txBox="1"/>
          <p:nvPr/>
        </p:nvSpPr>
        <p:spPr>
          <a:xfrm>
            <a:off x="304800" y="1524000"/>
            <a:ext cx="8534400" cy="584775"/>
          </a:xfrm>
          <a:prstGeom prst="rect">
            <a:avLst/>
          </a:prstGeom>
          <a:noFill/>
        </p:spPr>
        <p:txBody>
          <a:bodyPr wrap="square" rtlCol="0">
            <a:spAutoFit/>
          </a:bodyPr>
          <a:lstStyle/>
          <a:p>
            <a:pPr marL="457200" lvl="0" indent="-457200">
              <a:buFont typeface="Arial" panose="020B0604020202020204" pitchFamily="34" charset="0"/>
              <a:buChar char="•"/>
            </a:pPr>
            <a:endParaRPr lang="en-US" sz="3200" dirty="0">
              <a:latin typeface="Verdana" panose="020B0604030504040204" pitchFamily="34" charset="0"/>
              <a:ea typeface="Verdana" panose="020B0604030504040204" pitchFamily="34" charset="0"/>
              <a:cs typeface="Verdana" panose="020B0604030504040204" pitchFamily="34" charset="0"/>
            </a:endParaRPr>
          </a:p>
        </p:txBody>
      </p:sp>
      <p:sp>
        <p:nvSpPr>
          <p:cNvPr id="382978" name="Rectangle 2"/>
          <p:cNvSpPr>
            <a:spLocks noGrp="1"/>
          </p:cNvSpPr>
          <p:nvPr>
            <p:ph type="title"/>
          </p:nvPr>
        </p:nvSpPr>
        <p:spPr>
          <a:xfrm>
            <a:off x="381000" y="274638"/>
            <a:ext cx="8458200" cy="1249362"/>
          </a:xfrm>
        </p:spPr>
        <p:txBody>
          <a:bodyPr/>
          <a:lstStyle/>
          <a:p>
            <a:r>
              <a:rPr lang="en-US" altLang="en-US" sz="1400" i="1" dirty="0">
                <a:solidFill>
                  <a:schemeClr val="bg1"/>
                </a:solidFill>
                <a:latin typeface="Verdana" panose="020B0604030504040204" pitchFamily="34" charset="0"/>
              </a:rPr>
              <a:t>NWDA appeal of the proposal for NW 23</a:t>
            </a:r>
            <a:r>
              <a:rPr lang="en-US" altLang="en-US" sz="1400" i="1" baseline="30000" dirty="0">
                <a:solidFill>
                  <a:schemeClr val="bg1"/>
                </a:solidFill>
                <a:latin typeface="Verdana" panose="020B0604030504040204" pitchFamily="34" charset="0"/>
              </a:rPr>
              <a:t>rd</a:t>
            </a:r>
            <a:r>
              <a:rPr lang="en-US" altLang="en-US" sz="1400" i="1" dirty="0">
                <a:solidFill>
                  <a:schemeClr val="bg1"/>
                </a:solidFill>
                <a:latin typeface="Verdana" panose="020B0604030504040204" pitchFamily="34" charset="0"/>
              </a:rPr>
              <a:t> and Marshall</a:t>
            </a:r>
            <a:br>
              <a:rPr lang="en-US" altLang="en-US" sz="1800" b="1" i="1" dirty="0">
                <a:solidFill>
                  <a:schemeClr val="bg1"/>
                </a:solidFill>
                <a:latin typeface="Verdana" panose="020B0604030504040204" pitchFamily="34" charset="0"/>
              </a:rPr>
            </a:br>
            <a:br>
              <a:rPr lang="en-US" altLang="en-US" sz="1200" b="1" i="1" dirty="0">
                <a:solidFill>
                  <a:schemeClr val="bg1"/>
                </a:solidFill>
                <a:latin typeface="Verdana" panose="020B0604030504040204" pitchFamily="34" charset="0"/>
              </a:rPr>
            </a:br>
            <a:r>
              <a:rPr lang="en-US" altLang="en-US" b="1" dirty="0">
                <a:solidFill>
                  <a:schemeClr val="bg1"/>
                </a:solidFill>
                <a:latin typeface="Verdana" panose="020B0604030504040204" pitchFamily="34" charset="0"/>
              </a:rPr>
              <a:t>-</a:t>
            </a:r>
          </a:p>
        </p:txBody>
      </p:sp>
    </p:spTree>
    <p:extLst>
      <p:ext uri="{BB962C8B-B14F-4D97-AF65-F5344CB8AC3E}">
        <p14:creationId xmlns:p14="http://schemas.microsoft.com/office/powerpoint/2010/main" val="884966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524000"/>
            <a:ext cx="8534400" cy="584775"/>
          </a:xfrm>
          <a:prstGeom prst="rect">
            <a:avLst/>
          </a:prstGeom>
          <a:noFill/>
        </p:spPr>
        <p:txBody>
          <a:bodyPr wrap="square" rtlCol="0">
            <a:spAutoFit/>
          </a:bodyPr>
          <a:lstStyle/>
          <a:p>
            <a:pPr marL="457200" lvl="0" indent="-457200">
              <a:buFont typeface="Arial" panose="020B0604020202020204" pitchFamily="34" charset="0"/>
              <a:buChar char="•"/>
            </a:pPr>
            <a:endParaRPr lang="en-US" sz="3200" dirty="0">
              <a:latin typeface="Verdana" panose="020B0604030504040204" pitchFamily="34" charset="0"/>
              <a:ea typeface="Verdana" panose="020B0604030504040204" pitchFamily="34" charset="0"/>
              <a:cs typeface="Verdana" panose="020B0604030504040204" pitchFamily="34" charset="0"/>
            </a:endParaRPr>
          </a:p>
        </p:txBody>
      </p:sp>
      <p:sp>
        <p:nvSpPr>
          <p:cNvPr id="382978" name="Rectangle 2"/>
          <p:cNvSpPr>
            <a:spLocks noGrp="1"/>
          </p:cNvSpPr>
          <p:nvPr>
            <p:ph type="title"/>
          </p:nvPr>
        </p:nvSpPr>
        <p:spPr>
          <a:xfrm>
            <a:off x="381000" y="274638"/>
            <a:ext cx="8458200" cy="954325"/>
          </a:xfrm>
        </p:spPr>
        <p:txBody>
          <a:bodyPr/>
          <a:lstStyle/>
          <a:p>
            <a:r>
              <a:rPr lang="en-US" altLang="en-US" sz="1400" i="1" dirty="0">
                <a:solidFill>
                  <a:schemeClr val="tx1">
                    <a:lumMod val="65000"/>
                    <a:lumOff val="35000"/>
                  </a:schemeClr>
                </a:solidFill>
                <a:latin typeface="Verdana" panose="020B0604030504040204" pitchFamily="34" charset="0"/>
              </a:rPr>
              <a:t>NWDA appeal of the proposal for NW 23</a:t>
            </a:r>
            <a:r>
              <a:rPr lang="en-US" altLang="en-US" sz="1400" i="1" baseline="30000" dirty="0">
                <a:solidFill>
                  <a:schemeClr val="tx1">
                    <a:lumMod val="65000"/>
                    <a:lumOff val="35000"/>
                  </a:schemeClr>
                </a:solidFill>
                <a:latin typeface="Verdana" panose="020B0604030504040204" pitchFamily="34" charset="0"/>
              </a:rPr>
              <a:t>rd</a:t>
            </a:r>
            <a:r>
              <a:rPr lang="en-US" altLang="en-US" sz="1400" i="1" dirty="0">
                <a:solidFill>
                  <a:schemeClr val="tx1">
                    <a:lumMod val="65000"/>
                    <a:lumOff val="35000"/>
                  </a:schemeClr>
                </a:solidFill>
                <a:latin typeface="Verdana" panose="020B0604030504040204" pitchFamily="34" charset="0"/>
              </a:rPr>
              <a:t> and Marshall</a:t>
            </a:r>
            <a:br>
              <a:rPr lang="en-US" altLang="en-US" sz="1800" b="1" i="1" dirty="0">
                <a:solidFill>
                  <a:schemeClr val="tx1">
                    <a:lumMod val="65000"/>
                    <a:lumOff val="35000"/>
                  </a:schemeClr>
                </a:solidFill>
                <a:latin typeface="Verdana" panose="020B0604030504040204" pitchFamily="34" charset="0"/>
              </a:rPr>
            </a:br>
            <a:br>
              <a:rPr lang="en-US" altLang="en-US" sz="1200" b="1" i="1" dirty="0">
                <a:solidFill>
                  <a:schemeClr val="tx1">
                    <a:lumMod val="65000"/>
                    <a:lumOff val="35000"/>
                  </a:schemeClr>
                </a:solidFill>
                <a:latin typeface="Verdana" panose="020B0604030504040204" pitchFamily="34" charset="0"/>
              </a:rPr>
            </a:br>
            <a:r>
              <a:rPr lang="en-US" altLang="en-US" b="1" i="1" dirty="0">
                <a:solidFill>
                  <a:schemeClr val="tx1">
                    <a:lumMod val="65000"/>
                    <a:lumOff val="35000"/>
                  </a:schemeClr>
                </a:solidFill>
                <a:latin typeface="Verdana" panose="020B0604030504040204" pitchFamily="34" charset="0"/>
              </a:rPr>
              <a:t>with the stepbacks per Guideline P.1</a:t>
            </a:r>
            <a:br>
              <a:rPr lang="en-US" altLang="en-US" b="1" dirty="0">
                <a:solidFill>
                  <a:schemeClr val="tx1">
                    <a:lumMod val="65000"/>
                    <a:lumOff val="35000"/>
                  </a:schemeClr>
                </a:solidFill>
                <a:latin typeface="Verdana" panose="020B0604030504040204" pitchFamily="34" charset="0"/>
              </a:rPr>
            </a:br>
            <a:endParaRPr lang="en-US" altLang="en-US" b="1" dirty="0">
              <a:solidFill>
                <a:schemeClr val="tx1">
                  <a:lumMod val="65000"/>
                  <a:lumOff val="35000"/>
                </a:schemeClr>
              </a:solidFill>
              <a:latin typeface="Verdana" panose="020B0604030504040204" pitchFamily="34" charset="0"/>
            </a:endParaRPr>
          </a:p>
        </p:txBody>
      </p:sp>
      <p:sp>
        <p:nvSpPr>
          <p:cNvPr id="29" name="Rectangle 2">
            <a:extLst>
              <a:ext uri="{FF2B5EF4-FFF2-40B4-BE49-F238E27FC236}">
                <a16:creationId xmlns:a16="http://schemas.microsoft.com/office/drawing/2014/main" id="{C6900078-54F4-43EC-942A-2C44514876C1}"/>
              </a:ext>
            </a:extLst>
          </p:cNvPr>
          <p:cNvSpPr txBox="1">
            <a:spLocks/>
          </p:cNvSpPr>
          <p:nvPr/>
        </p:nvSpPr>
        <p:spPr bwMode="auto">
          <a:xfrm>
            <a:off x="397773" y="1202073"/>
            <a:ext cx="8458200" cy="1087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3200" kern="1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2pPr>
            <a:lvl3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3pPr>
            <a:lvl4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4pPr>
            <a:lvl5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5pPr>
            <a:lvl6pPr marL="4572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6pPr>
            <a:lvl7pPr marL="9144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7pPr>
            <a:lvl8pPr marL="13716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8pPr>
            <a:lvl9pPr marL="18288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9pPr>
          </a:lstStyle>
          <a:p>
            <a:pPr marL="457200" indent="-457200">
              <a:buFont typeface="Arial" panose="020B0604020202020204" pitchFamily="34" charset="0"/>
              <a:buChar char="•"/>
            </a:pPr>
            <a:r>
              <a:rPr lang="en-US" altLang="en-US" b="1" dirty="0">
                <a:solidFill>
                  <a:schemeClr val="tx1">
                    <a:lumMod val="65000"/>
                    <a:lumOff val="35000"/>
                  </a:schemeClr>
                </a:solidFill>
                <a:latin typeface="Verdana" panose="020B0604030504040204" pitchFamily="34" charset="0"/>
              </a:rPr>
              <a:t>45’ apparent height to the adjacent street and sidewalk</a:t>
            </a:r>
            <a:br>
              <a:rPr lang="en-US" altLang="en-US" b="1" dirty="0">
                <a:solidFill>
                  <a:schemeClr val="tx1">
                    <a:lumMod val="65000"/>
                    <a:lumOff val="35000"/>
                  </a:schemeClr>
                </a:solidFill>
                <a:latin typeface="Verdana" panose="020B0604030504040204" pitchFamily="34" charset="0"/>
              </a:rPr>
            </a:br>
            <a:endParaRPr lang="en-US" altLang="en-US" b="1" dirty="0">
              <a:solidFill>
                <a:schemeClr val="tx1">
                  <a:lumMod val="65000"/>
                  <a:lumOff val="35000"/>
                </a:schemeClr>
              </a:solidFill>
              <a:latin typeface="Verdana" panose="020B0604030504040204" pitchFamily="34" charset="0"/>
            </a:endParaRPr>
          </a:p>
        </p:txBody>
      </p:sp>
      <p:pic>
        <p:nvPicPr>
          <p:cNvPr id="26" name="Picture 25">
            <a:extLst>
              <a:ext uri="{FF2B5EF4-FFF2-40B4-BE49-F238E27FC236}">
                <a16:creationId xmlns:a16="http://schemas.microsoft.com/office/drawing/2014/main" id="{6E522BB1-7ECB-4C6B-847A-CAC1BACD2F07}"/>
              </a:ext>
            </a:extLst>
          </p:cNvPr>
          <p:cNvPicPr>
            <a:picLocks noChangeAspect="1"/>
          </p:cNvPicPr>
          <p:nvPr/>
        </p:nvPicPr>
        <p:blipFill rotWithShape="1">
          <a:blip r:embed="rId3"/>
          <a:srcRect l="16667" t="27778" r="20833" b="20370"/>
          <a:stretch/>
        </p:blipFill>
        <p:spPr>
          <a:xfrm>
            <a:off x="0" y="2590800"/>
            <a:ext cx="9144000" cy="4267200"/>
          </a:xfrm>
          <a:prstGeom prst="rect">
            <a:avLst/>
          </a:prstGeom>
        </p:spPr>
      </p:pic>
      <p:cxnSp>
        <p:nvCxnSpPr>
          <p:cNvPr id="27" name="Straight Connector 26">
            <a:extLst>
              <a:ext uri="{FF2B5EF4-FFF2-40B4-BE49-F238E27FC236}">
                <a16:creationId xmlns:a16="http://schemas.microsoft.com/office/drawing/2014/main" id="{C1752BAB-765F-42A4-BFB9-318DB9CD37FA}"/>
              </a:ext>
            </a:extLst>
          </p:cNvPr>
          <p:cNvCxnSpPr>
            <a:cxnSpLocks/>
          </p:cNvCxnSpPr>
          <p:nvPr/>
        </p:nvCxnSpPr>
        <p:spPr>
          <a:xfrm>
            <a:off x="-9525" y="5829300"/>
            <a:ext cx="9153525" cy="266700"/>
          </a:xfrm>
          <a:prstGeom prst="line">
            <a:avLst/>
          </a:prstGeom>
          <a:ln w="285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grpSp>
        <p:nvGrpSpPr>
          <p:cNvPr id="28" name="Group 27">
            <a:extLst>
              <a:ext uri="{FF2B5EF4-FFF2-40B4-BE49-F238E27FC236}">
                <a16:creationId xmlns:a16="http://schemas.microsoft.com/office/drawing/2014/main" id="{131DE5B4-3FE4-469C-8A71-9613FB8B71DF}"/>
              </a:ext>
            </a:extLst>
          </p:cNvPr>
          <p:cNvGrpSpPr/>
          <p:nvPr/>
        </p:nvGrpSpPr>
        <p:grpSpPr>
          <a:xfrm>
            <a:off x="457200" y="5537599"/>
            <a:ext cx="107156" cy="272651"/>
            <a:chOff x="1338263" y="5532837"/>
            <a:chExt cx="107156" cy="272651"/>
          </a:xfrm>
        </p:grpSpPr>
        <p:sp>
          <p:nvSpPr>
            <p:cNvPr id="30" name="Oval 29">
              <a:extLst>
                <a:ext uri="{FF2B5EF4-FFF2-40B4-BE49-F238E27FC236}">
                  <a16:creationId xmlns:a16="http://schemas.microsoft.com/office/drawing/2014/main" id="{59302BC7-4140-4CE0-8367-F0BF6A2EABA7}"/>
                </a:ext>
              </a:extLst>
            </p:cNvPr>
            <p:cNvSpPr/>
            <p:nvPr/>
          </p:nvSpPr>
          <p:spPr>
            <a:xfrm flipH="1">
              <a:off x="1367790" y="5532837"/>
              <a:ext cx="45719" cy="45719"/>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1" name="Straight Connector 30">
              <a:extLst>
                <a:ext uri="{FF2B5EF4-FFF2-40B4-BE49-F238E27FC236}">
                  <a16:creationId xmlns:a16="http://schemas.microsoft.com/office/drawing/2014/main" id="{2AF45C84-F08B-4835-86A3-7EC288CFBDDD}"/>
                </a:ext>
              </a:extLst>
            </p:cNvPr>
            <p:cNvCxnSpPr>
              <a:cxnSpLocks/>
            </p:cNvCxnSpPr>
            <p:nvPr/>
          </p:nvCxnSpPr>
          <p:spPr>
            <a:xfrm flipH="1">
              <a:off x="1338263" y="5592129"/>
              <a:ext cx="33337" cy="1062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59002535-3DA7-46F4-8B6A-B1983DF0DA3A}"/>
                </a:ext>
              </a:extLst>
            </p:cNvPr>
            <p:cNvCxnSpPr>
              <a:cxnSpLocks/>
            </p:cNvCxnSpPr>
            <p:nvPr/>
          </p:nvCxnSpPr>
          <p:spPr>
            <a:xfrm>
              <a:off x="1414936" y="5590462"/>
              <a:ext cx="30483" cy="840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97C24D29-B68F-4EC5-95F5-76C3912A5EC0}"/>
                </a:ext>
              </a:extLst>
            </p:cNvPr>
            <p:cNvCxnSpPr>
              <a:cxnSpLocks/>
            </p:cNvCxnSpPr>
            <p:nvPr/>
          </p:nvCxnSpPr>
          <p:spPr>
            <a:xfrm>
              <a:off x="1371600" y="5688449"/>
              <a:ext cx="19050" cy="1098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C68D7899-3774-4076-BB97-38BA5420E973}"/>
                </a:ext>
              </a:extLst>
            </p:cNvPr>
            <p:cNvCxnSpPr>
              <a:cxnSpLocks/>
            </p:cNvCxnSpPr>
            <p:nvPr/>
          </p:nvCxnSpPr>
          <p:spPr>
            <a:xfrm flipH="1">
              <a:off x="1409700" y="5664994"/>
              <a:ext cx="5236" cy="1404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5" name="Group 34">
            <a:extLst>
              <a:ext uri="{FF2B5EF4-FFF2-40B4-BE49-F238E27FC236}">
                <a16:creationId xmlns:a16="http://schemas.microsoft.com/office/drawing/2014/main" id="{420559C0-511F-463C-8C90-3B8A0594142B}"/>
              </a:ext>
            </a:extLst>
          </p:cNvPr>
          <p:cNvGrpSpPr/>
          <p:nvPr/>
        </p:nvGrpSpPr>
        <p:grpSpPr>
          <a:xfrm>
            <a:off x="8717756" y="5841206"/>
            <a:ext cx="107156" cy="272651"/>
            <a:chOff x="1338263" y="5532837"/>
            <a:chExt cx="107156" cy="272651"/>
          </a:xfrm>
        </p:grpSpPr>
        <p:sp>
          <p:nvSpPr>
            <p:cNvPr id="36" name="Oval 35">
              <a:extLst>
                <a:ext uri="{FF2B5EF4-FFF2-40B4-BE49-F238E27FC236}">
                  <a16:creationId xmlns:a16="http://schemas.microsoft.com/office/drawing/2014/main" id="{60AB3856-D08A-463C-B2A6-EC3C5550F2BD}"/>
                </a:ext>
              </a:extLst>
            </p:cNvPr>
            <p:cNvSpPr/>
            <p:nvPr/>
          </p:nvSpPr>
          <p:spPr>
            <a:xfrm flipH="1">
              <a:off x="1367790" y="5532837"/>
              <a:ext cx="45719" cy="45719"/>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7" name="Straight Connector 36">
              <a:extLst>
                <a:ext uri="{FF2B5EF4-FFF2-40B4-BE49-F238E27FC236}">
                  <a16:creationId xmlns:a16="http://schemas.microsoft.com/office/drawing/2014/main" id="{8913004A-9554-4D4A-8D92-60FF38289BB7}"/>
                </a:ext>
              </a:extLst>
            </p:cNvPr>
            <p:cNvCxnSpPr>
              <a:cxnSpLocks/>
            </p:cNvCxnSpPr>
            <p:nvPr/>
          </p:nvCxnSpPr>
          <p:spPr>
            <a:xfrm flipH="1">
              <a:off x="1338263" y="5592129"/>
              <a:ext cx="33337" cy="1062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B74C4424-3928-4091-A1A7-8C4781266B08}"/>
                </a:ext>
              </a:extLst>
            </p:cNvPr>
            <p:cNvCxnSpPr>
              <a:cxnSpLocks/>
            </p:cNvCxnSpPr>
            <p:nvPr/>
          </p:nvCxnSpPr>
          <p:spPr>
            <a:xfrm>
              <a:off x="1414936" y="5590462"/>
              <a:ext cx="30483" cy="840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C76C6688-6D94-42D9-8D98-0FC9C9B817AC}"/>
                </a:ext>
              </a:extLst>
            </p:cNvPr>
            <p:cNvCxnSpPr>
              <a:cxnSpLocks/>
            </p:cNvCxnSpPr>
            <p:nvPr/>
          </p:nvCxnSpPr>
          <p:spPr>
            <a:xfrm>
              <a:off x="1371600" y="5688449"/>
              <a:ext cx="19050" cy="1098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517CD5DE-CDB8-4A85-8D03-94AF77E3ECFD}"/>
                </a:ext>
              </a:extLst>
            </p:cNvPr>
            <p:cNvCxnSpPr>
              <a:cxnSpLocks/>
            </p:cNvCxnSpPr>
            <p:nvPr/>
          </p:nvCxnSpPr>
          <p:spPr>
            <a:xfrm flipH="1">
              <a:off x="1409700" y="5664994"/>
              <a:ext cx="5236" cy="1404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62" name="TextBox 61">
            <a:extLst>
              <a:ext uri="{FF2B5EF4-FFF2-40B4-BE49-F238E27FC236}">
                <a16:creationId xmlns:a16="http://schemas.microsoft.com/office/drawing/2014/main" id="{0F2A40A7-0D7F-4711-974C-E58F9E3F99CA}"/>
              </a:ext>
            </a:extLst>
          </p:cNvPr>
          <p:cNvSpPr txBox="1"/>
          <p:nvPr/>
        </p:nvSpPr>
        <p:spPr>
          <a:xfrm>
            <a:off x="9525" y="3358137"/>
            <a:ext cx="388248" cy="276999"/>
          </a:xfrm>
          <a:prstGeom prst="rect">
            <a:avLst/>
          </a:prstGeom>
          <a:noFill/>
        </p:spPr>
        <p:txBody>
          <a:bodyPr wrap="none" rtlCol="0">
            <a:spAutoFit/>
          </a:bodyPr>
          <a:lstStyle/>
          <a:p>
            <a:r>
              <a:rPr lang="en-US" sz="1200" dirty="0">
                <a:solidFill>
                  <a:srgbClr val="FF0000"/>
                </a:solidFill>
              </a:rPr>
              <a:t>55’</a:t>
            </a:r>
          </a:p>
        </p:txBody>
      </p:sp>
      <p:sp>
        <p:nvSpPr>
          <p:cNvPr id="63" name="TextBox 62">
            <a:extLst>
              <a:ext uri="{FF2B5EF4-FFF2-40B4-BE49-F238E27FC236}">
                <a16:creationId xmlns:a16="http://schemas.microsoft.com/office/drawing/2014/main" id="{33AB998E-B2F3-484F-BBEC-4398F662042C}"/>
              </a:ext>
            </a:extLst>
          </p:cNvPr>
          <p:cNvSpPr txBox="1"/>
          <p:nvPr/>
        </p:nvSpPr>
        <p:spPr>
          <a:xfrm>
            <a:off x="8677275" y="3219637"/>
            <a:ext cx="693796" cy="276999"/>
          </a:xfrm>
          <a:prstGeom prst="rect">
            <a:avLst/>
          </a:prstGeom>
          <a:noFill/>
        </p:spPr>
        <p:txBody>
          <a:bodyPr wrap="square" rtlCol="0">
            <a:spAutoFit/>
          </a:bodyPr>
          <a:lstStyle/>
          <a:p>
            <a:r>
              <a:rPr lang="en-US" sz="1200" dirty="0">
                <a:solidFill>
                  <a:srgbClr val="FF0000"/>
                </a:solidFill>
              </a:rPr>
              <a:t>~65’</a:t>
            </a:r>
          </a:p>
        </p:txBody>
      </p:sp>
      <p:pic>
        <p:nvPicPr>
          <p:cNvPr id="64" name="Picture 63">
            <a:extLst>
              <a:ext uri="{FF2B5EF4-FFF2-40B4-BE49-F238E27FC236}">
                <a16:creationId xmlns:a16="http://schemas.microsoft.com/office/drawing/2014/main" id="{9AF73998-1661-4299-971C-3A1E192A56C0}"/>
              </a:ext>
            </a:extLst>
          </p:cNvPr>
          <p:cNvPicPr>
            <a:picLocks noChangeAspect="1"/>
          </p:cNvPicPr>
          <p:nvPr/>
        </p:nvPicPr>
        <p:blipFill rotWithShape="1">
          <a:blip r:embed="rId3"/>
          <a:srcRect l="62956" t="39422" r="20833" b="50000"/>
          <a:stretch/>
        </p:blipFill>
        <p:spPr>
          <a:xfrm>
            <a:off x="6772275" y="3962400"/>
            <a:ext cx="2371725" cy="870525"/>
          </a:xfrm>
          <a:prstGeom prst="rect">
            <a:avLst/>
          </a:prstGeom>
        </p:spPr>
      </p:pic>
      <p:pic>
        <p:nvPicPr>
          <p:cNvPr id="65" name="Picture 64">
            <a:extLst>
              <a:ext uri="{FF2B5EF4-FFF2-40B4-BE49-F238E27FC236}">
                <a16:creationId xmlns:a16="http://schemas.microsoft.com/office/drawing/2014/main" id="{F5A67788-6B12-4872-8869-95D975287CD2}"/>
              </a:ext>
            </a:extLst>
          </p:cNvPr>
          <p:cNvPicPr>
            <a:picLocks noChangeAspect="1"/>
          </p:cNvPicPr>
          <p:nvPr/>
        </p:nvPicPr>
        <p:blipFill rotWithShape="1">
          <a:blip r:embed="rId3"/>
          <a:srcRect l="16666" t="38773" r="71159" b="55440"/>
          <a:stretch/>
        </p:blipFill>
        <p:spPr>
          <a:xfrm>
            <a:off x="457201" y="3505200"/>
            <a:ext cx="1781175" cy="476250"/>
          </a:xfrm>
          <a:prstGeom prst="rect">
            <a:avLst/>
          </a:prstGeom>
        </p:spPr>
      </p:pic>
      <p:sp>
        <p:nvSpPr>
          <p:cNvPr id="66" name="Rectangle 65">
            <a:extLst>
              <a:ext uri="{FF2B5EF4-FFF2-40B4-BE49-F238E27FC236}">
                <a16:creationId xmlns:a16="http://schemas.microsoft.com/office/drawing/2014/main" id="{F0519F1E-5222-49D3-A31D-924B32DA206A}"/>
              </a:ext>
            </a:extLst>
          </p:cNvPr>
          <p:cNvSpPr/>
          <p:nvPr/>
        </p:nvSpPr>
        <p:spPr>
          <a:xfrm>
            <a:off x="6757988" y="3571875"/>
            <a:ext cx="1881187" cy="147638"/>
          </a:xfrm>
          <a:prstGeom prst="rect">
            <a:avLst/>
          </a:prstGeom>
          <a:solidFill>
            <a:srgbClr val="5E5E5E"/>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a:extLst>
              <a:ext uri="{FF2B5EF4-FFF2-40B4-BE49-F238E27FC236}">
                <a16:creationId xmlns:a16="http://schemas.microsoft.com/office/drawing/2014/main" id="{96C339BB-F433-44BF-ABA1-732502E309F8}"/>
              </a:ext>
            </a:extLst>
          </p:cNvPr>
          <p:cNvSpPr/>
          <p:nvPr/>
        </p:nvSpPr>
        <p:spPr>
          <a:xfrm>
            <a:off x="8472489" y="3724274"/>
            <a:ext cx="171450" cy="257175"/>
          </a:xfrm>
          <a:prstGeom prst="rect">
            <a:avLst/>
          </a:prstGeom>
          <a:solidFill>
            <a:srgbClr val="5E5E5E"/>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a:extLst>
              <a:ext uri="{FF2B5EF4-FFF2-40B4-BE49-F238E27FC236}">
                <a16:creationId xmlns:a16="http://schemas.microsoft.com/office/drawing/2014/main" id="{C9290BAB-0E89-40D7-B876-43D4542FE9F0}"/>
              </a:ext>
            </a:extLst>
          </p:cNvPr>
          <p:cNvSpPr/>
          <p:nvPr/>
        </p:nvSpPr>
        <p:spPr>
          <a:xfrm>
            <a:off x="6757989" y="3714749"/>
            <a:ext cx="171450" cy="257175"/>
          </a:xfrm>
          <a:prstGeom prst="rect">
            <a:avLst/>
          </a:prstGeom>
          <a:solidFill>
            <a:srgbClr val="5E5E5E"/>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A11C3CEC-B049-473D-8B55-9DC1545A6598}"/>
              </a:ext>
            </a:extLst>
          </p:cNvPr>
          <p:cNvSpPr/>
          <p:nvPr/>
        </p:nvSpPr>
        <p:spPr>
          <a:xfrm>
            <a:off x="8162924" y="3571875"/>
            <a:ext cx="600075" cy="385761"/>
          </a:xfrm>
          <a:prstGeom prst="rect">
            <a:avLst/>
          </a:prstGeom>
          <a:solidFill>
            <a:srgbClr val="D3DCDF"/>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AE7FDD03-C33A-452D-A1BE-2F425DD8430C}"/>
              </a:ext>
            </a:extLst>
          </p:cNvPr>
          <p:cNvSpPr/>
          <p:nvPr/>
        </p:nvSpPr>
        <p:spPr>
          <a:xfrm>
            <a:off x="8105774" y="3186113"/>
            <a:ext cx="600075" cy="385761"/>
          </a:xfrm>
          <a:prstGeom prst="rect">
            <a:avLst/>
          </a:prstGeom>
          <a:solidFill>
            <a:srgbClr val="D3DCDF"/>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33B5D0B2-A122-4AA0-941C-AF4E0F319C9F}"/>
              </a:ext>
            </a:extLst>
          </p:cNvPr>
          <p:cNvSpPr/>
          <p:nvPr/>
        </p:nvSpPr>
        <p:spPr>
          <a:xfrm>
            <a:off x="-9525" y="6096000"/>
            <a:ext cx="9144000" cy="800100"/>
          </a:xfrm>
          <a:prstGeom prst="rect">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ight Triangle 71">
            <a:extLst>
              <a:ext uri="{FF2B5EF4-FFF2-40B4-BE49-F238E27FC236}">
                <a16:creationId xmlns:a16="http://schemas.microsoft.com/office/drawing/2014/main" id="{9C8386CF-EBCB-4EDA-83B0-EC0DC7EFD1AF}"/>
              </a:ext>
            </a:extLst>
          </p:cNvPr>
          <p:cNvSpPr/>
          <p:nvPr/>
        </p:nvSpPr>
        <p:spPr>
          <a:xfrm>
            <a:off x="0" y="5838823"/>
            <a:ext cx="9134475" cy="266701"/>
          </a:xfrm>
          <a:prstGeom prst="rtTriangle">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3" name="Straight Arrow Connector 72">
            <a:extLst>
              <a:ext uri="{FF2B5EF4-FFF2-40B4-BE49-F238E27FC236}">
                <a16:creationId xmlns:a16="http://schemas.microsoft.com/office/drawing/2014/main" id="{2FDD5D1D-A3C0-4838-A68A-11F82A9224B9}"/>
              </a:ext>
            </a:extLst>
          </p:cNvPr>
          <p:cNvCxnSpPr/>
          <p:nvPr/>
        </p:nvCxnSpPr>
        <p:spPr>
          <a:xfrm>
            <a:off x="390525" y="3496637"/>
            <a:ext cx="304800"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74" name="Straight Arrow Connector 73">
            <a:extLst>
              <a:ext uri="{FF2B5EF4-FFF2-40B4-BE49-F238E27FC236}">
                <a16:creationId xmlns:a16="http://schemas.microsoft.com/office/drawing/2014/main" id="{6C038554-3369-4F5B-B845-623A8CB7E2F6}"/>
              </a:ext>
            </a:extLst>
          </p:cNvPr>
          <p:cNvCxnSpPr>
            <a:cxnSpLocks/>
          </p:cNvCxnSpPr>
          <p:nvPr/>
        </p:nvCxnSpPr>
        <p:spPr>
          <a:xfrm flipH="1">
            <a:off x="8658225" y="3496636"/>
            <a:ext cx="388248"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FC69859A-5FC7-4637-B91D-2A1144BEA821}"/>
              </a:ext>
            </a:extLst>
          </p:cNvPr>
          <p:cNvSpPr txBox="1"/>
          <p:nvPr/>
        </p:nvSpPr>
        <p:spPr>
          <a:xfrm>
            <a:off x="-42860" y="3844211"/>
            <a:ext cx="545829" cy="276999"/>
          </a:xfrm>
          <a:prstGeom prst="rect">
            <a:avLst/>
          </a:prstGeom>
          <a:noFill/>
        </p:spPr>
        <p:txBody>
          <a:bodyPr wrap="square" rtlCol="0">
            <a:spAutoFit/>
          </a:bodyPr>
          <a:lstStyle/>
          <a:p>
            <a:r>
              <a:rPr lang="en-US" sz="1200" dirty="0">
                <a:solidFill>
                  <a:srgbClr val="FF0000"/>
                </a:solidFill>
              </a:rPr>
              <a:t>~45’</a:t>
            </a:r>
          </a:p>
        </p:txBody>
      </p:sp>
      <p:cxnSp>
        <p:nvCxnSpPr>
          <p:cNvPr id="76" name="Straight Arrow Connector 75">
            <a:extLst>
              <a:ext uri="{FF2B5EF4-FFF2-40B4-BE49-F238E27FC236}">
                <a16:creationId xmlns:a16="http://schemas.microsoft.com/office/drawing/2014/main" id="{332ECFDF-9098-46D9-A3D3-2F72488F9C69}"/>
              </a:ext>
            </a:extLst>
          </p:cNvPr>
          <p:cNvCxnSpPr/>
          <p:nvPr/>
        </p:nvCxnSpPr>
        <p:spPr>
          <a:xfrm>
            <a:off x="405953" y="3982711"/>
            <a:ext cx="304800"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841C598F-E8E8-4DBA-8151-B3477365ED50}"/>
              </a:ext>
            </a:extLst>
          </p:cNvPr>
          <p:cNvCxnSpPr/>
          <p:nvPr/>
        </p:nvCxnSpPr>
        <p:spPr>
          <a:xfrm>
            <a:off x="2209800" y="4020811"/>
            <a:ext cx="454818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96819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7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524000"/>
            <a:ext cx="8534400" cy="584775"/>
          </a:xfrm>
          <a:prstGeom prst="rect">
            <a:avLst/>
          </a:prstGeom>
          <a:noFill/>
        </p:spPr>
        <p:txBody>
          <a:bodyPr wrap="square" rtlCol="0">
            <a:spAutoFit/>
          </a:bodyPr>
          <a:lstStyle/>
          <a:p>
            <a:pPr marL="457200" lvl="0" indent="-457200">
              <a:buFont typeface="Arial" panose="020B0604020202020204" pitchFamily="34" charset="0"/>
              <a:buChar char="•"/>
            </a:pPr>
            <a:endParaRPr lang="en-US" sz="3200" dirty="0">
              <a:latin typeface="Verdana" panose="020B0604030504040204" pitchFamily="34" charset="0"/>
              <a:ea typeface="Verdana" panose="020B0604030504040204" pitchFamily="34" charset="0"/>
              <a:cs typeface="Verdana" panose="020B0604030504040204" pitchFamily="34" charset="0"/>
            </a:endParaRPr>
          </a:p>
        </p:txBody>
      </p:sp>
      <p:sp>
        <p:nvSpPr>
          <p:cNvPr id="382978" name="Rectangle 2"/>
          <p:cNvSpPr>
            <a:spLocks noGrp="1"/>
          </p:cNvSpPr>
          <p:nvPr>
            <p:ph type="title"/>
          </p:nvPr>
        </p:nvSpPr>
        <p:spPr>
          <a:xfrm>
            <a:off x="381000" y="274638"/>
            <a:ext cx="8458200" cy="258762"/>
          </a:xfrm>
        </p:spPr>
        <p:txBody>
          <a:bodyPr/>
          <a:lstStyle/>
          <a:p>
            <a:r>
              <a:rPr lang="en-US" altLang="en-US" sz="1400" i="1" dirty="0">
                <a:solidFill>
                  <a:schemeClr val="tx1">
                    <a:lumMod val="65000"/>
                    <a:lumOff val="35000"/>
                  </a:schemeClr>
                </a:solidFill>
                <a:latin typeface="Verdana" panose="020B0604030504040204" pitchFamily="34" charset="0"/>
              </a:rPr>
              <a:t>NWDA appeal of the proposal for NW 23</a:t>
            </a:r>
            <a:r>
              <a:rPr lang="en-US" altLang="en-US" sz="1400" i="1" baseline="30000" dirty="0">
                <a:solidFill>
                  <a:schemeClr val="tx1">
                    <a:lumMod val="65000"/>
                    <a:lumOff val="35000"/>
                  </a:schemeClr>
                </a:solidFill>
                <a:latin typeface="Verdana" panose="020B0604030504040204" pitchFamily="34" charset="0"/>
              </a:rPr>
              <a:t>rd</a:t>
            </a:r>
            <a:r>
              <a:rPr lang="en-US" altLang="en-US" sz="1400" i="1" dirty="0">
                <a:solidFill>
                  <a:schemeClr val="tx1">
                    <a:lumMod val="65000"/>
                    <a:lumOff val="35000"/>
                  </a:schemeClr>
                </a:solidFill>
                <a:latin typeface="Verdana" panose="020B0604030504040204" pitchFamily="34" charset="0"/>
              </a:rPr>
              <a:t> and Marshall</a:t>
            </a:r>
            <a:br>
              <a:rPr lang="en-US" altLang="en-US" sz="1800" b="1" i="1" dirty="0">
                <a:solidFill>
                  <a:schemeClr val="tx1">
                    <a:lumMod val="65000"/>
                    <a:lumOff val="35000"/>
                  </a:schemeClr>
                </a:solidFill>
                <a:latin typeface="Verdana" panose="020B0604030504040204" pitchFamily="34" charset="0"/>
              </a:rPr>
            </a:br>
            <a:br>
              <a:rPr lang="en-US" altLang="en-US" sz="1200" b="1" i="1" dirty="0">
                <a:solidFill>
                  <a:schemeClr val="tx1">
                    <a:lumMod val="65000"/>
                    <a:lumOff val="35000"/>
                  </a:schemeClr>
                </a:solidFill>
                <a:latin typeface="Verdana" panose="020B0604030504040204" pitchFamily="34" charset="0"/>
              </a:rPr>
            </a:br>
            <a:endParaRPr lang="en-US" altLang="en-US" b="1" dirty="0">
              <a:solidFill>
                <a:schemeClr val="tx1">
                  <a:lumMod val="65000"/>
                  <a:lumOff val="35000"/>
                </a:schemeClr>
              </a:solidFill>
              <a:latin typeface="Verdana" panose="020B0604030504040204" pitchFamily="34" charset="0"/>
            </a:endParaRPr>
          </a:p>
        </p:txBody>
      </p:sp>
      <p:sp>
        <p:nvSpPr>
          <p:cNvPr id="8" name="Rectangle 2">
            <a:extLst>
              <a:ext uri="{FF2B5EF4-FFF2-40B4-BE49-F238E27FC236}">
                <a16:creationId xmlns:a16="http://schemas.microsoft.com/office/drawing/2014/main" id="{5F4C2DEC-EEA0-4690-8897-D302E5C94C7C}"/>
              </a:ext>
            </a:extLst>
          </p:cNvPr>
          <p:cNvSpPr txBox="1">
            <a:spLocks/>
          </p:cNvSpPr>
          <p:nvPr/>
        </p:nvSpPr>
        <p:spPr bwMode="auto">
          <a:xfrm>
            <a:off x="381000" y="680870"/>
            <a:ext cx="84582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3200" kern="1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2pPr>
            <a:lvl3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3pPr>
            <a:lvl4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4pPr>
            <a:lvl5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5pPr>
            <a:lvl6pPr marL="4572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6pPr>
            <a:lvl7pPr marL="9144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7pPr>
            <a:lvl8pPr marL="13716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8pPr>
            <a:lvl9pPr marL="18288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9pPr>
          </a:lstStyle>
          <a:p>
            <a:r>
              <a:rPr lang="en-US" altLang="en-US" b="1" i="1" dirty="0">
                <a:solidFill>
                  <a:schemeClr val="tx1">
                    <a:lumMod val="65000"/>
                    <a:lumOff val="35000"/>
                  </a:schemeClr>
                </a:solidFill>
                <a:latin typeface="Verdana" panose="020B0604030504040204" pitchFamily="34" charset="0"/>
              </a:rPr>
              <a:t>What this appeal </a:t>
            </a:r>
            <a:r>
              <a:rPr lang="en-US" altLang="en-US" b="1" i="1" u="sng" dirty="0">
                <a:solidFill>
                  <a:schemeClr val="tx1">
                    <a:lumMod val="65000"/>
                    <a:lumOff val="35000"/>
                  </a:schemeClr>
                </a:solidFill>
                <a:latin typeface="Verdana" panose="020B0604030504040204" pitchFamily="34" charset="0"/>
              </a:rPr>
              <a:t>is</a:t>
            </a:r>
            <a:r>
              <a:rPr lang="en-US" altLang="en-US" b="1" i="1" dirty="0">
                <a:solidFill>
                  <a:schemeClr val="tx1">
                    <a:lumMod val="65000"/>
                    <a:lumOff val="35000"/>
                  </a:schemeClr>
                </a:solidFill>
                <a:latin typeface="Verdana" panose="020B0604030504040204" pitchFamily="34" charset="0"/>
              </a:rPr>
              <a:t> about:</a:t>
            </a:r>
            <a:br>
              <a:rPr lang="en-US" altLang="en-US" sz="1800" b="1" i="1" dirty="0">
                <a:solidFill>
                  <a:schemeClr val="tx1">
                    <a:lumMod val="65000"/>
                    <a:lumOff val="35000"/>
                  </a:schemeClr>
                </a:solidFill>
                <a:latin typeface="Verdana" panose="020B0604030504040204" pitchFamily="34" charset="0"/>
              </a:rPr>
            </a:br>
            <a:br>
              <a:rPr lang="en-US" altLang="en-US" sz="1200" b="1" i="1" dirty="0">
                <a:solidFill>
                  <a:schemeClr val="tx1">
                    <a:lumMod val="65000"/>
                    <a:lumOff val="35000"/>
                  </a:schemeClr>
                </a:solidFill>
                <a:latin typeface="Verdana" panose="020B0604030504040204" pitchFamily="34" charset="0"/>
              </a:rPr>
            </a:br>
            <a:endParaRPr lang="en-US" altLang="en-US" b="1" dirty="0">
              <a:solidFill>
                <a:schemeClr val="tx1">
                  <a:lumMod val="65000"/>
                  <a:lumOff val="35000"/>
                </a:schemeClr>
              </a:solidFill>
              <a:latin typeface="Verdana" panose="020B0604030504040204" pitchFamily="34" charset="0"/>
            </a:endParaRPr>
          </a:p>
        </p:txBody>
      </p:sp>
      <p:sp>
        <p:nvSpPr>
          <p:cNvPr id="9" name="Rectangle 2">
            <a:extLst>
              <a:ext uri="{FF2B5EF4-FFF2-40B4-BE49-F238E27FC236}">
                <a16:creationId xmlns:a16="http://schemas.microsoft.com/office/drawing/2014/main" id="{8685EA07-0982-4002-B111-B153791B192A}"/>
              </a:ext>
            </a:extLst>
          </p:cNvPr>
          <p:cNvSpPr txBox="1">
            <a:spLocks/>
          </p:cNvSpPr>
          <p:nvPr/>
        </p:nvSpPr>
        <p:spPr bwMode="auto">
          <a:xfrm>
            <a:off x="304800" y="1298863"/>
            <a:ext cx="84582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3200" kern="1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2pPr>
            <a:lvl3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3pPr>
            <a:lvl4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4pPr>
            <a:lvl5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5pPr>
            <a:lvl6pPr marL="4572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6pPr>
            <a:lvl7pPr marL="9144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7pPr>
            <a:lvl8pPr marL="13716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8pPr>
            <a:lvl9pPr marL="18288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9pPr>
          </a:lstStyle>
          <a:p>
            <a:pPr marL="457200" indent="-457200">
              <a:buFont typeface="Arial" panose="020B0604020202020204" pitchFamily="34" charset="0"/>
              <a:buChar char="•"/>
            </a:pPr>
            <a:r>
              <a:rPr lang="en-US" b="1" dirty="0">
                <a:solidFill>
                  <a:schemeClr val="tx1">
                    <a:lumMod val="65000"/>
                    <a:lumOff val="35000"/>
                  </a:schemeClr>
                </a:solidFill>
                <a:latin typeface="Verdana" panose="020B0604030504040204" pitchFamily="34" charset="0"/>
                <a:ea typeface="Verdana" panose="020B0604030504040204" pitchFamily="34" charset="0"/>
              </a:rPr>
              <a:t>What Guideline actually says</a:t>
            </a:r>
            <a:br>
              <a:rPr lang="en-US" altLang="en-US" sz="1800" b="1" i="1" dirty="0">
                <a:solidFill>
                  <a:schemeClr val="tx1">
                    <a:lumMod val="65000"/>
                    <a:lumOff val="35000"/>
                  </a:schemeClr>
                </a:solidFill>
                <a:latin typeface="Verdana" panose="020B0604030504040204" pitchFamily="34" charset="0"/>
              </a:rPr>
            </a:br>
            <a:br>
              <a:rPr lang="en-US" altLang="en-US" sz="1200" b="1" i="1" dirty="0">
                <a:solidFill>
                  <a:schemeClr val="tx1">
                    <a:lumMod val="65000"/>
                    <a:lumOff val="35000"/>
                  </a:schemeClr>
                </a:solidFill>
                <a:latin typeface="Verdana" panose="020B0604030504040204" pitchFamily="34" charset="0"/>
              </a:rPr>
            </a:br>
            <a:endParaRPr lang="en-US" altLang="en-US" b="1" dirty="0">
              <a:solidFill>
                <a:schemeClr val="tx1">
                  <a:lumMod val="65000"/>
                  <a:lumOff val="35000"/>
                </a:schemeClr>
              </a:solidFill>
              <a:latin typeface="Verdana" panose="020B0604030504040204" pitchFamily="34" charset="0"/>
            </a:endParaRPr>
          </a:p>
        </p:txBody>
      </p:sp>
      <p:sp>
        <p:nvSpPr>
          <p:cNvPr id="11" name="Rectangle 2">
            <a:extLst>
              <a:ext uri="{FF2B5EF4-FFF2-40B4-BE49-F238E27FC236}">
                <a16:creationId xmlns:a16="http://schemas.microsoft.com/office/drawing/2014/main" id="{7B94D351-C699-499E-AD98-346216CE527D}"/>
              </a:ext>
            </a:extLst>
          </p:cNvPr>
          <p:cNvSpPr txBox="1">
            <a:spLocks/>
          </p:cNvSpPr>
          <p:nvPr/>
        </p:nvSpPr>
        <p:spPr bwMode="auto">
          <a:xfrm>
            <a:off x="304800" y="1849605"/>
            <a:ext cx="8458200" cy="1045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3200" kern="1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2pPr>
            <a:lvl3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3pPr>
            <a:lvl4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4pPr>
            <a:lvl5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5pPr>
            <a:lvl6pPr marL="4572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6pPr>
            <a:lvl7pPr marL="9144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7pPr>
            <a:lvl8pPr marL="13716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8pPr>
            <a:lvl9pPr marL="18288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9pPr>
          </a:lstStyle>
          <a:p>
            <a:pPr marL="457200" indent="-457200">
              <a:buFont typeface="Arial" panose="020B0604020202020204" pitchFamily="34" charset="0"/>
              <a:buChar char="•"/>
            </a:pPr>
            <a:r>
              <a:rPr lang="en-US" b="1" dirty="0">
                <a:solidFill>
                  <a:schemeClr val="tx1">
                    <a:lumMod val="65000"/>
                    <a:lumOff val="35000"/>
                  </a:schemeClr>
                </a:solidFill>
                <a:latin typeface="Verdana" panose="020B0604030504040204" pitchFamily="34" charset="0"/>
                <a:ea typeface="Verdana" panose="020B0604030504040204" pitchFamily="34" charset="0"/>
              </a:rPr>
              <a:t>Whether the proposed building conforms to the Guideline</a:t>
            </a:r>
            <a:br>
              <a:rPr lang="en-US" altLang="en-US" sz="1800" b="1" i="1" dirty="0">
                <a:solidFill>
                  <a:schemeClr val="tx1">
                    <a:lumMod val="65000"/>
                    <a:lumOff val="35000"/>
                  </a:schemeClr>
                </a:solidFill>
                <a:latin typeface="Verdana" panose="020B0604030504040204" pitchFamily="34" charset="0"/>
              </a:rPr>
            </a:br>
            <a:br>
              <a:rPr lang="en-US" altLang="en-US" sz="1200" b="1" i="1" dirty="0">
                <a:solidFill>
                  <a:schemeClr val="tx1">
                    <a:lumMod val="65000"/>
                    <a:lumOff val="35000"/>
                  </a:schemeClr>
                </a:solidFill>
                <a:latin typeface="Verdana" panose="020B0604030504040204" pitchFamily="34" charset="0"/>
              </a:rPr>
            </a:br>
            <a:endParaRPr lang="en-US" altLang="en-US" b="1" dirty="0">
              <a:solidFill>
                <a:schemeClr val="tx1">
                  <a:lumMod val="65000"/>
                  <a:lumOff val="35000"/>
                </a:schemeClr>
              </a:solidFill>
              <a:latin typeface="Verdana" panose="020B0604030504040204" pitchFamily="34" charset="0"/>
            </a:endParaRPr>
          </a:p>
        </p:txBody>
      </p:sp>
      <p:sp>
        <p:nvSpPr>
          <p:cNvPr id="12" name="Rectangle 2">
            <a:extLst>
              <a:ext uri="{FF2B5EF4-FFF2-40B4-BE49-F238E27FC236}">
                <a16:creationId xmlns:a16="http://schemas.microsoft.com/office/drawing/2014/main" id="{77E4CA59-C6CB-4032-999B-967EE9D037AB}"/>
              </a:ext>
            </a:extLst>
          </p:cNvPr>
          <p:cNvSpPr txBox="1">
            <a:spLocks/>
          </p:cNvSpPr>
          <p:nvPr/>
        </p:nvSpPr>
        <p:spPr bwMode="auto">
          <a:xfrm>
            <a:off x="304800" y="2895600"/>
            <a:ext cx="8458200" cy="1523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3200" kern="1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2pPr>
            <a:lvl3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3pPr>
            <a:lvl4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4pPr>
            <a:lvl5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5pPr>
            <a:lvl6pPr marL="4572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6pPr>
            <a:lvl7pPr marL="9144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7pPr>
            <a:lvl8pPr marL="13716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8pPr>
            <a:lvl9pPr marL="18288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9pPr>
          </a:lstStyle>
          <a:p>
            <a:pPr marL="457200" indent="-457200">
              <a:buFont typeface="Arial" panose="020B0604020202020204" pitchFamily="34" charset="0"/>
              <a:buChar char="•"/>
            </a:pPr>
            <a:r>
              <a:rPr lang="en-US" b="1" dirty="0">
                <a:solidFill>
                  <a:schemeClr val="tx1">
                    <a:lumMod val="65000"/>
                    <a:lumOff val="35000"/>
                  </a:schemeClr>
                </a:solidFill>
                <a:latin typeface="Verdana" panose="020B0604030504040204" pitchFamily="34" charset="0"/>
                <a:ea typeface="Verdana" panose="020B0604030504040204" pitchFamily="34" charset="0"/>
              </a:rPr>
              <a:t>Whether the Finding of the Staff Report accurately reflects what the Guideline says and if it is met</a:t>
            </a:r>
            <a:br>
              <a:rPr lang="en-US" altLang="en-US" sz="1800" b="1" i="1" dirty="0">
                <a:solidFill>
                  <a:schemeClr val="tx1">
                    <a:lumMod val="65000"/>
                    <a:lumOff val="35000"/>
                  </a:schemeClr>
                </a:solidFill>
                <a:latin typeface="Verdana" panose="020B0604030504040204" pitchFamily="34" charset="0"/>
              </a:rPr>
            </a:br>
            <a:br>
              <a:rPr lang="en-US" altLang="en-US" sz="1200" b="1" i="1" dirty="0">
                <a:solidFill>
                  <a:schemeClr val="tx1">
                    <a:lumMod val="65000"/>
                    <a:lumOff val="35000"/>
                  </a:schemeClr>
                </a:solidFill>
                <a:latin typeface="Verdana" panose="020B0604030504040204" pitchFamily="34" charset="0"/>
              </a:rPr>
            </a:br>
            <a:endParaRPr lang="en-US" altLang="en-US" b="1" dirty="0">
              <a:solidFill>
                <a:schemeClr val="tx1">
                  <a:lumMod val="65000"/>
                  <a:lumOff val="35000"/>
                </a:schemeClr>
              </a:solidFill>
              <a:latin typeface="Verdana" panose="020B0604030504040204" pitchFamily="34" charset="0"/>
            </a:endParaRPr>
          </a:p>
        </p:txBody>
      </p:sp>
      <p:sp>
        <p:nvSpPr>
          <p:cNvPr id="13" name="Rectangle 2">
            <a:extLst>
              <a:ext uri="{FF2B5EF4-FFF2-40B4-BE49-F238E27FC236}">
                <a16:creationId xmlns:a16="http://schemas.microsoft.com/office/drawing/2014/main" id="{2FB66504-BC68-4D17-B0B4-E9BA6320F266}"/>
              </a:ext>
            </a:extLst>
          </p:cNvPr>
          <p:cNvSpPr txBox="1">
            <a:spLocks/>
          </p:cNvSpPr>
          <p:nvPr/>
        </p:nvSpPr>
        <p:spPr bwMode="auto">
          <a:xfrm>
            <a:off x="304800" y="4419600"/>
            <a:ext cx="84582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3200" kern="1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2pPr>
            <a:lvl3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3pPr>
            <a:lvl4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4pPr>
            <a:lvl5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5pPr>
            <a:lvl6pPr marL="4572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6pPr>
            <a:lvl7pPr marL="9144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7pPr>
            <a:lvl8pPr marL="13716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8pPr>
            <a:lvl9pPr marL="18288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9pPr>
          </a:lstStyle>
          <a:p>
            <a:pPr marL="457200" indent="-457200">
              <a:buFont typeface="Arial" panose="020B0604020202020204" pitchFamily="34" charset="0"/>
              <a:buChar char="•"/>
            </a:pPr>
            <a:r>
              <a:rPr lang="en-US" b="1" dirty="0">
                <a:solidFill>
                  <a:schemeClr val="tx1">
                    <a:lumMod val="65000"/>
                    <a:lumOff val="35000"/>
                  </a:schemeClr>
                </a:solidFill>
                <a:latin typeface="Verdana" panose="020B0604030504040204" pitchFamily="34" charset="0"/>
                <a:ea typeface="Verdana" panose="020B0604030504040204" pitchFamily="34" charset="0"/>
              </a:rPr>
              <a:t>What basis the Commission has to approve a proposal with a </a:t>
            </a:r>
            <a:r>
              <a:rPr lang="en-US" b="1" u="sng" dirty="0">
                <a:solidFill>
                  <a:schemeClr val="tx1">
                    <a:lumMod val="65000"/>
                    <a:lumOff val="35000"/>
                  </a:schemeClr>
                </a:solidFill>
                <a:latin typeface="Verdana" panose="020B0604030504040204" pitchFamily="34" charset="0"/>
                <a:ea typeface="Verdana" panose="020B0604030504040204" pitchFamily="34" charset="0"/>
              </a:rPr>
              <a:t>clearly unmet</a:t>
            </a:r>
            <a:r>
              <a:rPr lang="en-US" b="1" dirty="0">
                <a:solidFill>
                  <a:schemeClr val="tx1">
                    <a:lumMod val="65000"/>
                    <a:lumOff val="35000"/>
                  </a:schemeClr>
                </a:solidFill>
                <a:latin typeface="Verdana" panose="020B0604030504040204" pitchFamily="34" charset="0"/>
                <a:ea typeface="Verdana" panose="020B0604030504040204" pitchFamily="34" charset="0"/>
              </a:rPr>
              <a:t> Guideline, even for an otherwise “good” building</a:t>
            </a:r>
            <a:br>
              <a:rPr lang="en-US" altLang="en-US" sz="1800" b="1" i="1" dirty="0">
                <a:solidFill>
                  <a:schemeClr val="tx1">
                    <a:lumMod val="65000"/>
                    <a:lumOff val="35000"/>
                  </a:schemeClr>
                </a:solidFill>
                <a:latin typeface="Verdana" panose="020B0604030504040204" pitchFamily="34" charset="0"/>
              </a:rPr>
            </a:br>
            <a:br>
              <a:rPr lang="en-US" altLang="en-US" sz="1200" b="1" i="1" dirty="0">
                <a:solidFill>
                  <a:schemeClr val="tx1">
                    <a:lumMod val="65000"/>
                    <a:lumOff val="35000"/>
                  </a:schemeClr>
                </a:solidFill>
                <a:latin typeface="Verdana" panose="020B0604030504040204" pitchFamily="34" charset="0"/>
              </a:rPr>
            </a:br>
            <a:endParaRPr lang="en-US" altLang="en-US" b="1" dirty="0">
              <a:solidFill>
                <a:schemeClr val="tx1">
                  <a:lumMod val="65000"/>
                  <a:lumOff val="35000"/>
                </a:schemeClr>
              </a:solidFill>
              <a:latin typeface="Verdana" panose="020B0604030504040204" pitchFamily="34" charset="0"/>
            </a:endParaRPr>
          </a:p>
        </p:txBody>
      </p:sp>
    </p:spTree>
    <p:extLst>
      <p:ext uri="{BB962C8B-B14F-4D97-AF65-F5344CB8AC3E}">
        <p14:creationId xmlns:p14="http://schemas.microsoft.com/office/powerpoint/2010/main" val="3447651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2" grpId="0"/>
      <p:bldP spid="1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524000"/>
            <a:ext cx="8534400" cy="584775"/>
          </a:xfrm>
          <a:prstGeom prst="rect">
            <a:avLst/>
          </a:prstGeom>
          <a:noFill/>
        </p:spPr>
        <p:txBody>
          <a:bodyPr wrap="square" rtlCol="0">
            <a:spAutoFit/>
          </a:bodyPr>
          <a:lstStyle/>
          <a:p>
            <a:pPr marL="457200" lvl="0" indent="-457200">
              <a:buFont typeface="Arial" panose="020B0604020202020204" pitchFamily="34" charset="0"/>
              <a:buChar char="•"/>
            </a:pPr>
            <a:endParaRPr lang="en-US" sz="3200" dirty="0">
              <a:latin typeface="Verdana" panose="020B0604030504040204" pitchFamily="34" charset="0"/>
              <a:ea typeface="Verdana" panose="020B0604030504040204" pitchFamily="34" charset="0"/>
              <a:cs typeface="Verdana" panose="020B0604030504040204" pitchFamily="34" charset="0"/>
            </a:endParaRPr>
          </a:p>
        </p:txBody>
      </p:sp>
      <p:sp>
        <p:nvSpPr>
          <p:cNvPr id="382978" name="Rectangle 2"/>
          <p:cNvSpPr>
            <a:spLocks noGrp="1"/>
          </p:cNvSpPr>
          <p:nvPr>
            <p:ph type="title"/>
          </p:nvPr>
        </p:nvSpPr>
        <p:spPr>
          <a:xfrm>
            <a:off x="381000" y="274638"/>
            <a:ext cx="8458200" cy="258762"/>
          </a:xfrm>
        </p:spPr>
        <p:txBody>
          <a:bodyPr/>
          <a:lstStyle/>
          <a:p>
            <a:r>
              <a:rPr lang="en-US" altLang="en-US" sz="1400" i="1" dirty="0">
                <a:solidFill>
                  <a:schemeClr val="tx1">
                    <a:lumMod val="65000"/>
                    <a:lumOff val="35000"/>
                  </a:schemeClr>
                </a:solidFill>
                <a:latin typeface="Verdana" panose="020B0604030504040204" pitchFamily="34" charset="0"/>
              </a:rPr>
              <a:t>NWDA appeal of the proposal for NW 23</a:t>
            </a:r>
            <a:r>
              <a:rPr lang="en-US" altLang="en-US" sz="1400" i="1" baseline="30000" dirty="0">
                <a:solidFill>
                  <a:schemeClr val="tx1">
                    <a:lumMod val="65000"/>
                    <a:lumOff val="35000"/>
                  </a:schemeClr>
                </a:solidFill>
                <a:latin typeface="Verdana" panose="020B0604030504040204" pitchFamily="34" charset="0"/>
              </a:rPr>
              <a:t>rd</a:t>
            </a:r>
            <a:r>
              <a:rPr lang="en-US" altLang="en-US" sz="1400" i="1" dirty="0">
                <a:solidFill>
                  <a:schemeClr val="tx1">
                    <a:lumMod val="65000"/>
                    <a:lumOff val="35000"/>
                  </a:schemeClr>
                </a:solidFill>
                <a:latin typeface="Verdana" panose="020B0604030504040204" pitchFamily="34" charset="0"/>
              </a:rPr>
              <a:t> and Marshall</a:t>
            </a:r>
            <a:br>
              <a:rPr lang="en-US" altLang="en-US" sz="1800" b="1" i="1" dirty="0">
                <a:solidFill>
                  <a:schemeClr val="tx1">
                    <a:lumMod val="65000"/>
                    <a:lumOff val="35000"/>
                  </a:schemeClr>
                </a:solidFill>
                <a:latin typeface="Verdana" panose="020B0604030504040204" pitchFamily="34" charset="0"/>
              </a:rPr>
            </a:br>
            <a:br>
              <a:rPr lang="en-US" altLang="en-US" sz="1200" b="1" i="1" dirty="0">
                <a:solidFill>
                  <a:schemeClr val="tx1">
                    <a:lumMod val="65000"/>
                    <a:lumOff val="35000"/>
                  </a:schemeClr>
                </a:solidFill>
                <a:latin typeface="Verdana" panose="020B0604030504040204" pitchFamily="34" charset="0"/>
              </a:rPr>
            </a:br>
            <a:endParaRPr lang="en-US" altLang="en-US" b="1" dirty="0">
              <a:solidFill>
                <a:schemeClr val="tx1">
                  <a:lumMod val="65000"/>
                  <a:lumOff val="35000"/>
                </a:schemeClr>
              </a:solidFill>
              <a:latin typeface="Verdana" panose="020B0604030504040204" pitchFamily="34" charset="0"/>
            </a:endParaRPr>
          </a:p>
        </p:txBody>
      </p:sp>
      <p:sp>
        <p:nvSpPr>
          <p:cNvPr id="8" name="Rectangle 2">
            <a:extLst>
              <a:ext uri="{FF2B5EF4-FFF2-40B4-BE49-F238E27FC236}">
                <a16:creationId xmlns:a16="http://schemas.microsoft.com/office/drawing/2014/main" id="{5F4C2DEC-EEA0-4690-8897-D302E5C94C7C}"/>
              </a:ext>
            </a:extLst>
          </p:cNvPr>
          <p:cNvSpPr txBox="1">
            <a:spLocks/>
          </p:cNvSpPr>
          <p:nvPr/>
        </p:nvSpPr>
        <p:spPr bwMode="auto">
          <a:xfrm>
            <a:off x="381000" y="680870"/>
            <a:ext cx="84582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3200" kern="1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2pPr>
            <a:lvl3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3pPr>
            <a:lvl4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4pPr>
            <a:lvl5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5pPr>
            <a:lvl6pPr marL="4572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6pPr>
            <a:lvl7pPr marL="9144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7pPr>
            <a:lvl8pPr marL="13716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8pPr>
            <a:lvl9pPr marL="18288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9pPr>
          </a:lstStyle>
          <a:p>
            <a:r>
              <a:rPr lang="en-US" altLang="en-US" b="1" i="1" dirty="0">
                <a:solidFill>
                  <a:schemeClr val="tx1">
                    <a:lumMod val="65000"/>
                    <a:lumOff val="35000"/>
                  </a:schemeClr>
                </a:solidFill>
                <a:latin typeface="Verdana" panose="020B0604030504040204" pitchFamily="34" charset="0"/>
              </a:rPr>
              <a:t>What this appeal </a:t>
            </a:r>
            <a:r>
              <a:rPr lang="en-US" altLang="en-US" b="1" i="1" u="sng" dirty="0">
                <a:solidFill>
                  <a:schemeClr val="tx1">
                    <a:lumMod val="65000"/>
                    <a:lumOff val="35000"/>
                  </a:schemeClr>
                </a:solidFill>
                <a:latin typeface="Verdana" panose="020B0604030504040204" pitchFamily="34" charset="0"/>
              </a:rPr>
              <a:t>is</a:t>
            </a:r>
            <a:r>
              <a:rPr lang="en-US" altLang="en-US" b="1" i="1" dirty="0">
                <a:solidFill>
                  <a:schemeClr val="tx1">
                    <a:lumMod val="65000"/>
                    <a:lumOff val="35000"/>
                  </a:schemeClr>
                </a:solidFill>
                <a:latin typeface="Verdana" panose="020B0604030504040204" pitchFamily="34" charset="0"/>
              </a:rPr>
              <a:t> about:</a:t>
            </a:r>
            <a:br>
              <a:rPr lang="en-US" altLang="en-US" sz="1800" b="1" i="1" dirty="0">
                <a:solidFill>
                  <a:schemeClr val="tx1">
                    <a:lumMod val="65000"/>
                    <a:lumOff val="35000"/>
                  </a:schemeClr>
                </a:solidFill>
                <a:latin typeface="Verdana" panose="020B0604030504040204" pitchFamily="34" charset="0"/>
              </a:rPr>
            </a:br>
            <a:br>
              <a:rPr lang="en-US" altLang="en-US" sz="1200" b="1" i="1" dirty="0">
                <a:solidFill>
                  <a:schemeClr val="tx1">
                    <a:lumMod val="65000"/>
                    <a:lumOff val="35000"/>
                  </a:schemeClr>
                </a:solidFill>
                <a:latin typeface="Verdana" panose="020B0604030504040204" pitchFamily="34" charset="0"/>
              </a:rPr>
            </a:br>
            <a:endParaRPr lang="en-US" altLang="en-US" b="1" dirty="0">
              <a:solidFill>
                <a:schemeClr val="tx1">
                  <a:lumMod val="65000"/>
                  <a:lumOff val="35000"/>
                </a:schemeClr>
              </a:solidFill>
              <a:latin typeface="Verdana" panose="020B0604030504040204" pitchFamily="34" charset="0"/>
            </a:endParaRPr>
          </a:p>
        </p:txBody>
      </p:sp>
      <p:sp>
        <p:nvSpPr>
          <p:cNvPr id="9" name="Rectangle 2">
            <a:extLst>
              <a:ext uri="{FF2B5EF4-FFF2-40B4-BE49-F238E27FC236}">
                <a16:creationId xmlns:a16="http://schemas.microsoft.com/office/drawing/2014/main" id="{8685EA07-0982-4002-B111-B153791B192A}"/>
              </a:ext>
            </a:extLst>
          </p:cNvPr>
          <p:cNvSpPr txBox="1">
            <a:spLocks/>
          </p:cNvSpPr>
          <p:nvPr/>
        </p:nvSpPr>
        <p:spPr bwMode="auto">
          <a:xfrm>
            <a:off x="304800" y="1298863"/>
            <a:ext cx="8458200" cy="152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3200" kern="1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2pPr>
            <a:lvl3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3pPr>
            <a:lvl4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4pPr>
            <a:lvl5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5pPr>
            <a:lvl6pPr marL="4572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6pPr>
            <a:lvl7pPr marL="9144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7pPr>
            <a:lvl8pPr marL="13716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8pPr>
            <a:lvl9pPr marL="18288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9pPr>
          </a:lstStyle>
          <a:p>
            <a:pPr marL="457200" indent="-457200">
              <a:buFont typeface="Arial" panose="020B0604020202020204" pitchFamily="34" charset="0"/>
              <a:buChar char="•"/>
            </a:pPr>
            <a:r>
              <a:rPr lang="en-US" b="1" dirty="0">
                <a:solidFill>
                  <a:schemeClr val="tx1">
                    <a:lumMod val="65000"/>
                    <a:lumOff val="35000"/>
                  </a:schemeClr>
                </a:solidFill>
                <a:latin typeface="Verdana" panose="020B0604030504040204" pitchFamily="34" charset="0"/>
                <a:ea typeface="Verdana" panose="020B0604030504040204" pitchFamily="34" charset="0"/>
              </a:rPr>
              <a:t>What happens when a “not-so-good” building shows up and asks for the same “shaded” precedent?</a:t>
            </a:r>
          </a:p>
          <a:p>
            <a:br>
              <a:rPr lang="en-US" altLang="en-US" sz="1800" b="1" i="1" dirty="0">
                <a:solidFill>
                  <a:schemeClr val="tx1">
                    <a:lumMod val="65000"/>
                    <a:lumOff val="35000"/>
                  </a:schemeClr>
                </a:solidFill>
                <a:latin typeface="Verdana" panose="020B0604030504040204" pitchFamily="34" charset="0"/>
              </a:rPr>
            </a:br>
            <a:br>
              <a:rPr lang="en-US" altLang="en-US" sz="1200" b="1" i="1" dirty="0">
                <a:solidFill>
                  <a:schemeClr val="tx1">
                    <a:lumMod val="65000"/>
                    <a:lumOff val="35000"/>
                  </a:schemeClr>
                </a:solidFill>
                <a:latin typeface="Verdana" panose="020B0604030504040204" pitchFamily="34" charset="0"/>
              </a:rPr>
            </a:br>
            <a:endParaRPr lang="en-US" altLang="en-US" b="1" dirty="0">
              <a:solidFill>
                <a:schemeClr val="tx1">
                  <a:lumMod val="65000"/>
                  <a:lumOff val="35000"/>
                </a:schemeClr>
              </a:solidFill>
              <a:latin typeface="Verdana" panose="020B0604030504040204" pitchFamily="34" charset="0"/>
            </a:endParaRPr>
          </a:p>
        </p:txBody>
      </p:sp>
      <p:sp>
        <p:nvSpPr>
          <p:cNvPr id="11" name="Rectangle 2">
            <a:extLst>
              <a:ext uri="{FF2B5EF4-FFF2-40B4-BE49-F238E27FC236}">
                <a16:creationId xmlns:a16="http://schemas.microsoft.com/office/drawing/2014/main" id="{7B94D351-C699-499E-AD98-346216CE527D}"/>
              </a:ext>
            </a:extLst>
          </p:cNvPr>
          <p:cNvSpPr txBox="1">
            <a:spLocks/>
          </p:cNvSpPr>
          <p:nvPr/>
        </p:nvSpPr>
        <p:spPr bwMode="auto">
          <a:xfrm>
            <a:off x="304800" y="2819400"/>
            <a:ext cx="8458200" cy="19298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3200" kern="1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2pPr>
            <a:lvl3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3pPr>
            <a:lvl4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4pPr>
            <a:lvl5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5pPr>
            <a:lvl6pPr marL="4572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6pPr>
            <a:lvl7pPr marL="9144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7pPr>
            <a:lvl8pPr marL="13716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8pPr>
            <a:lvl9pPr marL="18288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9pPr>
          </a:lstStyle>
          <a:p>
            <a:pPr marL="457200" indent="-457200">
              <a:buFont typeface="Arial" panose="020B0604020202020204" pitchFamily="34" charset="0"/>
              <a:buChar char="•"/>
            </a:pPr>
            <a:r>
              <a:rPr lang="en-US" b="1" dirty="0">
                <a:solidFill>
                  <a:schemeClr val="tx1">
                    <a:lumMod val="65000"/>
                    <a:lumOff val="35000"/>
                  </a:schemeClr>
                </a:solidFill>
                <a:latin typeface="Verdana" panose="020B0604030504040204" pitchFamily="34" charset="0"/>
                <a:ea typeface="Verdana" panose="020B0604030504040204" pitchFamily="34" charset="0"/>
              </a:rPr>
              <a:t>Respecting the thousands of citizen hours involved in developing the </a:t>
            </a:r>
            <a:r>
              <a:rPr lang="en-US" b="1" i="1" dirty="0">
                <a:solidFill>
                  <a:schemeClr val="tx1">
                    <a:lumMod val="65000"/>
                    <a:lumOff val="35000"/>
                  </a:schemeClr>
                </a:solidFill>
                <a:latin typeface="Verdana" panose="020B0604030504040204" pitchFamily="34" charset="0"/>
                <a:ea typeface="Verdana" panose="020B0604030504040204" pitchFamily="34" charset="0"/>
              </a:rPr>
              <a:t>Northwest District Plan </a:t>
            </a:r>
            <a:r>
              <a:rPr lang="en-US" b="1" dirty="0">
                <a:solidFill>
                  <a:schemeClr val="tx1">
                    <a:lumMod val="65000"/>
                    <a:lumOff val="35000"/>
                  </a:schemeClr>
                </a:solidFill>
                <a:latin typeface="Verdana" panose="020B0604030504040204" pitchFamily="34" charset="0"/>
                <a:ea typeface="Verdana" panose="020B0604030504040204" pitchFamily="34" charset="0"/>
              </a:rPr>
              <a:t>and its Guidelines</a:t>
            </a:r>
            <a:br>
              <a:rPr lang="en-US" altLang="en-US" sz="1800" b="1" i="1" dirty="0">
                <a:solidFill>
                  <a:schemeClr val="tx1">
                    <a:lumMod val="65000"/>
                    <a:lumOff val="35000"/>
                  </a:schemeClr>
                </a:solidFill>
                <a:latin typeface="Verdana" panose="020B0604030504040204" pitchFamily="34" charset="0"/>
              </a:rPr>
            </a:br>
            <a:br>
              <a:rPr lang="en-US" altLang="en-US" sz="1200" b="1" i="1" dirty="0">
                <a:solidFill>
                  <a:schemeClr val="tx1">
                    <a:lumMod val="65000"/>
                    <a:lumOff val="35000"/>
                  </a:schemeClr>
                </a:solidFill>
                <a:latin typeface="Verdana" panose="020B0604030504040204" pitchFamily="34" charset="0"/>
              </a:rPr>
            </a:br>
            <a:endParaRPr lang="en-US" altLang="en-US" b="1" dirty="0">
              <a:solidFill>
                <a:schemeClr val="tx1">
                  <a:lumMod val="65000"/>
                  <a:lumOff val="35000"/>
                </a:schemeClr>
              </a:solidFill>
              <a:latin typeface="Verdana" panose="020B0604030504040204" pitchFamily="34" charset="0"/>
            </a:endParaRPr>
          </a:p>
        </p:txBody>
      </p:sp>
      <p:sp>
        <p:nvSpPr>
          <p:cNvPr id="12" name="Rectangle 2">
            <a:extLst>
              <a:ext uri="{FF2B5EF4-FFF2-40B4-BE49-F238E27FC236}">
                <a16:creationId xmlns:a16="http://schemas.microsoft.com/office/drawing/2014/main" id="{77E4CA59-C6CB-4032-999B-967EE9D037AB}"/>
              </a:ext>
            </a:extLst>
          </p:cNvPr>
          <p:cNvSpPr txBox="1">
            <a:spLocks/>
          </p:cNvSpPr>
          <p:nvPr/>
        </p:nvSpPr>
        <p:spPr bwMode="auto">
          <a:xfrm>
            <a:off x="304800" y="4797137"/>
            <a:ext cx="8458200" cy="1523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3200" kern="1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2pPr>
            <a:lvl3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3pPr>
            <a:lvl4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4pPr>
            <a:lvl5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5pPr>
            <a:lvl6pPr marL="4572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6pPr>
            <a:lvl7pPr marL="9144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7pPr>
            <a:lvl8pPr marL="13716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8pPr>
            <a:lvl9pPr marL="18288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9pPr>
          </a:lstStyle>
          <a:p>
            <a:pPr marL="457200" indent="-457200">
              <a:buFont typeface="Arial" panose="020B0604020202020204" pitchFamily="34" charset="0"/>
              <a:buChar char="•"/>
            </a:pPr>
            <a:r>
              <a:rPr lang="en-US" b="1" dirty="0">
                <a:solidFill>
                  <a:schemeClr val="tx1">
                    <a:lumMod val="65000"/>
                    <a:lumOff val="35000"/>
                  </a:schemeClr>
                </a:solidFill>
                <a:latin typeface="Verdana" panose="020B0604030504040204" pitchFamily="34" charset="0"/>
                <a:ea typeface="Verdana" panose="020B0604030504040204" pitchFamily="34" charset="0"/>
              </a:rPr>
              <a:t>And whether that </a:t>
            </a:r>
            <a:r>
              <a:rPr lang="en-US" b="1" i="1" dirty="0">
                <a:solidFill>
                  <a:schemeClr val="tx1">
                    <a:lumMod val="65000"/>
                    <a:lumOff val="35000"/>
                  </a:schemeClr>
                </a:solidFill>
                <a:latin typeface="Verdana" panose="020B0604030504040204" pitchFamily="34" charset="0"/>
                <a:ea typeface="Verdana" panose="020B0604030504040204" pitchFamily="34" charset="0"/>
              </a:rPr>
              <a:t>Plan</a:t>
            </a:r>
            <a:r>
              <a:rPr lang="en-US" b="1" dirty="0">
                <a:solidFill>
                  <a:schemeClr val="tx1">
                    <a:lumMod val="65000"/>
                    <a:lumOff val="35000"/>
                  </a:schemeClr>
                </a:solidFill>
                <a:latin typeface="Verdana" panose="020B0604030504040204" pitchFamily="34" charset="0"/>
                <a:ea typeface="Verdana" panose="020B0604030504040204" pitchFamily="34" charset="0"/>
              </a:rPr>
              <a:t> and its Guidelines have both standing and meaning</a:t>
            </a:r>
          </a:p>
          <a:p>
            <a:br>
              <a:rPr lang="en-US" altLang="en-US" sz="1800" b="1" i="1" dirty="0">
                <a:solidFill>
                  <a:schemeClr val="tx1">
                    <a:lumMod val="65000"/>
                    <a:lumOff val="35000"/>
                  </a:schemeClr>
                </a:solidFill>
                <a:latin typeface="Verdana" panose="020B0604030504040204" pitchFamily="34" charset="0"/>
              </a:rPr>
            </a:br>
            <a:br>
              <a:rPr lang="en-US" altLang="en-US" sz="1200" b="1" i="1" dirty="0">
                <a:solidFill>
                  <a:schemeClr val="tx1">
                    <a:lumMod val="65000"/>
                    <a:lumOff val="35000"/>
                  </a:schemeClr>
                </a:solidFill>
                <a:latin typeface="Verdana" panose="020B0604030504040204" pitchFamily="34" charset="0"/>
              </a:rPr>
            </a:br>
            <a:endParaRPr lang="en-US" altLang="en-US" b="1" dirty="0">
              <a:solidFill>
                <a:schemeClr val="tx1">
                  <a:lumMod val="65000"/>
                  <a:lumOff val="35000"/>
                </a:schemeClr>
              </a:solidFill>
              <a:latin typeface="Verdana" panose="020B0604030504040204" pitchFamily="34" charset="0"/>
            </a:endParaRPr>
          </a:p>
        </p:txBody>
      </p:sp>
    </p:spTree>
    <p:extLst>
      <p:ext uri="{BB962C8B-B14F-4D97-AF65-F5344CB8AC3E}">
        <p14:creationId xmlns:p14="http://schemas.microsoft.com/office/powerpoint/2010/main" val="5204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524000"/>
            <a:ext cx="8534400" cy="584775"/>
          </a:xfrm>
          <a:prstGeom prst="rect">
            <a:avLst/>
          </a:prstGeom>
          <a:noFill/>
        </p:spPr>
        <p:txBody>
          <a:bodyPr wrap="square" rtlCol="0">
            <a:spAutoFit/>
          </a:bodyPr>
          <a:lstStyle/>
          <a:p>
            <a:pPr marL="457200" lvl="0" indent="-457200">
              <a:buFont typeface="Arial" panose="020B0604020202020204" pitchFamily="34" charset="0"/>
              <a:buChar char="•"/>
            </a:pPr>
            <a:endParaRPr lang="en-US" sz="3200" dirty="0">
              <a:latin typeface="Verdana" panose="020B0604030504040204" pitchFamily="34" charset="0"/>
              <a:ea typeface="Verdana" panose="020B0604030504040204" pitchFamily="34" charset="0"/>
              <a:cs typeface="Verdana" panose="020B0604030504040204" pitchFamily="34" charset="0"/>
            </a:endParaRPr>
          </a:p>
        </p:txBody>
      </p:sp>
      <p:sp>
        <p:nvSpPr>
          <p:cNvPr id="382978" name="Rectangle 2"/>
          <p:cNvSpPr>
            <a:spLocks noGrp="1"/>
          </p:cNvSpPr>
          <p:nvPr>
            <p:ph type="title"/>
          </p:nvPr>
        </p:nvSpPr>
        <p:spPr>
          <a:xfrm>
            <a:off x="381000" y="274638"/>
            <a:ext cx="8458200" cy="258762"/>
          </a:xfrm>
        </p:spPr>
        <p:txBody>
          <a:bodyPr/>
          <a:lstStyle/>
          <a:p>
            <a:r>
              <a:rPr lang="en-US" altLang="en-US" sz="1400" i="1" dirty="0">
                <a:solidFill>
                  <a:schemeClr val="tx1">
                    <a:lumMod val="65000"/>
                    <a:lumOff val="35000"/>
                  </a:schemeClr>
                </a:solidFill>
                <a:latin typeface="Verdana" panose="020B0604030504040204" pitchFamily="34" charset="0"/>
              </a:rPr>
              <a:t>NWDA appeal of the proposal for NW 23</a:t>
            </a:r>
            <a:r>
              <a:rPr lang="en-US" altLang="en-US" sz="1400" i="1" baseline="30000" dirty="0">
                <a:solidFill>
                  <a:schemeClr val="tx1">
                    <a:lumMod val="65000"/>
                    <a:lumOff val="35000"/>
                  </a:schemeClr>
                </a:solidFill>
                <a:latin typeface="Verdana" panose="020B0604030504040204" pitchFamily="34" charset="0"/>
              </a:rPr>
              <a:t>rd</a:t>
            </a:r>
            <a:r>
              <a:rPr lang="en-US" altLang="en-US" sz="1400" i="1" dirty="0">
                <a:solidFill>
                  <a:schemeClr val="tx1">
                    <a:lumMod val="65000"/>
                    <a:lumOff val="35000"/>
                  </a:schemeClr>
                </a:solidFill>
                <a:latin typeface="Verdana" panose="020B0604030504040204" pitchFamily="34" charset="0"/>
              </a:rPr>
              <a:t> and Marshall</a:t>
            </a:r>
            <a:br>
              <a:rPr lang="en-US" altLang="en-US" sz="1800" b="1" i="1" dirty="0">
                <a:solidFill>
                  <a:schemeClr val="tx1">
                    <a:lumMod val="65000"/>
                    <a:lumOff val="35000"/>
                  </a:schemeClr>
                </a:solidFill>
                <a:latin typeface="Verdana" panose="020B0604030504040204" pitchFamily="34" charset="0"/>
              </a:rPr>
            </a:br>
            <a:br>
              <a:rPr lang="en-US" altLang="en-US" sz="1200" b="1" i="1" dirty="0">
                <a:solidFill>
                  <a:schemeClr val="tx1">
                    <a:lumMod val="65000"/>
                    <a:lumOff val="35000"/>
                  </a:schemeClr>
                </a:solidFill>
                <a:latin typeface="Verdana" panose="020B0604030504040204" pitchFamily="34" charset="0"/>
              </a:rPr>
            </a:br>
            <a:endParaRPr lang="en-US" altLang="en-US" b="1" dirty="0">
              <a:solidFill>
                <a:schemeClr val="tx1">
                  <a:lumMod val="65000"/>
                  <a:lumOff val="35000"/>
                </a:schemeClr>
              </a:solidFill>
              <a:latin typeface="Verdana" panose="020B0604030504040204" pitchFamily="34" charset="0"/>
            </a:endParaRPr>
          </a:p>
        </p:txBody>
      </p:sp>
      <p:sp>
        <p:nvSpPr>
          <p:cNvPr id="8" name="Rectangle 2">
            <a:extLst>
              <a:ext uri="{FF2B5EF4-FFF2-40B4-BE49-F238E27FC236}">
                <a16:creationId xmlns:a16="http://schemas.microsoft.com/office/drawing/2014/main" id="{5F4C2DEC-EEA0-4690-8897-D302E5C94C7C}"/>
              </a:ext>
            </a:extLst>
          </p:cNvPr>
          <p:cNvSpPr txBox="1">
            <a:spLocks/>
          </p:cNvSpPr>
          <p:nvPr/>
        </p:nvSpPr>
        <p:spPr bwMode="auto">
          <a:xfrm>
            <a:off x="381000" y="680870"/>
            <a:ext cx="84582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3200" kern="1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2pPr>
            <a:lvl3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3pPr>
            <a:lvl4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4pPr>
            <a:lvl5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5pPr>
            <a:lvl6pPr marL="4572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6pPr>
            <a:lvl7pPr marL="9144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7pPr>
            <a:lvl8pPr marL="13716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8pPr>
            <a:lvl9pPr marL="18288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9pPr>
          </a:lstStyle>
          <a:p>
            <a:r>
              <a:rPr lang="en-US" altLang="en-US" b="1" i="1" dirty="0">
                <a:solidFill>
                  <a:schemeClr val="tx1">
                    <a:lumMod val="65000"/>
                    <a:lumOff val="35000"/>
                  </a:schemeClr>
                </a:solidFill>
                <a:latin typeface="Verdana" panose="020B0604030504040204" pitchFamily="34" charset="0"/>
              </a:rPr>
              <a:t>The NWDA requests that Council:</a:t>
            </a:r>
            <a:br>
              <a:rPr lang="en-US" altLang="en-US" sz="1800" b="1" i="1" dirty="0">
                <a:solidFill>
                  <a:schemeClr val="tx1">
                    <a:lumMod val="65000"/>
                    <a:lumOff val="35000"/>
                  </a:schemeClr>
                </a:solidFill>
                <a:latin typeface="Verdana" panose="020B0604030504040204" pitchFamily="34" charset="0"/>
              </a:rPr>
            </a:br>
            <a:br>
              <a:rPr lang="en-US" altLang="en-US" sz="1200" b="1" i="1" dirty="0">
                <a:solidFill>
                  <a:schemeClr val="tx1">
                    <a:lumMod val="65000"/>
                    <a:lumOff val="35000"/>
                  </a:schemeClr>
                </a:solidFill>
                <a:latin typeface="Verdana" panose="020B0604030504040204" pitchFamily="34" charset="0"/>
              </a:rPr>
            </a:br>
            <a:endParaRPr lang="en-US" altLang="en-US" b="1" dirty="0">
              <a:solidFill>
                <a:schemeClr val="tx1">
                  <a:lumMod val="65000"/>
                  <a:lumOff val="35000"/>
                </a:schemeClr>
              </a:solidFill>
              <a:latin typeface="Verdana" panose="020B0604030504040204" pitchFamily="34" charset="0"/>
            </a:endParaRPr>
          </a:p>
        </p:txBody>
      </p:sp>
      <p:sp>
        <p:nvSpPr>
          <p:cNvPr id="9" name="Rectangle 2">
            <a:extLst>
              <a:ext uri="{FF2B5EF4-FFF2-40B4-BE49-F238E27FC236}">
                <a16:creationId xmlns:a16="http://schemas.microsoft.com/office/drawing/2014/main" id="{8685EA07-0982-4002-B111-B153791B192A}"/>
              </a:ext>
            </a:extLst>
          </p:cNvPr>
          <p:cNvSpPr txBox="1">
            <a:spLocks/>
          </p:cNvSpPr>
          <p:nvPr/>
        </p:nvSpPr>
        <p:spPr bwMode="auto">
          <a:xfrm>
            <a:off x="304800" y="1298863"/>
            <a:ext cx="8458200" cy="152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3200" kern="1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2pPr>
            <a:lvl3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3pPr>
            <a:lvl4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4pPr>
            <a:lvl5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5pPr>
            <a:lvl6pPr marL="4572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6pPr>
            <a:lvl7pPr marL="9144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7pPr>
            <a:lvl8pPr marL="13716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8pPr>
            <a:lvl9pPr marL="18288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9pPr>
          </a:lstStyle>
          <a:p>
            <a:pPr marL="457200" indent="-457200">
              <a:buFont typeface="Arial" panose="020B0604020202020204" pitchFamily="34" charset="0"/>
              <a:buChar char="•"/>
            </a:pPr>
            <a:r>
              <a:rPr lang="en-US" b="1" dirty="0">
                <a:solidFill>
                  <a:schemeClr val="tx1">
                    <a:lumMod val="65000"/>
                    <a:lumOff val="35000"/>
                  </a:schemeClr>
                </a:solidFill>
                <a:latin typeface="Verdana" panose="020B0604030504040204" pitchFamily="34" charset="0"/>
                <a:ea typeface="Verdana" panose="020B0604030504040204" pitchFamily="34" charset="0"/>
              </a:rPr>
              <a:t>Direct BDS staff to interpret Guidelines directly and accurately</a:t>
            </a:r>
          </a:p>
          <a:p>
            <a:br>
              <a:rPr lang="en-US" altLang="en-US" sz="1800" b="1" i="1" dirty="0">
                <a:solidFill>
                  <a:schemeClr val="tx1">
                    <a:lumMod val="65000"/>
                    <a:lumOff val="35000"/>
                  </a:schemeClr>
                </a:solidFill>
                <a:latin typeface="Verdana" panose="020B0604030504040204" pitchFamily="34" charset="0"/>
              </a:rPr>
            </a:br>
            <a:br>
              <a:rPr lang="en-US" altLang="en-US" sz="1200" b="1" i="1" dirty="0">
                <a:solidFill>
                  <a:schemeClr val="tx1">
                    <a:lumMod val="65000"/>
                    <a:lumOff val="35000"/>
                  </a:schemeClr>
                </a:solidFill>
                <a:latin typeface="Verdana" panose="020B0604030504040204" pitchFamily="34" charset="0"/>
              </a:rPr>
            </a:br>
            <a:endParaRPr lang="en-US" altLang="en-US" b="1" dirty="0">
              <a:solidFill>
                <a:schemeClr val="tx1">
                  <a:lumMod val="65000"/>
                  <a:lumOff val="35000"/>
                </a:schemeClr>
              </a:solidFill>
              <a:latin typeface="Verdana" panose="020B0604030504040204" pitchFamily="34" charset="0"/>
            </a:endParaRPr>
          </a:p>
        </p:txBody>
      </p:sp>
      <p:sp>
        <p:nvSpPr>
          <p:cNvPr id="11" name="Rectangle 2">
            <a:extLst>
              <a:ext uri="{FF2B5EF4-FFF2-40B4-BE49-F238E27FC236}">
                <a16:creationId xmlns:a16="http://schemas.microsoft.com/office/drawing/2014/main" id="{7B94D351-C699-499E-AD98-346216CE527D}"/>
              </a:ext>
            </a:extLst>
          </p:cNvPr>
          <p:cNvSpPr txBox="1">
            <a:spLocks/>
          </p:cNvSpPr>
          <p:nvPr/>
        </p:nvSpPr>
        <p:spPr bwMode="auto">
          <a:xfrm>
            <a:off x="314325" y="2464087"/>
            <a:ext cx="8458200" cy="19298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3200" kern="1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2pPr>
            <a:lvl3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3pPr>
            <a:lvl4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4pPr>
            <a:lvl5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5pPr>
            <a:lvl6pPr marL="4572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6pPr>
            <a:lvl7pPr marL="9144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7pPr>
            <a:lvl8pPr marL="13716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8pPr>
            <a:lvl9pPr marL="18288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9pPr>
          </a:lstStyle>
          <a:p>
            <a:pPr marL="457200" indent="-457200">
              <a:buFont typeface="Arial" panose="020B0604020202020204" pitchFamily="34" charset="0"/>
              <a:buChar char="•"/>
            </a:pPr>
            <a:r>
              <a:rPr lang="en-US" b="1" dirty="0">
                <a:solidFill>
                  <a:schemeClr val="tx1">
                    <a:lumMod val="65000"/>
                    <a:lumOff val="35000"/>
                  </a:schemeClr>
                </a:solidFill>
                <a:latin typeface="Verdana" panose="020B0604030504040204" pitchFamily="34" charset="0"/>
                <a:ea typeface="Verdana" panose="020B0604030504040204" pitchFamily="34" charset="0"/>
              </a:rPr>
              <a:t>Direct the Design Commission to not approve proposals where all Guidelines are not met</a:t>
            </a:r>
            <a:br>
              <a:rPr lang="en-US" altLang="en-US" sz="1800" b="1" i="1" dirty="0">
                <a:solidFill>
                  <a:schemeClr val="tx1">
                    <a:lumMod val="65000"/>
                    <a:lumOff val="35000"/>
                  </a:schemeClr>
                </a:solidFill>
                <a:latin typeface="Verdana" panose="020B0604030504040204" pitchFamily="34" charset="0"/>
              </a:rPr>
            </a:br>
            <a:br>
              <a:rPr lang="en-US" altLang="en-US" sz="1200" b="1" i="1" dirty="0">
                <a:solidFill>
                  <a:schemeClr val="tx1">
                    <a:lumMod val="65000"/>
                    <a:lumOff val="35000"/>
                  </a:schemeClr>
                </a:solidFill>
                <a:latin typeface="Verdana" panose="020B0604030504040204" pitchFamily="34" charset="0"/>
              </a:rPr>
            </a:br>
            <a:endParaRPr lang="en-US" altLang="en-US" b="1" dirty="0">
              <a:solidFill>
                <a:schemeClr val="tx1">
                  <a:lumMod val="65000"/>
                  <a:lumOff val="35000"/>
                </a:schemeClr>
              </a:solidFill>
              <a:latin typeface="Verdana" panose="020B0604030504040204" pitchFamily="34" charset="0"/>
            </a:endParaRPr>
          </a:p>
        </p:txBody>
      </p:sp>
      <p:sp>
        <p:nvSpPr>
          <p:cNvPr id="12" name="Rectangle 2">
            <a:extLst>
              <a:ext uri="{FF2B5EF4-FFF2-40B4-BE49-F238E27FC236}">
                <a16:creationId xmlns:a16="http://schemas.microsoft.com/office/drawing/2014/main" id="{77E4CA59-C6CB-4032-999B-967EE9D037AB}"/>
              </a:ext>
            </a:extLst>
          </p:cNvPr>
          <p:cNvSpPr txBox="1">
            <a:spLocks/>
          </p:cNvSpPr>
          <p:nvPr/>
        </p:nvSpPr>
        <p:spPr bwMode="auto">
          <a:xfrm>
            <a:off x="342900" y="4114800"/>
            <a:ext cx="8458200" cy="1523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3200" kern="1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2pPr>
            <a:lvl3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3pPr>
            <a:lvl4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4pPr>
            <a:lvl5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5pPr>
            <a:lvl6pPr marL="4572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6pPr>
            <a:lvl7pPr marL="9144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7pPr>
            <a:lvl8pPr marL="13716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8pPr>
            <a:lvl9pPr marL="18288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9pPr>
          </a:lstStyle>
          <a:p>
            <a:pPr marL="457200" indent="-457200">
              <a:buFont typeface="Arial" panose="020B0604020202020204" pitchFamily="34" charset="0"/>
              <a:buChar char="•"/>
            </a:pPr>
            <a:r>
              <a:rPr lang="en-US" b="1" dirty="0">
                <a:solidFill>
                  <a:schemeClr val="tx1">
                    <a:lumMod val="65000"/>
                    <a:lumOff val="35000"/>
                  </a:schemeClr>
                </a:solidFill>
                <a:latin typeface="Verdana" panose="020B0604030504040204" pitchFamily="34" charset="0"/>
                <a:ea typeface="Verdana" panose="020B0604030504040204" pitchFamily="34" charset="0"/>
              </a:rPr>
              <a:t>And direct both entities to support and enforce the NW District Plan and the other community plans in our City</a:t>
            </a:r>
          </a:p>
          <a:p>
            <a:br>
              <a:rPr lang="en-US" altLang="en-US" sz="1800" b="1" i="1" dirty="0">
                <a:solidFill>
                  <a:schemeClr val="tx1">
                    <a:lumMod val="65000"/>
                    <a:lumOff val="35000"/>
                  </a:schemeClr>
                </a:solidFill>
                <a:latin typeface="Verdana" panose="020B0604030504040204" pitchFamily="34" charset="0"/>
              </a:rPr>
            </a:br>
            <a:br>
              <a:rPr lang="en-US" altLang="en-US" sz="1200" b="1" i="1" dirty="0">
                <a:solidFill>
                  <a:schemeClr val="tx1">
                    <a:lumMod val="65000"/>
                    <a:lumOff val="35000"/>
                  </a:schemeClr>
                </a:solidFill>
                <a:latin typeface="Verdana" panose="020B0604030504040204" pitchFamily="34" charset="0"/>
              </a:rPr>
            </a:br>
            <a:endParaRPr lang="en-US" altLang="en-US" b="1" dirty="0">
              <a:solidFill>
                <a:schemeClr val="tx1">
                  <a:lumMod val="65000"/>
                  <a:lumOff val="35000"/>
                </a:schemeClr>
              </a:solidFill>
              <a:latin typeface="Verdana" panose="020B0604030504040204" pitchFamily="34" charset="0"/>
            </a:endParaRPr>
          </a:p>
        </p:txBody>
      </p:sp>
    </p:spTree>
    <p:extLst>
      <p:ext uri="{BB962C8B-B14F-4D97-AF65-F5344CB8AC3E}">
        <p14:creationId xmlns:p14="http://schemas.microsoft.com/office/powerpoint/2010/main" val="645152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2"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lumMod val="65000"/>
            <a:lumOff val="35000"/>
          </a:schemeClr>
        </a:solidFill>
        <a:effectLst/>
      </p:bgPr>
    </p:bg>
    <p:spTree>
      <p:nvGrpSpPr>
        <p:cNvPr id="1" name=""/>
        <p:cNvGrpSpPr/>
        <p:nvPr/>
      </p:nvGrpSpPr>
      <p:grpSpPr>
        <a:xfrm>
          <a:off x="0" y="0"/>
          <a:ext cx="0" cy="0"/>
          <a:chOff x="0" y="0"/>
          <a:chExt cx="0" cy="0"/>
        </a:xfrm>
      </p:grpSpPr>
      <p:sp>
        <p:nvSpPr>
          <p:cNvPr id="2" name="TextBox 1"/>
          <p:cNvSpPr txBox="1"/>
          <p:nvPr/>
        </p:nvSpPr>
        <p:spPr>
          <a:xfrm>
            <a:off x="304800" y="1524000"/>
            <a:ext cx="8534400" cy="584775"/>
          </a:xfrm>
          <a:prstGeom prst="rect">
            <a:avLst/>
          </a:prstGeom>
          <a:noFill/>
        </p:spPr>
        <p:txBody>
          <a:bodyPr wrap="square" rtlCol="0">
            <a:spAutoFit/>
          </a:bodyPr>
          <a:lstStyle/>
          <a:p>
            <a:pPr marL="457200" lvl="0" indent="-457200">
              <a:buFont typeface="Arial" panose="020B0604020202020204" pitchFamily="34" charset="0"/>
              <a:buChar char="•"/>
            </a:pPr>
            <a:endParaRPr lang="en-US" sz="3200" dirty="0">
              <a:latin typeface="Verdana" panose="020B0604030504040204" pitchFamily="34" charset="0"/>
              <a:ea typeface="Verdana" panose="020B0604030504040204" pitchFamily="34" charset="0"/>
              <a:cs typeface="Verdana" panose="020B0604030504040204" pitchFamily="34" charset="0"/>
            </a:endParaRPr>
          </a:p>
        </p:txBody>
      </p:sp>
      <p:sp>
        <p:nvSpPr>
          <p:cNvPr id="382978" name="Rectangle 2"/>
          <p:cNvSpPr>
            <a:spLocks noGrp="1"/>
          </p:cNvSpPr>
          <p:nvPr>
            <p:ph type="title"/>
          </p:nvPr>
        </p:nvSpPr>
        <p:spPr>
          <a:xfrm>
            <a:off x="381000" y="274638"/>
            <a:ext cx="8458200" cy="1249362"/>
          </a:xfrm>
        </p:spPr>
        <p:txBody>
          <a:bodyPr/>
          <a:lstStyle/>
          <a:p>
            <a:r>
              <a:rPr lang="en-US" altLang="en-US" sz="1400" i="1" dirty="0">
                <a:solidFill>
                  <a:schemeClr val="bg1"/>
                </a:solidFill>
                <a:latin typeface="Verdana" panose="020B0604030504040204" pitchFamily="34" charset="0"/>
              </a:rPr>
              <a:t>NWDA appeal of the proposal for NW 23</a:t>
            </a:r>
            <a:r>
              <a:rPr lang="en-US" altLang="en-US" sz="1400" i="1" baseline="30000" dirty="0">
                <a:solidFill>
                  <a:schemeClr val="bg1"/>
                </a:solidFill>
                <a:latin typeface="Verdana" panose="020B0604030504040204" pitchFamily="34" charset="0"/>
              </a:rPr>
              <a:t>rd</a:t>
            </a:r>
            <a:r>
              <a:rPr lang="en-US" altLang="en-US" sz="1400" i="1" dirty="0">
                <a:solidFill>
                  <a:schemeClr val="bg1"/>
                </a:solidFill>
                <a:latin typeface="Verdana" panose="020B0604030504040204" pitchFamily="34" charset="0"/>
              </a:rPr>
              <a:t> and Marshall</a:t>
            </a:r>
            <a:br>
              <a:rPr lang="en-US" altLang="en-US" sz="1800" b="1" i="1" dirty="0">
                <a:solidFill>
                  <a:schemeClr val="bg1"/>
                </a:solidFill>
                <a:latin typeface="Verdana" panose="020B0604030504040204" pitchFamily="34" charset="0"/>
              </a:rPr>
            </a:br>
            <a:br>
              <a:rPr lang="en-US" altLang="en-US" sz="1200" b="1" i="1" dirty="0">
                <a:solidFill>
                  <a:schemeClr val="bg1"/>
                </a:solidFill>
                <a:latin typeface="Verdana" panose="020B0604030504040204" pitchFamily="34" charset="0"/>
              </a:rPr>
            </a:br>
            <a:endParaRPr lang="en-US" altLang="en-US" b="1" dirty="0">
              <a:solidFill>
                <a:schemeClr val="bg1"/>
              </a:solidFill>
              <a:latin typeface="Verdana" panose="020B0604030504040204" pitchFamily="34" charset="0"/>
            </a:endParaRPr>
          </a:p>
        </p:txBody>
      </p:sp>
      <p:pic>
        <p:nvPicPr>
          <p:cNvPr id="4" name="Picture 3">
            <a:extLst>
              <a:ext uri="{FF2B5EF4-FFF2-40B4-BE49-F238E27FC236}">
                <a16:creationId xmlns:a16="http://schemas.microsoft.com/office/drawing/2014/main" id="{056C6EA1-2765-4B21-B1A5-AFD30E947D62}"/>
              </a:ext>
            </a:extLst>
          </p:cNvPr>
          <p:cNvPicPr>
            <a:picLocks noChangeAspect="1"/>
          </p:cNvPicPr>
          <p:nvPr/>
        </p:nvPicPr>
        <p:blipFill rotWithShape="1">
          <a:blip r:embed="rId3"/>
          <a:srcRect l="16667" t="27778" r="20833" b="20370"/>
          <a:stretch/>
        </p:blipFill>
        <p:spPr>
          <a:xfrm>
            <a:off x="0" y="2590800"/>
            <a:ext cx="9144000" cy="4267200"/>
          </a:xfrm>
          <a:prstGeom prst="rect">
            <a:avLst/>
          </a:prstGeom>
        </p:spPr>
      </p:pic>
      <p:cxnSp>
        <p:nvCxnSpPr>
          <p:cNvPr id="5" name="Straight Connector 4">
            <a:extLst>
              <a:ext uri="{FF2B5EF4-FFF2-40B4-BE49-F238E27FC236}">
                <a16:creationId xmlns:a16="http://schemas.microsoft.com/office/drawing/2014/main" id="{AA17F5BA-10A7-42AB-86D7-ADCD2A40C6B0}"/>
              </a:ext>
            </a:extLst>
          </p:cNvPr>
          <p:cNvCxnSpPr>
            <a:cxnSpLocks/>
          </p:cNvCxnSpPr>
          <p:nvPr/>
        </p:nvCxnSpPr>
        <p:spPr>
          <a:xfrm>
            <a:off x="-9525" y="5829300"/>
            <a:ext cx="9153525" cy="266700"/>
          </a:xfrm>
          <a:prstGeom prst="line">
            <a:avLst/>
          </a:prstGeom>
          <a:ln w="285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grpSp>
        <p:nvGrpSpPr>
          <p:cNvPr id="6" name="Group 5">
            <a:extLst>
              <a:ext uri="{FF2B5EF4-FFF2-40B4-BE49-F238E27FC236}">
                <a16:creationId xmlns:a16="http://schemas.microsoft.com/office/drawing/2014/main" id="{134A990C-C887-4F1E-8F11-F40854BA820D}"/>
              </a:ext>
            </a:extLst>
          </p:cNvPr>
          <p:cNvGrpSpPr/>
          <p:nvPr/>
        </p:nvGrpSpPr>
        <p:grpSpPr>
          <a:xfrm>
            <a:off x="457200" y="5537599"/>
            <a:ext cx="107156" cy="272651"/>
            <a:chOff x="1338263" y="5532837"/>
            <a:chExt cx="107156" cy="272651"/>
          </a:xfrm>
        </p:grpSpPr>
        <p:sp>
          <p:nvSpPr>
            <p:cNvPr id="7" name="Oval 6">
              <a:extLst>
                <a:ext uri="{FF2B5EF4-FFF2-40B4-BE49-F238E27FC236}">
                  <a16:creationId xmlns:a16="http://schemas.microsoft.com/office/drawing/2014/main" id="{99E96128-3391-49D4-92F6-952AF84C2E6E}"/>
                </a:ext>
              </a:extLst>
            </p:cNvPr>
            <p:cNvSpPr/>
            <p:nvPr/>
          </p:nvSpPr>
          <p:spPr>
            <a:xfrm flipH="1">
              <a:off x="1367790" y="5532837"/>
              <a:ext cx="45719" cy="45719"/>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BF8F545B-E0E5-42E3-AACD-52B2CB13A0C3}"/>
                </a:ext>
              </a:extLst>
            </p:cNvPr>
            <p:cNvCxnSpPr>
              <a:cxnSpLocks/>
            </p:cNvCxnSpPr>
            <p:nvPr/>
          </p:nvCxnSpPr>
          <p:spPr>
            <a:xfrm flipH="1">
              <a:off x="1338263" y="5592129"/>
              <a:ext cx="33337" cy="1062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E6D299B-FE12-4CCE-B3B9-1E630DBD0E3B}"/>
                </a:ext>
              </a:extLst>
            </p:cNvPr>
            <p:cNvCxnSpPr>
              <a:cxnSpLocks/>
            </p:cNvCxnSpPr>
            <p:nvPr/>
          </p:nvCxnSpPr>
          <p:spPr>
            <a:xfrm>
              <a:off x="1414936" y="5590462"/>
              <a:ext cx="30483" cy="840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1AA4EBE2-77C5-4A97-A03C-60BE5E71BE9F}"/>
                </a:ext>
              </a:extLst>
            </p:cNvPr>
            <p:cNvCxnSpPr>
              <a:cxnSpLocks/>
            </p:cNvCxnSpPr>
            <p:nvPr/>
          </p:nvCxnSpPr>
          <p:spPr>
            <a:xfrm>
              <a:off x="1371600" y="5688449"/>
              <a:ext cx="19050" cy="1098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8B06BBD-D0C6-4D67-85B6-54C20226AEEF}"/>
                </a:ext>
              </a:extLst>
            </p:cNvPr>
            <p:cNvCxnSpPr>
              <a:cxnSpLocks/>
            </p:cNvCxnSpPr>
            <p:nvPr/>
          </p:nvCxnSpPr>
          <p:spPr>
            <a:xfrm flipH="1">
              <a:off x="1409700" y="5664994"/>
              <a:ext cx="5236" cy="1404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Group 11">
            <a:extLst>
              <a:ext uri="{FF2B5EF4-FFF2-40B4-BE49-F238E27FC236}">
                <a16:creationId xmlns:a16="http://schemas.microsoft.com/office/drawing/2014/main" id="{22087B9F-D7BB-4DB2-9D60-F3960779EE4B}"/>
              </a:ext>
            </a:extLst>
          </p:cNvPr>
          <p:cNvGrpSpPr/>
          <p:nvPr/>
        </p:nvGrpSpPr>
        <p:grpSpPr>
          <a:xfrm>
            <a:off x="8717756" y="5841206"/>
            <a:ext cx="107156" cy="272651"/>
            <a:chOff x="1338263" y="5532837"/>
            <a:chExt cx="107156" cy="272651"/>
          </a:xfrm>
        </p:grpSpPr>
        <p:sp>
          <p:nvSpPr>
            <p:cNvPr id="13" name="Oval 12">
              <a:extLst>
                <a:ext uri="{FF2B5EF4-FFF2-40B4-BE49-F238E27FC236}">
                  <a16:creationId xmlns:a16="http://schemas.microsoft.com/office/drawing/2014/main" id="{E253C048-46A9-4314-B2DB-2C08EFF36054}"/>
                </a:ext>
              </a:extLst>
            </p:cNvPr>
            <p:cNvSpPr/>
            <p:nvPr/>
          </p:nvSpPr>
          <p:spPr>
            <a:xfrm flipH="1">
              <a:off x="1367790" y="5532837"/>
              <a:ext cx="45719" cy="45719"/>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2106D66C-A29D-4F3B-B8CC-D54A7BC78ED7}"/>
                </a:ext>
              </a:extLst>
            </p:cNvPr>
            <p:cNvCxnSpPr>
              <a:cxnSpLocks/>
            </p:cNvCxnSpPr>
            <p:nvPr/>
          </p:nvCxnSpPr>
          <p:spPr>
            <a:xfrm flipH="1">
              <a:off x="1338263" y="5592129"/>
              <a:ext cx="33337" cy="1062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8C0F5B33-D5BF-48F6-A399-7E47544E5CBB}"/>
                </a:ext>
              </a:extLst>
            </p:cNvPr>
            <p:cNvCxnSpPr>
              <a:cxnSpLocks/>
            </p:cNvCxnSpPr>
            <p:nvPr/>
          </p:nvCxnSpPr>
          <p:spPr>
            <a:xfrm>
              <a:off x="1414936" y="5590462"/>
              <a:ext cx="30483" cy="840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735E6559-8771-4CE2-ABD7-28FC7EF92F7B}"/>
                </a:ext>
              </a:extLst>
            </p:cNvPr>
            <p:cNvCxnSpPr>
              <a:cxnSpLocks/>
            </p:cNvCxnSpPr>
            <p:nvPr/>
          </p:nvCxnSpPr>
          <p:spPr>
            <a:xfrm>
              <a:off x="1371600" y="5688449"/>
              <a:ext cx="19050" cy="1098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7DBA3D4-7A27-472F-8FDE-D1F4CA74B3DC}"/>
                </a:ext>
              </a:extLst>
            </p:cNvPr>
            <p:cNvCxnSpPr>
              <a:cxnSpLocks/>
            </p:cNvCxnSpPr>
            <p:nvPr/>
          </p:nvCxnSpPr>
          <p:spPr>
            <a:xfrm flipH="1">
              <a:off x="1409700" y="5664994"/>
              <a:ext cx="5236" cy="1404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20" name="Picture 19">
            <a:extLst>
              <a:ext uri="{FF2B5EF4-FFF2-40B4-BE49-F238E27FC236}">
                <a16:creationId xmlns:a16="http://schemas.microsoft.com/office/drawing/2014/main" id="{1B290E6F-7D20-4087-8628-DE0DE18B0CC8}"/>
              </a:ext>
            </a:extLst>
          </p:cNvPr>
          <p:cNvPicPr>
            <a:picLocks noChangeAspect="1"/>
          </p:cNvPicPr>
          <p:nvPr/>
        </p:nvPicPr>
        <p:blipFill rotWithShape="1">
          <a:blip r:embed="rId3"/>
          <a:srcRect l="62956" t="39422" r="20833" b="50000"/>
          <a:stretch/>
        </p:blipFill>
        <p:spPr>
          <a:xfrm>
            <a:off x="6772275" y="3962400"/>
            <a:ext cx="2371725" cy="870525"/>
          </a:xfrm>
          <a:prstGeom prst="rect">
            <a:avLst/>
          </a:prstGeom>
        </p:spPr>
      </p:pic>
      <p:pic>
        <p:nvPicPr>
          <p:cNvPr id="21" name="Picture 20">
            <a:extLst>
              <a:ext uri="{FF2B5EF4-FFF2-40B4-BE49-F238E27FC236}">
                <a16:creationId xmlns:a16="http://schemas.microsoft.com/office/drawing/2014/main" id="{13B32661-67E8-42D9-AE7E-B4E66D839A30}"/>
              </a:ext>
            </a:extLst>
          </p:cNvPr>
          <p:cNvPicPr>
            <a:picLocks noChangeAspect="1"/>
          </p:cNvPicPr>
          <p:nvPr/>
        </p:nvPicPr>
        <p:blipFill rotWithShape="1">
          <a:blip r:embed="rId3"/>
          <a:srcRect l="16666" t="38773" r="71159" b="55440"/>
          <a:stretch/>
        </p:blipFill>
        <p:spPr>
          <a:xfrm>
            <a:off x="457201" y="3505200"/>
            <a:ext cx="1781175" cy="476250"/>
          </a:xfrm>
          <a:prstGeom prst="rect">
            <a:avLst/>
          </a:prstGeom>
        </p:spPr>
      </p:pic>
      <p:sp>
        <p:nvSpPr>
          <p:cNvPr id="22" name="Rectangle 21">
            <a:extLst>
              <a:ext uri="{FF2B5EF4-FFF2-40B4-BE49-F238E27FC236}">
                <a16:creationId xmlns:a16="http://schemas.microsoft.com/office/drawing/2014/main" id="{C29CB2F7-5729-46B2-B430-94027856B6BA}"/>
              </a:ext>
            </a:extLst>
          </p:cNvPr>
          <p:cNvSpPr/>
          <p:nvPr/>
        </p:nvSpPr>
        <p:spPr>
          <a:xfrm>
            <a:off x="6757988" y="3571875"/>
            <a:ext cx="1881187" cy="147638"/>
          </a:xfrm>
          <a:prstGeom prst="rect">
            <a:avLst/>
          </a:prstGeom>
          <a:solidFill>
            <a:srgbClr val="5E5E5E"/>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854C8ACE-B9B7-48CD-8704-59EBA6F7F5EB}"/>
              </a:ext>
            </a:extLst>
          </p:cNvPr>
          <p:cNvSpPr/>
          <p:nvPr/>
        </p:nvSpPr>
        <p:spPr>
          <a:xfrm>
            <a:off x="8472489" y="3724274"/>
            <a:ext cx="171450" cy="257175"/>
          </a:xfrm>
          <a:prstGeom prst="rect">
            <a:avLst/>
          </a:prstGeom>
          <a:solidFill>
            <a:srgbClr val="5E5E5E"/>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DCAF2992-1C95-49EB-A2AA-002F5C89B0F3}"/>
              </a:ext>
            </a:extLst>
          </p:cNvPr>
          <p:cNvSpPr/>
          <p:nvPr/>
        </p:nvSpPr>
        <p:spPr>
          <a:xfrm>
            <a:off x="6757989" y="3714749"/>
            <a:ext cx="171450" cy="257175"/>
          </a:xfrm>
          <a:prstGeom prst="rect">
            <a:avLst/>
          </a:prstGeom>
          <a:solidFill>
            <a:srgbClr val="5E5E5E"/>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41D97957-1D97-4F30-9AE4-DA5B6494C44A}"/>
              </a:ext>
            </a:extLst>
          </p:cNvPr>
          <p:cNvSpPr/>
          <p:nvPr/>
        </p:nvSpPr>
        <p:spPr>
          <a:xfrm>
            <a:off x="8162924" y="3571875"/>
            <a:ext cx="600075" cy="385761"/>
          </a:xfrm>
          <a:prstGeom prst="rect">
            <a:avLst/>
          </a:prstGeom>
          <a:solidFill>
            <a:srgbClr val="D3DCDF"/>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D1FDB375-A170-4025-BE3E-05DE16EFDAC5}"/>
              </a:ext>
            </a:extLst>
          </p:cNvPr>
          <p:cNvSpPr/>
          <p:nvPr/>
        </p:nvSpPr>
        <p:spPr>
          <a:xfrm>
            <a:off x="8105774" y="3186113"/>
            <a:ext cx="600075" cy="385761"/>
          </a:xfrm>
          <a:prstGeom prst="rect">
            <a:avLst/>
          </a:prstGeom>
          <a:solidFill>
            <a:srgbClr val="D3DCDF"/>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A149032-6008-4B97-B4DB-D7E57EA6F5A2}"/>
              </a:ext>
            </a:extLst>
          </p:cNvPr>
          <p:cNvSpPr/>
          <p:nvPr/>
        </p:nvSpPr>
        <p:spPr>
          <a:xfrm>
            <a:off x="-9525" y="6096000"/>
            <a:ext cx="9144000" cy="800100"/>
          </a:xfrm>
          <a:prstGeom prst="rect">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ight Triangle 27">
            <a:extLst>
              <a:ext uri="{FF2B5EF4-FFF2-40B4-BE49-F238E27FC236}">
                <a16:creationId xmlns:a16="http://schemas.microsoft.com/office/drawing/2014/main" id="{D6338D2E-8E3C-44BD-8DAE-5841FA5280AA}"/>
              </a:ext>
            </a:extLst>
          </p:cNvPr>
          <p:cNvSpPr/>
          <p:nvPr/>
        </p:nvSpPr>
        <p:spPr>
          <a:xfrm>
            <a:off x="0" y="5838823"/>
            <a:ext cx="9134475" cy="266701"/>
          </a:xfrm>
          <a:prstGeom prst="rtTriangle">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Connector 32">
            <a:extLst>
              <a:ext uri="{FF2B5EF4-FFF2-40B4-BE49-F238E27FC236}">
                <a16:creationId xmlns:a16="http://schemas.microsoft.com/office/drawing/2014/main" id="{6F6333EF-55E3-41F8-8D25-AD7BF0C1E176}"/>
              </a:ext>
            </a:extLst>
          </p:cNvPr>
          <p:cNvCxnSpPr/>
          <p:nvPr/>
        </p:nvCxnSpPr>
        <p:spPr>
          <a:xfrm>
            <a:off x="2209800" y="4020811"/>
            <a:ext cx="454818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2336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524000"/>
            <a:ext cx="8534400" cy="584775"/>
          </a:xfrm>
          <a:prstGeom prst="rect">
            <a:avLst/>
          </a:prstGeom>
          <a:noFill/>
        </p:spPr>
        <p:txBody>
          <a:bodyPr wrap="square" rtlCol="0">
            <a:spAutoFit/>
          </a:bodyPr>
          <a:lstStyle/>
          <a:p>
            <a:pPr marL="457200" lvl="0" indent="-457200">
              <a:buFont typeface="Arial" panose="020B0604020202020204" pitchFamily="34" charset="0"/>
              <a:buChar char="•"/>
            </a:pPr>
            <a:endParaRPr lang="en-US" sz="3200" dirty="0">
              <a:latin typeface="Verdana" panose="020B0604030504040204" pitchFamily="34" charset="0"/>
              <a:ea typeface="Verdana" panose="020B0604030504040204" pitchFamily="34" charset="0"/>
              <a:cs typeface="Verdana" panose="020B0604030504040204" pitchFamily="34" charset="0"/>
            </a:endParaRPr>
          </a:p>
        </p:txBody>
      </p:sp>
      <p:sp>
        <p:nvSpPr>
          <p:cNvPr id="382978" name="Rectangle 2"/>
          <p:cNvSpPr>
            <a:spLocks noGrp="1"/>
          </p:cNvSpPr>
          <p:nvPr>
            <p:ph type="title"/>
          </p:nvPr>
        </p:nvSpPr>
        <p:spPr>
          <a:xfrm>
            <a:off x="381000" y="274638"/>
            <a:ext cx="8458200" cy="258762"/>
          </a:xfrm>
        </p:spPr>
        <p:txBody>
          <a:bodyPr/>
          <a:lstStyle/>
          <a:p>
            <a:r>
              <a:rPr lang="en-US" altLang="en-US" sz="1400" i="1" dirty="0">
                <a:solidFill>
                  <a:schemeClr val="tx1">
                    <a:lumMod val="65000"/>
                    <a:lumOff val="35000"/>
                  </a:schemeClr>
                </a:solidFill>
                <a:latin typeface="Verdana" panose="020B0604030504040204" pitchFamily="34" charset="0"/>
              </a:rPr>
              <a:t>NWDA appeal of the proposal for NW 23</a:t>
            </a:r>
            <a:r>
              <a:rPr lang="en-US" altLang="en-US" sz="1400" i="1" baseline="30000" dirty="0">
                <a:solidFill>
                  <a:schemeClr val="tx1">
                    <a:lumMod val="65000"/>
                    <a:lumOff val="35000"/>
                  </a:schemeClr>
                </a:solidFill>
                <a:latin typeface="Verdana" panose="020B0604030504040204" pitchFamily="34" charset="0"/>
              </a:rPr>
              <a:t>rd</a:t>
            </a:r>
            <a:r>
              <a:rPr lang="en-US" altLang="en-US" sz="1400" i="1" dirty="0">
                <a:solidFill>
                  <a:schemeClr val="tx1">
                    <a:lumMod val="65000"/>
                    <a:lumOff val="35000"/>
                  </a:schemeClr>
                </a:solidFill>
                <a:latin typeface="Verdana" panose="020B0604030504040204" pitchFamily="34" charset="0"/>
              </a:rPr>
              <a:t> and Marshall</a:t>
            </a:r>
            <a:br>
              <a:rPr lang="en-US" altLang="en-US" sz="1800" b="1" i="1" dirty="0">
                <a:solidFill>
                  <a:schemeClr val="tx1">
                    <a:lumMod val="65000"/>
                    <a:lumOff val="35000"/>
                  </a:schemeClr>
                </a:solidFill>
                <a:latin typeface="Verdana" panose="020B0604030504040204" pitchFamily="34" charset="0"/>
              </a:rPr>
            </a:br>
            <a:br>
              <a:rPr lang="en-US" altLang="en-US" sz="1200" b="1" i="1" dirty="0">
                <a:solidFill>
                  <a:schemeClr val="tx1">
                    <a:lumMod val="65000"/>
                    <a:lumOff val="35000"/>
                  </a:schemeClr>
                </a:solidFill>
                <a:latin typeface="Verdana" panose="020B0604030504040204" pitchFamily="34" charset="0"/>
              </a:rPr>
            </a:br>
            <a:endParaRPr lang="en-US" altLang="en-US" b="1" dirty="0">
              <a:solidFill>
                <a:schemeClr val="tx1">
                  <a:lumMod val="65000"/>
                  <a:lumOff val="35000"/>
                </a:schemeClr>
              </a:solidFill>
              <a:latin typeface="Verdana" panose="020B0604030504040204" pitchFamily="34" charset="0"/>
            </a:endParaRPr>
          </a:p>
        </p:txBody>
      </p:sp>
      <p:sp>
        <p:nvSpPr>
          <p:cNvPr id="3" name="Rectangle 2">
            <a:extLst>
              <a:ext uri="{FF2B5EF4-FFF2-40B4-BE49-F238E27FC236}">
                <a16:creationId xmlns:a16="http://schemas.microsoft.com/office/drawing/2014/main" id="{F3D5B5DE-1FB9-4E36-88FC-39E4B8A7D31A}"/>
              </a:ext>
            </a:extLst>
          </p:cNvPr>
          <p:cNvSpPr/>
          <p:nvPr/>
        </p:nvSpPr>
        <p:spPr>
          <a:xfrm>
            <a:off x="609600" y="2052925"/>
            <a:ext cx="7772400" cy="3539430"/>
          </a:xfrm>
          <a:prstGeom prst="rect">
            <a:avLst/>
          </a:prstGeom>
        </p:spPr>
        <p:txBody>
          <a:bodyPr wrap="square">
            <a:spAutoFit/>
          </a:bodyPr>
          <a:lstStyle/>
          <a:p>
            <a:r>
              <a:rPr lang="en-US" sz="2800" b="1" dirty="0">
                <a:solidFill>
                  <a:srgbClr val="262626"/>
                </a:solidFill>
                <a:latin typeface="Calibri" panose="020F0502020204030204" pitchFamily="34" charset="0"/>
                <a:ea typeface="Times New Roman" panose="02020603050405020304" pitchFamily="18" charset="0"/>
              </a:rPr>
              <a:t>Guideline P1:</a:t>
            </a:r>
            <a:r>
              <a:rPr lang="en-US" sz="2800" dirty="0">
                <a:solidFill>
                  <a:srgbClr val="262626"/>
                </a:solidFill>
                <a:latin typeface="Calibri" panose="020F0502020204030204" pitchFamily="34" charset="0"/>
                <a:ea typeface="Times New Roman" panose="02020603050405020304" pitchFamily="18" charset="0"/>
              </a:rPr>
              <a:t>  </a:t>
            </a:r>
            <a:r>
              <a:rPr lang="en-US" sz="2800" b="1" dirty="0">
                <a:latin typeface="Calibri" panose="020F0502020204030204" pitchFamily="34" charset="0"/>
                <a:ea typeface="Times New Roman" panose="02020603050405020304" pitchFamily="18" charset="0"/>
              </a:rPr>
              <a:t>Community Plan Area Character – Upper Stories Stepbacks</a:t>
            </a:r>
            <a:r>
              <a:rPr lang="en-US" sz="2800" dirty="0">
                <a:latin typeface="PalatinoLinotype-Roman"/>
                <a:ea typeface="Times New Roman" panose="02020603050405020304" pitchFamily="18" charset="0"/>
                <a:cs typeface="PalatinoLinotype-Roman"/>
              </a:rPr>
              <a:t> </a:t>
            </a:r>
            <a:r>
              <a:rPr lang="en-US" sz="2800" dirty="0">
                <a:solidFill>
                  <a:srgbClr val="262626"/>
                </a:solidFill>
                <a:latin typeface="Calibri" panose="020F0502020204030204" pitchFamily="34" charset="0"/>
                <a:ea typeface="Times New Roman" panose="02020603050405020304" pitchFamily="18" charset="0"/>
              </a:rPr>
              <a:t>Northwest District Plan, p. C-15;</a:t>
            </a:r>
            <a:r>
              <a:rPr lang="en-US" sz="2800" i="1" dirty="0">
                <a:solidFill>
                  <a:srgbClr val="262626"/>
                </a:solidFill>
                <a:latin typeface="Calibri" panose="020F0502020204030204" pitchFamily="34" charset="0"/>
                <a:ea typeface="Times New Roman" panose="02020603050405020304" pitchFamily="18" charset="0"/>
              </a:rPr>
              <a:t> “</a:t>
            </a:r>
            <a:r>
              <a:rPr lang="en-US" sz="2800" i="1" dirty="0">
                <a:latin typeface="Calibri" panose="020F0502020204030204" pitchFamily="34" charset="0"/>
                <a:ea typeface="Times New Roman" panose="02020603050405020304" pitchFamily="18" charset="0"/>
              </a:rPr>
              <a:t>New buildings and additions that are taller than</a:t>
            </a:r>
            <a:r>
              <a:rPr lang="en-US" sz="2800" i="1" dirty="0">
                <a:solidFill>
                  <a:srgbClr val="262626"/>
                </a:solidFill>
                <a:latin typeface="Calibri" panose="020F0502020204030204" pitchFamily="34" charset="0"/>
                <a:ea typeface="Times New Roman" panose="02020603050405020304" pitchFamily="18" charset="0"/>
              </a:rPr>
              <a:t> </a:t>
            </a:r>
            <a:r>
              <a:rPr lang="en-US" sz="2800" i="1" dirty="0">
                <a:latin typeface="Calibri" panose="020F0502020204030204" pitchFamily="34" charset="0"/>
                <a:ea typeface="Times New Roman" panose="02020603050405020304" pitchFamily="18" charset="0"/>
              </a:rPr>
              <a:t>the two- to four-story building height that is predominant in the district </a:t>
            </a:r>
            <a:r>
              <a:rPr lang="en-US" sz="2800" i="1" u="sng" dirty="0">
                <a:latin typeface="Calibri" panose="020F0502020204030204" pitchFamily="34" charset="0"/>
                <a:ea typeface="Times New Roman" panose="02020603050405020304" pitchFamily="18" charset="0"/>
              </a:rPr>
              <a:t>should have upper stories stepped-back</a:t>
            </a:r>
            <a:r>
              <a:rPr lang="en-US" sz="2800" i="1" dirty="0">
                <a:latin typeface="Calibri" panose="020F0502020204030204" pitchFamily="34" charset="0"/>
                <a:ea typeface="Times New Roman" panose="02020603050405020304" pitchFamily="18" charset="0"/>
              </a:rPr>
              <a:t> in order to contribute to a more consistent streetscape and to maintain neighborhood scale.”</a:t>
            </a:r>
            <a:r>
              <a:rPr lang="en-US" sz="2800" dirty="0">
                <a:latin typeface="Calibri" panose="020F0502020204030204" pitchFamily="34" charset="0"/>
                <a:ea typeface="Times New Roman" panose="02020603050405020304" pitchFamily="18" charset="0"/>
              </a:rPr>
              <a:t> </a:t>
            </a:r>
            <a:endParaRPr lang="en-US" sz="2800" dirty="0"/>
          </a:p>
        </p:txBody>
      </p:sp>
      <p:sp>
        <p:nvSpPr>
          <p:cNvPr id="8" name="Rectangle 2">
            <a:extLst>
              <a:ext uri="{FF2B5EF4-FFF2-40B4-BE49-F238E27FC236}">
                <a16:creationId xmlns:a16="http://schemas.microsoft.com/office/drawing/2014/main" id="{5F4C2DEC-EEA0-4690-8897-D302E5C94C7C}"/>
              </a:ext>
            </a:extLst>
          </p:cNvPr>
          <p:cNvSpPr txBox="1">
            <a:spLocks/>
          </p:cNvSpPr>
          <p:nvPr/>
        </p:nvSpPr>
        <p:spPr bwMode="auto">
          <a:xfrm>
            <a:off x="381000" y="680870"/>
            <a:ext cx="84582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3200" kern="1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2pPr>
            <a:lvl3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3pPr>
            <a:lvl4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4pPr>
            <a:lvl5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5pPr>
            <a:lvl6pPr marL="4572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6pPr>
            <a:lvl7pPr marL="9144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7pPr>
            <a:lvl8pPr marL="13716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8pPr>
            <a:lvl9pPr marL="18288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9pPr>
          </a:lstStyle>
          <a:p>
            <a:r>
              <a:rPr lang="en-US" altLang="en-US" b="1" i="1" dirty="0">
                <a:solidFill>
                  <a:schemeClr val="tx1">
                    <a:lumMod val="65000"/>
                    <a:lumOff val="35000"/>
                  </a:schemeClr>
                </a:solidFill>
                <a:latin typeface="Verdana" panose="020B0604030504040204" pitchFamily="34" charset="0"/>
              </a:rPr>
              <a:t>What is this appeal about?</a:t>
            </a:r>
            <a:br>
              <a:rPr lang="en-US" altLang="en-US" sz="1800" b="1" i="1" dirty="0">
                <a:solidFill>
                  <a:schemeClr val="tx1">
                    <a:lumMod val="65000"/>
                    <a:lumOff val="35000"/>
                  </a:schemeClr>
                </a:solidFill>
                <a:latin typeface="Verdana" panose="020B0604030504040204" pitchFamily="34" charset="0"/>
              </a:rPr>
            </a:br>
            <a:br>
              <a:rPr lang="en-US" altLang="en-US" sz="1200" b="1" i="1" dirty="0">
                <a:solidFill>
                  <a:schemeClr val="tx1">
                    <a:lumMod val="65000"/>
                    <a:lumOff val="35000"/>
                  </a:schemeClr>
                </a:solidFill>
                <a:latin typeface="Verdana" panose="020B0604030504040204" pitchFamily="34" charset="0"/>
              </a:rPr>
            </a:br>
            <a:endParaRPr lang="en-US" altLang="en-US" b="1" dirty="0">
              <a:solidFill>
                <a:schemeClr val="tx1">
                  <a:lumMod val="65000"/>
                  <a:lumOff val="35000"/>
                </a:schemeClr>
              </a:solidFill>
              <a:latin typeface="Verdana" panose="020B0604030504040204" pitchFamily="34" charset="0"/>
            </a:endParaRPr>
          </a:p>
        </p:txBody>
      </p:sp>
      <p:sp>
        <p:nvSpPr>
          <p:cNvPr id="9" name="Rectangle 2">
            <a:extLst>
              <a:ext uri="{FF2B5EF4-FFF2-40B4-BE49-F238E27FC236}">
                <a16:creationId xmlns:a16="http://schemas.microsoft.com/office/drawing/2014/main" id="{8685EA07-0982-4002-B111-B153791B192A}"/>
              </a:ext>
            </a:extLst>
          </p:cNvPr>
          <p:cNvSpPr txBox="1">
            <a:spLocks/>
          </p:cNvSpPr>
          <p:nvPr/>
        </p:nvSpPr>
        <p:spPr bwMode="auto">
          <a:xfrm>
            <a:off x="381000" y="1298863"/>
            <a:ext cx="84582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3200" kern="1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2pPr>
            <a:lvl3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3pPr>
            <a:lvl4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4pPr>
            <a:lvl5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5pPr>
            <a:lvl6pPr marL="4572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6pPr>
            <a:lvl7pPr marL="9144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7pPr>
            <a:lvl8pPr marL="13716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8pPr>
            <a:lvl9pPr marL="18288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9pPr>
          </a:lstStyle>
          <a:p>
            <a:r>
              <a:rPr lang="en-US" altLang="en-US" b="1" i="1" dirty="0">
                <a:solidFill>
                  <a:schemeClr val="tx1">
                    <a:lumMod val="65000"/>
                    <a:lumOff val="35000"/>
                  </a:schemeClr>
                </a:solidFill>
                <a:latin typeface="Verdana" panose="020B0604030504040204" pitchFamily="34" charset="0"/>
              </a:rPr>
              <a:t>One thing:</a:t>
            </a:r>
            <a:br>
              <a:rPr lang="en-US" altLang="en-US" sz="1800" b="1" i="1" dirty="0">
                <a:solidFill>
                  <a:schemeClr val="tx1">
                    <a:lumMod val="65000"/>
                    <a:lumOff val="35000"/>
                  </a:schemeClr>
                </a:solidFill>
                <a:latin typeface="Verdana" panose="020B0604030504040204" pitchFamily="34" charset="0"/>
              </a:rPr>
            </a:br>
            <a:br>
              <a:rPr lang="en-US" altLang="en-US" sz="1200" b="1" i="1" dirty="0">
                <a:solidFill>
                  <a:schemeClr val="tx1">
                    <a:lumMod val="65000"/>
                    <a:lumOff val="35000"/>
                  </a:schemeClr>
                </a:solidFill>
                <a:latin typeface="Verdana" panose="020B0604030504040204" pitchFamily="34" charset="0"/>
              </a:rPr>
            </a:br>
            <a:endParaRPr lang="en-US" altLang="en-US" b="1" dirty="0">
              <a:solidFill>
                <a:schemeClr val="tx1">
                  <a:lumMod val="65000"/>
                  <a:lumOff val="35000"/>
                </a:schemeClr>
              </a:solidFill>
              <a:latin typeface="Verdana" panose="020B0604030504040204" pitchFamily="34" charset="0"/>
            </a:endParaRPr>
          </a:p>
        </p:txBody>
      </p:sp>
      <p:sp>
        <p:nvSpPr>
          <p:cNvPr id="10" name="Rectangle 2">
            <a:extLst>
              <a:ext uri="{FF2B5EF4-FFF2-40B4-BE49-F238E27FC236}">
                <a16:creationId xmlns:a16="http://schemas.microsoft.com/office/drawing/2014/main" id="{4452E7AD-02EA-4847-A87F-12E825F649DF}"/>
              </a:ext>
            </a:extLst>
          </p:cNvPr>
          <p:cNvSpPr txBox="1">
            <a:spLocks/>
          </p:cNvSpPr>
          <p:nvPr/>
        </p:nvSpPr>
        <p:spPr bwMode="auto">
          <a:xfrm>
            <a:off x="381000" y="5795674"/>
            <a:ext cx="84582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3200" kern="1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2pPr>
            <a:lvl3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3pPr>
            <a:lvl4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4pPr>
            <a:lvl5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5pPr>
            <a:lvl6pPr marL="4572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6pPr>
            <a:lvl7pPr marL="9144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7pPr>
            <a:lvl8pPr marL="13716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8pPr>
            <a:lvl9pPr marL="18288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9pPr>
          </a:lstStyle>
          <a:p>
            <a:r>
              <a:rPr lang="en-US" altLang="en-US" b="1" i="1" dirty="0">
                <a:solidFill>
                  <a:schemeClr val="tx1">
                    <a:lumMod val="65000"/>
                    <a:lumOff val="35000"/>
                  </a:schemeClr>
                </a:solidFill>
                <a:latin typeface="Verdana" panose="020B0604030504040204" pitchFamily="34" charset="0"/>
              </a:rPr>
              <a:t>And whether this Guideline is met</a:t>
            </a:r>
            <a:br>
              <a:rPr lang="en-US" altLang="en-US" sz="1800" b="1" i="1" dirty="0">
                <a:solidFill>
                  <a:schemeClr val="tx1">
                    <a:lumMod val="65000"/>
                    <a:lumOff val="35000"/>
                  </a:schemeClr>
                </a:solidFill>
                <a:latin typeface="Verdana" panose="020B0604030504040204" pitchFamily="34" charset="0"/>
              </a:rPr>
            </a:br>
            <a:br>
              <a:rPr lang="en-US" altLang="en-US" sz="1200" b="1" i="1" dirty="0">
                <a:solidFill>
                  <a:schemeClr val="tx1">
                    <a:lumMod val="65000"/>
                    <a:lumOff val="35000"/>
                  </a:schemeClr>
                </a:solidFill>
                <a:latin typeface="Verdana" panose="020B0604030504040204" pitchFamily="34" charset="0"/>
              </a:rPr>
            </a:br>
            <a:endParaRPr lang="en-US" altLang="en-US" b="1" dirty="0">
              <a:solidFill>
                <a:schemeClr val="tx1">
                  <a:lumMod val="65000"/>
                  <a:lumOff val="35000"/>
                </a:schemeClr>
              </a:solidFill>
              <a:latin typeface="Verdana" panose="020B0604030504040204" pitchFamily="34" charset="0"/>
            </a:endParaRPr>
          </a:p>
        </p:txBody>
      </p:sp>
    </p:spTree>
    <p:extLst>
      <p:ext uri="{BB962C8B-B14F-4D97-AF65-F5344CB8AC3E}">
        <p14:creationId xmlns:p14="http://schemas.microsoft.com/office/powerpoint/2010/main" val="1854385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524000"/>
            <a:ext cx="8534400" cy="584775"/>
          </a:xfrm>
          <a:prstGeom prst="rect">
            <a:avLst/>
          </a:prstGeom>
          <a:noFill/>
        </p:spPr>
        <p:txBody>
          <a:bodyPr wrap="square" rtlCol="0">
            <a:spAutoFit/>
          </a:bodyPr>
          <a:lstStyle/>
          <a:p>
            <a:pPr marL="457200" lvl="0" indent="-457200">
              <a:buFont typeface="Arial" panose="020B0604020202020204" pitchFamily="34" charset="0"/>
              <a:buChar char="•"/>
            </a:pPr>
            <a:endParaRPr lang="en-US" sz="3200" dirty="0">
              <a:latin typeface="Verdana" panose="020B0604030504040204" pitchFamily="34" charset="0"/>
              <a:ea typeface="Verdana" panose="020B0604030504040204" pitchFamily="34" charset="0"/>
              <a:cs typeface="Verdana" panose="020B0604030504040204" pitchFamily="34" charset="0"/>
            </a:endParaRPr>
          </a:p>
        </p:txBody>
      </p:sp>
      <p:sp>
        <p:nvSpPr>
          <p:cNvPr id="382978" name="Rectangle 2"/>
          <p:cNvSpPr>
            <a:spLocks noGrp="1"/>
          </p:cNvSpPr>
          <p:nvPr>
            <p:ph type="title"/>
          </p:nvPr>
        </p:nvSpPr>
        <p:spPr>
          <a:xfrm>
            <a:off x="381000" y="274638"/>
            <a:ext cx="8458200" cy="258762"/>
          </a:xfrm>
        </p:spPr>
        <p:txBody>
          <a:bodyPr/>
          <a:lstStyle/>
          <a:p>
            <a:r>
              <a:rPr lang="en-US" altLang="en-US" sz="1400" i="1" dirty="0">
                <a:solidFill>
                  <a:schemeClr val="tx1">
                    <a:lumMod val="65000"/>
                    <a:lumOff val="35000"/>
                  </a:schemeClr>
                </a:solidFill>
                <a:latin typeface="Verdana" panose="020B0604030504040204" pitchFamily="34" charset="0"/>
              </a:rPr>
              <a:t>NWDA appeal of the proposal for NW 23</a:t>
            </a:r>
            <a:r>
              <a:rPr lang="en-US" altLang="en-US" sz="1400" i="1" baseline="30000" dirty="0">
                <a:solidFill>
                  <a:schemeClr val="tx1">
                    <a:lumMod val="65000"/>
                    <a:lumOff val="35000"/>
                  </a:schemeClr>
                </a:solidFill>
                <a:latin typeface="Verdana" panose="020B0604030504040204" pitchFamily="34" charset="0"/>
              </a:rPr>
              <a:t>rd</a:t>
            </a:r>
            <a:r>
              <a:rPr lang="en-US" altLang="en-US" sz="1400" i="1" dirty="0">
                <a:solidFill>
                  <a:schemeClr val="tx1">
                    <a:lumMod val="65000"/>
                    <a:lumOff val="35000"/>
                  </a:schemeClr>
                </a:solidFill>
                <a:latin typeface="Verdana" panose="020B0604030504040204" pitchFamily="34" charset="0"/>
              </a:rPr>
              <a:t> and Marshall</a:t>
            </a:r>
            <a:br>
              <a:rPr lang="en-US" altLang="en-US" sz="1800" b="1" i="1" dirty="0">
                <a:solidFill>
                  <a:schemeClr val="tx1">
                    <a:lumMod val="65000"/>
                    <a:lumOff val="35000"/>
                  </a:schemeClr>
                </a:solidFill>
                <a:latin typeface="Verdana" panose="020B0604030504040204" pitchFamily="34" charset="0"/>
              </a:rPr>
            </a:br>
            <a:br>
              <a:rPr lang="en-US" altLang="en-US" sz="1200" b="1" i="1" dirty="0">
                <a:solidFill>
                  <a:schemeClr val="tx1">
                    <a:lumMod val="65000"/>
                    <a:lumOff val="35000"/>
                  </a:schemeClr>
                </a:solidFill>
                <a:latin typeface="Verdana" panose="020B0604030504040204" pitchFamily="34" charset="0"/>
              </a:rPr>
            </a:br>
            <a:endParaRPr lang="en-US" altLang="en-US" b="1" dirty="0">
              <a:solidFill>
                <a:schemeClr val="tx1">
                  <a:lumMod val="65000"/>
                  <a:lumOff val="35000"/>
                </a:schemeClr>
              </a:solidFill>
              <a:latin typeface="Verdana" panose="020B0604030504040204" pitchFamily="34" charset="0"/>
            </a:endParaRPr>
          </a:p>
        </p:txBody>
      </p:sp>
      <p:sp>
        <p:nvSpPr>
          <p:cNvPr id="8" name="Rectangle 2">
            <a:extLst>
              <a:ext uri="{FF2B5EF4-FFF2-40B4-BE49-F238E27FC236}">
                <a16:creationId xmlns:a16="http://schemas.microsoft.com/office/drawing/2014/main" id="{5F4C2DEC-EEA0-4690-8897-D302E5C94C7C}"/>
              </a:ext>
            </a:extLst>
          </p:cNvPr>
          <p:cNvSpPr txBox="1">
            <a:spLocks/>
          </p:cNvSpPr>
          <p:nvPr/>
        </p:nvSpPr>
        <p:spPr bwMode="auto">
          <a:xfrm>
            <a:off x="381000" y="680870"/>
            <a:ext cx="84582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3200" kern="1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2pPr>
            <a:lvl3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3pPr>
            <a:lvl4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4pPr>
            <a:lvl5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5pPr>
            <a:lvl6pPr marL="4572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6pPr>
            <a:lvl7pPr marL="9144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7pPr>
            <a:lvl8pPr marL="13716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8pPr>
            <a:lvl9pPr marL="18288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9pPr>
          </a:lstStyle>
          <a:p>
            <a:r>
              <a:rPr lang="en-US" altLang="en-US" b="1" i="1" dirty="0">
                <a:solidFill>
                  <a:schemeClr val="tx1">
                    <a:lumMod val="65000"/>
                    <a:lumOff val="35000"/>
                  </a:schemeClr>
                </a:solidFill>
                <a:latin typeface="Verdana" panose="020B0604030504040204" pitchFamily="34" charset="0"/>
              </a:rPr>
              <a:t>What this appeal is </a:t>
            </a:r>
            <a:r>
              <a:rPr lang="en-US" altLang="en-US" b="1" i="1" u="sng" dirty="0">
                <a:solidFill>
                  <a:schemeClr val="tx1">
                    <a:lumMod val="65000"/>
                    <a:lumOff val="35000"/>
                  </a:schemeClr>
                </a:solidFill>
                <a:latin typeface="Verdana" panose="020B0604030504040204" pitchFamily="34" charset="0"/>
              </a:rPr>
              <a:t>not</a:t>
            </a:r>
            <a:r>
              <a:rPr lang="en-US" altLang="en-US" b="1" i="1" dirty="0">
                <a:solidFill>
                  <a:schemeClr val="tx1">
                    <a:lumMod val="65000"/>
                    <a:lumOff val="35000"/>
                  </a:schemeClr>
                </a:solidFill>
                <a:latin typeface="Verdana" panose="020B0604030504040204" pitchFamily="34" charset="0"/>
              </a:rPr>
              <a:t> about?</a:t>
            </a:r>
            <a:br>
              <a:rPr lang="en-US" altLang="en-US" sz="1800" b="1" i="1" dirty="0">
                <a:solidFill>
                  <a:schemeClr val="tx1">
                    <a:lumMod val="65000"/>
                    <a:lumOff val="35000"/>
                  </a:schemeClr>
                </a:solidFill>
                <a:latin typeface="Verdana" panose="020B0604030504040204" pitchFamily="34" charset="0"/>
              </a:rPr>
            </a:br>
            <a:br>
              <a:rPr lang="en-US" altLang="en-US" sz="1200" b="1" i="1" dirty="0">
                <a:solidFill>
                  <a:schemeClr val="tx1">
                    <a:lumMod val="65000"/>
                    <a:lumOff val="35000"/>
                  </a:schemeClr>
                </a:solidFill>
                <a:latin typeface="Verdana" panose="020B0604030504040204" pitchFamily="34" charset="0"/>
              </a:rPr>
            </a:br>
            <a:endParaRPr lang="en-US" altLang="en-US" b="1" dirty="0">
              <a:solidFill>
                <a:schemeClr val="tx1">
                  <a:lumMod val="65000"/>
                  <a:lumOff val="35000"/>
                </a:schemeClr>
              </a:solidFill>
              <a:latin typeface="Verdana" panose="020B0604030504040204" pitchFamily="34" charset="0"/>
            </a:endParaRPr>
          </a:p>
        </p:txBody>
      </p:sp>
      <p:sp>
        <p:nvSpPr>
          <p:cNvPr id="9" name="Rectangle 2">
            <a:extLst>
              <a:ext uri="{FF2B5EF4-FFF2-40B4-BE49-F238E27FC236}">
                <a16:creationId xmlns:a16="http://schemas.microsoft.com/office/drawing/2014/main" id="{8685EA07-0982-4002-B111-B153791B192A}"/>
              </a:ext>
            </a:extLst>
          </p:cNvPr>
          <p:cNvSpPr txBox="1">
            <a:spLocks/>
          </p:cNvSpPr>
          <p:nvPr/>
        </p:nvSpPr>
        <p:spPr bwMode="auto">
          <a:xfrm>
            <a:off x="304800" y="1298863"/>
            <a:ext cx="84582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3200" kern="1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2pPr>
            <a:lvl3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3pPr>
            <a:lvl4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4pPr>
            <a:lvl5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5pPr>
            <a:lvl6pPr marL="4572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6pPr>
            <a:lvl7pPr marL="9144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7pPr>
            <a:lvl8pPr marL="13716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8pPr>
            <a:lvl9pPr marL="18288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9pPr>
          </a:lstStyle>
          <a:p>
            <a:pPr marL="457200" indent="-457200">
              <a:buFont typeface="Arial" panose="020B0604020202020204" pitchFamily="34" charset="0"/>
              <a:buChar char="•"/>
            </a:pPr>
            <a:r>
              <a:rPr lang="en-US" altLang="en-US" b="1" dirty="0">
                <a:solidFill>
                  <a:schemeClr val="tx1">
                    <a:lumMod val="65000"/>
                    <a:lumOff val="35000"/>
                  </a:schemeClr>
                </a:solidFill>
                <a:latin typeface="Verdana" panose="020B0604030504040204" pitchFamily="34" charset="0"/>
              </a:rPr>
              <a:t>Affordable housing</a:t>
            </a:r>
            <a:br>
              <a:rPr lang="en-US" altLang="en-US" sz="1800" b="1" i="1" dirty="0">
                <a:solidFill>
                  <a:schemeClr val="tx1">
                    <a:lumMod val="65000"/>
                    <a:lumOff val="35000"/>
                  </a:schemeClr>
                </a:solidFill>
                <a:latin typeface="Verdana" panose="020B0604030504040204" pitchFamily="34" charset="0"/>
              </a:rPr>
            </a:br>
            <a:br>
              <a:rPr lang="en-US" altLang="en-US" sz="1200" b="1" i="1" dirty="0">
                <a:solidFill>
                  <a:schemeClr val="tx1">
                    <a:lumMod val="65000"/>
                    <a:lumOff val="35000"/>
                  </a:schemeClr>
                </a:solidFill>
                <a:latin typeface="Verdana" panose="020B0604030504040204" pitchFamily="34" charset="0"/>
              </a:rPr>
            </a:br>
            <a:endParaRPr lang="en-US" altLang="en-US" b="1" dirty="0">
              <a:solidFill>
                <a:schemeClr val="tx1">
                  <a:lumMod val="65000"/>
                  <a:lumOff val="35000"/>
                </a:schemeClr>
              </a:solidFill>
              <a:latin typeface="Verdana" panose="020B0604030504040204" pitchFamily="34" charset="0"/>
            </a:endParaRPr>
          </a:p>
        </p:txBody>
      </p:sp>
      <p:sp>
        <p:nvSpPr>
          <p:cNvPr id="11" name="Rectangle 2">
            <a:extLst>
              <a:ext uri="{FF2B5EF4-FFF2-40B4-BE49-F238E27FC236}">
                <a16:creationId xmlns:a16="http://schemas.microsoft.com/office/drawing/2014/main" id="{7B94D351-C699-499E-AD98-346216CE527D}"/>
              </a:ext>
            </a:extLst>
          </p:cNvPr>
          <p:cNvSpPr txBox="1">
            <a:spLocks/>
          </p:cNvSpPr>
          <p:nvPr/>
        </p:nvSpPr>
        <p:spPr bwMode="auto">
          <a:xfrm>
            <a:off x="304800" y="1849605"/>
            <a:ext cx="8458200" cy="1045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3200" kern="1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2pPr>
            <a:lvl3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3pPr>
            <a:lvl4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4pPr>
            <a:lvl5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5pPr>
            <a:lvl6pPr marL="4572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6pPr>
            <a:lvl7pPr marL="9144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7pPr>
            <a:lvl8pPr marL="13716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8pPr>
            <a:lvl9pPr marL="18288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9pPr>
          </a:lstStyle>
          <a:p>
            <a:pPr marL="457200" indent="-457200">
              <a:buFont typeface="Arial" panose="020B0604020202020204" pitchFamily="34" charset="0"/>
              <a:buChar char="•"/>
            </a:pPr>
            <a:r>
              <a:rPr lang="en-US" altLang="en-US" b="1" dirty="0">
                <a:solidFill>
                  <a:schemeClr val="tx1">
                    <a:lumMod val="65000"/>
                    <a:lumOff val="35000"/>
                  </a:schemeClr>
                </a:solidFill>
                <a:latin typeface="Verdana" panose="020B0604030504040204" pitchFamily="34" charset="0"/>
              </a:rPr>
              <a:t>Step downs at the rear of the building required by the base zone</a:t>
            </a:r>
            <a:br>
              <a:rPr lang="en-US" altLang="en-US" sz="1800" b="1" i="1" dirty="0">
                <a:solidFill>
                  <a:schemeClr val="tx1">
                    <a:lumMod val="65000"/>
                    <a:lumOff val="35000"/>
                  </a:schemeClr>
                </a:solidFill>
                <a:latin typeface="Verdana" panose="020B0604030504040204" pitchFamily="34" charset="0"/>
              </a:rPr>
            </a:br>
            <a:br>
              <a:rPr lang="en-US" altLang="en-US" sz="1200" b="1" i="1" dirty="0">
                <a:solidFill>
                  <a:schemeClr val="tx1">
                    <a:lumMod val="65000"/>
                    <a:lumOff val="35000"/>
                  </a:schemeClr>
                </a:solidFill>
                <a:latin typeface="Verdana" panose="020B0604030504040204" pitchFamily="34" charset="0"/>
              </a:rPr>
            </a:br>
            <a:endParaRPr lang="en-US" altLang="en-US" b="1" dirty="0">
              <a:solidFill>
                <a:schemeClr val="tx1">
                  <a:lumMod val="65000"/>
                  <a:lumOff val="35000"/>
                </a:schemeClr>
              </a:solidFill>
              <a:latin typeface="Verdana" panose="020B0604030504040204" pitchFamily="34" charset="0"/>
            </a:endParaRPr>
          </a:p>
        </p:txBody>
      </p:sp>
      <p:sp>
        <p:nvSpPr>
          <p:cNvPr id="12" name="Rectangle 2">
            <a:extLst>
              <a:ext uri="{FF2B5EF4-FFF2-40B4-BE49-F238E27FC236}">
                <a16:creationId xmlns:a16="http://schemas.microsoft.com/office/drawing/2014/main" id="{77E4CA59-C6CB-4032-999B-967EE9D037AB}"/>
              </a:ext>
            </a:extLst>
          </p:cNvPr>
          <p:cNvSpPr txBox="1">
            <a:spLocks/>
          </p:cNvSpPr>
          <p:nvPr/>
        </p:nvSpPr>
        <p:spPr bwMode="auto">
          <a:xfrm>
            <a:off x="304800" y="2895601"/>
            <a:ext cx="84582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3200" kern="1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2pPr>
            <a:lvl3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3pPr>
            <a:lvl4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4pPr>
            <a:lvl5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5pPr>
            <a:lvl6pPr marL="4572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6pPr>
            <a:lvl7pPr marL="9144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7pPr>
            <a:lvl8pPr marL="13716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8pPr>
            <a:lvl9pPr marL="18288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9pPr>
          </a:lstStyle>
          <a:p>
            <a:pPr marL="457200" indent="-457200">
              <a:buFont typeface="Arial" panose="020B0604020202020204" pitchFamily="34" charset="0"/>
              <a:buChar char="•"/>
            </a:pPr>
            <a:r>
              <a:rPr lang="en-US" altLang="en-US" b="1" dirty="0">
                <a:solidFill>
                  <a:schemeClr val="tx1">
                    <a:lumMod val="65000"/>
                    <a:lumOff val="35000"/>
                  </a:schemeClr>
                </a:solidFill>
                <a:latin typeface="Verdana" panose="020B0604030504040204" pitchFamily="34" charset="0"/>
              </a:rPr>
              <a:t>Allowable height and bonuses</a:t>
            </a:r>
            <a:br>
              <a:rPr lang="en-US" altLang="en-US" sz="1800" b="1" i="1" dirty="0">
                <a:solidFill>
                  <a:schemeClr val="tx1">
                    <a:lumMod val="65000"/>
                    <a:lumOff val="35000"/>
                  </a:schemeClr>
                </a:solidFill>
                <a:latin typeface="Verdana" panose="020B0604030504040204" pitchFamily="34" charset="0"/>
              </a:rPr>
            </a:br>
            <a:br>
              <a:rPr lang="en-US" altLang="en-US" sz="1200" b="1" i="1" dirty="0">
                <a:solidFill>
                  <a:schemeClr val="tx1">
                    <a:lumMod val="65000"/>
                    <a:lumOff val="35000"/>
                  </a:schemeClr>
                </a:solidFill>
                <a:latin typeface="Verdana" panose="020B0604030504040204" pitchFamily="34" charset="0"/>
              </a:rPr>
            </a:br>
            <a:endParaRPr lang="en-US" altLang="en-US" b="1" dirty="0">
              <a:solidFill>
                <a:schemeClr val="tx1">
                  <a:lumMod val="65000"/>
                  <a:lumOff val="35000"/>
                </a:schemeClr>
              </a:solidFill>
              <a:latin typeface="Verdana" panose="020B0604030504040204" pitchFamily="34" charset="0"/>
            </a:endParaRPr>
          </a:p>
        </p:txBody>
      </p:sp>
      <p:sp>
        <p:nvSpPr>
          <p:cNvPr id="13" name="Rectangle 2">
            <a:extLst>
              <a:ext uri="{FF2B5EF4-FFF2-40B4-BE49-F238E27FC236}">
                <a16:creationId xmlns:a16="http://schemas.microsoft.com/office/drawing/2014/main" id="{2FB66504-BC68-4D17-B0B4-E9BA6320F266}"/>
              </a:ext>
            </a:extLst>
          </p:cNvPr>
          <p:cNvSpPr txBox="1">
            <a:spLocks/>
          </p:cNvSpPr>
          <p:nvPr/>
        </p:nvSpPr>
        <p:spPr bwMode="auto">
          <a:xfrm>
            <a:off x="304800" y="3429001"/>
            <a:ext cx="84582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3200" kern="1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2pPr>
            <a:lvl3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3pPr>
            <a:lvl4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4pPr>
            <a:lvl5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5pPr>
            <a:lvl6pPr marL="4572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6pPr>
            <a:lvl7pPr marL="9144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7pPr>
            <a:lvl8pPr marL="13716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8pPr>
            <a:lvl9pPr marL="18288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9pPr>
          </a:lstStyle>
          <a:p>
            <a:pPr marL="457200" indent="-457200">
              <a:buFont typeface="Arial" panose="020B0604020202020204" pitchFamily="34" charset="0"/>
              <a:buChar char="•"/>
            </a:pPr>
            <a:r>
              <a:rPr lang="en-US" altLang="en-US" b="1" dirty="0">
                <a:solidFill>
                  <a:schemeClr val="tx1">
                    <a:lumMod val="65000"/>
                    <a:lumOff val="35000"/>
                  </a:schemeClr>
                </a:solidFill>
                <a:latin typeface="Verdana" panose="020B0604030504040204" pitchFamily="34" charset="0"/>
              </a:rPr>
              <a:t>Design quality</a:t>
            </a:r>
            <a:br>
              <a:rPr lang="en-US" altLang="en-US" sz="1800" b="1" i="1" dirty="0">
                <a:solidFill>
                  <a:schemeClr val="tx1">
                    <a:lumMod val="65000"/>
                    <a:lumOff val="35000"/>
                  </a:schemeClr>
                </a:solidFill>
                <a:latin typeface="Verdana" panose="020B0604030504040204" pitchFamily="34" charset="0"/>
              </a:rPr>
            </a:br>
            <a:br>
              <a:rPr lang="en-US" altLang="en-US" sz="1200" b="1" i="1" dirty="0">
                <a:solidFill>
                  <a:schemeClr val="tx1">
                    <a:lumMod val="65000"/>
                    <a:lumOff val="35000"/>
                  </a:schemeClr>
                </a:solidFill>
                <a:latin typeface="Verdana" panose="020B0604030504040204" pitchFamily="34" charset="0"/>
              </a:rPr>
            </a:br>
            <a:endParaRPr lang="en-US" altLang="en-US" b="1" dirty="0">
              <a:solidFill>
                <a:schemeClr val="tx1">
                  <a:lumMod val="65000"/>
                  <a:lumOff val="35000"/>
                </a:schemeClr>
              </a:solidFill>
              <a:latin typeface="Verdana" panose="020B0604030504040204" pitchFamily="34" charset="0"/>
            </a:endParaRPr>
          </a:p>
        </p:txBody>
      </p:sp>
      <p:sp>
        <p:nvSpPr>
          <p:cNvPr id="14" name="Rectangle 2">
            <a:extLst>
              <a:ext uri="{FF2B5EF4-FFF2-40B4-BE49-F238E27FC236}">
                <a16:creationId xmlns:a16="http://schemas.microsoft.com/office/drawing/2014/main" id="{1CBE4FE3-66B3-4E1B-8504-12AD9087CC04}"/>
              </a:ext>
            </a:extLst>
          </p:cNvPr>
          <p:cNvSpPr txBox="1">
            <a:spLocks/>
          </p:cNvSpPr>
          <p:nvPr/>
        </p:nvSpPr>
        <p:spPr bwMode="auto">
          <a:xfrm>
            <a:off x="304800" y="3962402"/>
            <a:ext cx="84582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3200" kern="1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2pPr>
            <a:lvl3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3pPr>
            <a:lvl4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4pPr>
            <a:lvl5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5pPr>
            <a:lvl6pPr marL="4572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6pPr>
            <a:lvl7pPr marL="9144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7pPr>
            <a:lvl8pPr marL="13716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8pPr>
            <a:lvl9pPr marL="18288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9pPr>
          </a:lstStyle>
          <a:p>
            <a:pPr marL="457200" indent="-457200">
              <a:buFont typeface="Arial" panose="020B0604020202020204" pitchFamily="34" charset="0"/>
              <a:buChar char="•"/>
            </a:pPr>
            <a:r>
              <a:rPr lang="en-US" altLang="en-US" b="1" dirty="0">
                <a:solidFill>
                  <a:schemeClr val="tx1">
                    <a:lumMod val="65000"/>
                    <a:lumOff val="35000"/>
                  </a:schemeClr>
                </a:solidFill>
                <a:latin typeface="Verdana" panose="020B0604030504040204" pitchFamily="34" charset="0"/>
              </a:rPr>
              <a:t>Staff opinions</a:t>
            </a:r>
            <a:br>
              <a:rPr lang="en-US" altLang="en-US" sz="1800" b="1" i="1" dirty="0">
                <a:solidFill>
                  <a:schemeClr val="tx1">
                    <a:lumMod val="65000"/>
                    <a:lumOff val="35000"/>
                  </a:schemeClr>
                </a:solidFill>
                <a:latin typeface="Verdana" panose="020B0604030504040204" pitchFamily="34" charset="0"/>
              </a:rPr>
            </a:br>
            <a:br>
              <a:rPr lang="en-US" altLang="en-US" sz="1200" b="1" i="1" dirty="0">
                <a:solidFill>
                  <a:schemeClr val="tx1">
                    <a:lumMod val="65000"/>
                    <a:lumOff val="35000"/>
                  </a:schemeClr>
                </a:solidFill>
                <a:latin typeface="Verdana" panose="020B0604030504040204" pitchFamily="34" charset="0"/>
              </a:rPr>
            </a:br>
            <a:endParaRPr lang="en-US" altLang="en-US" b="1" dirty="0">
              <a:solidFill>
                <a:schemeClr val="tx1">
                  <a:lumMod val="65000"/>
                  <a:lumOff val="35000"/>
                </a:schemeClr>
              </a:solidFill>
              <a:latin typeface="Verdana" panose="020B0604030504040204" pitchFamily="34" charset="0"/>
            </a:endParaRPr>
          </a:p>
        </p:txBody>
      </p:sp>
      <p:sp>
        <p:nvSpPr>
          <p:cNvPr id="15" name="Rectangle 2">
            <a:extLst>
              <a:ext uri="{FF2B5EF4-FFF2-40B4-BE49-F238E27FC236}">
                <a16:creationId xmlns:a16="http://schemas.microsoft.com/office/drawing/2014/main" id="{271E8DDB-ABFD-4333-92D3-CA1AE6CD5A2A}"/>
              </a:ext>
            </a:extLst>
          </p:cNvPr>
          <p:cNvSpPr txBox="1">
            <a:spLocks/>
          </p:cNvSpPr>
          <p:nvPr/>
        </p:nvSpPr>
        <p:spPr bwMode="auto">
          <a:xfrm>
            <a:off x="304800" y="4495804"/>
            <a:ext cx="84582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3200" kern="1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2pPr>
            <a:lvl3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3pPr>
            <a:lvl4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4pPr>
            <a:lvl5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5pPr>
            <a:lvl6pPr marL="4572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6pPr>
            <a:lvl7pPr marL="9144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7pPr>
            <a:lvl8pPr marL="13716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8pPr>
            <a:lvl9pPr marL="18288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9pPr>
          </a:lstStyle>
          <a:p>
            <a:pPr marL="457200" indent="-457200">
              <a:buFont typeface="Arial" panose="020B0604020202020204" pitchFamily="34" charset="0"/>
              <a:buChar char="•"/>
            </a:pPr>
            <a:r>
              <a:rPr lang="en-US" altLang="en-US" b="1" dirty="0">
                <a:solidFill>
                  <a:schemeClr val="tx1">
                    <a:lumMod val="65000"/>
                    <a:lumOff val="35000"/>
                  </a:schemeClr>
                </a:solidFill>
                <a:latin typeface="Verdana" panose="020B0604030504040204" pitchFamily="34" charset="0"/>
              </a:rPr>
              <a:t>Design Commission preferences</a:t>
            </a:r>
            <a:br>
              <a:rPr lang="en-US" altLang="en-US" sz="1800" b="1" i="1" dirty="0">
                <a:solidFill>
                  <a:schemeClr val="tx1">
                    <a:lumMod val="65000"/>
                    <a:lumOff val="35000"/>
                  </a:schemeClr>
                </a:solidFill>
                <a:latin typeface="Verdana" panose="020B0604030504040204" pitchFamily="34" charset="0"/>
              </a:rPr>
            </a:br>
            <a:br>
              <a:rPr lang="en-US" altLang="en-US" sz="1200" b="1" i="1" dirty="0">
                <a:solidFill>
                  <a:schemeClr val="tx1">
                    <a:lumMod val="65000"/>
                    <a:lumOff val="35000"/>
                  </a:schemeClr>
                </a:solidFill>
                <a:latin typeface="Verdana" panose="020B0604030504040204" pitchFamily="34" charset="0"/>
              </a:rPr>
            </a:br>
            <a:endParaRPr lang="en-US" altLang="en-US" b="1" dirty="0">
              <a:solidFill>
                <a:schemeClr val="tx1">
                  <a:lumMod val="65000"/>
                  <a:lumOff val="35000"/>
                </a:schemeClr>
              </a:solidFill>
              <a:latin typeface="Verdana" panose="020B0604030504040204" pitchFamily="34" charset="0"/>
            </a:endParaRPr>
          </a:p>
        </p:txBody>
      </p:sp>
      <p:sp>
        <p:nvSpPr>
          <p:cNvPr id="16" name="Rectangle 2">
            <a:extLst>
              <a:ext uri="{FF2B5EF4-FFF2-40B4-BE49-F238E27FC236}">
                <a16:creationId xmlns:a16="http://schemas.microsoft.com/office/drawing/2014/main" id="{86468794-007B-47AF-A2FD-0C887D2412A9}"/>
              </a:ext>
            </a:extLst>
          </p:cNvPr>
          <p:cNvSpPr txBox="1">
            <a:spLocks/>
          </p:cNvSpPr>
          <p:nvPr/>
        </p:nvSpPr>
        <p:spPr bwMode="auto">
          <a:xfrm>
            <a:off x="304800" y="5025736"/>
            <a:ext cx="8458200" cy="1151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3200" kern="1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2pPr>
            <a:lvl3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3pPr>
            <a:lvl4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4pPr>
            <a:lvl5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5pPr>
            <a:lvl6pPr marL="4572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6pPr>
            <a:lvl7pPr marL="9144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7pPr>
            <a:lvl8pPr marL="13716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8pPr>
            <a:lvl9pPr marL="18288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9pPr>
          </a:lstStyle>
          <a:p>
            <a:pPr marL="457200" indent="-457200">
              <a:buFont typeface="Arial" panose="020B0604020202020204" pitchFamily="34" charset="0"/>
              <a:buChar char="•"/>
            </a:pPr>
            <a:r>
              <a:rPr lang="en-US" altLang="en-US" b="1" dirty="0">
                <a:solidFill>
                  <a:schemeClr val="tx1">
                    <a:lumMod val="65000"/>
                    <a:lumOff val="35000"/>
                  </a:schemeClr>
                </a:solidFill>
                <a:latin typeface="Verdana" panose="020B0604030504040204" pitchFamily="34" charset="0"/>
              </a:rPr>
              <a:t>A 6” step back or a “small projecting cornice” detail</a:t>
            </a:r>
            <a:br>
              <a:rPr lang="en-US" altLang="en-US" sz="1800" b="1" i="1" dirty="0">
                <a:solidFill>
                  <a:schemeClr val="tx1">
                    <a:lumMod val="65000"/>
                    <a:lumOff val="35000"/>
                  </a:schemeClr>
                </a:solidFill>
                <a:latin typeface="Verdana" panose="020B0604030504040204" pitchFamily="34" charset="0"/>
              </a:rPr>
            </a:br>
            <a:br>
              <a:rPr lang="en-US" altLang="en-US" sz="1200" b="1" i="1" dirty="0">
                <a:solidFill>
                  <a:schemeClr val="tx1">
                    <a:lumMod val="65000"/>
                    <a:lumOff val="35000"/>
                  </a:schemeClr>
                </a:solidFill>
                <a:latin typeface="Verdana" panose="020B0604030504040204" pitchFamily="34" charset="0"/>
              </a:rPr>
            </a:br>
            <a:endParaRPr lang="en-US" altLang="en-US" b="1" dirty="0">
              <a:solidFill>
                <a:schemeClr val="tx1">
                  <a:lumMod val="65000"/>
                  <a:lumOff val="35000"/>
                </a:schemeClr>
              </a:solidFill>
              <a:latin typeface="Verdana" panose="020B0604030504040204" pitchFamily="34" charset="0"/>
            </a:endParaRPr>
          </a:p>
        </p:txBody>
      </p:sp>
    </p:spTree>
    <p:extLst>
      <p:ext uri="{BB962C8B-B14F-4D97-AF65-F5344CB8AC3E}">
        <p14:creationId xmlns:p14="http://schemas.microsoft.com/office/powerpoint/2010/main" val="2904258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2" grpId="0"/>
      <p:bldP spid="13" grpId="0"/>
      <p:bldP spid="14" grpId="0"/>
      <p:bldP spid="15" grpId="0"/>
      <p:bldP spid="1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524000"/>
            <a:ext cx="8534400" cy="584775"/>
          </a:xfrm>
          <a:prstGeom prst="rect">
            <a:avLst/>
          </a:prstGeom>
          <a:noFill/>
        </p:spPr>
        <p:txBody>
          <a:bodyPr wrap="square" rtlCol="0">
            <a:spAutoFit/>
          </a:bodyPr>
          <a:lstStyle/>
          <a:p>
            <a:pPr marL="457200" lvl="0" indent="-457200">
              <a:buFont typeface="Arial" panose="020B0604020202020204" pitchFamily="34" charset="0"/>
              <a:buChar char="•"/>
            </a:pPr>
            <a:endParaRPr lang="en-US" sz="3200" dirty="0">
              <a:latin typeface="Verdana" panose="020B0604030504040204" pitchFamily="34" charset="0"/>
              <a:ea typeface="Verdana" panose="020B0604030504040204" pitchFamily="34" charset="0"/>
              <a:cs typeface="Verdana" panose="020B0604030504040204" pitchFamily="34" charset="0"/>
            </a:endParaRPr>
          </a:p>
        </p:txBody>
      </p:sp>
      <p:sp>
        <p:nvSpPr>
          <p:cNvPr id="382978" name="Rectangle 2"/>
          <p:cNvSpPr>
            <a:spLocks noGrp="1"/>
          </p:cNvSpPr>
          <p:nvPr>
            <p:ph type="title"/>
          </p:nvPr>
        </p:nvSpPr>
        <p:spPr>
          <a:xfrm>
            <a:off x="381000" y="274638"/>
            <a:ext cx="8458200" cy="258762"/>
          </a:xfrm>
        </p:spPr>
        <p:txBody>
          <a:bodyPr/>
          <a:lstStyle/>
          <a:p>
            <a:r>
              <a:rPr lang="en-US" altLang="en-US" sz="1400" i="1" dirty="0">
                <a:solidFill>
                  <a:schemeClr val="tx1">
                    <a:lumMod val="65000"/>
                    <a:lumOff val="35000"/>
                  </a:schemeClr>
                </a:solidFill>
                <a:latin typeface="Verdana" panose="020B0604030504040204" pitchFamily="34" charset="0"/>
              </a:rPr>
              <a:t>NWDA appeal of the proposal for NW 23</a:t>
            </a:r>
            <a:r>
              <a:rPr lang="en-US" altLang="en-US" sz="1400" i="1" baseline="30000" dirty="0">
                <a:solidFill>
                  <a:schemeClr val="tx1">
                    <a:lumMod val="65000"/>
                    <a:lumOff val="35000"/>
                  </a:schemeClr>
                </a:solidFill>
                <a:latin typeface="Verdana" panose="020B0604030504040204" pitchFamily="34" charset="0"/>
              </a:rPr>
              <a:t>rd</a:t>
            </a:r>
            <a:r>
              <a:rPr lang="en-US" altLang="en-US" sz="1400" i="1" dirty="0">
                <a:solidFill>
                  <a:schemeClr val="tx1">
                    <a:lumMod val="65000"/>
                    <a:lumOff val="35000"/>
                  </a:schemeClr>
                </a:solidFill>
                <a:latin typeface="Verdana" panose="020B0604030504040204" pitchFamily="34" charset="0"/>
              </a:rPr>
              <a:t> and Marshall</a:t>
            </a:r>
            <a:br>
              <a:rPr lang="en-US" altLang="en-US" sz="1800" b="1" i="1" dirty="0">
                <a:solidFill>
                  <a:schemeClr val="tx1">
                    <a:lumMod val="65000"/>
                    <a:lumOff val="35000"/>
                  </a:schemeClr>
                </a:solidFill>
                <a:latin typeface="Verdana" panose="020B0604030504040204" pitchFamily="34" charset="0"/>
              </a:rPr>
            </a:br>
            <a:br>
              <a:rPr lang="en-US" altLang="en-US" sz="1200" b="1" i="1" dirty="0">
                <a:solidFill>
                  <a:schemeClr val="tx1">
                    <a:lumMod val="65000"/>
                    <a:lumOff val="35000"/>
                  </a:schemeClr>
                </a:solidFill>
                <a:latin typeface="Verdana" panose="020B0604030504040204" pitchFamily="34" charset="0"/>
              </a:rPr>
            </a:br>
            <a:endParaRPr lang="en-US" altLang="en-US" b="1" dirty="0">
              <a:solidFill>
                <a:schemeClr val="tx1">
                  <a:lumMod val="65000"/>
                  <a:lumOff val="35000"/>
                </a:schemeClr>
              </a:solidFill>
              <a:latin typeface="Verdana" panose="020B0604030504040204" pitchFamily="34" charset="0"/>
            </a:endParaRPr>
          </a:p>
        </p:txBody>
      </p:sp>
      <p:sp>
        <p:nvSpPr>
          <p:cNvPr id="8" name="Rectangle 2">
            <a:extLst>
              <a:ext uri="{FF2B5EF4-FFF2-40B4-BE49-F238E27FC236}">
                <a16:creationId xmlns:a16="http://schemas.microsoft.com/office/drawing/2014/main" id="{5F4C2DEC-EEA0-4690-8897-D302E5C94C7C}"/>
              </a:ext>
            </a:extLst>
          </p:cNvPr>
          <p:cNvSpPr txBox="1">
            <a:spLocks/>
          </p:cNvSpPr>
          <p:nvPr/>
        </p:nvSpPr>
        <p:spPr bwMode="auto">
          <a:xfrm>
            <a:off x="381000" y="680870"/>
            <a:ext cx="84582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3200" kern="1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2pPr>
            <a:lvl3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3pPr>
            <a:lvl4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4pPr>
            <a:lvl5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5pPr>
            <a:lvl6pPr marL="4572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6pPr>
            <a:lvl7pPr marL="9144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7pPr>
            <a:lvl8pPr marL="13716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8pPr>
            <a:lvl9pPr marL="18288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9pPr>
          </a:lstStyle>
          <a:p>
            <a:r>
              <a:rPr lang="en-US" altLang="en-US" b="1" i="1" dirty="0">
                <a:solidFill>
                  <a:schemeClr val="tx1">
                    <a:lumMod val="65000"/>
                    <a:lumOff val="35000"/>
                  </a:schemeClr>
                </a:solidFill>
                <a:latin typeface="Verdana" panose="020B0604030504040204" pitchFamily="34" charset="0"/>
              </a:rPr>
              <a:t>The Staff Report’s Finding:</a:t>
            </a:r>
            <a:br>
              <a:rPr lang="en-US" altLang="en-US" sz="1800" b="1" i="1" dirty="0">
                <a:solidFill>
                  <a:schemeClr val="tx1">
                    <a:lumMod val="65000"/>
                    <a:lumOff val="35000"/>
                  </a:schemeClr>
                </a:solidFill>
                <a:latin typeface="Verdana" panose="020B0604030504040204" pitchFamily="34" charset="0"/>
              </a:rPr>
            </a:br>
            <a:br>
              <a:rPr lang="en-US" altLang="en-US" sz="1200" b="1" i="1" dirty="0">
                <a:solidFill>
                  <a:schemeClr val="tx1">
                    <a:lumMod val="65000"/>
                    <a:lumOff val="35000"/>
                  </a:schemeClr>
                </a:solidFill>
                <a:latin typeface="Verdana" panose="020B0604030504040204" pitchFamily="34" charset="0"/>
              </a:rPr>
            </a:br>
            <a:endParaRPr lang="en-US" altLang="en-US" b="1" dirty="0">
              <a:solidFill>
                <a:schemeClr val="tx1">
                  <a:lumMod val="65000"/>
                  <a:lumOff val="35000"/>
                </a:schemeClr>
              </a:solidFill>
              <a:latin typeface="Verdana" panose="020B0604030504040204" pitchFamily="34" charset="0"/>
            </a:endParaRPr>
          </a:p>
        </p:txBody>
      </p:sp>
      <p:sp>
        <p:nvSpPr>
          <p:cNvPr id="9" name="Rectangle 2">
            <a:extLst>
              <a:ext uri="{FF2B5EF4-FFF2-40B4-BE49-F238E27FC236}">
                <a16:creationId xmlns:a16="http://schemas.microsoft.com/office/drawing/2014/main" id="{8685EA07-0982-4002-B111-B153791B192A}"/>
              </a:ext>
            </a:extLst>
          </p:cNvPr>
          <p:cNvSpPr txBox="1">
            <a:spLocks/>
          </p:cNvSpPr>
          <p:nvPr/>
        </p:nvSpPr>
        <p:spPr bwMode="auto">
          <a:xfrm>
            <a:off x="304800" y="1298863"/>
            <a:ext cx="8458200" cy="517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3200" kern="1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2pPr>
            <a:lvl3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3pPr>
            <a:lvl4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4pPr>
            <a:lvl5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5pPr>
            <a:lvl6pPr marL="4572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6pPr>
            <a:lvl7pPr marL="9144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7pPr>
            <a:lvl8pPr marL="13716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8pPr>
            <a:lvl9pPr marL="18288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9pPr>
          </a:lstStyle>
          <a:p>
            <a:r>
              <a:rPr lang="en-US" sz="2600" i="1" dirty="0">
                <a:latin typeface="Cambria" panose="02040503050406030204" pitchFamily="18" charset="0"/>
                <a:ea typeface="Times New Roman" panose="02020603050405020304" pitchFamily="18" charset="0"/>
                <a:cs typeface="Cambria" panose="02040503050406030204" pitchFamily="18" charset="0"/>
              </a:rPr>
              <a:t>“While the building is taller than most existing buildings in the area, it is within </a:t>
            </a:r>
            <a:r>
              <a:rPr lang="en-US" sz="2600" i="1" spc="-30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the allowable building height limit, </a:t>
            </a:r>
            <a:r>
              <a:rPr lang="en-US" sz="2600" b="1" i="1" dirty="0">
                <a:solidFill>
                  <a:srgbClr val="C00000"/>
                </a:solidFill>
                <a:latin typeface="Cambria" panose="02040503050406030204" pitchFamily="18" charset="0"/>
                <a:ea typeface="Times New Roman" panose="02020603050405020304" pitchFamily="18" charset="0"/>
                <a:cs typeface="Cambria" panose="02040503050406030204" pitchFamily="18" charset="0"/>
              </a:rPr>
              <a:t>and design elements have been</a:t>
            </a:r>
            <a:r>
              <a:rPr lang="en-US" sz="2600" b="1" i="1" spc="5" dirty="0">
                <a:solidFill>
                  <a:srgbClr val="C00000"/>
                </a:solidFill>
                <a:latin typeface="Cambria" panose="02040503050406030204" pitchFamily="18" charset="0"/>
                <a:ea typeface="Times New Roman" panose="02020603050405020304" pitchFamily="18" charset="0"/>
                <a:cs typeface="Cambria" panose="02040503050406030204" pitchFamily="18" charset="0"/>
              </a:rPr>
              <a:t> </a:t>
            </a:r>
            <a:r>
              <a:rPr lang="en-US" sz="2600" b="1" i="1" dirty="0">
                <a:solidFill>
                  <a:srgbClr val="C00000"/>
                </a:solidFill>
                <a:latin typeface="Cambria" panose="02040503050406030204" pitchFamily="18" charset="0"/>
                <a:ea typeface="Times New Roman" panose="02020603050405020304" pitchFamily="18" charset="0"/>
                <a:cs typeface="Cambria" panose="02040503050406030204" pitchFamily="18" charset="0"/>
              </a:rPr>
              <a:t>incorporated to address the four-story building height datum.</a:t>
            </a:r>
            <a:r>
              <a:rPr lang="en-US" sz="2600" i="1" dirty="0">
                <a:latin typeface="Cambria" panose="02040503050406030204" pitchFamily="18" charset="0"/>
                <a:ea typeface="Times New Roman" panose="02020603050405020304" pitchFamily="18" charset="0"/>
                <a:cs typeface="Cambria" panose="02040503050406030204" pitchFamily="18" charset="0"/>
              </a:rPr>
              <a:t> A direct result of</a:t>
            </a:r>
            <a:r>
              <a:rPr lang="en-US" sz="2600" i="1" spc="-30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the step-down height at the west edge is a that significant portion (almost a</a:t>
            </a:r>
            <a:r>
              <a:rPr lang="en-US" sz="2600" i="1" spc="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third)</a:t>
            </a:r>
            <a:r>
              <a:rPr lang="en-US" sz="2600" i="1" spc="1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of</a:t>
            </a:r>
            <a:r>
              <a:rPr lang="en-US" sz="2600" i="1" spc="2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the</a:t>
            </a:r>
            <a:r>
              <a:rPr lang="en-US" sz="2600" i="1" spc="2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north</a:t>
            </a:r>
            <a:r>
              <a:rPr lang="en-US" sz="2600" i="1" spc="3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and</a:t>
            </a:r>
            <a:r>
              <a:rPr lang="en-US" sz="2600" i="1" spc="3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south</a:t>
            </a:r>
            <a:r>
              <a:rPr lang="en-US" sz="2600" i="1" spc="3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elevations</a:t>
            </a:r>
            <a:r>
              <a:rPr lang="en-US" sz="2600" i="1" spc="2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are</a:t>
            </a:r>
            <a:r>
              <a:rPr lang="en-US" sz="2600" i="1" spc="2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in</a:t>
            </a:r>
            <a:r>
              <a:rPr lang="en-US" sz="2600" i="1" spc="3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fact</a:t>
            </a:r>
            <a:r>
              <a:rPr lang="en-US" sz="2600" i="1" spc="2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4</a:t>
            </a:r>
            <a:r>
              <a:rPr lang="en-US" sz="2600" i="1" spc="3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stories</a:t>
            </a:r>
            <a:r>
              <a:rPr lang="en-US" sz="2600" i="1" spc="2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tall.</a:t>
            </a:r>
            <a:r>
              <a:rPr lang="en-US" sz="2600" i="1" spc="3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The</a:t>
            </a:r>
            <a:r>
              <a:rPr lang="en-US" sz="2600" i="1" spc="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southwest parapet detail carries thru the south and southeast elevations to</a:t>
            </a:r>
            <a:r>
              <a:rPr lang="en-US" sz="2600" i="1" spc="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delineate</a:t>
            </a:r>
            <a:r>
              <a:rPr lang="en-US" sz="2600" i="1" spc="-1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this</a:t>
            </a:r>
            <a:r>
              <a:rPr lang="en-US" sz="2600" i="1" spc="-1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datum. Additionally,</a:t>
            </a:r>
            <a:r>
              <a:rPr lang="en-US" sz="2600" i="1" spc="-1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the</a:t>
            </a:r>
            <a:r>
              <a:rPr lang="en-US" sz="2600" i="1" spc="-1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middle</a:t>
            </a:r>
            <a:r>
              <a:rPr lang="en-US" sz="2600" i="1" spc="-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portion</a:t>
            </a:r>
            <a:r>
              <a:rPr lang="en-US" sz="2600" i="1" spc="-2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of</a:t>
            </a:r>
            <a:r>
              <a:rPr lang="en-US" sz="2600" i="1" spc="-1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the</a:t>
            </a:r>
            <a:r>
              <a:rPr lang="en-US" sz="2600" i="1" spc="-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east</a:t>
            </a:r>
            <a:r>
              <a:rPr lang="en-US" sz="2600" i="1" spc="-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elevation which</a:t>
            </a:r>
            <a:r>
              <a:rPr lang="en-US" sz="2600" i="1" spc="-1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makes</a:t>
            </a:r>
            <a:r>
              <a:rPr lang="en-US" sz="2600" i="1" spc="-1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up</a:t>
            </a:r>
            <a:r>
              <a:rPr lang="en-US" sz="2600" i="1" spc="-1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approximately</a:t>
            </a:r>
            <a:r>
              <a:rPr lang="en-US" sz="2600" i="1" spc="-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40%</a:t>
            </a:r>
            <a:r>
              <a:rPr lang="en-US" sz="2600" i="1" spc="-1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of</a:t>
            </a:r>
            <a:r>
              <a:rPr lang="en-US" sz="2600" i="1" spc="-1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the</a:t>
            </a:r>
            <a:r>
              <a:rPr lang="en-US" sz="2600" i="1" spc="-1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length</a:t>
            </a:r>
            <a:r>
              <a:rPr lang="en-US" sz="2600" i="1" spc="-2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has</a:t>
            </a:r>
            <a:r>
              <a:rPr lang="en-US" sz="2600" i="1" spc="-1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a</a:t>
            </a:r>
            <a:r>
              <a:rPr lang="en-US" sz="2600" i="1" spc="-1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brick</a:t>
            </a:r>
            <a:r>
              <a:rPr lang="en-US" sz="2600" i="1" spc="-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cornice</a:t>
            </a:r>
            <a:r>
              <a:rPr lang="en-US" sz="2600" i="1" spc="-1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detail</a:t>
            </a:r>
            <a:r>
              <a:rPr lang="en-US" sz="2600" i="1" spc="-1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at</a:t>
            </a:r>
            <a:r>
              <a:rPr lang="en-US" sz="2600" i="1" spc="-30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this datum height that is further enhanced with a 6-inch step back to the</a:t>
            </a:r>
            <a:r>
              <a:rPr lang="en-US" sz="2600" i="1" spc="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upper</a:t>
            </a:r>
            <a:r>
              <a:rPr lang="en-US" sz="2600" i="1" spc="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floor.”</a:t>
            </a:r>
            <a:endParaRPr lang="en-US" sz="2600" dirty="0">
              <a:latin typeface="Cambria" panose="02040503050406030204" pitchFamily="18" charset="0"/>
              <a:ea typeface="Times New Roman" panose="02020603050405020304" pitchFamily="18" charset="0"/>
              <a:cs typeface="Cambria" panose="02040503050406030204" pitchFamily="18" charset="0"/>
            </a:endParaRPr>
          </a:p>
          <a:p>
            <a:br>
              <a:rPr lang="en-US" altLang="en-US" sz="1800" b="1" i="1" dirty="0">
                <a:solidFill>
                  <a:schemeClr val="tx1">
                    <a:lumMod val="65000"/>
                    <a:lumOff val="35000"/>
                  </a:schemeClr>
                </a:solidFill>
                <a:latin typeface="Verdana" panose="020B0604030504040204" pitchFamily="34" charset="0"/>
              </a:rPr>
            </a:br>
            <a:br>
              <a:rPr lang="en-US" altLang="en-US" sz="1200" b="1" i="1" dirty="0">
                <a:solidFill>
                  <a:schemeClr val="tx1">
                    <a:lumMod val="65000"/>
                    <a:lumOff val="35000"/>
                  </a:schemeClr>
                </a:solidFill>
                <a:latin typeface="Verdana" panose="020B0604030504040204" pitchFamily="34" charset="0"/>
              </a:rPr>
            </a:br>
            <a:endParaRPr lang="en-US" altLang="en-US" b="1" dirty="0">
              <a:solidFill>
                <a:schemeClr val="tx1">
                  <a:lumMod val="65000"/>
                  <a:lumOff val="35000"/>
                </a:schemeClr>
              </a:solidFill>
              <a:latin typeface="Verdana" panose="020B0604030504040204" pitchFamily="34" charset="0"/>
            </a:endParaRPr>
          </a:p>
        </p:txBody>
      </p:sp>
    </p:spTree>
    <p:extLst>
      <p:ext uri="{BB962C8B-B14F-4D97-AF65-F5344CB8AC3E}">
        <p14:creationId xmlns:p14="http://schemas.microsoft.com/office/powerpoint/2010/main" val="537101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524000"/>
            <a:ext cx="8534400" cy="584775"/>
          </a:xfrm>
          <a:prstGeom prst="rect">
            <a:avLst/>
          </a:prstGeom>
          <a:noFill/>
        </p:spPr>
        <p:txBody>
          <a:bodyPr wrap="square" rtlCol="0">
            <a:spAutoFit/>
          </a:bodyPr>
          <a:lstStyle/>
          <a:p>
            <a:pPr marL="457200" lvl="0" indent="-457200">
              <a:buFont typeface="Arial" panose="020B0604020202020204" pitchFamily="34" charset="0"/>
              <a:buChar char="•"/>
            </a:pPr>
            <a:endParaRPr lang="en-US" sz="3200" dirty="0">
              <a:latin typeface="Verdana" panose="020B0604030504040204" pitchFamily="34" charset="0"/>
              <a:ea typeface="Verdana" panose="020B0604030504040204" pitchFamily="34" charset="0"/>
              <a:cs typeface="Verdana" panose="020B0604030504040204" pitchFamily="34" charset="0"/>
            </a:endParaRPr>
          </a:p>
        </p:txBody>
      </p:sp>
      <p:sp>
        <p:nvSpPr>
          <p:cNvPr id="382978" name="Rectangle 2"/>
          <p:cNvSpPr>
            <a:spLocks noGrp="1"/>
          </p:cNvSpPr>
          <p:nvPr>
            <p:ph type="title"/>
          </p:nvPr>
        </p:nvSpPr>
        <p:spPr>
          <a:xfrm>
            <a:off x="381000" y="274638"/>
            <a:ext cx="8458200" cy="258762"/>
          </a:xfrm>
        </p:spPr>
        <p:txBody>
          <a:bodyPr/>
          <a:lstStyle/>
          <a:p>
            <a:r>
              <a:rPr lang="en-US" altLang="en-US" sz="1400" i="1" dirty="0">
                <a:solidFill>
                  <a:schemeClr val="tx1">
                    <a:lumMod val="65000"/>
                    <a:lumOff val="35000"/>
                  </a:schemeClr>
                </a:solidFill>
                <a:latin typeface="Verdana" panose="020B0604030504040204" pitchFamily="34" charset="0"/>
              </a:rPr>
              <a:t>NWDA appeal of the proposal for NW 23</a:t>
            </a:r>
            <a:r>
              <a:rPr lang="en-US" altLang="en-US" sz="1400" i="1" baseline="30000" dirty="0">
                <a:solidFill>
                  <a:schemeClr val="tx1">
                    <a:lumMod val="65000"/>
                    <a:lumOff val="35000"/>
                  </a:schemeClr>
                </a:solidFill>
                <a:latin typeface="Verdana" panose="020B0604030504040204" pitchFamily="34" charset="0"/>
              </a:rPr>
              <a:t>rd</a:t>
            </a:r>
            <a:r>
              <a:rPr lang="en-US" altLang="en-US" sz="1400" i="1" dirty="0">
                <a:solidFill>
                  <a:schemeClr val="tx1">
                    <a:lumMod val="65000"/>
                    <a:lumOff val="35000"/>
                  </a:schemeClr>
                </a:solidFill>
                <a:latin typeface="Verdana" panose="020B0604030504040204" pitchFamily="34" charset="0"/>
              </a:rPr>
              <a:t> and Marshall</a:t>
            </a:r>
            <a:br>
              <a:rPr lang="en-US" altLang="en-US" sz="1800" b="1" i="1" dirty="0">
                <a:solidFill>
                  <a:schemeClr val="tx1">
                    <a:lumMod val="65000"/>
                    <a:lumOff val="35000"/>
                  </a:schemeClr>
                </a:solidFill>
                <a:latin typeface="Verdana" panose="020B0604030504040204" pitchFamily="34" charset="0"/>
              </a:rPr>
            </a:br>
            <a:br>
              <a:rPr lang="en-US" altLang="en-US" sz="1200" b="1" i="1" dirty="0">
                <a:solidFill>
                  <a:schemeClr val="tx1">
                    <a:lumMod val="65000"/>
                    <a:lumOff val="35000"/>
                  </a:schemeClr>
                </a:solidFill>
                <a:latin typeface="Verdana" panose="020B0604030504040204" pitchFamily="34" charset="0"/>
              </a:rPr>
            </a:br>
            <a:endParaRPr lang="en-US" altLang="en-US" b="1" dirty="0">
              <a:solidFill>
                <a:schemeClr val="tx1">
                  <a:lumMod val="65000"/>
                  <a:lumOff val="35000"/>
                </a:schemeClr>
              </a:solidFill>
              <a:latin typeface="Verdana" panose="020B0604030504040204" pitchFamily="34" charset="0"/>
            </a:endParaRPr>
          </a:p>
        </p:txBody>
      </p:sp>
      <p:sp>
        <p:nvSpPr>
          <p:cNvPr id="8" name="Rectangle 2">
            <a:extLst>
              <a:ext uri="{FF2B5EF4-FFF2-40B4-BE49-F238E27FC236}">
                <a16:creationId xmlns:a16="http://schemas.microsoft.com/office/drawing/2014/main" id="{5F4C2DEC-EEA0-4690-8897-D302E5C94C7C}"/>
              </a:ext>
            </a:extLst>
          </p:cNvPr>
          <p:cNvSpPr txBox="1">
            <a:spLocks/>
          </p:cNvSpPr>
          <p:nvPr/>
        </p:nvSpPr>
        <p:spPr bwMode="auto">
          <a:xfrm>
            <a:off x="381000" y="680870"/>
            <a:ext cx="84582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3200" kern="1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2pPr>
            <a:lvl3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3pPr>
            <a:lvl4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4pPr>
            <a:lvl5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5pPr>
            <a:lvl6pPr marL="4572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6pPr>
            <a:lvl7pPr marL="9144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7pPr>
            <a:lvl8pPr marL="13716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8pPr>
            <a:lvl9pPr marL="18288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9pPr>
          </a:lstStyle>
          <a:p>
            <a:r>
              <a:rPr lang="en-US" altLang="en-US" b="1" i="1" dirty="0">
                <a:solidFill>
                  <a:schemeClr val="tx1">
                    <a:lumMod val="65000"/>
                    <a:lumOff val="35000"/>
                  </a:schemeClr>
                </a:solidFill>
                <a:latin typeface="Verdana" panose="020B0604030504040204" pitchFamily="34" charset="0"/>
              </a:rPr>
              <a:t>The Staff Report’s Finding:</a:t>
            </a:r>
            <a:br>
              <a:rPr lang="en-US" altLang="en-US" sz="1800" b="1" i="1" dirty="0">
                <a:solidFill>
                  <a:schemeClr val="tx1">
                    <a:lumMod val="65000"/>
                    <a:lumOff val="35000"/>
                  </a:schemeClr>
                </a:solidFill>
                <a:latin typeface="Verdana" panose="020B0604030504040204" pitchFamily="34" charset="0"/>
              </a:rPr>
            </a:br>
            <a:br>
              <a:rPr lang="en-US" altLang="en-US" sz="1200" b="1" i="1" dirty="0">
                <a:solidFill>
                  <a:schemeClr val="tx1">
                    <a:lumMod val="65000"/>
                    <a:lumOff val="35000"/>
                  </a:schemeClr>
                </a:solidFill>
                <a:latin typeface="Verdana" panose="020B0604030504040204" pitchFamily="34" charset="0"/>
              </a:rPr>
            </a:br>
            <a:endParaRPr lang="en-US" altLang="en-US" b="1" dirty="0">
              <a:solidFill>
                <a:schemeClr val="tx1">
                  <a:lumMod val="65000"/>
                  <a:lumOff val="35000"/>
                </a:schemeClr>
              </a:solidFill>
              <a:latin typeface="Verdana" panose="020B0604030504040204" pitchFamily="34" charset="0"/>
            </a:endParaRPr>
          </a:p>
        </p:txBody>
      </p:sp>
      <p:sp>
        <p:nvSpPr>
          <p:cNvPr id="9" name="Rectangle 2">
            <a:extLst>
              <a:ext uri="{FF2B5EF4-FFF2-40B4-BE49-F238E27FC236}">
                <a16:creationId xmlns:a16="http://schemas.microsoft.com/office/drawing/2014/main" id="{8685EA07-0982-4002-B111-B153791B192A}"/>
              </a:ext>
            </a:extLst>
          </p:cNvPr>
          <p:cNvSpPr txBox="1">
            <a:spLocks/>
          </p:cNvSpPr>
          <p:nvPr/>
        </p:nvSpPr>
        <p:spPr bwMode="auto">
          <a:xfrm>
            <a:off x="304800" y="1298863"/>
            <a:ext cx="8458200" cy="517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3200" kern="1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2pPr>
            <a:lvl3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3pPr>
            <a:lvl4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4pPr>
            <a:lvl5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5pPr>
            <a:lvl6pPr marL="4572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6pPr>
            <a:lvl7pPr marL="9144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7pPr>
            <a:lvl8pPr marL="13716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8pPr>
            <a:lvl9pPr marL="18288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9pPr>
          </a:lstStyle>
          <a:p>
            <a:r>
              <a:rPr lang="en-US" sz="2600" i="1" dirty="0">
                <a:latin typeface="Cambria" panose="02040503050406030204" pitchFamily="18" charset="0"/>
                <a:ea typeface="Times New Roman" panose="02020603050405020304" pitchFamily="18" charset="0"/>
                <a:cs typeface="Cambria" panose="02040503050406030204" pitchFamily="18" charset="0"/>
              </a:rPr>
              <a:t>“While the building is taller than most existing buildings in the area, it is within </a:t>
            </a:r>
            <a:r>
              <a:rPr lang="en-US" sz="2600" i="1" spc="-30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the allowable building height limit, and design elements have been</a:t>
            </a:r>
            <a:r>
              <a:rPr lang="en-US" sz="2600" i="1" spc="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incorporated to address the four-story building height datum. A direct result of</a:t>
            </a:r>
            <a:r>
              <a:rPr lang="en-US" sz="2600" i="1" spc="-30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the step-down height at the west edge is </a:t>
            </a:r>
            <a:r>
              <a:rPr lang="en-US" sz="2600" b="1" i="1" dirty="0">
                <a:solidFill>
                  <a:srgbClr val="C00000"/>
                </a:solidFill>
                <a:latin typeface="Cambria" panose="02040503050406030204" pitchFamily="18" charset="0"/>
                <a:ea typeface="Times New Roman" panose="02020603050405020304" pitchFamily="18" charset="0"/>
                <a:cs typeface="Cambria" panose="02040503050406030204" pitchFamily="18" charset="0"/>
              </a:rPr>
              <a:t>a that significant portion (almost a</a:t>
            </a:r>
            <a:r>
              <a:rPr lang="en-US" sz="2600" b="1" i="1" spc="5" dirty="0">
                <a:solidFill>
                  <a:srgbClr val="C00000"/>
                </a:solidFill>
                <a:latin typeface="Cambria" panose="02040503050406030204" pitchFamily="18" charset="0"/>
                <a:ea typeface="Times New Roman" panose="02020603050405020304" pitchFamily="18" charset="0"/>
                <a:cs typeface="Cambria" panose="02040503050406030204" pitchFamily="18" charset="0"/>
              </a:rPr>
              <a:t> </a:t>
            </a:r>
            <a:r>
              <a:rPr lang="en-US" sz="2600" b="1" i="1" dirty="0">
                <a:solidFill>
                  <a:srgbClr val="C00000"/>
                </a:solidFill>
                <a:latin typeface="Cambria" panose="02040503050406030204" pitchFamily="18" charset="0"/>
                <a:ea typeface="Times New Roman" panose="02020603050405020304" pitchFamily="18" charset="0"/>
                <a:cs typeface="Cambria" panose="02040503050406030204" pitchFamily="18" charset="0"/>
              </a:rPr>
              <a:t>third)</a:t>
            </a:r>
            <a:r>
              <a:rPr lang="en-US" sz="2600" b="1" i="1" spc="10" dirty="0">
                <a:solidFill>
                  <a:srgbClr val="C00000"/>
                </a:solidFill>
                <a:latin typeface="Cambria" panose="02040503050406030204" pitchFamily="18" charset="0"/>
                <a:ea typeface="Times New Roman" panose="02020603050405020304" pitchFamily="18" charset="0"/>
                <a:cs typeface="Cambria" panose="02040503050406030204" pitchFamily="18" charset="0"/>
              </a:rPr>
              <a:t> </a:t>
            </a:r>
            <a:r>
              <a:rPr lang="en-US" sz="2600" b="1" i="1" dirty="0">
                <a:solidFill>
                  <a:srgbClr val="C00000"/>
                </a:solidFill>
                <a:latin typeface="Cambria" panose="02040503050406030204" pitchFamily="18" charset="0"/>
                <a:ea typeface="Times New Roman" panose="02020603050405020304" pitchFamily="18" charset="0"/>
                <a:cs typeface="Cambria" panose="02040503050406030204" pitchFamily="18" charset="0"/>
              </a:rPr>
              <a:t>of</a:t>
            </a:r>
            <a:r>
              <a:rPr lang="en-US" sz="2600" b="1" i="1" spc="20" dirty="0">
                <a:solidFill>
                  <a:srgbClr val="C00000"/>
                </a:solidFill>
                <a:latin typeface="Cambria" panose="02040503050406030204" pitchFamily="18" charset="0"/>
                <a:ea typeface="Times New Roman" panose="02020603050405020304" pitchFamily="18" charset="0"/>
                <a:cs typeface="Cambria" panose="02040503050406030204" pitchFamily="18" charset="0"/>
              </a:rPr>
              <a:t> </a:t>
            </a:r>
            <a:r>
              <a:rPr lang="en-US" sz="2600" b="1" i="1" dirty="0">
                <a:solidFill>
                  <a:srgbClr val="C00000"/>
                </a:solidFill>
                <a:latin typeface="Cambria" panose="02040503050406030204" pitchFamily="18" charset="0"/>
                <a:ea typeface="Times New Roman" panose="02020603050405020304" pitchFamily="18" charset="0"/>
                <a:cs typeface="Cambria" panose="02040503050406030204" pitchFamily="18" charset="0"/>
              </a:rPr>
              <a:t>the</a:t>
            </a:r>
            <a:r>
              <a:rPr lang="en-US" sz="2600" b="1" i="1" spc="20" dirty="0">
                <a:solidFill>
                  <a:srgbClr val="C00000"/>
                </a:solidFill>
                <a:latin typeface="Cambria" panose="02040503050406030204" pitchFamily="18" charset="0"/>
                <a:ea typeface="Times New Roman" panose="02020603050405020304" pitchFamily="18" charset="0"/>
                <a:cs typeface="Cambria" panose="02040503050406030204" pitchFamily="18" charset="0"/>
              </a:rPr>
              <a:t> </a:t>
            </a:r>
            <a:r>
              <a:rPr lang="en-US" sz="2600" b="1" i="1" dirty="0">
                <a:solidFill>
                  <a:srgbClr val="C00000"/>
                </a:solidFill>
                <a:latin typeface="Cambria" panose="02040503050406030204" pitchFamily="18" charset="0"/>
                <a:ea typeface="Times New Roman" panose="02020603050405020304" pitchFamily="18" charset="0"/>
                <a:cs typeface="Cambria" panose="02040503050406030204" pitchFamily="18" charset="0"/>
              </a:rPr>
              <a:t>north</a:t>
            </a:r>
            <a:r>
              <a:rPr lang="en-US" sz="2600" b="1" i="1" spc="30" dirty="0">
                <a:solidFill>
                  <a:srgbClr val="C00000"/>
                </a:solidFill>
                <a:latin typeface="Cambria" panose="02040503050406030204" pitchFamily="18" charset="0"/>
                <a:ea typeface="Times New Roman" panose="02020603050405020304" pitchFamily="18" charset="0"/>
                <a:cs typeface="Cambria" panose="02040503050406030204" pitchFamily="18" charset="0"/>
              </a:rPr>
              <a:t> </a:t>
            </a:r>
            <a:r>
              <a:rPr lang="en-US" sz="2600" b="1" i="1" dirty="0">
                <a:solidFill>
                  <a:srgbClr val="C00000"/>
                </a:solidFill>
                <a:latin typeface="Cambria" panose="02040503050406030204" pitchFamily="18" charset="0"/>
                <a:ea typeface="Times New Roman" panose="02020603050405020304" pitchFamily="18" charset="0"/>
                <a:cs typeface="Cambria" panose="02040503050406030204" pitchFamily="18" charset="0"/>
              </a:rPr>
              <a:t>and</a:t>
            </a:r>
            <a:r>
              <a:rPr lang="en-US" sz="2600" b="1" i="1" spc="30" dirty="0">
                <a:solidFill>
                  <a:srgbClr val="C00000"/>
                </a:solidFill>
                <a:latin typeface="Cambria" panose="02040503050406030204" pitchFamily="18" charset="0"/>
                <a:ea typeface="Times New Roman" panose="02020603050405020304" pitchFamily="18" charset="0"/>
                <a:cs typeface="Cambria" panose="02040503050406030204" pitchFamily="18" charset="0"/>
              </a:rPr>
              <a:t> </a:t>
            </a:r>
            <a:r>
              <a:rPr lang="en-US" sz="2600" b="1" i="1" dirty="0">
                <a:solidFill>
                  <a:srgbClr val="C00000"/>
                </a:solidFill>
                <a:latin typeface="Cambria" panose="02040503050406030204" pitchFamily="18" charset="0"/>
                <a:ea typeface="Times New Roman" panose="02020603050405020304" pitchFamily="18" charset="0"/>
                <a:cs typeface="Cambria" panose="02040503050406030204" pitchFamily="18" charset="0"/>
              </a:rPr>
              <a:t>south</a:t>
            </a:r>
            <a:r>
              <a:rPr lang="en-US" sz="2600" b="1" i="1" spc="30" dirty="0">
                <a:solidFill>
                  <a:srgbClr val="C00000"/>
                </a:solidFill>
                <a:latin typeface="Cambria" panose="02040503050406030204" pitchFamily="18" charset="0"/>
                <a:ea typeface="Times New Roman" panose="02020603050405020304" pitchFamily="18" charset="0"/>
                <a:cs typeface="Cambria" panose="02040503050406030204" pitchFamily="18" charset="0"/>
              </a:rPr>
              <a:t> </a:t>
            </a:r>
            <a:r>
              <a:rPr lang="en-US" sz="2600" b="1" i="1" dirty="0">
                <a:solidFill>
                  <a:srgbClr val="C00000"/>
                </a:solidFill>
                <a:latin typeface="Cambria" panose="02040503050406030204" pitchFamily="18" charset="0"/>
                <a:ea typeface="Times New Roman" panose="02020603050405020304" pitchFamily="18" charset="0"/>
                <a:cs typeface="Cambria" panose="02040503050406030204" pitchFamily="18" charset="0"/>
              </a:rPr>
              <a:t>elevations</a:t>
            </a:r>
            <a:r>
              <a:rPr lang="en-US" sz="2600" b="1" i="1" spc="20" dirty="0">
                <a:solidFill>
                  <a:srgbClr val="C00000"/>
                </a:solidFill>
                <a:latin typeface="Cambria" panose="02040503050406030204" pitchFamily="18" charset="0"/>
                <a:ea typeface="Times New Roman" panose="02020603050405020304" pitchFamily="18" charset="0"/>
                <a:cs typeface="Cambria" panose="02040503050406030204" pitchFamily="18" charset="0"/>
              </a:rPr>
              <a:t> </a:t>
            </a:r>
            <a:r>
              <a:rPr lang="en-US" sz="2600" b="1" i="1" dirty="0">
                <a:solidFill>
                  <a:srgbClr val="C00000"/>
                </a:solidFill>
                <a:latin typeface="Cambria" panose="02040503050406030204" pitchFamily="18" charset="0"/>
                <a:ea typeface="Times New Roman" panose="02020603050405020304" pitchFamily="18" charset="0"/>
                <a:cs typeface="Cambria" panose="02040503050406030204" pitchFamily="18" charset="0"/>
              </a:rPr>
              <a:t>are</a:t>
            </a:r>
            <a:r>
              <a:rPr lang="en-US" sz="2600" b="1" i="1" spc="25" dirty="0">
                <a:solidFill>
                  <a:srgbClr val="C00000"/>
                </a:solidFill>
                <a:latin typeface="Cambria" panose="02040503050406030204" pitchFamily="18" charset="0"/>
                <a:ea typeface="Times New Roman" panose="02020603050405020304" pitchFamily="18" charset="0"/>
                <a:cs typeface="Cambria" panose="02040503050406030204" pitchFamily="18" charset="0"/>
              </a:rPr>
              <a:t> </a:t>
            </a:r>
            <a:r>
              <a:rPr lang="en-US" sz="2600" b="1" i="1" dirty="0">
                <a:solidFill>
                  <a:srgbClr val="C00000"/>
                </a:solidFill>
                <a:latin typeface="Cambria" panose="02040503050406030204" pitchFamily="18" charset="0"/>
                <a:ea typeface="Times New Roman" panose="02020603050405020304" pitchFamily="18" charset="0"/>
                <a:cs typeface="Cambria" panose="02040503050406030204" pitchFamily="18" charset="0"/>
              </a:rPr>
              <a:t>in</a:t>
            </a:r>
            <a:r>
              <a:rPr lang="en-US" sz="2600" b="1" i="1" spc="30" dirty="0">
                <a:solidFill>
                  <a:srgbClr val="C00000"/>
                </a:solidFill>
                <a:latin typeface="Cambria" panose="02040503050406030204" pitchFamily="18" charset="0"/>
                <a:ea typeface="Times New Roman" panose="02020603050405020304" pitchFamily="18" charset="0"/>
                <a:cs typeface="Cambria" panose="02040503050406030204" pitchFamily="18" charset="0"/>
              </a:rPr>
              <a:t> </a:t>
            </a:r>
            <a:r>
              <a:rPr lang="en-US" sz="2600" b="1" i="1" dirty="0">
                <a:solidFill>
                  <a:srgbClr val="C00000"/>
                </a:solidFill>
                <a:latin typeface="Cambria" panose="02040503050406030204" pitchFamily="18" charset="0"/>
                <a:ea typeface="Times New Roman" panose="02020603050405020304" pitchFamily="18" charset="0"/>
                <a:cs typeface="Cambria" panose="02040503050406030204" pitchFamily="18" charset="0"/>
              </a:rPr>
              <a:t>fact</a:t>
            </a:r>
            <a:r>
              <a:rPr lang="en-US" sz="2600" b="1" i="1" spc="25" dirty="0">
                <a:solidFill>
                  <a:srgbClr val="C00000"/>
                </a:solidFill>
                <a:latin typeface="Cambria" panose="02040503050406030204" pitchFamily="18" charset="0"/>
                <a:ea typeface="Times New Roman" panose="02020603050405020304" pitchFamily="18" charset="0"/>
                <a:cs typeface="Cambria" panose="02040503050406030204" pitchFamily="18" charset="0"/>
              </a:rPr>
              <a:t> </a:t>
            </a:r>
            <a:r>
              <a:rPr lang="en-US" sz="2600" b="1" i="1" dirty="0">
                <a:solidFill>
                  <a:srgbClr val="C00000"/>
                </a:solidFill>
                <a:latin typeface="Cambria" panose="02040503050406030204" pitchFamily="18" charset="0"/>
                <a:ea typeface="Times New Roman" panose="02020603050405020304" pitchFamily="18" charset="0"/>
                <a:cs typeface="Cambria" panose="02040503050406030204" pitchFamily="18" charset="0"/>
              </a:rPr>
              <a:t>4</a:t>
            </a:r>
            <a:r>
              <a:rPr lang="en-US" sz="2600" b="1" i="1" spc="30" dirty="0">
                <a:solidFill>
                  <a:srgbClr val="C00000"/>
                </a:solidFill>
                <a:latin typeface="Cambria" panose="02040503050406030204" pitchFamily="18" charset="0"/>
                <a:ea typeface="Times New Roman" panose="02020603050405020304" pitchFamily="18" charset="0"/>
                <a:cs typeface="Cambria" panose="02040503050406030204" pitchFamily="18" charset="0"/>
              </a:rPr>
              <a:t> </a:t>
            </a:r>
            <a:r>
              <a:rPr lang="en-US" sz="2600" b="1" i="1" dirty="0">
                <a:solidFill>
                  <a:srgbClr val="C00000"/>
                </a:solidFill>
                <a:latin typeface="Cambria" panose="02040503050406030204" pitchFamily="18" charset="0"/>
                <a:ea typeface="Times New Roman" panose="02020603050405020304" pitchFamily="18" charset="0"/>
                <a:cs typeface="Cambria" panose="02040503050406030204" pitchFamily="18" charset="0"/>
              </a:rPr>
              <a:t>stories</a:t>
            </a:r>
            <a:r>
              <a:rPr lang="en-US" sz="2600" b="1" i="1" spc="20" dirty="0">
                <a:solidFill>
                  <a:srgbClr val="C00000"/>
                </a:solidFill>
                <a:latin typeface="Cambria" panose="02040503050406030204" pitchFamily="18" charset="0"/>
                <a:ea typeface="Times New Roman" panose="02020603050405020304" pitchFamily="18" charset="0"/>
                <a:cs typeface="Cambria" panose="02040503050406030204" pitchFamily="18" charset="0"/>
              </a:rPr>
              <a:t> </a:t>
            </a:r>
            <a:r>
              <a:rPr lang="en-US" sz="2600" b="1" i="1" dirty="0">
                <a:solidFill>
                  <a:srgbClr val="C00000"/>
                </a:solidFill>
                <a:latin typeface="Cambria" panose="02040503050406030204" pitchFamily="18" charset="0"/>
                <a:ea typeface="Times New Roman" panose="02020603050405020304" pitchFamily="18" charset="0"/>
                <a:cs typeface="Cambria" panose="02040503050406030204" pitchFamily="18" charset="0"/>
              </a:rPr>
              <a:t>tall.</a:t>
            </a:r>
            <a:r>
              <a:rPr lang="en-US" sz="2600" i="1" spc="35" dirty="0">
                <a:solidFill>
                  <a:srgbClr val="C00000"/>
                </a:solidFill>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The</a:t>
            </a:r>
            <a:r>
              <a:rPr lang="en-US" sz="2600" i="1" spc="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southwest parapet detail carries thru the south and southeast elevations to</a:t>
            </a:r>
            <a:r>
              <a:rPr lang="en-US" sz="2600" i="1" spc="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delineate</a:t>
            </a:r>
            <a:r>
              <a:rPr lang="en-US" sz="2600" i="1" spc="-1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this</a:t>
            </a:r>
            <a:r>
              <a:rPr lang="en-US" sz="2600" i="1" spc="-1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datum. Additionally,</a:t>
            </a:r>
            <a:r>
              <a:rPr lang="en-US" sz="2600" i="1" spc="-1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the</a:t>
            </a:r>
            <a:r>
              <a:rPr lang="en-US" sz="2600" i="1" spc="-1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middle</a:t>
            </a:r>
            <a:r>
              <a:rPr lang="en-US" sz="2600" i="1" spc="-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portion</a:t>
            </a:r>
            <a:r>
              <a:rPr lang="en-US" sz="2600" i="1" spc="-2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of</a:t>
            </a:r>
            <a:r>
              <a:rPr lang="en-US" sz="2600" i="1" spc="-1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the</a:t>
            </a:r>
            <a:r>
              <a:rPr lang="en-US" sz="2600" i="1" spc="-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east</a:t>
            </a:r>
            <a:r>
              <a:rPr lang="en-US" sz="2600" i="1" spc="-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elevation which</a:t>
            </a:r>
            <a:r>
              <a:rPr lang="en-US" sz="2600" i="1" spc="-1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makes</a:t>
            </a:r>
            <a:r>
              <a:rPr lang="en-US" sz="2600" i="1" spc="-1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up</a:t>
            </a:r>
            <a:r>
              <a:rPr lang="en-US" sz="2600" i="1" spc="-1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approximately</a:t>
            </a:r>
            <a:r>
              <a:rPr lang="en-US" sz="2600" i="1" spc="-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40%</a:t>
            </a:r>
            <a:r>
              <a:rPr lang="en-US" sz="2600" i="1" spc="-1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of</a:t>
            </a:r>
            <a:r>
              <a:rPr lang="en-US" sz="2600" i="1" spc="-1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the</a:t>
            </a:r>
            <a:r>
              <a:rPr lang="en-US" sz="2600" i="1" spc="-1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length</a:t>
            </a:r>
            <a:r>
              <a:rPr lang="en-US" sz="2600" i="1" spc="-2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has</a:t>
            </a:r>
            <a:r>
              <a:rPr lang="en-US" sz="2600" i="1" spc="-1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a</a:t>
            </a:r>
            <a:r>
              <a:rPr lang="en-US" sz="2600" i="1" spc="-1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brick</a:t>
            </a:r>
            <a:r>
              <a:rPr lang="en-US" sz="2600" i="1" spc="-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cornice</a:t>
            </a:r>
            <a:r>
              <a:rPr lang="en-US" sz="2600" i="1" spc="-1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detail</a:t>
            </a:r>
            <a:r>
              <a:rPr lang="en-US" sz="2600" i="1" spc="-1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at</a:t>
            </a:r>
            <a:r>
              <a:rPr lang="en-US" sz="2600" i="1" spc="-30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this datum height that is further enhanced with a 6-inch step back to the</a:t>
            </a:r>
            <a:r>
              <a:rPr lang="en-US" sz="2600" i="1" spc="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upper</a:t>
            </a:r>
            <a:r>
              <a:rPr lang="en-US" sz="2600" i="1" spc="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floor.”</a:t>
            </a:r>
            <a:endParaRPr lang="en-US" sz="2600" dirty="0">
              <a:latin typeface="Cambria" panose="02040503050406030204" pitchFamily="18" charset="0"/>
              <a:ea typeface="Times New Roman" panose="02020603050405020304" pitchFamily="18" charset="0"/>
              <a:cs typeface="Cambria" panose="02040503050406030204" pitchFamily="18" charset="0"/>
            </a:endParaRPr>
          </a:p>
          <a:p>
            <a:br>
              <a:rPr lang="en-US" altLang="en-US" sz="1800" b="1" i="1" dirty="0">
                <a:solidFill>
                  <a:schemeClr val="tx1">
                    <a:lumMod val="65000"/>
                    <a:lumOff val="35000"/>
                  </a:schemeClr>
                </a:solidFill>
                <a:latin typeface="Verdana" panose="020B0604030504040204" pitchFamily="34" charset="0"/>
              </a:rPr>
            </a:br>
            <a:br>
              <a:rPr lang="en-US" altLang="en-US" sz="1200" b="1" i="1" dirty="0">
                <a:solidFill>
                  <a:schemeClr val="tx1">
                    <a:lumMod val="65000"/>
                    <a:lumOff val="35000"/>
                  </a:schemeClr>
                </a:solidFill>
                <a:latin typeface="Verdana" panose="020B0604030504040204" pitchFamily="34" charset="0"/>
              </a:rPr>
            </a:br>
            <a:endParaRPr lang="en-US" altLang="en-US" b="1" dirty="0">
              <a:solidFill>
                <a:schemeClr val="tx1">
                  <a:lumMod val="65000"/>
                  <a:lumOff val="35000"/>
                </a:schemeClr>
              </a:solidFill>
              <a:latin typeface="Verdana" panose="020B0604030504040204" pitchFamily="34" charset="0"/>
            </a:endParaRPr>
          </a:p>
        </p:txBody>
      </p:sp>
    </p:spTree>
    <p:extLst>
      <p:ext uri="{BB962C8B-B14F-4D97-AF65-F5344CB8AC3E}">
        <p14:creationId xmlns:p14="http://schemas.microsoft.com/office/powerpoint/2010/main" val="508687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524000"/>
            <a:ext cx="8534400" cy="584775"/>
          </a:xfrm>
          <a:prstGeom prst="rect">
            <a:avLst/>
          </a:prstGeom>
          <a:noFill/>
        </p:spPr>
        <p:txBody>
          <a:bodyPr wrap="square" rtlCol="0">
            <a:spAutoFit/>
          </a:bodyPr>
          <a:lstStyle/>
          <a:p>
            <a:pPr marL="457200" lvl="0" indent="-457200">
              <a:buFont typeface="Arial" panose="020B0604020202020204" pitchFamily="34" charset="0"/>
              <a:buChar char="•"/>
            </a:pPr>
            <a:endParaRPr lang="en-US" sz="3200" dirty="0">
              <a:latin typeface="Verdana" panose="020B0604030504040204" pitchFamily="34" charset="0"/>
              <a:ea typeface="Verdana" panose="020B0604030504040204" pitchFamily="34" charset="0"/>
              <a:cs typeface="Verdana" panose="020B0604030504040204" pitchFamily="34" charset="0"/>
            </a:endParaRPr>
          </a:p>
        </p:txBody>
      </p:sp>
      <p:sp>
        <p:nvSpPr>
          <p:cNvPr id="382978" name="Rectangle 2"/>
          <p:cNvSpPr>
            <a:spLocks noGrp="1"/>
          </p:cNvSpPr>
          <p:nvPr>
            <p:ph type="title"/>
          </p:nvPr>
        </p:nvSpPr>
        <p:spPr>
          <a:xfrm>
            <a:off x="381000" y="274638"/>
            <a:ext cx="8458200" cy="258762"/>
          </a:xfrm>
        </p:spPr>
        <p:txBody>
          <a:bodyPr/>
          <a:lstStyle/>
          <a:p>
            <a:r>
              <a:rPr lang="en-US" altLang="en-US" sz="1400" i="1" dirty="0">
                <a:solidFill>
                  <a:schemeClr val="tx1">
                    <a:lumMod val="65000"/>
                    <a:lumOff val="35000"/>
                  </a:schemeClr>
                </a:solidFill>
                <a:latin typeface="Verdana" panose="020B0604030504040204" pitchFamily="34" charset="0"/>
              </a:rPr>
              <a:t>NWDA appeal of the proposal for NW 23</a:t>
            </a:r>
            <a:r>
              <a:rPr lang="en-US" altLang="en-US" sz="1400" i="1" baseline="30000" dirty="0">
                <a:solidFill>
                  <a:schemeClr val="tx1">
                    <a:lumMod val="65000"/>
                    <a:lumOff val="35000"/>
                  </a:schemeClr>
                </a:solidFill>
                <a:latin typeface="Verdana" panose="020B0604030504040204" pitchFamily="34" charset="0"/>
              </a:rPr>
              <a:t>rd</a:t>
            </a:r>
            <a:r>
              <a:rPr lang="en-US" altLang="en-US" sz="1400" i="1" dirty="0">
                <a:solidFill>
                  <a:schemeClr val="tx1">
                    <a:lumMod val="65000"/>
                    <a:lumOff val="35000"/>
                  </a:schemeClr>
                </a:solidFill>
                <a:latin typeface="Verdana" panose="020B0604030504040204" pitchFamily="34" charset="0"/>
              </a:rPr>
              <a:t> and Marshall</a:t>
            </a:r>
            <a:br>
              <a:rPr lang="en-US" altLang="en-US" sz="1800" b="1" i="1" dirty="0">
                <a:solidFill>
                  <a:schemeClr val="tx1">
                    <a:lumMod val="65000"/>
                    <a:lumOff val="35000"/>
                  </a:schemeClr>
                </a:solidFill>
                <a:latin typeface="Verdana" panose="020B0604030504040204" pitchFamily="34" charset="0"/>
              </a:rPr>
            </a:br>
            <a:br>
              <a:rPr lang="en-US" altLang="en-US" sz="1200" b="1" i="1" dirty="0">
                <a:solidFill>
                  <a:schemeClr val="tx1">
                    <a:lumMod val="65000"/>
                    <a:lumOff val="35000"/>
                  </a:schemeClr>
                </a:solidFill>
                <a:latin typeface="Verdana" panose="020B0604030504040204" pitchFamily="34" charset="0"/>
              </a:rPr>
            </a:br>
            <a:endParaRPr lang="en-US" altLang="en-US" b="1" dirty="0">
              <a:solidFill>
                <a:schemeClr val="tx1">
                  <a:lumMod val="65000"/>
                  <a:lumOff val="35000"/>
                </a:schemeClr>
              </a:solidFill>
              <a:latin typeface="Verdana" panose="020B0604030504040204" pitchFamily="34" charset="0"/>
            </a:endParaRPr>
          </a:p>
        </p:txBody>
      </p:sp>
      <p:sp>
        <p:nvSpPr>
          <p:cNvPr id="8" name="Rectangle 2">
            <a:extLst>
              <a:ext uri="{FF2B5EF4-FFF2-40B4-BE49-F238E27FC236}">
                <a16:creationId xmlns:a16="http://schemas.microsoft.com/office/drawing/2014/main" id="{5F4C2DEC-EEA0-4690-8897-D302E5C94C7C}"/>
              </a:ext>
            </a:extLst>
          </p:cNvPr>
          <p:cNvSpPr txBox="1">
            <a:spLocks/>
          </p:cNvSpPr>
          <p:nvPr/>
        </p:nvSpPr>
        <p:spPr bwMode="auto">
          <a:xfrm>
            <a:off x="381000" y="680870"/>
            <a:ext cx="84582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3200" kern="1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2pPr>
            <a:lvl3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3pPr>
            <a:lvl4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4pPr>
            <a:lvl5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5pPr>
            <a:lvl6pPr marL="4572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6pPr>
            <a:lvl7pPr marL="9144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7pPr>
            <a:lvl8pPr marL="13716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8pPr>
            <a:lvl9pPr marL="18288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9pPr>
          </a:lstStyle>
          <a:p>
            <a:r>
              <a:rPr lang="en-US" altLang="en-US" b="1" i="1" dirty="0">
                <a:solidFill>
                  <a:schemeClr val="tx1">
                    <a:lumMod val="65000"/>
                    <a:lumOff val="35000"/>
                  </a:schemeClr>
                </a:solidFill>
                <a:latin typeface="Verdana" panose="020B0604030504040204" pitchFamily="34" charset="0"/>
              </a:rPr>
              <a:t>The Staff Report’s Finding:</a:t>
            </a:r>
            <a:br>
              <a:rPr lang="en-US" altLang="en-US" sz="1800" b="1" i="1" dirty="0">
                <a:solidFill>
                  <a:schemeClr val="tx1">
                    <a:lumMod val="65000"/>
                    <a:lumOff val="35000"/>
                  </a:schemeClr>
                </a:solidFill>
                <a:latin typeface="Verdana" panose="020B0604030504040204" pitchFamily="34" charset="0"/>
              </a:rPr>
            </a:br>
            <a:br>
              <a:rPr lang="en-US" altLang="en-US" sz="1200" b="1" i="1" dirty="0">
                <a:solidFill>
                  <a:schemeClr val="tx1">
                    <a:lumMod val="65000"/>
                    <a:lumOff val="35000"/>
                  </a:schemeClr>
                </a:solidFill>
                <a:latin typeface="Verdana" panose="020B0604030504040204" pitchFamily="34" charset="0"/>
              </a:rPr>
            </a:br>
            <a:endParaRPr lang="en-US" altLang="en-US" b="1" dirty="0">
              <a:solidFill>
                <a:schemeClr val="tx1">
                  <a:lumMod val="65000"/>
                  <a:lumOff val="35000"/>
                </a:schemeClr>
              </a:solidFill>
              <a:latin typeface="Verdana" panose="020B0604030504040204" pitchFamily="34" charset="0"/>
            </a:endParaRPr>
          </a:p>
        </p:txBody>
      </p:sp>
      <p:sp>
        <p:nvSpPr>
          <p:cNvPr id="9" name="Rectangle 2">
            <a:extLst>
              <a:ext uri="{FF2B5EF4-FFF2-40B4-BE49-F238E27FC236}">
                <a16:creationId xmlns:a16="http://schemas.microsoft.com/office/drawing/2014/main" id="{8685EA07-0982-4002-B111-B153791B192A}"/>
              </a:ext>
            </a:extLst>
          </p:cNvPr>
          <p:cNvSpPr txBox="1">
            <a:spLocks/>
          </p:cNvSpPr>
          <p:nvPr/>
        </p:nvSpPr>
        <p:spPr bwMode="auto">
          <a:xfrm>
            <a:off x="304800" y="1298863"/>
            <a:ext cx="8458200" cy="517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3200" kern="1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2pPr>
            <a:lvl3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3pPr>
            <a:lvl4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4pPr>
            <a:lvl5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5pPr>
            <a:lvl6pPr marL="4572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6pPr>
            <a:lvl7pPr marL="9144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7pPr>
            <a:lvl8pPr marL="13716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8pPr>
            <a:lvl9pPr marL="18288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9pPr>
          </a:lstStyle>
          <a:p>
            <a:r>
              <a:rPr lang="en-US" sz="2600" i="1" dirty="0">
                <a:latin typeface="Cambria" panose="02040503050406030204" pitchFamily="18" charset="0"/>
                <a:ea typeface="Times New Roman" panose="02020603050405020304" pitchFamily="18" charset="0"/>
                <a:cs typeface="Cambria" panose="02040503050406030204" pitchFamily="18" charset="0"/>
              </a:rPr>
              <a:t>“While the building is taller than most existing buildings in the area, it is within </a:t>
            </a:r>
            <a:r>
              <a:rPr lang="en-US" sz="2600" i="1" spc="-30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the allowable building height limit, and design elements have been</a:t>
            </a:r>
            <a:r>
              <a:rPr lang="en-US" sz="2600" i="1" spc="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incorporated to address the four-story building height datum. A direct result of</a:t>
            </a:r>
            <a:r>
              <a:rPr lang="en-US" sz="2600" i="1" spc="-30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the step-down height at the west edge is a that significant portion (almost a</a:t>
            </a:r>
            <a:r>
              <a:rPr lang="en-US" sz="2600" i="1" spc="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third)</a:t>
            </a:r>
            <a:r>
              <a:rPr lang="en-US" sz="2600" i="1" spc="1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of</a:t>
            </a:r>
            <a:r>
              <a:rPr lang="en-US" sz="2600" i="1" spc="2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the</a:t>
            </a:r>
            <a:r>
              <a:rPr lang="en-US" sz="2600" i="1" spc="2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north</a:t>
            </a:r>
            <a:r>
              <a:rPr lang="en-US" sz="2600" i="1" spc="3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and</a:t>
            </a:r>
            <a:r>
              <a:rPr lang="en-US" sz="2600" i="1" spc="3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south</a:t>
            </a:r>
            <a:r>
              <a:rPr lang="en-US" sz="2600" i="1" spc="3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elevations</a:t>
            </a:r>
            <a:r>
              <a:rPr lang="en-US" sz="2600" i="1" spc="2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are</a:t>
            </a:r>
            <a:r>
              <a:rPr lang="en-US" sz="2600" i="1" spc="2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in</a:t>
            </a:r>
            <a:r>
              <a:rPr lang="en-US" sz="2600" i="1" spc="3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fact</a:t>
            </a:r>
            <a:r>
              <a:rPr lang="en-US" sz="2600" i="1" spc="2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4</a:t>
            </a:r>
            <a:r>
              <a:rPr lang="en-US" sz="2600" i="1" spc="3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stories</a:t>
            </a:r>
            <a:r>
              <a:rPr lang="en-US" sz="2600" i="1" spc="2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tall.</a:t>
            </a:r>
            <a:r>
              <a:rPr lang="en-US" sz="2600" i="1" spc="3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The</a:t>
            </a:r>
            <a:r>
              <a:rPr lang="en-US" sz="2600" i="1" spc="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southwest parapet detail carries thru the south and southeast elevations to</a:t>
            </a:r>
            <a:r>
              <a:rPr lang="en-US" sz="2600" i="1" spc="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delineate</a:t>
            </a:r>
            <a:r>
              <a:rPr lang="en-US" sz="2600" i="1" spc="-1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this</a:t>
            </a:r>
            <a:r>
              <a:rPr lang="en-US" sz="2600" i="1" spc="-1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datum. Additionally,</a:t>
            </a:r>
            <a:r>
              <a:rPr lang="en-US" sz="2600" i="1" spc="-1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the</a:t>
            </a:r>
            <a:r>
              <a:rPr lang="en-US" sz="2600" i="1" spc="-1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middle</a:t>
            </a:r>
            <a:r>
              <a:rPr lang="en-US" sz="2600" i="1" spc="-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portion</a:t>
            </a:r>
            <a:r>
              <a:rPr lang="en-US" sz="2600" i="1" spc="-2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of</a:t>
            </a:r>
            <a:r>
              <a:rPr lang="en-US" sz="2600" i="1" spc="-1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the</a:t>
            </a:r>
            <a:r>
              <a:rPr lang="en-US" sz="2600" i="1" spc="-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east</a:t>
            </a:r>
            <a:r>
              <a:rPr lang="en-US" sz="2600" i="1" spc="-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elevation which</a:t>
            </a:r>
            <a:r>
              <a:rPr lang="en-US" sz="2600" i="1" spc="-1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makes</a:t>
            </a:r>
            <a:r>
              <a:rPr lang="en-US" sz="2600" i="1" spc="-1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up</a:t>
            </a:r>
            <a:r>
              <a:rPr lang="en-US" sz="2600" i="1" spc="-1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approximately</a:t>
            </a:r>
            <a:r>
              <a:rPr lang="en-US" sz="2600" i="1" spc="-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40%</a:t>
            </a:r>
            <a:r>
              <a:rPr lang="en-US" sz="2600" i="1" spc="-10"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of</a:t>
            </a:r>
            <a:r>
              <a:rPr lang="en-US" sz="2600" i="1" spc="-1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the</a:t>
            </a:r>
            <a:r>
              <a:rPr lang="en-US" sz="2600" i="1" spc="-15" dirty="0">
                <a:latin typeface="Cambria" panose="02040503050406030204" pitchFamily="18" charset="0"/>
                <a:ea typeface="Times New Roman" panose="02020603050405020304" pitchFamily="18" charset="0"/>
                <a:cs typeface="Cambria" panose="02040503050406030204" pitchFamily="18" charset="0"/>
              </a:rPr>
              <a:t> </a:t>
            </a:r>
            <a:r>
              <a:rPr lang="en-US" sz="2600" i="1" dirty="0">
                <a:latin typeface="Cambria" panose="02040503050406030204" pitchFamily="18" charset="0"/>
                <a:ea typeface="Times New Roman" panose="02020603050405020304" pitchFamily="18" charset="0"/>
                <a:cs typeface="Cambria" panose="02040503050406030204" pitchFamily="18" charset="0"/>
              </a:rPr>
              <a:t>length</a:t>
            </a:r>
            <a:r>
              <a:rPr lang="en-US" sz="2600" i="1" spc="-20" dirty="0">
                <a:latin typeface="Cambria" panose="02040503050406030204" pitchFamily="18" charset="0"/>
                <a:ea typeface="Times New Roman" panose="02020603050405020304" pitchFamily="18" charset="0"/>
                <a:cs typeface="Cambria" panose="02040503050406030204" pitchFamily="18" charset="0"/>
              </a:rPr>
              <a:t> </a:t>
            </a:r>
            <a:r>
              <a:rPr lang="en-US" sz="2600" b="1" i="1" dirty="0">
                <a:solidFill>
                  <a:srgbClr val="C00000"/>
                </a:solidFill>
                <a:latin typeface="Cambria" panose="02040503050406030204" pitchFamily="18" charset="0"/>
                <a:ea typeface="Times New Roman" panose="02020603050405020304" pitchFamily="18" charset="0"/>
                <a:cs typeface="Cambria" panose="02040503050406030204" pitchFamily="18" charset="0"/>
              </a:rPr>
              <a:t>has</a:t>
            </a:r>
            <a:r>
              <a:rPr lang="en-US" sz="2600" b="1" i="1" spc="-15" dirty="0">
                <a:solidFill>
                  <a:srgbClr val="C00000"/>
                </a:solidFill>
                <a:latin typeface="Cambria" panose="02040503050406030204" pitchFamily="18" charset="0"/>
                <a:ea typeface="Times New Roman" panose="02020603050405020304" pitchFamily="18" charset="0"/>
                <a:cs typeface="Cambria" panose="02040503050406030204" pitchFamily="18" charset="0"/>
              </a:rPr>
              <a:t> </a:t>
            </a:r>
            <a:r>
              <a:rPr lang="en-US" sz="2600" b="1" i="1" dirty="0">
                <a:solidFill>
                  <a:srgbClr val="C00000"/>
                </a:solidFill>
                <a:latin typeface="Cambria" panose="02040503050406030204" pitchFamily="18" charset="0"/>
                <a:ea typeface="Times New Roman" panose="02020603050405020304" pitchFamily="18" charset="0"/>
                <a:cs typeface="Cambria" panose="02040503050406030204" pitchFamily="18" charset="0"/>
              </a:rPr>
              <a:t>a</a:t>
            </a:r>
            <a:r>
              <a:rPr lang="en-US" sz="2600" b="1" i="1" spc="-10" dirty="0">
                <a:solidFill>
                  <a:srgbClr val="C00000"/>
                </a:solidFill>
                <a:latin typeface="Cambria" panose="02040503050406030204" pitchFamily="18" charset="0"/>
                <a:ea typeface="Times New Roman" panose="02020603050405020304" pitchFamily="18" charset="0"/>
                <a:cs typeface="Cambria" panose="02040503050406030204" pitchFamily="18" charset="0"/>
              </a:rPr>
              <a:t> </a:t>
            </a:r>
            <a:r>
              <a:rPr lang="en-US" sz="2600" b="1" i="1" dirty="0">
                <a:solidFill>
                  <a:srgbClr val="C00000"/>
                </a:solidFill>
                <a:latin typeface="Cambria" panose="02040503050406030204" pitchFamily="18" charset="0"/>
                <a:ea typeface="Times New Roman" panose="02020603050405020304" pitchFamily="18" charset="0"/>
                <a:cs typeface="Cambria" panose="02040503050406030204" pitchFamily="18" charset="0"/>
              </a:rPr>
              <a:t>brick</a:t>
            </a:r>
            <a:r>
              <a:rPr lang="en-US" sz="2600" b="1" i="1" spc="-5" dirty="0">
                <a:solidFill>
                  <a:srgbClr val="C00000"/>
                </a:solidFill>
                <a:latin typeface="Cambria" panose="02040503050406030204" pitchFamily="18" charset="0"/>
                <a:ea typeface="Times New Roman" panose="02020603050405020304" pitchFamily="18" charset="0"/>
                <a:cs typeface="Cambria" panose="02040503050406030204" pitchFamily="18" charset="0"/>
              </a:rPr>
              <a:t> </a:t>
            </a:r>
            <a:r>
              <a:rPr lang="en-US" sz="2600" b="1" i="1" dirty="0">
                <a:solidFill>
                  <a:srgbClr val="C00000"/>
                </a:solidFill>
                <a:latin typeface="Cambria" panose="02040503050406030204" pitchFamily="18" charset="0"/>
                <a:ea typeface="Times New Roman" panose="02020603050405020304" pitchFamily="18" charset="0"/>
                <a:cs typeface="Cambria" panose="02040503050406030204" pitchFamily="18" charset="0"/>
              </a:rPr>
              <a:t>cornice</a:t>
            </a:r>
            <a:r>
              <a:rPr lang="en-US" sz="2600" b="1" i="1" spc="-10" dirty="0">
                <a:solidFill>
                  <a:srgbClr val="C00000"/>
                </a:solidFill>
                <a:latin typeface="Cambria" panose="02040503050406030204" pitchFamily="18" charset="0"/>
                <a:ea typeface="Times New Roman" panose="02020603050405020304" pitchFamily="18" charset="0"/>
                <a:cs typeface="Cambria" panose="02040503050406030204" pitchFamily="18" charset="0"/>
              </a:rPr>
              <a:t> </a:t>
            </a:r>
            <a:r>
              <a:rPr lang="en-US" sz="2600" b="1" i="1" dirty="0">
                <a:solidFill>
                  <a:srgbClr val="C00000"/>
                </a:solidFill>
                <a:latin typeface="Cambria" panose="02040503050406030204" pitchFamily="18" charset="0"/>
                <a:ea typeface="Times New Roman" panose="02020603050405020304" pitchFamily="18" charset="0"/>
                <a:cs typeface="Cambria" panose="02040503050406030204" pitchFamily="18" charset="0"/>
              </a:rPr>
              <a:t>detail</a:t>
            </a:r>
            <a:r>
              <a:rPr lang="en-US" sz="2600" b="1" i="1" spc="-10" dirty="0">
                <a:solidFill>
                  <a:srgbClr val="C00000"/>
                </a:solidFill>
                <a:latin typeface="Cambria" panose="02040503050406030204" pitchFamily="18" charset="0"/>
                <a:ea typeface="Times New Roman" panose="02020603050405020304" pitchFamily="18" charset="0"/>
                <a:cs typeface="Cambria" panose="02040503050406030204" pitchFamily="18" charset="0"/>
              </a:rPr>
              <a:t> </a:t>
            </a:r>
            <a:r>
              <a:rPr lang="en-US" sz="2600" b="1" i="1" dirty="0">
                <a:solidFill>
                  <a:srgbClr val="C00000"/>
                </a:solidFill>
                <a:latin typeface="Cambria" panose="02040503050406030204" pitchFamily="18" charset="0"/>
                <a:ea typeface="Times New Roman" panose="02020603050405020304" pitchFamily="18" charset="0"/>
                <a:cs typeface="Cambria" panose="02040503050406030204" pitchFamily="18" charset="0"/>
              </a:rPr>
              <a:t>at</a:t>
            </a:r>
            <a:r>
              <a:rPr lang="en-US" sz="2600" b="1" i="1" spc="-300" dirty="0">
                <a:solidFill>
                  <a:srgbClr val="C00000"/>
                </a:solidFill>
                <a:latin typeface="Cambria" panose="02040503050406030204" pitchFamily="18" charset="0"/>
                <a:ea typeface="Times New Roman" panose="02020603050405020304" pitchFamily="18" charset="0"/>
                <a:cs typeface="Cambria" panose="02040503050406030204" pitchFamily="18" charset="0"/>
              </a:rPr>
              <a:t> </a:t>
            </a:r>
            <a:r>
              <a:rPr lang="en-US" sz="2600" b="1" i="1" dirty="0">
                <a:solidFill>
                  <a:srgbClr val="C00000"/>
                </a:solidFill>
                <a:latin typeface="Cambria" panose="02040503050406030204" pitchFamily="18" charset="0"/>
                <a:ea typeface="Times New Roman" panose="02020603050405020304" pitchFamily="18" charset="0"/>
                <a:cs typeface="Cambria" panose="02040503050406030204" pitchFamily="18" charset="0"/>
              </a:rPr>
              <a:t>this datum height that is further enhanced with a 6-inch step back to the</a:t>
            </a:r>
            <a:r>
              <a:rPr lang="en-US" sz="2600" b="1" i="1" spc="5" dirty="0">
                <a:solidFill>
                  <a:srgbClr val="C00000"/>
                </a:solidFill>
                <a:latin typeface="Cambria" panose="02040503050406030204" pitchFamily="18" charset="0"/>
                <a:ea typeface="Times New Roman" panose="02020603050405020304" pitchFamily="18" charset="0"/>
                <a:cs typeface="Cambria" panose="02040503050406030204" pitchFamily="18" charset="0"/>
              </a:rPr>
              <a:t> </a:t>
            </a:r>
            <a:r>
              <a:rPr lang="en-US" sz="2600" b="1" i="1" dirty="0">
                <a:solidFill>
                  <a:srgbClr val="C00000"/>
                </a:solidFill>
                <a:latin typeface="Cambria" panose="02040503050406030204" pitchFamily="18" charset="0"/>
                <a:ea typeface="Times New Roman" panose="02020603050405020304" pitchFamily="18" charset="0"/>
                <a:cs typeface="Cambria" panose="02040503050406030204" pitchFamily="18" charset="0"/>
              </a:rPr>
              <a:t>upper</a:t>
            </a:r>
            <a:r>
              <a:rPr lang="en-US" sz="2600" b="1" i="1" spc="5" dirty="0">
                <a:solidFill>
                  <a:srgbClr val="C00000"/>
                </a:solidFill>
                <a:latin typeface="Cambria" panose="02040503050406030204" pitchFamily="18" charset="0"/>
                <a:ea typeface="Times New Roman" panose="02020603050405020304" pitchFamily="18" charset="0"/>
                <a:cs typeface="Cambria" panose="02040503050406030204" pitchFamily="18" charset="0"/>
              </a:rPr>
              <a:t> </a:t>
            </a:r>
            <a:r>
              <a:rPr lang="en-US" sz="2600" b="1" i="1" dirty="0">
                <a:solidFill>
                  <a:srgbClr val="C00000"/>
                </a:solidFill>
                <a:latin typeface="Cambria" panose="02040503050406030204" pitchFamily="18" charset="0"/>
                <a:ea typeface="Times New Roman" panose="02020603050405020304" pitchFamily="18" charset="0"/>
                <a:cs typeface="Cambria" panose="02040503050406030204" pitchFamily="18" charset="0"/>
              </a:rPr>
              <a:t>floor.”</a:t>
            </a:r>
            <a:endParaRPr lang="en-US" sz="2600" b="1" dirty="0">
              <a:solidFill>
                <a:srgbClr val="C00000"/>
              </a:solidFill>
              <a:latin typeface="Cambria" panose="02040503050406030204" pitchFamily="18" charset="0"/>
              <a:ea typeface="Times New Roman" panose="02020603050405020304" pitchFamily="18" charset="0"/>
              <a:cs typeface="Cambria" panose="02040503050406030204" pitchFamily="18" charset="0"/>
            </a:endParaRPr>
          </a:p>
          <a:p>
            <a:br>
              <a:rPr lang="en-US" altLang="en-US" sz="1800" b="1" i="1" dirty="0">
                <a:solidFill>
                  <a:schemeClr val="tx1">
                    <a:lumMod val="65000"/>
                    <a:lumOff val="35000"/>
                  </a:schemeClr>
                </a:solidFill>
                <a:latin typeface="Verdana" panose="020B0604030504040204" pitchFamily="34" charset="0"/>
              </a:rPr>
            </a:br>
            <a:br>
              <a:rPr lang="en-US" altLang="en-US" sz="1200" b="1" i="1" dirty="0">
                <a:solidFill>
                  <a:schemeClr val="tx1">
                    <a:lumMod val="65000"/>
                    <a:lumOff val="35000"/>
                  </a:schemeClr>
                </a:solidFill>
                <a:latin typeface="Verdana" panose="020B0604030504040204" pitchFamily="34" charset="0"/>
              </a:rPr>
            </a:br>
            <a:endParaRPr lang="en-US" altLang="en-US" b="1" dirty="0">
              <a:solidFill>
                <a:schemeClr val="tx1">
                  <a:lumMod val="65000"/>
                  <a:lumOff val="35000"/>
                </a:schemeClr>
              </a:solidFill>
              <a:latin typeface="Verdana" panose="020B0604030504040204" pitchFamily="34" charset="0"/>
            </a:endParaRPr>
          </a:p>
        </p:txBody>
      </p:sp>
    </p:spTree>
    <p:extLst>
      <p:ext uri="{BB962C8B-B14F-4D97-AF65-F5344CB8AC3E}">
        <p14:creationId xmlns:p14="http://schemas.microsoft.com/office/powerpoint/2010/main" val="3499709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524000"/>
            <a:ext cx="8534400" cy="584775"/>
          </a:xfrm>
          <a:prstGeom prst="rect">
            <a:avLst/>
          </a:prstGeom>
          <a:noFill/>
        </p:spPr>
        <p:txBody>
          <a:bodyPr wrap="square" rtlCol="0">
            <a:spAutoFit/>
          </a:bodyPr>
          <a:lstStyle/>
          <a:p>
            <a:pPr marL="457200" lvl="0" indent="-457200">
              <a:buFont typeface="Arial" panose="020B0604020202020204" pitchFamily="34" charset="0"/>
              <a:buChar char="•"/>
            </a:pPr>
            <a:endParaRPr lang="en-US" sz="3200" dirty="0">
              <a:latin typeface="Verdana" panose="020B0604030504040204" pitchFamily="34" charset="0"/>
              <a:ea typeface="Verdana" panose="020B0604030504040204" pitchFamily="34" charset="0"/>
              <a:cs typeface="Verdana" panose="020B0604030504040204" pitchFamily="34" charset="0"/>
            </a:endParaRPr>
          </a:p>
        </p:txBody>
      </p:sp>
      <p:sp>
        <p:nvSpPr>
          <p:cNvPr id="382978" name="Rectangle 2"/>
          <p:cNvSpPr>
            <a:spLocks noGrp="1"/>
          </p:cNvSpPr>
          <p:nvPr>
            <p:ph type="title"/>
          </p:nvPr>
        </p:nvSpPr>
        <p:spPr>
          <a:xfrm>
            <a:off x="381000" y="274638"/>
            <a:ext cx="8458200" cy="954325"/>
          </a:xfrm>
        </p:spPr>
        <p:txBody>
          <a:bodyPr/>
          <a:lstStyle/>
          <a:p>
            <a:r>
              <a:rPr lang="en-US" altLang="en-US" sz="1400" i="1" dirty="0">
                <a:solidFill>
                  <a:schemeClr val="tx1">
                    <a:lumMod val="65000"/>
                    <a:lumOff val="35000"/>
                  </a:schemeClr>
                </a:solidFill>
                <a:latin typeface="Verdana" panose="020B0604030504040204" pitchFamily="34" charset="0"/>
              </a:rPr>
              <a:t>NWDA appeal of the proposal for NW 23</a:t>
            </a:r>
            <a:r>
              <a:rPr lang="en-US" altLang="en-US" sz="1400" i="1" baseline="30000" dirty="0">
                <a:solidFill>
                  <a:schemeClr val="tx1">
                    <a:lumMod val="65000"/>
                    <a:lumOff val="35000"/>
                  </a:schemeClr>
                </a:solidFill>
                <a:latin typeface="Verdana" panose="020B0604030504040204" pitchFamily="34" charset="0"/>
              </a:rPr>
              <a:t>rd</a:t>
            </a:r>
            <a:r>
              <a:rPr lang="en-US" altLang="en-US" sz="1400" i="1" dirty="0">
                <a:solidFill>
                  <a:schemeClr val="tx1">
                    <a:lumMod val="65000"/>
                    <a:lumOff val="35000"/>
                  </a:schemeClr>
                </a:solidFill>
                <a:latin typeface="Verdana" panose="020B0604030504040204" pitchFamily="34" charset="0"/>
              </a:rPr>
              <a:t> and Marshall</a:t>
            </a:r>
            <a:br>
              <a:rPr lang="en-US" altLang="en-US" sz="1800" b="1" i="1" dirty="0">
                <a:solidFill>
                  <a:schemeClr val="tx1">
                    <a:lumMod val="65000"/>
                    <a:lumOff val="35000"/>
                  </a:schemeClr>
                </a:solidFill>
                <a:latin typeface="Verdana" panose="020B0604030504040204" pitchFamily="34" charset="0"/>
              </a:rPr>
            </a:br>
            <a:br>
              <a:rPr lang="en-US" altLang="en-US" sz="1200" b="1" i="1" dirty="0">
                <a:solidFill>
                  <a:schemeClr val="tx1">
                    <a:lumMod val="65000"/>
                    <a:lumOff val="35000"/>
                  </a:schemeClr>
                </a:solidFill>
                <a:latin typeface="Verdana" panose="020B0604030504040204" pitchFamily="34" charset="0"/>
              </a:rPr>
            </a:br>
            <a:r>
              <a:rPr lang="en-US" altLang="en-US" b="1" i="1" dirty="0">
                <a:solidFill>
                  <a:schemeClr val="tx1">
                    <a:lumMod val="65000"/>
                    <a:lumOff val="35000"/>
                  </a:schemeClr>
                </a:solidFill>
                <a:latin typeface="Verdana" panose="020B0604030504040204" pitchFamily="34" charset="0"/>
              </a:rPr>
              <a:t>What the Base Zoning allows</a:t>
            </a:r>
            <a:r>
              <a:rPr lang="en-US" altLang="en-US" b="1" dirty="0">
                <a:solidFill>
                  <a:schemeClr val="tx1">
                    <a:lumMod val="65000"/>
                    <a:lumOff val="35000"/>
                  </a:schemeClr>
                </a:solidFill>
                <a:latin typeface="Verdana" panose="020B0604030504040204" pitchFamily="34" charset="0"/>
              </a:rPr>
              <a:t>:</a:t>
            </a:r>
            <a:br>
              <a:rPr lang="en-US" altLang="en-US" b="1" dirty="0">
                <a:solidFill>
                  <a:schemeClr val="tx1">
                    <a:lumMod val="65000"/>
                    <a:lumOff val="35000"/>
                  </a:schemeClr>
                </a:solidFill>
                <a:latin typeface="Verdana" panose="020B0604030504040204" pitchFamily="34" charset="0"/>
              </a:rPr>
            </a:br>
            <a:endParaRPr lang="en-US" altLang="en-US" b="1" dirty="0">
              <a:solidFill>
                <a:schemeClr val="tx1">
                  <a:lumMod val="65000"/>
                  <a:lumOff val="35000"/>
                </a:schemeClr>
              </a:solidFill>
              <a:latin typeface="Verdana" panose="020B0604030504040204" pitchFamily="34" charset="0"/>
            </a:endParaRPr>
          </a:p>
        </p:txBody>
      </p:sp>
      <p:pic>
        <p:nvPicPr>
          <p:cNvPr id="3" name="Picture 2">
            <a:extLst>
              <a:ext uri="{FF2B5EF4-FFF2-40B4-BE49-F238E27FC236}">
                <a16:creationId xmlns:a16="http://schemas.microsoft.com/office/drawing/2014/main" id="{5CE5A2ED-2445-4BA2-86D6-05D5A8B90521}"/>
              </a:ext>
            </a:extLst>
          </p:cNvPr>
          <p:cNvPicPr>
            <a:picLocks noChangeAspect="1"/>
          </p:cNvPicPr>
          <p:nvPr/>
        </p:nvPicPr>
        <p:blipFill rotWithShape="1">
          <a:blip r:embed="rId3"/>
          <a:srcRect l="16667" t="27778" r="20833" b="20370"/>
          <a:stretch/>
        </p:blipFill>
        <p:spPr>
          <a:xfrm>
            <a:off x="0" y="2590800"/>
            <a:ext cx="9144000" cy="4267200"/>
          </a:xfrm>
          <a:prstGeom prst="rect">
            <a:avLst/>
          </a:prstGeom>
        </p:spPr>
      </p:pic>
      <p:pic>
        <p:nvPicPr>
          <p:cNvPr id="7" name="Picture 6">
            <a:extLst>
              <a:ext uri="{FF2B5EF4-FFF2-40B4-BE49-F238E27FC236}">
                <a16:creationId xmlns:a16="http://schemas.microsoft.com/office/drawing/2014/main" id="{7F232357-26C7-48D5-A876-B1E32FDAADFE}"/>
              </a:ext>
            </a:extLst>
          </p:cNvPr>
          <p:cNvPicPr>
            <a:picLocks noChangeAspect="1"/>
          </p:cNvPicPr>
          <p:nvPr/>
        </p:nvPicPr>
        <p:blipFill rotWithShape="1">
          <a:blip r:embed="rId3"/>
          <a:srcRect l="16667" t="27778" r="20833" b="50000"/>
          <a:stretch/>
        </p:blipFill>
        <p:spPr>
          <a:xfrm>
            <a:off x="0" y="2990850"/>
            <a:ext cx="9144000" cy="1828800"/>
          </a:xfrm>
          <a:prstGeom prst="rect">
            <a:avLst/>
          </a:prstGeom>
        </p:spPr>
      </p:pic>
      <p:pic>
        <p:nvPicPr>
          <p:cNvPr id="8" name="Picture 7">
            <a:extLst>
              <a:ext uri="{FF2B5EF4-FFF2-40B4-BE49-F238E27FC236}">
                <a16:creationId xmlns:a16="http://schemas.microsoft.com/office/drawing/2014/main" id="{FB74C8DF-149F-450D-8945-5E66DB8D4AF1}"/>
              </a:ext>
            </a:extLst>
          </p:cNvPr>
          <p:cNvPicPr>
            <a:picLocks noChangeAspect="1"/>
          </p:cNvPicPr>
          <p:nvPr/>
        </p:nvPicPr>
        <p:blipFill rotWithShape="1">
          <a:blip r:embed="rId3"/>
          <a:srcRect l="34701" t="63658" r="20833" b="20370"/>
          <a:stretch/>
        </p:blipFill>
        <p:spPr>
          <a:xfrm>
            <a:off x="2638425" y="5381625"/>
            <a:ext cx="6505575" cy="1314450"/>
          </a:xfrm>
          <a:prstGeom prst="rect">
            <a:avLst/>
          </a:prstGeom>
        </p:spPr>
      </p:pic>
      <p:sp>
        <p:nvSpPr>
          <p:cNvPr id="4" name="Rectangle 3">
            <a:extLst>
              <a:ext uri="{FF2B5EF4-FFF2-40B4-BE49-F238E27FC236}">
                <a16:creationId xmlns:a16="http://schemas.microsoft.com/office/drawing/2014/main" id="{726F4C06-CB96-4AEC-86EC-B5960FF02566}"/>
              </a:ext>
            </a:extLst>
          </p:cNvPr>
          <p:cNvSpPr/>
          <p:nvPr/>
        </p:nvSpPr>
        <p:spPr>
          <a:xfrm>
            <a:off x="-9525" y="5829300"/>
            <a:ext cx="9144000" cy="1066800"/>
          </a:xfrm>
          <a:prstGeom prst="rect">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03A9A11D-A682-48A3-8B9B-5BCC0283D791}"/>
              </a:ext>
            </a:extLst>
          </p:cNvPr>
          <p:cNvCxnSpPr/>
          <p:nvPr/>
        </p:nvCxnSpPr>
        <p:spPr>
          <a:xfrm>
            <a:off x="-9525" y="5829300"/>
            <a:ext cx="9153525" cy="0"/>
          </a:xfrm>
          <a:prstGeom prst="line">
            <a:avLst/>
          </a:prstGeom>
          <a:ln w="285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grpSp>
        <p:nvGrpSpPr>
          <p:cNvPr id="28" name="Group 27">
            <a:extLst>
              <a:ext uri="{FF2B5EF4-FFF2-40B4-BE49-F238E27FC236}">
                <a16:creationId xmlns:a16="http://schemas.microsoft.com/office/drawing/2014/main" id="{9B0258FA-620A-41A1-B660-A7854EBD86EC}"/>
              </a:ext>
            </a:extLst>
          </p:cNvPr>
          <p:cNvGrpSpPr/>
          <p:nvPr/>
        </p:nvGrpSpPr>
        <p:grpSpPr>
          <a:xfrm>
            <a:off x="457200" y="5537599"/>
            <a:ext cx="107156" cy="272651"/>
            <a:chOff x="1338263" y="5532837"/>
            <a:chExt cx="107156" cy="272651"/>
          </a:xfrm>
        </p:grpSpPr>
        <p:sp>
          <p:nvSpPr>
            <p:cNvPr id="10" name="Oval 9">
              <a:extLst>
                <a:ext uri="{FF2B5EF4-FFF2-40B4-BE49-F238E27FC236}">
                  <a16:creationId xmlns:a16="http://schemas.microsoft.com/office/drawing/2014/main" id="{F6B342E6-0612-4831-97E6-4C593C2AF5A8}"/>
                </a:ext>
              </a:extLst>
            </p:cNvPr>
            <p:cNvSpPr/>
            <p:nvPr/>
          </p:nvSpPr>
          <p:spPr>
            <a:xfrm flipH="1">
              <a:off x="1367790" y="5532837"/>
              <a:ext cx="45719" cy="45719"/>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6AF5118A-EB58-451A-B234-43D7DACDC4DB}"/>
                </a:ext>
              </a:extLst>
            </p:cNvPr>
            <p:cNvCxnSpPr>
              <a:cxnSpLocks/>
            </p:cNvCxnSpPr>
            <p:nvPr/>
          </p:nvCxnSpPr>
          <p:spPr>
            <a:xfrm flipH="1">
              <a:off x="1338263" y="5592129"/>
              <a:ext cx="33337" cy="1062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8FF9E0E9-7AC5-46CA-B2E4-451CE2CDA798}"/>
                </a:ext>
              </a:extLst>
            </p:cNvPr>
            <p:cNvCxnSpPr>
              <a:cxnSpLocks/>
            </p:cNvCxnSpPr>
            <p:nvPr/>
          </p:nvCxnSpPr>
          <p:spPr>
            <a:xfrm>
              <a:off x="1414936" y="5590462"/>
              <a:ext cx="30483" cy="840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F9D2EBB-15FE-47CF-B3D4-38C299A068D0}"/>
                </a:ext>
              </a:extLst>
            </p:cNvPr>
            <p:cNvCxnSpPr>
              <a:cxnSpLocks/>
            </p:cNvCxnSpPr>
            <p:nvPr/>
          </p:nvCxnSpPr>
          <p:spPr>
            <a:xfrm>
              <a:off x="1371600" y="5688449"/>
              <a:ext cx="19050" cy="1098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06650657-8527-4893-AB40-9E3BDEBB47D1}"/>
                </a:ext>
              </a:extLst>
            </p:cNvPr>
            <p:cNvCxnSpPr>
              <a:cxnSpLocks/>
            </p:cNvCxnSpPr>
            <p:nvPr/>
          </p:nvCxnSpPr>
          <p:spPr>
            <a:xfrm flipH="1">
              <a:off x="1409700" y="5664994"/>
              <a:ext cx="5236" cy="1404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0" name="Group 29">
            <a:extLst>
              <a:ext uri="{FF2B5EF4-FFF2-40B4-BE49-F238E27FC236}">
                <a16:creationId xmlns:a16="http://schemas.microsoft.com/office/drawing/2014/main" id="{B2837CF2-CA8E-40D8-ADC7-ABCEA33BF20C}"/>
              </a:ext>
            </a:extLst>
          </p:cNvPr>
          <p:cNvGrpSpPr/>
          <p:nvPr/>
        </p:nvGrpSpPr>
        <p:grpSpPr>
          <a:xfrm>
            <a:off x="8736806" y="5583318"/>
            <a:ext cx="107156" cy="272651"/>
            <a:chOff x="1338263" y="5532837"/>
            <a:chExt cx="107156" cy="272651"/>
          </a:xfrm>
        </p:grpSpPr>
        <p:sp>
          <p:nvSpPr>
            <p:cNvPr id="31" name="Oval 30">
              <a:extLst>
                <a:ext uri="{FF2B5EF4-FFF2-40B4-BE49-F238E27FC236}">
                  <a16:creationId xmlns:a16="http://schemas.microsoft.com/office/drawing/2014/main" id="{DC0EEA2B-5F57-45FE-BD17-6753A633E7A5}"/>
                </a:ext>
              </a:extLst>
            </p:cNvPr>
            <p:cNvSpPr/>
            <p:nvPr/>
          </p:nvSpPr>
          <p:spPr>
            <a:xfrm flipH="1">
              <a:off x="1367790" y="5532837"/>
              <a:ext cx="45719" cy="45719"/>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2" name="Straight Connector 31">
              <a:extLst>
                <a:ext uri="{FF2B5EF4-FFF2-40B4-BE49-F238E27FC236}">
                  <a16:creationId xmlns:a16="http://schemas.microsoft.com/office/drawing/2014/main" id="{525EA879-8B59-4959-B2AD-4A6133309AD0}"/>
                </a:ext>
              </a:extLst>
            </p:cNvPr>
            <p:cNvCxnSpPr>
              <a:cxnSpLocks/>
            </p:cNvCxnSpPr>
            <p:nvPr/>
          </p:nvCxnSpPr>
          <p:spPr>
            <a:xfrm flipH="1">
              <a:off x="1338263" y="5592129"/>
              <a:ext cx="33337" cy="1062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BFE7E126-834F-4F22-8389-36C30D954855}"/>
                </a:ext>
              </a:extLst>
            </p:cNvPr>
            <p:cNvCxnSpPr>
              <a:cxnSpLocks/>
            </p:cNvCxnSpPr>
            <p:nvPr/>
          </p:nvCxnSpPr>
          <p:spPr>
            <a:xfrm>
              <a:off x="1414936" y="5590462"/>
              <a:ext cx="30483" cy="840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ECA75111-0A4B-401E-BAB8-FD5D5EB81761}"/>
                </a:ext>
              </a:extLst>
            </p:cNvPr>
            <p:cNvCxnSpPr>
              <a:cxnSpLocks/>
            </p:cNvCxnSpPr>
            <p:nvPr/>
          </p:nvCxnSpPr>
          <p:spPr>
            <a:xfrm>
              <a:off x="1371600" y="5688449"/>
              <a:ext cx="19050" cy="1098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939F6333-DD03-483F-917E-B9C5ED5C82D1}"/>
                </a:ext>
              </a:extLst>
            </p:cNvPr>
            <p:cNvCxnSpPr>
              <a:cxnSpLocks/>
            </p:cNvCxnSpPr>
            <p:nvPr/>
          </p:nvCxnSpPr>
          <p:spPr>
            <a:xfrm flipH="1">
              <a:off x="1409700" y="5664994"/>
              <a:ext cx="5236" cy="1404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6" name="Straight Arrow Connector 35">
            <a:extLst>
              <a:ext uri="{FF2B5EF4-FFF2-40B4-BE49-F238E27FC236}">
                <a16:creationId xmlns:a16="http://schemas.microsoft.com/office/drawing/2014/main" id="{F98EE9B2-F81C-4992-9D5C-83E917E4EFE5}"/>
              </a:ext>
            </a:extLst>
          </p:cNvPr>
          <p:cNvCxnSpPr/>
          <p:nvPr/>
        </p:nvCxnSpPr>
        <p:spPr>
          <a:xfrm>
            <a:off x="381000" y="3905250"/>
            <a:ext cx="304800"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C8892C42-9A68-477A-8AC3-C10F2843012F}"/>
              </a:ext>
            </a:extLst>
          </p:cNvPr>
          <p:cNvSpPr txBox="1"/>
          <p:nvPr/>
        </p:nvSpPr>
        <p:spPr>
          <a:xfrm>
            <a:off x="0" y="3766750"/>
            <a:ext cx="388248" cy="276999"/>
          </a:xfrm>
          <a:prstGeom prst="rect">
            <a:avLst/>
          </a:prstGeom>
          <a:noFill/>
        </p:spPr>
        <p:txBody>
          <a:bodyPr wrap="none" rtlCol="0">
            <a:spAutoFit/>
          </a:bodyPr>
          <a:lstStyle/>
          <a:p>
            <a:r>
              <a:rPr lang="en-US" sz="1200" dirty="0">
                <a:solidFill>
                  <a:srgbClr val="FF0000"/>
                </a:solidFill>
              </a:rPr>
              <a:t>45’</a:t>
            </a:r>
          </a:p>
        </p:txBody>
      </p:sp>
      <p:sp>
        <p:nvSpPr>
          <p:cNvPr id="23" name="Rectangle 2">
            <a:extLst>
              <a:ext uri="{FF2B5EF4-FFF2-40B4-BE49-F238E27FC236}">
                <a16:creationId xmlns:a16="http://schemas.microsoft.com/office/drawing/2014/main" id="{D6E47E32-D6AB-4826-8272-4A425A52383F}"/>
              </a:ext>
            </a:extLst>
          </p:cNvPr>
          <p:cNvSpPr txBox="1">
            <a:spLocks/>
          </p:cNvSpPr>
          <p:nvPr/>
        </p:nvSpPr>
        <p:spPr bwMode="auto">
          <a:xfrm>
            <a:off x="388248" y="1295550"/>
            <a:ext cx="84582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3200" kern="1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2pPr>
            <a:lvl3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3pPr>
            <a:lvl4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4pPr>
            <a:lvl5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5pPr>
            <a:lvl6pPr marL="4572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6pPr>
            <a:lvl7pPr marL="9144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7pPr>
            <a:lvl8pPr marL="13716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8pPr>
            <a:lvl9pPr marL="18288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9pPr>
          </a:lstStyle>
          <a:p>
            <a:pPr marL="457200" indent="-457200">
              <a:buFont typeface="Arial" panose="020B0604020202020204" pitchFamily="34" charset="0"/>
              <a:buChar char="•"/>
            </a:pPr>
            <a:r>
              <a:rPr lang="en-US" altLang="en-US" b="1" dirty="0">
                <a:solidFill>
                  <a:schemeClr val="tx1">
                    <a:lumMod val="65000"/>
                    <a:lumOff val="35000"/>
                  </a:schemeClr>
                </a:solidFill>
                <a:latin typeface="Verdana" panose="020B0604030504040204" pitchFamily="34" charset="0"/>
              </a:rPr>
              <a:t>45’ Maximum Height</a:t>
            </a:r>
            <a:br>
              <a:rPr lang="en-US" altLang="en-US" b="1" dirty="0">
                <a:solidFill>
                  <a:schemeClr val="tx1">
                    <a:lumMod val="65000"/>
                    <a:lumOff val="35000"/>
                  </a:schemeClr>
                </a:solidFill>
                <a:latin typeface="Verdana" panose="020B0604030504040204" pitchFamily="34" charset="0"/>
              </a:rPr>
            </a:br>
            <a:endParaRPr lang="en-US" altLang="en-US" b="1" dirty="0">
              <a:solidFill>
                <a:schemeClr val="tx1">
                  <a:lumMod val="65000"/>
                  <a:lumOff val="35000"/>
                </a:schemeClr>
              </a:solidFill>
              <a:latin typeface="Verdana" panose="020B0604030504040204" pitchFamily="34" charset="0"/>
            </a:endParaRPr>
          </a:p>
        </p:txBody>
      </p:sp>
    </p:spTree>
    <p:extLst>
      <p:ext uri="{BB962C8B-B14F-4D97-AF65-F5344CB8AC3E}">
        <p14:creationId xmlns:p14="http://schemas.microsoft.com/office/powerpoint/2010/main" val="810876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2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id="{C6295986-9AB0-4126-9299-4DF4F6D1CB31}"/>
              </a:ext>
            </a:extLst>
          </p:cNvPr>
          <p:cNvGrpSpPr/>
          <p:nvPr/>
        </p:nvGrpSpPr>
        <p:grpSpPr>
          <a:xfrm>
            <a:off x="0" y="2552700"/>
            <a:ext cx="9153525" cy="4305300"/>
            <a:chOff x="-9525" y="2590800"/>
            <a:chExt cx="9153525" cy="4305300"/>
          </a:xfrm>
        </p:grpSpPr>
        <p:pic>
          <p:nvPicPr>
            <p:cNvPr id="24" name="Picture 23">
              <a:extLst>
                <a:ext uri="{FF2B5EF4-FFF2-40B4-BE49-F238E27FC236}">
                  <a16:creationId xmlns:a16="http://schemas.microsoft.com/office/drawing/2014/main" id="{47D48BDB-7012-47F7-89FB-EEA854FBA83D}"/>
                </a:ext>
              </a:extLst>
            </p:cNvPr>
            <p:cNvPicPr>
              <a:picLocks noChangeAspect="1"/>
            </p:cNvPicPr>
            <p:nvPr/>
          </p:nvPicPr>
          <p:blipFill rotWithShape="1">
            <a:blip r:embed="rId3"/>
            <a:srcRect l="16667" t="27778" r="20833" b="20370"/>
            <a:stretch/>
          </p:blipFill>
          <p:spPr>
            <a:xfrm>
              <a:off x="0" y="2590800"/>
              <a:ext cx="9144000" cy="4267200"/>
            </a:xfrm>
            <a:prstGeom prst="rect">
              <a:avLst/>
            </a:prstGeom>
          </p:spPr>
        </p:pic>
        <p:pic>
          <p:nvPicPr>
            <p:cNvPr id="25" name="Picture 24">
              <a:extLst>
                <a:ext uri="{FF2B5EF4-FFF2-40B4-BE49-F238E27FC236}">
                  <a16:creationId xmlns:a16="http://schemas.microsoft.com/office/drawing/2014/main" id="{F355B2D9-09CC-4E7F-BF90-032359A0B918}"/>
                </a:ext>
              </a:extLst>
            </p:cNvPr>
            <p:cNvPicPr>
              <a:picLocks noChangeAspect="1"/>
            </p:cNvPicPr>
            <p:nvPr/>
          </p:nvPicPr>
          <p:blipFill rotWithShape="1">
            <a:blip r:embed="rId3"/>
            <a:srcRect l="34701" t="63658" r="20833" b="20370"/>
            <a:stretch/>
          </p:blipFill>
          <p:spPr>
            <a:xfrm>
              <a:off x="2628899" y="5381625"/>
              <a:ext cx="6505575" cy="1314450"/>
            </a:xfrm>
            <a:prstGeom prst="rect">
              <a:avLst/>
            </a:prstGeom>
          </p:spPr>
        </p:pic>
        <p:sp>
          <p:nvSpPr>
            <p:cNvPr id="26" name="Rectangle 25">
              <a:extLst>
                <a:ext uri="{FF2B5EF4-FFF2-40B4-BE49-F238E27FC236}">
                  <a16:creationId xmlns:a16="http://schemas.microsoft.com/office/drawing/2014/main" id="{88AA7AE8-8D93-49D7-8D01-330E42868F5B}"/>
                </a:ext>
              </a:extLst>
            </p:cNvPr>
            <p:cNvSpPr/>
            <p:nvPr/>
          </p:nvSpPr>
          <p:spPr>
            <a:xfrm>
              <a:off x="-9525" y="5829300"/>
              <a:ext cx="9144000" cy="1066800"/>
            </a:xfrm>
            <a:prstGeom prst="rect">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Connector 26">
              <a:extLst>
                <a:ext uri="{FF2B5EF4-FFF2-40B4-BE49-F238E27FC236}">
                  <a16:creationId xmlns:a16="http://schemas.microsoft.com/office/drawing/2014/main" id="{E0C22195-6F6F-4C5D-B1FC-461A178311DA}"/>
                </a:ext>
              </a:extLst>
            </p:cNvPr>
            <p:cNvCxnSpPr/>
            <p:nvPr/>
          </p:nvCxnSpPr>
          <p:spPr>
            <a:xfrm>
              <a:off x="-9525" y="5829300"/>
              <a:ext cx="9153525" cy="0"/>
            </a:xfrm>
            <a:prstGeom prst="line">
              <a:avLst/>
            </a:prstGeom>
            <a:ln w="285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grpSp>
      <p:sp>
        <p:nvSpPr>
          <p:cNvPr id="2" name="TextBox 1"/>
          <p:cNvSpPr txBox="1"/>
          <p:nvPr/>
        </p:nvSpPr>
        <p:spPr>
          <a:xfrm>
            <a:off x="304800" y="1524000"/>
            <a:ext cx="8534400" cy="584775"/>
          </a:xfrm>
          <a:prstGeom prst="rect">
            <a:avLst/>
          </a:prstGeom>
          <a:noFill/>
        </p:spPr>
        <p:txBody>
          <a:bodyPr wrap="square" rtlCol="0">
            <a:spAutoFit/>
          </a:bodyPr>
          <a:lstStyle/>
          <a:p>
            <a:pPr marL="457200" lvl="0" indent="-457200">
              <a:buFont typeface="Arial" panose="020B0604020202020204" pitchFamily="34" charset="0"/>
              <a:buChar char="•"/>
            </a:pPr>
            <a:endParaRPr lang="en-US" sz="3200" dirty="0">
              <a:latin typeface="Verdana" panose="020B0604030504040204" pitchFamily="34" charset="0"/>
              <a:ea typeface="Verdana" panose="020B0604030504040204" pitchFamily="34" charset="0"/>
              <a:cs typeface="Verdana" panose="020B0604030504040204" pitchFamily="34" charset="0"/>
            </a:endParaRPr>
          </a:p>
        </p:txBody>
      </p:sp>
      <p:sp>
        <p:nvSpPr>
          <p:cNvPr id="382978" name="Rectangle 2"/>
          <p:cNvSpPr>
            <a:spLocks noGrp="1"/>
          </p:cNvSpPr>
          <p:nvPr>
            <p:ph type="title"/>
          </p:nvPr>
        </p:nvSpPr>
        <p:spPr>
          <a:xfrm>
            <a:off x="381000" y="274638"/>
            <a:ext cx="8458200" cy="954325"/>
          </a:xfrm>
        </p:spPr>
        <p:txBody>
          <a:bodyPr/>
          <a:lstStyle/>
          <a:p>
            <a:r>
              <a:rPr lang="en-US" altLang="en-US" sz="1400" i="1" dirty="0">
                <a:solidFill>
                  <a:schemeClr val="tx1">
                    <a:lumMod val="65000"/>
                    <a:lumOff val="35000"/>
                  </a:schemeClr>
                </a:solidFill>
                <a:latin typeface="Verdana" panose="020B0604030504040204" pitchFamily="34" charset="0"/>
              </a:rPr>
              <a:t>NWDA appeal of the proposal for NW 23</a:t>
            </a:r>
            <a:r>
              <a:rPr lang="en-US" altLang="en-US" sz="1400" i="1" baseline="30000" dirty="0">
                <a:solidFill>
                  <a:schemeClr val="tx1">
                    <a:lumMod val="65000"/>
                    <a:lumOff val="35000"/>
                  </a:schemeClr>
                </a:solidFill>
                <a:latin typeface="Verdana" panose="020B0604030504040204" pitchFamily="34" charset="0"/>
              </a:rPr>
              <a:t>rd</a:t>
            </a:r>
            <a:r>
              <a:rPr lang="en-US" altLang="en-US" sz="1400" i="1" dirty="0">
                <a:solidFill>
                  <a:schemeClr val="tx1">
                    <a:lumMod val="65000"/>
                    <a:lumOff val="35000"/>
                  </a:schemeClr>
                </a:solidFill>
                <a:latin typeface="Verdana" panose="020B0604030504040204" pitchFamily="34" charset="0"/>
              </a:rPr>
              <a:t> and Marshall</a:t>
            </a:r>
            <a:br>
              <a:rPr lang="en-US" altLang="en-US" sz="1800" b="1" i="1" dirty="0">
                <a:solidFill>
                  <a:schemeClr val="tx1">
                    <a:lumMod val="65000"/>
                    <a:lumOff val="35000"/>
                  </a:schemeClr>
                </a:solidFill>
                <a:latin typeface="Verdana" panose="020B0604030504040204" pitchFamily="34" charset="0"/>
              </a:rPr>
            </a:br>
            <a:br>
              <a:rPr lang="en-US" altLang="en-US" sz="1200" b="1" i="1" dirty="0">
                <a:solidFill>
                  <a:schemeClr val="tx1">
                    <a:lumMod val="65000"/>
                    <a:lumOff val="35000"/>
                  </a:schemeClr>
                </a:solidFill>
                <a:latin typeface="Verdana" panose="020B0604030504040204" pitchFamily="34" charset="0"/>
              </a:rPr>
            </a:br>
            <a:r>
              <a:rPr lang="en-US" altLang="en-US" b="1" i="1" dirty="0">
                <a:solidFill>
                  <a:schemeClr val="tx1">
                    <a:lumMod val="65000"/>
                    <a:lumOff val="35000"/>
                  </a:schemeClr>
                </a:solidFill>
                <a:latin typeface="Verdana" panose="020B0604030504040204" pitchFamily="34" charset="0"/>
              </a:rPr>
              <a:t>With bonus for affordable housing</a:t>
            </a:r>
            <a:r>
              <a:rPr lang="en-US" altLang="en-US" b="1" dirty="0">
                <a:solidFill>
                  <a:schemeClr val="tx1">
                    <a:lumMod val="65000"/>
                    <a:lumOff val="35000"/>
                  </a:schemeClr>
                </a:solidFill>
                <a:latin typeface="Verdana" panose="020B0604030504040204" pitchFamily="34" charset="0"/>
              </a:rPr>
              <a:t>:</a:t>
            </a:r>
            <a:br>
              <a:rPr lang="en-US" altLang="en-US" b="1" dirty="0">
                <a:solidFill>
                  <a:schemeClr val="tx1">
                    <a:lumMod val="65000"/>
                    <a:lumOff val="35000"/>
                  </a:schemeClr>
                </a:solidFill>
                <a:latin typeface="Verdana" panose="020B0604030504040204" pitchFamily="34" charset="0"/>
              </a:rPr>
            </a:br>
            <a:endParaRPr lang="en-US" altLang="en-US" b="1" dirty="0">
              <a:solidFill>
                <a:schemeClr val="tx1">
                  <a:lumMod val="65000"/>
                  <a:lumOff val="35000"/>
                </a:schemeClr>
              </a:solidFill>
              <a:latin typeface="Verdana" panose="020B0604030504040204" pitchFamily="34" charset="0"/>
            </a:endParaRPr>
          </a:p>
        </p:txBody>
      </p:sp>
      <p:grpSp>
        <p:nvGrpSpPr>
          <p:cNvPr id="28" name="Group 27">
            <a:extLst>
              <a:ext uri="{FF2B5EF4-FFF2-40B4-BE49-F238E27FC236}">
                <a16:creationId xmlns:a16="http://schemas.microsoft.com/office/drawing/2014/main" id="{9B0258FA-620A-41A1-B660-A7854EBD86EC}"/>
              </a:ext>
            </a:extLst>
          </p:cNvPr>
          <p:cNvGrpSpPr/>
          <p:nvPr/>
        </p:nvGrpSpPr>
        <p:grpSpPr>
          <a:xfrm>
            <a:off x="457200" y="5537599"/>
            <a:ext cx="107156" cy="272651"/>
            <a:chOff x="1338263" y="5532837"/>
            <a:chExt cx="107156" cy="272651"/>
          </a:xfrm>
        </p:grpSpPr>
        <p:sp>
          <p:nvSpPr>
            <p:cNvPr id="10" name="Oval 9">
              <a:extLst>
                <a:ext uri="{FF2B5EF4-FFF2-40B4-BE49-F238E27FC236}">
                  <a16:creationId xmlns:a16="http://schemas.microsoft.com/office/drawing/2014/main" id="{F6B342E6-0612-4831-97E6-4C593C2AF5A8}"/>
                </a:ext>
              </a:extLst>
            </p:cNvPr>
            <p:cNvSpPr/>
            <p:nvPr/>
          </p:nvSpPr>
          <p:spPr>
            <a:xfrm flipH="1">
              <a:off x="1367790" y="5532837"/>
              <a:ext cx="45719" cy="45719"/>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6AF5118A-EB58-451A-B234-43D7DACDC4DB}"/>
                </a:ext>
              </a:extLst>
            </p:cNvPr>
            <p:cNvCxnSpPr>
              <a:cxnSpLocks/>
            </p:cNvCxnSpPr>
            <p:nvPr/>
          </p:nvCxnSpPr>
          <p:spPr>
            <a:xfrm flipH="1">
              <a:off x="1338263" y="5592129"/>
              <a:ext cx="33337" cy="1062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8FF9E0E9-7AC5-46CA-B2E4-451CE2CDA798}"/>
                </a:ext>
              </a:extLst>
            </p:cNvPr>
            <p:cNvCxnSpPr>
              <a:cxnSpLocks/>
            </p:cNvCxnSpPr>
            <p:nvPr/>
          </p:nvCxnSpPr>
          <p:spPr>
            <a:xfrm>
              <a:off x="1414936" y="5590462"/>
              <a:ext cx="30483" cy="840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F9D2EBB-15FE-47CF-B3D4-38C299A068D0}"/>
                </a:ext>
              </a:extLst>
            </p:cNvPr>
            <p:cNvCxnSpPr>
              <a:cxnSpLocks/>
            </p:cNvCxnSpPr>
            <p:nvPr/>
          </p:nvCxnSpPr>
          <p:spPr>
            <a:xfrm>
              <a:off x="1371600" y="5688449"/>
              <a:ext cx="19050" cy="1098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06650657-8527-4893-AB40-9E3BDEBB47D1}"/>
                </a:ext>
              </a:extLst>
            </p:cNvPr>
            <p:cNvCxnSpPr>
              <a:cxnSpLocks/>
            </p:cNvCxnSpPr>
            <p:nvPr/>
          </p:nvCxnSpPr>
          <p:spPr>
            <a:xfrm flipH="1">
              <a:off x="1409700" y="5664994"/>
              <a:ext cx="5236" cy="1404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0" name="Group 29">
            <a:extLst>
              <a:ext uri="{FF2B5EF4-FFF2-40B4-BE49-F238E27FC236}">
                <a16:creationId xmlns:a16="http://schemas.microsoft.com/office/drawing/2014/main" id="{B2837CF2-CA8E-40D8-ADC7-ABCEA33BF20C}"/>
              </a:ext>
            </a:extLst>
          </p:cNvPr>
          <p:cNvGrpSpPr/>
          <p:nvPr/>
        </p:nvGrpSpPr>
        <p:grpSpPr>
          <a:xfrm>
            <a:off x="8736806" y="5583318"/>
            <a:ext cx="107156" cy="272651"/>
            <a:chOff x="1338263" y="5532837"/>
            <a:chExt cx="107156" cy="272651"/>
          </a:xfrm>
        </p:grpSpPr>
        <p:sp>
          <p:nvSpPr>
            <p:cNvPr id="31" name="Oval 30">
              <a:extLst>
                <a:ext uri="{FF2B5EF4-FFF2-40B4-BE49-F238E27FC236}">
                  <a16:creationId xmlns:a16="http://schemas.microsoft.com/office/drawing/2014/main" id="{DC0EEA2B-5F57-45FE-BD17-6753A633E7A5}"/>
                </a:ext>
              </a:extLst>
            </p:cNvPr>
            <p:cNvSpPr/>
            <p:nvPr/>
          </p:nvSpPr>
          <p:spPr>
            <a:xfrm flipH="1">
              <a:off x="1367790" y="5532837"/>
              <a:ext cx="45719" cy="45719"/>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2" name="Straight Connector 31">
              <a:extLst>
                <a:ext uri="{FF2B5EF4-FFF2-40B4-BE49-F238E27FC236}">
                  <a16:creationId xmlns:a16="http://schemas.microsoft.com/office/drawing/2014/main" id="{525EA879-8B59-4959-B2AD-4A6133309AD0}"/>
                </a:ext>
              </a:extLst>
            </p:cNvPr>
            <p:cNvCxnSpPr>
              <a:cxnSpLocks/>
            </p:cNvCxnSpPr>
            <p:nvPr/>
          </p:nvCxnSpPr>
          <p:spPr>
            <a:xfrm flipH="1">
              <a:off x="1338263" y="5592129"/>
              <a:ext cx="33337" cy="1062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BFE7E126-834F-4F22-8389-36C30D954855}"/>
                </a:ext>
              </a:extLst>
            </p:cNvPr>
            <p:cNvCxnSpPr>
              <a:cxnSpLocks/>
            </p:cNvCxnSpPr>
            <p:nvPr/>
          </p:nvCxnSpPr>
          <p:spPr>
            <a:xfrm>
              <a:off x="1414936" y="5590462"/>
              <a:ext cx="30483" cy="840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ECA75111-0A4B-401E-BAB8-FD5D5EB81761}"/>
                </a:ext>
              </a:extLst>
            </p:cNvPr>
            <p:cNvCxnSpPr>
              <a:cxnSpLocks/>
            </p:cNvCxnSpPr>
            <p:nvPr/>
          </p:nvCxnSpPr>
          <p:spPr>
            <a:xfrm>
              <a:off x="1371600" y="5688449"/>
              <a:ext cx="19050" cy="1098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939F6333-DD03-483F-917E-B9C5ED5C82D1}"/>
                </a:ext>
              </a:extLst>
            </p:cNvPr>
            <p:cNvCxnSpPr>
              <a:cxnSpLocks/>
            </p:cNvCxnSpPr>
            <p:nvPr/>
          </p:nvCxnSpPr>
          <p:spPr>
            <a:xfrm flipH="1">
              <a:off x="1409700" y="5664994"/>
              <a:ext cx="5236" cy="1404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6" name="Straight Arrow Connector 35">
            <a:extLst>
              <a:ext uri="{FF2B5EF4-FFF2-40B4-BE49-F238E27FC236}">
                <a16:creationId xmlns:a16="http://schemas.microsoft.com/office/drawing/2014/main" id="{F98EE9B2-F81C-4992-9D5C-83E917E4EFE5}"/>
              </a:ext>
            </a:extLst>
          </p:cNvPr>
          <p:cNvCxnSpPr/>
          <p:nvPr/>
        </p:nvCxnSpPr>
        <p:spPr>
          <a:xfrm>
            <a:off x="390525" y="3496637"/>
            <a:ext cx="304800"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C8892C42-9A68-477A-8AC3-C10F2843012F}"/>
              </a:ext>
            </a:extLst>
          </p:cNvPr>
          <p:cNvSpPr txBox="1"/>
          <p:nvPr/>
        </p:nvSpPr>
        <p:spPr>
          <a:xfrm>
            <a:off x="9525" y="3358137"/>
            <a:ext cx="388248" cy="276999"/>
          </a:xfrm>
          <a:prstGeom prst="rect">
            <a:avLst/>
          </a:prstGeom>
          <a:noFill/>
        </p:spPr>
        <p:txBody>
          <a:bodyPr wrap="none" rtlCol="0">
            <a:spAutoFit/>
          </a:bodyPr>
          <a:lstStyle/>
          <a:p>
            <a:r>
              <a:rPr lang="en-US" sz="1200" dirty="0">
                <a:solidFill>
                  <a:srgbClr val="FF0000"/>
                </a:solidFill>
              </a:rPr>
              <a:t>55’</a:t>
            </a:r>
          </a:p>
        </p:txBody>
      </p:sp>
      <p:sp>
        <p:nvSpPr>
          <p:cNvPr id="29" name="Rectangle 2">
            <a:extLst>
              <a:ext uri="{FF2B5EF4-FFF2-40B4-BE49-F238E27FC236}">
                <a16:creationId xmlns:a16="http://schemas.microsoft.com/office/drawing/2014/main" id="{C6900078-54F4-43EC-942A-2C44514876C1}"/>
              </a:ext>
            </a:extLst>
          </p:cNvPr>
          <p:cNvSpPr txBox="1">
            <a:spLocks/>
          </p:cNvSpPr>
          <p:nvPr/>
        </p:nvSpPr>
        <p:spPr bwMode="auto">
          <a:xfrm>
            <a:off x="397773" y="1202073"/>
            <a:ext cx="84582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3200" kern="1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2pPr>
            <a:lvl3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3pPr>
            <a:lvl4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4pPr>
            <a:lvl5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5pPr>
            <a:lvl6pPr marL="4572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6pPr>
            <a:lvl7pPr marL="9144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7pPr>
            <a:lvl8pPr marL="13716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8pPr>
            <a:lvl9pPr marL="18288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9pPr>
          </a:lstStyle>
          <a:p>
            <a:pPr marL="457200" indent="-457200">
              <a:buFont typeface="Arial" panose="020B0604020202020204" pitchFamily="34" charset="0"/>
              <a:buChar char="•"/>
            </a:pPr>
            <a:r>
              <a:rPr lang="en-US" altLang="en-US" b="1" dirty="0">
                <a:solidFill>
                  <a:schemeClr val="tx1">
                    <a:lumMod val="65000"/>
                    <a:lumOff val="35000"/>
                  </a:schemeClr>
                </a:solidFill>
                <a:latin typeface="Verdana" panose="020B0604030504040204" pitchFamily="34" charset="0"/>
              </a:rPr>
              <a:t>55’ Maximum Height</a:t>
            </a:r>
            <a:br>
              <a:rPr lang="en-US" altLang="en-US" b="1" dirty="0">
                <a:solidFill>
                  <a:schemeClr val="tx1">
                    <a:lumMod val="65000"/>
                    <a:lumOff val="35000"/>
                  </a:schemeClr>
                </a:solidFill>
                <a:latin typeface="Verdana" panose="020B0604030504040204" pitchFamily="34" charset="0"/>
              </a:rPr>
            </a:br>
            <a:endParaRPr lang="en-US" altLang="en-US" b="1" dirty="0">
              <a:solidFill>
                <a:schemeClr val="tx1">
                  <a:lumMod val="65000"/>
                  <a:lumOff val="35000"/>
                </a:schemeClr>
              </a:solidFill>
              <a:latin typeface="Verdana" panose="020B0604030504040204" pitchFamily="34" charset="0"/>
            </a:endParaRPr>
          </a:p>
        </p:txBody>
      </p:sp>
    </p:spTree>
    <p:extLst>
      <p:ext uri="{BB962C8B-B14F-4D97-AF65-F5344CB8AC3E}">
        <p14:creationId xmlns:p14="http://schemas.microsoft.com/office/powerpoint/2010/main" val="1641649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2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524000"/>
            <a:ext cx="8534400" cy="584775"/>
          </a:xfrm>
          <a:prstGeom prst="rect">
            <a:avLst/>
          </a:prstGeom>
          <a:noFill/>
        </p:spPr>
        <p:txBody>
          <a:bodyPr wrap="square" rtlCol="0">
            <a:spAutoFit/>
          </a:bodyPr>
          <a:lstStyle/>
          <a:p>
            <a:pPr marL="457200" lvl="0" indent="-457200">
              <a:buFont typeface="Arial" panose="020B0604020202020204" pitchFamily="34" charset="0"/>
              <a:buChar char="•"/>
            </a:pPr>
            <a:endParaRPr lang="en-US" sz="3200" dirty="0">
              <a:latin typeface="Verdana" panose="020B0604030504040204" pitchFamily="34" charset="0"/>
              <a:ea typeface="Verdana" panose="020B0604030504040204" pitchFamily="34" charset="0"/>
              <a:cs typeface="Verdana" panose="020B0604030504040204" pitchFamily="34" charset="0"/>
            </a:endParaRPr>
          </a:p>
        </p:txBody>
      </p:sp>
      <p:sp>
        <p:nvSpPr>
          <p:cNvPr id="382978" name="Rectangle 2"/>
          <p:cNvSpPr>
            <a:spLocks noGrp="1"/>
          </p:cNvSpPr>
          <p:nvPr>
            <p:ph type="title"/>
          </p:nvPr>
        </p:nvSpPr>
        <p:spPr>
          <a:xfrm>
            <a:off x="381000" y="274638"/>
            <a:ext cx="8458200" cy="954325"/>
          </a:xfrm>
        </p:spPr>
        <p:txBody>
          <a:bodyPr/>
          <a:lstStyle/>
          <a:p>
            <a:r>
              <a:rPr lang="en-US" altLang="en-US" sz="1400" i="1" dirty="0">
                <a:solidFill>
                  <a:schemeClr val="tx1">
                    <a:lumMod val="65000"/>
                    <a:lumOff val="35000"/>
                  </a:schemeClr>
                </a:solidFill>
                <a:latin typeface="Verdana" panose="020B0604030504040204" pitchFamily="34" charset="0"/>
              </a:rPr>
              <a:t>NWDA appeal of the proposal for NW 23</a:t>
            </a:r>
            <a:r>
              <a:rPr lang="en-US" altLang="en-US" sz="1400" i="1" baseline="30000" dirty="0">
                <a:solidFill>
                  <a:schemeClr val="tx1">
                    <a:lumMod val="65000"/>
                    <a:lumOff val="35000"/>
                  </a:schemeClr>
                </a:solidFill>
                <a:latin typeface="Verdana" panose="020B0604030504040204" pitchFamily="34" charset="0"/>
              </a:rPr>
              <a:t>rd</a:t>
            </a:r>
            <a:r>
              <a:rPr lang="en-US" altLang="en-US" sz="1400" i="1" dirty="0">
                <a:solidFill>
                  <a:schemeClr val="tx1">
                    <a:lumMod val="65000"/>
                    <a:lumOff val="35000"/>
                  </a:schemeClr>
                </a:solidFill>
                <a:latin typeface="Verdana" panose="020B0604030504040204" pitchFamily="34" charset="0"/>
              </a:rPr>
              <a:t> and Marshall</a:t>
            </a:r>
            <a:br>
              <a:rPr lang="en-US" altLang="en-US" sz="1800" b="1" i="1" dirty="0">
                <a:solidFill>
                  <a:schemeClr val="tx1">
                    <a:lumMod val="65000"/>
                    <a:lumOff val="35000"/>
                  </a:schemeClr>
                </a:solidFill>
                <a:latin typeface="Verdana" panose="020B0604030504040204" pitchFamily="34" charset="0"/>
              </a:rPr>
            </a:br>
            <a:br>
              <a:rPr lang="en-US" altLang="en-US" sz="1200" b="1" i="1" dirty="0">
                <a:solidFill>
                  <a:schemeClr val="tx1">
                    <a:lumMod val="65000"/>
                    <a:lumOff val="35000"/>
                  </a:schemeClr>
                </a:solidFill>
                <a:latin typeface="Verdana" panose="020B0604030504040204" pitchFamily="34" charset="0"/>
              </a:rPr>
            </a:br>
            <a:r>
              <a:rPr lang="en-US" altLang="en-US" b="1" i="1" dirty="0">
                <a:solidFill>
                  <a:schemeClr val="tx1">
                    <a:lumMod val="65000"/>
                    <a:lumOff val="35000"/>
                  </a:schemeClr>
                </a:solidFill>
                <a:latin typeface="Verdana" panose="020B0604030504040204" pitchFamily="34" charset="0"/>
              </a:rPr>
              <a:t>in addition the site slopes ~10’</a:t>
            </a:r>
            <a:r>
              <a:rPr lang="en-US" altLang="en-US" b="1" dirty="0">
                <a:solidFill>
                  <a:schemeClr val="tx1">
                    <a:lumMod val="65000"/>
                    <a:lumOff val="35000"/>
                  </a:schemeClr>
                </a:solidFill>
                <a:latin typeface="Verdana" panose="020B0604030504040204" pitchFamily="34" charset="0"/>
              </a:rPr>
              <a:t>:</a:t>
            </a:r>
            <a:br>
              <a:rPr lang="en-US" altLang="en-US" b="1" dirty="0">
                <a:solidFill>
                  <a:schemeClr val="tx1">
                    <a:lumMod val="65000"/>
                    <a:lumOff val="35000"/>
                  </a:schemeClr>
                </a:solidFill>
                <a:latin typeface="Verdana" panose="020B0604030504040204" pitchFamily="34" charset="0"/>
              </a:rPr>
            </a:br>
            <a:endParaRPr lang="en-US" altLang="en-US" b="1" dirty="0">
              <a:solidFill>
                <a:schemeClr val="tx1">
                  <a:lumMod val="65000"/>
                  <a:lumOff val="35000"/>
                </a:schemeClr>
              </a:solidFill>
              <a:latin typeface="Verdana" panose="020B0604030504040204" pitchFamily="34" charset="0"/>
            </a:endParaRPr>
          </a:p>
        </p:txBody>
      </p:sp>
      <p:sp>
        <p:nvSpPr>
          <p:cNvPr id="29" name="Rectangle 2">
            <a:extLst>
              <a:ext uri="{FF2B5EF4-FFF2-40B4-BE49-F238E27FC236}">
                <a16:creationId xmlns:a16="http://schemas.microsoft.com/office/drawing/2014/main" id="{C6900078-54F4-43EC-942A-2C44514876C1}"/>
              </a:ext>
            </a:extLst>
          </p:cNvPr>
          <p:cNvSpPr txBox="1">
            <a:spLocks/>
          </p:cNvSpPr>
          <p:nvPr/>
        </p:nvSpPr>
        <p:spPr bwMode="auto">
          <a:xfrm>
            <a:off x="397773" y="1202073"/>
            <a:ext cx="84582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3200" kern="1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2pPr>
            <a:lvl3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3pPr>
            <a:lvl4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4pPr>
            <a:lvl5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5pPr>
            <a:lvl6pPr marL="4572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6pPr>
            <a:lvl7pPr marL="9144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7pPr>
            <a:lvl8pPr marL="13716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8pPr>
            <a:lvl9pPr marL="18288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9pPr>
          </a:lstStyle>
          <a:p>
            <a:pPr marL="457200" indent="-457200">
              <a:buFont typeface="Arial" panose="020B0604020202020204" pitchFamily="34" charset="0"/>
              <a:buChar char="•"/>
            </a:pPr>
            <a:r>
              <a:rPr lang="en-US" altLang="en-US" b="1" dirty="0">
                <a:solidFill>
                  <a:schemeClr val="tx1">
                    <a:lumMod val="65000"/>
                    <a:lumOff val="35000"/>
                  </a:schemeClr>
                </a:solidFill>
                <a:latin typeface="Verdana" panose="020B0604030504040204" pitchFamily="34" charset="0"/>
              </a:rPr>
              <a:t>65’ nominal height</a:t>
            </a:r>
            <a:br>
              <a:rPr lang="en-US" altLang="en-US" b="1" dirty="0">
                <a:solidFill>
                  <a:schemeClr val="tx1">
                    <a:lumMod val="65000"/>
                    <a:lumOff val="35000"/>
                  </a:schemeClr>
                </a:solidFill>
                <a:latin typeface="Verdana" panose="020B0604030504040204" pitchFamily="34" charset="0"/>
              </a:rPr>
            </a:br>
            <a:endParaRPr lang="en-US" altLang="en-US" b="1" dirty="0">
              <a:solidFill>
                <a:schemeClr val="tx1">
                  <a:lumMod val="65000"/>
                  <a:lumOff val="35000"/>
                </a:schemeClr>
              </a:solidFill>
              <a:latin typeface="Verdana" panose="020B0604030504040204" pitchFamily="34" charset="0"/>
            </a:endParaRPr>
          </a:p>
        </p:txBody>
      </p:sp>
      <p:grpSp>
        <p:nvGrpSpPr>
          <p:cNvPr id="38" name="Group 37">
            <a:extLst>
              <a:ext uri="{FF2B5EF4-FFF2-40B4-BE49-F238E27FC236}">
                <a16:creationId xmlns:a16="http://schemas.microsoft.com/office/drawing/2014/main" id="{8164ECB4-0C12-4101-992A-C5AB18D0CF75}"/>
              </a:ext>
            </a:extLst>
          </p:cNvPr>
          <p:cNvGrpSpPr/>
          <p:nvPr/>
        </p:nvGrpSpPr>
        <p:grpSpPr>
          <a:xfrm>
            <a:off x="-9525" y="2590800"/>
            <a:ext cx="9153525" cy="4305300"/>
            <a:chOff x="-9525" y="2590800"/>
            <a:chExt cx="9153525" cy="4305300"/>
          </a:xfrm>
        </p:grpSpPr>
        <p:pic>
          <p:nvPicPr>
            <p:cNvPr id="39" name="Picture 38">
              <a:extLst>
                <a:ext uri="{FF2B5EF4-FFF2-40B4-BE49-F238E27FC236}">
                  <a16:creationId xmlns:a16="http://schemas.microsoft.com/office/drawing/2014/main" id="{85FD33B3-7F44-4D59-9EFE-A17026DDED5C}"/>
                </a:ext>
              </a:extLst>
            </p:cNvPr>
            <p:cNvPicPr>
              <a:picLocks noChangeAspect="1"/>
            </p:cNvPicPr>
            <p:nvPr/>
          </p:nvPicPr>
          <p:blipFill rotWithShape="1">
            <a:blip r:embed="rId3"/>
            <a:srcRect l="16667" t="27778" r="20833" b="20370"/>
            <a:stretch/>
          </p:blipFill>
          <p:spPr>
            <a:xfrm>
              <a:off x="0" y="2590800"/>
              <a:ext cx="9144000" cy="4267200"/>
            </a:xfrm>
            <a:prstGeom prst="rect">
              <a:avLst/>
            </a:prstGeom>
          </p:spPr>
        </p:pic>
        <p:cxnSp>
          <p:nvCxnSpPr>
            <p:cNvPr id="40" name="Straight Connector 39">
              <a:extLst>
                <a:ext uri="{FF2B5EF4-FFF2-40B4-BE49-F238E27FC236}">
                  <a16:creationId xmlns:a16="http://schemas.microsoft.com/office/drawing/2014/main" id="{10297D64-29EA-4ADD-A9C4-2F2B47BDB370}"/>
                </a:ext>
              </a:extLst>
            </p:cNvPr>
            <p:cNvCxnSpPr>
              <a:cxnSpLocks/>
            </p:cNvCxnSpPr>
            <p:nvPr/>
          </p:nvCxnSpPr>
          <p:spPr>
            <a:xfrm>
              <a:off x="-9525" y="5829300"/>
              <a:ext cx="9153525" cy="266700"/>
            </a:xfrm>
            <a:prstGeom prst="line">
              <a:avLst/>
            </a:prstGeom>
            <a:ln w="285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41" name="Rectangle 40">
              <a:extLst>
                <a:ext uri="{FF2B5EF4-FFF2-40B4-BE49-F238E27FC236}">
                  <a16:creationId xmlns:a16="http://schemas.microsoft.com/office/drawing/2014/main" id="{4FD31DC3-87F0-49A2-A183-3E0B6BEFEFBF}"/>
                </a:ext>
              </a:extLst>
            </p:cNvPr>
            <p:cNvSpPr/>
            <p:nvPr/>
          </p:nvSpPr>
          <p:spPr>
            <a:xfrm>
              <a:off x="-9525" y="6096000"/>
              <a:ext cx="9144000" cy="800100"/>
            </a:xfrm>
            <a:prstGeom prst="rect">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ight Triangle 41">
              <a:extLst>
                <a:ext uri="{FF2B5EF4-FFF2-40B4-BE49-F238E27FC236}">
                  <a16:creationId xmlns:a16="http://schemas.microsoft.com/office/drawing/2014/main" id="{C5DCC339-A0AE-404E-BEDD-E3E65049DF28}"/>
                </a:ext>
              </a:extLst>
            </p:cNvPr>
            <p:cNvSpPr/>
            <p:nvPr/>
          </p:nvSpPr>
          <p:spPr>
            <a:xfrm>
              <a:off x="0" y="5838823"/>
              <a:ext cx="9134475" cy="266701"/>
            </a:xfrm>
            <a:prstGeom prst="rtTriangle">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3" name="Group 42">
            <a:extLst>
              <a:ext uri="{FF2B5EF4-FFF2-40B4-BE49-F238E27FC236}">
                <a16:creationId xmlns:a16="http://schemas.microsoft.com/office/drawing/2014/main" id="{B92508CF-83FF-436A-AFB0-9EB5E836001C}"/>
              </a:ext>
            </a:extLst>
          </p:cNvPr>
          <p:cNvGrpSpPr/>
          <p:nvPr/>
        </p:nvGrpSpPr>
        <p:grpSpPr>
          <a:xfrm>
            <a:off x="457200" y="5537599"/>
            <a:ext cx="107156" cy="272651"/>
            <a:chOff x="1338263" y="5532837"/>
            <a:chExt cx="107156" cy="272651"/>
          </a:xfrm>
        </p:grpSpPr>
        <p:sp>
          <p:nvSpPr>
            <p:cNvPr id="44" name="Oval 43">
              <a:extLst>
                <a:ext uri="{FF2B5EF4-FFF2-40B4-BE49-F238E27FC236}">
                  <a16:creationId xmlns:a16="http://schemas.microsoft.com/office/drawing/2014/main" id="{53CD71FB-2F11-42C8-A8CA-6117407035C6}"/>
                </a:ext>
              </a:extLst>
            </p:cNvPr>
            <p:cNvSpPr/>
            <p:nvPr/>
          </p:nvSpPr>
          <p:spPr>
            <a:xfrm flipH="1">
              <a:off x="1367790" y="5532837"/>
              <a:ext cx="45719" cy="45719"/>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5" name="Straight Connector 44">
              <a:extLst>
                <a:ext uri="{FF2B5EF4-FFF2-40B4-BE49-F238E27FC236}">
                  <a16:creationId xmlns:a16="http://schemas.microsoft.com/office/drawing/2014/main" id="{27680478-C954-48FF-92AD-992075213A17}"/>
                </a:ext>
              </a:extLst>
            </p:cNvPr>
            <p:cNvCxnSpPr>
              <a:cxnSpLocks/>
            </p:cNvCxnSpPr>
            <p:nvPr/>
          </p:nvCxnSpPr>
          <p:spPr>
            <a:xfrm flipH="1">
              <a:off x="1338263" y="5592129"/>
              <a:ext cx="33337" cy="1062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8C24917F-3EE7-4CCE-B5C2-B37358776E92}"/>
                </a:ext>
              </a:extLst>
            </p:cNvPr>
            <p:cNvCxnSpPr>
              <a:cxnSpLocks/>
            </p:cNvCxnSpPr>
            <p:nvPr/>
          </p:nvCxnSpPr>
          <p:spPr>
            <a:xfrm>
              <a:off x="1414936" y="5590462"/>
              <a:ext cx="30483" cy="840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5B8DD749-07FD-4682-9E08-AD8BA7044D48}"/>
                </a:ext>
              </a:extLst>
            </p:cNvPr>
            <p:cNvCxnSpPr>
              <a:cxnSpLocks/>
            </p:cNvCxnSpPr>
            <p:nvPr/>
          </p:nvCxnSpPr>
          <p:spPr>
            <a:xfrm>
              <a:off x="1371600" y="5688449"/>
              <a:ext cx="19050" cy="1098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660D54CA-2726-4488-8F7B-8529839576A5}"/>
                </a:ext>
              </a:extLst>
            </p:cNvPr>
            <p:cNvCxnSpPr>
              <a:cxnSpLocks/>
            </p:cNvCxnSpPr>
            <p:nvPr/>
          </p:nvCxnSpPr>
          <p:spPr>
            <a:xfrm flipH="1">
              <a:off x="1409700" y="5664994"/>
              <a:ext cx="5236" cy="1404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9" name="Group 48">
            <a:extLst>
              <a:ext uri="{FF2B5EF4-FFF2-40B4-BE49-F238E27FC236}">
                <a16:creationId xmlns:a16="http://schemas.microsoft.com/office/drawing/2014/main" id="{1A1A6D79-BAAA-4ABA-B832-C840FCD413D3}"/>
              </a:ext>
            </a:extLst>
          </p:cNvPr>
          <p:cNvGrpSpPr/>
          <p:nvPr/>
        </p:nvGrpSpPr>
        <p:grpSpPr>
          <a:xfrm>
            <a:off x="8717756" y="5841206"/>
            <a:ext cx="107156" cy="272651"/>
            <a:chOff x="1338263" y="5532837"/>
            <a:chExt cx="107156" cy="272651"/>
          </a:xfrm>
        </p:grpSpPr>
        <p:sp>
          <p:nvSpPr>
            <p:cNvPr id="50" name="Oval 49">
              <a:extLst>
                <a:ext uri="{FF2B5EF4-FFF2-40B4-BE49-F238E27FC236}">
                  <a16:creationId xmlns:a16="http://schemas.microsoft.com/office/drawing/2014/main" id="{3921D1B1-B67A-412C-B8F6-5B6B2A2E301A}"/>
                </a:ext>
              </a:extLst>
            </p:cNvPr>
            <p:cNvSpPr/>
            <p:nvPr/>
          </p:nvSpPr>
          <p:spPr>
            <a:xfrm flipH="1">
              <a:off x="1367790" y="5532837"/>
              <a:ext cx="45719" cy="45719"/>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1" name="Straight Connector 50">
              <a:extLst>
                <a:ext uri="{FF2B5EF4-FFF2-40B4-BE49-F238E27FC236}">
                  <a16:creationId xmlns:a16="http://schemas.microsoft.com/office/drawing/2014/main" id="{FC857A8E-8BD4-4970-9F59-ED052902FA85}"/>
                </a:ext>
              </a:extLst>
            </p:cNvPr>
            <p:cNvCxnSpPr>
              <a:cxnSpLocks/>
            </p:cNvCxnSpPr>
            <p:nvPr/>
          </p:nvCxnSpPr>
          <p:spPr>
            <a:xfrm flipH="1">
              <a:off x="1338263" y="5592129"/>
              <a:ext cx="33337" cy="1062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07035669-34F1-441D-B542-37B01821B7A8}"/>
                </a:ext>
              </a:extLst>
            </p:cNvPr>
            <p:cNvCxnSpPr>
              <a:cxnSpLocks/>
            </p:cNvCxnSpPr>
            <p:nvPr/>
          </p:nvCxnSpPr>
          <p:spPr>
            <a:xfrm>
              <a:off x="1414936" y="5590462"/>
              <a:ext cx="30483" cy="840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FD8EFE70-45E5-4DFD-B5AC-2096BDB682D2}"/>
                </a:ext>
              </a:extLst>
            </p:cNvPr>
            <p:cNvCxnSpPr>
              <a:cxnSpLocks/>
            </p:cNvCxnSpPr>
            <p:nvPr/>
          </p:nvCxnSpPr>
          <p:spPr>
            <a:xfrm>
              <a:off x="1371600" y="5688449"/>
              <a:ext cx="19050" cy="1098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74C6FA1E-E32C-4112-9E3A-562991B84287}"/>
                </a:ext>
              </a:extLst>
            </p:cNvPr>
            <p:cNvCxnSpPr>
              <a:cxnSpLocks/>
            </p:cNvCxnSpPr>
            <p:nvPr/>
          </p:nvCxnSpPr>
          <p:spPr>
            <a:xfrm flipH="1">
              <a:off x="1409700" y="5664994"/>
              <a:ext cx="5236" cy="1404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55" name="Straight Arrow Connector 54">
            <a:extLst>
              <a:ext uri="{FF2B5EF4-FFF2-40B4-BE49-F238E27FC236}">
                <a16:creationId xmlns:a16="http://schemas.microsoft.com/office/drawing/2014/main" id="{797DF416-828E-403C-922B-E6687BFA1873}"/>
              </a:ext>
            </a:extLst>
          </p:cNvPr>
          <p:cNvCxnSpPr/>
          <p:nvPr/>
        </p:nvCxnSpPr>
        <p:spPr>
          <a:xfrm>
            <a:off x="390525" y="3496637"/>
            <a:ext cx="304800"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6" name="TextBox 55">
            <a:extLst>
              <a:ext uri="{FF2B5EF4-FFF2-40B4-BE49-F238E27FC236}">
                <a16:creationId xmlns:a16="http://schemas.microsoft.com/office/drawing/2014/main" id="{2253B872-66B1-4737-9BA3-7C5686328117}"/>
              </a:ext>
            </a:extLst>
          </p:cNvPr>
          <p:cNvSpPr txBox="1"/>
          <p:nvPr/>
        </p:nvSpPr>
        <p:spPr>
          <a:xfrm>
            <a:off x="9525" y="3358137"/>
            <a:ext cx="388248" cy="276999"/>
          </a:xfrm>
          <a:prstGeom prst="rect">
            <a:avLst/>
          </a:prstGeom>
          <a:noFill/>
        </p:spPr>
        <p:txBody>
          <a:bodyPr wrap="none" rtlCol="0">
            <a:spAutoFit/>
          </a:bodyPr>
          <a:lstStyle/>
          <a:p>
            <a:r>
              <a:rPr lang="en-US" sz="1200" dirty="0">
                <a:solidFill>
                  <a:srgbClr val="FF0000"/>
                </a:solidFill>
              </a:rPr>
              <a:t>55’</a:t>
            </a:r>
          </a:p>
        </p:txBody>
      </p:sp>
      <p:cxnSp>
        <p:nvCxnSpPr>
          <p:cNvPr id="57" name="Straight Arrow Connector 56">
            <a:extLst>
              <a:ext uri="{FF2B5EF4-FFF2-40B4-BE49-F238E27FC236}">
                <a16:creationId xmlns:a16="http://schemas.microsoft.com/office/drawing/2014/main" id="{8BA948EF-396B-4783-A4D9-E9E1785E0CB9}"/>
              </a:ext>
            </a:extLst>
          </p:cNvPr>
          <p:cNvCxnSpPr>
            <a:cxnSpLocks/>
          </p:cNvCxnSpPr>
          <p:nvPr/>
        </p:nvCxnSpPr>
        <p:spPr>
          <a:xfrm flipH="1">
            <a:off x="8658225" y="3496636"/>
            <a:ext cx="388248"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6E42E4D4-9F54-439C-843B-242D24268E7F}"/>
              </a:ext>
            </a:extLst>
          </p:cNvPr>
          <p:cNvSpPr txBox="1"/>
          <p:nvPr/>
        </p:nvSpPr>
        <p:spPr>
          <a:xfrm>
            <a:off x="8677275" y="3219637"/>
            <a:ext cx="693796" cy="276999"/>
          </a:xfrm>
          <a:prstGeom prst="rect">
            <a:avLst/>
          </a:prstGeom>
          <a:noFill/>
        </p:spPr>
        <p:txBody>
          <a:bodyPr wrap="square" rtlCol="0">
            <a:spAutoFit/>
          </a:bodyPr>
          <a:lstStyle/>
          <a:p>
            <a:r>
              <a:rPr lang="en-US" sz="1200" dirty="0">
                <a:solidFill>
                  <a:srgbClr val="FF0000"/>
                </a:solidFill>
              </a:rPr>
              <a:t>~65’</a:t>
            </a:r>
          </a:p>
        </p:txBody>
      </p:sp>
      <p:sp>
        <p:nvSpPr>
          <p:cNvPr id="3" name="Rectangle: Rounded Corners 2">
            <a:extLst>
              <a:ext uri="{FF2B5EF4-FFF2-40B4-BE49-F238E27FC236}">
                <a16:creationId xmlns:a16="http://schemas.microsoft.com/office/drawing/2014/main" id="{77D05BB0-9254-418A-9A47-FF7A1C730AE3}"/>
              </a:ext>
            </a:extLst>
          </p:cNvPr>
          <p:cNvSpPr/>
          <p:nvPr/>
        </p:nvSpPr>
        <p:spPr>
          <a:xfrm>
            <a:off x="2533649" y="3924300"/>
            <a:ext cx="3333751" cy="147695"/>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Rounded Corners 58">
            <a:extLst>
              <a:ext uri="{FF2B5EF4-FFF2-40B4-BE49-F238E27FC236}">
                <a16:creationId xmlns:a16="http://schemas.microsoft.com/office/drawing/2014/main" id="{2DDF79AA-5F7D-46A9-8487-416568076382}"/>
              </a:ext>
            </a:extLst>
          </p:cNvPr>
          <p:cNvSpPr/>
          <p:nvPr/>
        </p:nvSpPr>
        <p:spPr>
          <a:xfrm>
            <a:off x="594839" y="3931509"/>
            <a:ext cx="1711739" cy="140486"/>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2">
            <a:extLst>
              <a:ext uri="{FF2B5EF4-FFF2-40B4-BE49-F238E27FC236}">
                <a16:creationId xmlns:a16="http://schemas.microsoft.com/office/drawing/2014/main" id="{FE3D452F-39FD-4929-8F6B-19F2BB133E05}"/>
              </a:ext>
            </a:extLst>
          </p:cNvPr>
          <p:cNvSpPr txBox="1">
            <a:spLocks/>
          </p:cNvSpPr>
          <p:nvPr/>
        </p:nvSpPr>
        <p:spPr bwMode="auto">
          <a:xfrm>
            <a:off x="397773" y="1707685"/>
            <a:ext cx="84582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3200" kern="1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2pPr>
            <a:lvl3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3pPr>
            <a:lvl4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4pPr>
            <a:lvl5pPr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5pPr>
            <a:lvl6pPr marL="4572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6pPr>
            <a:lvl7pPr marL="9144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7pPr>
            <a:lvl8pPr marL="13716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8pPr>
            <a:lvl9pPr marL="1828800" algn="l" rtl="0" eaLnBrk="0" fontAlgn="base" hangingPunct="0">
              <a:spcBef>
                <a:spcPct val="0"/>
              </a:spcBef>
              <a:spcAft>
                <a:spcPct val="0"/>
              </a:spcAft>
              <a:defRPr sz="3200">
                <a:solidFill>
                  <a:schemeClr val="tx1"/>
                </a:solidFill>
                <a:latin typeface="Calibri" panose="020F0502020204030204" pitchFamily="34" charset="0"/>
                <a:ea typeface="ＭＳ Ｐゴシック" panose="020B0600070205080204" pitchFamily="34" charset="-128"/>
              </a:defRPr>
            </a:lvl9pPr>
          </a:lstStyle>
          <a:p>
            <a:pPr marL="457200" indent="-457200">
              <a:buFont typeface="Arial" panose="020B0604020202020204" pitchFamily="34" charset="0"/>
              <a:buChar char="•"/>
            </a:pPr>
            <a:r>
              <a:rPr lang="en-US" altLang="en-US" b="1" dirty="0">
                <a:solidFill>
                  <a:schemeClr val="tx1">
                    <a:lumMod val="65000"/>
                    <a:lumOff val="35000"/>
                  </a:schemeClr>
                </a:solidFill>
                <a:latin typeface="Verdana" panose="020B0604030504040204" pitchFamily="34" charset="0"/>
              </a:rPr>
              <a:t>Cornice detail in lieu of step back</a:t>
            </a:r>
            <a:br>
              <a:rPr lang="en-US" altLang="en-US" b="1" dirty="0">
                <a:solidFill>
                  <a:schemeClr val="tx1">
                    <a:lumMod val="65000"/>
                    <a:lumOff val="35000"/>
                  </a:schemeClr>
                </a:solidFill>
                <a:latin typeface="Verdana" panose="020B0604030504040204" pitchFamily="34" charset="0"/>
              </a:rPr>
            </a:br>
            <a:endParaRPr lang="en-US" altLang="en-US" b="1" dirty="0">
              <a:solidFill>
                <a:schemeClr val="tx1">
                  <a:lumMod val="65000"/>
                  <a:lumOff val="35000"/>
                </a:schemeClr>
              </a:solidFill>
              <a:latin typeface="Verdana" panose="020B0604030504040204" pitchFamily="34" charset="0"/>
            </a:endParaRPr>
          </a:p>
        </p:txBody>
      </p:sp>
    </p:spTree>
    <p:extLst>
      <p:ext uri="{BB962C8B-B14F-4D97-AF65-F5344CB8AC3E}">
        <p14:creationId xmlns:p14="http://schemas.microsoft.com/office/powerpoint/2010/main" val="359808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58" grpId="0"/>
      <p:bldP spid="3" grpId="0" animBg="1"/>
      <p:bldP spid="59" grpId="0" animBg="1"/>
      <p:bldP spid="61" grpId="0"/>
    </p:bldLst>
  </p:timing>
</p:sld>
</file>

<file path=ppt/theme/theme1.xml><?xml version="1.0" encoding="utf-8"?>
<a:theme xmlns:a="http://schemas.openxmlformats.org/drawingml/2006/main" name="Office Theme">
  <a:themeElements>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Theme">
      <a:majorFont>
        <a:latin typeface="Calibri"/>
        <a:ea typeface="ＭＳ Ｐゴシック"/>
        <a:cs typeface=""/>
      </a:majorFont>
      <a:minorFont>
        <a:latin typeface="Calibri"/>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54768</TotalTime>
  <Words>1229</Words>
  <Application>Microsoft Office PowerPoint</Application>
  <PresentationFormat>On-screen Show (4:3)</PresentationFormat>
  <Paragraphs>70</Paragraphs>
  <Slides>14</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Cambria</vt:lpstr>
      <vt:lpstr>PalatinoLinotype-Roman</vt:lpstr>
      <vt:lpstr>Verdana</vt:lpstr>
      <vt:lpstr>Office Theme</vt:lpstr>
      <vt:lpstr>NWDA appeal of the proposal for NW 23rd and Marshall  -</vt:lpstr>
      <vt:lpstr>NWDA appeal of the proposal for NW 23rd and Marshall  </vt:lpstr>
      <vt:lpstr>NWDA appeal of the proposal for NW 23rd and Marshall  </vt:lpstr>
      <vt:lpstr>NWDA appeal of the proposal for NW 23rd and Marshall  </vt:lpstr>
      <vt:lpstr>NWDA appeal of the proposal for NW 23rd and Marshall  </vt:lpstr>
      <vt:lpstr>NWDA appeal of the proposal for NW 23rd and Marshall  </vt:lpstr>
      <vt:lpstr>NWDA appeal of the proposal for NW 23rd and Marshall  What the Base Zoning allows: </vt:lpstr>
      <vt:lpstr>NWDA appeal of the proposal for NW 23rd and Marshall  With bonus for affordable housing: </vt:lpstr>
      <vt:lpstr>NWDA appeal of the proposal for NW 23rd and Marshall  in addition the site slopes ~10’: </vt:lpstr>
      <vt:lpstr>NWDA appeal of the proposal for NW 23rd and Marshall  with the stepbacks per Guideline P.1 </vt:lpstr>
      <vt:lpstr>NWDA appeal of the proposal for NW 23rd and Marshall  </vt:lpstr>
      <vt:lpstr>NWDA appeal of the proposal for NW 23rd and Marshall  </vt:lpstr>
      <vt:lpstr>NWDA appeal of the proposal for NW 23rd and Marshall  </vt:lpstr>
      <vt:lpstr>NWDA appeal of the proposal for NW 23rd and Marshall  </vt:lpstr>
    </vt:vector>
  </TitlesOfParts>
  <Company>Portland Development Commission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Geography Presentation</dc:title>
  <dc:creator>Morgan Masterman</dc:creator>
  <cp:lastModifiedBy>Steve Pinger</cp:lastModifiedBy>
  <cp:revision>491</cp:revision>
  <cp:lastPrinted>2021-07-06T19:51:08Z</cp:lastPrinted>
  <dcterms:created xsi:type="dcterms:W3CDTF">2009-11-10T19:16:24Z</dcterms:created>
  <dcterms:modified xsi:type="dcterms:W3CDTF">2021-07-12T22:58:01Z</dcterms:modified>
</cp:coreProperties>
</file>