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99" r:id="rId3"/>
    <p:sldId id="298" r:id="rId4"/>
    <p:sldId id="304" r:id="rId5"/>
    <p:sldId id="305" r:id="rId6"/>
    <p:sldId id="302" r:id="rId7"/>
    <p:sldId id="301" r:id="rId8"/>
    <p:sldId id="300" r:id="rId9"/>
    <p:sldId id="30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Robert" initials="HR" lastIdx="1" clrIdx="0">
    <p:extLst>
      <p:ext uri="{19B8F6BF-5375-455C-9EA6-DF929625EA0E}">
        <p15:presenceInfo xmlns:p15="http://schemas.microsoft.com/office/powerpoint/2012/main" userId="S::Robert.Haley@portlandoregon.gov::f5cb2736-b006-4077-acf9-e73889938f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63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5639" autoAdjust="0"/>
  </p:normalViewPr>
  <p:slideViewPr>
    <p:cSldViewPr snapToGrid="0">
      <p:cViewPr varScale="1">
        <p:scale>
          <a:sx n="75" d="100"/>
          <a:sy n="75" d="100"/>
        </p:scale>
        <p:origin x="636" y="54"/>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2B857-81C0-43E5-9C39-C56858617EDE}" type="datetimeFigureOut">
              <a:rPr lang="en-US" smtClean="0"/>
              <a:t>7/9/2021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6E2E0-292B-429D-9393-FBB539291EC4}" type="slidenum">
              <a:rPr lang="en-US" smtClean="0"/>
              <a:t>‹#›</a:t>
            </a:fld>
            <a:endParaRPr lang="en-US"/>
          </a:p>
        </p:txBody>
      </p:sp>
    </p:spTree>
    <p:extLst>
      <p:ext uri="{BB962C8B-B14F-4D97-AF65-F5344CB8AC3E}">
        <p14:creationId xmlns:p14="http://schemas.microsoft.com/office/powerpoint/2010/main" val="302400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6E2E0-292B-429D-9393-FBB539291EC4}" type="slidenum">
              <a:rPr lang="en-US" smtClean="0"/>
              <a:t>1</a:t>
            </a:fld>
            <a:endParaRPr lang="en-US"/>
          </a:p>
        </p:txBody>
      </p:sp>
    </p:spTree>
    <p:extLst>
      <p:ext uri="{BB962C8B-B14F-4D97-AF65-F5344CB8AC3E}">
        <p14:creationId xmlns:p14="http://schemas.microsoft.com/office/powerpoint/2010/main" val="244237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96E2E0-292B-429D-9393-FBB539291EC4}" type="slidenum">
              <a:rPr lang="en-US" smtClean="0"/>
              <a:t>2</a:t>
            </a:fld>
            <a:endParaRPr lang="en-US"/>
          </a:p>
        </p:txBody>
      </p:sp>
    </p:spTree>
    <p:extLst>
      <p:ext uri="{BB962C8B-B14F-4D97-AF65-F5344CB8AC3E}">
        <p14:creationId xmlns:p14="http://schemas.microsoft.com/office/powerpoint/2010/main" val="324130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96E2E0-292B-429D-9393-FBB539291EC4}" type="slidenum">
              <a:rPr lang="en-US" smtClean="0"/>
              <a:t>4</a:t>
            </a:fld>
            <a:endParaRPr lang="en-US"/>
          </a:p>
        </p:txBody>
      </p:sp>
    </p:spTree>
    <p:extLst>
      <p:ext uri="{BB962C8B-B14F-4D97-AF65-F5344CB8AC3E}">
        <p14:creationId xmlns:p14="http://schemas.microsoft.com/office/powerpoint/2010/main" val="8262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96E2E0-292B-429D-9393-FBB539291EC4}" type="slidenum">
              <a:rPr lang="en-US" smtClean="0"/>
              <a:t>8</a:t>
            </a:fld>
            <a:endParaRPr lang="en-US"/>
          </a:p>
        </p:txBody>
      </p:sp>
    </p:spTree>
    <p:extLst>
      <p:ext uri="{BB962C8B-B14F-4D97-AF65-F5344CB8AC3E}">
        <p14:creationId xmlns:p14="http://schemas.microsoft.com/office/powerpoint/2010/main" val="190076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7/9/2021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7/9/2021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7/9/2021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7/9/2021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7/9/2021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7/9/2021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7/9/2021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7/9/2021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7/9/2021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7/9/2021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7/9/2021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7/9/2021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7/9/2021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7/9/2021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7/9/2021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7/9/2021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7/9/2021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7/9/2021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p:cover/>
  </p:transition>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1284" y="5887615"/>
            <a:ext cx="9144000" cy="1415031"/>
          </a:xfrm>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a:normAutofit/>
          </a:bodyPr>
          <a:lstStyle/>
          <a:p>
            <a:pPr>
              <a:spcBef>
                <a:spcPts val="1000"/>
              </a:spcBef>
            </a:pPr>
            <a:r>
              <a:rPr lang="en-US" sz="5400" spc="0" dirty="0">
                <a:solidFill>
                  <a:schemeClr val="tx1"/>
                </a:solidFill>
                <a:effectLst>
                  <a:outerShdw blurRad="38100" dist="38100" dir="2700000" algn="tl">
                    <a:srgbClr val="000000">
                      <a:alpha val="43137"/>
                    </a:srgbClr>
                  </a:outerShdw>
                </a:effectLst>
                <a:ea typeface="+mn-ea"/>
                <a:cs typeface="+mn-cs"/>
              </a:rPr>
              <a:t>MAC Tunnel </a:t>
            </a:r>
            <a:r>
              <a:rPr lang="en-US" sz="2200" spc="0" dirty="0">
                <a:solidFill>
                  <a:schemeClr val="tx1"/>
                </a:solidFill>
                <a:effectLst/>
                <a:ea typeface="+mn-ea"/>
                <a:cs typeface="+mn-cs"/>
              </a:rPr>
              <a:t>July 14</a:t>
            </a:r>
            <a:r>
              <a:rPr lang="en-US" sz="2200" spc="0" baseline="30000" dirty="0">
                <a:solidFill>
                  <a:schemeClr val="tx1"/>
                </a:solidFill>
                <a:effectLst/>
                <a:ea typeface="+mn-ea"/>
                <a:cs typeface="+mn-cs"/>
              </a:rPr>
              <a:t>th</a:t>
            </a:r>
            <a:r>
              <a:rPr lang="en-US" sz="2200" spc="0" dirty="0">
                <a:solidFill>
                  <a:schemeClr val="tx1"/>
                </a:solidFill>
                <a:effectLst/>
                <a:ea typeface="+mn-ea"/>
                <a:cs typeface="+mn-cs"/>
              </a:rPr>
              <a:t>, 2021</a:t>
            </a:r>
            <a:br>
              <a:rPr lang="en-US" sz="2200" dirty="0"/>
            </a:br>
            <a:endParaRPr lang="en-US" sz="2200" dirty="0"/>
          </a:p>
        </p:txBody>
      </p:sp>
      <p:sp>
        <p:nvSpPr>
          <p:cNvPr id="3" name="TextBox 2"/>
          <p:cNvSpPr txBox="1"/>
          <p:nvPr/>
        </p:nvSpPr>
        <p:spPr>
          <a:xfrm>
            <a:off x="312120" y="64397"/>
            <a:ext cx="10755571" cy="1323439"/>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mj-lt"/>
              </a:rPr>
              <a:t>City Engineer’s Report to City Council for a Below Grade Major Encroachment</a:t>
            </a:r>
          </a:p>
        </p:txBody>
      </p:sp>
      <p:pic>
        <p:nvPicPr>
          <p:cNvPr id="5" name="Picture 4">
            <a:extLst>
              <a:ext uri="{FF2B5EF4-FFF2-40B4-BE49-F238E27FC236}">
                <a16:creationId xmlns:a16="http://schemas.microsoft.com/office/drawing/2014/main" id="{265F9AEC-7A40-441E-87D6-56134D7220BB}"/>
              </a:ext>
            </a:extLst>
          </p:cNvPr>
          <p:cNvPicPr>
            <a:picLocks noChangeAspect="1"/>
          </p:cNvPicPr>
          <p:nvPr/>
        </p:nvPicPr>
        <p:blipFill>
          <a:blip r:embed="rId3"/>
          <a:stretch>
            <a:fillRect/>
          </a:stretch>
        </p:blipFill>
        <p:spPr>
          <a:xfrm>
            <a:off x="2113802" y="1416373"/>
            <a:ext cx="7152206" cy="4471242"/>
          </a:xfrm>
          <a:prstGeom prst="rect">
            <a:avLst/>
          </a:prstGeom>
        </p:spPr>
      </p:pic>
    </p:spTree>
    <p:extLst>
      <p:ext uri="{BB962C8B-B14F-4D97-AF65-F5344CB8AC3E}">
        <p14:creationId xmlns:p14="http://schemas.microsoft.com/office/powerpoint/2010/main" val="260122756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01A3AA-7A5C-4742-91A1-6CAE08FCA17C}"/>
              </a:ext>
            </a:extLst>
          </p:cNvPr>
          <p:cNvPicPr>
            <a:picLocks noChangeAspect="1"/>
          </p:cNvPicPr>
          <p:nvPr/>
        </p:nvPicPr>
        <p:blipFill>
          <a:blip r:embed="rId3"/>
          <a:stretch>
            <a:fillRect/>
          </a:stretch>
        </p:blipFill>
        <p:spPr>
          <a:xfrm>
            <a:off x="1028701" y="198924"/>
            <a:ext cx="4381500" cy="6496707"/>
          </a:xfrm>
          <a:prstGeom prst="rect">
            <a:avLst/>
          </a:prstGeom>
        </p:spPr>
      </p:pic>
      <p:sp>
        <p:nvSpPr>
          <p:cNvPr id="3" name="TextBox 2">
            <a:extLst>
              <a:ext uri="{FF2B5EF4-FFF2-40B4-BE49-F238E27FC236}">
                <a16:creationId xmlns:a16="http://schemas.microsoft.com/office/drawing/2014/main" id="{327BB794-2879-477C-A1F0-86619BE7F846}"/>
              </a:ext>
            </a:extLst>
          </p:cNvPr>
          <p:cNvSpPr txBox="1"/>
          <p:nvPr/>
        </p:nvSpPr>
        <p:spPr>
          <a:xfrm>
            <a:off x="7449671" y="900953"/>
            <a:ext cx="3939988" cy="5078313"/>
          </a:xfrm>
          <a:prstGeom prst="rect">
            <a:avLst/>
          </a:prstGeom>
          <a:noFill/>
        </p:spPr>
        <p:txBody>
          <a:bodyPr wrap="square" rtlCol="0">
            <a:spAutoFit/>
          </a:bodyPr>
          <a:lstStyle/>
          <a:p>
            <a:r>
              <a:rPr lang="en-US" sz="3600" b="1" dirty="0"/>
              <a:t>This proposal is being reviewed per the policies and standards within the 1982 document,  </a:t>
            </a:r>
            <a:r>
              <a:rPr lang="en-US" sz="3600" b="1" u="sng" dirty="0"/>
              <a:t>Encroachments  In The Public Right-of-Way</a:t>
            </a:r>
          </a:p>
        </p:txBody>
      </p:sp>
    </p:spTree>
    <p:extLst>
      <p:ext uri="{BB962C8B-B14F-4D97-AF65-F5344CB8AC3E}">
        <p14:creationId xmlns:p14="http://schemas.microsoft.com/office/powerpoint/2010/main" val="1991520489"/>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ED6D21-5178-40F8-8194-2C0406602026}"/>
              </a:ext>
            </a:extLst>
          </p:cNvPr>
          <p:cNvPicPr>
            <a:picLocks noChangeAspect="1"/>
          </p:cNvPicPr>
          <p:nvPr/>
        </p:nvPicPr>
        <p:blipFill>
          <a:blip r:embed="rId2"/>
          <a:stretch>
            <a:fillRect/>
          </a:stretch>
        </p:blipFill>
        <p:spPr>
          <a:xfrm>
            <a:off x="348348" y="782083"/>
            <a:ext cx="8609584" cy="5013915"/>
          </a:xfrm>
          <a:prstGeom prst="rect">
            <a:avLst/>
          </a:prstGeom>
        </p:spPr>
      </p:pic>
      <p:sp>
        <p:nvSpPr>
          <p:cNvPr id="4" name="TextBox 3">
            <a:extLst>
              <a:ext uri="{FF2B5EF4-FFF2-40B4-BE49-F238E27FC236}">
                <a16:creationId xmlns:a16="http://schemas.microsoft.com/office/drawing/2014/main" id="{38A31D3F-B58D-47E5-BD43-68DB26991D7D}"/>
              </a:ext>
            </a:extLst>
          </p:cNvPr>
          <p:cNvSpPr txBox="1"/>
          <p:nvPr/>
        </p:nvSpPr>
        <p:spPr>
          <a:xfrm>
            <a:off x="9402692" y="1876797"/>
            <a:ext cx="2663190" cy="2591479"/>
          </a:xfrm>
          <a:prstGeom prst="rect">
            <a:avLst/>
          </a:prstGeom>
          <a:noFill/>
        </p:spPr>
        <p:txBody>
          <a:bodyPr wrap="square" rtlCol="0">
            <a:spAutoFit/>
          </a:bodyPr>
          <a:lstStyle/>
          <a:p>
            <a:r>
              <a:rPr lang="en-US" sz="3200" dirty="0"/>
              <a:t>Tunnel Location</a:t>
            </a:r>
          </a:p>
          <a:p>
            <a:r>
              <a:rPr lang="en-US" sz="2080" dirty="0"/>
              <a:t> Mid-Block on SW Main between 19</a:t>
            </a:r>
            <a:r>
              <a:rPr lang="en-US" sz="2080" baseline="30000" dirty="0"/>
              <a:t>th</a:t>
            </a:r>
            <a:r>
              <a:rPr lang="en-US" sz="2080" dirty="0"/>
              <a:t> and 20</a:t>
            </a:r>
            <a:r>
              <a:rPr lang="en-US" sz="2080" baseline="30000" dirty="0"/>
              <a:t>th</a:t>
            </a:r>
            <a:r>
              <a:rPr lang="en-US" sz="2080" dirty="0"/>
              <a:t> </a:t>
            </a:r>
          </a:p>
          <a:p>
            <a:endParaRPr lang="en-US" dirty="0"/>
          </a:p>
          <a:p>
            <a:endParaRPr lang="en-US" dirty="0"/>
          </a:p>
        </p:txBody>
      </p:sp>
      <p:sp>
        <p:nvSpPr>
          <p:cNvPr id="5" name="Rectangle 4">
            <a:extLst>
              <a:ext uri="{FF2B5EF4-FFF2-40B4-BE49-F238E27FC236}">
                <a16:creationId xmlns:a16="http://schemas.microsoft.com/office/drawing/2014/main" id="{71965AE8-8AC4-43C5-9AE1-E8CB38A73F0B}"/>
              </a:ext>
            </a:extLst>
          </p:cNvPr>
          <p:cNvSpPr/>
          <p:nvPr/>
        </p:nvSpPr>
        <p:spPr>
          <a:xfrm rot="1226270">
            <a:off x="4922159" y="2221893"/>
            <a:ext cx="152426" cy="3019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54026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D38E7-2C5F-4EE6-B169-B5C5EACD5C97}"/>
              </a:ext>
            </a:extLst>
          </p:cNvPr>
          <p:cNvSpPr txBox="1"/>
          <p:nvPr/>
        </p:nvSpPr>
        <p:spPr>
          <a:xfrm>
            <a:off x="1206500" y="532368"/>
            <a:ext cx="8775700" cy="707886"/>
          </a:xfrm>
          <a:prstGeom prst="rect">
            <a:avLst/>
          </a:prstGeom>
          <a:noFill/>
        </p:spPr>
        <p:txBody>
          <a:bodyPr wrap="square" rtlCol="0">
            <a:spAutoFit/>
          </a:bodyPr>
          <a:lstStyle/>
          <a:p>
            <a:r>
              <a:rPr lang="en-US" sz="4000" dirty="0"/>
              <a:t>Types of Major Encroachments</a:t>
            </a:r>
          </a:p>
        </p:txBody>
      </p:sp>
      <p:sp>
        <p:nvSpPr>
          <p:cNvPr id="3" name="TextBox 2">
            <a:extLst>
              <a:ext uri="{FF2B5EF4-FFF2-40B4-BE49-F238E27FC236}">
                <a16:creationId xmlns:a16="http://schemas.microsoft.com/office/drawing/2014/main" id="{35893303-A080-4BC6-9C5D-E4597649C830}"/>
              </a:ext>
            </a:extLst>
          </p:cNvPr>
          <p:cNvSpPr txBox="1"/>
          <p:nvPr/>
        </p:nvSpPr>
        <p:spPr>
          <a:xfrm>
            <a:off x="1333500" y="1676400"/>
            <a:ext cx="7480300" cy="4339650"/>
          </a:xfrm>
          <a:prstGeom prst="rect">
            <a:avLst/>
          </a:prstGeom>
          <a:noFill/>
        </p:spPr>
        <p:txBody>
          <a:bodyPr wrap="square" rtlCol="0">
            <a:spAutoFit/>
          </a:bodyPr>
          <a:lstStyle/>
          <a:p>
            <a:r>
              <a:rPr lang="en-US" sz="3200" dirty="0"/>
              <a:t>Below-Grade Encroachments</a:t>
            </a:r>
          </a:p>
          <a:p>
            <a:r>
              <a:rPr lang="en-US" sz="2800" dirty="0"/>
              <a:t>e.g. underground walkway, underground mall, underground parking</a:t>
            </a:r>
          </a:p>
          <a:p>
            <a:endParaRPr lang="en-US" sz="3200" dirty="0"/>
          </a:p>
          <a:p>
            <a:r>
              <a:rPr lang="en-US" sz="3200" dirty="0"/>
              <a:t>Above-Grade Encroachments</a:t>
            </a:r>
          </a:p>
          <a:p>
            <a:r>
              <a:rPr lang="en-US" sz="2800" dirty="0"/>
              <a:t>e.g.  Type I, II, III Skystructures </a:t>
            </a:r>
          </a:p>
          <a:p>
            <a:endParaRPr lang="en-US" sz="3200" dirty="0"/>
          </a:p>
          <a:p>
            <a:r>
              <a:rPr lang="en-US" sz="3200" dirty="0"/>
              <a:t>At-Grade Encroachments</a:t>
            </a:r>
          </a:p>
          <a:p>
            <a:r>
              <a:rPr lang="en-US" sz="2800" dirty="0"/>
              <a:t>e.g.  Arcades (E Burnside)</a:t>
            </a:r>
          </a:p>
        </p:txBody>
      </p:sp>
    </p:spTree>
    <p:extLst>
      <p:ext uri="{BB962C8B-B14F-4D97-AF65-F5344CB8AC3E}">
        <p14:creationId xmlns:p14="http://schemas.microsoft.com/office/powerpoint/2010/main" val="3383089130"/>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1F2EEA-1C01-4238-A3BE-33EE3BE58A81}"/>
              </a:ext>
            </a:extLst>
          </p:cNvPr>
          <p:cNvSpPr txBox="1"/>
          <p:nvPr/>
        </p:nvSpPr>
        <p:spPr>
          <a:xfrm>
            <a:off x="1866900" y="393700"/>
            <a:ext cx="7912100" cy="6740307"/>
          </a:xfrm>
          <a:prstGeom prst="rect">
            <a:avLst/>
          </a:prstGeom>
          <a:noFill/>
        </p:spPr>
        <p:txBody>
          <a:bodyPr wrap="square" rtlCol="0">
            <a:spAutoFit/>
          </a:bodyPr>
          <a:lstStyle/>
          <a:p>
            <a:r>
              <a:rPr lang="en-US" sz="2800" dirty="0"/>
              <a:t>Review of Encroachments in the Public Right-of-Way</a:t>
            </a:r>
          </a:p>
          <a:p>
            <a:endParaRPr lang="en-US" sz="2800" dirty="0"/>
          </a:p>
          <a:p>
            <a:r>
              <a:rPr lang="en-US" sz="2000" dirty="0"/>
              <a:t>All privately owned and maintained above-grade, at-grade and below-grade encroachments in the public right-of-way are subject to Encroachment Review.  </a:t>
            </a:r>
          </a:p>
          <a:p>
            <a:br>
              <a:rPr lang="en-US" sz="2000" dirty="0"/>
            </a:br>
            <a:r>
              <a:rPr lang="en-US" sz="2000" dirty="0"/>
              <a:t>The approval criteria for encroachments are the General Policies (Section III), City-Wide District Policies (Section VII) and Standards for Encroachment (Section VIII) of Chapter One of the 1982 Bureau of Planning document, </a:t>
            </a:r>
            <a:r>
              <a:rPr lang="en-US" sz="2000" u="sng" dirty="0"/>
              <a:t>Encroachments in the Public Right-of-Way</a:t>
            </a:r>
            <a:r>
              <a:rPr lang="en-US" sz="2000" dirty="0"/>
              <a:t>.</a:t>
            </a:r>
          </a:p>
          <a:p>
            <a:r>
              <a:rPr lang="en-US" sz="2000" dirty="0"/>
              <a:t> </a:t>
            </a:r>
          </a:p>
          <a:p>
            <a:r>
              <a:rPr lang="en-US" sz="2000" b="1" dirty="0"/>
              <a:t>Scope of Encroachment Review: </a:t>
            </a:r>
            <a:r>
              <a:rPr lang="en-US" sz="2000" dirty="0"/>
              <a:t>This encroachment review will evaluate the following areas: </a:t>
            </a:r>
          </a:p>
          <a:p>
            <a:r>
              <a:rPr lang="en-US" sz="2000" dirty="0"/>
              <a:t>Tunnel access extending beyond the curb line and under SW MainStreet	</a:t>
            </a:r>
          </a:p>
          <a:p>
            <a:r>
              <a:rPr lang="en-US" sz="2000" b="1" dirty="0"/>
              <a:t>Encroachment Review Process: </a:t>
            </a:r>
            <a:r>
              <a:rPr lang="en-US" sz="2000" dirty="0"/>
              <a:t>The structure is a below-grade encroachment located in a portion of the City covered by City Wide Policies.  The structure meets the definition of Other Underground Structures.</a:t>
            </a:r>
          </a:p>
          <a:p>
            <a:endParaRPr lang="en-US" sz="3600" dirty="0"/>
          </a:p>
        </p:txBody>
      </p:sp>
    </p:spTree>
    <p:extLst>
      <p:ext uri="{BB962C8B-B14F-4D97-AF65-F5344CB8AC3E}">
        <p14:creationId xmlns:p14="http://schemas.microsoft.com/office/powerpoint/2010/main" val="285851530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E936E-DF45-4D3B-92E7-2E8517FA8656}"/>
              </a:ext>
            </a:extLst>
          </p:cNvPr>
          <p:cNvPicPr>
            <a:picLocks noChangeAspect="1"/>
          </p:cNvPicPr>
          <p:nvPr/>
        </p:nvPicPr>
        <p:blipFill>
          <a:blip r:embed="rId2"/>
          <a:stretch>
            <a:fillRect/>
          </a:stretch>
        </p:blipFill>
        <p:spPr>
          <a:xfrm>
            <a:off x="1156996" y="305430"/>
            <a:ext cx="9604144" cy="6247140"/>
          </a:xfrm>
          <a:prstGeom prst="rect">
            <a:avLst/>
          </a:prstGeom>
        </p:spPr>
      </p:pic>
    </p:spTree>
    <p:extLst>
      <p:ext uri="{BB962C8B-B14F-4D97-AF65-F5344CB8AC3E}">
        <p14:creationId xmlns:p14="http://schemas.microsoft.com/office/powerpoint/2010/main" val="231225409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3D7C9F-34D0-4008-B469-DAAD05C5B5DB}"/>
              </a:ext>
            </a:extLst>
          </p:cNvPr>
          <p:cNvPicPr>
            <a:picLocks noChangeAspect="1"/>
          </p:cNvPicPr>
          <p:nvPr/>
        </p:nvPicPr>
        <p:blipFill>
          <a:blip r:embed="rId2"/>
          <a:stretch>
            <a:fillRect/>
          </a:stretch>
        </p:blipFill>
        <p:spPr>
          <a:xfrm>
            <a:off x="715521" y="627221"/>
            <a:ext cx="8943313" cy="5603558"/>
          </a:xfrm>
          <a:prstGeom prst="rect">
            <a:avLst/>
          </a:prstGeom>
        </p:spPr>
      </p:pic>
      <p:sp>
        <p:nvSpPr>
          <p:cNvPr id="3" name="Rectangle 2">
            <a:extLst>
              <a:ext uri="{FF2B5EF4-FFF2-40B4-BE49-F238E27FC236}">
                <a16:creationId xmlns:a16="http://schemas.microsoft.com/office/drawing/2014/main" id="{152336FE-00CB-481C-B769-C111F80DD3C9}"/>
              </a:ext>
            </a:extLst>
          </p:cNvPr>
          <p:cNvSpPr/>
          <p:nvPr/>
        </p:nvSpPr>
        <p:spPr>
          <a:xfrm>
            <a:off x="9983756" y="708136"/>
            <a:ext cx="1744824" cy="4124206"/>
          </a:xfrm>
          <a:prstGeom prst="rect">
            <a:avLst/>
          </a:prstGeom>
        </p:spPr>
        <p:txBody>
          <a:bodyPr wrap="square">
            <a:spAutoFit/>
          </a:bodyPr>
          <a:lstStyle/>
          <a:p>
            <a:r>
              <a:rPr lang="en-US" sz="3200" b="1" dirty="0"/>
              <a:t>Tunnel Section</a:t>
            </a:r>
          </a:p>
          <a:p>
            <a:endParaRPr lang="en-US" dirty="0"/>
          </a:p>
          <a:p>
            <a:r>
              <a:rPr lang="en-US" b="1" dirty="0"/>
              <a:t>8-ft Internal Height</a:t>
            </a:r>
          </a:p>
          <a:p>
            <a:r>
              <a:rPr lang="en-US" b="1" dirty="0"/>
              <a:t>31.5-ft wide</a:t>
            </a:r>
          </a:p>
          <a:p>
            <a:r>
              <a:rPr lang="en-US" b="1" dirty="0"/>
              <a:t>60-ft long width </a:t>
            </a:r>
          </a:p>
          <a:p>
            <a:endParaRPr lang="en-US" b="1" dirty="0"/>
          </a:p>
          <a:p>
            <a:r>
              <a:rPr lang="en-US" b="1" dirty="0"/>
              <a:t>The tunnel will be 11-15 ft below street grade</a:t>
            </a:r>
          </a:p>
        </p:txBody>
      </p:sp>
    </p:spTree>
    <p:extLst>
      <p:ext uri="{BB962C8B-B14F-4D97-AF65-F5344CB8AC3E}">
        <p14:creationId xmlns:p14="http://schemas.microsoft.com/office/powerpoint/2010/main" val="270324404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CACB56-3BCE-44DD-A586-F5649292B2CF}"/>
              </a:ext>
            </a:extLst>
          </p:cNvPr>
          <p:cNvPicPr>
            <a:picLocks noChangeAspect="1"/>
          </p:cNvPicPr>
          <p:nvPr/>
        </p:nvPicPr>
        <p:blipFill>
          <a:blip r:embed="rId3"/>
          <a:stretch>
            <a:fillRect/>
          </a:stretch>
        </p:blipFill>
        <p:spPr>
          <a:xfrm>
            <a:off x="1145695" y="506133"/>
            <a:ext cx="9731259" cy="5845734"/>
          </a:xfrm>
          <a:prstGeom prst="rect">
            <a:avLst/>
          </a:prstGeom>
        </p:spPr>
      </p:pic>
    </p:spTree>
    <p:extLst>
      <p:ext uri="{BB962C8B-B14F-4D97-AF65-F5344CB8AC3E}">
        <p14:creationId xmlns:p14="http://schemas.microsoft.com/office/powerpoint/2010/main" val="31168945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24DDAD-920C-4F81-8213-BE08DD6AE5C0}"/>
              </a:ext>
            </a:extLst>
          </p:cNvPr>
          <p:cNvSpPr/>
          <p:nvPr/>
        </p:nvSpPr>
        <p:spPr>
          <a:xfrm>
            <a:off x="781878" y="540871"/>
            <a:ext cx="10416209" cy="5549724"/>
          </a:xfrm>
          <a:prstGeom prst="rect">
            <a:avLst/>
          </a:prstGeom>
        </p:spPr>
        <p:txBody>
          <a:bodyPr wrap="square">
            <a:spAutoFit/>
          </a:bodyPr>
          <a:lstStyle/>
          <a:p>
            <a:pPr marR="636905">
              <a:spcBef>
                <a:spcPts val="1200"/>
              </a:spcBef>
              <a:spcAft>
                <a:spcPts val="300"/>
              </a:spcAft>
            </a:pPr>
            <a:r>
              <a:rPr lang="x-none" sz="2800" b="1" dirty="0">
                <a:latin typeface="Calibri" panose="020F0502020204030204" pitchFamily="34" charset="0"/>
                <a:ea typeface="Times New Roman" panose="02020603050405020304" pitchFamily="18" charset="0"/>
                <a:cs typeface="Calibri" panose="020F0502020204030204" pitchFamily="34" charset="0"/>
              </a:rPr>
              <a:t>City Engineer’s Recommendation: Approval subject to the following conditions: </a:t>
            </a:r>
            <a:endParaRPr lang="en-US" sz="2800" dirty="0">
              <a:latin typeface="Calibri" panose="020F0502020204030204" pitchFamily="34" charset="0"/>
              <a:ea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mj-lt"/>
              <a:buAutoNum type="arabicPeriod"/>
              <a:tabLst>
                <a:tab pos="457200" algn="l"/>
                <a:tab pos="685800" algn="l"/>
                <a:tab pos="704215" algn="l"/>
                <a:tab pos="914400" algn="l"/>
                <a:tab pos="2286000" algn="l"/>
                <a:tab pos="2686050" algn="l"/>
                <a:tab pos="50292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The property owner shall enter into a lease agreement with the City for use of space(s) in the public right-of-way.  The lease agreement shall be completed prior to release of the Building Permit for the tunnel.</a:t>
            </a:r>
            <a:endParaRPr lang="en-US" sz="2000" dirty="0">
              <a:latin typeface="Calibri" panose="020F0502020204030204" pitchFamily="34" charset="0"/>
              <a:ea typeface="Calibri" panose="020F0502020204030204" pitchFamily="34" charset="0"/>
            </a:endParaRPr>
          </a:p>
          <a:p>
            <a:pPr marL="457200" marR="0">
              <a:spcBef>
                <a:spcPts val="0"/>
              </a:spcBef>
              <a:spcAft>
                <a:spcPts val="0"/>
              </a:spcAft>
              <a:tabLst>
                <a:tab pos="457200" algn="l"/>
                <a:tab pos="704215" algn="l"/>
                <a:tab pos="914400" algn="l"/>
                <a:tab pos="2286000" algn="l"/>
                <a:tab pos="2686050" algn="l"/>
                <a:tab pos="50292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mj-lt"/>
              <a:buAutoNum type="arabicPeriod"/>
              <a:tabLst>
                <a:tab pos="457200" algn="l"/>
                <a:tab pos="685800" algn="l"/>
                <a:tab pos="704215" algn="l"/>
                <a:tab pos="914400" algn="l"/>
                <a:tab pos="2286000" algn="l"/>
                <a:tab pos="2686050" algn="l"/>
                <a:tab pos="50292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The tunnel shall be constructed in substantial compliance with preliminary plans that have been submitted by the applicant and reviewed by the City. </a:t>
            </a:r>
            <a:endParaRPr lang="en-US" sz="2000" dirty="0">
              <a:latin typeface="Calibri" panose="020F0502020204030204" pitchFamily="34" charset="0"/>
              <a:ea typeface="Calibri" panose="020F0502020204030204" pitchFamily="34" charset="0"/>
            </a:endParaRPr>
          </a:p>
          <a:p>
            <a:pPr marL="457200" marR="0">
              <a:spcBef>
                <a:spcPts val="0"/>
              </a:spcBef>
              <a:spcAft>
                <a:spcPts val="0"/>
              </a:spcAft>
              <a:tabLst>
                <a:tab pos="457200" algn="l"/>
                <a:tab pos="685800" algn="l"/>
                <a:tab pos="704215" algn="l"/>
                <a:tab pos="914400" algn="l"/>
                <a:tab pos="2286000" algn="l"/>
                <a:tab pos="2686050" algn="l"/>
                <a:tab pos="50292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mj-lt"/>
              <a:buAutoNum type="arabicPeriod"/>
              <a:tabLst>
                <a:tab pos="685800" algn="l"/>
                <a:tab pos="704215" algn="l"/>
                <a:tab pos="914400" algn="l"/>
                <a:tab pos="2286000" algn="l"/>
                <a:tab pos="2686050" algn="l"/>
                <a:tab pos="50292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The applicant shall construct the tunnel in relation to the public right-of-way improvements and in a manner acceptable to the City of Portland Bureau of Transportation.</a:t>
            </a:r>
            <a:endParaRPr lang="en-US" sz="2000" dirty="0">
              <a:latin typeface="Calibri" panose="020F0502020204030204" pitchFamily="34" charset="0"/>
              <a:ea typeface="Calibri" panose="020F0502020204030204" pitchFamily="34" charset="0"/>
            </a:endParaRPr>
          </a:p>
          <a:p>
            <a:pPr>
              <a:tabLst>
                <a:tab pos="704215" algn="l"/>
                <a:tab pos="914400" algn="l"/>
                <a:tab pos="2286000" algn="l"/>
                <a:tab pos="2686050" algn="l"/>
                <a:tab pos="50292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mj-lt"/>
              <a:buAutoNum type="arabicPeriod"/>
              <a:tabLst>
                <a:tab pos="685800" algn="l"/>
                <a:tab pos="704215" algn="l"/>
                <a:tab pos="914400" algn="l"/>
                <a:tab pos="2286000" algn="l"/>
                <a:tab pos="2686050" algn="l"/>
                <a:tab pos="50292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This encroachment approval is specific to the adjacent land use and is voided if the adjacent approved developments are not constructed.  This encroachment approval will expire five years from the date of the approval ordinance if the building has not been constructed. </a:t>
            </a:r>
            <a:endParaRPr lang="en-US" sz="2000" dirty="0">
              <a:latin typeface="Calibri" panose="020F0502020204030204" pitchFamily="34" charset="0"/>
              <a:ea typeface="Calibri" panose="020F0502020204030204" pitchFamily="34" charset="0"/>
            </a:endParaRPr>
          </a:p>
          <a:p>
            <a:pPr marL="457200" marR="0">
              <a:lnSpc>
                <a:spcPct val="105000"/>
              </a:lnSpc>
              <a:spcBef>
                <a:spcPts val="0"/>
              </a:spcBef>
              <a:spcAft>
                <a:spcPts val="80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062237"/>
      </p:ext>
    </p:extLst>
  </p:cSld>
  <p:clrMapOvr>
    <a:masterClrMapping/>
  </p:clrMapOvr>
  <p:transition spd="slow">
    <p:cover/>
  </p:transition>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TC104033923[[fn=Depth]]</Template>
  <TotalTime>4094</TotalTime>
  <Words>401</Words>
  <Application>Microsoft Office PowerPoint</Application>
  <PresentationFormat>Widescreen</PresentationFormat>
  <Paragraphs>43</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Corbel</vt:lpstr>
      <vt:lpstr>Depth</vt:lpstr>
      <vt:lpstr>MAC Tunnel July 14th,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Appeal 14-156103</dc:title>
  <dc:creator>Haley, Robert</dc:creator>
  <cp:lastModifiedBy>Haley, Robert</cp:lastModifiedBy>
  <cp:revision>184</cp:revision>
  <dcterms:created xsi:type="dcterms:W3CDTF">2014-05-29T21:57:26Z</dcterms:created>
  <dcterms:modified xsi:type="dcterms:W3CDTF">2021-07-09T16:56:08Z</dcterms:modified>
</cp:coreProperties>
</file>