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3" r:id="rId5"/>
    <p:sldId id="280" r:id="rId6"/>
    <p:sldId id="279" r:id="rId7"/>
    <p:sldId id="274" r:id="rId8"/>
    <p:sldId id="275" r:id="rId9"/>
    <p:sldId id="281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n, Linc" initials="ML" lastIdx="11" clrIdx="0">
    <p:extLst>
      <p:ext uri="{19B8F6BF-5375-455C-9EA6-DF929625EA0E}">
        <p15:presenceInfo xmlns:p15="http://schemas.microsoft.com/office/powerpoint/2012/main" userId="S-1-5-21-1562068243-3890762121-1459926415-120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A880"/>
    <a:srgbClr val="0063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7C1619-54CA-44BE-88CF-411A7297021A}" v="5" dt="2021-06-23T01:26:21.6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819" autoAdjust="0"/>
  </p:normalViewPr>
  <p:slideViewPr>
    <p:cSldViewPr snapToGrid="0">
      <p:cViewPr varScale="1">
        <p:scale>
          <a:sx n="58" d="100"/>
          <a:sy n="58" d="100"/>
        </p:scale>
        <p:origin x="11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ona, Adrienne" userId="57d95f1f-360c-4ee3-9f23-01ed9ebf17e9" providerId="ADAL" clId="{DE7C1619-54CA-44BE-88CF-411A7297021A}"/>
    <pc:docChg chg="custSel addSld delSld modSld sldOrd">
      <pc:chgData name="Aiona, Adrienne" userId="57d95f1f-360c-4ee3-9f23-01ed9ebf17e9" providerId="ADAL" clId="{DE7C1619-54CA-44BE-88CF-411A7297021A}" dt="2021-06-23T18:03:19.562" v="620" actId="20577"/>
      <pc:docMkLst>
        <pc:docMk/>
      </pc:docMkLst>
      <pc:sldChg chg="modSp mod">
        <pc:chgData name="Aiona, Adrienne" userId="57d95f1f-360c-4ee3-9f23-01ed9ebf17e9" providerId="ADAL" clId="{DE7C1619-54CA-44BE-88CF-411A7297021A}" dt="2021-06-11T18:58:50.546" v="26" actId="20577"/>
        <pc:sldMkLst>
          <pc:docMk/>
          <pc:sldMk cId="4237025635" sldId="274"/>
        </pc:sldMkLst>
        <pc:spChg chg="mod">
          <ac:chgData name="Aiona, Adrienne" userId="57d95f1f-360c-4ee3-9f23-01ed9ebf17e9" providerId="ADAL" clId="{DE7C1619-54CA-44BE-88CF-411A7297021A}" dt="2021-06-11T18:58:50.546" v="26" actId="20577"/>
          <ac:spMkLst>
            <pc:docMk/>
            <pc:sldMk cId="4237025635" sldId="274"/>
            <ac:spMk id="4" creationId="{00000000-0000-0000-0000-000000000000}"/>
          </ac:spMkLst>
        </pc:spChg>
      </pc:sldChg>
      <pc:sldChg chg="modSp mod">
        <pc:chgData name="Aiona, Adrienne" userId="57d95f1f-360c-4ee3-9f23-01ed9ebf17e9" providerId="ADAL" clId="{DE7C1619-54CA-44BE-88CF-411A7297021A}" dt="2021-06-23T18:03:19.562" v="620" actId="20577"/>
        <pc:sldMkLst>
          <pc:docMk/>
          <pc:sldMk cId="2009537919" sldId="275"/>
        </pc:sldMkLst>
        <pc:spChg chg="mod">
          <ac:chgData name="Aiona, Adrienne" userId="57d95f1f-360c-4ee3-9f23-01ed9ebf17e9" providerId="ADAL" clId="{DE7C1619-54CA-44BE-88CF-411A7297021A}" dt="2021-06-23T18:03:19.562" v="620" actId="20577"/>
          <ac:spMkLst>
            <pc:docMk/>
            <pc:sldMk cId="2009537919" sldId="275"/>
            <ac:spMk id="4" creationId="{1F6F97BB-B612-4EF3-8E1A-E467D156111F}"/>
          </ac:spMkLst>
        </pc:spChg>
      </pc:sldChg>
      <pc:sldChg chg="modSp mod ord modNotesTx">
        <pc:chgData name="Aiona, Adrienne" userId="57d95f1f-360c-4ee3-9f23-01ed9ebf17e9" providerId="ADAL" clId="{DE7C1619-54CA-44BE-88CF-411A7297021A}" dt="2021-06-23T18:00:17.478" v="610" actId="20577"/>
        <pc:sldMkLst>
          <pc:docMk/>
          <pc:sldMk cId="4242887516" sldId="280"/>
        </pc:sldMkLst>
        <pc:spChg chg="mod">
          <ac:chgData name="Aiona, Adrienne" userId="57d95f1f-360c-4ee3-9f23-01ed9ebf17e9" providerId="ADAL" clId="{DE7C1619-54CA-44BE-88CF-411A7297021A}" dt="2021-06-11T19:04:03.623" v="321" actId="20577"/>
          <ac:spMkLst>
            <pc:docMk/>
            <pc:sldMk cId="4242887516" sldId="280"/>
            <ac:spMk id="4" creationId="{5B58F55B-DDBA-421B-BC48-297D0C29D9C1}"/>
          </ac:spMkLst>
        </pc:spChg>
      </pc:sldChg>
      <pc:sldChg chg="modSp mod">
        <pc:chgData name="Aiona, Adrienne" userId="57d95f1f-360c-4ee3-9f23-01ed9ebf17e9" providerId="ADAL" clId="{DE7C1619-54CA-44BE-88CF-411A7297021A}" dt="2021-06-11T19:05:58.230" v="543" actId="20577"/>
        <pc:sldMkLst>
          <pc:docMk/>
          <pc:sldMk cId="2209938183" sldId="281"/>
        </pc:sldMkLst>
        <pc:spChg chg="mod">
          <ac:chgData name="Aiona, Adrienne" userId="57d95f1f-360c-4ee3-9f23-01ed9ebf17e9" providerId="ADAL" clId="{DE7C1619-54CA-44BE-88CF-411A7297021A}" dt="2021-06-11T19:05:58.230" v="543" actId="20577"/>
          <ac:spMkLst>
            <pc:docMk/>
            <pc:sldMk cId="2209938183" sldId="281"/>
            <ac:spMk id="4" creationId="{F6D40921-F025-49F9-9BA5-4F9D043B1587}"/>
          </ac:spMkLst>
        </pc:spChg>
      </pc:sldChg>
      <pc:sldChg chg="new del">
        <pc:chgData name="Aiona, Adrienne" userId="57d95f1f-360c-4ee3-9f23-01ed9ebf17e9" providerId="ADAL" clId="{DE7C1619-54CA-44BE-88CF-411A7297021A}" dt="2021-06-23T17:52:32.093" v="547" actId="2696"/>
        <pc:sldMkLst>
          <pc:docMk/>
          <pc:sldMk cId="2178031036" sldId="282"/>
        </pc:sldMkLst>
      </pc:sldChg>
    </pc:docChg>
  </pc:docChgLst>
  <pc:docChgLst>
    <pc:chgData name="Aiona, Adrienne" userId="S::adrienne.aiona@portlandoregon.gov::57d95f1f-360c-4ee3-9f23-01ed9ebf17e9" providerId="AD" clId="Web-{A8498BB8-DA47-3980-6243-997BD9F88585}"/>
    <pc:docChg chg="modSld">
      <pc:chgData name="Aiona, Adrienne" userId="S::adrienne.aiona@portlandoregon.gov::57d95f1f-360c-4ee3-9f23-01ed9ebf17e9" providerId="AD" clId="Web-{A8498BB8-DA47-3980-6243-997BD9F88585}" dt="2021-06-18T00:42:47.668" v="12" actId="20577"/>
      <pc:docMkLst>
        <pc:docMk/>
      </pc:docMkLst>
      <pc:sldChg chg="modSp">
        <pc:chgData name="Aiona, Adrienne" userId="S::adrienne.aiona@portlandoregon.gov::57d95f1f-360c-4ee3-9f23-01ed9ebf17e9" providerId="AD" clId="Web-{A8498BB8-DA47-3980-6243-997BD9F88585}" dt="2021-06-18T00:42:47.668" v="12" actId="20577"/>
        <pc:sldMkLst>
          <pc:docMk/>
          <pc:sldMk cId="4242887516" sldId="280"/>
        </pc:sldMkLst>
        <pc:spChg chg="mod">
          <ac:chgData name="Aiona, Adrienne" userId="S::adrienne.aiona@portlandoregon.gov::57d95f1f-360c-4ee3-9f23-01ed9ebf17e9" providerId="AD" clId="Web-{A8498BB8-DA47-3980-6243-997BD9F88585}" dt="2021-06-18T00:42:47.668" v="12" actId="20577"/>
          <ac:spMkLst>
            <pc:docMk/>
            <pc:sldMk cId="4242887516" sldId="280"/>
            <ac:spMk id="4" creationId="{5B58F55B-DDBA-421B-BC48-297D0C29D9C1}"/>
          </ac:spMkLst>
        </pc:spChg>
      </pc:sldChg>
    </pc:docChg>
  </pc:docChgLst>
  <pc:docChgLst>
    <pc:chgData name="Coker, Alice" userId="403494ca-4932-43d9-bd40-6c27ee5a26a7" providerId="ADAL" clId="{5A49ED01-65E5-4F85-BC8E-715FCF4200C2}"/>
    <pc:docChg chg="custSel modSld">
      <pc:chgData name="Coker, Alice" userId="403494ca-4932-43d9-bd40-6c27ee5a26a7" providerId="ADAL" clId="{5A49ED01-65E5-4F85-BC8E-715FCF4200C2}" dt="2021-06-11T16:41:42.906" v="0" actId="33524"/>
      <pc:docMkLst>
        <pc:docMk/>
      </pc:docMkLst>
      <pc:sldChg chg="modSp mod">
        <pc:chgData name="Coker, Alice" userId="403494ca-4932-43d9-bd40-6c27ee5a26a7" providerId="ADAL" clId="{5A49ED01-65E5-4F85-BC8E-715FCF4200C2}" dt="2021-06-11T16:41:42.906" v="0" actId="33524"/>
        <pc:sldMkLst>
          <pc:docMk/>
          <pc:sldMk cId="4242887516" sldId="280"/>
        </pc:sldMkLst>
        <pc:spChg chg="mod">
          <ac:chgData name="Coker, Alice" userId="403494ca-4932-43d9-bd40-6c27ee5a26a7" providerId="ADAL" clId="{5A49ED01-65E5-4F85-BC8E-715FCF4200C2}" dt="2021-06-11T16:41:42.906" v="0" actId="33524"/>
          <ac:spMkLst>
            <pc:docMk/>
            <pc:sldMk cId="4242887516" sldId="280"/>
            <ac:spMk id="4" creationId="{5B58F55B-DDBA-421B-BC48-297D0C29D9C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DE033-B8B0-4921-93E3-8B56086B230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EEFC5-0DA9-4D1E-AFC4-674E1EC61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14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FFC17-6D1C-41EC-8C46-AA74D279BD90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FD8BE-751A-4485-9E6F-CA95BCE1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FD8BE-751A-4485-9E6F-CA95BCE13C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89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SDCs:</a:t>
            </a:r>
          </a:p>
          <a:p>
            <a:pPr marL="171450" indent="-171450">
              <a:buFontTx/>
              <a:buChar char="-"/>
            </a:pPr>
            <a:r>
              <a:rPr lang="en-US" dirty="0"/>
              <a:t>BES bases SDCs on site use, residential are charged based on number of units</a:t>
            </a:r>
          </a:p>
          <a:p>
            <a:pPr marL="171450" indent="-171450">
              <a:buFontTx/>
              <a:buChar char="-"/>
            </a:pPr>
            <a:r>
              <a:rPr lang="en-US" dirty="0"/>
              <a:t>CWS, Bend bases SDCs on site use, residential are charged based on number of units</a:t>
            </a:r>
          </a:p>
          <a:p>
            <a:pPr marL="171450" indent="-171450">
              <a:buFontTx/>
              <a:buChar char="-"/>
            </a:pPr>
            <a:r>
              <a:rPr lang="en-US" dirty="0"/>
              <a:t>Gresham, SF charges sanitary SDCs based on water meter size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1 EDU is just under $7000</a:t>
            </a:r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2FD8BE-751A-4485-9E6F-CA95BCE13C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49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changes to remove outdated and redundant language and update cross-references.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Provided an update to DRAC, PUB, and CUB.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Did not receive any public comments on the related administrative rule.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FD8BE-751A-4485-9E6F-CA95BCE13C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825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housing facility with 12 bedrooms, 6 bathrooms, 1 kitchen and shared laundry would currently be charged $52,000 in sanitary SDCs (12 rooms * 0.6 EDU/room * $7,235/EDU). </a:t>
            </a:r>
          </a:p>
          <a:p>
            <a:r>
              <a:rPr lang="en-US"/>
              <a:t>Under the new methodology, with an estimated number of DFUs, the charge would be $21,000 in sanitary SDCs (47 PFU/16 PFU per EDU = 2.9 EDU * $7,235/EDU)</a:t>
            </a:r>
          </a:p>
          <a:p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Kitchen PFU: 2 sinks = 2 PFU * 2 sinks = 4 PFU, 1 dishwasher = 1.5 PFU</a:t>
            </a:r>
            <a:r>
              <a:rPr lang="en-US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Bathroom PFU: 1 shower = 2 PFU, 1 toilet = 3 PFU, 1 sink = 1 PFU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Laundry PFU: 3 washers = 4 PFU * 3 = 12, 1 laundry sink = 1.5 PFU</a:t>
            </a:r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2FD8BE-751A-4485-9E6F-CA95BCE13C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84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06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6291" y="1562038"/>
            <a:ext cx="5418001" cy="42933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87470" y="1562038"/>
            <a:ext cx="5418001" cy="42933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0424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17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66" y="466899"/>
            <a:ext cx="11324573" cy="937895"/>
          </a:xfr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66" y="1401619"/>
            <a:ext cx="11324573" cy="38458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701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404682"/>
            <a:ext cx="12192000" cy="479425"/>
          </a:xfrm>
          <a:prstGeom prst="rect">
            <a:avLst/>
          </a:prstGeom>
          <a:gradFill>
            <a:gsLst>
              <a:gs pos="100000">
                <a:srgbClr val="7FA880"/>
              </a:gs>
              <a:gs pos="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479425"/>
          </a:xfrm>
          <a:prstGeom prst="rect">
            <a:avLst/>
          </a:prstGeom>
          <a:gradFill>
            <a:gsLst>
              <a:gs pos="0">
                <a:srgbClr val="7FA88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470" y="479425"/>
            <a:ext cx="11324573" cy="93789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470" y="1414145"/>
            <a:ext cx="11324573" cy="38458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120140"/>
            <a:ext cx="12192000" cy="0"/>
          </a:xfrm>
          <a:prstGeom prst="line">
            <a:avLst/>
          </a:prstGeom>
          <a:ln>
            <a:solidFill>
              <a:srgbClr val="0063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981516" y="6452936"/>
            <a:ext cx="7181306" cy="27699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sz="1200" b="1">
                <a:solidFill>
                  <a:srgbClr val="006325"/>
                </a:solidFill>
              </a:rPr>
              <a:t>Environmental</a:t>
            </a:r>
            <a:r>
              <a:rPr lang="en-US" sz="1200" b="1" baseline="0">
                <a:solidFill>
                  <a:srgbClr val="006325"/>
                </a:solidFill>
              </a:rPr>
              <a:t> Services    l   Presentation Title</a:t>
            </a:r>
            <a:endParaRPr lang="en-US" sz="1200" b="1">
              <a:solidFill>
                <a:srgbClr val="006325"/>
              </a:solidFill>
            </a:endParaRPr>
          </a:p>
        </p:txBody>
      </p:sp>
      <p:pic>
        <p:nvPicPr>
          <p:cNvPr id="13" name="Picture 13" descr="Heron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7032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 userDrawn="1"/>
        </p:nvSpPr>
        <p:spPr>
          <a:xfrm>
            <a:off x="10662400" y="6452936"/>
            <a:ext cx="1149643" cy="27699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r"/>
            <a:fld id="{4FD53907-A6B1-48A7-B158-161C2AF4EB64}" type="slidenum">
              <a:rPr lang="en-US" sz="1200" b="1" smtClean="0">
                <a:solidFill>
                  <a:srgbClr val="006325"/>
                </a:solidFill>
              </a:rPr>
              <a:pPr algn="r"/>
              <a:t>‹#›</a:t>
            </a:fld>
            <a:endParaRPr lang="en-US" sz="1200" b="1">
              <a:solidFill>
                <a:srgbClr val="0063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77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5" r:id="rId3"/>
    <p:sldLayoutId id="214748365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32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4437" cy="68593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319402" y="4219683"/>
            <a:ext cx="8068301" cy="209288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4800">
                <a:solidFill>
                  <a:srgbClr val="006325"/>
                </a:solidFill>
              </a:rPr>
              <a:t>BES SDC Code Revisions</a:t>
            </a:r>
          </a:p>
          <a:p>
            <a:pPr algn="r"/>
            <a:r>
              <a:rPr lang="en-US" sz="2400"/>
              <a:t>Adrienne Aiona, Codes, Rules and Manuals</a:t>
            </a:r>
          </a:p>
          <a:p>
            <a:pPr algn="r"/>
            <a:r>
              <a:rPr lang="en-US" sz="2400"/>
              <a:t>City of Portland Environmental Services</a:t>
            </a:r>
          </a:p>
          <a:p>
            <a:pPr algn="r">
              <a:spcBef>
                <a:spcPts val="1200"/>
              </a:spcBef>
            </a:pPr>
            <a:r>
              <a:rPr lang="en-US" sz="2400"/>
              <a:t>6/23/21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E602F4-C57A-C547-9387-13FB6D920E0C}"/>
              </a:ext>
            </a:extLst>
          </p:cNvPr>
          <p:cNvSpPr txBox="1"/>
          <p:nvPr/>
        </p:nvSpPr>
        <p:spPr>
          <a:xfrm>
            <a:off x="-8471" y="6438228"/>
            <a:ext cx="37930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MINGUS MAPPS, </a:t>
            </a:r>
            <a:r>
              <a:rPr lang="en-US" sz="1000" b="1" i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COMMISSIONER  •  MICHAEL JORDAN, DIRECTOR</a:t>
            </a:r>
          </a:p>
        </p:txBody>
      </p:sp>
    </p:spTree>
    <p:extLst>
      <p:ext uri="{BB962C8B-B14F-4D97-AF65-F5344CB8AC3E}">
        <p14:creationId xmlns:p14="http://schemas.microsoft.com/office/powerpoint/2010/main" val="563640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ABE32-1E21-4638-B1F6-217E2F4B9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PCC 17.36 Sewer User Charges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58F55B-DDBA-421B-BC48-297D0C29D9C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87470" y="1562038"/>
            <a:ext cx="10014275" cy="433999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/>
              <a:t>Chapter 17.36 governs collection of sewer user charges by BES</a:t>
            </a:r>
          </a:p>
          <a:p>
            <a:pPr lvl="1"/>
            <a:r>
              <a:rPr lang="en-US"/>
              <a:t>Connection charges, including system development charges (SDC)</a:t>
            </a:r>
          </a:p>
          <a:p>
            <a:pPr lvl="1"/>
            <a:r>
              <a:rPr lang="en-US"/>
              <a:t>User charges for sanitary and stormwater service</a:t>
            </a:r>
          </a:p>
          <a:p>
            <a:pPr lvl="1"/>
            <a:r>
              <a:rPr lang="en-US"/>
              <a:t>Special user charges (e.g., permit review fees, extra strength charges)</a:t>
            </a:r>
          </a:p>
          <a:p>
            <a:pPr lvl="1"/>
            <a:endParaRPr lang="en-US"/>
          </a:p>
          <a:p>
            <a:pPr marL="0" indent="0">
              <a:buNone/>
            </a:pPr>
            <a:r>
              <a:rPr lang="en-US"/>
              <a:t>Update focuses on terms used for SDC calculations</a:t>
            </a:r>
          </a:p>
          <a:p>
            <a:pPr lvl="1"/>
            <a:r>
              <a:rPr lang="en-US"/>
              <a:t>SDCs reimburse City ratepayers for new connections and increased use of the City’s sewer system.</a:t>
            </a:r>
          </a:p>
          <a:p>
            <a:pPr lvl="1"/>
            <a:r>
              <a:rPr lang="en-US"/>
              <a:t>The base unit charge for </a:t>
            </a:r>
            <a:r>
              <a:rPr lang="en-US" dirty="0"/>
              <a:t>sanitary </a:t>
            </a:r>
            <a:r>
              <a:rPr lang="en-US"/>
              <a:t>SDCs is the equivalent dwelling unit (EDU) which represents the system impact from a typical 3-person household.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87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PCC 17.36 Sewer User Charges: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6DFAD-F166-4EEE-81A6-A5DE713EE4E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87470" y="1562038"/>
            <a:ext cx="10855720" cy="4293329"/>
          </a:xfrm>
        </p:spPr>
        <p:txBody>
          <a:bodyPr/>
          <a:lstStyle/>
          <a:p>
            <a:r>
              <a:rPr lang="en-US"/>
              <a:t>Narrow update to be consistent with:</a:t>
            </a:r>
          </a:p>
          <a:p>
            <a:pPr lvl="1"/>
            <a:r>
              <a:rPr lang="en-US"/>
              <a:t>Residential Infill Project (RIP)</a:t>
            </a:r>
          </a:p>
          <a:p>
            <a:pPr lvl="1"/>
            <a:r>
              <a:rPr lang="en-US"/>
              <a:t>Shelter to Housing Continuum (S2HC)</a:t>
            </a:r>
          </a:p>
          <a:p>
            <a:r>
              <a:rPr lang="en-US"/>
              <a:t>Additional minor housekeeping edits</a:t>
            </a:r>
          </a:p>
          <a:p>
            <a:r>
              <a:rPr lang="en-US"/>
              <a:t>Also making parallel updates to Administrative Rule ENB-4.05 System Development Charges (public comment closed on 6/14)</a:t>
            </a:r>
          </a:p>
          <a:p>
            <a:r>
              <a:rPr lang="en-US"/>
              <a:t>Goal to be in effect by August 1st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9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Residential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87470" y="1562038"/>
            <a:ext cx="10369583" cy="4293329"/>
          </a:xfrm>
        </p:spPr>
        <p:txBody>
          <a:bodyPr/>
          <a:lstStyle/>
          <a:p>
            <a:pPr marL="0" marR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Updating terms to align with Residential Infill Project (RIP)</a:t>
            </a:r>
            <a:endParaRPr lang="en-US" sz="3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Remove the use of the word “family” as in “single-family” and change to use the term “dwelling unit”.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Streamline language around accessory dwelling units and multi-dwelling developments allowed under RIP.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not anticipate changes to charges for these development types.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Existing exemptions for ADUs and affordable housing do not change.</a:t>
            </a:r>
          </a:p>
          <a:p>
            <a:pPr marL="742950" lvl="1" indent="-285750">
              <a:lnSpc>
                <a:spcPct val="100000"/>
              </a:lnSpc>
              <a:spcBef>
                <a:spcPts val="600"/>
              </a:spcBef>
              <a:buFont typeface="+mj-lt"/>
              <a:buAutoNum type="alphaLcPeriod"/>
            </a:pP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025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CBCFC-E99B-40E5-A0D7-65090D5EC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Congregate housing facilities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6F97BB-B612-4EF3-8E1A-E467D156111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87470" y="1562038"/>
            <a:ext cx="11324573" cy="4293329"/>
          </a:xfrm>
        </p:spPr>
        <p:txBody>
          <a:bodyPr/>
          <a:lstStyle/>
          <a:p>
            <a:pPr fontAlgn="base"/>
            <a:r>
              <a:rPr lang="en-US" dirty="0"/>
              <a:t>Adding SDC methodology for congregate housing facilities to align with S2HC</a:t>
            </a:r>
          </a:p>
          <a:p>
            <a:pPr lvl="1" fontAlgn="base"/>
            <a:r>
              <a:rPr lang="en-US" dirty="0"/>
              <a:t>These are a housing type with separate living spaces and shared kitchens. </a:t>
            </a:r>
          </a:p>
          <a:p>
            <a:pPr lvl="1" fontAlgn="base"/>
            <a:r>
              <a:rPr lang="en-US" dirty="0"/>
              <a:t>Will include group living, foster care, and dormitories.  </a:t>
            </a:r>
          </a:p>
          <a:p>
            <a:r>
              <a:rPr lang="en-US" dirty="0"/>
              <a:t>Charge based on conversion from drainage fixture units (DFU) to EDUs</a:t>
            </a:r>
          </a:p>
          <a:p>
            <a:pPr lvl="1"/>
            <a:r>
              <a:rPr lang="en-US" dirty="0"/>
              <a:t>Same methodology as commercial developments</a:t>
            </a:r>
          </a:p>
          <a:p>
            <a:r>
              <a:rPr lang="en-US" dirty="0"/>
              <a:t>A change in the method for charging: senior living and microunits that are currently charged 0.6 EDU per unit.</a:t>
            </a:r>
          </a:p>
          <a:p>
            <a:pPr fontAlgn="base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37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B5A1A-2695-4298-AC80-F2C13507E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Changes Needed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40921-F025-49F9-9BA5-4F9D043B158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87470" y="1562038"/>
            <a:ext cx="11324573" cy="4293329"/>
          </a:xfrm>
        </p:spPr>
        <p:txBody>
          <a:bodyPr/>
          <a:lstStyle/>
          <a:p>
            <a:r>
              <a:rPr lang="en-US"/>
              <a:t>Changes are needed to support City housing goals:</a:t>
            </a:r>
          </a:p>
          <a:p>
            <a:pPr lvl="1"/>
            <a:r>
              <a:rPr lang="en-US"/>
              <a:t>RIP</a:t>
            </a:r>
          </a:p>
          <a:p>
            <a:pPr lvl="1"/>
            <a:r>
              <a:rPr lang="en-US"/>
              <a:t>S2HC</a:t>
            </a:r>
          </a:p>
          <a:p>
            <a:r>
              <a:rPr lang="en-US"/>
              <a:t>Changes will make application of SDCs more transparent and easier to implement with the new zoning code.</a:t>
            </a:r>
          </a:p>
          <a:p>
            <a:r>
              <a:rPr lang="en-US"/>
              <a:t>Request that Council approve the changes as proposed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38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DA259-A358-4DF2-9599-BDF980487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2B905-5BF0-4C73-B8E0-D71379B65EE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87470" y="1562038"/>
            <a:ext cx="9974691" cy="429332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46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S-PPTtemplate-WS Jan21" id="{C0D4BDBD-97B4-BE47-BD56-AD76B4975622}" vid="{22FE201A-1F72-794B-8ABB-983C9D0237E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8D68C5DF536A4A9868DAA18A767869" ma:contentTypeVersion="6" ma:contentTypeDescription="Create a new document." ma:contentTypeScope="" ma:versionID="7c35916706f258ff5567dc1264aad3be">
  <xsd:schema xmlns:xsd="http://www.w3.org/2001/XMLSchema" xmlns:xs="http://www.w3.org/2001/XMLSchema" xmlns:p="http://schemas.microsoft.com/office/2006/metadata/properties" xmlns:ns2="c7fb5f18-1f66-4368-9474-750e4235a4bf" xmlns:ns3="ab2aa598-7960-4a07-a5d8-bafa703ffffe" targetNamespace="http://schemas.microsoft.com/office/2006/metadata/properties" ma:root="true" ma:fieldsID="fba61aefc80de3a08a2ed6e9f9c041ec" ns2:_="" ns3:_="">
    <xsd:import namespace="c7fb5f18-1f66-4368-9474-750e4235a4bf"/>
    <xsd:import namespace="ab2aa598-7960-4a07-a5d8-bafa703fff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fb5f18-1f66-4368-9474-750e4235a4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2aa598-7960-4a07-a5d8-bafa703ffff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B2A809-F410-4BA6-B577-5934BD37CE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4E9027-C8A1-4CD1-93BB-03CE907596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fb5f18-1f66-4368-9474-750e4235a4bf"/>
    <ds:schemaRef ds:uri="ab2aa598-7960-4a07-a5d8-bafa703fff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C95ACC-F2D0-4EC3-9259-DD4FFEAA60CA}">
  <ds:schemaRefs>
    <ds:schemaRef ds:uri="http://purl.org/dc/elements/1.1/"/>
    <ds:schemaRef ds:uri="http://schemas.microsoft.com/office/2006/metadata/properties"/>
    <ds:schemaRef ds:uri="ab2aa598-7960-4a07-a5d8-bafa703ffffe"/>
    <ds:schemaRef ds:uri="c7fb5f18-1f66-4368-9474-750e4235a4b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BES-PPTtemplate-WS Jan21</Template>
  <TotalTime>0</TotalTime>
  <Words>595</Words>
  <Application>Microsoft Office PowerPoint</Application>
  <PresentationFormat>Widescreen</PresentationFormat>
  <Paragraphs>61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PCC 17.36 Sewer User Charges</vt:lpstr>
      <vt:lpstr>PCC 17.36 Sewer User Charges: Updates</vt:lpstr>
      <vt:lpstr>Residential </vt:lpstr>
      <vt:lpstr>Congregate housing facilities</vt:lpstr>
      <vt:lpstr>Changes Needed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Aiona, Adrienne</dc:creator>
  <cp:lastModifiedBy>Aiona, Adrienne</cp:lastModifiedBy>
  <cp:revision>1</cp:revision>
  <dcterms:created xsi:type="dcterms:W3CDTF">2021-05-20T04:00:56Z</dcterms:created>
  <dcterms:modified xsi:type="dcterms:W3CDTF">2021-06-23T18:03:24Z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0x010100C88D68C5DF536A4A9868DAA18A767869</vt:lpwstr>
  </property>
</Properties>
</file>