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9" r:id="rId2"/>
    <p:sldId id="466" r:id="rId3"/>
    <p:sldId id="464" r:id="rId4"/>
    <p:sldId id="274" r:id="rId5"/>
    <p:sldId id="467" r:id="rId6"/>
    <p:sldId id="468" r:id="rId7"/>
    <p:sldId id="469" r:id="rId8"/>
    <p:sldId id="470" r:id="rId9"/>
    <p:sldId id="270" r:id="rId10"/>
  </p:sldIdLst>
  <p:sldSz cx="12192000" cy="6858000"/>
  <p:notesSz cx="12192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mma Deppa" initials="ED" lastIdx="1" clrIdx="0">
    <p:extLst>
      <p:ext uri="{19B8F6BF-5375-455C-9EA6-DF929625EA0E}">
        <p15:presenceInfo xmlns:p15="http://schemas.microsoft.com/office/powerpoint/2012/main" userId="Emma Depp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E76A3DF-66ED-4DEA-84D6-9336503D6541}" v="147" dt="2021-06-15T19:19:43.040"/>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120" d="100"/>
          <a:sy n="120" d="100"/>
        </p:scale>
        <p:origin x="96" y="17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A457F6C5-1ED8-4346-BA42-51B4E0D57EC0}" type="datetimeFigureOut">
              <a:rPr lang="en-US" smtClean="0"/>
              <a:t>6/17/2021</a:t>
            </a:fld>
            <a:endParaRPr lang="en-US"/>
          </a:p>
        </p:txBody>
      </p:sp>
      <p:sp>
        <p:nvSpPr>
          <p:cNvPr id="4" name="Slide Image Placeholder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505FD50F-766E-4C18-B240-0631D8B64237}" type="slidenum">
              <a:rPr lang="en-US" smtClean="0"/>
              <a:t>‹#›</a:t>
            </a:fld>
            <a:endParaRPr lang="en-US"/>
          </a:p>
        </p:txBody>
      </p:sp>
    </p:spTree>
    <p:extLst>
      <p:ext uri="{BB962C8B-B14F-4D97-AF65-F5344CB8AC3E}">
        <p14:creationId xmlns:p14="http://schemas.microsoft.com/office/powerpoint/2010/main" val="38153924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Aft>
                <a:spcPts val="600"/>
              </a:spcAft>
              <a:buFont typeface="Arial" panose="020B0604020202020204" pitchFamily="34" charset="0"/>
              <a:buNone/>
            </a:pPr>
            <a:r>
              <a:rPr lang="en-US" sz="1200" b="0" dirty="0">
                <a:solidFill>
                  <a:srgbClr val="27829D"/>
                </a:solidFill>
              </a:rPr>
              <a:t>NARA to provide resident and PSH services:</a:t>
            </a:r>
          </a:p>
          <a:p>
            <a:pPr marL="342900" indent="-342900">
              <a:spcAft>
                <a:spcPts val="600"/>
              </a:spcAft>
              <a:buFont typeface="Arial" panose="020B0604020202020204" pitchFamily="34" charset="0"/>
              <a:buChar char="•"/>
            </a:pPr>
            <a:r>
              <a:rPr lang="en-US" sz="1200" b="0" dirty="0">
                <a:solidFill>
                  <a:srgbClr val="27829D"/>
                </a:solidFill>
              </a:rPr>
              <a:t>Housing First model with case management and peer support, focused on housing stability and retention</a:t>
            </a:r>
          </a:p>
          <a:p>
            <a:pPr marL="342900" indent="-342900">
              <a:spcAft>
                <a:spcPts val="600"/>
              </a:spcAft>
              <a:buFont typeface="Arial" panose="020B0604020202020204" pitchFamily="34" charset="0"/>
              <a:buChar char="•"/>
            </a:pPr>
            <a:r>
              <a:rPr lang="en-US" sz="1200" b="0" dirty="0">
                <a:solidFill>
                  <a:srgbClr val="27829D"/>
                </a:solidFill>
              </a:rPr>
              <a:t>Services related to mental health, income support, wellness, social connection</a:t>
            </a:r>
          </a:p>
          <a:p>
            <a:pPr marL="342900" indent="-342900">
              <a:spcAft>
                <a:spcPts val="600"/>
              </a:spcAft>
              <a:buFont typeface="Arial" panose="020B0604020202020204" pitchFamily="34" charset="0"/>
              <a:buChar char="•"/>
            </a:pPr>
            <a:r>
              <a:rPr lang="en-US" sz="1200" b="0" dirty="0">
                <a:solidFill>
                  <a:srgbClr val="27829D"/>
                </a:solidFill>
              </a:rPr>
              <a:t>Access to culturally-specific and supportive programming including pow-wows, elder support groups, and after-school activities</a:t>
            </a:r>
          </a:p>
          <a:p>
            <a:endParaRPr lang="en-US" dirty="0"/>
          </a:p>
        </p:txBody>
      </p:sp>
      <p:sp>
        <p:nvSpPr>
          <p:cNvPr id="4" name="Slide Number Placeholder 3"/>
          <p:cNvSpPr>
            <a:spLocks noGrp="1"/>
          </p:cNvSpPr>
          <p:nvPr>
            <p:ph type="sldNum" sz="quarter" idx="5"/>
          </p:nvPr>
        </p:nvSpPr>
        <p:spPr/>
        <p:txBody>
          <a:bodyPr/>
          <a:lstStyle/>
          <a:p>
            <a:fld id="{ECCBDD05-DCE6-4858-9D05-311AC0FD3815}" type="slidenum">
              <a:rPr lang="en-US" smtClean="0"/>
              <a:t>2</a:t>
            </a:fld>
            <a:endParaRPr lang="en-US" dirty="0"/>
          </a:p>
        </p:txBody>
      </p:sp>
    </p:spTree>
    <p:extLst>
      <p:ext uri="{BB962C8B-B14F-4D97-AF65-F5344CB8AC3E}">
        <p14:creationId xmlns:p14="http://schemas.microsoft.com/office/powerpoint/2010/main" val="2751888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Aft>
                <a:spcPts val="600"/>
              </a:spcAft>
              <a:buFont typeface="Arial" panose="020B0604020202020204" pitchFamily="34" charset="0"/>
              <a:buNone/>
            </a:pPr>
            <a:r>
              <a:rPr lang="en-US" sz="1200" b="0" dirty="0">
                <a:solidFill>
                  <a:srgbClr val="27829D"/>
                </a:solidFill>
              </a:rPr>
              <a:t>NARA to provide resident and PSH services:</a:t>
            </a:r>
          </a:p>
          <a:p>
            <a:pPr marL="342900" indent="-342900">
              <a:spcAft>
                <a:spcPts val="600"/>
              </a:spcAft>
              <a:buFont typeface="Arial" panose="020B0604020202020204" pitchFamily="34" charset="0"/>
              <a:buChar char="•"/>
            </a:pPr>
            <a:r>
              <a:rPr lang="en-US" sz="1200" b="0" dirty="0">
                <a:solidFill>
                  <a:srgbClr val="27829D"/>
                </a:solidFill>
              </a:rPr>
              <a:t>Housing First model with case management and peer support, focused on housing stability and retention</a:t>
            </a:r>
          </a:p>
          <a:p>
            <a:pPr marL="342900" indent="-342900">
              <a:spcAft>
                <a:spcPts val="600"/>
              </a:spcAft>
              <a:buFont typeface="Arial" panose="020B0604020202020204" pitchFamily="34" charset="0"/>
              <a:buChar char="•"/>
            </a:pPr>
            <a:r>
              <a:rPr lang="en-US" sz="1200" b="0" dirty="0">
                <a:solidFill>
                  <a:srgbClr val="27829D"/>
                </a:solidFill>
              </a:rPr>
              <a:t>Services related to mental health, income support, wellness, social connection</a:t>
            </a:r>
          </a:p>
          <a:p>
            <a:pPr marL="342900" indent="-342900">
              <a:spcAft>
                <a:spcPts val="600"/>
              </a:spcAft>
              <a:buFont typeface="Arial" panose="020B0604020202020204" pitchFamily="34" charset="0"/>
              <a:buChar char="•"/>
            </a:pPr>
            <a:r>
              <a:rPr lang="en-US" sz="1200" b="0" dirty="0">
                <a:solidFill>
                  <a:srgbClr val="27829D"/>
                </a:solidFill>
              </a:rPr>
              <a:t>Access to culturally-specific and supportive programming including pow-wows, elder support groups, and after-school activities</a:t>
            </a:r>
          </a:p>
          <a:p>
            <a:endParaRPr lang="en-US" dirty="0"/>
          </a:p>
        </p:txBody>
      </p:sp>
      <p:sp>
        <p:nvSpPr>
          <p:cNvPr id="4" name="Slide Number Placeholder 3"/>
          <p:cNvSpPr>
            <a:spLocks noGrp="1"/>
          </p:cNvSpPr>
          <p:nvPr>
            <p:ph type="sldNum" sz="quarter" idx="5"/>
          </p:nvPr>
        </p:nvSpPr>
        <p:spPr/>
        <p:txBody>
          <a:bodyPr/>
          <a:lstStyle/>
          <a:p>
            <a:fld id="{ECCBDD05-DCE6-4858-9D05-311AC0FD3815}" type="slidenum">
              <a:rPr lang="en-US" smtClean="0"/>
              <a:t>3</a:t>
            </a:fld>
            <a:endParaRPr lang="en-US" dirty="0"/>
          </a:p>
        </p:txBody>
      </p:sp>
    </p:spTree>
    <p:extLst>
      <p:ext uri="{BB962C8B-B14F-4D97-AF65-F5344CB8AC3E}">
        <p14:creationId xmlns:p14="http://schemas.microsoft.com/office/powerpoint/2010/main" val="42605796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Ordinance(s) ask for BOS funding for new construction + conveyance of the land via DDA</a:t>
            </a:r>
          </a:p>
        </p:txBody>
      </p:sp>
      <p:sp>
        <p:nvSpPr>
          <p:cNvPr id="4" name="Slide Number Placeholder 3"/>
          <p:cNvSpPr>
            <a:spLocks noGrp="1"/>
          </p:cNvSpPr>
          <p:nvPr>
            <p:ph type="sldNum" sz="quarter" idx="5"/>
          </p:nvPr>
        </p:nvSpPr>
        <p:spPr/>
        <p:txBody>
          <a:bodyPr/>
          <a:lstStyle/>
          <a:p>
            <a:fld id="{ECCBDD05-DCE6-4858-9D05-311AC0FD3815}" type="slidenum">
              <a:rPr lang="en-US" smtClean="0"/>
              <a:t>4</a:t>
            </a:fld>
            <a:endParaRPr lang="en-US" dirty="0"/>
          </a:p>
        </p:txBody>
      </p:sp>
    </p:spTree>
    <p:extLst>
      <p:ext uri="{BB962C8B-B14F-4D97-AF65-F5344CB8AC3E}">
        <p14:creationId xmlns:p14="http://schemas.microsoft.com/office/powerpoint/2010/main" val="15005593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Aft>
                <a:spcPts val="600"/>
              </a:spcAft>
              <a:buFont typeface="Arial" panose="020B0604020202020204" pitchFamily="34" charset="0"/>
              <a:buNone/>
            </a:pPr>
            <a:r>
              <a:rPr lang="en-US" sz="1200" b="0" dirty="0">
                <a:solidFill>
                  <a:srgbClr val="27829D"/>
                </a:solidFill>
              </a:rPr>
              <a:t>NARA to provide resident and PSH services:</a:t>
            </a:r>
          </a:p>
          <a:p>
            <a:pPr marL="342900" indent="-342900">
              <a:spcAft>
                <a:spcPts val="600"/>
              </a:spcAft>
              <a:buFont typeface="Arial" panose="020B0604020202020204" pitchFamily="34" charset="0"/>
              <a:buChar char="•"/>
            </a:pPr>
            <a:r>
              <a:rPr lang="en-US" sz="1200" b="0" dirty="0">
                <a:solidFill>
                  <a:srgbClr val="27829D"/>
                </a:solidFill>
              </a:rPr>
              <a:t>Housing First model with case management and peer support, focused on housing stability and retention</a:t>
            </a:r>
          </a:p>
          <a:p>
            <a:pPr marL="342900" indent="-342900">
              <a:spcAft>
                <a:spcPts val="600"/>
              </a:spcAft>
              <a:buFont typeface="Arial" panose="020B0604020202020204" pitchFamily="34" charset="0"/>
              <a:buChar char="•"/>
            </a:pPr>
            <a:r>
              <a:rPr lang="en-US" sz="1200" b="0" dirty="0">
                <a:solidFill>
                  <a:srgbClr val="27829D"/>
                </a:solidFill>
              </a:rPr>
              <a:t>Services related to mental health, income support, wellness, social connection</a:t>
            </a:r>
          </a:p>
          <a:p>
            <a:pPr marL="342900" indent="-342900">
              <a:spcAft>
                <a:spcPts val="600"/>
              </a:spcAft>
              <a:buFont typeface="Arial" panose="020B0604020202020204" pitchFamily="34" charset="0"/>
              <a:buChar char="•"/>
            </a:pPr>
            <a:r>
              <a:rPr lang="en-US" sz="1200" b="0" dirty="0">
                <a:solidFill>
                  <a:srgbClr val="27829D"/>
                </a:solidFill>
              </a:rPr>
              <a:t>Access to culturally-specific and supportive programming including pow-wows, elder support groups, and after-school activities</a:t>
            </a:r>
          </a:p>
          <a:p>
            <a:endParaRPr lang="en-US" dirty="0"/>
          </a:p>
        </p:txBody>
      </p:sp>
      <p:sp>
        <p:nvSpPr>
          <p:cNvPr id="4" name="Slide Number Placeholder 3"/>
          <p:cNvSpPr>
            <a:spLocks noGrp="1"/>
          </p:cNvSpPr>
          <p:nvPr>
            <p:ph type="sldNum" sz="quarter" idx="5"/>
          </p:nvPr>
        </p:nvSpPr>
        <p:spPr/>
        <p:txBody>
          <a:bodyPr/>
          <a:lstStyle/>
          <a:p>
            <a:fld id="{ECCBDD05-DCE6-4858-9D05-311AC0FD3815}" type="slidenum">
              <a:rPr lang="en-US" smtClean="0"/>
              <a:t>5</a:t>
            </a:fld>
            <a:endParaRPr lang="en-US" dirty="0"/>
          </a:p>
        </p:txBody>
      </p:sp>
    </p:spTree>
    <p:extLst>
      <p:ext uri="{BB962C8B-B14F-4D97-AF65-F5344CB8AC3E}">
        <p14:creationId xmlns:p14="http://schemas.microsoft.com/office/powerpoint/2010/main" val="27518883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Aft>
                <a:spcPts val="600"/>
              </a:spcAft>
              <a:buFont typeface="Arial" panose="020B0604020202020204" pitchFamily="34" charset="0"/>
              <a:buNone/>
            </a:pPr>
            <a:r>
              <a:rPr lang="en-US" sz="1200" b="0" dirty="0">
                <a:solidFill>
                  <a:srgbClr val="27829D"/>
                </a:solidFill>
              </a:rPr>
              <a:t>NARA to provide resident and PSH services:</a:t>
            </a:r>
          </a:p>
          <a:p>
            <a:pPr marL="342900" indent="-342900">
              <a:spcAft>
                <a:spcPts val="600"/>
              </a:spcAft>
              <a:buFont typeface="Arial" panose="020B0604020202020204" pitchFamily="34" charset="0"/>
              <a:buChar char="•"/>
            </a:pPr>
            <a:r>
              <a:rPr lang="en-US" sz="1200" b="0" dirty="0">
                <a:solidFill>
                  <a:srgbClr val="27829D"/>
                </a:solidFill>
              </a:rPr>
              <a:t>Housing First model with case management and peer support, focused on housing stability and retention</a:t>
            </a:r>
          </a:p>
          <a:p>
            <a:pPr marL="342900" indent="-342900">
              <a:spcAft>
                <a:spcPts val="600"/>
              </a:spcAft>
              <a:buFont typeface="Arial" panose="020B0604020202020204" pitchFamily="34" charset="0"/>
              <a:buChar char="•"/>
            </a:pPr>
            <a:r>
              <a:rPr lang="en-US" sz="1200" b="0" dirty="0">
                <a:solidFill>
                  <a:srgbClr val="27829D"/>
                </a:solidFill>
              </a:rPr>
              <a:t>Services related to mental health, income support, wellness, social connection</a:t>
            </a:r>
          </a:p>
          <a:p>
            <a:pPr marL="342900" indent="-342900">
              <a:spcAft>
                <a:spcPts val="600"/>
              </a:spcAft>
              <a:buFont typeface="Arial" panose="020B0604020202020204" pitchFamily="34" charset="0"/>
              <a:buChar char="•"/>
            </a:pPr>
            <a:r>
              <a:rPr lang="en-US" sz="1200" b="0" dirty="0">
                <a:solidFill>
                  <a:srgbClr val="27829D"/>
                </a:solidFill>
              </a:rPr>
              <a:t>Access to culturally-specific and supportive programming including pow-wows, elder support groups, and after-school activities</a:t>
            </a:r>
          </a:p>
          <a:p>
            <a:endParaRPr lang="en-US" dirty="0"/>
          </a:p>
        </p:txBody>
      </p:sp>
      <p:sp>
        <p:nvSpPr>
          <p:cNvPr id="4" name="Slide Number Placeholder 3"/>
          <p:cNvSpPr>
            <a:spLocks noGrp="1"/>
          </p:cNvSpPr>
          <p:nvPr>
            <p:ph type="sldNum" sz="quarter" idx="5"/>
          </p:nvPr>
        </p:nvSpPr>
        <p:spPr/>
        <p:txBody>
          <a:bodyPr/>
          <a:lstStyle/>
          <a:p>
            <a:fld id="{ECCBDD05-DCE6-4858-9D05-311AC0FD3815}" type="slidenum">
              <a:rPr lang="en-US" smtClean="0"/>
              <a:t>6</a:t>
            </a:fld>
            <a:endParaRPr lang="en-US" dirty="0"/>
          </a:p>
        </p:txBody>
      </p:sp>
    </p:spTree>
    <p:extLst>
      <p:ext uri="{BB962C8B-B14F-4D97-AF65-F5344CB8AC3E}">
        <p14:creationId xmlns:p14="http://schemas.microsoft.com/office/powerpoint/2010/main" val="42605796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Ordinance(s) ask for BOS funding for new construction + conveyance of the land via DDA</a:t>
            </a:r>
          </a:p>
        </p:txBody>
      </p:sp>
      <p:sp>
        <p:nvSpPr>
          <p:cNvPr id="4" name="Slide Number Placeholder 3"/>
          <p:cNvSpPr>
            <a:spLocks noGrp="1"/>
          </p:cNvSpPr>
          <p:nvPr>
            <p:ph type="sldNum" sz="quarter" idx="5"/>
          </p:nvPr>
        </p:nvSpPr>
        <p:spPr/>
        <p:txBody>
          <a:bodyPr/>
          <a:lstStyle/>
          <a:p>
            <a:fld id="{ECCBDD05-DCE6-4858-9D05-311AC0FD3815}" type="slidenum">
              <a:rPr lang="en-US" smtClean="0"/>
              <a:t>7</a:t>
            </a:fld>
            <a:endParaRPr lang="en-US" dirty="0"/>
          </a:p>
        </p:txBody>
      </p:sp>
    </p:spTree>
    <p:extLst>
      <p:ext uri="{BB962C8B-B14F-4D97-AF65-F5344CB8AC3E}">
        <p14:creationId xmlns:p14="http://schemas.microsoft.com/office/powerpoint/2010/main" val="15005593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Ordinance(s) ask for BOS funding for new construction + conveyance of the land via DDA</a:t>
            </a:r>
          </a:p>
        </p:txBody>
      </p:sp>
      <p:sp>
        <p:nvSpPr>
          <p:cNvPr id="4" name="Slide Number Placeholder 3"/>
          <p:cNvSpPr>
            <a:spLocks noGrp="1"/>
          </p:cNvSpPr>
          <p:nvPr>
            <p:ph type="sldNum" sz="quarter" idx="5"/>
          </p:nvPr>
        </p:nvSpPr>
        <p:spPr/>
        <p:txBody>
          <a:bodyPr/>
          <a:lstStyle/>
          <a:p>
            <a:fld id="{ECCBDD05-DCE6-4858-9D05-311AC0FD3815}" type="slidenum">
              <a:rPr lang="en-US" smtClean="0"/>
              <a:t>8</a:t>
            </a:fld>
            <a:endParaRPr lang="en-US" dirty="0"/>
          </a:p>
        </p:txBody>
      </p:sp>
    </p:spTree>
    <p:extLst>
      <p:ext uri="{BB962C8B-B14F-4D97-AF65-F5344CB8AC3E}">
        <p14:creationId xmlns:p14="http://schemas.microsoft.com/office/powerpoint/2010/main" val="3466885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spc="-10" dirty="0">
                <a:solidFill>
                  <a:srgbClr val="27829D"/>
                </a:solidFill>
              </a:rPr>
              <a:t>TO </a:t>
            </a:r>
            <a:r>
              <a:rPr spc="-30" dirty="0">
                <a:solidFill>
                  <a:srgbClr val="27829D"/>
                </a:solidFill>
              </a:rPr>
              <a:t>EDIT: </a:t>
            </a:r>
            <a:r>
              <a:rPr spc="-5" dirty="0">
                <a:solidFill>
                  <a:srgbClr val="27829D"/>
                </a:solidFill>
              </a:rPr>
              <a:t>View&gt;Header&amp;Footer&gt;Apply</a:t>
            </a:r>
            <a:r>
              <a:rPr spc="55" dirty="0">
                <a:solidFill>
                  <a:srgbClr val="27829D"/>
                </a:solidFill>
              </a:rPr>
              <a:t> </a:t>
            </a:r>
            <a:r>
              <a:rPr dirty="0">
                <a:solidFill>
                  <a:srgbClr val="27829D"/>
                </a:solidFill>
              </a:rPr>
              <a:t>to</a:t>
            </a:r>
            <a:r>
              <a:rPr spc="-40" dirty="0">
                <a:solidFill>
                  <a:srgbClr val="27829D"/>
                </a:solidFill>
              </a:rPr>
              <a:t> </a:t>
            </a:r>
            <a:r>
              <a:rPr spc="-5" dirty="0">
                <a:solidFill>
                  <a:srgbClr val="27829D"/>
                </a:solidFill>
              </a:rPr>
              <a:t>All	</a:t>
            </a:r>
            <a:r>
              <a:rPr dirty="0">
                <a:solidFill>
                  <a:srgbClr val="27829D"/>
                </a:solidFill>
              </a:rPr>
              <a:t>|	</a:t>
            </a:r>
            <a:r>
              <a:rPr spc="-5" dirty="0">
                <a:solidFill>
                  <a:srgbClr val="27829D"/>
                </a:solidFill>
              </a:rPr>
              <a:t>10/3/17	</a:t>
            </a:r>
            <a:r>
              <a:rPr dirty="0">
                <a:solidFill>
                  <a:srgbClr val="27829D"/>
                </a:solidFill>
              </a:rPr>
              <a:t>|	</a:t>
            </a:r>
            <a:r>
              <a:rPr spc="-10" dirty="0">
                <a:solidFill>
                  <a:srgbClr val="27829D"/>
                </a:solidFill>
              </a:rPr>
              <a:t>Portland’s </a:t>
            </a:r>
            <a:r>
              <a:rPr spc="-5" dirty="0">
                <a:solidFill>
                  <a:srgbClr val="27829D"/>
                </a:solidFill>
              </a:rPr>
              <a:t>Housing</a:t>
            </a:r>
            <a:r>
              <a:rPr spc="-10" dirty="0">
                <a:solidFill>
                  <a:srgbClr val="27829D"/>
                </a:solidFill>
              </a:rPr>
              <a:t> </a:t>
            </a:r>
            <a:r>
              <a:rPr spc="-5" dirty="0">
                <a:solidFill>
                  <a:srgbClr val="27829D"/>
                </a:solidFill>
              </a:rPr>
              <a:t>Bond</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6/17/2021</a:t>
            </a:fld>
            <a:endParaRPr lang="en-US"/>
          </a:p>
        </p:txBody>
      </p:sp>
      <p:sp>
        <p:nvSpPr>
          <p:cNvPr id="6" name="Holder 6"/>
          <p:cNvSpPr>
            <a:spLocks noGrp="1"/>
          </p:cNvSpPr>
          <p:nvPr>
            <p:ph type="sldNum" sz="quarter" idx="7"/>
          </p:nvPr>
        </p:nvSpPr>
        <p:spPr/>
        <p:txBody>
          <a:bodyPr lIns="0" tIns="0" rIns="0" bIns="0"/>
          <a:lstStyle>
            <a:lvl1pPr>
              <a:defRPr sz="1200" b="1" i="0">
                <a:solidFill>
                  <a:srgbClr val="27829D"/>
                </a:solidFill>
                <a:latin typeface="Calibri"/>
                <a:cs typeface="Calibri"/>
              </a:defRPr>
            </a:lvl1pPr>
          </a:lstStyle>
          <a:p>
            <a:pPr marL="25400">
              <a:lnSpc>
                <a:spcPct val="100000"/>
              </a:lnSpc>
              <a:spcBef>
                <a:spcPts val="40"/>
              </a:spcBef>
            </a:pPr>
            <a:fld id="{81D60167-4931-47E6-BA6A-407CBD079E47}" type="slidenum">
              <a:rPr dirty="0"/>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27829D"/>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spc="-10" dirty="0">
                <a:solidFill>
                  <a:srgbClr val="27829D"/>
                </a:solidFill>
              </a:rPr>
              <a:t>TO </a:t>
            </a:r>
            <a:r>
              <a:rPr spc="-30" dirty="0">
                <a:solidFill>
                  <a:srgbClr val="27829D"/>
                </a:solidFill>
              </a:rPr>
              <a:t>EDIT: </a:t>
            </a:r>
            <a:r>
              <a:rPr spc="-5" dirty="0">
                <a:solidFill>
                  <a:srgbClr val="27829D"/>
                </a:solidFill>
              </a:rPr>
              <a:t>View&gt;Header&amp;Footer&gt;Apply</a:t>
            </a:r>
            <a:r>
              <a:rPr spc="55" dirty="0">
                <a:solidFill>
                  <a:srgbClr val="27829D"/>
                </a:solidFill>
              </a:rPr>
              <a:t> </a:t>
            </a:r>
            <a:r>
              <a:rPr dirty="0">
                <a:solidFill>
                  <a:srgbClr val="27829D"/>
                </a:solidFill>
              </a:rPr>
              <a:t>to</a:t>
            </a:r>
            <a:r>
              <a:rPr spc="-40" dirty="0">
                <a:solidFill>
                  <a:srgbClr val="27829D"/>
                </a:solidFill>
              </a:rPr>
              <a:t> </a:t>
            </a:r>
            <a:r>
              <a:rPr spc="-5" dirty="0">
                <a:solidFill>
                  <a:srgbClr val="27829D"/>
                </a:solidFill>
              </a:rPr>
              <a:t>All	</a:t>
            </a:r>
            <a:r>
              <a:rPr dirty="0">
                <a:solidFill>
                  <a:srgbClr val="27829D"/>
                </a:solidFill>
              </a:rPr>
              <a:t>|	</a:t>
            </a:r>
            <a:r>
              <a:rPr spc="-5" dirty="0">
                <a:solidFill>
                  <a:srgbClr val="27829D"/>
                </a:solidFill>
              </a:rPr>
              <a:t>10/3/17	</a:t>
            </a:r>
            <a:r>
              <a:rPr dirty="0">
                <a:solidFill>
                  <a:srgbClr val="27829D"/>
                </a:solidFill>
              </a:rPr>
              <a:t>|	</a:t>
            </a:r>
            <a:r>
              <a:rPr spc="-10" dirty="0">
                <a:solidFill>
                  <a:srgbClr val="27829D"/>
                </a:solidFill>
              </a:rPr>
              <a:t>Portland’s </a:t>
            </a:r>
            <a:r>
              <a:rPr spc="-5" dirty="0">
                <a:solidFill>
                  <a:srgbClr val="27829D"/>
                </a:solidFill>
              </a:rPr>
              <a:t>Housing</a:t>
            </a:r>
            <a:r>
              <a:rPr spc="-10" dirty="0">
                <a:solidFill>
                  <a:srgbClr val="27829D"/>
                </a:solidFill>
              </a:rPr>
              <a:t> </a:t>
            </a:r>
            <a:r>
              <a:rPr spc="-5" dirty="0">
                <a:solidFill>
                  <a:srgbClr val="27829D"/>
                </a:solidFill>
              </a:rPr>
              <a:t>Bond</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6/17/2021</a:t>
            </a:fld>
            <a:endParaRPr lang="en-US"/>
          </a:p>
        </p:txBody>
      </p:sp>
      <p:sp>
        <p:nvSpPr>
          <p:cNvPr id="6" name="Holder 6"/>
          <p:cNvSpPr>
            <a:spLocks noGrp="1"/>
          </p:cNvSpPr>
          <p:nvPr>
            <p:ph type="sldNum" sz="quarter" idx="7"/>
          </p:nvPr>
        </p:nvSpPr>
        <p:spPr/>
        <p:txBody>
          <a:bodyPr lIns="0" tIns="0" rIns="0" bIns="0"/>
          <a:lstStyle>
            <a:lvl1pPr>
              <a:defRPr sz="1200" b="1" i="0">
                <a:solidFill>
                  <a:srgbClr val="27829D"/>
                </a:solidFill>
                <a:latin typeface="Calibri"/>
                <a:cs typeface="Calibri"/>
              </a:defRPr>
            </a:lvl1pPr>
          </a:lstStyle>
          <a:p>
            <a:pPr marL="25400">
              <a:lnSpc>
                <a:spcPct val="100000"/>
              </a:lnSpc>
              <a:spcBef>
                <a:spcPts val="40"/>
              </a:spcBef>
            </a:pPr>
            <a:fld id="{81D60167-4931-47E6-BA6A-407CBD079E47}" type="slidenum">
              <a:rPr dirty="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27829D"/>
                </a:solidFill>
                <a:latin typeface="Arial"/>
                <a:cs typeface="Arial"/>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spc="-10" dirty="0">
                <a:solidFill>
                  <a:srgbClr val="27829D"/>
                </a:solidFill>
              </a:rPr>
              <a:t>TO </a:t>
            </a:r>
            <a:r>
              <a:rPr spc="-30" dirty="0">
                <a:solidFill>
                  <a:srgbClr val="27829D"/>
                </a:solidFill>
              </a:rPr>
              <a:t>EDIT: </a:t>
            </a:r>
            <a:r>
              <a:rPr spc="-5" dirty="0">
                <a:solidFill>
                  <a:srgbClr val="27829D"/>
                </a:solidFill>
              </a:rPr>
              <a:t>View&gt;Header&amp;Footer&gt;Apply</a:t>
            </a:r>
            <a:r>
              <a:rPr spc="55" dirty="0">
                <a:solidFill>
                  <a:srgbClr val="27829D"/>
                </a:solidFill>
              </a:rPr>
              <a:t> </a:t>
            </a:r>
            <a:r>
              <a:rPr dirty="0">
                <a:solidFill>
                  <a:srgbClr val="27829D"/>
                </a:solidFill>
              </a:rPr>
              <a:t>to</a:t>
            </a:r>
            <a:r>
              <a:rPr spc="-40" dirty="0">
                <a:solidFill>
                  <a:srgbClr val="27829D"/>
                </a:solidFill>
              </a:rPr>
              <a:t> </a:t>
            </a:r>
            <a:r>
              <a:rPr spc="-5" dirty="0">
                <a:solidFill>
                  <a:srgbClr val="27829D"/>
                </a:solidFill>
              </a:rPr>
              <a:t>All	</a:t>
            </a:r>
            <a:r>
              <a:rPr dirty="0">
                <a:solidFill>
                  <a:srgbClr val="27829D"/>
                </a:solidFill>
              </a:rPr>
              <a:t>|	</a:t>
            </a:r>
            <a:r>
              <a:rPr spc="-5" dirty="0">
                <a:solidFill>
                  <a:srgbClr val="27829D"/>
                </a:solidFill>
              </a:rPr>
              <a:t>10/3/17	</a:t>
            </a:r>
            <a:r>
              <a:rPr dirty="0">
                <a:solidFill>
                  <a:srgbClr val="27829D"/>
                </a:solidFill>
              </a:rPr>
              <a:t>|	</a:t>
            </a:r>
            <a:r>
              <a:rPr spc="-10" dirty="0">
                <a:solidFill>
                  <a:srgbClr val="27829D"/>
                </a:solidFill>
              </a:rPr>
              <a:t>Portland’s </a:t>
            </a:r>
            <a:r>
              <a:rPr spc="-5" dirty="0">
                <a:solidFill>
                  <a:srgbClr val="27829D"/>
                </a:solidFill>
              </a:rPr>
              <a:t>Housing</a:t>
            </a:r>
            <a:r>
              <a:rPr spc="-10" dirty="0">
                <a:solidFill>
                  <a:srgbClr val="27829D"/>
                </a:solidFill>
              </a:rPr>
              <a:t> </a:t>
            </a:r>
            <a:r>
              <a:rPr spc="-5" dirty="0">
                <a:solidFill>
                  <a:srgbClr val="27829D"/>
                </a:solidFill>
              </a:rPr>
              <a:t>Bond</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6/17/2021</a:t>
            </a:fld>
            <a:endParaRPr lang="en-US"/>
          </a:p>
        </p:txBody>
      </p:sp>
      <p:sp>
        <p:nvSpPr>
          <p:cNvPr id="7" name="Holder 7"/>
          <p:cNvSpPr>
            <a:spLocks noGrp="1"/>
          </p:cNvSpPr>
          <p:nvPr>
            <p:ph type="sldNum" sz="quarter" idx="7"/>
          </p:nvPr>
        </p:nvSpPr>
        <p:spPr/>
        <p:txBody>
          <a:bodyPr lIns="0" tIns="0" rIns="0" bIns="0"/>
          <a:lstStyle>
            <a:lvl1pPr>
              <a:defRPr sz="1200" b="1" i="0">
                <a:solidFill>
                  <a:srgbClr val="27829D"/>
                </a:solidFill>
                <a:latin typeface="Calibri"/>
                <a:cs typeface="Calibri"/>
              </a:defRPr>
            </a:lvl1pPr>
          </a:lstStyle>
          <a:p>
            <a:pPr marL="25400">
              <a:lnSpc>
                <a:spcPct val="100000"/>
              </a:lnSpc>
              <a:spcBef>
                <a:spcPts val="40"/>
              </a:spcBef>
            </a:pPr>
            <a:fld id="{81D60167-4931-47E6-BA6A-407CBD079E47}" type="slidenum">
              <a:rPr dirty="0"/>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27829D"/>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spc="-10" dirty="0">
                <a:solidFill>
                  <a:srgbClr val="27829D"/>
                </a:solidFill>
              </a:rPr>
              <a:t>TO </a:t>
            </a:r>
            <a:r>
              <a:rPr spc="-30" dirty="0">
                <a:solidFill>
                  <a:srgbClr val="27829D"/>
                </a:solidFill>
              </a:rPr>
              <a:t>EDIT: </a:t>
            </a:r>
            <a:r>
              <a:rPr spc="-5" dirty="0">
                <a:solidFill>
                  <a:srgbClr val="27829D"/>
                </a:solidFill>
              </a:rPr>
              <a:t>View&gt;Header&amp;Footer&gt;Apply</a:t>
            </a:r>
            <a:r>
              <a:rPr spc="55" dirty="0">
                <a:solidFill>
                  <a:srgbClr val="27829D"/>
                </a:solidFill>
              </a:rPr>
              <a:t> </a:t>
            </a:r>
            <a:r>
              <a:rPr dirty="0">
                <a:solidFill>
                  <a:srgbClr val="27829D"/>
                </a:solidFill>
              </a:rPr>
              <a:t>to</a:t>
            </a:r>
            <a:r>
              <a:rPr spc="-40" dirty="0">
                <a:solidFill>
                  <a:srgbClr val="27829D"/>
                </a:solidFill>
              </a:rPr>
              <a:t> </a:t>
            </a:r>
            <a:r>
              <a:rPr spc="-5" dirty="0">
                <a:solidFill>
                  <a:srgbClr val="27829D"/>
                </a:solidFill>
              </a:rPr>
              <a:t>All	</a:t>
            </a:r>
            <a:r>
              <a:rPr dirty="0">
                <a:solidFill>
                  <a:srgbClr val="27829D"/>
                </a:solidFill>
              </a:rPr>
              <a:t>|	</a:t>
            </a:r>
            <a:r>
              <a:rPr spc="-5" dirty="0">
                <a:solidFill>
                  <a:srgbClr val="27829D"/>
                </a:solidFill>
              </a:rPr>
              <a:t>10/3/17	</a:t>
            </a:r>
            <a:r>
              <a:rPr dirty="0">
                <a:solidFill>
                  <a:srgbClr val="27829D"/>
                </a:solidFill>
              </a:rPr>
              <a:t>|	</a:t>
            </a:r>
            <a:r>
              <a:rPr spc="-10" dirty="0">
                <a:solidFill>
                  <a:srgbClr val="27829D"/>
                </a:solidFill>
              </a:rPr>
              <a:t>Portland’s </a:t>
            </a:r>
            <a:r>
              <a:rPr spc="-5" dirty="0">
                <a:solidFill>
                  <a:srgbClr val="27829D"/>
                </a:solidFill>
              </a:rPr>
              <a:t>Housing</a:t>
            </a:r>
            <a:r>
              <a:rPr spc="-10" dirty="0">
                <a:solidFill>
                  <a:srgbClr val="27829D"/>
                </a:solidFill>
              </a:rPr>
              <a:t> </a:t>
            </a:r>
            <a:r>
              <a:rPr spc="-5" dirty="0">
                <a:solidFill>
                  <a:srgbClr val="27829D"/>
                </a:solidFill>
              </a:rPr>
              <a:t>Bond</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6/17/2021</a:t>
            </a:fld>
            <a:endParaRPr lang="en-US"/>
          </a:p>
        </p:txBody>
      </p:sp>
      <p:sp>
        <p:nvSpPr>
          <p:cNvPr id="5" name="Holder 5"/>
          <p:cNvSpPr>
            <a:spLocks noGrp="1"/>
          </p:cNvSpPr>
          <p:nvPr>
            <p:ph type="sldNum" sz="quarter" idx="7"/>
          </p:nvPr>
        </p:nvSpPr>
        <p:spPr/>
        <p:txBody>
          <a:bodyPr lIns="0" tIns="0" rIns="0" bIns="0"/>
          <a:lstStyle>
            <a:lvl1pPr>
              <a:defRPr sz="1200" b="1" i="0">
                <a:solidFill>
                  <a:srgbClr val="27829D"/>
                </a:solidFill>
                <a:latin typeface="Calibri"/>
                <a:cs typeface="Calibri"/>
              </a:defRPr>
            </a:lvl1pPr>
          </a:lstStyle>
          <a:p>
            <a:pPr marL="25400">
              <a:lnSpc>
                <a:spcPct val="100000"/>
              </a:lnSpc>
              <a:spcBef>
                <a:spcPts val="40"/>
              </a:spcBef>
            </a:pPr>
            <a:fld id="{81D60167-4931-47E6-BA6A-407CBD079E47}" type="slidenum">
              <a:rPr dirty="0"/>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spc="-10" dirty="0">
                <a:solidFill>
                  <a:srgbClr val="27829D"/>
                </a:solidFill>
              </a:rPr>
              <a:t>TO </a:t>
            </a:r>
            <a:r>
              <a:rPr spc="-30" dirty="0">
                <a:solidFill>
                  <a:srgbClr val="27829D"/>
                </a:solidFill>
              </a:rPr>
              <a:t>EDIT: </a:t>
            </a:r>
            <a:r>
              <a:rPr spc="-5" dirty="0">
                <a:solidFill>
                  <a:srgbClr val="27829D"/>
                </a:solidFill>
              </a:rPr>
              <a:t>View&gt;Header&amp;Footer&gt;Apply</a:t>
            </a:r>
            <a:r>
              <a:rPr spc="55" dirty="0">
                <a:solidFill>
                  <a:srgbClr val="27829D"/>
                </a:solidFill>
              </a:rPr>
              <a:t> </a:t>
            </a:r>
            <a:r>
              <a:rPr dirty="0">
                <a:solidFill>
                  <a:srgbClr val="27829D"/>
                </a:solidFill>
              </a:rPr>
              <a:t>to</a:t>
            </a:r>
            <a:r>
              <a:rPr spc="-40" dirty="0">
                <a:solidFill>
                  <a:srgbClr val="27829D"/>
                </a:solidFill>
              </a:rPr>
              <a:t> </a:t>
            </a:r>
            <a:r>
              <a:rPr spc="-5" dirty="0">
                <a:solidFill>
                  <a:srgbClr val="27829D"/>
                </a:solidFill>
              </a:rPr>
              <a:t>All	</a:t>
            </a:r>
            <a:r>
              <a:rPr dirty="0">
                <a:solidFill>
                  <a:srgbClr val="27829D"/>
                </a:solidFill>
              </a:rPr>
              <a:t>|	</a:t>
            </a:r>
            <a:r>
              <a:rPr spc="-5" dirty="0">
                <a:solidFill>
                  <a:srgbClr val="27829D"/>
                </a:solidFill>
              </a:rPr>
              <a:t>10/3/17	</a:t>
            </a:r>
            <a:r>
              <a:rPr dirty="0">
                <a:solidFill>
                  <a:srgbClr val="27829D"/>
                </a:solidFill>
              </a:rPr>
              <a:t>|	</a:t>
            </a:r>
            <a:r>
              <a:rPr spc="-10" dirty="0">
                <a:solidFill>
                  <a:srgbClr val="27829D"/>
                </a:solidFill>
              </a:rPr>
              <a:t>Portland’s </a:t>
            </a:r>
            <a:r>
              <a:rPr spc="-5" dirty="0">
                <a:solidFill>
                  <a:srgbClr val="27829D"/>
                </a:solidFill>
              </a:rPr>
              <a:t>Housing</a:t>
            </a:r>
            <a:r>
              <a:rPr spc="-10" dirty="0">
                <a:solidFill>
                  <a:srgbClr val="27829D"/>
                </a:solidFill>
              </a:rPr>
              <a:t> </a:t>
            </a:r>
            <a:r>
              <a:rPr spc="-5" dirty="0">
                <a:solidFill>
                  <a:srgbClr val="27829D"/>
                </a:solidFill>
              </a:rPr>
              <a:t>Bond</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6/17/2021</a:t>
            </a:fld>
            <a:endParaRPr lang="en-US"/>
          </a:p>
        </p:txBody>
      </p:sp>
      <p:sp>
        <p:nvSpPr>
          <p:cNvPr id="4" name="Holder 4"/>
          <p:cNvSpPr>
            <a:spLocks noGrp="1"/>
          </p:cNvSpPr>
          <p:nvPr>
            <p:ph type="sldNum" sz="quarter" idx="7"/>
          </p:nvPr>
        </p:nvSpPr>
        <p:spPr/>
        <p:txBody>
          <a:bodyPr lIns="0" tIns="0" rIns="0" bIns="0"/>
          <a:lstStyle>
            <a:lvl1pPr>
              <a:defRPr sz="1200" b="1" i="0">
                <a:solidFill>
                  <a:srgbClr val="27829D"/>
                </a:solidFill>
                <a:latin typeface="Calibri"/>
                <a:cs typeface="Calibri"/>
              </a:defRPr>
            </a:lvl1pPr>
          </a:lstStyle>
          <a:p>
            <a:pPr marL="25400">
              <a:lnSpc>
                <a:spcPct val="100000"/>
              </a:lnSpc>
              <a:spcBef>
                <a:spcPts val="40"/>
              </a:spcBef>
            </a:pPr>
            <a:fld id="{81D60167-4931-47E6-BA6A-407CBD079E47}" type="slidenum">
              <a:rPr dirty="0"/>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688340" y="582226"/>
            <a:ext cx="10815319" cy="635000"/>
          </a:xfrm>
          <a:prstGeom prst="rect">
            <a:avLst/>
          </a:prstGeom>
        </p:spPr>
        <p:txBody>
          <a:bodyPr wrap="square" lIns="0" tIns="0" rIns="0" bIns="0">
            <a:spAutoFit/>
          </a:bodyPr>
          <a:lstStyle>
            <a:lvl1pPr>
              <a:defRPr sz="4000" b="1" i="0">
                <a:solidFill>
                  <a:srgbClr val="27829D"/>
                </a:solidFill>
                <a:latin typeface="Arial"/>
                <a:cs typeface="Arial"/>
              </a:defRPr>
            </a:lvl1pPr>
          </a:lstStyle>
          <a:p>
            <a:endParaRPr/>
          </a:p>
        </p:txBody>
      </p:sp>
      <p:sp>
        <p:nvSpPr>
          <p:cNvPr id="3" name="Holder 3"/>
          <p:cNvSpPr>
            <a:spLocks noGrp="1"/>
          </p:cNvSpPr>
          <p:nvPr>
            <p:ph type="body" idx="1"/>
          </p:nvPr>
        </p:nvSpPr>
        <p:spPr>
          <a:xfrm>
            <a:off x="688340" y="1367933"/>
            <a:ext cx="10815319" cy="269240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4758090" y="6489863"/>
            <a:ext cx="6101715" cy="196215"/>
          </a:xfrm>
          <a:prstGeom prst="rect">
            <a:avLst/>
          </a:prstGeom>
        </p:spPr>
        <p:txBody>
          <a:bodyPr wrap="square" lIns="0" tIns="0" rIns="0" bIns="0">
            <a:spAutoFit/>
          </a:bodyPr>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spc="-10" dirty="0">
                <a:solidFill>
                  <a:srgbClr val="27829D"/>
                </a:solidFill>
              </a:rPr>
              <a:t>TO </a:t>
            </a:r>
            <a:r>
              <a:rPr spc="-30" dirty="0">
                <a:solidFill>
                  <a:srgbClr val="27829D"/>
                </a:solidFill>
              </a:rPr>
              <a:t>EDIT: </a:t>
            </a:r>
            <a:r>
              <a:rPr spc="-5" dirty="0">
                <a:solidFill>
                  <a:srgbClr val="27829D"/>
                </a:solidFill>
              </a:rPr>
              <a:t>View&gt;Header&amp;Footer&gt;Apply</a:t>
            </a:r>
            <a:r>
              <a:rPr spc="55" dirty="0">
                <a:solidFill>
                  <a:srgbClr val="27829D"/>
                </a:solidFill>
              </a:rPr>
              <a:t> </a:t>
            </a:r>
            <a:r>
              <a:rPr dirty="0">
                <a:solidFill>
                  <a:srgbClr val="27829D"/>
                </a:solidFill>
              </a:rPr>
              <a:t>to</a:t>
            </a:r>
            <a:r>
              <a:rPr spc="-40" dirty="0">
                <a:solidFill>
                  <a:srgbClr val="27829D"/>
                </a:solidFill>
              </a:rPr>
              <a:t> </a:t>
            </a:r>
            <a:r>
              <a:rPr spc="-5" dirty="0">
                <a:solidFill>
                  <a:srgbClr val="27829D"/>
                </a:solidFill>
              </a:rPr>
              <a:t>All	</a:t>
            </a:r>
            <a:r>
              <a:rPr dirty="0">
                <a:solidFill>
                  <a:srgbClr val="27829D"/>
                </a:solidFill>
              </a:rPr>
              <a:t>|	</a:t>
            </a:r>
            <a:r>
              <a:rPr spc="-5" dirty="0">
                <a:solidFill>
                  <a:srgbClr val="27829D"/>
                </a:solidFill>
              </a:rPr>
              <a:t>10/3/17	</a:t>
            </a:r>
            <a:r>
              <a:rPr dirty="0">
                <a:solidFill>
                  <a:srgbClr val="27829D"/>
                </a:solidFill>
              </a:rPr>
              <a:t>|	</a:t>
            </a:r>
            <a:r>
              <a:rPr spc="-10" dirty="0">
                <a:solidFill>
                  <a:srgbClr val="27829D"/>
                </a:solidFill>
              </a:rPr>
              <a:t>Portland’s </a:t>
            </a:r>
            <a:r>
              <a:rPr spc="-5" dirty="0">
                <a:solidFill>
                  <a:srgbClr val="27829D"/>
                </a:solidFill>
              </a:rPr>
              <a:t>Housing</a:t>
            </a:r>
            <a:r>
              <a:rPr spc="-10" dirty="0">
                <a:solidFill>
                  <a:srgbClr val="27829D"/>
                </a:solidFill>
              </a:rPr>
              <a:t> </a:t>
            </a:r>
            <a:r>
              <a:rPr spc="-5" dirty="0">
                <a:solidFill>
                  <a:srgbClr val="27829D"/>
                </a:solidFill>
              </a:rPr>
              <a:t>Bond</a:t>
            </a: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6/17/2021</a:t>
            </a:fld>
            <a:endParaRPr lang="en-US"/>
          </a:p>
        </p:txBody>
      </p:sp>
      <p:sp>
        <p:nvSpPr>
          <p:cNvPr id="6" name="Holder 6"/>
          <p:cNvSpPr>
            <a:spLocks noGrp="1"/>
          </p:cNvSpPr>
          <p:nvPr>
            <p:ph type="sldNum" sz="quarter" idx="7"/>
          </p:nvPr>
        </p:nvSpPr>
        <p:spPr>
          <a:xfrm>
            <a:off x="11335166" y="6478453"/>
            <a:ext cx="128270" cy="211454"/>
          </a:xfrm>
          <a:prstGeom prst="rect">
            <a:avLst/>
          </a:prstGeom>
        </p:spPr>
        <p:txBody>
          <a:bodyPr wrap="square" lIns="0" tIns="0" rIns="0" bIns="0">
            <a:spAutoFit/>
          </a:bodyPr>
          <a:lstStyle>
            <a:lvl1pPr>
              <a:defRPr sz="1200" b="1" i="0">
                <a:solidFill>
                  <a:srgbClr val="27829D"/>
                </a:solidFill>
                <a:latin typeface="Calibri"/>
                <a:cs typeface="Calibri"/>
              </a:defRPr>
            </a:lvl1pPr>
          </a:lstStyle>
          <a:p>
            <a:pPr marL="25400">
              <a:lnSpc>
                <a:spcPct val="100000"/>
              </a:lnSpc>
              <a:spcBef>
                <a:spcPts val="40"/>
              </a:spcBef>
            </a:pPr>
            <a:fld id="{81D60167-4931-47E6-BA6A-407CBD079E47}" type="slidenum">
              <a:rPr dirty="0"/>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jpeg"/><Relationship Id="rId12" Type="http://schemas.openxmlformats.org/officeDocument/2006/relationships/image" Target="../media/image11.jpe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5.jpeg"/><Relationship Id="rId11" Type="http://schemas.openxmlformats.org/officeDocument/2006/relationships/image" Target="../media/image10.jpeg"/><Relationship Id="rId5" Type="http://schemas.openxmlformats.org/officeDocument/2006/relationships/image" Target="../media/image4.jpeg"/><Relationship Id="rId10" Type="http://schemas.openxmlformats.org/officeDocument/2006/relationships/image" Target="../media/image9.png"/><Relationship Id="rId4" Type="http://schemas.openxmlformats.org/officeDocument/2006/relationships/image" Target="../media/image3.jpeg"/><Relationship Id="rId9" Type="http://schemas.openxmlformats.org/officeDocument/2006/relationships/image" Target="../media/image8.jpeg"/><Relationship Id="rId14" Type="http://schemas.openxmlformats.org/officeDocument/2006/relationships/image" Target="../media/image13.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2.png"/><Relationship Id="rId7" Type="http://schemas.openxmlformats.org/officeDocument/2006/relationships/image" Target="../media/image17.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 Id="rId9" Type="http://schemas.openxmlformats.org/officeDocument/2006/relationships/image" Target="../media/image19.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1806219"/>
            <a:ext cx="12192000" cy="4490085"/>
          </a:xfrm>
          <a:custGeom>
            <a:avLst/>
            <a:gdLst/>
            <a:ahLst/>
            <a:cxnLst/>
            <a:rect l="l" t="t" r="r" b="b"/>
            <a:pathLst>
              <a:path w="12192000" h="4490085">
                <a:moveTo>
                  <a:pt x="0" y="4489919"/>
                </a:moveTo>
                <a:lnTo>
                  <a:pt x="12192000" y="4489919"/>
                </a:lnTo>
                <a:lnTo>
                  <a:pt x="12192000" y="0"/>
                </a:lnTo>
                <a:lnTo>
                  <a:pt x="0" y="0"/>
                </a:lnTo>
                <a:lnTo>
                  <a:pt x="0" y="4489919"/>
                </a:lnTo>
                <a:close/>
              </a:path>
            </a:pathLst>
          </a:custGeom>
          <a:solidFill>
            <a:srgbClr val="27829D"/>
          </a:solidFill>
        </p:spPr>
        <p:txBody>
          <a:bodyPr wrap="square" lIns="0" tIns="0" rIns="0" bIns="0" rtlCol="0"/>
          <a:lstStyle/>
          <a:p>
            <a:endParaRPr dirty="0"/>
          </a:p>
        </p:txBody>
      </p:sp>
      <p:sp>
        <p:nvSpPr>
          <p:cNvPr id="3" name="object 3"/>
          <p:cNvSpPr/>
          <p:nvPr/>
        </p:nvSpPr>
        <p:spPr>
          <a:xfrm>
            <a:off x="0" y="6296139"/>
            <a:ext cx="12192000" cy="561975"/>
          </a:xfrm>
          <a:custGeom>
            <a:avLst/>
            <a:gdLst/>
            <a:ahLst/>
            <a:cxnLst/>
            <a:rect l="l" t="t" r="r" b="b"/>
            <a:pathLst>
              <a:path w="12192000" h="561975">
                <a:moveTo>
                  <a:pt x="12192000" y="561860"/>
                </a:moveTo>
                <a:lnTo>
                  <a:pt x="12192000" y="0"/>
                </a:lnTo>
                <a:lnTo>
                  <a:pt x="0" y="0"/>
                </a:lnTo>
                <a:lnTo>
                  <a:pt x="0" y="561860"/>
                </a:lnTo>
                <a:lnTo>
                  <a:pt x="12192000" y="561860"/>
                </a:lnTo>
                <a:close/>
              </a:path>
            </a:pathLst>
          </a:custGeom>
          <a:solidFill>
            <a:srgbClr val="8FD169"/>
          </a:solidFill>
        </p:spPr>
        <p:txBody>
          <a:bodyPr wrap="square" lIns="0" tIns="0" rIns="0" bIns="0" rtlCol="0"/>
          <a:lstStyle/>
          <a:p>
            <a:endParaRPr/>
          </a:p>
        </p:txBody>
      </p:sp>
      <p:sp>
        <p:nvSpPr>
          <p:cNvPr id="4" name="object 4"/>
          <p:cNvSpPr/>
          <p:nvPr/>
        </p:nvSpPr>
        <p:spPr>
          <a:xfrm>
            <a:off x="4560712" y="4734175"/>
            <a:ext cx="0" cy="909955"/>
          </a:xfrm>
          <a:custGeom>
            <a:avLst/>
            <a:gdLst/>
            <a:ahLst/>
            <a:cxnLst/>
            <a:rect l="l" t="t" r="r" b="b"/>
            <a:pathLst>
              <a:path h="909954">
                <a:moveTo>
                  <a:pt x="0" y="0"/>
                </a:moveTo>
                <a:lnTo>
                  <a:pt x="0" y="909804"/>
                </a:lnTo>
              </a:path>
            </a:pathLst>
          </a:custGeom>
          <a:ln w="12693">
            <a:solidFill>
              <a:srgbClr val="FFFFFF"/>
            </a:solidFill>
          </a:ln>
        </p:spPr>
        <p:txBody>
          <a:bodyPr wrap="square" lIns="0" tIns="0" rIns="0" bIns="0" rtlCol="0"/>
          <a:lstStyle/>
          <a:p>
            <a:endParaRPr/>
          </a:p>
        </p:txBody>
      </p:sp>
      <p:sp>
        <p:nvSpPr>
          <p:cNvPr id="6" name="object 6"/>
          <p:cNvSpPr txBox="1"/>
          <p:nvPr/>
        </p:nvSpPr>
        <p:spPr>
          <a:xfrm>
            <a:off x="590745" y="4774295"/>
            <a:ext cx="3647440" cy="829714"/>
          </a:xfrm>
          <a:prstGeom prst="rect">
            <a:avLst/>
          </a:prstGeom>
        </p:spPr>
        <p:txBody>
          <a:bodyPr vert="horz" wrap="square" lIns="0" tIns="74930" rIns="0" bIns="0" rtlCol="0">
            <a:spAutoFit/>
          </a:bodyPr>
          <a:lstStyle/>
          <a:p>
            <a:pPr marL="12700" algn="r">
              <a:lnSpc>
                <a:spcPct val="100000"/>
              </a:lnSpc>
              <a:spcBef>
                <a:spcPts val="590"/>
              </a:spcBef>
            </a:pPr>
            <a:r>
              <a:rPr lang="en-US" sz="2200" b="1" spc="-5" dirty="0">
                <a:solidFill>
                  <a:srgbClr val="FFFFFF"/>
                </a:solidFill>
                <a:latin typeface="Arial"/>
                <a:cs typeface="Arial"/>
              </a:rPr>
              <a:t>City Council</a:t>
            </a:r>
          </a:p>
          <a:p>
            <a:pPr marL="12700" algn="r">
              <a:spcBef>
                <a:spcPts val="590"/>
              </a:spcBef>
            </a:pPr>
            <a:r>
              <a:rPr lang="en-US" sz="2200" b="1" dirty="0">
                <a:solidFill>
                  <a:srgbClr val="FFFFFF"/>
                </a:solidFill>
                <a:latin typeface="Arial"/>
                <a:cs typeface="Arial"/>
              </a:rPr>
              <a:t>June 23, 2021</a:t>
            </a:r>
            <a:endParaRPr lang="en-US" sz="2200" dirty="0">
              <a:latin typeface="Arial"/>
              <a:cs typeface="Arial"/>
            </a:endParaRPr>
          </a:p>
        </p:txBody>
      </p:sp>
      <p:sp>
        <p:nvSpPr>
          <p:cNvPr id="7" name="object 7"/>
          <p:cNvSpPr txBox="1">
            <a:spLocks noGrp="1"/>
          </p:cNvSpPr>
          <p:nvPr>
            <p:ph type="title"/>
          </p:nvPr>
        </p:nvSpPr>
        <p:spPr>
          <a:xfrm>
            <a:off x="381000" y="2537730"/>
            <a:ext cx="9372596" cy="948978"/>
          </a:xfrm>
          <a:prstGeom prst="rect">
            <a:avLst/>
          </a:prstGeom>
        </p:spPr>
        <p:txBody>
          <a:bodyPr vert="horz" wrap="square" lIns="0" tIns="114300" rIns="0" bIns="0" rtlCol="0">
            <a:spAutoFit/>
          </a:bodyPr>
          <a:lstStyle/>
          <a:p>
            <a:pPr marL="12700" marR="5080">
              <a:lnSpc>
                <a:spcPts val="6500"/>
              </a:lnSpc>
              <a:spcBef>
                <a:spcPts val="900"/>
              </a:spcBef>
            </a:pPr>
            <a:r>
              <a:rPr lang="en-US" sz="6000" dirty="0">
                <a:solidFill>
                  <a:schemeClr val="bg1"/>
                </a:solidFill>
              </a:rPr>
              <a:t>Master Ordinance </a:t>
            </a:r>
            <a:endParaRPr sz="6000" dirty="0">
              <a:solidFill>
                <a:schemeClr val="bg1"/>
              </a:solidFill>
            </a:endParaRPr>
          </a:p>
        </p:txBody>
      </p:sp>
      <p:sp>
        <p:nvSpPr>
          <p:cNvPr id="8" name="object 8"/>
          <p:cNvSpPr txBox="1"/>
          <p:nvPr/>
        </p:nvSpPr>
        <p:spPr>
          <a:xfrm>
            <a:off x="4878477" y="4762750"/>
            <a:ext cx="7211061" cy="854145"/>
          </a:xfrm>
          <a:prstGeom prst="rect">
            <a:avLst/>
          </a:prstGeom>
        </p:spPr>
        <p:txBody>
          <a:bodyPr vert="horz" wrap="square" lIns="0" tIns="12700" rIns="0" bIns="0" rtlCol="0">
            <a:spAutoFit/>
          </a:bodyPr>
          <a:lstStyle/>
          <a:p>
            <a:pPr marL="12700" marR="5080">
              <a:lnSpc>
                <a:spcPct val="128800"/>
              </a:lnSpc>
              <a:spcBef>
                <a:spcPts val="100"/>
              </a:spcBef>
            </a:pPr>
            <a:r>
              <a:rPr lang="en-US" sz="2200" b="1" spc="-5" dirty="0">
                <a:solidFill>
                  <a:srgbClr val="FFFFFF"/>
                </a:solidFill>
                <a:latin typeface="Arial"/>
                <a:cs typeface="Arial"/>
              </a:rPr>
              <a:t>Dana Shephard, Neighborhood Housing Manager</a:t>
            </a:r>
          </a:p>
          <a:p>
            <a:pPr marL="12700" marR="5080">
              <a:lnSpc>
                <a:spcPct val="128800"/>
              </a:lnSpc>
              <a:spcBef>
                <a:spcPts val="100"/>
              </a:spcBef>
            </a:pPr>
            <a:r>
              <a:rPr lang="en-US" sz="2200" b="1" spc="-5" dirty="0">
                <a:solidFill>
                  <a:srgbClr val="FFFFFF"/>
                </a:solidFill>
                <a:latin typeface="Arial"/>
                <a:cs typeface="Arial"/>
              </a:rPr>
              <a:t>Matthew Tschabold, </a:t>
            </a:r>
            <a:r>
              <a:rPr lang="en-US" sz="2200" b="1" dirty="0">
                <a:solidFill>
                  <a:schemeClr val="bg1"/>
                </a:solidFill>
                <a:latin typeface="Arial" panose="020B0604020202020204" pitchFamily="34" charset="0"/>
                <a:cs typeface="Arial" panose="020B0604020202020204" pitchFamily="34" charset="0"/>
              </a:rPr>
              <a:t>Policy and Planning Manager </a:t>
            </a:r>
            <a:endParaRPr lang="en-US" sz="2200" b="1" spc="-5" dirty="0">
              <a:solidFill>
                <a:schemeClr val="bg1"/>
              </a:solidFill>
              <a:latin typeface="Arial" panose="020B0604020202020204" pitchFamily="34" charset="0"/>
              <a:cs typeface="Arial" panose="020B0604020202020204" pitchFamily="34" charset="0"/>
            </a:endParaRPr>
          </a:p>
        </p:txBody>
      </p:sp>
      <p:pic>
        <p:nvPicPr>
          <p:cNvPr id="9" name="Picture 8" descr="A picture containing text&#10;&#10;Description automatically generated">
            <a:extLst>
              <a:ext uri="{FF2B5EF4-FFF2-40B4-BE49-F238E27FC236}">
                <a16:creationId xmlns:a16="http://schemas.microsoft.com/office/drawing/2014/main" id="{D2443C44-6236-4842-878C-EE9C97B0DD9B}"/>
              </a:ext>
            </a:extLst>
          </p:cNvPr>
          <p:cNvPicPr/>
          <p:nvPr/>
        </p:nvPicPr>
        <p:blipFill>
          <a:blip r:embed="rId2">
            <a:extLst>
              <a:ext uri="{28A0092B-C50C-407E-A947-70E740481C1C}">
                <a14:useLocalDpi xmlns:a14="http://schemas.microsoft.com/office/drawing/2010/main" val="0"/>
              </a:ext>
            </a:extLst>
          </a:blip>
          <a:stretch>
            <a:fillRect/>
          </a:stretch>
        </p:blipFill>
        <p:spPr>
          <a:xfrm>
            <a:off x="307853" y="164666"/>
            <a:ext cx="5698026" cy="1508854"/>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1C86295E-ADDE-44E6-9731-6A0B1199D965}"/>
              </a:ext>
            </a:extLst>
          </p:cNvPr>
          <p:cNvPicPr>
            <a:picLocks noChangeAspect="1"/>
          </p:cNvPicPr>
          <p:nvPr/>
        </p:nvPicPr>
        <p:blipFill>
          <a:blip r:embed="rId3"/>
          <a:stretch>
            <a:fillRect/>
          </a:stretch>
        </p:blipFill>
        <p:spPr>
          <a:xfrm flipH="1">
            <a:off x="0" y="13809"/>
            <a:ext cx="12210758" cy="1164457"/>
          </a:xfrm>
          <a:prstGeom prst="rect">
            <a:avLst/>
          </a:prstGeom>
        </p:spPr>
      </p:pic>
      <p:sp>
        <p:nvSpPr>
          <p:cNvPr id="14" name="Rectangle 13">
            <a:extLst>
              <a:ext uri="{FF2B5EF4-FFF2-40B4-BE49-F238E27FC236}">
                <a16:creationId xmlns:a16="http://schemas.microsoft.com/office/drawing/2014/main" id="{D71B2FFB-222D-4399-B77E-2F7D23EDA3B7}"/>
              </a:ext>
            </a:extLst>
          </p:cNvPr>
          <p:cNvSpPr/>
          <p:nvPr/>
        </p:nvSpPr>
        <p:spPr>
          <a:xfrm>
            <a:off x="152400" y="128637"/>
            <a:ext cx="9144000" cy="553998"/>
          </a:xfrm>
          <a:prstGeom prst="rect">
            <a:avLst/>
          </a:prstGeom>
        </p:spPr>
        <p:txBody>
          <a:bodyPr wrap="square" lIns="91440" tIns="45720" rIns="91440" bIns="45720" anchor="t">
            <a:spAutoFit/>
          </a:bodyPr>
          <a:lstStyle/>
          <a:p>
            <a:r>
              <a:rPr lang="en-US" sz="3000" b="1" dirty="0">
                <a:solidFill>
                  <a:schemeClr val="bg1"/>
                </a:solidFill>
                <a:latin typeface="Arial"/>
                <a:cs typeface="Arial"/>
              </a:rPr>
              <a:t>Neighborhood Housing Preservation Programs</a:t>
            </a:r>
          </a:p>
        </p:txBody>
      </p:sp>
      <p:sp>
        <p:nvSpPr>
          <p:cNvPr id="8" name="TextBox 7">
            <a:extLst>
              <a:ext uri="{FF2B5EF4-FFF2-40B4-BE49-F238E27FC236}">
                <a16:creationId xmlns:a16="http://schemas.microsoft.com/office/drawing/2014/main" id="{6F47B71A-E915-47C4-9825-7865A8ABAF92}"/>
              </a:ext>
            </a:extLst>
          </p:cNvPr>
          <p:cNvSpPr txBox="1"/>
          <p:nvPr/>
        </p:nvSpPr>
        <p:spPr>
          <a:xfrm>
            <a:off x="5562600" y="6504801"/>
            <a:ext cx="6681470" cy="276999"/>
          </a:xfrm>
          <a:prstGeom prst="rect">
            <a:avLst/>
          </a:prstGeom>
          <a:noFill/>
        </p:spPr>
        <p:txBody>
          <a:bodyPr wrap="square" rtlCol="0">
            <a:spAutoFit/>
          </a:bodyPr>
          <a:lstStyle/>
          <a:p>
            <a:r>
              <a:rPr lang="en-US" sz="1200" b="1" dirty="0">
                <a:solidFill>
                  <a:schemeClr val="bg1"/>
                </a:solidFill>
                <a:latin typeface="Arial" panose="020B0604020202020204" pitchFamily="34" charset="0"/>
                <a:cs typeface="Arial" panose="020B0604020202020204" pitchFamily="34" charset="0"/>
              </a:rPr>
              <a:t>115</a:t>
            </a:r>
            <a:r>
              <a:rPr lang="en-US" sz="1200" b="1" baseline="30000" dirty="0">
                <a:solidFill>
                  <a:schemeClr val="bg1"/>
                </a:solidFill>
                <a:latin typeface="Arial" panose="020B0604020202020204" pitchFamily="34" charset="0"/>
                <a:cs typeface="Arial" panose="020B0604020202020204" pitchFamily="34" charset="0"/>
              </a:rPr>
              <a:t>th</a:t>
            </a:r>
            <a:r>
              <a:rPr lang="en-US" sz="1200" b="1" dirty="0">
                <a:solidFill>
                  <a:schemeClr val="bg1"/>
                </a:solidFill>
                <a:latin typeface="Arial" panose="020B0604020202020204" pitchFamily="34" charset="0"/>
                <a:cs typeface="Arial" panose="020B0604020202020204" pitchFamily="34" charset="0"/>
              </a:rPr>
              <a:t> and Division Portland Housing Bureau                                       4</a:t>
            </a:r>
          </a:p>
        </p:txBody>
      </p:sp>
      <p:pic>
        <p:nvPicPr>
          <p:cNvPr id="12" name="Picture 11">
            <a:extLst>
              <a:ext uri="{FF2B5EF4-FFF2-40B4-BE49-F238E27FC236}">
                <a16:creationId xmlns:a16="http://schemas.microsoft.com/office/drawing/2014/main" id="{F043A370-D500-401B-AEEC-7CEED1CE5D4D}"/>
              </a:ext>
            </a:extLst>
          </p:cNvPr>
          <p:cNvPicPr>
            <a:picLocks noChangeAspect="1"/>
          </p:cNvPicPr>
          <p:nvPr/>
        </p:nvPicPr>
        <p:blipFill rotWithShape="1">
          <a:blip r:embed="rId3"/>
          <a:srcRect r="3614"/>
          <a:stretch/>
        </p:blipFill>
        <p:spPr>
          <a:xfrm>
            <a:off x="0" y="6303764"/>
            <a:ext cx="12192000" cy="560832"/>
          </a:xfrm>
          <a:prstGeom prst="rect">
            <a:avLst/>
          </a:prstGeom>
        </p:spPr>
      </p:pic>
      <p:sp>
        <p:nvSpPr>
          <p:cNvPr id="13" name="TextBox 12">
            <a:extLst>
              <a:ext uri="{FF2B5EF4-FFF2-40B4-BE49-F238E27FC236}">
                <a16:creationId xmlns:a16="http://schemas.microsoft.com/office/drawing/2014/main" id="{FB328750-FCBE-496A-8F93-C35702D6D2B4}"/>
              </a:ext>
            </a:extLst>
          </p:cNvPr>
          <p:cNvSpPr txBox="1"/>
          <p:nvPr/>
        </p:nvSpPr>
        <p:spPr>
          <a:xfrm>
            <a:off x="328930" y="1356217"/>
            <a:ext cx="10058400" cy="4553298"/>
          </a:xfrm>
          <a:prstGeom prst="rect">
            <a:avLst/>
          </a:prstGeom>
          <a:noFill/>
        </p:spPr>
        <p:txBody>
          <a:bodyPr wrap="square" lIns="91440" tIns="45720" rIns="91440" bIns="45720" rtlCol="0" anchor="t">
            <a:spAutoFit/>
          </a:bodyPr>
          <a:lstStyle/>
          <a:p>
            <a:pPr>
              <a:lnSpc>
                <a:spcPts val="3000"/>
              </a:lnSpc>
              <a:spcAft>
                <a:spcPts val="1800"/>
              </a:spcAft>
            </a:pPr>
            <a:r>
              <a:rPr lang="en-US" sz="2400" b="1" dirty="0">
                <a:solidFill>
                  <a:srgbClr val="27829D"/>
                </a:solidFill>
                <a:latin typeface="Arial" panose="020B0604020202020204" pitchFamily="34" charset="0"/>
                <a:cs typeface="Arial" panose="020B0604020202020204" pitchFamily="34" charset="0"/>
              </a:rPr>
              <a:t>Homeowner Access Program: </a:t>
            </a:r>
          </a:p>
          <a:p>
            <a:pPr>
              <a:lnSpc>
                <a:spcPts val="2300"/>
              </a:lnSpc>
            </a:pPr>
            <a:r>
              <a:rPr lang="en-US" dirty="0"/>
              <a:t>PHB Homeowner Access Programs support the PHB mission of addressing the unmet housing needs of Portlanders by partnering with local nonprofit organizations to provide pre- and post-homeownership counseling and education, and by investing resources to support low income, first time homebuyers with down payment assistance.</a:t>
            </a:r>
          </a:p>
          <a:p>
            <a:pPr>
              <a:lnSpc>
                <a:spcPts val="2300"/>
              </a:lnSpc>
            </a:pPr>
            <a:endParaRPr lang="en-US" dirty="0"/>
          </a:p>
          <a:p>
            <a:pPr>
              <a:lnSpc>
                <a:spcPts val="3000"/>
              </a:lnSpc>
              <a:spcAft>
                <a:spcPts val="1800"/>
              </a:spcAft>
            </a:pPr>
            <a:r>
              <a:rPr lang="en-US" sz="2400" b="1" dirty="0">
                <a:solidFill>
                  <a:srgbClr val="27829D"/>
                </a:solidFill>
                <a:latin typeface="Arial" panose="020B0604020202020204" pitchFamily="34" charset="0"/>
                <a:cs typeface="Arial" panose="020B0604020202020204" pitchFamily="34" charset="0"/>
              </a:rPr>
              <a:t>Home Repair/ Retention Programs: </a:t>
            </a:r>
          </a:p>
          <a:p>
            <a:pPr>
              <a:lnSpc>
                <a:spcPts val="2300"/>
              </a:lnSpc>
            </a:pPr>
            <a:r>
              <a:rPr lang="en-US" dirty="0"/>
              <a:t>The Home Retention program serves to prevent displacement of long-time community residents by helping homeowners retain their homes through home repair programs, such as foreclosure prevention counseling, and retention services. Funding for home repair grants through local nonprofits help low-income, vulnerable homeowners maintain their homes safely and age-in-place. Grant and loan programs are meant to improve the condition of existing housing and address the impact that unsafe housing conditions can have on health and safety. </a:t>
            </a:r>
            <a:endParaRPr lang="en-US" sz="2400" b="1" dirty="0">
              <a:solidFill>
                <a:srgbClr val="27829D"/>
              </a:solidFill>
              <a:latin typeface="Arial" panose="020B0604020202020204" pitchFamily="34" charset="0"/>
              <a:cs typeface="Arial" panose="020B0604020202020204" pitchFamily="34" charset="0"/>
            </a:endParaRPr>
          </a:p>
        </p:txBody>
      </p:sp>
      <p:sp>
        <p:nvSpPr>
          <p:cNvPr id="20" name="object 2">
            <a:extLst>
              <a:ext uri="{FF2B5EF4-FFF2-40B4-BE49-F238E27FC236}">
                <a16:creationId xmlns:a16="http://schemas.microsoft.com/office/drawing/2014/main" id="{CE0AAF5C-93E8-4887-94F8-098FCBC71BD8}"/>
              </a:ext>
            </a:extLst>
          </p:cNvPr>
          <p:cNvSpPr/>
          <p:nvPr/>
        </p:nvSpPr>
        <p:spPr>
          <a:xfrm>
            <a:off x="0" y="6296133"/>
            <a:ext cx="12192000" cy="561975"/>
          </a:xfrm>
          <a:custGeom>
            <a:avLst/>
            <a:gdLst/>
            <a:ahLst/>
            <a:cxnLst/>
            <a:rect l="l" t="t" r="r" b="b"/>
            <a:pathLst>
              <a:path w="12192000" h="561975">
                <a:moveTo>
                  <a:pt x="12192000" y="0"/>
                </a:moveTo>
                <a:lnTo>
                  <a:pt x="5613" y="0"/>
                </a:lnTo>
                <a:lnTo>
                  <a:pt x="0" y="561873"/>
                </a:lnTo>
                <a:lnTo>
                  <a:pt x="12192000" y="561873"/>
                </a:lnTo>
                <a:lnTo>
                  <a:pt x="12192000" y="0"/>
                </a:lnTo>
                <a:close/>
              </a:path>
            </a:pathLst>
          </a:custGeom>
          <a:solidFill>
            <a:srgbClr val="27829D"/>
          </a:solidFill>
        </p:spPr>
        <p:txBody>
          <a:bodyPr wrap="square" lIns="0" tIns="0" rIns="0" bIns="0" rtlCol="0"/>
          <a:lstStyle/>
          <a:p>
            <a:endParaRPr dirty="0"/>
          </a:p>
        </p:txBody>
      </p:sp>
      <p:sp>
        <p:nvSpPr>
          <p:cNvPr id="21" name="object 3">
            <a:extLst>
              <a:ext uri="{FF2B5EF4-FFF2-40B4-BE49-F238E27FC236}">
                <a16:creationId xmlns:a16="http://schemas.microsoft.com/office/drawing/2014/main" id="{25FB0F75-BF6C-435A-A4A7-B8486DB1BB55}"/>
              </a:ext>
            </a:extLst>
          </p:cNvPr>
          <p:cNvSpPr/>
          <p:nvPr/>
        </p:nvSpPr>
        <p:spPr>
          <a:xfrm>
            <a:off x="0" y="6296139"/>
            <a:ext cx="3813048" cy="561975"/>
          </a:xfrm>
          <a:custGeom>
            <a:avLst/>
            <a:gdLst/>
            <a:ahLst/>
            <a:cxnLst/>
            <a:rect l="l" t="t" r="r" b="b"/>
            <a:pathLst>
              <a:path w="3302000" h="561975">
                <a:moveTo>
                  <a:pt x="0" y="561860"/>
                </a:moveTo>
                <a:lnTo>
                  <a:pt x="3302000" y="561860"/>
                </a:lnTo>
                <a:lnTo>
                  <a:pt x="3302000" y="0"/>
                </a:lnTo>
                <a:lnTo>
                  <a:pt x="0" y="0"/>
                </a:lnTo>
                <a:lnTo>
                  <a:pt x="0" y="561860"/>
                </a:lnTo>
                <a:close/>
              </a:path>
            </a:pathLst>
          </a:custGeom>
          <a:solidFill>
            <a:srgbClr val="8FD169"/>
          </a:solidFill>
        </p:spPr>
        <p:txBody>
          <a:bodyPr wrap="square" lIns="0" tIns="0" rIns="0" bIns="0" rtlCol="0"/>
          <a:lstStyle/>
          <a:p>
            <a:endParaRPr dirty="0"/>
          </a:p>
        </p:txBody>
      </p:sp>
      <p:sp>
        <p:nvSpPr>
          <p:cNvPr id="16" name="TextBox 15">
            <a:extLst>
              <a:ext uri="{FF2B5EF4-FFF2-40B4-BE49-F238E27FC236}">
                <a16:creationId xmlns:a16="http://schemas.microsoft.com/office/drawing/2014/main" id="{C7279C7E-59B2-4DA3-8F64-3D6791877A6B}"/>
              </a:ext>
            </a:extLst>
          </p:cNvPr>
          <p:cNvSpPr txBox="1"/>
          <p:nvPr/>
        </p:nvSpPr>
        <p:spPr>
          <a:xfrm>
            <a:off x="5358130" y="6437376"/>
            <a:ext cx="6681470" cy="276999"/>
          </a:xfrm>
          <a:prstGeom prst="rect">
            <a:avLst/>
          </a:prstGeom>
          <a:noFill/>
        </p:spPr>
        <p:txBody>
          <a:bodyPr wrap="square" rtlCol="0">
            <a:spAutoFit/>
          </a:bodyPr>
          <a:lstStyle/>
          <a:p>
            <a:r>
              <a:rPr lang="en-US" sz="1200" b="1" dirty="0">
                <a:solidFill>
                  <a:schemeClr val="bg1"/>
                </a:solidFill>
                <a:latin typeface="Arial" panose="020B0604020202020204" pitchFamily="34" charset="0"/>
                <a:cs typeface="Arial" panose="020B0604020202020204" pitchFamily="34" charset="0"/>
              </a:rPr>
              <a:t>Master Ordinance		Portland Housing Bureau                                      	</a:t>
            </a:r>
          </a:p>
        </p:txBody>
      </p:sp>
      <p:sp>
        <p:nvSpPr>
          <p:cNvPr id="2" name="AutoShape 30" descr="Hacienda CDC">
            <a:extLst>
              <a:ext uri="{FF2B5EF4-FFF2-40B4-BE49-F238E27FC236}">
                <a16:creationId xmlns:a16="http://schemas.microsoft.com/office/drawing/2014/main" id="{97757ABA-FAFD-4614-808B-A6411170D4E8}"/>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390278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1C86295E-ADDE-44E6-9731-6A0B1199D965}"/>
              </a:ext>
            </a:extLst>
          </p:cNvPr>
          <p:cNvPicPr>
            <a:picLocks noChangeAspect="1"/>
          </p:cNvPicPr>
          <p:nvPr/>
        </p:nvPicPr>
        <p:blipFill>
          <a:blip r:embed="rId3"/>
          <a:stretch>
            <a:fillRect/>
          </a:stretch>
        </p:blipFill>
        <p:spPr>
          <a:xfrm flipH="1">
            <a:off x="0" y="13809"/>
            <a:ext cx="12210758" cy="1164457"/>
          </a:xfrm>
          <a:prstGeom prst="rect">
            <a:avLst/>
          </a:prstGeom>
        </p:spPr>
      </p:pic>
      <p:sp>
        <p:nvSpPr>
          <p:cNvPr id="14" name="Rectangle 13">
            <a:extLst>
              <a:ext uri="{FF2B5EF4-FFF2-40B4-BE49-F238E27FC236}">
                <a16:creationId xmlns:a16="http://schemas.microsoft.com/office/drawing/2014/main" id="{D71B2FFB-222D-4399-B77E-2F7D23EDA3B7}"/>
              </a:ext>
            </a:extLst>
          </p:cNvPr>
          <p:cNvSpPr/>
          <p:nvPr/>
        </p:nvSpPr>
        <p:spPr>
          <a:xfrm>
            <a:off x="152400" y="128637"/>
            <a:ext cx="9144000" cy="553998"/>
          </a:xfrm>
          <a:prstGeom prst="rect">
            <a:avLst/>
          </a:prstGeom>
        </p:spPr>
        <p:txBody>
          <a:bodyPr wrap="square" lIns="91440" tIns="45720" rIns="91440" bIns="45720" anchor="t">
            <a:spAutoFit/>
          </a:bodyPr>
          <a:lstStyle/>
          <a:p>
            <a:r>
              <a:rPr lang="en-US" sz="3000" b="1" dirty="0">
                <a:solidFill>
                  <a:schemeClr val="bg1"/>
                </a:solidFill>
                <a:latin typeface="Arial"/>
                <a:cs typeface="Arial"/>
              </a:rPr>
              <a:t>Neighborhood Housing Preservation Partners</a:t>
            </a:r>
          </a:p>
        </p:txBody>
      </p:sp>
      <p:sp>
        <p:nvSpPr>
          <p:cNvPr id="8" name="TextBox 7">
            <a:extLst>
              <a:ext uri="{FF2B5EF4-FFF2-40B4-BE49-F238E27FC236}">
                <a16:creationId xmlns:a16="http://schemas.microsoft.com/office/drawing/2014/main" id="{6F47B71A-E915-47C4-9825-7865A8ABAF92}"/>
              </a:ext>
            </a:extLst>
          </p:cNvPr>
          <p:cNvSpPr txBox="1"/>
          <p:nvPr/>
        </p:nvSpPr>
        <p:spPr>
          <a:xfrm>
            <a:off x="5562600" y="6504801"/>
            <a:ext cx="6681470" cy="276999"/>
          </a:xfrm>
          <a:prstGeom prst="rect">
            <a:avLst/>
          </a:prstGeom>
          <a:noFill/>
        </p:spPr>
        <p:txBody>
          <a:bodyPr wrap="square" rtlCol="0">
            <a:spAutoFit/>
          </a:bodyPr>
          <a:lstStyle/>
          <a:p>
            <a:r>
              <a:rPr lang="en-US" sz="1200" b="1" dirty="0">
                <a:solidFill>
                  <a:schemeClr val="bg1"/>
                </a:solidFill>
                <a:latin typeface="Arial" panose="020B0604020202020204" pitchFamily="34" charset="0"/>
                <a:cs typeface="Arial" panose="020B0604020202020204" pitchFamily="34" charset="0"/>
              </a:rPr>
              <a:t>115</a:t>
            </a:r>
            <a:r>
              <a:rPr lang="en-US" sz="1200" b="1" baseline="30000" dirty="0">
                <a:solidFill>
                  <a:schemeClr val="bg1"/>
                </a:solidFill>
                <a:latin typeface="Arial" panose="020B0604020202020204" pitchFamily="34" charset="0"/>
                <a:cs typeface="Arial" panose="020B0604020202020204" pitchFamily="34" charset="0"/>
              </a:rPr>
              <a:t>th</a:t>
            </a:r>
            <a:r>
              <a:rPr lang="en-US" sz="1200" b="1" dirty="0">
                <a:solidFill>
                  <a:schemeClr val="bg1"/>
                </a:solidFill>
                <a:latin typeface="Arial" panose="020B0604020202020204" pitchFamily="34" charset="0"/>
                <a:cs typeface="Arial" panose="020B0604020202020204" pitchFamily="34" charset="0"/>
              </a:rPr>
              <a:t> and Division Portland Housing Bureau                                       4</a:t>
            </a:r>
          </a:p>
        </p:txBody>
      </p:sp>
      <p:pic>
        <p:nvPicPr>
          <p:cNvPr id="12" name="Picture 11">
            <a:extLst>
              <a:ext uri="{FF2B5EF4-FFF2-40B4-BE49-F238E27FC236}">
                <a16:creationId xmlns:a16="http://schemas.microsoft.com/office/drawing/2014/main" id="{F043A370-D500-401B-AEEC-7CEED1CE5D4D}"/>
              </a:ext>
            </a:extLst>
          </p:cNvPr>
          <p:cNvPicPr>
            <a:picLocks noChangeAspect="1"/>
          </p:cNvPicPr>
          <p:nvPr/>
        </p:nvPicPr>
        <p:blipFill rotWithShape="1">
          <a:blip r:embed="rId3"/>
          <a:srcRect r="3614"/>
          <a:stretch/>
        </p:blipFill>
        <p:spPr>
          <a:xfrm>
            <a:off x="0" y="6303764"/>
            <a:ext cx="12192000" cy="560832"/>
          </a:xfrm>
          <a:prstGeom prst="rect">
            <a:avLst/>
          </a:prstGeom>
        </p:spPr>
      </p:pic>
      <p:sp>
        <p:nvSpPr>
          <p:cNvPr id="13" name="TextBox 12">
            <a:extLst>
              <a:ext uri="{FF2B5EF4-FFF2-40B4-BE49-F238E27FC236}">
                <a16:creationId xmlns:a16="http://schemas.microsoft.com/office/drawing/2014/main" id="{FB328750-FCBE-496A-8F93-C35702D6D2B4}"/>
              </a:ext>
            </a:extLst>
          </p:cNvPr>
          <p:cNvSpPr txBox="1"/>
          <p:nvPr/>
        </p:nvSpPr>
        <p:spPr>
          <a:xfrm>
            <a:off x="1295400" y="1521048"/>
            <a:ext cx="9372600" cy="450893"/>
          </a:xfrm>
          <a:prstGeom prst="rect">
            <a:avLst/>
          </a:prstGeom>
          <a:noFill/>
        </p:spPr>
        <p:txBody>
          <a:bodyPr wrap="square" lIns="91440" tIns="45720" rIns="91440" bIns="45720" rtlCol="0" anchor="t">
            <a:spAutoFit/>
          </a:bodyPr>
          <a:lstStyle/>
          <a:p>
            <a:pPr>
              <a:lnSpc>
                <a:spcPts val="3000"/>
              </a:lnSpc>
              <a:spcAft>
                <a:spcPts val="1800"/>
              </a:spcAft>
            </a:pPr>
            <a:r>
              <a:rPr lang="en-US" sz="2400" b="1" dirty="0">
                <a:solidFill>
                  <a:srgbClr val="27829D"/>
                </a:solidFill>
                <a:latin typeface="Arial" panose="020B0604020202020204" pitchFamily="34" charset="0"/>
                <a:cs typeface="Arial" panose="020B0604020202020204" pitchFamily="34" charset="0"/>
              </a:rPr>
              <a:t>Homeowner Access &amp; Home Repair Retention Programs </a:t>
            </a:r>
          </a:p>
        </p:txBody>
      </p:sp>
      <p:sp>
        <p:nvSpPr>
          <p:cNvPr id="20" name="object 2">
            <a:extLst>
              <a:ext uri="{FF2B5EF4-FFF2-40B4-BE49-F238E27FC236}">
                <a16:creationId xmlns:a16="http://schemas.microsoft.com/office/drawing/2014/main" id="{CE0AAF5C-93E8-4887-94F8-098FCBC71BD8}"/>
              </a:ext>
            </a:extLst>
          </p:cNvPr>
          <p:cNvSpPr/>
          <p:nvPr/>
        </p:nvSpPr>
        <p:spPr>
          <a:xfrm>
            <a:off x="0" y="6296133"/>
            <a:ext cx="12192000" cy="561975"/>
          </a:xfrm>
          <a:custGeom>
            <a:avLst/>
            <a:gdLst/>
            <a:ahLst/>
            <a:cxnLst/>
            <a:rect l="l" t="t" r="r" b="b"/>
            <a:pathLst>
              <a:path w="12192000" h="561975">
                <a:moveTo>
                  <a:pt x="12192000" y="0"/>
                </a:moveTo>
                <a:lnTo>
                  <a:pt x="5613" y="0"/>
                </a:lnTo>
                <a:lnTo>
                  <a:pt x="0" y="561873"/>
                </a:lnTo>
                <a:lnTo>
                  <a:pt x="12192000" y="561873"/>
                </a:lnTo>
                <a:lnTo>
                  <a:pt x="12192000" y="0"/>
                </a:lnTo>
                <a:close/>
              </a:path>
            </a:pathLst>
          </a:custGeom>
          <a:solidFill>
            <a:srgbClr val="27829D"/>
          </a:solidFill>
        </p:spPr>
        <p:txBody>
          <a:bodyPr wrap="square" lIns="0" tIns="0" rIns="0" bIns="0" rtlCol="0"/>
          <a:lstStyle/>
          <a:p>
            <a:endParaRPr dirty="0"/>
          </a:p>
        </p:txBody>
      </p:sp>
      <p:sp>
        <p:nvSpPr>
          <p:cNvPr id="21" name="object 3">
            <a:extLst>
              <a:ext uri="{FF2B5EF4-FFF2-40B4-BE49-F238E27FC236}">
                <a16:creationId xmlns:a16="http://schemas.microsoft.com/office/drawing/2014/main" id="{25FB0F75-BF6C-435A-A4A7-B8486DB1BB55}"/>
              </a:ext>
            </a:extLst>
          </p:cNvPr>
          <p:cNvSpPr/>
          <p:nvPr/>
        </p:nvSpPr>
        <p:spPr>
          <a:xfrm>
            <a:off x="0" y="6296139"/>
            <a:ext cx="3813048" cy="561975"/>
          </a:xfrm>
          <a:custGeom>
            <a:avLst/>
            <a:gdLst/>
            <a:ahLst/>
            <a:cxnLst/>
            <a:rect l="l" t="t" r="r" b="b"/>
            <a:pathLst>
              <a:path w="3302000" h="561975">
                <a:moveTo>
                  <a:pt x="0" y="561860"/>
                </a:moveTo>
                <a:lnTo>
                  <a:pt x="3302000" y="561860"/>
                </a:lnTo>
                <a:lnTo>
                  <a:pt x="3302000" y="0"/>
                </a:lnTo>
                <a:lnTo>
                  <a:pt x="0" y="0"/>
                </a:lnTo>
                <a:lnTo>
                  <a:pt x="0" y="561860"/>
                </a:lnTo>
                <a:close/>
              </a:path>
            </a:pathLst>
          </a:custGeom>
          <a:solidFill>
            <a:srgbClr val="8FD169"/>
          </a:solidFill>
        </p:spPr>
        <p:txBody>
          <a:bodyPr wrap="square" lIns="0" tIns="0" rIns="0" bIns="0" rtlCol="0"/>
          <a:lstStyle/>
          <a:p>
            <a:endParaRPr dirty="0"/>
          </a:p>
        </p:txBody>
      </p:sp>
      <p:sp>
        <p:nvSpPr>
          <p:cNvPr id="16" name="TextBox 15">
            <a:extLst>
              <a:ext uri="{FF2B5EF4-FFF2-40B4-BE49-F238E27FC236}">
                <a16:creationId xmlns:a16="http://schemas.microsoft.com/office/drawing/2014/main" id="{C7279C7E-59B2-4DA3-8F64-3D6791877A6B}"/>
              </a:ext>
            </a:extLst>
          </p:cNvPr>
          <p:cNvSpPr txBox="1"/>
          <p:nvPr/>
        </p:nvSpPr>
        <p:spPr>
          <a:xfrm>
            <a:off x="5358130" y="6437376"/>
            <a:ext cx="6681470" cy="276999"/>
          </a:xfrm>
          <a:prstGeom prst="rect">
            <a:avLst/>
          </a:prstGeom>
          <a:noFill/>
        </p:spPr>
        <p:txBody>
          <a:bodyPr wrap="square" rtlCol="0">
            <a:spAutoFit/>
          </a:bodyPr>
          <a:lstStyle/>
          <a:p>
            <a:r>
              <a:rPr lang="en-US" sz="1200" b="1" dirty="0">
                <a:solidFill>
                  <a:schemeClr val="bg1"/>
                </a:solidFill>
                <a:latin typeface="Arial" panose="020B0604020202020204" pitchFamily="34" charset="0"/>
                <a:cs typeface="Arial" panose="020B0604020202020204" pitchFamily="34" charset="0"/>
              </a:rPr>
              <a:t>Master Ordinance		Portland Housing Bureau                                      	</a:t>
            </a:r>
          </a:p>
        </p:txBody>
      </p:sp>
      <p:pic>
        <p:nvPicPr>
          <p:cNvPr id="1026" name="Picture 2" descr="Image result for PCRI logo. Size: 206 x 100. Source: oregonidainitiative.org">
            <a:extLst>
              <a:ext uri="{FF2B5EF4-FFF2-40B4-BE49-F238E27FC236}">
                <a16:creationId xmlns:a16="http://schemas.microsoft.com/office/drawing/2014/main" id="{486D0D06-43AC-43D9-BCB9-9FF1E97672F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9579" y="2187824"/>
            <a:ext cx="1962150" cy="9525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african american alliance for homeownership logo">
            <a:extLst>
              <a:ext uri="{FF2B5EF4-FFF2-40B4-BE49-F238E27FC236}">
                <a16:creationId xmlns:a16="http://schemas.microsoft.com/office/drawing/2014/main" id="{056A0441-1422-46E3-B545-3F53D987E0E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01422" y="2015795"/>
            <a:ext cx="2419350" cy="17145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Latino network logo">
            <a:extLst>
              <a:ext uri="{FF2B5EF4-FFF2-40B4-BE49-F238E27FC236}">
                <a16:creationId xmlns:a16="http://schemas.microsoft.com/office/drawing/2014/main" id="{9BB3B65E-C598-4C53-8FF0-793F116A268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8148" y="3717676"/>
            <a:ext cx="2613274" cy="1132317"/>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Image result for Naya logo">
            <a:extLst>
              <a:ext uri="{FF2B5EF4-FFF2-40B4-BE49-F238E27FC236}">
                <a16:creationId xmlns:a16="http://schemas.microsoft.com/office/drawing/2014/main" id="{75FA1AF8-34EB-4996-8F53-7B38DAA597D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09858" y="3489002"/>
            <a:ext cx="2419350" cy="1704975"/>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See related image detail">
            <a:extLst>
              <a:ext uri="{FF2B5EF4-FFF2-40B4-BE49-F238E27FC236}">
                <a16:creationId xmlns:a16="http://schemas.microsoft.com/office/drawing/2014/main" id="{8FB480C1-CB0D-4973-902B-66191297D22A}"/>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216514" y="2197827"/>
            <a:ext cx="1428750" cy="1231173"/>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Image result for community energy project logo">
            <a:extLst>
              <a:ext uri="{FF2B5EF4-FFF2-40B4-BE49-F238E27FC236}">
                <a16:creationId xmlns:a16="http://schemas.microsoft.com/office/drawing/2014/main" id="{D959C5B1-6728-4771-9183-D4BFC57B6EC3}"/>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108123" y="3496425"/>
            <a:ext cx="1724025" cy="1516910"/>
          </a:xfrm>
          <a:prstGeom prst="rect">
            <a:avLst/>
          </a:prstGeom>
          <a:noFill/>
          <a:extLst>
            <a:ext uri="{909E8E84-426E-40DD-AFC4-6F175D3DCCD1}">
              <a14:hiddenFill xmlns:a14="http://schemas.microsoft.com/office/drawing/2010/main">
                <a:solidFill>
                  <a:srgbClr val="FFFFFF"/>
                </a:solidFill>
              </a14:hiddenFill>
            </a:ext>
          </a:extLst>
        </p:spPr>
      </p:pic>
      <p:pic>
        <p:nvPicPr>
          <p:cNvPr id="1048" name="Picture 24" descr="logo">
            <a:extLst>
              <a:ext uri="{FF2B5EF4-FFF2-40B4-BE49-F238E27FC236}">
                <a16:creationId xmlns:a16="http://schemas.microsoft.com/office/drawing/2014/main" id="{32952011-44EA-4C54-A7D4-D964524DCB05}"/>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402309" y="2243014"/>
            <a:ext cx="1465481" cy="1570158"/>
          </a:xfrm>
          <a:prstGeom prst="rect">
            <a:avLst/>
          </a:prstGeom>
          <a:noFill/>
          <a:extLst>
            <a:ext uri="{909E8E84-426E-40DD-AFC4-6F175D3DCCD1}">
              <a14:hiddenFill xmlns:a14="http://schemas.microsoft.com/office/drawing/2010/main">
                <a:solidFill>
                  <a:srgbClr val="FFFFFF"/>
                </a:solidFill>
              </a14:hiddenFill>
            </a:ext>
          </a:extLst>
        </p:spPr>
      </p:pic>
      <p:pic>
        <p:nvPicPr>
          <p:cNvPr id="1050" name="Picture 26" descr="See the source image">
            <a:extLst>
              <a:ext uri="{FF2B5EF4-FFF2-40B4-BE49-F238E27FC236}">
                <a16:creationId xmlns:a16="http://schemas.microsoft.com/office/drawing/2014/main" id="{7AB1DDD3-2716-43CC-9E54-858C01D853DF}"/>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109473" y="3865599"/>
            <a:ext cx="3149802" cy="1190625"/>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descr="Image result for REACH cdc portland or">
            <a:extLst>
              <a:ext uri="{FF2B5EF4-FFF2-40B4-BE49-F238E27FC236}">
                <a16:creationId xmlns:a16="http://schemas.microsoft.com/office/drawing/2014/main" id="{F9BCE734-A244-4DEA-9D4C-BA99B454C8A3}"/>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0426801" y="2329141"/>
            <a:ext cx="1352550" cy="1435957"/>
          </a:xfrm>
          <a:prstGeom prst="rect">
            <a:avLst/>
          </a:prstGeom>
          <a:noFill/>
          <a:extLst>
            <a:ext uri="{909E8E84-426E-40DD-AFC4-6F175D3DCCD1}">
              <a14:hiddenFill xmlns:a14="http://schemas.microsoft.com/office/drawing/2010/main">
                <a:solidFill>
                  <a:srgbClr val="FFFFFF"/>
                </a:solidFill>
              </a14:hiddenFill>
            </a:ext>
          </a:extLst>
        </p:spPr>
      </p:pic>
      <p:sp>
        <p:nvSpPr>
          <p:cNvPr id="2" name="AutoShape 30" descr="Hacienda CDC">
            <a:extLst>
              <a:ext uri="{FF2B5EF4-FFF2-40B4-BE49-F238E27FC236}">
                <a16:creationId xmlns:a16="http://schemas.microsoft.com/office/drawing/2014/main" id="{97757ABA-FAFD-4614-808B-A6411170D4E8}"/>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60" name="Picture 36">
            <a:extLst>
              <a:ext uri="{FF2B5EF4-FFF2-40B4-BE49-F238E27FC236}">
                <a16:creationId xmlns:a16="http://schemas.microsoft.com/office/drawing/2014/main" id="{57135B42-B27C-4909-AD87-1097849FA445}"/>
              </a:ext>
            </a:extLst>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509951" y="5176435"/>
            <a:ext cx="3335987" cy="928417"/>
          </a:xfrm>
          <a:prstGeom prst="rect">
            <a:avLst/>
          </a:prstGeom>
          <a:noFill/>
          <a:extLst>
            <a:ext uri="{909E8E84-426E-40DD-AFC4-6F175D3DCCD1}">
              <a14:hiddenFill xmlns:a14="http://schemas.microsoft.com/office/drawing/2010/main">
                <a:solidFill>
                  <a:srgbClr val="FFFFFF"/>
                </a:solidFill>
              </a14:hiddenFill>
            </a:ext>
          </a:extLst>
        </p:spPr>
      </p:pic>
      <p:pic>
        <p:nvPicPr>
          <p:cNvPr id="1064" name="Picture 40" descr="Image result for proud ground logo">
            <a:extLst>
              <a:ext uri="{FF2B5EF4-FFF2-40B4-BE49-F238E27FC236}">
                <a16:creationId xmlns:a16="http://schemas.microsoft.com/office/drawing/2014/main" id="{E6476452-F091-4408-B16B-84099C04C4F9}"/>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483534" y="4847625"/>
            <a:ext cx="2646260" cy="1351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5291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7FE543D-A9BA-4AB0-A6BF-272A2D080F5C}"/>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5400">
              <a:lnSpc>
                <a:spcPct val="100000"/>
              </a:lnSpc>
              <a:spcBef>
                <a:spcPts val="40"/>
              </a:spcBef>
            </a:pPr>
            <a:fld id="{81D60167-4931-47E6-BA6A-407CBD079E47}" type="slidenum">
              <a:rPr lang="en-US" smtClean="0"/>
              <a:pPr marL="25400">
                <a:lnSpc>
                  <a:spcPct val="100000"/>
                </a:lnSpc>
                <a:spcBef>
                  <a:spcPts val="40"/>
                </a:spcBef>
              </a:pPr>
              <a:t>4</a:t>
            </a:fld>
            <a:endParaRPr lang="en-US" dirty="0"/>
          </a:p>
        </p:txBody>
      </p:sp>
      <p:sp>
        <p:nvSpPr>
          <p:cNvPr id="9" name="Rectangle 8">
            <a:extLst>
              <a:ext uri="{FF2B5EF4-FFF2-40B4-BE49-F238E27FC236}">
                <a16:creationId xmlns:a16="http://schemas.microsoft.com/office/drawing/2014/main" id="{3F2496E0-E9DF-4A29-87F1-BF128C473133}"/>
              </a:ext>
            </a:extLst>
          </p:cNvPr>
          <p:cNvSpPr/>
          <p:nvPr/>
        </p:nvSpPr>
        <p:spPr>
          <a:xfrm>
            <a:off x="6008363" y="1302921"/>
            <a:ext cx="175276" cy="41210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B3C17F91-E5A2-4705-BE37-3517E36FFD3E}"/>
              </a:ext>
            </a:extLst>
          </p:cNvPr>
          <p:cNvPicPr>
            <a:picLocks noChangeAspect="1"/>
          </p:cNvPicPr>
          <p:nvPr/>
        </p:nvPicPr>
        <p:blipFill>
          <a:blip r:embed="rId3"/>
          <a:stretch>
            <a:fillRect/>
          </a:stretch>
        </p:blipFill>
        <p:spPr>
          <a:xfrm flipH="1">
            <a:off x="0" y="0"/>
            <a:ext cx="12229390" cy="1164457"/>
          </a:xfrm>
          <a:prstGeom prst="rect">
            <a:avLst/>
          </a:prstGeom>
        </p:spPr>
      </p:pic>
      <p:sp>
        <p:nvSpPr>
          <p:cNvPr id="10" name="TextBox 9">
            <a:extLst>
              <a:ext uri="{FF2B5EF4-FFF2-40B4-BE49-F238E27FC236}">
                <a16:creationId xmlns:a16="http://schemas.microsoft.com/office/drawing/2014/main" id="{FEC6ED7B-82DD-41A9-B98D-9A2BC34A74BF}"/>
              </a:ext>
            </a:extLst>
          </p:cNvPr>
          <p:cNvSpPr txBox="1"/>
          <p:nvPr/>
        </p:nvSpPr>
        <p:spPr>
          <a:xfrm>
            <a:off x="5562600" y="6657201"/>
            <a:ext cx="6681470" cy="276999"/>
          </a:xfrm>
          <a:prstGeom prst="rect">
            <a:avLst/>
          </a:prstGeom>
          <a:noFill/>
        </p:spPr>
        <p:txBody>
          <a:bodyPr wrap="square" rtlCol="0">
            <a:spAutoFit/>
          </a:bodyPr>
          <a:lstStyle/>
          <a:p>
            <a:r>
              <a:rPr lang="en-US" sz="1200" b="1" dirty="0">
                <a:solidFill>
                  <a:schemeClr val="bg1"/>
                </a:solidFill>
                <a:latin typeface="Arial" panose="020B0604020202020204" pitchFamily="34" charset="0"/>
                <a:cs typeface="Arial" panose="020B0604020202020204" pitchFamily="34" charset="0"/>
              </a:rPr>
              <a:t>Division Street Apartments 04/22/2020 Portland Housing Bureau                       5                </a:t>
            </a:r>
          </a:p>
        </p:txBody>
      </p:sp>
      <p:sp>
        <p:nvSpPr>
          <p:cNvPr id="11" name="object 6">
            <a:extLst>
              <a:ext uri="{FF2B5EF4-FFF2-40B4-BE49-F238E27FC236}">
                <a16:creationId xmlns:a16="http://schemas.microsoft.com/office/drawing/2014/main" id="{6792B27E-ADB9-49D3-B468-B062811CDB24}"/>
              </a:ext>
            </a:extLst>
          </p:cNvPr>
          <p:cNvSpPr txBox="1">
            <a:spLocks/>
          </p:cNvSpPr>
          <p:nvPr/>
        </p:nvSpPr>
        <p:spPr>
          <a:xfrm>
            <a:off x="453735" y="1849265"/>
            <a:ext cx="10747665" cy="2836674"/>
          </a:xfrm>
          <a:prstGeom prst="rect">
            <a:avLst/>
          </a:prstGeom>
        </p:spPr>
        <p:txBody>
          <a:bodyPr vert="horz" wrap="square" lIns="0" tIns="66040" rIns="0" bIns="0" rtlCol="0" anchor="t">
            <a:spAutoFit/>
          </a:bodyPr>
          <a:lstStyle>
            <a:lvl1pPr>
              <a:defRPr sz="4000" b="1" i="0">
                <a:solidFill>
                  <a:srgbClr val="27829D"/>
                </a:solidFill>
                <a:latin typeface="Arial"/>
                <a:ea typeface="+mj-ea"/>
                <a:cs typeface="Arial"/>
              </a:defRPr>
            </a:lvl1pPr>
          </a:lstStyle>
          <a:p>
            <a:pPr marR="5080" lvl="0">
              <a:spcAft>
                <a:spcPts val="1800"/>
              </a:spcAft>
            </a:pPr>
            <a:r>
              <a:rPr lang="en-US" sz="2400" kern="0" dirty="0"/>
              <a:t>Homeowner access &amp; Home Retention FY 20/21 annual targets</a:t>
            </a:r>
          </a:p>
          <a:p>
            <a:pPr marL="342900" marR="5080" indent="-342900">
              <a:spcAft>
                <a:spcPts val="1800"/>
              </a:spcAft>
              <a:buFont typeface="Arial" panose="020B0604020202020204" pitchFamily="34" charset="0"/>
              <a:buChar char="•"/>
            </a:pPr>
            <a:r>
              <a:rPr lang="en-US" sz="2400" kern="0" dirty="0"/>
              <a:t>Total households receiving homebuyer education and counseling: 975</a:t>
            </a:r>
          </a:p>
          <a:p>
            <a:pPr marL="342900" marR="5080" indent="-342900">
              <a:spcAft>
                <a:spcPts val="1800"/>
              </a:spcAft>
              <a:buFont typeface="Arial" panose="020B0604020202020204" pitchFamily="34" charset="0"/>
              <a:buChar char="•"/>
            </a:pPr>
            <a:r>
              <a:rPr lang="en-US" sz="2400" kern="0" dirty="0"/>
              <a:t>Total households receiving homebuyer subsidies: 45</a:t>
            </a:r>
          </a:p>
          <a:p>
            <a:pPr marL="342900" marR="5080" indent="-342900">
              <a:spcAft>
                <a:spcPts val="1800"/>
              </a:spcAft>
              <a:buFont typeface="Arial" panose="020B0604020202020204" pitchFamily="34" charset="0"/>
              <a:buChar char="•"/>
            </a:pPr>
            <a:r>
              <a:rPr lang="en-US" sz="2400" kern="0"/>
              <a:t>Total households </a:t>
            </a:r>
            <a:r>
              <a:rPr lang="en-US" sz="2400" kern="0" dirty="0"/>
              <a:t>receiving home repair grants: 430</a:t>
            </a:r>
          </a:p>
          <a:p>
            <a:pPr marL="342900" marR="5080" indent="-342900">
              <a:spcAft>
                <a:spcPts val="1800"/>
              </a:spcAft>
              <a:buFont typeface="Arial" panose="020B0604020202020204" pitchFamily="34" charset="0"/>
              <a:buChar char="•"/>
            </a:pPr>
            <a:endParaRPr kumimoji="0" lang="en-US" sz="2400" b="1" i="0" u="none" strike="noStrike" kern="0" cap="none" spc="0" normalizeH="0" baseline="0" noProof="0" dirty="0">
              <a:ln>
                <a:noFill/>
              </a:ln>
              <a:solidFill>
                <a:srgbClr val="27829D"/>
              </a:solidFill>
              <a:effectLst/>
              <a:uLnTx/>
              <a:uFillTx/>
              <a:latin typeface="Arial"/>
              <a:ea typeface="+mj-ea"/>
              <a:cs typeface="Arial"/>
            </a:endParaRPr>
          </a:p>
        </p:txBody>
      </p:sp>
      <p:sp>
        <p:nvSpPr>
          <p:cNvPr id="12" name="Slide Number Placeholder 2">
            <a:extLst>
              <a:ext uri="{FF2B5EF4-FFF2-40B4-BE49-F238E27FC236}">
                <a16:creationId xmlns:a16="http://schemas.microsoft.com/office/drawing/2014/main" id="{456E8F8F-68AA-4EB3-8E43-07A7179E69C0}"/>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5400">
              <a:spcBef>
                <a:spcPts val="40"/>
              </a:spcBef>
            </a:pPr>
            <a:fld id="{81D60167-4931-47E6-BA6A-407CBD079E47}" type="slidenum">
              <a:rPr lang="en-US" smtClean="0"/>
              <a:pPr marL="25400">
                <a:spcBef>
                  <a:spcPts val="40"/>
                </a:spcBef>
              </a:pPr>
              <a:t>4</a:t>
            </a:fld>
            <a:endParaRPr lang="en-US" dirty="0"/>
          </a:p>
        </p:txBody>
      </p:sp>
      <p:pic>
        <p:nvPicPr>
          <p:cNvPr id="14" name="Picture 13">
            <a:extLst>
              <a:ext uri="{FF2B5EF4-FFF2-40B4-BE49-F238E27FC236}">
                <a16:creationId xmlns:a16="http://schemas.microsoft.com/office/drawing/2014/main" id="{EE7F6178-746E-465A-9201-803D05C07AD9}"/>
              </a:ext>
            </a:extLst>
          </p:cNvPr>
          <p:cNvPicPr>
            <a:picLocks noChangeAspect="1"/>
          </p:cNvPicPr>
          <p:nvPr/>
        </p:nvPicPr>
        <p:blipFill rotWithShape="1">
          <a:blip r:embed="rId3"/>
          <a:srcRect r="3614"/>
          <a:stretch/>
        </p:blipFill>
        <p:spPr>
          <a:xfrm>
            <a:off x="0" y="6303764"/>
            <a:ext cx="12192000" cy="560832"/>
          </a:xfrm>
          <a:prstGeom prst="rect">
            <a:avLst/>
          </a:prstGeom>
        </p:spPr>
      </p:pic>
      <p:sp>
        <p:nvSpPr>
          <p:cNvPr id="15" name="object 2">
            <a:extLst>
              <a:ext uri="{FF2B5EF4-FFF2-40B4-BE49-F238E27FC236}">
                <a16:creationId xmlns:a16="http://schemas.microsoft.com/office/drawing/2014/main" id="{C245648B-C88B-48DE-8AFC-A6411FA653BA}"/>
              </a:ext>
            </a:extLst>
          </p:cNvPr>
          <p:cNvSpPr/>
          <p:nvPr/>
        </p:nvSpPr>
        <p:spPr>
          <a:xfrm>
            <a:off x="0" y="6296133"/>
            <a:ext cx="12192000" cy="561975"/>
          </a:xfrm>
          <a:custGeom>
            <a:avLst/>
            <a:gdLst/>
            <a:ahLst/>
            <a:cxnLst/>
            <a:rect l="l" t="t" r="r" b="b"/>
            <a:pathLst>
              <a:path w="12192000" h="561975">
                <a:moveTo>
                  <a:pt x="12192000" y="0"/>
                </a:moveTo>
                <a:lnTo>
                  <a:pt x="5613" y="0"/>
                </a:lnTo>
                <a:lnTo>
                  <a:pt x="0" y="561873"/>
                </a:lnTo>
                <a:lnTo>
                  <a:pt x="12192000" y="561873"/>
                </a:lnTo>
                <a:lnTo>
                  <a:pt x="12192000" y="0"/>
                </a:lnTo>
                <a:close/>
              </a:path>
            </a:pathLst>
          </a:custGeom>
          <a:solidFill>
            <a:srgbClr val="27829D"/>
          </a:solidFill>
        </p:spPr>
        <p:txBody>
          <a:bodyPr wrap="square" lIns="0" tIns="0" rIns="0" bIns="0" rtlCol="0"/>
          <a:lstStyle/>
          <a:p>
            <a:endParaRPr dirty="0"/>
          </a:p>
        </p:txBody>
      </p:sp>
      <p:sp>
        <p:nvSpPr>
          <p:cNvPr id="17" name="object 3">
            <a:extLst>
              <a:ext uri="{FF2B5EF4-FFF2-40B4-BE49-F238E27FC236}">
                <a16:creationId xmlns:a16="http://schemas.microsoft.com/office/drawing/2014/main" id="{2F08DE55-E3E2-4E74-9683-F9951D3086DE}"/>
              </a:ext>
            </a:extLst>
          </p:cNvPr>
          <p:cNvSpPr/>
          <p:nvPr/>
        </p:nvSpPr>
        <p:spPr>
          <a:xfrm>
            <a:off x="0" y="6296139"/>
            <a:ext cx="3813048" cy="561975"/>
          </a:xfrm>
          <a:custGeom>
            <a:avLst/>
            <a:gdLst/>
            <a:ahLst/>
            <a:cxnLst/>
            <a:rect l="l" t="t" r="r" b="b"/>
            <a:pathLst>
              <a:path w="3302000" h="561975">
                <a:moveTo>
                  <a:pt x="0" y="561860"/>
                </a:moveTo>
                <a:lnTo>
                  <a:pt x="3302000" y="561860"/>
                </a:lnTo>
                <a:lnTo>
                  <a:pt x="3302000" y="0"/>
                </a:lnTo>
                <a:lnTo>
                  <a:pt x="0" y="0"/>
                </a:lnTo>
                <a:lnTo>
                  <a:pt x="0" y="561860"/>
                </a:lnTo>
                <a:close/>
              </a:path>
            </a:pathLst>
          </a:custGeom>
          <a:solidFill>
            <a:srgbClr val="8FD169"/>
          </a:solidFill>
        </p:spPr>
        <p:txBody>
          <a:bodyPr wrap="square" lIns="0" tIns="0" rIns="0" bIns="0" rtlCol="0"/>
          <a:lstStyle/>
          <a:p>
            <a:endParaRPr dirty="0"/>
          </a:p>
        </p:txBody>
      </p:sp>
      <p:sp>
        <p:nvSpPr>
          <p:cNvPr id="16" name="TextBox 15">
            <a:extLst>
              <a:ext uri="{FF2B5EF4-FFF2-40B4-BE49-F238E27FC236}">
                <a16:creationId xmlns:a16="http://schemas.microsoft.com/office/drawing/2014/main" id="{60F38EED-7551-4B5C-B957-C460A605CEC4}"/>
              </a:ext>
            </a:extLst>
          </p:cNvPr>
          <p:cNvSpPr txBox="1"/>
          <p:nvPr/>
        </p:nvSpPr>
        <p:spPr>
          <a:xfrm>
            <a:off x="5358130" y="6437376"/>
            <a:ext cx="6681470" cy="276999"/>
          </a:xfrm>
          <a:prstGeom prst="rect">
            <a:avLst/>
          </a:prstGeom>
          <a:noFill/>
        </p:spPr>
        <p:txBody>
          <a:bodyPr wrap="square" rtlCol="0">
            <a:spAutoFit/>
          </a:bodyPr>
          <a:lstStyle/>
          <a:p>
            <a:r>
              <a:rPr lang="en-US" sz="1200" b="1" dirty="0">
                <a:solidFill>
                  <a:schemeClr val="bg1"/>
                </a:solidFill>
                <a:latin typeface="Arial" panose="020B0604020202020204" pitchFamily="34" charset="0"/>
                <a:cs typeface="Arial" panose="020B0604020202020204" pitchFamily="34" charset="0"/>
              </a:rPr>
              <a:t>Master Ordinance		Portland Housing Bureau                                      	</a:t>
            </a:r>
          </a:p>
        </p:txBody>
      </p:sp>
      <p:sp>
        <p:nvSpPr>
          <p:cNvPr id="18" name="Rectangle 17">
            <a:extLst>
              <a:ext uri="{FF2B5EF4-FFF2-40B4-BE49-F238E27FC236}">
                <a16:creationId xmlns:a16="http://schemas.microsoft.com/office/drawing/2014/main" id="{801E8509-475C-429B-A8C5-788B0D253164}"/>
              </a:ext>
            </a:extLst>
          </p:cNvPr>
          <p:cNvSpPr/>
          <p:nvPr/>
        </p:nvSpPr>
        <p:spPr>
          <a:xfrm>
            <a:off x="152400" y="128637"/>
            <a:ext cx="9144000" cy="553998"/>
          </a:xfrm>
          <a:prstGeom prst="rect">
            <a:avLst/>
          </a:prstGeom>
        </p:spPr>
        <p:txBody>
          <a:bodyPr wrap="square" lIns="91440" tIns="45720" rIns="91440" bIns="45720" anchor="t">
            <a:spAutoFit/>
          </a:bodyPr>
          <a:lstStyle/>
          <a:p>
            <a:r>
              <a:rPr lang="en-US" sz="3000" b="1" dirty="0">
                <a:solidFill>
                  <a:schemeClr val="bg1"/>
                </a:solidFill>
                <a:latin typeface="Arial"/>
                <a:cs typeface="Arial"/>
              </a:rPr>
              <a:t>Neighborhood Housing Preservation Team</a:t>
            </a:r>
          </a:p>
        </p:txBody>
      </p:sp>
    </p:spTree>
    <p:extLst>
      <p:ext uri="{BB962C8B-B14F-4D97-AF65-F5344CB8AC3E}">
        <p14:creationId xmlns:p14="http://schemas.microsoft.com/office/powerpoint/2010/main" val="2528080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1C86295E-ADDE-44E6-9731-6A0B1199D965}"/>
              </a:ext>
            </a:extLst>
          </p:cNvPr>
          <p:cNvPicPr>
            <a:picLocks noChangeAspect="1"/>
          </p:cNvPicPr>
          <p:nvPr/>
        </p:nvPicPr>
        <p:blipFill>
          <a:blip r:embed="rId3"/>
          <a:stretch>
            <a:fillRect/>
          </a:stretch>
        </p:blipFill>
        <p:spPr>
          <a:xfrm flipH="1">
            <a:off x="0" y="13809"/>
            <a:ext cx="12210758" cy="1164457"/>
          </a:xfrm>
          <a:prstGeom prst="rect">
            <a:avLst/>
          </a:prstGeom>
        </p:spPr>
      </p:pic>
      <p:sp>
        <p:nvSpPr>
          <p:cNvPr id="14" name="Rectangle 13">
            <a:extLst>
              <a:ext uri="{FF2B5EF4-FFF2-40B4-BE49-F238E27FC236}">
                <a16:creationId xmlns:a16="http://schemas.microsoft.com/office/drawing/2014/main" id="{D71B2FFB-222D-4399-B77E-2F7D23EDA3B7}"/>
              </a:ext>
            </a:extLst>
          </p:cNvPr>
          <p:cNvSpPr/>
          <p:nvPr/>
        </p:nvSpPr>
        <p:spPr>
          <a:xfrm>
            <a:off x="152400" y="128637"/>
            <a:ext cx="9144000" cy="553998"/>
          </a:xfrm>
          <a:prstGeom prst="rect">
            <a:avLst/>
          </a:prstGeom>
        </p:spPr>
        <p:txBody>
          <a:bodyPr wrap="square" lIns="91440" tIns="45720" rIns="91440" bIns="45720" anchor="t">
            <a:spAutoFit/>
          </a:bodyPr>
          <a:lstStyle/>
          <a:p>
            <a:r>
              <a:rPr lang="en-US" sz="3000" b="1" dirty="0">
                <a:solidFill>
                  <a:schemeClr val="bg1"/>
                </a:solidFill>
                <a:latin typeface="Arial"/>
                <a:cs typeface="Arial"/>
              </a:rPr>
              <a:t>Rental Services Office</a:t>
            </a:r>
          </a:p>
        </p:txBody>
      </p:sp>
      <p:sp>
        <p:nvSpPr>
          <p:cNvPr id="8" name="TextBox 7">
            <a:extLst>
              <a:ext uri="{FF2B5EF4-FFF2-40B4-BE49-F238E27FC236}">
                <a16:creationId xmlns:a16="http://schemas.microsoft.com/office/drawing/2014/main" id="{6F47B71A-E915-47C4-9825-7865A8ABAF92}"/>
              </a:ext>
            </a:extLst>
          </p:cNvPr>
          <p:cNvSpPr txBox="1"/>
          <p:nvPr/>
        </p:nvSpPr>
        <p:spPr>
          <a:xfrm>
            <a:off x="5562600" y="6504801"/>
            <a:ext cx="6681470" cy="276999"/>
          </a:xfrm>
          <a:prstGeom prst="rect">
            <a:avLst/>
          </a:prstGeom>
          <a:noFill/>
        </p:spPr>
        <p:txBody>
          <a:bodyPr wrap="square" rtlCol="0">
            <a:spAutoFit/>
          </a:bodyPr>
          <a:lstStyle/>
          <a:p>
            <a:r>
              <a:rPr lang="en-US" sz="1200" b="1" dirty="0">
                <a:solidFill>
                  <a:schemeClr val="bg1"/>
                </a:solidFill>
                <a:latin typeface="Arial" panose="020B0604020202020204" pitchFamily="34" charset="0"/>
                <a:cs typeface="Arial" panose="020B0604020202020204" pitchFamily="34" charset="0"/>
              </a:rPr>
              <a:t>115</a:t>
            </a:r>
            <a:r>
              <a:rPr lang="en-US" sz="1200" b="1" baseline="30000" dirty="0">
                <a:solidFill>
                  <a:schemeClr val="bg1"/>
                </a:solidFill>
                <a:latin typeface="Arial" panose="020B0604020202020204" pitchFamily="34" charset="0"/>
                <a:cs typeface="Arial" panose="020B0604020202020204" pitchFamily="34" charset="0"/>
              </a:rPr>
              <a:t>th</a:t>
            </a:r>
            <a:r>
              <a:rPr lang="en-US" sz="1200" b="1" dirty="0">
                <a:solidFill>
                  <a:schemeClr val="bg1"/>
                </a:solidFill>
                <a:latin typeface="Arial" panose="020B0604020202020204" pitchFamily="34" charset="0"/>
                <a:cs typeface="Arial" panose="020B0604020202020204" pitchFamily="34" charset="0"/>
              </a:rPr>
              <a:t> and Division Portland Housing Bureau                                       4</a:t>
            </a:r>
          </a:p>
        </p:txBody>
      </p:sp>
      <p:pic>
        <p:nvPicPr>
          <p:cNvPr id="12" name="Picture 11">
            <a:extLst>
              <a:ext uri="{FF2B5EF4-FFF2-40B4-BE49-F238E27FC236}">
                <a16:creationId xmlns:a16="http://schemas.microsoft.com/office/drawing/2014/main" id="{F043A370-D500-401B-AEEC-7CEED1CE5D4D}"/>
              </a:ext>
            </a:extLst>
          </p:cNvPr>
          <p:cNvPicPr>
            <a:picLocks noChangeAspect="1"/>
          </p:cNvPicPr>
          <p:nvPr/>
        </p:nvPicPr>
        <p:blipFill rotWithShape="1">
          <a:blip r:embed="rId3"/>
          <a:srcRect r="3614"/>
          <a:stretch/>
        </p:blipFill>
        <p:spPr>
          <a:xfrm>
            <a:off x="0" y="6303764"/>
            <a:ext cx="12192000" cy="560832"/>
          </a:xfrm>
          <a:prstGeom prst="rect">
            <a:avLst/>
          </a:prstGeom>
        </p:spPr>
      </p:pic>
      <p:sp>
        <p:nvSpPr>
          <p:cNvPr id="13" name="TextBox 12">
            <a:extLst>
              <a:ext uri="{FF2B5EF4-FFF2-40B4-BE49-F238E27FC236}">
                <a16:creationId xmlns:a16="http://schemas.microsoft.com/office/drawing/2014/main" id="{FB328750-FCBE-496A-8F93-C35702D6D2B4}"/>
              </a:ext>
            </a:extLst>
          </p:cNvPr>
          <p:cNvSpPr txBox="1"/>
          <p:nvPr/>
        </p:nvSpPr>
        <p:spPr>
          <a:xfrm>
            <a:off x="328930" y="1356217"/>
            <a:ext cx="10058400" cy="4544834"/>
          </a:xfrm>
          <a:prstGeom prst="rect">
            <a:avLst/>
          </a:prstGeom>
          <a:noFill/>
        </p:spPr>
        <p:txBody>
          <a:bodyPr wrap="square" lIns="91440" tIns="45720" rIns="91440" bIns="45720" rtlCol="0" anchor="t">
            <a:spAutoFit/>
          </a:bodyPr>
          <a:lstStyle/>
          <a:p>
            <a:pPr>
              <a:lnSpc>
                <a:spcPts val="3000"/>
              </a:lnSpc>
              <a:spcAft>
                <a:spcPts val="1800"/>
              </a:spcAft>
            </a:pPr>
            <a:r>
              <a:rPr lang="en-US" sz="2400" b="1" dirty="0">
                <a:solidFill>
                  <a:srgbClr val="27829D"/>
                </a:solidFill>
                <a:latin typeface="Arial" panose="020B0604020202020204" pitchFamily="34" charset="0"/>
                <a:cs typeface="Arial" panose="020B0604020202020204" pitchFamily="34" charset="0"/>
              </a:rPr>
              <a:t>Rental Services Office </a:t>
            </a:r>
          </a:p>
          <a:p>
            <a:pPr>
              <a:lnSpc>
                <a:spcPct val="150000"/>
              </a:lnSpc>
              <a:spcAft>
                <a:spcPts val="1800"/>
              </a:spcAft>
            </a:pPr>
            <a:r>
              <a:rPr lang="en-US" b="1" dirty="0">
                <a:solidFill>
                  <a:srgbClr val="27829D"/>
                </a:solidFill>
                <a:latin typeface="Arial" panose="020B0604020202020204" pitchFamily="34" charset="0"/>
                <a:cs typeface="Arial" panose="020B0604020202020204" pitchFamily="34" charset="0"/>
              </a:rPr>
              <a:t>The Portland Housing Bureau’s Rental Services Office (RSO) is responsible for fair housing and landlord-tenant services, developing code and administrative rules associated with local landlord-tenant law, processing exemptions to local mandatory relocation assistance, and providing technical assistance (in person, via email, and over the phone) to rents and landlords on general landlord-tenant law.</a:t>
            </a:r>
          </a:p>
          <a:p>
            <a:pPr>
              <a:lnSpc>
                <a:spcPct val="150000"/>
              </a:lnSpc>
            </a:pPr>
            <a:r>
              <a:rPr lang="en-US" b="1" dirty="0">
                <a:solidFill>
                  <a:srgbClr val="27829D"/>
                </a:solidFill>
                <a:latin typeface="Arial" panose="020B0604020202020204" pitchFamily="34" charset="0"/>
                <a:cs typeface="Arial" panose="020B0604020202020204" pitchFamily="34" charset="0"/>
              </a:rPr>
              <a:t>The RSO contracts with community-based organizations and non-profits to provide a diverse set of services to expand access to legal assistance, landlord/tenant education, landlord/tenant mediation, and tenant relocation.</a:t>
            </a:r>
            <a:endParaRPr lang="en-US" dirty="0"/>
          </a:p>
          <a:p>
            <a:pPr>
              <a:lnSpc>
                <a:spcPts val="2300"/>
              </a:lnSpc>
            </a:pPr>
            <a:endParaRPr lang="en-US" dirty="0"/>
          </a:p>
        </p:txBody>
      </p:sp>
      <p:sp>
        <p:nvSpPr>
          <p:cNvPr id="20" name="object 2">
            <a:extLst>
              <a:ext uri="{FF2B5EF4-FFF2-40B4-BE49-F238E27FC236}">
                <a16:creationId xmlns:a16="http://schemas.microsoft.com/office/drawing/2014/main" id="{CE0AAF5C-93E8-4887-94F8-098FCBC71BD8}"/>
              </a:ext>
            </a:extLst>
          </p:cNvPr>
          <p:cNvSpPr/>
          <p:nvPr/>
        </p:nvSpPr>
        <p:spPr>
          <a:xfrm>
            <a:off x="0" y="6296133"/>
            <a:ext cx="12192000" cy="561975"/>
          </a:xfrm>
          <a:custGeom>
            <a:avLst/>
            <a:gdLst/>
            <a:ahLst/>
            <a:cxnLst/>
            <a:rect l="l" t="t" r="r" b="b"/>
            <a:pathLst>
              <a:path w="12192000" h="561975">
                <a:moveTo>
                  <a:pt x="12192000" y="0"/>
                </a:moveTo>
                <a:lnTo>
                  <a:pt x="5613" y="0"/>
                </a:lnTo>
                <a:lnTo>
                  <a:pt x="0" y="561873"/>
                </a:lnTo>
                <a:lnTo>
                  <a:pt x="12192000" y="561873"/>
                </a:lnTo>
                <a:lnTo>
                  <a:pt x="12192000" y="0"/>
                </a:lnTo>
                <a:close/>
              </a:path>
            </a:pathLst>
          </a:custGeom>
          <a:solidFill>
            <a:srgbClr val="27829D"/>
          </a:solidFill>
        </p:spPr>
        <p:txBody>
          <a:bodyPr wrap="square" lIns="0" tIns="0" rIns="0" bIns="0" rtlCol="0"/>
          <a:lstStyle/>
          <a:p>
            <a:endParaRPr dirty="0"/>
          </a:p>
        </p:txBody>
      </p:sp>
      <p:sp>
        <p:nvSpPr>
          <p:cNvPr id="21" name="object 3">
            <a:extLst>
              <a:ext uri="{FF2B5EF4-FFF2-40B4-BE49-F238E27FC236}">
                <a16:creationId xmlns:a16="http://schemas.microsoft.com/office/drawing/2014/main" id="{25FB0F75-BF6C-435A-A4A7-B8486DB1BB55}"/>
              </a:ext>
            </a:extLst>
          </p:cNvPr>
          <p:cNvSpPr/>
          <p:nvPr/>
        </p:nvSpPr>
        <p:spPr>
          <a:xfrm>
            <a:off x="0" y="6296139"/>
            <a:ext cx="3813048" cy="561975"/>
          </a:xfrm>
          <a:custGeom>
            <a:avLst/>
            <a:gdLst/>
            <a:ahLst/>
            <a:cxnLst/>
            <a:rect l="l" t="t" r="r" b="b"/>
            <a:pathLst>
              <a:path w="3302000" h="561975">
                <a:moveTo>
                  <a:pt x="0" y="561860"/>
                </a:moveTo>
                <a:lnTo>
                  <a:pt x="3302000" y="561860"/>
                </a:lnTo>
                <a:lnTo>
                  <a:pt x="3302000" y="0"/>
                </a:lnTo>
                <a:lnTo>
                  <a:pt x="0" y="0"/>
                </a:lnTo>
                <a:lnTo>
                  <a:pt x="0" y="561860"/>
                </a:lnTo>
                <a:close/>
              </a:path>
            </a:pathLst>
          </a:custGeom>
          <a:solidFill>
            <a:srgbClr val="8FD169"/>
          </a:solidFill>
        </p:spPr>
        <p:txBody>
          <a:bodyPr wrap="square" lIns="0" tIns="0" rIns="0" bIns="0" rtlCol="0"/>
          <a:lstStyle/>
          <a:p>
            <a:endParaRPr dirty="0"/>
          </a:p>
        </p:txBody>
      </p:sp>
      <p:sp>
        <p:nvSpPr>
          <p:cNvPr id="16" name="TextBox 15">
            <a:extLst>
              <a:ext uri="{FF2B5EF4-FFF2-40B4-BE49-F238E27FC236}">
                <a16:creationId xmlns:a16="http://schemas.microsoft.com/office/drawing/2014/main" id="{C7279C7E-59B2-4DA3-8F64-3D6791877A6B}"/>
              </a:ext>
            </a:extLst>
          </p:cNvPr>
          <p:cNvSpPr txBox="1"/>
          <p:nvPr/>
        </p:nvSpPr>
        <p:spPr>
          <a:xfrm>
            <a:off x="5358130" y="6437376"/>
            <a:ext cx="6681470" cy="276999"/>
          </a:xfrm>
          <a:prstGeom prst="rect">
            <a:avLst/>
          </a:prstGeom>
          <a:noFill/>
        </p:spPr>
        <p:txBody>
          <a:bodyPr wrap="square" rtlCol="0">
            <a:spAutoFit/>
          </a:bodyPr>
          <a:lstStyle/>
          <a:p>
            <a:r>
              <a:rPr lang="en-US" sz="1200" b="1" dirty="0">
                <a:solidFill>
                  <a:schemeClr val="bg1"/>
                </a:solidFill>
                <a:latin typeface="Arial" panose="020B0604020202020204" pitchFamily="34" charset="0"/>
                <a:cs typeface="Arial" panose="020B0604020202020204" pitchFamily="34" charset="0"/>
              </a:rPr>
              <a:t>Master Ordinance		Portland Housing Bureau                                      	</a:t>
            </a:r>
          </a:p>
        </p:txBody>
      </p:sp>
      <p:sp>
        <p:nvSpPr>
          <p:cNvPr id="2" name="AutoShape 30" descr="Hacienda CDC">
            <a:extLst>
              <a:ext uri="{FF2B5EF4-FFF2-40B4-BE49-F238E27FC236}">
                <a16:creationId xmlns:a16="http://schemas.microsoft.com/office/drawing/2014/main" id="{97757ABA-FAFD-4614-808B-A6411170D4E8}"/>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525369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1C86295E-ADDE-44E6-9731-6A0B1199D965}"/>
              </a:ext>
            </a:extLst>
          </p:cNvPr>
          <p:cNvPicPr>
            <a:picLocks noChangeAspect="1"/>
          </p:cNvPicPr>
          <p:nvPr/>
        </p:nvPicPr>
        <p:blipFill>
          <a:blip r:embed="rId3"/>
          <a:stretch>
            <a:fillRect/>
          </a:stretch>
        </p:blipFill>
        <p:spPr>
          <a:xfrm flipH="1">
            <a:off x="0" y="13809"/>
            <a:ext cx="12210758" cy="1164457"/>
          </a:xfrm>
          <a:prstGeom prst="rect">
            <a:avLst/>
          </a:prstGeom>
        </p:spPr>
      </p:pic>
      <p:sp>
        <p:nvSpPr>
          <p:cNvPr id="14" name="Rectangle 13">
            <a:extLst>
              <a:ext uri="{FF2B5EF4-FFF2-40B4-BE49-F238E27FC236}">
                <a16:creationId xmlns:a16="http://schemas.microsoft.com/office/drawing/2014/main" id="{D71B2FFB-222D-4399-B77E-2F7D23EDA3B7}"/>
              </a:ext>
            </a:extLst>
          </p:cNvPr>
          <p:cNvSpPr/>
          <p:nvPr/>
        </p:nvSpPr>
        <p:spPr>
          <a:xfrm>
            <a:off x="152400" y="128637"/>
            <a:ext cx="9144000" cy="553998"/>
          </a:xfrm>
          <a:prstGeom prst="rect">
            <a:avLst/>
          </a:prstGeom>
        </p:spPr>
        <p:txBody>
          <a:bodyPr wrap="square" lIns="91440" tIns="45720" rIns="91440" bIns="45720" anchor="t">
            <a:spAutoFit/>
          </a:bodyPr>
          <a:lstStyle/>
          <a:p>
            <a:r>
              <a:rPr lang="en-US" sz="3000" b="1" dirty="0">
                <a:solidFill>
                  <a:schemeClr val="bg1"/>
                </a:solidFill>
                <a:latin typeface="Arial"/>
                <a:cs typeface="Arial"/>
              </a:rPr>
              <a:t>Rental Services Office Partners</a:t>
            </a:r>
          </a:p>
        </p:txBody>
      </p:sp>
      <p:sp>
        <p:nvSpPr>
          <p:cNvPr id="8" name="TextBox 7">
            <a:extLst>
              <a:ext uri="{FF2B5EF4-FFF2-40B4-BE49-F238E27FC236}">
                <a16:creationId xmlns:a16="http://schemas.microsoft.com/office/drawing/2014/main" id="{6F47B71A-E915-47C4-9825-7865A8ABAF92}"/>
              </a:ext>
            </a:extLst>
          </p:cNvPr>
          <p:cNvSpPr txBox="1"/>
          <p:nvPr/>
        </p:nvSpPr>
        <p:spPr>
          <a:xfrm>
            <a:off x="5562600" y="6504801"/>
            <a:ext cx="6681470" cy="276999"/>
          </a:xfrm>
          <a:prstGeom prst="rect">
            <a:avLst/>
          </a:prstGeom>
          <a:noFill/>
        </p:spPr>
        <p:txBody>
          <a:bodyPr wrap="square" rtlCol="0">
            <a:spAutoFit/>
          </a:bodyPr>
          <a:lstStyle/>
          <a:p>
            <a:r>
              <a:rPr lang="en-US" sz="1200" b="1" dirty="0">
                <a:solidFill>
                  <a:schemeClr val="bg1"/>
                </a:solidFill>
                <a:latin typeface="Arial" panose="020B0604020202020204" pitchFamily="34" charset="0"/>
                <a:cs typeface="Arial" panose="020B0604020202020204" pitchFamily="34" charset="0"/>
              </a:rPr>
              <a:t>115</a:t>
            </a:r>
            <a:r>
              <a:rPr lang="en-US" sz="1200" b="1" baseline="30000" dirty="0">
                <a:solidFill>
                  <a:schemeClr val="bg1"/>
                </a:solidFill>
                <a:latin typeface="Arial" panose="020B0604020202020204" pitchFamily="34" charset="0"/>
                <a:cs typeface="Arial" panose="020B0604020202020204" pitchFamily="34" charset="0"/>
              </a:rPr>
              <a:t>th</a:t>
            </a:r>
            <a:r>
              <a:rPr lang="en-US" sz="1200" b="1" dirty="0">
                <a:solidFill>
                  <a:schemeClr val="bg1"/>
                </a:solidFill>
                <a:latin typeface="Arial" panose="020B0604020202020204" pitchFamily="34" charset="0"/>
                <a:cs typeface="Arial" panose="020B0604020202020204" pitchFamily="34" charset="0"/>
              </a:rPr>
              <a:t> and Division Portland Housing Bureau                                       4</a:t>
            </a:r>
          </a:p>
        </p:txBody>
      </p:sp>
      <p:pic>
        <p:nvPicPr>
          <p:cNvPr id="12" name="Picture 11">
            <a:extLst>
              <a:ext uri="{FF2B5EF4-FFF2-40B4-BE49-F238E27FC236}">
                <a16:creationId xmlns:a16="http://schemas.microsoft.com/office/drawing/2014/main" id="{F043A370-D500-401B-AEEC-7CEED1CE5D4D}"/>
              </a:ext>
            </a:extLst>
          </p:cNvPr>
          <p:cNvPicPr>
            <a:picLocks noChangeAspect="1"/>
          </p:cNvPicPr>
          <p:nvPr/>
        </p:nvPicPr>
        <p:blipFill rotWithShape="1">
          <a:blip r:embed="rId3"/>
          <a:srcRect r="3614"/>
          <a:stretch/>
        </p:blipFill>
        <p:spPr>
          <a:xfrm>
            <a:off x="0" y="6303764"/>
            <a:ext cx="12192000" cy="560832"/>
          </a:xfrm>
          <a:prstGeom prst="rect">
            <a:avLst/>
          </a:prstGeom>
        </p:spPr>
      </p:pic>
      <p:sp>
        <p:nvSpPr>
          <p:cNvPr id="13" name="TextBox 12">
            <a:extLst>
              <a:ext uri="{FF2B5EF4-FFF2-40B4-BE49-F238E27FC236}">
                <a16:creationId xmlns:a16="http://schemas.microsoft.com/office/drawing/2014/main" id="{FB328750-FCBE-496A-8F93-C35702D6D2B4}"/>
              </a:ext>
            </a:extLst>
          </p:cNvPr>
          <p:cNvSpPr txBox="1"/>
          <p:nvPr/>
        </p:nvSpPr>
        <p:spPr>
          <a:xfrm>
            <a:off x="1344984" y="1527595"/>
            <a:ext cx="9372600" cy="450893"/>
          </a:xfrm>
          <a:prstGeom prst="rect">
            <a:avLst/>
          </a:prstGeom>
          <a:noFill/>
        </p:spPr>
        <p:txBody>
          <a:bodyPr wrap="square" lIns="91440" tIns="45720" rIns="91440" bIns="45720" rtlCol="0" anchor="t">
            <a:spAutoFit/>
          </a:bodyPr>
          <a:lstStyle/>
          <a:p>
            <a:pPr>
              <a:lnSpc>
                <a:spcPts val="3000"/>
              </a:lnSpc>
              <a:spcAft>
                <a:spcPts val="1800"/>
              </a:spcAft>
            </a:pPr>
            <a:endParaRPr lang="en-US" sz="2400" b="1" dirty="0">
              <a:solidFill>
                <a:srgbClr val="27829D"/>
              </a:solidFill>
              <a:latin typeface="Arial" panose="020B0604020202020204" pitchFamily="34" charset="0"/>
              <a:cs typeface="Arial" panose="020B0604020202020204" pitchFamily="34" charset="0"/>
            </a:endParaRPr>
          </a:p>
        </p:txBody>
      </p:sp>
      <p:sp>
        <p:nvSpPr>
          <p:cNvPr id="20" name="object 2">
            <a:extLst>
              <a:ext uri="{FF2B5EF4-FFF2-40B4-BE49-F238E27FC236}">
                <a16:creationId xmlns:a16="http://schemas.microsoft.com/office/drawing/2014/main" id="{CE0AAF5C-93E8-4887-94F8-098FCBC71BD8}"/>
              </a:ext>
            </a:extLst>
          </p:cNvPr>
          <p:cNvSpPr/>
          <p:nvPr/>
        </p:nvSpPr>
        <p:spPr>
          <a:xfrm>
            <a:off x="0" y="6296133"/>
            <a:ext cx="12192000" cy="561975"/>
          </a:xfrm>
          <a:custGeom>
            <a:avLst/>
            <a:gdLst/>
            <a:ahLst/>
            <a:cxnLst/>
            <a:rect l="l" t="t" r="r" b="b"/>
            <a:pathLst>
              <a:path w="12192000" h="561975">
                <a:moveTo>
                  <a:pt x="12192000" y="0"/>
                </a:moveTo>
                <a:lnTo>
                  <a:pt x="5613" y="0"/>
                </a:lnTo>
                <a:lnTo>
                  <a:pt x="0" y="561873"/>
                </a:lnTo>
                <a:lnTo>
                  <a:pt x="12192000" y="561873"/>
                </a:lnTo>
                <a:lnTo>
                  <a:pt x="12192000" y="0"/>
                </a:lnTo>
                <a:close/>
              </a:path>
            </a:pathLst>
          </a:custGeom>
          <a:solidFill>
            <a:srgbClr val="27829D"/>
          </a:solidFill>
        </p:spPr>
        <p:txBody>
          <a:bodyPr wrap="square" lIns="0" tIns="0" rIns="0" bIns="0" rtlCol="0"/>
          <a:lstStyle/>
          <a:p>
            <a:endParaRPr dirty="0"/>
          </a:p>
        </p:txBody>
      </p:sp>
      <p:sp>
        <p:nvSpPr>
          <p:cNvPr id="21" name="object 3">
            <a:extLst>
              <a:ext uri="{FF2B5EF4-FFF2-40B4-BE49-F238E27FC236}">
                <a16:creationId xmlns:a16="http://schemas.microsoft.com/office/drawing/2014/main" id="{25FB0F75-BF6C-435A-A4A7-B8486DB1BB55}"/>
              </a:ext>
            </a:extLst>
          </p:cNvPr>
          <p:cNvSpPr/>
          <p:nvPr/>
        </p:nvSpPr>
        <p:spPr>
          <a:xfrm>
            <a:off x="0" y="6296139"/>
            <a:ext cx="3813048" cy="561975"/>
          </a:xfrm>
          <a:custGeom>
            <a:avLst/>
            <a:gdLst/>
            <a:ahLst/>
            <a:cxnLst/>
            <a:rect l="l" t="t" r="r" b="b"/>
            <a:pathLst>
              <a:path w="3302000" h="561975">
                <a:moveTo>
                  <a:pt x="0" y="561860"/>
                </a:moveTo>
                <a:lnTo>
                  <a:pt x="3302000" y="561860"/>
                </a:lnTo>
                <a:lnTo>
                  <a:pt x="3302000" y="0"/>
                </a:lnTo>
                <a:lnTo>
                  <a:pt x="0" y="0"/>
                </a:lnTo>
                <a:lnTo>
                  <a:pt x="0" y="561860"/>
                </a:lnTo>
                <a:close/>
              </a:path>
            </a:pathLst>
          </a:custGeom>
          <a:solidFill>
            <a:srgbClr val="8FD169"/>
          </a:solidFill>
        </p:spPr>
        <p:txBody>
          <a:bodyPr wrap="square" lIns="0" tIns="0" rIns="0" bIns="0" rtlCol="0"/>
          <a:lstStyle/>
          <a:p>
            <a:endParaRPr dirty="0"/>
          </a:p>
        </p:txBody>
      </p:sp>
      <p:sp>
        <p:nvSpPr>
          <p:cNvPr id="16" name="TextBox 15">
            <a:extLst>
              <a:ext uri="{FF2B5EF4-FFF2-40B4-BE49-F238E27FC236}">
                <a16:creationId xmlns:a16="http://schemas.microsoft.com/office/drawing/2014/main" id="{C7279C7E-59B2-4DA3-8F64-3D6791877A6B}"/>
              </a:ext>
            </a:extLst>
          </p:cNvPr>
          <p:cNvSpPr txBox="1"/>
          <p:nvPr/>
        </p:nvSpPr>
        <p:spPr>
          <a:xfrm>
            <a:off x="5358130" y="6437376"/>
            <a:ext cx="6681470" cy="276999"/>
          </a:xfrm>
          <a:prstGeom prst="rect">
            <a:avLst/>
          </a:prstGeom>
          <a:noFill/>
        </p:spPr>
        <p:txBody>
          <a:bodyPr wrap="square" rtlCol="0">
            <a:spAutoFit/>
          </a:bodyPr>
          <a:lstStyle/>
          <a:p>
            <a:r>
              <a:rPr lang="en-US" sz="1200" b="1" dirty="0">
                <a:solidFill>
                  <a:schemeClr val="bg1"/>
                </a:solidFill>
                <a:latin typeface="Arial" panose="020B0604020202020204" pitchFamily="34" charset="0"/>
                <a:cs typeface="Arial" panose="020B0604020202020204" pitchFamily="34" charset="0"/>
              </a:rPr>
              <a:t>Master Ordinance		Portland Housing Bureau                                      	</a:t>
            </a:r>
          </a:p>
        </p:txBody>
      </p:sp>
      <p:sp>
        <p:nvSpPr>
          <p:cNvPr id="2" name="AutoShape 30" descr="Hacienda CDC">
            <a:extLst>
              <a:ext uri="{FF2B5EF4-FFF2-40B4-BE49-F238E27FC236}">
                <a16:creationId xmlns:a16="http://schemas.microsoft.com/office/drawing/2014/main" id="{97757ABA-FAFD-4614-808B-A6411170D4E8}"/>
              </a:ext>
            </a:extLst>
          </p:cNvPr>
          <p:cNvSpPr>
            <a:spLocks noChangeAspect="1" noChangeArrowheads="1"/>
          </p:cNvSpPr>
          <p:nvPr/>
        </p:nvSpPr>
        <p:spPr bwMode="auto">
          <a:xfrm>
            <a:off x="60960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4" name="Picture 3" descr="Text&#10;&#10;Description automatically generated">
            <a:extLst>
              <a:ext uri="{FF2B5EF4-FFF2-40B4-BE49-F238E27FC236}">
                <a16:creationId xmlns:a16="http://schemas.microsoft.com/office/drawing/2014/main" id="{D8FD7721-CAE7-4F61-B8F7-E955DEA491D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3425" y="2193638"/>
            <a:ext cx="4432127" cy="843510"/>
          </a:xfrm>
          <a:prstGeom prst="rect">
            <a:avLst/>
          </a:prstGeom>
        </p:spPr>
      </p:pic>
      <p:pic>
        <p:nvPicPr>
          <p:cNvPr id="6" name="Picture 5" descr="Logo&#10;&#10;Description automatically generated">
            <a:extLst>
              <a:ext uri="{FF2B5EF4-FFF2-40B4-BE49-F238E27FC236}">
                <a16:creationId xmlns:a16="http://schemas.microsoft.com/office/drawing/2014/main" id="{DF640CCE-BFB7-4549-94D1-1F65510FF61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62600" y="2172609"/>
            <a:ext cx="2896867" cy="903881"/>
          </a:xfrm>
          <a:prstGeom prst="rect">
            <a:avLst/>
          </a:prstGeom>
        </p:spPr>
      </p:pic>
      <p:pic>
        <p:nvPicPr>
          <p:cNvPr id="9" name="Picture 8" descr="Logo&#10;&#10;Description automatically generated">
            <a:extLst>
              <a:ext uri="{FF2B5EF4-FFF2-40B4-BE49-F238E27FC236}">
                <a16:creationId xmlns:a16="http://schemas.microsoft.com/office/drawing/2014/main" id="{1ADED283-2F27-42AB-BF6A-D039227863E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63425" y="3839482"/>
            <a:ext cx="4516120" cy="761947"/>
          </a:xfrm>
          <a:prstGeom prst="rect">
            <a:avLst/>
          </a:prstGeom>
        </p:spPr>
      </p:pic>
      <p:pic>
        <p:nvPicPr>
          <p:cNvPr id="11" name="Picture 10">
            <a:extLst>
              <a:ext uri="{FF2B5EF4-FFF2-40B4-BE49-F238E27FC236}">
                <a16:creationId xmlns:a16="http://schemas.microsoft.com/office/drawing/2014/main" id="{94506D6B-E31F-4358-BA06-681BFD64AAD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426154" y="3674887"/>
            <a:ext cx="3033313" cy="1042701"/>
          </a:xfrm>
          <a:prstGeom prst="rect">
            <a:avLst/>
          </a:prstGeom>
        </p:spPr>
      </p:pic>
      <p:pic>
        <p:nvPicPr>
          <p:cNvPr id="17" name="Picture 16" descr="Text&#10;&#10;Description automatically generated">
            <a:extLst>
              <a:ext uri="{FF2B5EF4-FFF2-40B4-BE49-F238E27FC236}">
                <a16:creationId xmlns:a16="http://schemas.microsoft.com/office/drawing/2014/main" id="{A6860866-C4AB-42E4-976D-87A07A090D96}"/>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026515" y="2176559"/>
            <a:ext cx="2052279" cy="899931"/>
          </a:xfrm>
          <a:prstGeom prst="rect">
            <a:avLst/>
          </a:prstGeom>
        </p:spPr>
      </p:pic>
      <p:pic>
        <p:nvPicPr>
          <p:cNvPr id="23" name="Picture 22">
            <a:extLst>
              <a:ext uri="{FF2B5EF4-FFF2-40B4-BE49-F238E27FC236}">
                <a16:creationId xmlns:a16="http://schemas.microsoft.com/office/drawing/2014/main" id="{2A50BDB9-4D73-4F6D-905B-FCE1CD49C327}"/>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9021572" y="3548136"/>
            <a:ext cx="1979266" cy="1053294"/>
          </a:xfrm>
          <a:prstGeom prst="rect">
            <a:avLst/>
          </a:prstGeom>
        </p:spPr>
      </p:pic>
    </p:spTree>
    <p:extLst>
      <p:ext uri="{BB962C8B-B14F-4D97-AF65-F5344CB8AC3E}">
        <p14:creationId xmlns:p14="http://schemas.microsoft.com/office/powerpoint/2010/main" val="1417932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7FE543D-A9BA-4AB0-A6BF-272A2D080F5C}"/>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5400">
              <a:lnSpc>
                <a:spcPct val="100000"/>
              </a:lnSpc>
              <a:spcBef>
                <a:spcPts val="40"/>
              </a:spcBef>
            </a:pPr>
            <a:fld id="{81D60167-4931-47E6-BA6A-407CBD079E47}" type="slidenum">
              <a:rPr lang="en-US" smtClean="0"/>
              <a:pPr marL="25400">
                <a:lnSpc>
                  <a:spcPct val="100000"/>
                </a:lnSpc>
                <a:spcBef>
                  <a:spcPts val="40"/>
                </a:spcBef>
              </a:pPr>
              <a:t>7</a:t>
            </a:fld>
            <a:endParaRPr lang="en-US" dirty="0"/>
          </a:p>
        </p:txBody>
      </p:sp>
      <p:sp>
        <p:nvSpPr>
          <p:cNvPr id="9" name="Rectangle 8">
            <a:extLst>
              <a:ext uri="{FF2B5EF4-FFF2-40B4-BE49-F238E27FC236}">
                <a16:creationId xmlns:a16="http://schemas.microsoft.com/office/drawing/2014/main" id="{3F2496E0-E9DF-4A29-87F1-BF128C473133}"/>
              </a:ext>
            </a:extLst>
          </p:cNvPr>
          <p:cNvSpPr/>
          <p:nvPr/>
        </p:nvSpPr>
        <p:spPr>
          <a:xfrm>
            <a:off x="6008363" y="1302921"/>
            <a:ext cx="175276" cy="41210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B3C17F91-E5A2-4705-BE37-3517E36FFD3E}"/>
              </a:ext>
            </a:extLst>
          </p:cNvPr>
          <p:cNvPicPr>
            <a:picLocks noChangeAspect="1"/>
          </p:cNvPicPr>
          <p:nvPr/>
        </p:nvPicPr>
        <p:blipFill>
          <a:blip r:embed="rId3"/>
          <a:stretch>
            <a:fillRect/>
          </a:stretch>
        </p:blipFill>
        <p:spPr>
          <a:xfrm flipH="1">
            <a:off x="0" y="0"/>
            <a:ext cx="12229390" cy="1164457"/>
          </a:xfrm>
          <a:prstGeom prst="rect">
            <a:avLst/>
          </a:prstGeom>
        </p:spPr>
      </p:pic>
      <p:sp>
        <p:nvSpPr>
          <p:cNvPr id="10" name="TextBox 9">
            <a:extLst>
              <a:ext uri="{FF2B5EF4-FFF2-40B4-BE49-F238E27FC236}">
                <a16:creationId xmlns:a16="http://schemas.microsoft.com/office/drawing/2014/main" id="{FEC6ED7B-82DD-41A9-B98D-9A2BC34A74BF}"/>
              </a:ext>
            </a:extLst>
          </p:cNvPr>
          <p:cNvSpPr txBox="1"/>
          <p:nvPr/>
        </p:nvSpPr>
        <p:spPr>
          <a:xfrm>
            <a:off x="5562600" y="6657201"/>
            <a:ext cx="6681470" cy="276999"/>
          </a:xfrm>
          <a:prstGeom prst="rect">
            <a:avLst/>
          </a:prstGeom>
          <a:noFill/>
        </p:spPr>
        <p:txBody>
          <a:bodyPr wrap="square" rtlCol="0">
            <a:spAutoFit/>
          </a:bodyPr>
          <a:lstStyle/>
          <a:p>
            <a:r>
              <a:rPr lang="en-US" sz="1200" b="1" dirty="0">
                <a:solidFill>
                  <a:schemeClr val="bg1"/>
                </a:solidFill>
                <a:latin typeface="Arial" panose="020B0604020202020204" pitchFamily="34" charset="0"/>
                <a:cs typeface="Arial" panose="020B0604020202020204" pitchFamily="34" charset="0"/>
              </a:rPr>
              <a:t>Division Street Apartments 04/22/2020 Portland Housing Bureau                       5                </a:t>
            </a:r>
          </a:p>
        </p:txBody>
      </p:sp>
      <p:sp>
        <p:nvSpPr>
          <p:cNvPr id="11" name="object 6">
            <a:extLst>
              <a:ext uri="{FF2B5EF4-FFF2-40B4-BE49-F238E27FC236}">
                <a16:creationId xmlns:a16="http://schemas.microsoft.com/office/drawing/2014/main" id="{6792B27E-ADB9-49D3-B468-B062811CDB24}"/>
              </a:ext>
            </a:extLst>
          </p:cNvPr>
          <p:cNvSpPr txBox="1">
            <a:spLocks/>
          </p:cNvSpPr>
          <p:nvPr/>
        </p:nvSpPr>
        <p:spPr>
          <a:xfrm>
            <a:off x="457200" y="1434028"/>
            <a:ext cx="10747665" cy="4052391"/>
          </a:xfrm>
          <a:prstGeom prst="rect">
            <a:avLst/>
          </a:prstGeom>
        </p:spPr>
        <p:txBody>
          <a:bodyPr vert="horz" wrap="square" lIns="0" tIns="66040" rIns="0" bIns="0" rtlCol="0" anchor="t">
            <a:spAutoFit/>
          </a:bodyPr>
          <a:lstStyle>
            <a:lvl1pPr>
              <a:defRPr sz="4000" b="1" i="0">
                <a:solidFill>
                  <a:srgbClr val="27829D"/>
                </a:solidFill>
                <a:latin typeface="Arial"/>
                <a:ea typeface="+mj-ea"/>
                <a:cs typeface="Arial"/>
              </a:defRPr>
            </a:lvl1pPr>
          </a:lstStyle>
          <a:p>
            <a:pPr marR="5080" lvl="0">
              <a:spcAft>
                <a:spcPts val="1800"/>
              </a:spcAft>
            </a:pPr>
            <a:r>
              <a:rPr lang="en-US" sz="2400" kern="0" dirty="0"/>
              <a:t>Legal Access, Mediation, Relocation &amp; Advocacy FY 21/22 targets</a:t>
            </a:r>
          </a:p>
          <a:p>
            <a:pPr marL="342900" marR="5080" indent="-342900">
              <a:spcAft>
                <a:spcPts val="1800"/>
              </a:spcAft>
              <a:buFont typeface="Arial" panose="020B0604020202020204" pitchFamily="34" charset="0"/>
              <a:buChar char="•"/>
            </a:pPr>
            <a:r>
              <a:rPr lang="en-US" sz="2000" kern="0" dirty="0"/>
              <a:t>Legal Access: 56 Fair Housing Cases, 191 Anti-Displacement Cases</a:t>
            </a:r>
          </a:p>
          <a:p>
            <a:pPr marL="342900" marR="5080" indent="-342900">
              <a:spcAft>
                <a:spcPts val="1800"/>
              </a:spcAft>
              <a:buFont typeface="Arial" panose="020B0604020202020204" pitchFamily="34" charset="0"/>
              <a:buChar char="•"/>
            </a:pPr>
            <a:r>
              <a:rPr lang="en-US" sz="2000" kern="0" dirty="0"/>
              <a:t>Expungement: 6 clinics serving 85 individuals </a:t>
            </a:r>
          </a:p>
          <a:p>
            <a:pPr marL="342900" marR="5080" indent="-342900">
              <a:spcAft>
                <a:spcPts val="1800"/>
              </a:spcAft>
              <a:buFont typeface="Arial" panose="020B0604020202020204" pitchFamily="34" charset="0"/>
              <a:buChar char="•"/>
            </a:pPr>
            <a:r>
              <a:rPr lang="en-US" sz="2000" kern="0" dirty="0"/>
              <a:t>Relocation: 25 – 50 households, 80% of households stabilized after intake &amp; relocation</a:t>
            </a:r>
          </a:p>
          <a:p>
            <a:pPr marL="342900" marR="5080" indent="-342900">
              <a:spcAft>
                <a:spcPts val="1800"/>
              </a:spcAft>
              <a:buFont typeface="Arial" panose="020B0604020202020204" pitchFamily="34" charset="0"/>
              <a:buChar char="•"/>
            </a:pPr>
            <a:r>
              <a:rPr lang="en-US" sz="2000" kern="0" dirty="0"/>
              <a:t>Mediation Pilot: </a:t>
            </a:r>
            <a:r>
              <a:rPr lang="en-US" sz="2000" dirty="0"/>
              <a:t>70</a:t>
            </a:r>
            <a:r>
              <a:rPr lang="en-US" sz="2000" kern="0" dirty="0"/>
              <a:t> – </a:t>
            </a:r>
            <a:r>
              <a:rPr lang="en-US" sz="2000" dirty="0"/>
              <a:t>100 mediations, 70% of mediations will result in a mediated agreement or otherwise be deemed successful</a:t>
            </a:r>
            <a:endParaRPr lang="en-US" sz="2000" kern="0" dirty="0"/>
          </a:p>
          <a:p>
            <a:pPr marL="342900" marR="5080" indent="-342900">
              <a:spcAft>
                <a:spcPts val="1800"/>
              </a:spcAft>
              <a:buFont typeface="Arial" panose="020B0604020202020204" pitchFamily="34" charset="0"/>
              <a:buChar char="•"/>
            </a:pPr>
            <a:r>
              <a:rPr lang="en-US" sz="2000" kern="0" dirty="0"/>
              <a:t>Advocacy: 1,300 tenants will receive information or training about their rights, 1 – 4 multifamily buildings will receive leadership development</a:t>
            </a:r>
          </a:p>
        </p:txBody>
      </p:sp>
      <p:sp>
        <p:nvSpPr>
          <p:cNvPr id="12" name="Slide Number Placeholder 2">
            <a:extLst>
              <a:ext uri="{FF2B5EF4-FFF2-40B4-BE49-F238E27FC236}">
                <a16:creationId xmlns:a16="http://schemas.microsoft.com/office/drawing/2014/main" id="{456E8F8F-68AA-4EB3-8E43-07A7179E69C0}"/>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5400">
              <a:spcBef>
                <a:spcPts val="40"/>
              </a:spcBef>
            </a:pPr>
            <a:fld id="{81D60167-4931-47E6-BA6A-407CBD079E47}" type="slidenum">
              <a:rPr lang="en-US" smtClean="0"/>
              <a:pPr marL="25400">
                <a:spcBef>
                  <a:spcPts val="40"/>
                </a:spcBef>
              </a:pPr>
              <a:t>7</a:t>
            </a:fld>
            <a:endParaRPr lang="en-US" dirty="0"/>
          </a:p>
        </p:txBody>
      </p:sp>
      <p:pic>
        <p:nvPicPr>
          <p:cNvPr id="14" name="Picture 13">
            <a:extLst>
              <a:ext uri="{FF2B5EF4-FFF2-40B4-BE49-F238E27FC236}">
                <a16:creationId xmlns:a16="http://schemas.microsoft.com/office/drawing/2014/main" id="{EE7F6178-746E-465A-9201-803D05C07AD9}"/>
              </a:ext>
            </a:extLst>
          </p:cNvPr>
          <p:cNvPicPr>
            <a:picLocks noChangeAspect="1"/>
          </p:cNvPicPr>
          <p:nvPr/>
        </p:nvPicPr>
        <p:blipFill rotWithShape="1">
          <a:blip r:embed="rId3"/>
          <a:srcRect r="3614"/>
          <a:stretch/>
        </p:blipFill>
        <p:spPr>
          <a:xfrm>
            <a:off x="0" y="6303764"/>
            <a:ext cx="12192000" cy="560832"/>
          </a:xfrm>
          <a:prstGeom prst="rect">
            <a:avLst/>
          </a:prstGeom>
        </p:spPr>
      </p:pic>
      <p:sp>
        <p:nvSpPr>
          <p:cNvPr id="15" name="object 2">
            <a:extLst>
              <a:ext uri="{FF2B5EF4-FFF2-40B4-BE49-F238E27FC236}">
                <a16:creationId xmlns:a16="http://schemas.microsoft.com/office/drawing/2014/main" id="{C245648B-C88B-48DE-8AFC-A6411FA653BA}"/>
              </a:ext>
            </a:extLst>
          </p:cNvPr>
          <p:cNvSpPr/>
          <p:nvPr/>
        </p:nvSpPr>
        <p:spPr>
          <a:xfrm>
            <a:off x="0" y="6296133"/>
            <a:ext cx="12192000" cy="561975"/>
          </a:xfrm>
          <a:custGeom>
            <a:avLst/>
            <a:gdLst/>
            <a:ahLst/>
            <a:cxnLst/>
            <a:rect l="l" t="t" r="r" b="b"/>
            <a:pathLst>
              <a:path w="12192000" h="561975">
                <a:moveTo>
                  <a:pt x="12192000" y="0"/>
                </a:moveTo>
                <a:lnTo>
                  <a:pt x="5613" y="0"/>
                </a:lnTo>
                <a:lnTo>
                  <a:pt x="0" y="561873"/>
                </a:lnTo>
                <a:lnTo>
                  <a:pt x="12192000" y="561873"/>
                </a:lnTo>
                <a:lnTo>
                  <a:pt x="12192000" y="0"/>
                </a:lnTo>
                <a:close/>
              </a:path>
            </a:pathLst>
          </a:custGeom>
          <a:solidFill>
            <a:srgbClr val="27829D"/>
          </a:solidFill>
        </p:spPr>
        <p:txBody>
          <a:bodyPr wrap="square" lIns="0" tIns="0" rIns="0" bIns="0" rtlCol="0"/>
          <a:lstStyle/>
          <a:p>
            <a:endParaRPr dirty="0"/>
          </a:p>
        </p:txBody>
      </p:sp>
      <p:sp>
        <p:nvSpPr>
          <p:cNvPr id="17" name="object 3">
            <a:extLst>
              <a:ext uri="{FF2B5EF4-FFF2-40B4-BE49-F238E27FC236}">
                <a16:creationId xmlns:a16="http://schemas.microsoft.com/office/drawing/2014/main" id="{2F08DE55-E3E2-4E74-9683-F9951D3086DE}"/>
              </a:ext>
            </a:extLst>
          </p:cNvPr>
          <p:cNvSpPr/>
          <p:nvPr/>
        </p:nvSpPr>
        <p:spPr>
          <a:xfrm>
            <a:off x="0" y="6296139"/>
            <a:ext cx="3813048" cy="561975"/>
          </a:xfrm>
          <a:custGeom>
            <a:avLst/>
            <a:gdLst/>
            <a:ahLst/>
            <a:cxnLst/>
            <a:rect l="l" t="t" r="r" b="b"/>
            <a:pathLst>
              <a:path w="3302000" h="561975">
                <a:moveTo>
                  <a:pt x="0" y="561860"/>
                </a:moveTo>
                <a:lnTo>
                  <a:pt x="3302000" y="561860"/>
                </a:lnTo>
                <a:lnTo>
                  <a:pt x="3302000" y="0"/>
                </a:lnTo>
                <a:lnTo>
                  <a:pt x="0" y="0"/>
                </a:lnTo>
                <a:lnTo>
                  <a:pt x="0" y="561860"/>
                </a:lnTo>
                <a:close/>
              </a:path>
            </a:pathLst>
          </a:custGeom>
          <a:solidFill>
            <a:srgbClr val="8FD169"/>
          </a:solidFill>
        </p:spPr>
        <p:txBody>
          <a:bodyPr wrap="square" lIns="0" tIns="0" rIns="0" bIns="0" rtlCol="0"/>
          <a:lstStyle/>
          <a:p>
            <a:endParaRPr dirty="0"/>
          </a:p>
        </p:txBody>
      </p:sp>
      <p:sp>
        <p:nvSpPr>
          <p:cNvPr id="16" name="TextBox 15">
            <a:extLst>
              <a:ext uri="{FF2B5EF4-FFF2-40B4-BE49-F238E27FC236}">
                <a16:creationId xmlns:a16="http://schemas.microsoft.com/office/drawing/2014/main" id="{60F38EED-7551-4B5C-B957-C460A605CEC4}"/>
              </a:ext>
            </a:extLst>
          </p:cNvPr>
          <p:cNvSpPr txBox="1"/>
          <p:nvPr/>
        </p:nvSpPr>
        <p:spPr>
          <a:xfrm>
            <a:off x="5358130" y="6437376"/>
            <a:ext cx="6681470" cy="276999"/>
          </a:xfrm>
          <a:prstGeom prst="rect">
            <a:avLst/>
          </a:prstGeom>
          <a:noFill/>
        </p:spPr>
        <p:txBody>
          <a:bodyPr wrap="square" rtlCol="0">
            <a:spAutoFit/>
          </a:bodyPr>
          <a:lstStyle/>
          <a:p>
            <a:r>
              <a:rPr lang="en-US" sz="1200" b="1" dirty="0">
                <a:solidFill>
                  <a:schemeClr val="bg1"/>
                </a:solidFill>
                <a:latin typeface="Arial" panose="020B0604020202020204" pitchFamily="34" charset="0"/>
                <a:cs typeface="Arial" panose="020B0604020202020204" pitchFamily="34" charset="0"/>
              </a:rPr>
              <a:t>Master Ordinance		Portland Housing Bureau                                      	</a:t>
            </a:r>
          </a:p>
        </p:txBody>
      </p:sp>
      <p:sp>
        <p:nvSpPr>
          <p:cNvPr id="18" name="Rectangle 17">
            <a:extLst>
              <a:ext uri="{FF2B5EF4-FFF2-40B4-BE49-F238E27FC236}">
                <a16:creationId xmlns:a16="http://schemas.microsoft.com/office/drawing/2014/main" id="{801E8509-475C-429B-A8C5-788B0D253164}"/>
              </a:ext>
            </a:extLst>
          </p:cNvPr>
          <p:cNvSpPr/>
          <p:nvPr/>
        </p:nvSpPr>
        <p:spPr>
          <a:xfrm>
            <a:off x="152400" y="128637"/>
            <a:ext cx="9144000" cy="553998"/>
          </a:xfrm>
          <a:prstGeom prst="rect">
            <a:avLst/>
          </a:prstGeom>
        </p:spPr>
        <p:txBody>
          <a:bodyPr wrap="square" lIns="91440" tIns="45720" rIns="91440" bIns="45720" anchor="t">
            <a:spAutoFit/>
          </a:bodyPr>
          <a:lstStyle/>
          <a:p>
            <a:r>
              <a:rPr lang="en-US" sz="3000" b="1" dirty="0">
                <a:solidFill>
                  <a:schemeClr val="bg1"/>
                </a:solidFill>
                <a:latin typeface="Arial"/>
                <a:cs typeface="Arial"/>
              </a:rPr>
              <a:t>Rental Services Office Programmatic Targets</a:t>
            </a:r>
          </a:p>
        </p:txBody>
      </p:sp>
    </p:spTree>
    <p:extLst>
      <p:ext uri="{BB962C8B-B14F-4D97-AF65-F5344CB8AC3E}">
        <p14:creationId xmlns:p14="http://schemas.microsoft.com/office/powerpoint/2010/main" val="1423585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7FE543D-A9BA-4AB0-A6BF-272A2D080F5C}"/>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5400">
              <a:lnSpc>
                <a:spcPct val="100000"/>
              </a:lnSpc>
              <a:spcBef>
                <a:spcPts val="40"/>
              </a:spcBef>
            </a:pPr>
            <a:fld id="{81D60167-4931-47E6-BA6A-407CBD079E47}" type="slidenum">
              <a:rPr lang="en-US" smtClean="0"/>
              <a:pPr marL="25400">
                <a:lnSpc>
                  <a:spcPct val="100000"/>
                </a:lnSpc>
                <a:spcBef>
                  <a:spcPts val="40"/>
                </a:spcBef>
              </a:pPr>
              <a:t>8</a:t>
            </a:fld>
            <a:endParaRPr lang="en-US" dirty="0"/>
          </a:p>
        </p:txBody>
      </p:sp>
      <p:sp>
        <p:nvSpPr>
          <p:cNvPr id="9" name="Rectangle 8">
            <a:extLst>
              <a:ext uri="{FF2B5EF4-FFF2-40B4-BE49-F238E27FC236}">
                <a16:creationId xmlns:a16="http://schemas.microsoft.com/office/drawing/2014/main" id="{3F2496E0-E9DF-4A29-87F1-BF128C473133}"/>
              </a:ext>
            </a:extLst>
          </p:cNvPr>
          <p:cNvSpPr/>
          <p:nvPr/>
        </p:nvSpPr>
        <p:spPr>
          <a:xfrm>
            <a:off x="6008363" y="1302921"/>
            <a:ext cx="175276" cy="41210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B3C17F91-E5A2-4705-BE37-3517E36FFD3E}"/>
              </a:ext>
            </a:extLst>
          </p:cNvPr>
          <p:cNvPicPr>
            <a:picLocks noChangeAspect="1"/>
          </p:cNvPicPr>
          <p:nvPr/>
        </p:nvPicPr>
        <p:blipFill>
          <a:blip r:embed="rId3"/>
          <a:stretch>
            <a:fillRect/>
          </a:stretch>
        </p:blipFill>
        <p:spPr>
          <a:xfrm flipH="1">
            <a:off x="0" y="0"/>
            <a:ext cx="12229390" cy="1164457"/>
          </a:xfrm>
          <a:prstGeom prst="rect">
            <a:avLst/>
          </a:prstGeom>
        </p:spPr>
      </p:pic>
      <p:sp>
        <p:nvSpPr>
          <p:cNvPr id="10" name="TextBox 9">
            <a:extLst>
              <a:ext uri="{FF2B5EF4-FFF2-40B4-BE49-F238E27FC236}">
                <a16:creationId xmlns:a16="http://schemas.microsoft.com/office/drawing/2014/main" id="{FEC6ED7B-82DD-41A9-B98D-9A2BC34A74BF}"/>
              </a:ext>
            </a:extLst>
          </p:cNvPr>
          <p:cNvSpPr txBox="1"/>
          <p:nvPr/>
        </p:nvSpPr>
        <p:spPr>
          <a:xfrm>
            <a:off x="5562600" y="6657201"/>
            <a:ext cx="6681470" cy="276999"/>
          </a:xfrm>
          <a:prstGeom prst="rect">
            <a:avLst/>
          </a:prstGeom>
          <a:noFill/>
        </p:spPr>
        <p:txBody>
          <a:bodyPr wrap="square" rtlCol="0">
            <a:spAutoFit/>
          </a:bodyPr>
          <a:lstStyle/>
          <a:p>
            <a:r>
              <a:rPr lang="en-US" sz="1200" b="1" dirty="0">
                <a:solidFill>
                  <a:schemeClr val="bg1"/>
                </a:solidFill>
                <a:latin typeface="Arial" panose="020B0604020202020204" pitchFamily="34" charset="0"/>
                <a:cs typeface="Arial" panose="020B0604020202020204" pitchFamily="34" charset="0"/>
              </a:rPr>
              <a:t>Division Street Apartments 04/22/2020 Portland Housing Bureau                       5                </a:t>
            </a:r>
          </a:p>
        </p:txBody>
      </p:sp>
      <p:sp>
        <p:nvSpPr>
          <p:cNvPr id="11" name="object 6">
            <a:extLst>
              <a:ext uri="{FF2B5EF4-FFF2-40B4-BE49-F238E27FC236}">
                <a16:creationId xmlns:a16="http://schemas.microsoft.com/office/drawing/2014/main" id="{6792B27E-ADB9-49D3-B468-B062811CDB24}"/>
              </a:ext>
            </a:extLst>
          </p:cNvPr>
          <p:cNvSpPr txBox="1">
            <a:spLocks/>
          </p:cNvSpPr>
          <p:nvPr/>
        </p:nvSpPr>
        <p:spPr>
          <a:xfrm>
            <a:off x="457200" y="1537823"/>
            <a:ext cx="10747665" cy="3513782"/>
          </a:xfrm>
          <a:prstGeom prst="rect">
            <a:avLst/>
          </a:prstGeom>
        </p:spPr>
        <p:txBody>
          <a:bodyPr vert="horz" wrap="square" lIns="0" tIns="66040" rIns="0" bIns="0" rtlCol="0" anchor="t">
            <a:spAutoFit/>
          </a:bodyPr>
          <a:lstStyle>
            <a:lvl1pPr>
              <a:defRPr sz="4000" b="1" i="0">
                <a:solidFill>
                  <a:srgbClr val="27829D"/>
                </a:solidFill>
                <a:latin typeface="Arial"/>
                <a:ea typeface="+mj-ea"/>
                <a:cs typeface="Arial"/>
              </a:defRPr>
            </a:lvl1pPr>
          </a:lstStyle>
          <a:p>
            <a:pPr marR="5080" lvl="0">
              <a:spcAft>
                <a:spcPts val="1800"/>
              </a:spcAft>
            </a:pPr>
            <a:r>
              <a:rPr lang="en-US" sz="2400" kern="0" dirty="0"/>
              <a:t>Fair Housing, Tenant &amp; Landlord Education/Training FY 21/22 targets</a:t>
            </a:r>
            <a:endParaRPr lang="en-US" sz="2000" kern="0" dirty="0"/>
          </a:p>
          <a:p>
            <a:pPr marL="342900" marR="5080" indent="-342900">
              <a:spcAft>
                <a:spcPts val="1800"/>
              </a:spcAft>
              <a:buFont typeface="Arial" panose="020B0604020202020204" pitchFamily="34" charset="0"/>
              <a:buChar char="•"/>
            </a:pPr>
            <a:r>
              <a:rPr lang="en-US" sz="2000" kern="0" dirty="0"/>
              <a:t>Fair Housing: 15 Fair Housing trainings, 500 calls on hotline, 50 Fair Housing investigations, 44 Fair Housing tests</a:t>
            </a:r>
          </a:p>
          <a:p>
            <a:pPr marL="342900" marR="5080" indent="-342900">
              <a:spcAft>
                <a:spcPts val="1800"/>
              </a:spcAft>
              <a:buFont typeface="Arial" panose="020B0604020202020204" pitchFamily="34" charset="0"/>
              <a:buChar char="•"/>
            </a:pPr>
            <a:r>
              <a:rPr lang="en-US" sz="2000" kern="0" dirty="0"/>
              <a:t>Landlord/Tenant Education: 16 – 20 landlord/tenant training webinars/workshops serving 160 – 300</a:t>
            </a:r>
          </a:p>
          <a:p>
            <a:pPr marL="342900" marR="5080" indent="-342900">
              <a:spcAft>
                <a:spcPts val="1800"/>
              </a:spcAft>
              <a:buFont typeface="Arial" panose="020B0604020202020204" pitchFamily="34" charset="0"/>
              <a:buChar char="•"/>
            </a:pPr>
            <a:r>
              <a:rPr lang="en-US" sz="2000" kern="0" dirty="0"/>
              <a:t>Specific targets for underserved BIPOC households: 75 individuals accessing training, 30 households accessing 300 hours of legal assistance</a:t>
            </a:r>
          </a:p>
          <a:p>
            <a:pPr marL="342900" marR="5080" indent="-342900">
              <a:spcAft>
                <a:spcPts val="1800"/>
              </a:spcAft>
              <a:buFont typeface="Arial" panose="020B0604020202020204" pitchFamily="34" charset="0"/>
              <a:buChar char="•"/>
            </a:pPr>
            <a:r>
              <a:rPr lang="en-US" sz="2000" kern="0" dirty="0"/>
              <a:t>Emphasis on culturally appropriate outreach and training</a:t>
            </a:r>
          </a:p>
        </p:txBody>
      </p:sp>
      <p:sp>
        <p:nvSpPr>
          <p:cNvPr id="12" name="Slide Number Placeholder 2">
            <a:extLst>
              <a:ext uri="{FF2B5EF4-FFF2-40B4-BE49-F238E27FC236}">
                <a16:creationId xmlns:a16="http://schemas.microsoft.com/office/drawing/2014/main" id="{456E8F8F-68AA-4EB3-8E43-07A7179E69C0}"/>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5400">
              <a:spcBef>
                <a:spcPts val="40"/>
              </a:spcBef>
            </a:pPr>
            <a:fld id="{81D60167-4931-47E6-BA6A-407CBD079E47}" type="slidenum">
              <a:rPr lang="en-US" smtClean="0"/>
              <a:pPr marL="25400">
                <a:spcBef>
                  <a:spcPts val="40"/>
                </a:spcBef>
              </a:pPr>
              <a:t>8</a:t>
            </a:fld>
            <a:endParaRPr lang="en-US" dirty="0"/>
          </a:p>
        </p:txBody>
      </p:sp>
      <p:pic>
        <p:nvPicPr>
          <p:cNvPr id="14" name="Picture 13">
            <a:extLst>
              <a:ext uri="{FF2B5EF4-FFF2-40B4-BE49-F238E27FC236}">
                <a16:creationId xmlns:a16="http://schemas.microsoft.com/office/drawing/2014/main" id="{EE7F6178-746E-465A-9201-803D05C07AD9}"/>
              </a:ext>
            </a:extLst>
          </p:cNvPr>
          <p:cNvPicPr>
            <a:picLocks noChangeAspect="1"/>
          </p:cNvPicPr>
          <p:nvPr/>
        </p:nvPicPr>
        <p:blipFill rotWithShape="1">
          <a:blip r:embed="rId3"/>
          <a:srcRect r="3614"/>
          <a:stretch/>
        </p:blipFill>
        <p:spPr>
          <a:xfrm>
            <a:off x="0" y="6303764"/>
            <a:ext cx="12192000" cy="560832"/>
          </a:xfrm>
          <a:prstGeom prst="rect">
            <a:avLst/>
          </a:prstGeom>
        </p:spPr>
      </p:pic>
      <p:sp>
        <p:nvSpPr>
          <p:cNvPr id="15" name="object 2">
            <a:extLst>
              <a:ext uri="{FF2B5EF4-FFF2-40B4-BE49-F238E27FC236}">
                <a16:creationId xmlns:a16="http://schemas.microsoft.com/office/drawing/2014/main" id="{C245648B-C88B-48DE-8AFC-A6411FA653BA}"/>
              </a:ext>
            </a:extLst>
          </p:cNvPr>
          <p:cNvSpPr/>
          <p:nvPr/>
        </p:nvSpPr>
        <p:spPr>
          <a:xfrm>
            <a:off x="0" y="6296133"/>
            <a:ext cx="12192000" cy="561975"/>
          </a:xfrm>
          <a:custGeom>
            <a:avLst/>
            <a:gdLst/>
            <a:ahLst/>
            <a:cxnLst/>
            <a:rect l="l" t="t" r="r" b="b"/>
            <a:pathLst>
              <a:path w="12192000" h="561975">
                <a:moveTo>
                  <a:pt x="12192000" y="0"/>
                </a:moveTo>
                <a:lnTo>
                  <a:pt x="5613" y="0"/>
                </a:lnTo>
                <a:lnTo>
                  <a:pt x="0" y="561873"/>
                </a:lnTo>
                <a:lnTo>
                  <a:pt x="12192000" y="561873"/>
                </a:lnTo>
                <a:lnTo>
                  <a:pt x="12192000" y="0"/>
                </a:lnTo>
                <a:close/>
              </a:path>
            </a:pathLst>
          </a:custGeom>
          <a:solidFill>
            <a:srgbClr val="27829D"/>
          </a:solidFill>
        </p:spPr>
        <p:txBody>
          <a:bodyPr wrap="square" lIns="0" tIns="0" rIns="0" bIns="0" rtlCol="0"/>
          <a:lstStyle/>
          <a:p>
            <a:endParaRPr dirty="0"/>
          </a:p>
        </p:txBody>
      </p:sp>
      <p:sp>
        <p:nvSpPr>
          <p:cNvPr id="17" name="object 3">
            <a:extLst>
              <a:ext uri="{FF2B5EF4-FFF2-40B4-BE49-F238E27FC236}">
                <a16:creationId xmlns:a16="http://schemas.microsoft.com/office/drawing/2014/main" id="{2F08DE55-E3E2-4E74-9683-F9951D3086DE}"/>
              </a:ext>
            </a:extLst>
          </p:cNvPr>
          <p:cNvSpPr/>
          <p:nvPr/>
        </p:nvSpPr>
        <p:spPr>
          <a:xfrm>
            <a:off x="0" y="6296139"/>
            <a:ext cx="3813048" cy="561975"/>
          </a:xfrm>
          <a:custGeom>
            <a:avLst/>
            <a:gdLst/>
            <a:ahLst/>
            <a:cxnLst/>
            <a:rect l="l" t="t" r="r" b="b"/>
            <a:pathLst>
              <a:path w="3302000" h="561975">
                <a:moveTo>
                  <a:pt x="0" y="561860"/>
                </a:moveTo>
                <a:lnTo>
                  <a:pt x="3302000" y="561860"/>
                </a:lnTo>
                <a:lnTo>
                  <a:pt x="3302000" y="0"/>
                </a:lnTo>
                <a:lnTo>
                  <a:pt x="0" y="0"/>
                </a:lnTo>
                <a:lnTo>
                  <a:pt x="0" y="561860"/>
                </a:lnTo>
                <a:close/>
              </a:path>
            </a:pathLst>
          </a:custGeom>
          <a:solidFill>
            <a:srgbClr val="8FD169"/>
          </a:solidFill>
        </p:spPr>
        <p:txBody>
          <a:bodyPr wrap="square" lIns="0" tIns="0" rIns="0" bIns="0" rtlCol="0"/>
          <a:lstStyle/>
          <a:p>
            <a:endParaRPr dirty="0"/>
          </a:p>
        </p:txBody>
      </p:sp>
      <p:sp>
        <p:nvSpPr>
          <p:cNvPr id="16" name="TextBox 15">
            <a:extLst>
              <a:ext uri="{FF2B5EF4-FFF2-40B4-BE49-F238E27FC236}">
                <a16:creationId xmlns:a16="http://schemas.microsoft.com/office/drawing/2014/main" id="{60F38EED-7551-4B5C-B957-C460A605CEC4}"/>
              </a:ext>
            </a:extLst>
          </p:cNvPr>
          <p:cNvSpPr txBox="1"/>
          <p:nvPr/>
        </p:nvSpPr>
        <p:spPr>
          <a:xfrm>
            <a:off x="5358130" y="6437376"/>
            <a:ext cx="6681470" cy="276999"/>
          </a:xfrm>
          <a:prstGeom prst="rect">
            <a:avLst/>
          </a:prstGeom>
          <a:noFill/>
        </p:spPr>
        <p:txBody>
          <a:bodyPr wrap="square" rtlCol="0">
            <a:spAutoFit/>
          </a:bodyPr>
          <a:lstStyle/>
          <a:p>
            <a:r>
              <a:rPr lang="en-US" sz="1200" b="1" dirty="0">
                <a:solidFill>
                  <a:schemeClr val="bg1"/>
                </a:solidFill>
                <a:latin typeface="Arial" panose="020B0604020202020204" pitchFamily="34" charset="0"/>
                <a:cs typeface="Arial" panose="020B0604020202020204" pitchFamily="34" charset="0"/>
              </a:rPr>
              <a:t>Master Ordinance		Portland Housing Bureau                                      	</a:t>
            </a:r>
          </a:p>
        </p:txBody>
      </p:sp>
      <p:sp>
        <p:nvSpPr>
          <p:cNvPr id="18" name="Rectangle 17">
            <a:extLst>
              <a:ext uri="{FF2B5EF4-FFF2-40B4-BE49-F238E27FC236}">
                <a16:creationId xmlns:a16="http://schemas.microsoft.com/office/drawing/2014/main" id="{801E8509-475C-429B-A8C5-788B0D253164}"/>
              </a:ext>
            </a:extLst>
          </p:cNvPr>
          <p:cNvSpPr/>
          <p:nvPr/>
        </p:nvSpPr>
        <p:spPr>
          <a:xfrm>
            <a:off x="152400" y="128637"/>
            <a:ext cx="9144000" cy="553998"/>
          </a:xfrm>
          <a:prstGeom prst="rect">
            <a:avLst/>
          </a:prstGeom>
        </p:spPr>
        <p:txBody>
          <a:bodyPr wrap="square" lIns="91440" tIns="45720" rIns="91440" bIns="45720" anchor="t">
            <a:spAutoFit/>
          </a:bodyPr>
          <a:lstStyle/>
          <a:p>
            <a:r>
              <a:rPr lang="en-US" sz="3000" b="1" dirty="0">
                <a:solidFill>
                  <a:schemeClr val="bg1"/>
                </a:solidFill>
                <a:latin typeface="Arial"/>
                <a:cs typeface="Arial"/>
              </a:rPr>
              <a:t>Rental Services Office Programmatic Targets</a:t>
            </a:r>
          </a:p>
        </p:txBody>
      </p:sp>
    </p:spTree>
    <p:extLst>
      <p:ext uri="{BB962C8B-B14F-4D97-AF65-F5344CB8AC3E}">
        <p14:creationId xmlns:p14="http://schemas.microsoft.com/office/powerpoint/2010/main" val="39785233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1806054"/>
            <a:ext cx="12192000" cy="4490085"/>
          </a:xfrm>
          <a:custGeom>
            <a:avLst/>
            <a:gdLst/>
            <a:ahLst/>
            <a:cxnLst/>
            <a:rect l="l" t="t" r="r" b="b"/>
            <a:pathLst>
              <a:path w="12192000" h="4490085">
                <a:moveTo>
                  <a:pt x="0" y="4489919"/>
                </a:moveTo>
                <a:lnTo>
                  <a:pt x="12192000" y="4489919"/>
                </a:lnTo>
                <a:lnTo>
                  <a:pt x="12192000" y="0"/>
                </a:lnTo>
                <a:lnTo>
                  <a:pt x="0" y="0"/>
                </a:lnTo>
                <a:lnTo>
                  <a:pt x="0" y="4489919"/>
                </a:lnTo>
                <a:close/>
              </a:path>
            </a:pathLst>
          </a:custGeom>
          <a:solidFill>
            <a:srgbClr val="27829D"/>
          </a:solidFill>
        </p:spPr>
        <p:txBody>
          <a:bodyPr wrap="square" lIns="0" tIns="0" rIns="0" bIns="0" rtlCol="0"/>
          <a:lstStyle/>
          <a:p>
            <a:endParaRPr dirty="0"/>
          </a:p>
        </p:txBody>
      </p:sp>
      <p:sp>
        <p:nvSpPr>
          <p:cNvPr id="3" name="object 3"/>
          <p:cNvSpPr/>
          <p:nvPr/>
        </p:nvSpPr>
        <p:spPr>
          <a:xfrm>
            <a:off x="0" y="6296139"/>
            <a:ext cx="12192000" cy="561975"/>
          </a:xfrm>
          <a:custGeom>
            <a:avLst/>
            <a:gdLst/>
            <a:ahLst/>
            <a:cxnLst/>
            <a:rect l="l" t="t" r="r" b="b"/>
            <a:pathLst>
              <a:path w="12192000" h="561975">
                <a:moveTo>
                  <a:pt x="12192000" y="561860"/>
                </a:moveTo>
                <a:lnTo>
                  <a:pt x="12192000" y="0"/>
                </a:lnTo>
                <a:lnTo>
                  <a:pt x="0" y="0"/>
                </a:lnTo>
                <a:lnTo>
                  <a:pt x="0" y="561860"/>
                </a:lnTo>
                <a:lnTo>
                  <a:pt x="12192000" y="561860"/>
                </a:lnTo>
                <a:close/>
              </a:path>
            </a:pathLst>
          </a:custGeom>
          <a:solidFill>
            <a:srgbClr val="8FD169"/>
          </a:solidFill>
        </p:spPr>
        <p:txBody>
          <a:bodyPr wrap="square" lIns="0" tIns="0" rIns="0" bIns="0" rtlCol="0"/>
          <a:lstStyle/>
          <a:p>
            <a:endParaRPr/>
          </a:p>
        </p:txBody>
      </p:sp>
      <p:sp>
        <p:nvSpPr>
          <p:cNvPr id="7" name="object 7"/>
          <p:cNvSpPr txBox="1">
            <a:spLocks noGrp="1"/>
          </p:cNvSpPr>
          <p:nvPr>
            <p:ph type="title"/>
          </p:nvPr>
        </p:nvSpPr>
        <p:spPr>
          <a:xfrm>
            <a:off x="685800" y="2795626"/>
            <a:ext cx="9372596" cy="948978"/>
          </a:xfrm>
          <a:prstGeom prst="rect">
            <a:avLst/>
          </a:prstGeom>
        </p:spPr>
        <p:txBody>
          <a:bodyPr vert="horz" wrap="square" lIns="0" tIns="114300" rIns="0" bIns="0" rtlCol="0">
            <a:spAutoFit/>
          </a:bodyPr>
          <a:lstStyle/>
          <a:p>
            <a:pPr marL="12700" marR="5080" algn="ctr">
              <a:lnSpc>
                <a:spcPts val="6500"/>
              </a:lnSpc>
              <a:spcBef>
                <a:spcPts val="900"/>
              </a:spcBef>
            </a:pPr>
            <a:r>
              <a:rPr lang="en-US" sz="7200" dirty="0">
                <a:solidFill>
                  <a:schemeClr val="bg1"/>
                </a:solidFill>
              </a:rPr>
              <a:t>Questions?</a:t>
            </a:r>
            <a:endParaRPr sz="7200" dirty="0">
              <a:solidFill>
                <a:schemeClr val="bg1"/>
              </a:solidFill>
            </a:endParaRPr>
          </a:p>
        </p:txBody>
      </p:sp>
      <p:pic>
        <p:nvPicPr>
          <p:cNvPr id="9" name="Picture 8" descr="A picture containing text&#10;&#10;Description automatically generated">
            <a:extLst>
              <a:ext uri="{FF2B5EF4-FFF2-40B4-BE49-F238E27FC236}">
                <a16:creationId xmlns:a16="http://schemas.microsoft.com/office/drawing/2014/main" id="{E961B530-1D33-447D-8EE8-7E0234541CB7}"/>
              </a:ext>
            </a:extLst>
          </p:cNvPr>
          <p:cNvPicPr/>
          <p:nvPr/>
        </p:nvPicPr>
        <p:blipFill>
          <a:blip r:embed="rId2">
            <a:extLst>
              <a:ext uri="{28A0092B-C50C-407E-A947-70E740481C1C}">
                <a14:useLocalDpi xmlns:a14="http://schemas.microsoft.com/office/drawing/2010/main" val="0"/>
              </a:ext>
            </a:extLst>
          </a:blip>
          <a:stretch>
            <a:fillRect/>
          </a:stretch>
        </p:blipFill>
        <p:spPr>
          <a:xfrm>
            <a:off x="152400" y="96777"/>
            <a:ext cx="5698026" cy="1624105"/>
          </a:xfrm>
          <a:prstGeom prst="rect">
            <a:avLst/>
          </a:prstGeom>
        </p:spPr>
      </p:pic>
    </p:spTree>
    <p:extLst>
      <p:ext uri="{BB962C8B-B14F-4D97-AF65-F5344CB8AC3E}">
        <p14:creationId xmlns:p14="http://schemas.microsoft.com/office/powerpoint/2010/main" val="14987495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13037</TotalTime>
  <Words>890</Words>
  <Application>Microsoft Office PowerPoint</Application>
  <PresentationFormat>Widescreen</PresentationFormat>
  <Paragraphs>83</Paragraphs>
  <Slides>9</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Master Ordinance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PHB PPT Twmplate</dc:title>
  <dc:creator>Benoit, Emily</dc:creator>
  <cp:lastModifiedBy>Jeffries, Stacy</cp:lastModifiedBy>
  <cp:revision>32</cp:revision>
  <dcterms:created xsi:type="dcterms:W3CDTF">2017-10-04T08:00:34Z</dcterms:created>
  <dcterms:modified xsi:type="dcterms:W3CDTF">2021-06-17T18:06:36Z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2017-10-03T00:00:00Z</vt:filetime>
  </property>
  <property fmtid="{D5CDD505-2E9C-101B-9397-08002B2CF9AE}" pid="3" name="Creator">
    <vt:lpwstr>PowerPoint</vt:lpwstr>
  </property>
  <property fmtid="{D5CDD505-2E9C-101B-9397-08002B2CF9AE}" pid="4" name="LastSaved">
    <vt:filetime>2017-10-04T00:00:00Z</vt:filetime>
  </property>
</Properties>
</file>