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2" r:id="rId3"/>
    <p:sldId id="285" r:id="rId4"/>
    <p:sldId id="305" r:id="rId5"/>
    <p:sldId id="284" r:id="rId6"/>
    <p:sldId id="308" r:id="rId7"/>
    <p:sldId id="309" r:id="rId8"/>
    <p:sldId id="286" r:id="rId9"/>
    <p:sldId id="287" r:id="rId10"/>
    <p:sldId id="288" r:id="rId11"/>
    <p:sldId id="290" r:id="rId12"/>
    <p:sldId id="304" r:id="rId13"/>
    <p:sldId id="307" r:id="rId14"/>
    <p:sldId id="292" r:id="rId15"/>
    <p:sldId id="293" r:id="rId16"/>
    <p:sldId id="294" r:id="rId17"/>
    <p:sldId id="289" r:id="rId18"/>
    <p:sldId id="291" r:id="rId19"/>
    <p:sldId id="280" r:id="rId20"/>
    <p:sldId id="299" r:id="rId21"/>
    <p:sldId id="300" r:id="rId22"/>
    <p:sldId id="301" r:id="rId23"/>
    <p:sldId id="302" r:id="rId24"/>
    <p:sldId id="303"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B784BB-6E0A-4636-93A1-0B81E376E956}" v="9" dt="2021-06-02T16:41:04.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9" autoAdjust="0"/>
    <p:restoredTop sz="88856" autoAdjust="0"/>
  </p:normalViewPr>
  <p:slideViewPr>
    <p:cSldViewPr snapToGrid="0">
      <p:cViewPr varScale="1">
        <p:scale>
          <a:sx n="64" d="100"/>
          <a:sy n="64" d="100"/>
        </p:scale>
        <p:origin x="1212" y="6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ster, Markisha" userId="7dc0b34b-5b67-4a02-883c-2537a03e23ba" providerId="ADAL" clId="{5BB784BB-6E0A-4636-93A1-0B81E376E956}"/>
    <pc:docChg chg="undo custSel addSld delSld modSld">
      <pc:chgData name="Webster, Markisha" userId="7dc0b34b-5b67-4a02-883c-2537a03e23ba" providerId="ADAL" clId="{5BB784BB-6E0A-4636-93A1-0B81E376E956}" dt="2021-06-02T16:47:45.622" v="3435" actId="47"/>
      <pc:docMkLst>
        <pc:docMk/>
      </pc:docMkLst>
      <pc:sldChg chg="modSp mod">
        <pc:chgData name="Webster, Markisha" userId="7dc0b34b-5b67-4a02-883c-2537a03e23ba" providerId="ADAL" clId="{5BB784BB-6E0A-4636-93A1-0B81E376E956}" dt="2021-06-02T16:15:40.252" v="2490" actId="20577"/>
        <pc:sldMkLst>
          <pc:docMk/>
          <pc:sldMk cId="2082768194" sldId="256"/>
        </pc:sldMkLst>
        <pc:spChg chg="mod">
          <ac:chgData name="Webster, Markisha" userId="7dc0b34b-5b67-4a02-883c-2537a03e23ba" providerId="ADAL" clId="{5BB784BB-6E0A-4636-93A1-0B81E376E956}" dt="2021-06-02T16:15:40.252" v="2490" actId="20577"/>
          <ac:spMkLst>
            <pc:docMk/>
            <pc:sldMk cId="2082768194" sldId="256"/>
            <ac:spMk id="4" creationId="{2D00B025-ACB4-49B3-BDC1-3763E5C2A771}"/>
          </ac:spMkLst>
        </pc:spChg>
      </pc:sldChg>
      <pc:sldChg chg="modNotesTx">
        <pc:chgData name="Webster, Markisha" userId="7dc0b34b-5b67-4a02-883c-2537a03e23ba" providerId="ADAL" clId="{5BB784BB-6E0A-4636-93A1-0B81E376E956}" dt="2021-06-02T16:04:58.347" v="2064" actId="6549"/>
        <pc:sldMkLst>
          <pc:docMk/>
          <pc:sldMk cId="798645039" sldId="280"/>
        </pc:sldMkLst>
      </pc:sldChg>
      <pc:sldChg chg="modSp mod modNotesTx">
        <pc:chgData name="Webster, Markisha" userId="7dc0b34b-5b67-4a02-883c-2537a03e23ba" providerId="ADAL" clId="{5BB784BB-6E0A-4636-93A1-0B81E376E956}" dt="2021-06-02T16:39:34.731" v="3062" actId="6549"/>
        <pc:sldMkLst>
          <pc:docMk/>
          <pc:sldMk cId="1003891028" sldId="282"/>
        </pc:sldMkLst>
        <pc:spChg chg="mod">
          <ac:chgData name="Webster, Markisha" userId="7dc0b34b-5b67-4a02-883c-2537a03e23ba" providerId="ADAL" clId="{5BB784BB-6E0A-4636-93A1-0B81E376E956}" dt="2021-06-02T16:39:34.731" v="3062" actId="6549"/>
          <ac:spMkLst>
            <pc:docMk/>
            <pc:sldMk cId="1003891028" sldId="282"/>
            <ac:spMk id="7" creationId="{90991AEC-1FD2-469E-9D26-2A76D0BE66FC}"/>
          </ac:spMkLst>
        </pc:spChg>
      </pc:sldChg>
      <pc:sldChg chg="modNotesTx">
        <pc:chgData name="Webster, Markisha" userId="7dc0b34b-5b67-4a02-883c-2537a03e23ba" providerId="ADAL" clId="{5BB784BB-6E0A-4636-93A1-0B81E376E956}" dt="2021-06-02T15:49:56.327" v="885" actId="20577"/>
        <pc:sldMkLst>
          <pc:docMk/>
          <pc:sldMk cId="3937542277" sldId="285"/>
        </pc:sldMkLst>
      </pc:sldChg>
      <pc:sldChg chg="modSp mod">
        <pc:chgData name="Webster, Markisha" userId="7dc0b34b-5b67-4a02-883c-2537a03e23ba" providerId="ADAL" clId="{5BB784BB-6E0A-4636-93A1-0B81E376E956}" dt="2021-06-02T16:14:27.472" v="2470" actId="20577"/>
        <pc:sldMkLst>
          <pc:docMk/>
          <pc:sldMk cId="505365431" sldId="292"/>
        </pc:sldMkLst>
        <pc:spChg chg="mod">
          <ac:chgData name="Webster, Markisha" userId="7dc0b34b-5b67-4a02-883c-2537a03e23ba" providerId="ADAL" clId="{5BB784BB-6E0A-4636-93A1-0B81E376E956}" dt="2021-06-02T16:14:27.472" v="2470" actId="20577"/>
          <ac:spMkLst>
            <pc:docMk/>
            <pc:sldMk cId="505365431" sldId="292"/>
            <ac:spMk id="5" creationId="{952C51F1-C966-478F-87EB-7EC658313A5E}"/>
          </ac:spMkLst>
        </pc:spChg>
        <pc:picChg chg="mod">
          <ac:chgData name="Webster, Markisha" userId="7dc0b34b-5b67-4a02-883c-2537a03e23ba" providerId="ADAL" clId="{5BB784BB-6E0A-4636-93A1-0B81E376E956}" dt="2021-06-02T16:14:25.503" v="2468" actId="1076"/>
          <ac:picMkLst>
            <pc:docMk/>
            <pc:sldMk cId="505365431" sldId="292"/>
            <ac:picMk id="4" creationId="{ED491364-C232-45F3-9ABE-934A80613AE7}"/>
          </ac:picMkLst>
        </pc:picChg>
      </pc:sldChg>
      <pc:sldChg chg="modSp mod">
        <pc:chgData name="Webster, Markisha" userId="7dc0b34b-5b67-4a02-883c-2537a03e23ba" providerId="ADAL" clId="{5BB784BB-6E0A-4636-93A1-0B81E376E956}" dt="2021-06-02T16:14:34.410" v="2472" actId="20577"/>
        <pc:sldMkLst>
          <pc:docMk/>
          <pc:sldMk cId="3993822239" sldId="293"/>
        </pc:sldMkLst>
        <pc:spChg chg="mod">
          <ac:chgData name="Webster, Markisha" userId="7dc0b34b-5b67-4a02-883c-2537a03e23ba" providerId="ADAL" clId="{5BB784BB-6E0A-4636-93A1-0B81E376E956}" dt="2021-06-02T16:14:34.410" v="2472" actId="20577"/>
          <ac:spMkLst>
            <pc:docMk/>
            <pc:sldMk cId="3993822239" sldId="293"/>
            <ac:spMk id="5" creationId="{952C51F1-C966-478F-87EB-7EC658313A5E}"/>
          </ac:spMkLst>
        </pc:spChg>
      </pc:sldChg>
      <pc:sldChg chg="modSp mod">
        <pc:chgData name="Webster, Markisha" userId="7dc0b34b-5b67-4a02-883c-2537a03e23ba" providerId="ADAL" clId="{5BB784BB-6E0A-4636-93A1-0B81E376E956}" dt="2021-06-02T16:14:39.606" v="2474" actId="20577"/>
        <pc:sldMkLst>
          <pc:docMk/>
          <pc:sldMk cId="3533318809" sldId="294"/>
        </pc:sldMkLst>
        <pc:spChg chg="mod">
          <ac:chgData name="Webster, Markisha" userId="7dc0b34b-5b67-4a02-883c-2537a03e23ba" providerId="ADAL" clId="{5BB784BB-6E0A-4636-93A1-0B81E376E956}" dt="2021-06-02T16:14:39.606" v="2474" actId="20577"/>
          <ac:spMkLst>
            <pc:docMk/>
            <pc:sldMk cId="3533318809" sldId="294"/>
            <ac:spMk id="5" creationId="{952C51F1-C966-478F-87EB-7EC658313A5E}"/>
          </ac:spMkLst>
        </pc:spChg>
      </pc:sldChg>
      <pc:sldChg chg="modSp mod">
        <pc:chgData name="Webster, Markisha" userId="7dc0b34b-5b67-4a02-883c-2537a03e23ba" providerId="ADAL" clId="{5BB784BB-6E0A-4636-93A1-0B81E376E956}" dt="2021-06-02T16:46:49.540" v="3430" actId="20577"/>
        <pc:sldMkLst>
          <pc:docMk/>
          <pc:sldMk cId="2582793142" sldId="299"/>
        </pc:sldMkLst>
        <pc:spChg chg="mod">
          <ac:chgData name="Webster, Markisha" userId="7dc0b34b-5b67-4a02-883c-2537a03e23ba" providerId="ADAL" clId="{5BB784BB-6E0A-4636-93A1-0B81E376E956}" dt="2021-06-02T16:46:49.540" v="3430" actId="20577"/>
          <ac:spMkLst>
            <pc:docMk/>
            <pc:sldMk cId="2582793142" sldId="299"/>
            <ac:spMk id="6" creationId="{053636E5-62C4-44AF-B134-C9985E0C6A4F}"/>
          </ac:spMkLst>
        </pc:spChg>
      </pc:sldChg>
      <pc:sldChg chg="addSp modSp new mod">
        <pc:chgData name="Webster, Markisha" userId="7dc0b34b-5b67-4a02-883c-2537a03e23ba" providerId="ADAL" clId="{5BB784BB-6E0A-4636-93A1-0B81E376E956}" dt="2021-06-01T22:38:44.318" v="75" actId="20577"/>
        <pc:sldMkLst>
          <pc:docMk/>
          <pc:sldMk cId="2653957305" sldId="304"/>
        </pc:sldMkLst>
        <pc:spChg chg="mod">
          <ac:chgData name="Webster, Markisha" userId="7dc0b34b-5b67-4a02-883c-2537a03e23ba" providerId="ADAL" clId="{5BB784BB-6E0A-4636-93A1-0B81E376E956}" dt="2021-06-01T22:38:44.318" v="75" actId="20577"/>
          <ac:spMkLst>
            <pc:docMk/>
            <pc:sldMk cId="2653957305" sldId="304"/>
            <ac:spMk id="2" creationId="{44CCE7E3-6019-4A3F-B512-03A2B6C3EFFE}"/>
          </ac:spMkLst>
        </pc:spChg>
        <pc:spChg chg="mod">
          <ac:chgData name="Webster, Markisha" userId="7dc0b34b-5b67-4a02-883c-2537a03e23ba" providerId="ADAL" clId="{5BB784BB-6E0A-4636-93A1-0B81E376E956}" dt="2021-06-01T22:38:20.029" v="63" actId="255"/>
          <ac:spMkLst>
            <pc:docMk/>
            <pc:sldMk cId="2653957305" sldId="304"/>
            <ac:spMk id="3" creationId="{A22C9F2C-D736-4B24-8B58-C14829B9CEA2}"/>
          </ac:spMkLst>
        </pc:spChg>
        <pc:picChg chg="add mod">
          <ac:chgData name="Webster, Markisha" userId="7dc0b34b-5b67-4a02-883c-2537a03e23ba" providerId="ADAL" clId="{5BB784BB-6E0A-4636-93A1-0B81E376E956}" dt="2021-06-01T22:38:07.371" v="62" actId="1076"/>
          <ac:picMkLst>
            <pc:docMk/>
            <pc:sldMk cId="2653957305" sldId="304"/>
            <ac:picMk id="4" creationId="{6552443F-1A8E-4F6C-BBF5-A842DA9B2FAB}"/>
          </ac:picMkLst>
        </pc:picChg>
        <pc:picChg chg="add mod">
          <ac:chgData name="Webster, Markisha" userId="7dc0b34b-5b67-4a02-883c-2537a03e23ba" providerId="ADAL" clId="{5BB784BB-6E0A-4636-93A1-0B81E376E956}" dt="2021-06-01T22:38:24.158" v="64" actId="1076"/>
          <ac:picMkLst>
            <pc:docMk/>
            <pc:sldMk cId="2653957305" sldId="304"/>
            <ac:picMk id="5" creationId="{0F909CB7-457C-4FB9-A127-51D0062D775B}"/>
          </ac:picMkLst>
        </pc:picChg>
      </pc:sldChg>
      <pc:sldChg chg="modSp new mod">
        <pc:chgData name="Webster, Markisha" userId="7dc0b34b-5b67-4a02-883c-2537a03e23ba" providerId="ADAL" clId="{5BB784BB-6E0A-4636-93A1-0B81E376E956}" dt="2021-06-02T16:26:42.471" v="2681" actId="20577"/>
        <pc:sldMkLst>
          <pc:docMk/>
          <pc:sldMk cId="4071869417" sldId="305"/>
        </pc:sldMkLst>
        <pc:spChg chg="mod">
          <ac:chgData name="Webster, Markisha" userId="7dc0b34b-5b67-4a02-883c-2537a03e23ba" providerId="ADAL" clId="{5BB784BB-6E0A-4636-93A1-0B81E376E956}" dt="2021-06-02T15:51:36.700" v="949" actId="20577"/>
          <ac:spMkLst>
            <pc:docMk/>
            <pc:sldMk cId="4071869417" sldId="305"/>
            <ac:spMk id="2" creationId="{AD237F74-D03A-4699-ADB5-72DAA0AE83FD}"/>
          </ac:spMkLst>
        </pc:spChg>
        <pc:spChg chg="mod">
          <ac:chgData name="Webster, Markisha" userId="7dc0b34b-5b67-4a02-883c-2537a03e23ba" providerId="ADAL" clId="{5BB784BB-6E0A-4636-93A1-0B81E376E956}" dt="2021-06-02T16:26:42.471" v="2681" actId="20577"/>
          <ac:spMkLst>
            <pc:docMk/>
            <pc:sldMk cId="4071869417" sldId="305"/>
            <ac:spMk id="3" creationId="{C64DDD31-C16C-49CE-B44C-7F6B54260695}"/>
          </ac:spMkLst>
        </pc:spChg>
      </pc:sldChg>
      <pc:sldChg chg="modSp new del mod">
        <pc:chgData name="Webster, Markisha" userId="7dc0b34b-5b67-4a02-883c-2537a03e23ba" providerId="ADAL" clId="{5BB784BB-6E0A-4636-93A1-0B81E376E956}" dt="2021-06-02T16:47:45.622" v="3435" actId="47"/>
        <pc:sldMkLst>
          <pc:docMk/>
          <pc:sldMk cId="2092689875" sldId="306"/>
        </pc:sldMkLst>
        <pc:spChg chg="mod">
          <ac:chgData name="Webster, Markisha" userId="7dc0b34b-5b67-4a02-883c-2537a03e23ba" providerId="ADAL" clId="{5BB784BB-6E0A-4636-93A1-0B81E376E956}" dt="2021-06-02T16:05:22.838" v="2093" actId="20577"/>
          <ac:spMkLst>
            <pc:docMk/>
            <pc:sldMk cId="2092689875" sldId="306"/>
            <ac:spMk id="2" creationId="{3DE52857-8E4D-4068-AA7B-F5462BB91952}"/>
          </ac:spMkLst>
        </pc:spChg>
        <pc:spChg chg="mod">
          <ac:chgData name="Webster, Markisha" userId="7dc0b34b-5b67-4a02-883c-2537a03e23ba" providerId="ADAL" clId="{5BB784BB-6E0A-4636-93A1-0B81E376E956}" dt="2021-06-02T16:47:37.176" v="3434" actId="15"/>
          <ac:spMkLst>
            <pc:docMk/>
            <pc:sldMk cId="2092689875" sldId="306"/>
            <ac:spMk id="3" creationId="{BF45883B-315D-44E8-8813-34EEC97749B1}"/>
          </ac:spMkLst>
        </pc:spChg>
      </pc:sldChg>
      <pc:sldChg chg="modSp new del mod">
        <pc:chgData name="Webster, Markisha" userId="7dc0b34b-5b67-4a02-883c-2537a03e23ba" providerId="ADAL" clId="{5BB784BB-6E0A-4636-93A1-0B81E376E956}" dt="2021-06-02T16:04:31.366" v="2063" actId="47"/>
        <pc:sldMkLst>
          <pc:docMk/>
          <pc:sldMk cId="3142484787" sldId="306"/>
        </pc:sldMkLst>
        <pc:spChg chg="mod">
          <ac:chgData name="Webster, Markisha" userId="7dc0b34b-5b67-4a02-883c-2537a03e23ba" providerId="ADAL" clId="{5BB784BB-6E0A-4636-93A1-0B81E376E956}" dt="2021-06-02T16:04:18.467" v="2061" actId="20577"/>
          <ac:spMkLst>
            <pc:docMk/>
            <pc:sldMk cId="3142484787" sldId="306"/>
            <ac:spMk id="2" creationId="{1F13A217-1C85-423A-B613-1626761201EF}"/>
          </ac:spMkLst>
        </pc:spChg>
        <pc:spChg chg="mod">
          <ac:chgData name="Webster, Markisha" userId="7dc0b34b-5b67-4a02-883c-2537a03e23ba" providerId="ADAL" clId="{5BB784BB-6E0A-4636-93A1-0B81E376E956}" dt="2021-06-02T16:04:24.042" v="2062" actId="5793"/>
          <ac:spMkLst>
            <pc:docMk/>
            <pc:sldMk cId="3142484787" sldId="306"/>
            <ac:spMk id="3" creationId="{BB0C2C8A-3A9B-47E2-9001-BE43865BF01D}"/>
          </ac:spMkLst>
        </pc:spChg>
      </pc:sldChg>
      <pc:sldChg chg="addSp modSp new mod setBg">
        <pc:chgData name="Webster, Markisha" userId="7dc0b34b-5b67-4a02-883c-2537a03e23ba" providerId="ADAL" clId="{5BB784BB-6E0A-4636-93A1-0B81E376E956}" dt="2021-06-02T16:14:21.819" v="2467" actId="20577"/>
        <pc:sldMkLst>
          <pc:docMk/>
          <pc:sldMk cId="3599632413" sldId="307"/>
        </pc:sldMkLst>
        <pc:spChg chg="mod">
          <ac:chgData name="Webster, Markisha" userId="7dc0b34b-5b67-4a02-883c-2537a03e23ba" providerId="ADAL" clId="{5BB784BB-6E0A-4636-93A1-0B81E376E956}" dt="2021-06-02T16:14:21.819" v="2467" actId="20577"/>
          <ac:spMkLst>
            <pc:docMk/>
            <pc:sldMk cId="3599632413" sldId="307"/>
            <ac:spMk id="2" creationId="{0CEE48D9-F9E5-4D6E-90C3-9A3CFD8A9FA5}"/>
          </ac:spMkLst>
        </pc:spChg>
        <pc:spChg chg="mod ord">
          <ac:chgData name="Webster, Markisha" userId="7dc0b34b-5b67-4a02-883c-2537a03e23ba" providerId="ADAL" clId="{5BB784BB-6E0A-4636-93A1-0B81E376E956}" dt="2021-06-02T16:13:36.479" v="2454" actId="122"/>
          <ac:spMkLst>
            <pc:docMk/>
            <pc:sldMk cId="3599632413" sldId="307"/>
            <ac:spMk id="3" creationId="{6F868C84-0D63-41ED-8AD5-F285C9905045}"/>
          </ac:spMkLst>
        </pc:spChg>
        <pc:spChg chg="add">
          <ac:chgData name="Webster, Markisha" userId="7dc0b34b-5b67-4a02-883c-2537a03e23ba" providerId="ADAL" clId="{5BB784BB-6E0A-4636-93A1-0B81E376E956}" dt="2021-06-02T16:13:22.628" v="2452" actId="26606"/>
          <ac:spMkLst>
            <pc:docMk/>
            <pc:sldMk cId="3599632413" sldId="307"/>
            <ac:spMk id="12" creationId="{5E52985E-2553-471E-82AA-5ED7A329890A}"/>
          </ac:spMkLst>
        </pc:spChg>
        <pc:picChg chg="add mod ord">
          <ac:chgData name="Webster, Markisha" userId="7dc0b34b-5b67-4a02-883c-2537a03e23ba" providerId="ADAL" clId="{5BB784BB-6E0A-4636-93A1-0B81E376E956}" dt="2021-06-02T16:13:22.628" v="2452" actId="26606"/>
          <ac:picMkLst>
            <pc:docMk/>
            <pc:sldMk cId="3599632413" sldId="307"/>
            <ac:picMk id="5" creationId="{0D957273-ABD1-4F3C-863D-01C4C3D283D7}"/>
          </ac:picMkLst>
        </pc:picChg>
        <pc:picChg chg="add mod">
          <ac:chgData name="Webster, Markisha" userId="7dc0b34b-5b67-4a02-883c-2537a03e23ba" providerId="ADAL" clId="{5BB784BB-6E0A-4636-93A1-0B81E376E956}" dt="2021-06-02T16:13:22.628" v="2452" actId="26606"/>
          <ac:picMkLst>
            <pc:docMk/>
            <pc:sldMk cId="3599632413" sldId="307"/>
            <ac:picMk id="7" creationId="{68FBEC07-E418-4C9D-AE26-0D040D497A37}"/>
          </ac:picMkLst>
        </pc:picChg>
        <pc:cxnChg chg="add">
          <ac:chgData name="Webster, Markisha" userId="7dc0b34b-5b67-4a02-883c-2537a03e23ba" providerId="ADAL" clId="{5BB784BB-6E0A-4636-93A1-0B81E376E956}" dt="2021-06-02T16:13:22.628" v="2452" actId="26606"/>
          <ac:cxnSpMkLst>
            <pc:docMk/>
            <pc:sldMk cId="3599632413" sldId="307"/>
            <ac:cxnSpMk id="14" creationId="{DAE3ABC6-4042-4293-A7DF-F01181363B7E}"/>
          </ac:cxnSpMkLst>
        </pc:cxnChg>
      </pc:sldChg>
      <pc:sldChg chg="modSp mod">
        <pc:chgData name="Webster, Markisha" userId="7dc0b34b-5b67-4a02-883c-2537a03e23ba" providerId="ADAL" clId="{5BB784BB-6E0A-4636-93A1-0B81E376E956}" dt="2021-06-02T16:40:50.438" v="3064" actId="5793"/>
        <pc:sldMkLst>
          <pc:docMk/>
          <pc:sldMk cId="2881854032" sldId="308"/>
        </pc:sldMkLst>
        <pc:spChg chg="mod">
          <ac:chgData name="Webster, Markisha" userId="7dc0b34b-5b67-4a02-883c-2537a03e23ba" providerId="ADAL" clId="{5BB784BB-6E0A-4636-93A1-0B81E376E956}" dt="2021-06-02T16:40:50.438" v="3064" actId="5793"/>
          <ac:spMkLst>
            <pc:docMk/>
            <pc:sldMk cId="2881854032" sldId="308"/>
            <ac:spMk id="3" creationId="{ABD6CA99-F5F8-46E4-BC82-A460AE511DCE}"/>
          </ac:spMkLst>
        </pc:spChg>
      </pc:sldChg>
      <pc:sldChg chg="modSp mod">
        <pc:chgData name="Webster, Markisha" userId="7dc0b34b-5b67-4a02-883c-2537a03e23ba" providerId="ADAL" clId="{5BB784BB-6E0A-4636-93A1-0B81E376E956}" dt="2021-06-02T16:43:50.246" v="3384" actId="20577"/>
        <pc:sldMkLst>
          <pc:docMk/>
          <pc:sldMk cId="2615424319" sldId="309"/>
        </pc:sldMkLst>
        <pc:spChg chg="mod">
          <ac:chgData name="Webster, Markisha" userId="7dc0b34b-5b67-4a02-883c-2537a03e23ba" providerId="ADAL" clId="{5BB784BB-6E0A-4636-93A1-0B81E376E956}" dt="2021-06-02T16:43:50.246" v="3384" actId="20577"/>
          <ac:spMkLst>
            <pc:docMk/>
            <pc:sldMk cId="2615424319" sldId="309"/>
            <ac:spMk id="3" creationId="{33ECF530-BD90-4E83-9DB8-61539DFA9D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9C5D3-9615-4175-81DB-8D4E0EC742FC}" type="datetimeFigureOut">
              <a:rPr lang="en-US" smtClean="0"/>
              <a:t>6/1/2021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20B93-7D6C-4CCF-849E-4515EDF9168D}" type="slidenum">
              <a:rPr lang="en-US" smtClean="0"/>
              <a:t>‹#›</a:t>
            </a:fld>
            <a:endParaRPr lang="en-US"/>
          </a:p>
        </p:txBody>
      </p:sp>
    </p:spTree>
    <p:extLst>
      <p:ext uri="{BB962C8B-B14F-4D97-AF65-F5344CB8AC3E}">
        <p14:creationId xmlns:p14="http://schemas.microsoft.com/office/powerpoint/2010/main" val="807297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Office has done well:</a:t>
            </a:r>
          </a:p>
          <a:p>
            <a:pPr marL="228600" indent="-228600">
              <a:buAutoNum type="arabicPeriod"/>
            </a:pPr>
            <a:r>
              <a:rPr lang="en-US" dirty="0"/>
              <a:t>Equity 101 Training</a:t>
            </a:r>
          </a:p>
          <a:p>
            <a:pPr marL="228600" indent="-228600">
              <a:buAutoNum type="arabicPeriod"/>
            </a:pPr>
            <a:r>
              <a:rPr lang="en-US" dirty="0"/>
              <a:t>Bureau Racial Equity Plans</a:t>
            </a:r>
          </a:p>
          <a:p>
            <a:pPr marL="228600" indent="-228600">
              <a:buAutoNum type="arabicPeriod"/>
            </a:pPr>
            <a:r>
              <a:rPr lang="en-US" dirty="0"/>
              <a:t>Budget Equity Assessment Tool</a:t>
            </a:r>
          </a:p>
          <a:p>
            <a:pPr marL="228600" indent="-228600">
              <a:buAutoNum type="arabicPeriod"/>
            </a:pPr>
            <a:r>
              <a:rPr lang="en-US" dirty="0"/>
              <a:t>Supporting the City’s equity work</a:t>
            </a:r>
          </a:p>
          <a:p>
            <a:endParaRPr lang="en-US" dirty="0"/>
          </a:p>
          <a:p>
            <a:endParaRPr lang="en-US" dirty="0"/>
          </a:p>
          <a:p>
            <a:r>
              <a:rPr lang="en-US" dirty="0"/>
              <a:t>The 2018 Stakeholder report noted the following areas of improvement for the Office:</a:t>
            </a:r>
          </a:p>
          <a:p>
            <a:pPr marL="228600" indent="-228600">
              <a:buAutoNum type="arabicPeriod"/>
            </a:pPr>
            <a:r>
              <a:rPr lang="en-US" dirty="0"/>
              <a:t>Office of Equity’s support for equity work within the bureaus</a:t>
            </a:r>
          </a:p>
          <a:p>
            <a:pPr marL="228600" indent="-228600">
              <a:buAutoNum type="arabicPeriod"/>
            </a:pPr>
            <a:r>
              <a:rPr lang="en-US" dirty="0"/>
              <a:t>Office of Equity’s support for workplace equity</a:t>
            </a:r>
          </a:p>
          <a:p>
            <a:pPr marL="228600" indent="-228600">
              <a:buAutoNum type="arabicPeriod"/>
            </a:pPr>
            <a:r>
              <a:rPr lang="en-US" dirty="0"/>
              <a:t>Office of Equity’s support for its commissions</a:t>
            </a:r>
          </a:p>
          <a:p>
            <a:pPr marL="228600" indent="-228600">
              <a:buAutoNum type="arabicPeriod"/>
            </a:pPr>
            <a:r>
              <a:rPr lang="en-US" dirty="0"/>
              <a:t>Office of Equity’s relationship with the community</a:t>
            </a:r>
          </a:p>
          <a:p>
            <a:pPr marL="228600" indent="-228600">
              <a:buAutoNum type="arabicPeriod"/>
            </a:pPr>
            <a:r>
              <a:rPr lang="en-US" dirty="0"/>
              <a:t>Structural and systemic changes to strengthen Office of Equity’s work---increase authority</a:t>
            </a:r>
          </a:p>
          <a:p>
            <a:pPr marL="228600" indent="-228600">
              <a:buAutoNum type="arabicPeriod"/>
            </a:pPr>
            <a:endParaRPr lang="en-US" dirty="0"/>
          </a:p>
          <a:p>
            <a:pPr marL="0" indent="0">
              <a:buNone/>
            </a:pPr>
            <a:r>
              <a:rPr lang="en-US" dirty="0"/>
              <a:t>Note:  The challenge of internal vs external focus:  While primarily internally focused, our work cannot happen and is informed by the communities we serve—specifically communities that have experienced inequities in services and supports from the City.  </a:t>
            </a:r>
          </a:p>
        </p:txBody>
      </p:sp>
      <p:sp>
        <p:nvSpPr>
          <p:cNvPr id="4" name="Slide Number Placeholder 3"/>
          <p:cNvSpPr>
            <a:spLocks noGrp="1"/>
          </p:cNvSpPr>
          <p:nvPr>
            <p:ph type="sldNum" sz="quarter" idx="5"/>
          </p:nvPr>
        </p:nvSpPr>
        <p:spPr/>
        <p:txBody>
          <a:bodyPr/>
          <a:lstStyle/>
          <a:p>
            <a:fld id="{A0520B93-7D6C-4CCF-849E-4515EDF9168D}" type="slidenum">
              <a:rPr lang="en-US" smtClean="0"/>
              <a:t>2</a:t>
            </a:fld>
            <a:endParaRPr lang="en-US"/>
          </a:p>
        </p:txBody>
      </p:sp>
    </p:spTree>
    <p:extLst>
      <p:ext uri="{BB962C8B-B14F-4D97-AF65-F5344CB8AC3E}">
        <p14:creationId xmlns:p14="http://schemas.microsoft.com/office/powerpoint/2010/main" val="345062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Develop criteria for how to move the</a:t>
            </a:r>
          </a:p>
          <a:p>
            <a:pPr algn="l"/>
            <a:r>
              <a:rPr lang="en-US" sz="1200" b="0" i="0" u="none" strike="noStrike" baseline="0" dirty="0">
                <a:latin typeface="Calibri" panose="020F0502020204030204" pitchFamily="34" charset="0"/>
              </a:rPr>
              <a:t>City and its bureaus into alignment with the expressed</a:t>
            </a:r>
          </a:p>
          <a:p>
            <a:pPr algn="l"/>
            <a:r>
              <a:rPr lang="en-US" sz="1200" b="0" i="0" u="none" strike="noStrike" baseline="0" dirty="0">
                <a:latin typeface="Calibri" panose="020F0502020204030204" pitchFamily="34" charset="0"/>
              </a:rPr>
              <a:t>goals, intents, and provisions of Civil Rights Laws, ADA</a:t>
            </a:r>
          </a:p>
          <a:p>
            <a:pPr algn="l"/>
            <a:r>
              <a:rPr lang="en-US" sz="1200" b="0" i="0" u="none" strike="noStrike" baseline="0" dirty="0">
                <a:latin typeface="Calibri" panose="020F0502020204030204" pitchFamily="34" charset="0"/>
              </a:rPr>
              <a:t>Title II and Civil Rights Title VI, specific to race,</a:t>
            </a:r>
          </a:p>
          <a:p>
            <a:pPr algn="l"/>
            <a:r>
              <a:rPr lang="en-US" sz="1200" b="0" i="0" u="none" strike="noStrike" baseline="0" dirty="0">
                <a:latin typeface="Calibri" panose="020F0502020204030204" pitchFamily="34" charset="0"/>
              </a:rPr>
              <a:t>language, and disability</a:t>
            </a:r>
            <a:endParaRPr lang="en-US" dirty="0"/>
          </a:p>
        </p:txBody>
      </p:sp>
      <p:sp>
        <p:nvSpPr>
          <p:cNvPr id="4" name="Slide Number Placeholder 3"/>
          <p:cNvSpPr>
            <a:spLocks noGrp="1"/>
          </p:cNvSpPr>
          <p:nvPr>
            <p:ph type="sldNum" sz="quarter" idx="5"/>
          </p:nvPr>
        </p:nvSpPr>
        <p:spPr/>
        <p:txBody>
          <a:bodyPr/>
          <a:lstStyle/>
          <a:p>
            <a:fld id="{A0520B93-7D6C-4CCF-849E-4515EDF9168D}" type="slidenum">
              <a:rPr lang="en-US" smtClean="0"/>
              <a:t>23</a:t>
            </a:fld>
            <a:endParaRPr lang="en-US"/>
          </a:p>
        </p:txBody>
      </p:sp>
    </p:spTree>
    <p:extLst>
      <p:ext uri="{BB962C8B-B14F-4D97-AF65-F5344CB8AC3E}">
        <p14:creationId xmlns:p14="http://schemas.microsoft.com/office/powerpoint/2010/main" val="597553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Build equity</a:t>
            </a:r>
          </a:p>
          <a:p>
            <a:pPr algn="l"/>
            <a:r>
              <a:rPr lang="en-US" sz="1200" b="0" i="0" u="none" strike="noStrike" baseline="0" dirty="0">
                <a:latin typeface="Calibri" panose="020F0502020204030204" pitchFamily="34" charset="0"/>
              </a:rPr>
              <a:t>framework capabilities through Citywide education</a:t>
            </a:r>
          </a:p>
          <a:p>
            <a:pPr algn="l"/>
            <a:r>
              <a:rPr lang="en-US" sz="1200" b="0" i="0" u="none" strike="noStrike" baseline="0" dirty="0">
                <a:latin typeface="Calibri" panose="020F0502020204030204" pitchFamily="34" charset="0"/>
              </a:rPr>
              <a:t>and training</a:t>
            </a:r>
            <a:endParaRPr lang="en-US" dirty="0"/>
          </a:p>
        </p:txBody>
      </p:sp>
      <p:sp>
        <p:nvSpPr>
          <p:cNvPr id="4" name="Slide Number Placeholder 3"/>
          <p:cNvSpPr>
            <a:spLocks noGrp="1"/>
          </p:cNvSpPr>
          <p:nvPr>
            <p:ph type="sldNum" sz="quarter" idx="5"/>
          </p:nvPr>
        </p:nvSpPr>
        <p:spPr/>
        <p:txBody>
          <a:bodyPr/>
          <a:lstStyle/>
          <a:p>
            <a:fld id="{A0520B93-7D6C-4CCF-849E-4515EDF9168D}" type="slidenum">
              <a:rPr lang="en-US" smtClean="0"/>
              <a:t>24</a:t>
            </a:fld>
            <a:endParaRPr lang="en-US"/>
          </a:p>
        </p:txBody>
      </p:sp>
    </p:spTree>
    <p:extLst>
      <p:ext uri="{BB962C8B-B14F-4D97-AF65-F5344CB8AC3E}">
        <p14:creationId xmlns:p14="http://schemas.microsoft.com/office/powerpoint/2010/main" val="2403432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of work include:  </a:t>
            </a:r>
          </a:p>
          <a:p>
            <a:pPr marL="228600" indent="-228600">
              <a:buAutoNum type="arabicPeriod"/>
            </a:pPr>
            <a:r>
              <a:rPr lang="en-US" dirty="0"/>
              <a:t>Equity Training</a:t>
            </a:r>
          </a:p>
          <a:p>
            <a:pPr marL="228600" indent="-228600">
              <a:buAutoNum type="arabicPeriod"/>
            </a:pPr>
            <a:r>
              <a:rPr lang="en-US" dirty="0"/>
              <a:t>Equity Tools</a:t>
            </a:r>
          </a:p>
          <a:p>
            <a:pPr marL="228600" indent="-228600">
              <a:buAutoNum type="arabicPeriod"/>
            </a:pPr>
            <a:r>
              <a:rPr lang="en-US" dirty="0"/>
              <a:t>Title VI and Title II</a:t>
            </a:r>
          </a:p>
          <a:p>
            <a:pPr marL="228600" indent="-228600">
              <a:buAutoNum type="arabicPeriod"/>
            </a:pPr>
            <a:r>
              <a:rPr lang="en-US" dirty="0"/>
              <a:t>Disability Equity</a:t>
            </a:r>
          </a:p>
          <a:p>
            <a:pPr marL="228600" indent="-228600">
              <a:buAutoNum type="arabicPeriod"/>
            </a:pPr>
            <a:r>
              <a:rPr lang="en-US" dirty="0"/>
              <a:t>Black Male Achievement</a:t>
            </a:r>
          </a:p>
          <a:p>
            <a:pPr marL="228600" indent="-228600">
              <a:buAutoNum type="arabicPeriod"/>
            </a:pPr>
            <a:r>
              <a:rPr lang="en-US" dirty="0"/>
              <a:t>Human Rights Commission</a:t>
            </a:r>
          </a:p>
        </p:txBody>
      </p:sp>
      <p:sp>
        <p:nvSpPr>
          <p:cNvPr id="4" name="Slide Number Placeholder 3"/>
          <p:cNvSpPr>
            <a:spLocks noGrp="1"/>
          </p:cNvSpPr>
          <p:nvPr>
            <p:ph type="sldNum" sz="quarter" idx="5"/>
          </p:nvPr>
        </p:nvSpPr>
        <p:spPr/>
        <p:txBody>
          <a:bodyPr/>
          <a:lstStyle/>
          <a:p>
            <a:fld id="{A0520B93-7D6C-4CCF-849E-4515EDF9168D}" type="slidenum">
              <a:rPr lang="en-US" smtClean="0"/>
              <a:t>3</a:t>
            </a:fld>
            <a:endParaRPr lang="en-US"/>
          </a:p>
        </p:txBody>
      </p:sp>
    </p:spTree>
    <p:extLst>
      <p:ext uri="{BB962C8B-B14F-4D97-AF65-F5344CB8AC3E}">
        <p14:creationId xmlns:p14="http://schemas.microsoft.com/office/powerpoint/2010/main" val="24630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recently searching for creative ways to articulate the vision that I have for my family, my work, my life, this world.  I found myself with a ton of thoughts in my head but no real way to express them coherently.  I felt frustrating and I wanted to believe that maybe I didn’t have any vision and was just moving aimlessly through the world; However, I know that this isn’t the case.  I am able to articulate my what vs. my what so I know that there is a vison inside.  I found this exercise in a search for some creative exercises.  I thought it fitting here to share with you.  I ask that you take a moment to consider the examples on the slide---and ask yourself the question:  what happens when we consider the constraints and the barriers, the blocks that are inevitably in our way yet we make the choice to push through to use those constraints a motivation to find creative solutions to the problems we face each day.  And, how can such constraints push us to articulate vision.  </a:t>
            </a:r>
          </a:p>
        </p:txBody>
      </p:sp>
      <p:sp>
        <p:nvSpPr>
          <p:cNvPr id="4" name="Slide Number Placeholder 3"/>
          <p:cNvSpPr>
            <a:spLocks noGrp="1"/>
          </p:cNvSpPr>
          <p:nvPr>
            <p:ph type="sldNum" sz="quarter" idx="5"/>
          </p:nvPr>
        </p:nvSpPr>
        <p:spPr/>
        <p:txBody>
          <a:bodyPr/>
          <a:lstStyle/>
          <a:p>
            <a:fld id="{A0520B93-7D6C-4CCF-849E-4515EDF9168D}" type="slidenum">
              <a:rPr lang="en-US" smtClean="0"/>
              <a:t>6</a:t>
            </a:fld>
            <a:endParaRPr lang="en-US"/>
          </a:p>
        </p:txBody>
      </p:sp>
    </p:spTree>
    <p:extLst>
      <p:ext uri="{BB962C8B-B14F-4D97-AF65-F5344CB8AC3E}">
        <p14:creationId xmlns:p14="http://schemas.microsoft.com/office/powerpoint/2010/main" val="3955788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a challenge/and opportunity!  And I deeply believe in this work.  I closed my eyes, considered the magic of constraints and this is my vision for the work of equity in the City of Portland</a:t>
            </a:r>
          </a:p>
        </p:txBody>
      </p:sp>
      <p:sp>
        <p:nvSpPr>
          <p:cNvPr id="4" name="Slide Number Placeholder 3"/>
          <p:cNvSpPr>
            <a:spLocks noGrp="1"/>
          </p:cNvSpPr>
          <p:nvPr>
            <p:ph type="sldNum" sz="quarter" idx="5"/>
          </p:nvPr>
        </p:nvSpPr>
        <p:spPr/>
        <p:txBody>
          <a:bodyPr/>
          <a:lstStyle/>
          <a:p>
            <a:fld id="{A0520B93-7D6C-4CCF-849E-4515EDF9168D}" type="slidenum">
              <a:rPr lang="en-US" smtClean="0"/>
              <a:t>7</a:t>
            </a:fld>
            <a:endParaRPr lang="en-US"/>
          </a:p>
        </p:txBody>
      </p:sp>
    </p:spTree>
    <p:extLst>
      <p:ext uri="{BB962C8B-B14F-4D97-AF65-F5344CB8AC3E}">
        <p14:creationId xmlns:p14="http://schemas.microsoft.com/office/powerpoint/2010/main" val="79834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20B93-7D6C-4CCF-849E-4515EDF9168D}" type="slidenum">
              <a:rPr lang="en-US" smtClean="0"/>
              <a:t>13</a:t>
            </a:fld>
            <a:endParaRPr lang="en-US"/>
          </a:p>
        </p:txBody>
      </p:sp>
    </p:spTree>
    <p:extLst>
      <p:ext uri="{BB962C8B-B14F-4D97-AF65-F5344CB8AC3E}">
        <p14:creationId xmlns:p14="http://schemas.microsoft.com/office/powerpoint/2010/main" val="176666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Establish an anti-racist intersectional foundation within the City of Portland.</a:t>
            </a:r>
          </a:p>
          <a:p>
            <a:pPr algn="l"/>
            <a:r>
              <a:rPr lang="en-US" sz="1200" b="0" i="0" u="none" strike="noStrike" baseline="0" dirty="0">
                <a:latin typeface="Calibri" panose="020F0502020204030204" pitchFamily="34" charset="0"/>
              </a:rPr>
              <a:t>Change internal policy, practice, and procedure to eliminate institutional and structural racism.</a:t>
            </a:r>
          </a:p>
          <a:p>
            <a:pPr algn="l"/>
            <a:r>
              <a:rPr lang="en-US" sz="1200" b="0" i="0" u="none" strike="noStrike" baseline="0" dirty="0">
                <a:latin typeface="Calibri" panose="020F0502020204030204" pitchFamily="34" charset="0"/>
              </a:rPr>
              <a:t>Facilitate gatherings, events, and listening sessions</a:t>
            </a:r>
          </a:p>
          <a:p>
            <a:pPr algn="l"/>
            <a:r>
              <a:rPr lang="en-US" sz="1200" b="0" i="0" u="none" strike="noStrike" baseline="0" dirty="0">
                <a:latin typeface="Calibri" panose="020F0502020204030204" pitchFamily="34" charset="0"/>
              </a:rPr>
              <a:t>with City employees and community to advance our</a:t>
            </a:r>
          </a:p>
          <a:p>
            <a:pPr algn="l"/>
            <a:r>
              <a:rPr lang="en-US" sz="1200" b="0" i="0" u="none" strike="noStrike" baseline="0" dirty="0">
                <a:latin typeface="Calibri" panose="020F0502020204030204" pitchFamily="34" charset="0"/>
              </a:rPr>
              <a:t>understanding of racism and ableism and efforts to</a:t>
            </a:r>
          </a:p>
          <a:p>
            <a:pPr algn="l"/>
            <a:r>
              <a:rPr lang="en-US" sz="1200" b="0" i="0" u="none" strike="noStrike" baseline="0" dirty="0">
                <a:latin typeface="Calibri" panose="020F0502020204030204" pitchFamily="34" charset="0"/>
              </a:rPr>
              <a:t>reimaging a just City.</a:t>
            </a:r>
          </a:p>
        </p:txBody>
      </p:sp>
      <p:sp>
        <p:nvSpPr>
          <p:cNvPr id="4" name="Slide Number Placeholder 3"/>
          <p:cNvSpPr>
            <a:spLocks noGrp="1"/>
          </p:cNvSpPr>
          <p:nvPr>
            <p:ph type="sldNum" sz="quarter" idx="5"/>
          </p:nvPr>
        </p:nvSpPr>
        <p:spPr/>
        <p:txBody>
          <a:bodyPr/>
          <a:lstStyle/>
          <a:p>
            <a:fld id="{A0520B93-7D6C-4CCF-849E-4515EDF9168D}" type="slidenum">
              <a:rPr lang="en-US" smtClean="0"/>
              <a:t>19</a:t>
            </a:fld>
            <a:endParaRPr lang="en-US"/>
          </a:p>
        </p:txBody>
      </p:sp>
    </p:spTree>
    <p:extLst>
      <p:ext uri="{BB962C8B-B14F-4D97-AF65-F5344CB8AC3E}">
        <p14:creationId xmlns:p14="http://schemas.microsoft.com/office/powerpoint/2010/main" val="166824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To inform,</a:t>
            </a:r>
          </a:p>
          <a:p>
            <a:pPr algn="l"/>
            <a:r>
              <a:rPr lang="en-US" sz="1200" b="0" i="0" u="none" strike="noStrike" baseline="0" dirty="0">
                <a:latin typeface="Calibri" panose="020F0502020204030204" pitchFamily="34" charset="0"/>
              </a:rPr>
              <a:t>organize, and strengthen relationships with</a:t>
            </a:r>
          </a:p>
          <a:p>
            <a:pPr algn="l"/>
            <a:r>
              <a:rPr lang="en-US" sz="1200" b="0" i="0" u="none" strike="noStrike" baseline="0" dirty="0">
                <a:latin typeface="Calibri" panose="020F0502020204030204" pitchFamily="34" charset="0"/>
              </a:rPr>
              <a:t>communities who are currently and historically</a:t>
            </a:r>
          </a:p>
          <a:p>
            <a:pPr algn="l"/>
            <a:r>
              <a:rPr lang="en-US" sz="1200" b="0" i="0" u="none" strike="noStrike" baseline="0" dirty="0">
                <a:latin typeface="Calibri" panose="020F0502020204030204" pitchFamily="34" charset="0"/>
              </a:rPr>
              <a:t>impacted by systemic racism and ableism, by aligning</a:t>
            </a:r>
          </a:p>
          <a:p>
            <a:pPr algn="l"/>
            <a:r>
              <a:rPr lang="en-US" sz="1200" b="0" i="0" u="none" strike="noStrike" baseline="0" dirty="0">
                <a:latin typeface="Calibri" panose="020F0502020204030204" pitchFamily="34" charset="0"/>
              </a:rPr>
              <a:t>our equity efforts with the local communities.</a:t>
            </a:r>
          </a:p>
          <a:p>
            <a:pPr algn="l"/>
            <a:endParaRPr lang="en-US" sz="1200" b="0" i="0" u="none" strike="noStrike" baseline="0" dirty="0">
              <a:latin typeface="Calibri" panose="020F050202020403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A0520B93-7D6C-4CCF-849E-4515EDF9168D}" type="slidenum">
              <a:rPr lang="en-US" smtClean="0"/>
              <a:t>20</a:t>
            </a:fld>
            <a:endParaRPr lang="en-US"/>
          </a:p>
        </p:txBody>
      </p:sp>
    </p:spTree>
    <p:extLst>
      <p:ext uri="{BB962C8B-B14F-4D97-AF65-F5344CB8AC3E}">
        <p14:creationId xmlns:p14="http://schemas.microsoft.com/office/powerpoint/2010/main" val="204855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Provide guidance to Council and Bureaus on existing</a:t>
            </a:r>
          </a:p>
          <a:p>
            <a:pPr algn="l"/>
            <a:r>
              <a:rPr lang="en-US" sz="1200" b="0" i="0" u="none" strike="noStrike" baseline="0" dirty="0">
                <a:latin typeface="Calibri" panose="020F0502020204030204" pitchFamily="34" charset="0"/>
              </a:rPr>
              <a:t>and/or new ordinances, resolutions, and policies</a:t>
            </a:r>
            <a:r>
              <a:rPr lang="en-US" sz="1200" b="1" i="0" u="none" strike="noStrike" baseline="0" dirty="0">
                <a:latin typeface="Calibri-Bold"/>
              </a:rPr>
              <a:t>.</a:t>
            </a:r>
            <a:endParaRPr lang="en-US" dirty="0"/>
          </a:p>
        </p:txBody>
      </p:sp>
      <p:sp>
        <p:nvSpPr>
          <p:cNvPr id="4" name="Slide Number Placeholder 3"/>
          <p:cNvSpPr>
            <a:spLocks noGrp="1"/>
          </p:cNvSpPr>
          <p:nvPr>
            <p:ph type="sldNum" sz="quarter" idx="5"/>
          </p:nvPr>
        </p:nvSpPr>
        <p:spPr/>
        <p:txBody>
          <a:bodyPr/>
          <a:lstStyle/>
          <a:p>
            <a:fld id="{A0520B93-7D6C-4CCF-849E-4515EDF9168D}" type="slidenum">
              <a:rPr lang="en-US" smtClean="0"/>
              <a:t>21</a:t>
            </a:fld>
            <a:endParaRPr lang="en-US"/>
          </a:p>
        </p:txBody>
      </p:sp>
    </p:spTree>
    <p:extLst>
      <p:ext uri="{BB962C8B-B14F-4D97-AF65-F5344CB8AC3E}">
        <p14:creationId xmlns:p14="http://schemas.microsoft.com/office/powerpoint/2010/main" val="416646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Establish for bureaus to implement racial equity and</a:t>
            </a:r>
          </a:p>
          <a:p>
            <a:pPr algn="l"/>
            <a:r>
              <a:rPr lang="en-US" sz="1200" b="0" i="0" u="none" strike="noStrike" baseline="0" dirty="0">
                <a:latin typeface="Calibri" panose="020F0502020204030204" pitchFamily="34" charset="0"/>
              </a:rPr>
              <a:t>disability equity goals through policy, education, and</a:t>
            </a:r>
          </a:p>
          <a:p>
            <a:pPr algn="l"/>
            <a:r>
              <a:rPr lang="en-US" sz="1200" b="0" i="0" u="none" strike="noStrike" baseline="0" dirty="0">
                <a:latin typeface="Calibri" panose="020F0502020204030204" pitchFamily="34" charset="0"/>
              </a:rPr>
              <a:t>compliance</a:t>
            </a:r>
            <a:endParaRPr lang="en-US" dirty="0"/>
          </a:p>
        </p:txBody>
      </p:sp>
      <p:sp>
        <p:nvSpPr>
          <p:cNvPr id="4" name="Slide Number Placeholder 3"/>
          <p:cNvSpPr>
            <a:spLocks noGrp="1"/>
          </p:cNvSpPr>
          <p:nvPr>
            <p:ph type="sldNum" sz="quarter" idx="5"/>
          </p:nvPr>
        </p:nvSpPr>
        <p:spPr/>
        <p:txBody>
          <a:bodyPr/>
          <a:lstStyle/>
          <a:p>
            <a:fld id="{A0520B93-7D6C-4CCF-849E-4515EDF9168D}" type="slidenum">
              <a:rPr lang="en-US" smtClean="0"/>
              <a:t>22</a:t>
            </a:fld>
            <a:endParaRPr lang="en-US"/>
          </a:p>
        </p:txBody>
      </p:sp>
    </p:spTree>
    <p:extLst>
      <p:ext uri="{BB962C8B-B14F-4D97-AF65-F5344CB8AC3E}">
        <p14:creationId xmlns:p14="http://schemas.microsoft.com/office/powerpoint/2010/main" val="473060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2441C-2891-40CF-AC02-83ED9AA4E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
        <p:nvSpPr>
          <p:cNvPr id="2" name="Title 1">
            <a:extLst>
              <a:ext uri="{FF2B5EF4-FFF2-40B4-BE49-F238E27FC236}">
                <a16:creationId xmlns:a16="http://schemas.microsoft.com/office/drawing/2014/main" id="{6B7CAF93-ABFF-4ECC-8242-74E3C64BBEDA}"/>
              </a:ext>
            </a:extLst>
          </p:cNvPr>
          <p:cNvSpPr>
            <a:spLocks noGrp="1"/>
          </p:cNvSpPr>
          <p:nvPr>
            <p:ph type="ctrTitle"/>
          </p:nvPr>
        </p:nvSpPr>
        <p:spPr>
          <a:xfrm>
            <a:off x="123568" y="2150075"/>
            <a:ext cx="11944864" cy="914401"/>
          </a:xfrm>
          <a:prstGeom prst="rect">
            <a:avLst/>
          </a:prstGeom>
        </p:spPr>
        <p:txBody>
          <a:bodyPr anchor="b"/>
          <a:lstStyle>
            <a:lvl1pPr algn="ctr">
              <a:defRPr sz="6000" b="1">
                <a:latin typeface="+mn-lt"/>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1F22725C-6668-4FAB-BC82-57250BF83C91}"/>
              </a:ext>
            </a:extLst>
          </p:cNvPr>
          <p:cNvPicPr>
            <a:picLocks noChangeAspect="1"/>
          </p:cNvPicPr>
          <p:nvPr userDrawn="1"/>
        </p:nvPicPr>
        <p:blipFill>
          <a:blip r:embed="rId3"/>
          <a:stretch>
            <a:fillRect/>
          </a:stretch>
        </p:blipFill>
        <p:spPr>
          <a:xfrm>
            <a:off x="10698892" y="3339172"/>
            <a:ext cx="1165950" cy="1184458"/>
          </a:xfrm>
          <a:prstGeom prst="rect">
            <a:avLst/>
          </a:prstGeom>
        </p:spPr>
      </p:pic>
      <p:pic>
        <p:nvPicPr>
          <p:cNvPr id="10" name="Picture 8" descr="OEHR Logo color-01.jpg">
            <a:extLst>
              <a:ext uri="{FF2B5EF4-FFF2-40B4-BE49-F238E27FC236}">
                <a16:creationId xmlns:a16="http://schemas.microsoft.com/office/drawing/2014/main" id="{A49E4380-407A-4677-9BED-6DFB08638764}"/>
              </a:ext>
            </a:extLst>
          </p:cNvPr>
          <p:cNvPicPr>
            <a:picLocks noChangeAspect="1"/>
          </p:cNvPicPr>
          <p:nvPr userDrawn="1"/>
        </p:nvPicPr>
        <p:blipFill>
          <a:blip r:embed="rId4" cstate="print"/>
          <a:srcRect/>
          <a:stretch>
            <a:fillRect/>
          </a:stretch>
        </p:blipFill>
        <p:spPr bwMode="auto">
          <a:xfrm>
            <a:off x="5892050" y="3339173"/>
            <a:ext cx="4677095" cy="1232204"/>
          </a:xfrm>
          <a:prstGeom prst="rect">
            <a:avLst/>
          </a:prstGeom>
          <a:noFill/>
          <a:ln w="9525">
            <a:noFill/>
            <a:miter lim="800000"/>
            <a:headEnd/>
            <a:tailEnd/>
          </a:ln>
        </p:spPr>
      </p:pic>
    </p:spTree>
    <p:extLst>
      <p:ext uri="{BB962C8B-B14F-4D97-AF65-F5344CB8AC3E}">
        <p14:creationId xmlns:p14="http://schemas.microsoft.com/office/powerpoint/2010/main" val="302728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F192E8-D5CA-446A-A14F-4085EAA1B2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
        <p:nvSpPr>
          <p:cNvPr id="2" name="Title 1">
            <a:extLst>
              <a:ext uri="{FF2B5EF4-FFF2-40B4-BE49-F238E27FC236}">
                <a16:creationId xmlns:a16="http://schemas.microsoft.com/office/drawing/2014/main" id="{E0C2ACA3-5B60-42B2-9BFF-5730EE6881BD}"/>
              </a:ext>
            </a:extLst>
          </p:cNvPr>
          <p:cNvSpPr>
            <a:spLocks noGrp="1"/>
          </p:cNvSpPr>
          <p:nvPr>
            <p:ph type="title"/>
          </p:nvPr>
        </p:nvSpPr>
        <p:spPr>
          <a:xfrm>
            <a:off x="337751" y="142704"/>
            <a:ext cx="11697730" cy="812886"/>
          </a:xfrm>
          <a:prstGeom prst="rect">
            <a:avLst/>
          </a:prstGeom>
        </p:spPr>
        <p:txBody>
          <a:bodyPr/>
          <a:lstStyle>
            <a:lvl1pPr>
              <a:defRPr b="1">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28B5AF-2829-4227-9F95-1159D0803030}"/>
              </a:ext>
            </a:extLst>
          </p:cNvPr>
          <p:cNvSpPr>
            <a:spLocks noGrp="1"/>
          </p:cNvSpPr>
          <p:nvPr>
            <p:ph idx="1"/>
          </p:nvPr>
        </p:nvSpPr>
        <p:spPr>
          <a:xfrm>
            <a:off x="838200" y="1253331"/>
            <a:ext cx="10515600" cy="4351338"/>
          </a:xfrm>
          <a:prstGeom prst="rect">
            <a:avLst/>
          </a:prstGeom>
        </p:spPr>
        <p:txBody>
          <a:bodyPr/>
          <a:lstStyle>
            <a:lvl1pPr>
              <a:buClr>
                <a:schemeClr val="accent6"/>
              </a:buClr>
              <a:defRPr b="1"/>
            </a:lvl1pPr>
            <a:lvl2pPr>
              <a:buClr>
                <a:srgbClr val="DF8637"/>
              </a:buClr>
              <a:defRPr/>
            </a:lvl2pPr>
            <a:lvl3pPr>
              <a:buClr>
                <a:srgbClr val="C5D792"/>
              </a:buCl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6759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39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A9DD94-522A-49F0-B0FF-A7B1CD720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Tree>
    <p:extLst>
      <p:ext uri="{BB962C8B-B14F-4D97-AF65-F5344CB8AC3E}">
        <p14:creationId xmlns:p14="http://schemas.microsoft.com/office/powerpoint/2010/main" val="4098418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1CDCBA-2875-4C75-8F39-8C1110A674E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
        <p:nvSpPr>
          <p:cNvPr id="9" name="Title 1">
            <a:extLst>
              <a:ext uri="{FF2B5EF4-FFF2-40B4-BE49-F238E27FC236}">
                <a16:creationId xmlns:a16="http://schemas.microsoft.com/office/drawing/2014/main" id="{0BD01AB2-7A15-44BC-AEF4-3938FFEA5E07}"/>
              </a:ext>
            </a:extLst>
          </p:cNvPr>
          <p:cNvSpPr txBox="1">
            <a:spLocks/>
          </p:cNvSpPr>
          <p:nvPr userDrawn="1"/>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81ED827-425D-428D-A392-94383EAD5AB2}"/>
              </a:ext>
            </a:extLst>
          </p:cNvPr>
          <p:cNvSpPr txBox="1">
            <a:spLocks/>
          </p:cNvSpPr>
          <p:nvPr userDrawn="1"/>
        </p:nvSpPr>
        <p:spPr>
          <a:xfrm>
            <a:off x="838200" y="1253331"/>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lang="en-US" sz="28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F8637"/>
              </a:buClr>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5D792"/>
              </a:buClr>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80590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A917C8E8-216D-4E5D-A131-DA8444CFEC0D}"/>
              </a:ext>
            </a:extLst>
          </p:cNvPr>
          <p:cNvPicPr>
            <a:picLocks noChangeAspect="1"/>
          </p:cNvPicPr>
          <p:nvPr/>
        </p:nvPicPr>
        <p:blipFill rotWithShape="1">
          <a:blip r:embed="rId2">
            <a:extLst>
              <a:ext uri="{28A0092B-C50C-407E-A947-70E740481C1C}">
                <a14:useLocalDpi xmlns:a14="http://schemas.microsoft.com/office/drawing/2010/main" val="0"/>
              </a:ext>
            </a:extLst>
          </a:blip>
          <a:srcRect t="68960"/>
          <a:stretch/>
        </p:blipFill>
        <p:spPr>
          <a:xfrm>
            <a:off x="2977" y="4729316"/>
            <a:ext cx="12189023" cy="2128684"/>
          </a:xfrm>
          <a:prstGeom prst="rect">
            <a:avLst/>
          </a:prstGeom>
        </p:spPr>
      </p:pic>
      <p:sp>
        <p:nvSpPr>
          <p:cNvPr id="2" name="Title 1">
            <a:extLst>
              <a:ext uri="{FF2B5EF4-FFF2-40B4-BE49-F238E27FC236}">
                <a16:creationId xmlns:a16="http://schemas.microsoft.com/office/drawing/2014/main" id="{7F19FB50-D168-42F5-BC68-30BC0276D28F}"/>
              </a:ext>
            </a:extLst>
          </p:cNvPr>
          <p:cNvSpPr>
            <a:spLocks noGrp="1"/>
          </p:cNvSpPr>
          <p:nvPr>
            <p:ph type="ctrTitle"/>
          </p:nvPr>
        </p:nvSpPr>
        <p:spPr>
          <a:xfrm>
            <a:off x="123568" y="2331714"/>
            <a:ext cx="11944864" cy="756353"/>
          </a:xfrm>
        </p:spPr>
        <p:txBody>
          <a:bodyPr/>
          <a:lstStyle/>
          <a:p>
            <a:r>
              <a:rPr lang="en-US" sz="4800" dirty="0"/>
              <a:t>Strategic Plan Presentation</a:t>
            </a:r>
          </a:p>
        </p:txBody>
      </p:sp>
      <p:sp>
        <p:nvSpPr>
          <p:cNvPr id="4" name="Title 1">
            <a:extLst>
              <a:ext uri="{FF2B5EF4-FFF2-40B4-BE49-F238E27FC236}">
                <a16:creationId xmlns:a16="http://schemas.microsoft.com/office/drawing/2014/main" id="{2D00B025-ACB4-49B3-BDC1-3763E5C2A771}"/>
              </a:ext>
            </a:extLst>
          </p:cNvPr>
          <p:cNvSpPr txBox="1">
            <a:spLocks/>
          </p:cNvSpPr>
          <p:nvPr/>
        </p:nvSpPr>
        <p:spPr>
          <a:xfrm>
            <a:off x="228344" y="3509499"/>
            <a:ext cx="5534282" cy="1219817"/>
          </a:xfrm>
          <a:prstGeom prst="rect">
            <a:avLst/>
          </a:prstGeom>
        </p:spPr>
        <p:txBody>
          <a:bodyPr anchor="t"/>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gn="l"/>
            <a:r>
              <a:rPr lang="en-US" sz="3200" b="0" dirty="0"/>
              <a:t>Dr. Markisha Webster | Director</a:t>
            </a:r>
          </a:p>
          <a:p>
            <a:r>
              <a:rPr lang="en-US" sz="3200" b="0" dirty="0"/>
              <a:t>June 2, 2021</a:t>
            </a:r>
          </a:p>
        </p:txBody>
      </p:sp>
    </p:spTree>
    <p:extLst>
      <p:ext uri="{BB962C8B-B14F-4D97-AF65-F5344CB8AC3E}">
        <p14:creationId xmlns:p14="http://schemas.microsoft.com/office/powerpoint/2010/main" val="2082768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6B37D8-6743-49BA-8763-D546052FDEA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0773" y="3598311"/>
            <a:ext cx="2213786" cy="2219357"/>
          </a:xfrm>
          <a:prstGeom prst="rect">
            <a:avLst/>
          </a:prstGeom>
        </p:spPr>
      </p:pic>
      <p:pic>
        <p:nvPicPr>
          <p:cNvPr id="4" name="Picture 3">
            <a:extLst>
              <a:ext uri="{FF2B5EF4-FFF2-40B4-BE49-F238E27FC236}">
                <a16:creationId xmlns:a16="http://schemas.microsoft.com/office/drawing/2014/main" id="{ECACEE0F-2B4C-4A7E-BE78-63066301F3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9846" y="1399315"/>
            <a:ext cx="2189165" cy="2189165"/>
          </a:xfrm>
          <a:prstGeom prst="rect">
            <a:avLst/>
          </a:prstGeom>
        </p:spPr>
      </p:pic>
      <p:pic>
        <p:nvPicPr>
          <p:cNvPr id="2" name="Picture 1">
            <a:extLst>
              <a:ext uri="{FF2B5EF4-FFF2-40B4-BE49-F238E27FC236}">
                <a16:creationId xmlns:a16="http://schemas.microsoft.com/office/drawing/2014/main" id="{2E52EF42-3403-44E4-8905-57982659C93F}"/>
              </a:ext>
            </a:extLst>
          </p:cNvPr>
          <p:cNvPicPr>
            <a:picLocks noChangeAspect="1"/>
          </p:cNvPicPr>
          <p:nvPr/>
        </p:nvPicPr>
        <p:blipFill>
          <a:blip r:embed="rId4"/>
          <a:stretch>
            <a:fillRect/>
          </a:stretch>
        </p:blipFill>
        <p:spPr>
          <a:xfrm>
            <a:off x="2745740" y="285793"/>
            <a:ext cx="6700521" cy="810630"/>
          </a:xfrm>
          <a:prstGeom prst="rect">
            <a:avLst/>
          </a:prstGeom>
        </p:spPr>
      </p:pic>
      <p:sp>
        <p:nvSpPr>
          <p:cNvPr id="6" name="TextBox 5">
            <a:extLst>
              <a:ext uri="{FF2B5EF4-FFF2-40B4-BE49-F238E27FC236}">
                <a16:creationId xmlns:a16="http://schemas.microsoft.com/office/drawing/2014/main" id="{8E6A5C8F-60A2-4312-9B29-38D7603341C8}"/>
              </a:ext>
            </a:extLst>
          </p:cNvPr>
          <p:cNvSpPr txBox="1"/>
          <p:nvPr/>
        </p:nvSpPr>
        <p:spPr>
          <a:xfrm>
            <a:off x="2959510" y="1740310"/>
            <a:ext cx="7737987" cy="1384995"/>
          </a:xfrm>
          <a:prstGeom prst="rect">
            <a:avLst/>
          </a:prstGeom>
          <a:noFill/>
        </p:spPr>
        <p:txBody>
          <a:bodyPr wrap="square" rtlCol="0">
            <a:spAutoFit/>
          </a:bodyPr>
          <a:lstStyle/>
          <a:p>
            <a:r>
              <a:rPr lang="en-US" sz="2800" dirty="0"/>
              <a:t>Guarantees Black, Indigenous, and other individuals of color and those with disabilities have shelter—a safe place to return to at the end of each day.</a:t>
            </a:r>
          </a:p>
        </p:txBody>
      </p:sp>
      <p:sp>
        <p:nvSpPr>
          <p:cNvPr id="8" name="TextBox 7">
            <a:extLst>
              <a:ext uri="{FF2B5EF4-FFF2-40B4-BE49-F238E27FC236}">
                <a16:creationId xmlns:a16="http://schemas.microsoft.com/office/drawing/2014/main" id="{7EBA7690-43CD-4096-8C2F-9078492E754A}"/>
              </a:ext>
            </a:extLst>
          </p:cNvPr>
          <p:cNvSpPr txBox="1"/>
          <p:nvPr/>
        </p:nvSpPr>
        <p:spPr>
          <a:xfrm>
            <a:off x="2959510" y="3926256"/>
            <a:ext cx="7737987" cy="1384995"/>
          </a:xfrm>
          <a:prstGeom prst="rect">
            <a:avLst/>
          </a:prstGeom>
          <a:noFill/>
        </p:spPr>
        <p:txBody>
          <a:bodyPr wrap="square" rtlCol="0">
            <a:spAutoFit/>
          </a:bodyPr>
          <a:lstStyle/>
          <a:p>
            <a:r>
              <a:rPr lang="en-US" sz="2800" dirty="0"/>
              <a:t>Assures Black people are not subject to, because of anti-Black racism, unjustified arrests and police violence.</a:t>
            </a:r>
          </a:p>
        </p:txBody>
      </p:sp>
    </p:spTree>
    <p:extLst>
      <p:ext uri="{BB962C8B-B14F-4D97-AF65-F5344CB8AC3E}">
        <p14:creationId xmlns:p14="http://schemas.microsoft.com/office/powerpoint/2010/main" val="239297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Key Initiatives from The Office of Equity</a:t>
            </a:r>
            <a:endParaRPr lang="en-US" b="0" dirty="0"/>
          </a:p>
        </p:txBody>
      </p:sp>
      <p:pic>
        <p:nvPicPr>
          <p:cNvPr id="2" name="Picture 1">
            <a:extLst>
              <a:ext uri="{FF2B5EF4-FFF2-40B4-BE49-F238E27FC236}">
                <a16:creationId xmlns:a16="http://schemas.microsoft.com/office/drawing/2014/main" id="{85AA8A7F-49AB-47A5-BA3E-9774A5700103}"/>
              </a:ext>
            </a:extLst>
          </p:cNvPr>
          <p:cNvPicPr>
            <a:picLocks noChangeAspect="1"/>
          </p:cNvPicPr>
          <p:nvPr/>
        </p:nvPicPr>
        <p:blipFill>
          <a:blip r:embed="rId2"/>
          <a:stretch>
            <a:fillRect/>
          </a:stretch>
        </p:blipFill>
        <p:spPr>
          <a:xfrm>
            <a:off x="1515458" y="933467"/>
            <a:ext cx="9161083" cy="5284113"/>
          </a:xfrm>
          <a:prstGeom prst="rect">
            <a:avLst/>
          </a:prstGeom>
        </p:spPr>
      </p:pic>
    </p:spTree>
    <p:extLst>
      <p:ext uri="{BB962C8B-B14F-4D97-AF65-F5344CB8AC3E}">
        <p14:creationId xmlns:p14="http://schemas.microsoft.com/office/powerpoint/2010/main" val="291305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E7E3-6019-4A3F-B512-03A2B6C3EFFE}"/>
              </a:ext>
            </a:extLst>
          </p:cNvPr>
          <p:cNvSpPr>
            <a:spLocks noGrp="1"/>
          </p:cNvSpPr>
          <p:nvPr>
            <p:ph type="title"/>
          </p:nvPr>
        </p:nvSpPr>
        <p:spPr/>
        <p:txBody>
          <a:bodyPr/>
          <a:lstStyle/>
          <a:p>
            <a:r>
              <a:rPr lang="en-US" dirty="0"/>
              <a:t>Key Initiatives from The Office of Equity Slide 2</a:t>
            </a:r>
          </a:p>
        </p:txBody>
      </p:sp>
      <p:sp>
        <p:nvSpPr>
          <p:cNvPr id="3" name="Content Placeholder 2">
            <a:extLst>
              <a:ext uri="{FF2B5EF4-FFF2-40B4-BE49-F238E27FC236}">
                <a16:creationId xmlns:a16="http://schemas.microsoft.com/office/drawing/2014/main" id="{A22C9F2C-D736-4B24-8B58-C14829B9CEA2}"/>
              </a:ext>
            </a:extLst>
          </p:cNvPr>
          <p:cNvSpPr>
            <a:spLocks noGrp="1"/>
          </p:cNvSpPr>
          <p:nvPr>
            <p:ph idx="1"/>
          </p:nvPr>
        </p:nvSpPr>
        <p:spPr>
          <a:xfrm>
            <a:off x="838200" y="1253331"/>
            <a:ext cx="8172450" cy="4052094"/>
          </a:xfrm>
        </p:spPr>
        <p:txBody>
          <a:bodyPr/>
          <a:lstStyle/>
          <a:p>
            <a:pPr marL="0" indent="0">
              <a:buNone/>
            </a:pPr>
            <a:r>
              <a:rPr lang="en-US" sz="3200" dirty="0"/>
              <a:t>Budget Equity Tool</a:t>
            </a:r>
          </a:p>
          <a:p>
            <a:pPr marL="0" indent="0">
              <a:buNone/>
            </a:pPr>
            <a:endParaRPr lang="en-US" dirty="0"/>
          </a:p>
        </p:txBody>
      </p:sp>
      <p:pic>
        <p:nvPicPr>
          <p:cNvPr id="4" name="Picture 3">
            <a:extLst>
              <a:ext uri="{FF2B5EF4-FFF2-40B4-BE49-F238E27FC236}">
                <a16:creationId xmlns:a16="http://schemas.microsoft.com/office/drawing/2014/main" id="{6552443F-1A8E-4F6C-BBF5-A842DA9B2FAB}"/>
              </a:ext>
            </a:extLst>
          </p:cNvPr>
          <p:cNvPicPr>
            <a:picLocks noChangeAspect="1"/>
          </p:cNvPicPr>
          <p:nvPr/>
        </p:nvPicPr>
        <p:blipFill>
          <a:blip r:embed="rId2"/>
          <a:stretch>
            <a:fillRect/>
          </a:stretch>
        </p:blipFill>
        <p:spPr>
          <a:xfrm>
            <a:off x="371475" y="2319533"/>
            <a:ext cx="5724525" cy="2218934"/>
          </a:xfrm>
          <a:prstGeom prst="rect">
            <a:avLst/>
          </a:prstGeom>
        </p:spPr>
      </p:pic>
      <p:pic>
        <p:nvPicPr>
          <p:cNvPr id="5" name="Picture 4">
            <a:extLst>
              <a:ext uri="{FF2B5EF4-FFF2-40B4-BE49-F238E27FC236}">
                <a16:creationId xmlns:a16="http://schemas.microsoft.com/office/drawing/2014/main" id="{0F909CB7-457C-4FB9-A127-51D0062D775B}"/>
              </a:ext>
            </a:extLst>
          </p:cNvPr>
          <p:cNvPicPr>
            <a:picLocks noChangeAspect="1"/>
          </p:cNvPicPr>
          <p:nvPr/>
        </p:nvPicPr>
        <p:blipFill>
          <a:blip r:embed="rId3"/>
          <a:stretch>
            <a:fillRect/>
          </a:stretch>
        </p:blipFill>
        <p:spPr>
          <a:xfrm>
            <a:off x="6315076" y="2262187"/>
            <a:ext cx="5577530" cy="2333626"/>
          </a:xfrm>
          <a:prstGeom prst="rect">
            <a:avLst/>
          </a:prstGeom>
        </p:spPr>
      </p:pic>
    </p:spTree>
    <p:extLst>
      <p:ext uri="{BB962C8B-B14F-4D97-AF65-F5344CB8AC3E}">
        <p14:creationId xmlns:p14="http://schemas.microsoft.com/office/powerpoint/2010/main" val="265395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EE48D9-F9E5-4D6E-90C3-9A3CFD8A9FA5}"/>
              </a:ext>
            </a:extLst>
          </p:cNvPr>
          <p:cNvSpPr>
            <a:spLocks noGrp="1"/>
          </p:cNvSpPr>
          <p:nvPr>
            <p:ph type="title"/>
          </p:nvPr>
        </p:nvSpPr>
        <p:spPr>
          <a:xfrm>
            <a:off x="393308" y="4615840"/>
            <a:ext cx="4275178" cy="1526741"/>
          </a:xfrm>
        </p:spPr>
        <p:txBody>
          <a:bodyPr>
            <a:normAutofit/>
          </a:bodyPr>
          <a:lstStyle/>
          <a:p>
            <a:pPr algn="ctr"/>
            <a:r>
              <a:rPr lang="en-US" sz="3200" dirty="0">
                <a:solidFill>
                  <a:schemeClr val="bg1"/>
                </a:solidFill>
              </a:rPr>
              <a:t>Key Initiatives from The Office of Equity Slide 3</a:t>
            </a:r>
            <a:endParaRPr lang="en-US" sz="3000" dirty="0">
              <a:solidFill>
                <a:schemeClr val="bg1"/>
              </a:solidFill>
            </a:endParaRPr>
          </a:p>
        </p:txBody>
      </p:sp>
      <p:pic>
        <p:nvPicPr>
          <p:cNvPr id="7" name="Picture 6">
            <a:extLst>
              <a:ext uri="{FF2B5EF4-FFF2-40B4-BE49-F238E27FC236}">
                <a16:creationId xmlns:a16="http://schemas.microsoft.com/office/drawing/2014/main" id="{68FBEC07-E418-4C9D-AE26-0D040D497A37}"/>
              </a:ext>
            </a:extLst>
          </p:cNvPr>
          <p:cNvPicPr>
            <a:picLocks noChangeAspect="1"/>
          </p:cNvPicPr>
          <p:nvPr/>
        </p:nvPicPr>
        <p:blipFill rotWithShape="1">
          <a:blip r:embed="rId3">
            <a:extLst>
              <a:ext uri="{28A0092B-C50C-407E-A947-70E740481C1C}">
                <a14:useLocalDpi xmlns:a14="http://schemas.microsoft.com/office/drawing/2010/main" val="0"/>
              </a:ext>
            </a:extLst>
          </a:blip>
          <a:srcRect t="1885" r="2" b="8203"/>
          <a:stretch/>
        </p:blipFill>
        <p:spPr>
          <a:xfrm>
            <a:off x="393308" y="352931"/>
            <a:ext cx="5559480" cy="3749040"/>
          </a:xfrm>
          <a:prstGeom prst="rect">
            <a:avLst/>
          </a:prstGeom>
        </p:spPr>
      </p:pic>
      <p:pic>
        <p:nvPicPr>
          <p:cNvPr id="5" name="Picture 4">
            <a:extLst>
              <a:ext uri="{FF2B5EF4-FFF2-40B4-BE49-F238E27FC236}">
                <a16:creationId xmlns:a16="http://schemas.microsoft.com/office/drawing/2014/main" id="{0D957273-ABD1-4F3C-863D-01C4C3D283D7}"/>
              </a:ext>
            </a:extLst>
          </p:cNvPr>
          <p:cNvPicPr>
            <a:picLocks noChangeAspect="1"/>
          </p:cNvPicPr>
          <p:nvPr/>
        </p:nvPicPr>
        <p:blipFill rotWithShape="1">
          <a:blip r:embed="rId4">
            <a:extLst>
              <a:ext uri="{28A0092B-C50C-407E-A947-70E740481C1C}">
                <a14:useLocalDpi xmlns:a14="http://schemas.microsoft.com/office/drawing/2010/main" val="0"/>
              </a:ext>
            </a:extLst>
          </a:blip>
          <a:srcRect t="3796" r="-3" b="6085"/>
          <a:stretch/>
        </p:blipFill>
        <p:spPr>
          <a:xfrm>
            <a:off x="6251736" y="357013"/>
            <a:ext cx="5546955" cy="3749040"/>
          </a:xfrm>
          <a:prstGeom prst="rect">
            <a:avLst/>
          </a:prstGeom>
        </p:spPr>
      </p:pic>
      <p:cxnSp>
        <p:nvCxnSpPr>
          <p:cNvPr id="14" name="Straight Connector 1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868C84-0D63-41ED-8AD5-F285C9905045}"/>
              </a:ext>
            </a:extLst>
          </p:cNvPr>
          <p:cNvSpPr>
            <a:spLocks noGrp="1"/>
          </p:cNvSpPr>
          <p:nvPr>
            <p:ph idx="1"/>
          </p:nvPr>
        </p:nvSpPr>
        <p:spPr>
          <a:xfrm>
            <a:off x="4945336" y="4615840"/>
            <a:ext cx="6609921" cy="1526741"/>
          </a:xfrm>
        </p:spPr>
        <p:txBody>
          <a:bodyPr anchor="ctr">
            <a:normAutofit/>
          </a:bodyPr>
          <a:lstStyle/>
          <a:p>
            <a:pPr marL="0" indent="0" algn="ctr">
              <a:buNone/>
            </a:pPr>
            <a:r>
              <a:rPr lang="en-US" dirty="0">
                <a:solidFill>
                  <a:schemeClr val="bg1"/>
                </a:solidFill>
              </a:rPr>
              <a:t>Racial Equity Results Based Accountability </a:t>
            </a:r>
          </a:p>
          <a:p>
            <a:pPr marL="0" indent="0" algn="ctr">
              <a:buNone/>
            </a:pPr>
            <a:endParaRPr lang="en-US" dirty="0">
              <a:solidFill>
                <a:schemeClr val="bg1"/>
              </a:solidFill>
            </a:endParaRPr>
          </a:p>
          <a:p>
            <a:pPr marL="0" indent="0">
              <a:buNone/>
            </a:pPr>
            <a:endParaRPr lang="en-US" sz="2200" dirty="0">
              <a:solidFill>
                <a:schemeClr val="bg1"/>
              </a:solidFill>
            </a:endParaRPr>
          </a:p>
        </p:txBody>
      </p:sp>
    </p:spTree>
    <p:extLst>
      <p:ext uri="{BB962C8B-B14F-4D97-AF65-F5344CB8AC3E}">
        <p14:creationId xmlns:p14="http://schemas.microsoft.com/office/powerpoint/2010/main" val="3599632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D491364-C232-45F3-9ABE-934A80613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6" y="142704"/>
            <a:ext cx="12189023" cy="6858000"/>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Key Initiatives from The Office of Equity Slide 4</a:t>
            </a:r>
            <a:endParaRPr lang="en-US" b="0" dirty="0"/>
          </a:p>
        </p:txBody>
      </p:sp>
      <p:sp>
        <p:nvSpPr>
          <p:cNvPr id="7" name="TextBox 6">
            <a:extLst>
              <a:ext uri="{FF2B5EF4-FFF2-40B4-BE49-F238E27FC236}">
                <a16:creationId xmlns:a16="http://schemas.microsoft.com/office/drawing/2014/main" id="{B500F290-2A15-4210-8EDB-FA96F95CC313}"/>
              </a:ext>
            </a:extLst>
          </p:cNvPr>
          <p:cNvSpPr txBox="1"/>
          <p:nvPr/>
        </p:nvSpPr>
        <p:spPr>
          <a:xfrm>
            <a:off x="570270" y="866760"/>
            <a:ext cx="7236543" cy="5247590"/>
          </a:xfrm>
          <a:prstGeom prst="rect">
            <a:avLst/>
          </a:prstGeom>
          <a:noFill/>
        </p:spPr>
        <p:txBody>
          <a:bodyPr wrap="square" rtlCol="0">
            <a:spAutoFit/>
          </a:bodyPr>
          <a:lstStyle/>
          <a:p>
            <a:pPr>
              <a:spcAft>
                <a:spcPts val="600"/>
              </a:spcAft>
            </a:pPr>
            <a:r>
              <a:rPr lang="en-US" sz="3200" b="1" dirty="0"/>
              <a:t>Citywide Disability Equity Goals:</a:t>
            </a:r>
            <a:endParaRPr lang="en-US" sz="3200" dirty="0"/>
          </a:p>
          <a:p>
            <a:pPr>
              <a:spcAft>
                <a:spcPts val="600"/>
              </a:spcAft>
            </a:pPr>
            <a:r>
              <a:rPr lang="en-US" sz="2400" b="1" dirty="0"/>
              <a:t>Equity Goal #1:</a:t>
            </a:r>
            <a:br>
              <a:rPr lang="en-US" sz="2400" b="1" dirty="0"/>
            </a:br>
            <a:r>
              <a:rPr lang="en-US" sz="2400" dirty="0"/>
              <a:t>All activities, programs, facilities, and services offered by the City of Portland will provide for equitable outcomes and opportunities in accordance with the provisions of the Americans with Disabilities Act.</a:t>
            </a:r>
          </a:p>
          <a:p>
            <a:pPr>
              <a:spcAft>
                <a:spcPts val="600"/>
              </a:spcAft>
            </a:pPr>
            <a:r>
              <a:rPr lang="en-US" sz="2400" b="1" dirty="0"/>
              <a:t>Equity Goal #2:</a:t>
            </a:r>
            <a:br>
              <a:rPr lang="en-US" sz="2400" b="1" dirty="0"/>
            </a:br>
            <a:r>
              <a:rPr lang="en-US" sz="2400" dirty="0"/>
              <a:t>Hiring and promotions of people experiencing disabilities will be fair and in keeping with the Model Employer of People with Disabilities Policy.</a:t>
            </a:r>
          </a:p>
          <a:p>
            <a:pPr>
              <a:spcAft>
                <a:spcPts val="600"/>
              </a:spcAft>
            </a:pPr>
            <a:r>
              <a:rPr lang="en-US" sz="2400" b="1" dirty="0"/>
              <a:t>Equity Goal #3:</a:t>
            </a:r>
            <a:br>
              <a:rPr lang="en-US" sz="2400" b="1" dirty="0"/>
            </a:br>
            <a:r>
              <a:rPr lang="en-US" sz="2400" dirty="0"/>
              <a:t>People experiencing disabilities will be provided equitable opportunities in contracting.</a:t>
            </a:r>
          </a:p>
        </p:txBody>
      </p:sp>
    </p:spTree>
    <p:extLst>
      <p:ext uri="{BB962C8B-B14F-4D97-AF65-F5344CB8AC3E}">
        <p14:creationId xmlns:p14="http://schemas.microsoft.com/office/powerpoint/2010/main" val="505365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crowd&#10;&#10;Description automatically generated">
            <a:extLst>
              <a:ext uri="{FF2B5EF4-FFF2-40B4-BE49-F238E27FC236}">
                <a16:creationId xmlns:a16="http://schemas.microsoft.com/office/drawing/2014/main" id="{190D3202-207A-4949-B3E8-74DF11965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Key Initiatives from The Office of Equity Slide 5</a:t>
            </a:r>
            <a:endParaRPr lang="en-US" b="0" dirty="0"/>
          </a:p>
        </p:txBody>
      </p:sp>
      <p:sp>
        <p:nvSpPr>
          <p:cNvPr id="7" name="TextBox 6">
            <a:extLst>
              <a:ext uri="{FF2B5EF4-FFF2-40B4-BE49-F238E27FC236}">
                <a16:creationId xmlns:a16="http://schemas.microsoft.com/office/drawing/2014/main" id="{B500F290-2A15-4210-8EDB-FA96F95CC313}"/>
              </a:ext>
            </a:extLst>
          </p:cNvPr>
          <p:cNvSpPr txBox="1"/>
          <p:nvPr/>
        </p:nvSpPr>
        <p:spPr>
          <a:xfrm>
            <a:off x="1973493" y="1289547"/>
            <a:ext cx="8426246" cy="707886"/>
          </a:xfrm>
          <a:prstGeom prst="rect">
            <a:avLst/>
          </a:prstGeom>
          <a:noFill/>
        </p:spPr>
        <p:txBody>
          <a:bodyPr wrap="square" rtlCol="0">
            <a:spAutoFit/>
          </a:bodyPr>
          <a:lstStyle/>
          <a:p>
            <a:pPr algn="ctr"/>
            <a:r>
              <a:rPr lang="en-US" sz="4000" b="1" dirty="0"/>
              <a:t>Language Access Policy Resolution</a:t>
            </a:r>
            <a:endParaRPr lang="en-US" sz="4000" dirty="0"/>
          </a:p>
        </p:txBody>
      </p:sp>
    </p:spTree>
    <p:extLst>
      <p:ext uri="{BB962C8B-B14F-4D97-AF65-F5344CB8AC3E}">
        <p14:creationId xmlns:p14="http://schemas.microsoft.com/office/powerpoint/2010/main" val="3993822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Key Initiatives from The Office of Equity Slide 6</a:t>
            </a:r>
            <a:endParaRPr lang="en-US" b="0" dirty="0"/>
          </a:p>
        </p:txBody>
      </p:sp>
      <p:pic>
        <p:nvPicPr>
          <p:cNvPr id="2" name="Picture 1">
            <a:extLst>
              <a:ext uri="{FF2B5EF4-FFF2-40B4-BE49-F238E27FC236}">
                <a16:creationId xmlns:a16="http://schemas.microsoft.com/office/drawing/2014/main" id="{C82662F4-4292-476A-AB83-49FFE8A0F987}"/>
              </a:ext>
            </a:extLst>
          </p:cNvPr>
          <p:cNvPicPr>
            <a:picLocks noChangeAspect="1"/>
          </p:cNvPicPr>
          <p:nvPr/>
        </p:nvPicPr>
        <p:blipFill>
          <a:blip r:embed="rId2"/>
          <a:stretch>
            <a:fillRect/>
          </a:stretch>
        </p:blipFill>
        <p:spPr>
          <a:xfrm>
            <a:off x="3579868" y="835654"/>
            <a:ext cx="4344006" cy="5658640"/>
          </a:xfrm>
          <a:prstGeom prst="rect">
            <a:avLst/>
          </a:prstGeom>
        </p:spPr>
      </p:pic>
    </p:spTree>
    <p:extLst>
      <p:ext uri="{BB962C8B-B14F-4D97-AF65-F5344CB8AC3E}">
        <p14:creationId xmlns:p14="http://schemas.microsoft.com/office/powerpoint/2010/main" val="3533318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Citywide Key Equity Initiatives</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337751" y="2509087"/>
            <a:ext cx="2670920" cy="261352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344487" lvl="1">
              <a:spcAft>
                <a:spcPts val="600"/>
              </a:spcAft>
            </a:pPr>
            <a:r>
              <a:rPr lang="en-US" sz="3200" b="1" dirty="0"/>
              <a:t>City of Portland Core Values</a:t>
            </a:r>
          </a:p>
        </p:txBody>
      </p:sp>
      <p:pic>
        <p:nvPicPr>
          <p:cNvPr id="7" name="Picture 6">
            <a:extLst>
              <a:ext uri="{FF2B5EF4-FFF2-40B4-BE49-F238E27FC236}">
                <a16:creationId xmlns:a16="http://schemas.microsoft.com/office/drawing/2014/main" id="{B4402AD5-B091-4117-A887-F6CAE844FD3F}"/>
              </a:ext>
            </a:extLst>
          </p:cNvPr>
          <p:cNvPicPr>
            <a:picLocks noChangeAspect="1"/>
          </p:cNvPicPr>
          <p:nvPr/>
        </p:nvPicPr>
        <p:blipFill>
          <a:blip r:embed="rId2"/>
          <a:stretch>
            <a:fillRect/>
          </a:stretch>
        </p:blipFill>
        <p:spPr>
          <a:xfrm>
            <a:off x="3445926" y="919036"/>
            <a:ext cx="5300147" cy="5300147"/>
          </a:xfrm>
          <a:prstGeom prst="rect">
            <a:avLst/>
          </a:prstGeom>
        </p:spPr>
      </p:pic>
    </p:spTree>
    <p:extLst>
      <p:ext uri="{BB962C8B-B14F-4D97-AF65-F5344CB8AC3E}">
        <p14:creationId xmlns:p14="http://schemas.microsoft.com/office/powerpoint/2010/main" val="131530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Citywide Key Equity Initiatives Slide 2</a:t>
            </a:r>
            <a:endParaRPr lang="en-US" b="0" dirty="0"/>
          </a:p>
        </p:txBody>
      </p:sp>
      <p:pic>
        <p:nvPicPr>
          <p:cNvPr id="3" name="Picture 2">
            <a:extLst>
              <a:ext uri="{FF2B5EF4-FFF2-40B4-BE49-F238E27FC236}">
                <a16:creationId xmlns:a16="http://schemas.microsoft.com/office/drawing/2014/main" id="{28B48318-A0DC-406E-B148-30D248DBDDF8}"/>
              </a:ext>
            </a:extLst>
          </p:cNvPr>
          <p:cNvPicPr>
            <a:picLocks noChangeAspect="1"/>
          </p:cNvPicPr>
          <p:nvPr/>
        </p:nvPicPr>
        <p:blipFill rotWithShape="1">
          <a:blip r:embed="rId2">
            <a:clrChange>
              <a:clrFrom>
                <a:srgbClr val="FFFFFF"/>
              </a:clrFrom>
              <a:clrTo>
                <a:srgbClr val="FFFFFF">
                  <a:alpha val="0"/>
                </a:srgbClr>
              </a:clrTo>
            </a:clrChange>
          </a:blip>
          <a:srcRect l="1259" t="18952" r="14357"/>
          <a:stretch/>
        </p:blipFill>
        <p:spPr>
          <a:xfrm>
            <a:off x="904567" y="1262672"/>
            <a:ext cx="3883743" cy="5595328"/>
          </a:xfrm>
          <a:prstGeom prst="rect">
            <a:avLst/>
          </a:prstGeom>
        </p:spPr>
      </p:pic>
      <p:sp>
        <p:nvSpPr>
          <p:cNvPr id="6" name="Title 1">
            <a:extLst>
              <a:ext uri="{FF2B5EF4-FFF2-40B4-BE49-F238E27FC236}">
                <a16:creationId xmlns:a16="http://schemas.microsoft.com/office/drawing/2014/main" id="{7D14F6D0-A6E0-436E-BB98-A24CF29EF755}"/>
              </a:ext>
            </a:extLst>
          </p:cNvPr>
          <p:cNvSpPr txBox="1">
            <a:spLocks/>
          </p:cNvSpPr>
          <p:nvPr/>
        </p:nvSpPr>
        <p:spPr>
          <a:xfrm>
            <a:off x="4506628" y="2509087"/>
            <a:ext cx="5561603" cy="261352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344487" lvl="1">
              <a:spcAft>
                <a:spcPts val="600"/>
              </a:spcAft>
            </a:pPr>
            <a:r>
              <a:rPr lang="en-US" sz="5400" b="1" dirty="0"/>
              <a:t>JUNETEENTH</a:t>
            </a:r>
          </a:p>
          <a:p>
            <a:pPr marL="344487" lvl="1">
              <a:spcAft>
                <a:spcPts val="600"/>
              </a:spcAft>
            </a:pPr>
            <a:r>
              <a:rPr lang="en-US" sz="3200" b="1" dirty="0"/>
              <a:t>Annual Day of Remembrance</a:t>
            </a:r>
            <a:endParaRPr lang="en-US" sz="2800" b="1" dirty="0"/>
          </a:p>
        </p:txBody>
      </p:sp>
    </p:spTree>
    <p:extLst>
      <p:ext uri="{BB962C8B-B14F-4D97-AF65-F5344CB8AC3E}">
        <p14:creationId xmlns:p14="http://schemas.microsoft.com/office/powerpoint/2010/main" val="334749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301FA-EBDE-46FD-9147-29957B6B4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9675"/>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2021-24 Goals and Plan of Action</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337749" y="955590"/>
            <a:ext cx="11516500" cy="528011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514350" indent="-514350">
              <a:spcAft>
                <a:spcPts val="600"/>
              </a:spcAft>
              <a:buFont typeface="+mj-lt"/>
              <a:buAutoNum type="arabicPeriod"/>
            </a:pPr>
            <a:r>
              <a:rPr lang="en-US" sz="3200" b="0" dirty="0"/>
              <a:t>Embedded and aligned Citywide policies, procedures, and practices to ensure collective implementation and understanding of equity work in the City is institutionalized, dismantling systemic oppression in City policy and practice.</a:t>
            </a:r>
          </a:p>
          <a:p>
            <a:pPr lvl="1">
              <a:spcAft>
                <a:spcPts val="600"/>
              </a:spcAft>
            </a:pPr>
            <a:r>
              <a:rPr lang="en-US" sz="3200" dirty="0">
                <a:ea typeface="+mj-ea"/>
                <a:cs typeface="+mj-cs"/>
              </a:rPr>
              <a:t>Accountability Partners:</a:t>
            </a:r>
          </a:p>
          <a:p>
            <a:pPr marL="914400" lvl="1" indent="-166688">
              <a:spcAft>
                <a:spcPts val="600"/>
              </a:spcAft>
              <a:buFont typeface="Arial" panose="020B0604020202020204" pitchFamily="34" charset="0"/>
              <a:buChar char="•"/>
            </a:pPr>
            <a:r>
              <a:rPr lang="en-US" dirty="0"/>
              <a:t>Office of Equity &amp; Human Rights</a:t>
            </a:r>
          </a:p>
          <a:p>
            <a:pPr marL="914400" lvl="1" indent="-166688">
              <a:spcAft>
                <a:spcPts val="600"/>
              </a:spcAft>
              <a:buFont typeface="Arial" panose="020B0604020202020204" pitchFamily="34" charset="0"/>
              <a:buChar char="•"/>
            </a:pPr>
            <a:r>
              <a:rPr lang="en-US" dirty="0"/>
              <a:t>Bureau of Human Resources</a:t>
            </a:r>
          </a:p>
          <a:p>
            <a:pPr marL="914400" lvl="1" indent="-166688">
              <a:spcAft>
                <a:spcPts val="600"/>
              </a:spcAft>
              <a:buFont typeface="Arial" panose="020B0604020202020204" pitchFamily="34" charset="0"/>
              <a:buChar char="•"/>
            </a:pPr>
            <a:r>
              <a:rPr lang="en-US" dirty="0"/>
              <a:t>City Budget Office</a:t>
            </a:r>
          </a:p>
          <a:p>
            <a:pPr marL="914400" lvl="1" indent="-166688">
              <a:spcAft>
                <a:spcPts val="600"/>
              </a:spcAft>
              <a:buFont typeface="Arial" panose="020B0604020202020204" pitchFamily="34" charset="0"/>
              <a:buChar char="•"/>
            </a:pPr>
            <a:r>
              <a:rPr lang="en-US" dirty="0"/>
              <a:t>Bureau of Technology Services</a:t>
            </a:r>
          </a:p>
          <a:p>
            <a:pPr marL="914400" lvl="1" indent="-166688">
              <a:spcAft>
                <a:spcPts val="600"/>
              </a:spcAft>
              <a:buFont typeface="Arial" panose="020B0604020202020204" pitchFamily="34" charset="0"/>
              <a:buChar char="•"/>
            </a:pPr>
            <a:r>
              <a:rPr lang="en-US" dirty="0"/>
              <a:t>Procurement</a:t>
            </a:r>
          </a:p>
          <a:p>
            <a:pPr marL="914400" lvl="1" indent="-166688">
              <a:spcAft>
                <a:spcPts val="600"/>
              </a:spcAft>
              <a:buFont typeface="Arial" panose="020B0604020202020204" pitchFamily="34" charset="0"/>
              <a:buChar char="•"/>
            </a:pPr>
            <a:r>
              <a:rPr lang="en-US" dirty="0"/>
              <a:t>Tribal Relations Office</a:t>
            </a:r>
          </a:p>
          <a:p>
            <a:pPr marL="914400" lvl="1" indent="-166688">
              <a:spcAft>
                <a:spcPts val="600"/>
              </a:spcAft>
              <a:buFont typeface="Arial" panose="020B0604020202020204" pitchFamily="34" charset="0"/>
              <a:buChar char="•"/>
            </a:pPr>
            <a:r>
              <a:rPr lang="en-US" dirty="0"/>
              <a:t>Equity Managers</a:t>
            </a:r>
            <a:endParaRPr lang="en-US" sz="3200" dirty="0">
              <a:ea typeface="+mj-ea"/>
              <a:cs typeface="+mj-cs"/>
            </a:endParaRPr>
          </a:p>
        </p:txBody>
      </p:sp>
    </p:spTree>
    <p:extLst>
      <p:ext uri="{BB962C8B-B14F-4D97-AF65-F5344CB8AC3E}">
        <p14:creationId xmlns:p14="http://schemas.microsoft.com/office/powerpoint/2010/main" val="79864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chart&#10;&#10;Description automatically generated">
            <a:extLst>
              <a:ext uri="{FF2B5EF4-FFF2-40B4-BE49-F238E27FC236}">
                <a16:creationId xmlns:a16="http://schemas.microsoft.com/office/drawing/2014/main" id="{52DEC44A-4532-48D9-A521-19B7B4E19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9675"/>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The Office of Equity and Human Rights</a:t>
            </a:r>
            <a:endParaRPr lang="en-US" b="0" dirty="0"/>
          </a:p>
        </p:txBody>
      </p:sp>
      <p:sp>
        <p:nvSpPr>
          <p:cNvPr id="7" name="Title 1">
            <a:extLst>
              <a:ext uri="{FF2B5EF4-FFF2-40B4-BE49-F238E27FC236}">
                <a16:creationId xmlns:a16="http://schemas.microsoft.com/office/drawing/2014/main" id="{90991AEC-1FD2-469E-9D26-2A76D0BE66FC}"/>
              </a:ext>
            </a:extLst>
          </p:cNvPr>
          <p:cNvSpPr txBox="1">
            <a:spLocks/>
          </p:cNvSpPr>
          <p:nvPr/>
        </p:nvSpPr>
        <p:spPr>
          <a:xfrm>
            <a:off x="337751" y="955590"/>
            <a:ext cx="8226145" cy="575970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457200" indent="-457200">
              <a:spcAft>
                <a:spcPts val="600"/>
              </a:spcAft>
              <a:buFont typeface="Arial" panose="020B0604020202020204" pitchFamily="34" charset="0"/>
              <a:buChar char="•"/>
            </a:pPr>
            <a:r>
              <a:rPr lang="en-US" sz="3200" b="0" dirty="0"/>
              <a:t>Born from community vision and a mandate to “get the City’s house in order in terms of equity.”</a:t>
            </a:r>
          </a:p>
          <a:p>
            <a:pPr marL="457200" indent="-457200">
              <a:spcAft>
                <a:spcPts val="600"/>
              </a:spcAft>
              <a:buFont typeface="Arial" panose="020B0604020202020204" pitchFamily="34" charset="0"/>
              <a:buChar char="•"/>
            </a:pPr>
            <a:r>
              <a:rPr lang="en-US" sz="3200" b="0" dirty="0"/>
              <a:t>2018 Stakeholder Engagement</a:t>
            </a:r>
          </a:p>
          <a:p>
            <a:pPr marL="747713" lvl="1" indent="-177800">
              <a:spcAft>
                <a:spcPts val="600"/>
              </a:spcAft>
              <a:buFont typeface="Arial" panose="020B0604020202020204" pitchFamily="34" charset="0"/>
              <a:buChar char="•"/>
            </a:pPr>
            <a:r>
              <a:rPr lang="en-US" sz="2800" b="0" dirty="0"/>
              <a:t>Community-based organization leaders</a:t>
            </a:r>
          </a:p>
          <a:p>
            <a:pPr marL="747713" lvl="1" indent="-177800">
              <a:spcAft>
                <a:spcPts val="600"/>
              </a:spcAft>
              <a:buFont typeface="Arial" panose="020B0604020202020204" pitchFamily="34" charset="0"/>
              <a:buChar char="•"/>
            </a:pPr>
            <a:r>
              <a:rPr lang="en-US" sz="2800" dirty="0"/>
              <a:t>City staff and elected leaders</a:t>
            </a:r>
          </a:p>
          <a:p>
            <a:pPr marL="457200" indent="-457200">
              <a:spcAft>
                <a:spcPts val="600"/>
              </a:spcAft>
              <a:buFont typeface="Arial" panose="020B0604020202020204" pitchFamily="34" charset="0"/>
              <a:buChar char="•"/>
            </a:pPr>
            <a:r>
              <a:rPr lang="en-US" sz="3200" b="0" dirty="0"/>
              <a:t>New director hired in February 2019</a:t>
            </a:r>
          </a:p>
          <a:p>
            <a:pPr marL="457200" indent="-457200">
              <a:spcAft>
                <a:spcPts val="600"/>
              </a:spcAft>
              <a:buFont typeface="Arial" panose="020B0604020202020204" pitchFamily="34" charset="0"/>
              <a:buChar char="•"/>
            </a:pPr>
            <a:r>
              <a:rPr lang="en-US" sz="3200" b="0" dirty="0"/>
              <a:t>Strategic plan process continued through 2021</a:t>
            </a:r>
          </a:p>
        </p:txBody>
      </p:sp>
    </p:spTree>
    <p:extLst>
      <p:ext uri="{BB962C8B-B14F-4D97-AF65-F5344CB8AC3E}">
        <p14:creationId xmlns:p14="http://schemas.microsoft.com/office/powerpoint/2010/main" val="100389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301FA-EBDE-46FD-9147-29957B6B4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9675"/>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2021-24 Goals and Plan of Action Slide 2</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337749" y="955590"/>
            <a:ext cx="11516500" cy="528011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514350" indent="-514350">
              <a:spcAft>
                <a:spcPts val="600"/>
              </a:spcAft>
              <a:buFont typeface="+mj-lt"/>
              <a:buAutoNum type="arabicPeriod" startAt="2"/>
            </a:pPr>
            <a:r>
              <a:rPr lang="en-US" sz="3200" b="0" dirty="0"/>
              <a:t>Nurturing authentic, trusting community relationships/ partnerships; supporting the co-creation of City policy with community.</a:t>
            </a:r>
          </a:p>
          <a:p>
            <a:pPr lvl="1">
              <a:spcAft>
                <a:spcPts val="600"/>
              </a:spcAft>
            </a:pPr>
            <a:r>
              <a:rPr lang="en-US" sz="3200" dirty="0">
                <a:ea typeface="+mj-ea"/>
                <a:cs typeface="+mj-cs"/>
              </a:rPr>
              <a:t>Accountability Partners:</a:t>
            </a:r>
          </a:p>
          <a:p>
            <a:pPr marL="914400" lvl="1" indent="-166688">
              <a:spcAft>
                <a:spcPts val="600"/>
              </a:spcAft>
              <a:buFont typeface="Arial" panose="020B0604020202020204" pitchFamily="34" charset="0"/>
              <a:buChar char="•"/>
            </a:pPr>
            <a:r>
              <a:rPr lang="en-US" dirty="0"/>
              <a:t>Office of Equity &amp; Human Rights</a:t>
            </a:r>
          </a:p>
          <a:p>
            <a:pPr marL="914400" lvl="1" indent="-166688">
              <a:spcAft>
                <a:spcPts val="600"/>
              </a:spcAft>
              <a:buFont typeface="Arial" panose="020B0604020202020204" pitchFamily="34" charset="0"/>
              <a:buChar char="•"/>
            </a:pPr>
            <a:r>
              <a:rPr lang="en-US" dirty="0"/>
              <a:t>Office of Community and Civic Life</a:t>
            </a:r>
          </a:p>
          <a:p>
            <a:pPr marL="914400" lvl="1" indent="-166688">
              <a:spcAft>
                <a:spcPts val="600"/>
              </a:spcAft>
              <a:buFont typeface="Arial" panose="020B0604020202020204" pitchFamily="34" charset="0"/>
              <a:buChar char="•"/>
            </a:pPr>
            <a:r>
              <a:rPr lang="en-US" dirty="0"/>
              <a:t>Bureau of Planning and Sustainability</a:t>
            </a:r>
          </a:p>
          <a:p>
            <a:pPr marL="914400" lvl="1" indent="-166688">
              <a:spcAft>
                <a:spcPts val="600"/>
              </a:spcAft>
              <a:buFont typeface="Arial" panose="020B0604020202020204" pitchFamily="34" charset="0"/>
              <a:buChar char="•"/>
            </a:pPr>
            <a:r>
              <a:rPr lang="en-US" dirty="0"/>
              <a:t>Tribal Relations Office</a:t>
            </a:r>
          </a:p>
          <a:p>
            <a:pPr marL="914400" lvl="1" indent="-166688">
              <a:spcAft>
                <a:spcPts val="600"/>
              </a:spcAft>
              <a:buFont typeface="Arial" panose="020B0604020202020204" pitchFamily="34" charset="0"/>
              <a:buChar char="•"/>
            </a:pPr>
            <a:r>
              <a:rPr lang="en-US" dirty="0"/>
              <a:t>Equity Managers</a:t>
            </a:r>
            <a:endParaRPr lang="en-US" sz="3200" dirty="0">
              <a:ea typeface="+mj-ea"/>
              <a:cs typeface="+mj-cs"/>
            </a:endParaRPr>
          </a:p>
        </p:txBody>
      </p:sp>
    </p:spTree>
    <p:extLst>
      <p:ext uri="{BB962C8B-B14F-4D97-AF65-F5344CB8AC3E}">
        <p14:creationId xmlns:p14="http://schemas.microsoft.com/office/powerpoint/2010/main" val="2582793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301FA-EBDE-46FD-9147-29957B6B4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9675"/>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2021-24 Goals and Plan of Action Slide 3</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337749" y="955590"/>
            <a:ext cx="11516500" cy="528011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514350" indent="-514350">
              <a:spcAft>
                <a:spcPts val="600"/>
              </a:spcAft>
              <a:buFont typeface="+mj-lt"/>
              <a:buAutoNum type="arabicPeriod" startAt="3"/>
            </a:pPr>
            <a:r>
              <a:rPr lang="en-US" sz="3200" b="0" dirty="0"/>
              <a:t>Equitable, anti-racist and anti-ableist City policies.</a:t>
            </a:r>
          </a:p>
          <a:p>
            <a:pPr lvl="1">
              <a:spcAft>
                <a:spcPts val="600"/>
              </a:spcAft>
            </a:pPr>
            <a:r>
              <a:rPr lang="en-US" sz="3200" dirty="0">
                <a:ea typeface="+mj-ea"/>
                <a:cs typeface="+mj-cs"/>
              </a:rPr>
              <a:t>Accountability Partners:</a:t>
            </a:r>
          </a:p>
          <a:p>
            <a:pPr marL="914400" lvl="1" indent="-166688">
              <a:spcAft>
                <a:spcPts val="600"/>
              </a:spcAft>
              <a:buFont typeface="Arial" panose="020B0604020202020204" pitchFamily="34" charset="0"/>
              <a:buChar char="•"/>
            </a:pPr>
            <a:r>
              <a:rPr lang="en-US" dirty="0"/>
              <a:t>Office of Equity &amp; Human Rights</a:t>
            </a:r>
          </a:p>
          <a:p>
            <a:pPr marL="914400" lvl="1" indent="-166688">
              <a:spcAft>
                <a:spcPts val="600"/>
              </a:spcAft>
              <a:buFont typeface="Arial" panose="020B0604020202020204" pitchFamily="34" charset="0"/>
              <a:buChar char="•"/>
            </a:pPr>
            <a:r>
              <a:rPr lang="en-US" dirty="0"/>
              <a:t>City Council Offices</a:t>
            </a:r>
          </a:p>
          <a:p>
            <a:pPr marL="914400" lvl="1" indent="-166688">
              <a:spcAft>
                <a:spcPts val="600"/>
              </a:spcAft>
              <a:buFont typeface="Arial" panose="020B0604020202020204" pitchFamily="34" charset="0"/>
              <a:buChar char="•"/>
            </a:pPr>
            <a:r>
              <a:rPr lang="en-US" dirty="0"/>
              <a:t>City bureaus and offices</a:t>
            </a:r>
          </a:p>
          <a:p>
            <a:pPr marL="914400" lvl="1" indent="-166688">
              <a:spcAft>
                <a:spcPts val="600"/>
              </a:spcAft>
              <a:buFont typeface="Arial" panose="020B0604020202020204" pitchFamily="34" charset="0"/>
              <a:buChar char="•"/>
            </a:pPr>
            <a:r>
              <a:rPr lang="en-US" dirty="0"/>
              <a:t>Equity Managers</a:t>
            </a:r>
            <a:endParaRPr lang="en-US" sz="3200" dirty="0">
              <a:ea typeface="+mj-ea"/>
              <a:cs typeface="+mj-cs"/>
            </a:endParaRPr>
          </a:p>
        </p:txBody>
      </p:sp>
    </p:spTree>
    <p:extLst>
      <p:ext uri="{BB962C8B-B14F-4D97-AF65-F5344CB8AC3E}">
        <p14:creationId xmlns:p14="http://schemas.microsoft.com/office/powerpoint/2010/main" val="1421631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301FA-EBDE-46FD-9147-29957B6B4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9675"/>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2021-24 Goals and Plan of Action Slide 4</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337749" y="955590"/>
            <a:ext cx="11516500" cy="528011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514350" indent="-514350">
              <a:spcAft>
                <a:spcPts val="600"/>
              </a:spcAft>
              <a:buFont typeface="+mj-lt"/>
              <a:buAutoNum type="arabicPeriod" startAt="4"/>
            </a:pPr>
            <a:r>
              <a:rPr lang="en-US" sz="3200" b="0" dirty="0"/>
              <a:t>Front-end accountability systems for bureaus </a:t>
            </a:r>
          </a:p>
          <a:p>
            <a:pPr lvl="1">
              <a:spcAft>
                <a:spcPts val="600"/>
              </a:spcAft>
            </a:pPr>
            <a:r>
              <a:rPr lang="en-US" sz="3200" dirty="0">
                <a:ea typeface="+mj-ea"/>
                <a:cs typeface="+mj-cs"/>
              </a:rPr>
              <a:t>Accountability Partners:</a:t>
            </a:r>
          </a:p>
          <a:p>
            <a:pPr marL="914400" lvl="1" indent="-166688">
              <a:spcAft>
                <a:spcPts val="600"/>
              </a:spcAft>
              <a:buFont typeface="Arial" panose="020B0604020202020204" pitchFamily="34" charset="0"/>
              <a:buChar char="•"/>
            </a:pPr>
            <a:r>
              <a:rPr lang="en-US" dirty="0"/>
              <a:t>Office of Equity &amp; Human Rights</a:t>
            </a:r>
          </a:p>
          <a:p>
            <a:pPr marL="914400" lvl="1" indent="-166688">
              <a:spcAft>
                <a:spcPts val="600"/>
              </a:spcAft>
              <a:buFont typeface="Arial" panose="020B0604020202020204" pitchFamily="34" charset="0"/>
              <a:buChar char="•"/>
            </a:pPr>
            <a:r>
              <a:rPr lang="en-US" dirty="0"/>
              <a:t>Bureau of Human Resources</a:t>
            </a:r>
          </a:p>
          <a:p>
            <a:pPr marL="914400" lvl="1" indent="-166688">
              <a:spcAft>
                <a:spcPts val="600"/>
              </a:spcAft>
              <a:buFont typeface="Arial" panose="020B0604020202020204" pitchFamily="34" charset="0"/>
              <a:buChar char="•"/>
            </a:pPr>
            <a:r>
              <a:rPr lang="en-US" dirty="0"/>
              <a:t>City Budget Office</a:t>
            </a:r>
          </a:p>
          <a:p>
            <a:pPr marL="914400" lvl="1" indent="-166688">
              <a:spcAft>
                <a:spcPts val="600"/>
              </a:spcAft>
              <a:buFont typeface="Arial" panose="020B0604020202020204" pitchFamily="34" charset="0"/>
              <a:buChar char="•"/>
            </a:pPr>
            <a:r>
              <a:rPr lang="en-US" dirty="0"/>
              <a:t>Bureau of Technology Services</a:t>
            </a:r>
          </a:p>
          <a:p>
            <a:pPr marL="914400" lvl="1" indent="-166688">
              <a:spcAft>
                <a:spcPts val="600"/>
              </a:spcAft>
              <a:buFont typeface="Arial" panose="020B0604020202020204" pitchFamily="34" charset="0"/>
              <a:buChar char="•"/>
            </a:pPr>
            <a:r>
              <a:rPr lang="en-US" dirty="0"/>
              <a:t>Tribal Relations Office</a:t>
            </a:r>
          </a:p>
          <a:p>
            <a:pPr marL="914400" lvl="1" indent="-166688">
              <a:spcAft>
                <a:spcPts val="600"/>
              </a:spcAft>
              <a:buFont typeface="Arial" panose="020B0604020202020204" pitchFamily="34" charset="0"/>
              <a:buChar char="•"/>
            </a:pPr>
            <a:r>
              <a:rPr lang="en-US" dirty="0"/>
              <a:t>Office of Community and Civic Life</a:t>
            </a:r>
          </a:p>
          <a:p>
            <a:pPr marL="914400" lvl="1" indent="-166688">
              <a:spcAft>
                <a:spcPts val="600"/>
              </a:spcAft>
              <a:buFont typeface="Arial" panose="020B0604020202020204" pitchFamily="34" charset="0"/>
              <a:buChar char="•"/>
            </a:pPr>
            <a:r>
              <a:rPr lang="en-US" dirty="0"/>
              <a:t>Equity Managers</a:t>
            </a:r>
            <a:endParaRPr lang="en-US" sz="3200" dirty="0"/>
          </a:p>
        </p:txBody>
      </p:sp>
    </p:spTree>
    <p:extLst>
      <p:ext uri="{BB962C8B-B14F-4D97-AF65-F5344CB8AC3E}">
        <p14:creationId xmlns:p14="http://schemas.microsoft.com/office/powerpoint/2010/main" val="212900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301FA-EBDE-46FD-9147-29957B6B4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9675"/>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2021-24 Goals and Plan of Action Slide 5</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337749" y="955590"/>
            <a:ext cx="11516500" cy="528011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514350" indent="-514350">
              <a:spcAft>
                <a:spcPts val="600"/>
              </a:spcAft>
              <a:buFont typeface="+mj-lt"/>
              <a:buAutoNum type="arabicPeriod" startAt="5"/>
            </a:pPr>
            <a:r>
              <a:rPr lang="en-US" sz="3200" b="0" dirty="0"/>
              <a:t>Citywide priority of Civil Rights education/compliance.</a:t>
            </a:r>
          </a:p>
          <a:p>
            <a:pPr lvl="1">
              <a:spcAft>
                <a:spcPts val="600"/>
              </a:spcAft>
            </a:pPr>
            <a:r>
              <a:rPr lang="en-US" sz="3200" dirty="0">
                <a:ea typeface="+mj-ea"/>
                <a:cs typeface="+mj-cs"/>
              </a:rPr>
              <a:t>Accountability Partners:</a:t>
            </a:r>
          </a:p>
          <a:p>
            <a:pPr marL="914400" lvl="1" indent="-166688">
              <a:spcAft>
                <a:spcPts val="600"/>
              </a:spcAft>
              <a:buFont typeface="Arial" panose="020B0604020202020204" pitchFamily="34" charset="0"/>
              <a:buChar char="•"/>
            </a:pPr>
            <a:r>
              <a:rPr lang="en-US" dirty="0"/>
              <a:t>Office of Equity &amp; Human Rights</a:t>
            </a:r>
          </a:p>
          <a:p>
            <a:pPr marL="914400" lvl="1" indent="-166688">
              <a:spcAft>
                <a:spcPts val="600"/>
              </a:spcAft>
              <a:buFont typeface="Arial" panose="020B0604020202020204" pitchFamily="34" charset="0"/>
              <a:buChar char="•"/>
            </a:pPr>
            <a:r>
              <a:rPr lang="en-US" dirty="0"/>
              <a:t>Bureau of Human Resources</a:t>
            </a:r>
          </a:p>
          <a:p>
            <a:pPr marL="914400" lvl="1" indent="-166688">
              <a:spcAft>
                <a:spcPts val="600"/>
              </a:spcAft>
              <a:buFont typeface="Arial" panose="020B0604020202020204" pitchFamily="34" charset="0"/>
              <a:buChar char="•"/>
            </a:pPr>
            <a:r>
              <a:rPr lang="en-US" dirty="0"/>
              <a:t>Equity Managers</a:t>
            </a:r>
            <a:endParaRPr lang="en-US" sz="3200" dirty="0"/>
          </a:p>
        </p:txBody>
      </p:sp>
    </p:spTree>
    <p:extLst>
      <p:ext uri="{BB962C8B-B14F-4D97-AF65-F5344CB8AC3E}">
        <p14:creationId xmlns:p14="http://schemas.microsoft.com/office/powerpoint/2010/main" val="2172720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301FA-EBDE-46FD-9147-29957B6B4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1" y="-144379"/>
            <a:ext cx="12192000" cy="6859675"/>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2021-24 Goals and Plan of Action Slide 6</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337749" y="955590"/>
            <a:ext cx="11516500" cy="528011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spcAft>
                <a:spcPts val="600"/>
              </a:spcAft>
            </a:pPr>
            <a:r>
              <a:rPr lang="en-US" sz="3200" b="0" dirty="0"/>
              <a:t>6.  Anti-racist, anti-ableist City workforce.</a:t>
            </a:r>
          </a:p>
          <a:p>
            <a:pPr lvl="1">
              <a:spcAft>
                <a:spcPts val="600"/>
              </a:spcAft>
            </a:pPr>
            <a:r>
              <a:rPr lang="en-US" sz="3200" dirty="0">
                <a:ea typeface="+mj-ea"/>
                <a:cs typeface="+mj-cs"/>
              </a:rPr>
              <a:t>Accountability Partners:</a:t>
            </a:r>
          </a:p>
          <a:p>
            <a:pPr marL="914400" lvl="1" indent="-166688">
              <a:spcAft>
                <a:spcPts val="600"/>
              </a:spcAft>
              <a:buFont typeface="Arial" panose="020B0604020202020204" pitchFamily="34" charset="0"/>
              <a:buChar char="•"/>
            </a:pPr>
            <a:r>
              <a:rPr lang="en-US" dirty="0"/>
              <a:t>Office of Equity &amp; Human Rights</a:t>
            </a:r>
          </a:p>
          <a:p>
            <a:pPr marL="914400" lvl="1" indent="-166688">
              <a:spcAft>
                <a:spcPts val="600"/>
              </a:spcAft>
              <a:buFont typeface="Arial" panose="020B0604020202020204" pitchFamily="34" charset="0"/>
              <a:buChar char="•"/>
            </a:pPr>
            <a:r>
              <a:rPr lang="en-US" dirty="0"/>
              <a:t>Bureau of Human Resources</a:t>
            </a:r>
          </a:p>
          <a:p>
            <a:pPr marL="914400" lvl="1" indent="-166688">
              <a:spcAft>
                <a:spcPts val="600"/>
              </a:spcAft>
              <a:buFont typeface="Arial" panose="020B0604020202020204" pitchFamily="34" charset="0"/>
              <a:buChar char="•"/>
            </a:pPr>
            <a:r>
              <a:rPr lang="en-US" dirty="0"/>
              <a:t>City Budget Office</a:t>
            </a:r>
          </a:p>
          <a:p>
            <a:pPr marL="914400" lvl="1" indent="-166688">
              <a:spcAft>
                <a:spcPts val="600"/>
              </a:spcAft>
              <a:buFont typeface="Arial" panose="020B0604020202020204" pitchFamily="34" charset="0"/>
              <a:buChar char="•"/>
            </a:pPr>
            <a:r>
              <a:rPr lang="en-US" dirty="0"/>
              <a:t>Tribal Relations Office</a:t>
            </a:r>
          </a:p>
          <a:p>
            <a:pPr marL="914400" lvl="1" indent="-166688">
              <a:spcAft>
                <a:spcPts val="600"/>
              </a:spcAft>
              <a:buFont typeface="Arial" panose="020B0604020202020204" pitchFamily="34" charset="0"/>
              <a:buChar char="•"/>
            </a:pPr>
            <a:r>
              <a:rPr lang="en-US" dirty="0"/>
              <a:t>Office of Community and Civic Life</a:t>
            </a:r>
          </a:p>
          <a:p>
            <a:pPr marL="914400" lvl="1" indent="-166688">
              <a:spcAft>
                <a:spcPts val="600"/>
              </a:spcAft>
              <a:buFont typeface="Arial" panose="020B0604020202020204" pitchFamily="34" charset="0"/>
              <a:buChar char="•"/>
            </a:pPr>
            <a:r>
              <a:rPr lang="en-US" dirty="0"/>
              <a:t>Equity Managers</a:t>
            </a:r>
            <a:endParaRPr lang="en-US" sz="3200" dirty="0"/>
          </a:p>
        </p:txBody>
      </p:sp>
    </p:spTree>
    <p:extLst>
      <p:ext uri="{BB962C8B-B14F-4D97-AF65-F5344CB8AC3E}">
        <p14:creationId xmlns:p14="http://schemas.microsoft.com/office/powerpoint/2010/main" val="1901267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FB50-D168-42F5-BC68-30BC0276D28F}"/>
              </a:ext>
            </a:extLst>
          </p:cNvPr>
          <p:cNvSpPr>
            <a:spLocks noGrp="1"/>
          </p:cNvSpPr>
          <p:nvPr>
            <p:ph type="ctrTitle"/>
          </p:nvPr>
        </p:nvSpPr>
        <p:spPr>
          <a:xfrm>
            <a:off x="123568" y="2514599"/>
            <a:ext cx="11944864" cy="756353"/>
          </a:xfrm>
        </p:spPr>
        <p:txBody>
          <a:bodyPr/>
          <a:lstStyle/>
          <a:p>
            <a:r>
              <a:rPr lang="en-US" sz="4800" dirty="0"/>
              <a:t>Thank You</a:t>
            </a:r>
          </a:p>
        </p:txBody>
      </p:sp>
      <p:pic>
        <p:nvPicPr>
          <p:cNvPr id="7" name="Picture 6">
            <a:extLst>
              <a:ext uri="{FF2B5EF4-FFF2-40B4-BE49-F238E27FC236}">
                <a16:creationId xmlns:a16="http://schemas.microsoft.com/office/drawing/2014/main" id="{D7EF99E6-B8F2-457A-8A89-4A7DBEB96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521" y="3587048"/>
            <a:ext cx="3634957" cy="855283"/>
          </a:xfrm>
          <a:prstGeom prst="rect">
            <a:avLst/>
          </a:prstGeom>
        </p:spPr>
      </p:pic>
    </p:spTree>
    <p:extLst>
      <p:ext uri="{BB962C8B-B14F-4D97-AF65-F5344CB8AC3E}">
        <p14:creationId xmlns:p14="http://schemas.microsoft.com/office/powerpoint/2010/main" val="4104959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73FFC-6626-4ACE-B09F-2725BF204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9675"/>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Created by City Ordinance in 2011</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62453" y="955590"/>
            <a:ext cx="8668599" cy="528011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796925" lvl="1" indent="-452438">
              <a:spcAft>
                <a:spcPts val="600"/>
              </a:spcAft>
              <a:buFont typeface="+mj-lt"/>
              <a:buAutoNum type="arabicPeriod"/>
            </a:pPr>
            <a:r>
              <a:rPr lang="en-US" sz="2500" dirty="0"/>
              <a:t>Promote equity and reduce disparities in City government;</a:t>
            </a:r>
          </a:p>
          <a:p>
            <a:pPr marL="796925" lvl="1" indent="-452438">
              <a:spcAft>
                <a:spcPts val="600"/>
              </a:spcAft>
              <a:buFont typeface="+mj-lt"/>
              <a:buAutoNum type="arabicPeriod"/>
            </a:pPr>
            <a:r>
              <a:rPr lang="en-US" sz="2500" dirty="0"/>
              <a:t>Provide guidance, education and technical assistance to all bureaus as they develop sustainable methods to build capacity in achieving equitable outcomes and service; </a:t>
            </a:r>
          </a:p>
          <a:p>
            <a:pPr marL="796925" lvl="1" indent="-452438">
              <a:spcAft>
                <a:spcPts val="600"/>
              </a:spcAft>
              <a:buFont typeface="+mj-lt"/>
              <a:buAutoNum type="arabicPeriod"/>
            </a:pPr>
            <a:r>
              <a:rPr lang="en-US" sz="2500" dirty="0"/>
              <a:t>Work with community partners to promote equity and inclusion within Portland and throughout the region, producing measurable improvements and disparity reductions; </a:t>
            </a:r>
          </a:p>
          <a:p>
            <a:pPr marL="796925" lvl="1" indent="-452438">
              <a:spcAft>
                <a:spcPts val="600"/>
              </a:spcAft>
              <a:buFont typeface="+mj-lt"/>
              <a:buAutoNum type="arabicPeriod"/>
            </a:pPr>
            <a:r>
              <a:rPr lang="en-US" sz="2500" dirty="0"/>
              <a:t>Support human rights and opportunities for everyone to achieve their full potential; </a:t>
            </a:r>
          </a:p>
          <a:p>
            <a:pPr marL="796925" lvl="1" indent="-452438">
              <a:spcAft>
                <a:spcPts val="600"/>
              </a:spcAft>
              <a:buFont typeface="+mj-lt"/>
              <a:buAutoNum type="arabicPeriod"/>
            </a:pPr>
            <a:r>
              <a:rPr lang="en-US" sz="2500" dirty="0"/>
              <a:t>Work to resolve issues rooted in bias and discrimination, through research, education, and interventions.</a:t>
            </a:r>
          </a:p>
          <a:p>
            <a:pPr marL="796925" lvl="1" indent="-452438">
              <a:spcAft>
                <a:spcPts val="600"/>
              </a:spcAft>
              <a:buFont typeface="+mj-lt"/>
              <a:buAutoNum type="arabicPeriod"/>
            </a:pPr>
            <a:endParaRPr lang="en-US" sz="2400" dirty="0"/>
          </a:p>
        </p:txBody>
      </p:sp>
    </p:spTree>
    <p:extLst>
      <p:ext uri="{BB962C8B-B14F-4D97-AF65-F5344CB8AC3E}">
        <p14:creationId xmlns:p14="http://schemas.microsoft.com/office/powerpoint/2010/main" val="393754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7F74-D03A-4699-ADB5-72DAA0AE83FD}"/>
              </a:ext>
            </a:extLst>
          </p:cNvPr>
          <p:cNvSpPr>
            <a:spLocks noGrp="1"/>
          </p:cNvSpPr>
          <p:nvPr>
            <p:ph type="title"/>
          </p:nvPr>
        </p:nvSpPr>
        <p:spPr/>
        <p:txBody>
          <a:bodyPr/>
          <a:lstStyle/>
          <a:p>
            <a:r>
              <a:rPr lang="en-US" dirty="0"/>
              <a:t>The Office of Equity’s Role in the City of Portland</a:t>
            </a:r>
          </a:p>
        </p:txBody>
      </p:sp>
      <p:sp>
        <p:nvSpPr>
          <p:cNvPr id="3" name="Content Placeholder 2">
            <a:extLst>
              <a:ext uri="{FF2B5EF4-FFF2-40B4-BE49-F238E27FC236}">
                <a16:creationId xmlns:a16="http://schemas.microsoft.com/office/drawing/2014/main" id="{C64DDD31-C16C-49CE-B44C-7F6B54260695}"/>
              </a:ext>
            </a:extLst>
          </p:cNvPr>
          <p:cNvSpPr>
            <a:spLocks noGrp="1"/>
          </p:cNvSpPr>
          <p:nvPr>
            <p:ph idx="1"/>
          </p:nvPr>
        </p:nvSpPr>
        <p:spPr/>
        <p:txBody>
          <a:bodyPr/>
          <a:lstStyle/>
          <a:p>
            <a:r>
              <a:rPr lang="en-US" b="0" dirty="0"/>
              <a:t>Set the vision for the City’s equity work.</a:t>
            </a:r>
          </a:p>
          <a:p>
            <a:r>
              <a:rPr lang="en-US" b="0" dirty="0"/>
              <a:t>Support bureaus with implementation of collective and bureau specific equity goals and strategies.</a:t>
            </a:r>
          </a:p>
          <a:p>
            <a:r>
              <a:rPr lang="en-US" b="0" dirty="0"/>
              <a:t>Provide professional learning opportunities to City staff.</a:t>
            </a:r>
          </a:p>
          <a:p>
            <a:r>
              <a:rPr lang="en-US" b="0" dirty="0"/>
              <a:t>Apply an equity framework to City policies, practices, procedures, and decisions.</a:t>
            </a:r>
          </a:p>
          <a:p>
            <a:r>
              <a:rPr lang="en-US" b="0" dirty="0"/>
              <a:t>Create equity tools and policies that provide guidance to bureaus. </a:t>
            </a:r>
          </a:p>
          <a:p>
            <a:r>
              <a:rPr lang="en-US" b="0" dirty="0"/>
              <a:t>Monitor progress and hold City bureaus accountable for advancing equity</a:t>
            </a:r>
          </a:p>
        </p:txBody>
      </p:sp>
    </p:spTree>
    <p:extLst>
      <p:ext uri="{BB962C8B-B14F-4D97-AF65-F5344CB8AC3E}">
        <p14:creationId xmlns:p14="http://schemas.microsoft.com/office/powerpoint/2010/main" val="407186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45F8E-1602-410A-90B1-9F709B46D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
        <p:nvSpPr>
          <p:cNvPr id="5" name="Title 1">
            <a:extLst>
              <a:ext uri="{FF2B5EF4-FFF2-40B4-BE49-F238E27FC236}">
                <a16:creationId xmlns:a16="http://schemas.microsoft.com/office/drawing/2014/main" id="{952C51F1-C966-478F-87EB-7EC658313A5E}"/>
              </a:ext>
            </a:extLst>
          </p:cNvPr>
          <p:cNvSpPr txBox="1">
            <a:spLocks/>
          </p:cNvSpPr>
          <p:nvPr/>
        </p:nvSpPr>
        <p:spPr>
          <a:xfrm>
            <a:off x="337751" y="142704"/>
            <a:ext cx="11697730" cy="8128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Our Mission</a:t>
            </a:r>
            <a:endParaRPr lang="en-US" b="0" dirty="0"/>
          </a:p>
        </p:txBody>
      </p:sp>
      <p:sp>
        <p:nvSpPr>
          <p:cNvPr id="6" name="Title 1">
            <a:extLst>
              <a:ext uri="{FF2B5EF4-FFF2-40B4-BE49-F238E27FC236}">
                <a16:creationId xmlns:a16="http://schemas.microsoft.com/office/drawing/2014/main" id="{053636E5-62C4-44AF-B134-C9985E0C6A4F}"/>
              </a:ext>
            </a:extLst>
          </p:cNvPr>
          <p:cNvSpPr txBox="1">
            <a:spLocks/>
          </p:cNvSpPr>
          <p:nvPr/>
        </p:nvSpPr>
        <p:spPr>
          <a:xfrm>
            <a:off x="337749" y="955590"/>
            <a:ext cx="8298251" cy="528011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200" dirty="0"/>
              <a:t>The Office of Equity and Human Rights leads the City of Portland’s commitment to equity. </a:t>
            </a:r>
            <a:r>
              <a:rPr lang="en-US" sz="3200" b="0" dirty="0"/>
              <a:t>We hold the City accountable by developing policies, practices, and procedures that strive to dismantle systems of oppression and build equitable foundations for our most systemically oppressed communities. We center race and disability through education and analysis. Individuals experience multiple forms of oppression; thus, we drive equity with an intersectional framework. </a:t>
            </a:r>
          </a:p>
        </p:txBody>
      </p:sp>
    </p:spTree>
    <p:extLst>
      <p:ext uri="{BB962C8B-B14F-4D97-AF65-F5344CB8AC3E}">
        <p14:creationId xmlns:p14="http://schemas.microsoft.com/office/powerpoint/2010/main" val="101010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8EFE-BE59-425B-836D-1711FCABA6F7}"/>
              </a:ext>
            </a:extLst>
          </p:cNvPr>
          <p:cNvSpPr>
            <a:spLocks noGrp="1"/>
          </p:cNvSpPr>
          <p:nvPr>
            <p:ph type="title"/>
          </p:nvPr>
        </p:nvSpPr>
        <p:spPr/>
        <p:txBody>
          <a:bodyPr/>
          <a:lstStyle/>
          <a:p>
            <a:pPr algn="ctr"/>
            <a:r>
              <a:rPr lang="en-US" dirty="0"/>
              <a:t>The Magic of Constraints</a:t>
            </a:r>
          </a:p>
        </p:txBody>
      </p:sp>
      <p:sp>
        <p:nvSpPr>
          <p:cNvPr id="3" name="Content Placeholder 2">
            <a:extLst>
              <a:ext uri="{FF2B5EF4-FFF2-40B4-BE49-F238E27FC236}">
                <a16:creationId xmlns:a16="http://schemas.microsoft.com/office/drawing/2014/main" id="{ABD6CA99-F5F8-46E4-BC82-A460AE511DCE}"/>
              </a:ext>
            </a:extLst>
          </p:cNvPr>
          <p:cNvSpPr>
            <a:spLocks noGrp="1"/>
          </p:cNvSpPr>
          <p:nvPr>
            <p:ph idx="1"/>
          </p:nvPr>
        </p:nvSpPr>
        <p:spPr/>
        <p:txBody>
          <a:bodyPr/>
          <a:lstStyle/>
          <a:p>
            <a:pPr marL="0" indent="0">
              <a:buNone/>
            </a:pPr>
            <a:r>
              <a:rPr lang="en-US" b="0" dirty="0"/>
              <a:t>Constraints force you to think creatively. Give yourself limitations or restrictions, and you push your mind to generate inventive ideas and solutions.</a:t>
            </a:r>
          </a:p>
          <a:p>
            <a:pPr marL="0" indent="0">
              <a:buNone/>
            </a:pPr>
            <a:r>
              <a:rPr lang="en-US" b="0" dirty="0"/>
              <a:t>Examples</a:t>
            </a:r>
          </a:p>
          <a:p>
            <a:pPr marL="0" indent="0">
              <a:buNone/>
            </a:pPr>
            <a:r>
              <a:rPr lang="en-US" sz="2400" dirty="0"/>
              <a:t>Description:</a:t>
            </a:r>
            <a:r>
              <a:rPr lang="en-US" sz="2400" b="0" dirty="0"/>
              <a:t> Describe your dream bedroom.</a:t>
            </a:r>
            <a:br>
              <a:rPr lang="en-US" sz="2400" b="0" dirty="0"/>
            </a:br>
            <a:r>
              <a:rPr lang="en-US" sz="2400" dirty="0"/>
              <a:t>Constraints:</a:t>
            </a:r>
            <a:r>
              <a:rPr lang="en-US" sz="2400" b="0" dirty="0"/>
              <a:t> The walls must be painted white. The bedspread must contain the color blue.</a:t>
            </a:r>
          </a:p>
          <a:p>
            <a:pPr marL="0" indent="0">
              <a:buNone/>
            </a:pPr>
            <a:r>
              <a:rPr lang="en-US" sz="2400" dirty="0"/>
              <a:t>Problem: </a:t>
            </a:r>
            <a:r>
              <a:rPr lang="en-US" sz="2400" b="0" dirty="0"/>
              <a:t>You’re going on vacation tomorrow with your family. Your supervisor calls and tells you she needs you in the office for the next week. What do you do?</a:t>
            </a:r>
            <a:br>
              <a:rPr lang="en-US" sz="2400" b="0" dirty="0"/>
            </a:br>
            <a:r>
              <a:rPr lang="en-US" sz="2400" dirty="0"/>
              <a:t>Constraints:</a:t>
            </a:r>
            <a:r>
              <a:rPr lang="en-US" sz="2400" b="0" dirty="0"/>
              <a:t> You cannot cancel your vacation. You cannot refuse your boss.</a:t>
            </a:r>
          </a:p>
          <a:p>
            <a:pPr lvl="1"/>
            <a:endParaRPr lang="en-US" dirty="0"/>
          </a:p>
        </p:txBody>
      </p:sp>
    </p:spTree>
    <p:extLst>
      <p:ext uri="{BB962C8B-B14F-4D97-AF65-F5344CB8AC3E}">
        <p14:creationId xmlns:p14="http://schemas.microsoft.com/office/powerpoint/2010/main" val="288185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D913-B484-4721-9E51-85C25B78227A}"/>
              </a:ext>
            </a:extLst>
          </p:cNvPr>
          <p:cNvSpPr>
            <a:spLocks noGrp="1"/>
          </p:cNvSpPr>
          <p:nvPr>
            <p:ph type="title"/>
          </p:nvPr>
        </p:nvSpPr>
        <p:spPr/>
        <p:txBody>
          <a:bodyPr/>
          <a:lstStyle/>
          <a:p>
            <a:pPr algn="ctr"/>
            <a:r>
              <a:rPr lang="en-US" dirty="0"/>
              <a:t>The Constraints </a:t>
            </a:r>
          </a:p>
        </p:txBody>
      </p:sp>
      <p:sp>
        <p:nvSpPr>
          <p:cNvPr id="3" name="Content Placeholder 2">
            <a:extLst>
              <a:ext uri="{FF2B5EF4-FFF2-40B4-BE49-F238E27FC236}">
                <a16:creationId xmlns:a16="http://schemas.microsoft.com/office/drawing/2014/main" id="{33ECF530-BD90-4E83-9DB8-61539DFA9D1B}"/>
              </a:ext>
            </a:extLst>
          </p:cNvPr>
          <p:cNvSpPr>
            <a:spLocks noGrp="1"/>
          </p:cNvSpPr>
          <p:nvPr>
            <p:ph idx="1"/>
          </p:nvPr>
        </p:nvSpPr>
        <p:spPr/>
        <p:txBody>
          <a:bodyPr/>
          <a:lstStyle/>
          <a:p>
            <a:pPr marL="0" indent="0">
              <a:buNone/>
            </a:pPr>
            <a:r>
              <a:rPr lang="en-US" dirty="0"/>
              <a:t>Challenge:</a:t>
            </a:r>
          </a:p>
          <a:p>
            <a:pPr marL="0" indent="0">
              <a:buNone/>
            </a:pPr>
            <a:r>
              <a:rPr lang="en-US" b="0" dirty="0"/>
              <a:t>You have been asked to serve as the Director of the Office of Equity and Human Rights and Special Advisor to the Mayor on issues of racial justice and equity, providing equity leadership and guidance Citywide. </a:t>
            </a:r>
          </a:p>
          <a:p>
            <a:pPr marL="0" indent="0">
              <a:buNone/>
            </a:pPr>
            <a:r>
              <a:rPr lang="en-US" dirty="0"/>
              <a:t>Constraints:  </a:t>
            </a:r>
          </a:p>
          <a:p>
            <a:pPr marL="0" indent="0">
              <a:buNone/>
            </a:pPr>
            <a:r>
              <a:rPr lang="en-US" b="0" dirty="0"/>
              <a:t>The City government is founded on principles and continues to uphold principles of white supremacy.  Support to advance equity Citywide is often impeded by individual, institutional, and systemic racism. </a:t>
            </a:r>
          </a:p>
          <a:p>
            <a:pPr marL="0" indent="0">
              <a:buNone/>
            </a:pPr>
            <a:endParaRPr lang="en-US" b="0" dirty="0"/>
          </a:p>
        </p:txBody>
      </p:sp>
    </p:spTree>
    <p:extLst>
      <p:ext uri="{BB962C8B-B14F-4D97-AF65-F5344CB8AC3E}">
        <p14:creationId xmlns:p14="http://schemas.microsoft.com/office/powerpoint/2010/main" val="2615424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52EF42-3403-44E4-8905-57982659C93F}"/>
              </a:ext>
            </a:extLst>
          </p:cNvPr>
          <p:cNvPicPr>
            <a:picLocks noChangeAspect="1"/>
          </p:cNvPicPr>
          <p:nvPr/>
        </p:nvPicPr>
        <p:blipFill>
          <a:blip r:embed="rId2"/>
          <a:stretch>
            <a:fillRect/>
          </a:stretch>
        </p:blipFill>
        <p:spPr>
          <a:xfrm>
            <a:off x="2745740" y="285793"/>
            <a:ext cx="6700521" cy="810630"/>
          </a:xfrm>
          <a:prstGeom prst="rect">
            <a:avLst/>
          </a:prstGeom>
        </p:spPr>
      </p:pic>
      <p:pic>
        <p:nvPicPr>
          <p:cNvPr id="4" name="Picture 3">
            <a:extLst>
              <a:ext uri="{FF2B5EF4-FFF2-40B4-BE49-F238E27FC236}">
                <a16:creationId xmlns:a16="http://schemas.microsoft.com/office/drawing/2014/main" id="{FB2BDC00-9492-48B7-BAA4-9549CADD8A6F}"/>
              </a:ext>
            </a:extLst>
          </p:cNvPr>
          <p:cNvPicPr>
            <a:picLocks noChangeAspect="1"/>
          </p:cNvPicPr>
          <p:nvPr/>
        </p:nvPicPr>
        <p:blipFill>
          <a:blip r:embed="rId3"/>
          <a:stretch>
            <a:fillRect/>
          </a:stretch>
        </p:blipFill>
        <p:spPr>
          <a:xfrm>
            <a:off x="640130" y="1397822"/>
            <a:ext cx="2197635" cy="2203166"/>
          </a:xfrm>
          <a:prstGeom prst="rect">
            <a:avLst/>
          </a:prstGeom>
        </p:spPr>
      </p:pic>
      <p:pic>
        <p:nvPicPr>
          <p:cNvPr id="5" name="Picture 4">
            <a:extLst>
              <a:ext uri="{FF2B5EF4-FFF2-40B4-BE49-F238E27FC236}">
                <a16:creationId xmlns:a16="http://schemas.microsoft.com/office/drawing/2014/main" id="{BD8EDC40-ED98-42AC-A28F-EFD369DA471A}"/>
              </a:ext>
            </a:extLst>
          </p:cNvPr>
          <p:cNvPicPr>
            <a:picLocks noChangeAspect="1"/>
          </p:cNvPicPr>
          <p:nvPr/>
        </p:nvPicPr>
        <p:blipFill>
          <a:blip r:embed="rId4"/>
          <a:stretch>
            <a:fillRect/>
          </a:stretch>
        </p:blipFill>
        <p:spPr>
          <a:xfrm>
            <a:off x="640130" y="3600988"/>
            <a:ext cx="2197636" cy="2192848"/>
          </a:xfrm>
          <a:prstGeom prst="rect">
            <a:avLst/>
          </a:prstGeom>
        </p:spPr>
      </p:pic>
      <p:sp>
        <p:nvSpPr>
          <p:cNvPr id="6" name="TextBox 5">
            <a:extLst>
              <a:ext uri="{FF2B5EF4-FFF2-40B4-BE49-F238E27FC236}">
                <a16:creationId xmlns:a16="http://schemas.microsoft.com/office/drawing/2014/main" id="{8E6A5C8F-60A2-4312-9B29-38D7603341C8}"/>
              </a:ext>
            </a:extLst>
          </p:cNvPr>
          <p:cNvSpPr txBox="1"/>
          <p:nvPr/>
        </p:nvSpPr>
        <p:spPr>
          <a:xfrm>
            <a:off x="2959510" y="1740310"/>
            <a:ext cx="7737987" cy="1384995"/>
          </a:xfrm>
          <a:prstGeom prst="rect">
            <a:avLst/>
          </a:prstGeom>
          <a:noFill/>
        </p:spPr>
        <p:txBody>
          <a:bodyPr wrap="square" rtlCol="0">
            <a:spAutoFit/>
          </a:bodyPr>
          <a:lstStyle/>
          <a:p>
            <a:r>
              <a:rPr lang="en-US" sz="2800" dirty="0"/>
              <a:t>Acknowledges and is accountable to redress the harms of systemic oppression, anti-Blackness, and systems of white supremacy. </a:t>
            </a:r>
          </a:p>
        </p:txBody>
      </p:sp>
      <p:sp>
        <p:nvSpPr>
          <p:cNvPr id="8" name="TextBox 7">
            <a:extLst>
              <a:ext uri="{FF2B5EF4-FFF2-40B4-BE49-F238E27FC236}">
                <a16:creationId xmlns:a16="http://schemas.microsoft.com/office/drawing/2014/main" id="{7EBA7690-43CD-4096-8C2F-9078492E754A}"/>
              </a:ext>
            </a:extLst>
          </p:cNvPr>
          <p:cNvSpPr txBox="1"/>
          <p:nvPr/>
        </p:nvSpPr>
        <p:spPr>
          <a:xfrm>
            <a:off x="2959510" y="4004914"/>
            <a:ext cx="7737987" cy="1384995"/>
          </a:xfrm>
          <a:prstGeom prst="rect">
            <a:avLst/>
          </a:prstGeom>
          <a:noFill/>
        </p:spPr>
        <p:txBody>
          <a:bodyPr wrap="square" rtlCol="0">
            <a:spAutoFit/>
          </a:bodyPr>
          <a:lstStyle/>
          <a:p>
            <a:r>
              <a:rPr lang="en-US" sz="2800" dirty="0"/>
              <a:t>Uses language that directly names the communities who experience systemic oppression—communities that are not reduced to acronyms. </a:t>
            </a:r>
          </a:p>
        </p:txBody>
      </p:sp>
    </p:spTree>
    <p:extLst>
      <p:ext uri="{BB962C8B-B14F-4D97-AF65-F5344CB8AC3E}">
        <p14:creationId xmlns:p14="http://schemas.microsoft.com/office/powerpoint/2010/main" val="2665889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E8FF11-5C0D-42B6-9349-E08A9BA8F7B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3119" y="3614989"/>
            <a:ext cx="2192848" cy="2192848"/>
          </a:xfrm>
          <a:prstGeom prst="rect">
            <a:avLst/>
          </a:prstGeom>
        </p:spPr>
      </p:pic>
      <p:pic>
        <p:nvPicPr>
          <p:cNvPr id="3" name="Picture 2">
            <a:extLst>
              <a:ext uri="{FF2B5EF4-FFF2-40B4-BE49-F238E27FC236}">
                <a16:creationId xmlns:a16="http://schemas.microsoft.com/office/drawing/2014/main" id="{F9CFC153-D000-4172-86FE-09D44B28E8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8600" y="1397822"/>
            <a:ext cx="2189165" cy="2189165"/>
          </a:xfrm>
          <a:prstGeom prst="rect">
            <a:avLst/>
          </a:prstGeom>
        </p:spPr>
      </p:pic>
      <p:pic>
        <p:nvPicPr>
          <p:cNvPr id="2" name="Picture 1">
            <a:extLst>
              <a:ext uri="{FF2B5EF4-FFF2-40B4-BE49-F238E27FC236}">
                <a16:creationId xmlns:a16="http://schemas.microsoft.com/office/drawing/2014/main" id="{2E52EF42-3403-44E4-8905-57982659C93F}"/>
              </a:ext>
            </a:extLst>
          </p:cNvPr>
          <p:cNvPicPr>
            <a:picLocks noChangeAspect="1"/>
          </p:cNvPicPr>
          <p:nvPr/>
        </p:nvPicPr>
        <p:blipFill>
          <a:blip r:embed="rId4"/>
          <a:stretch>
            <a:fillRect/>
          </a:stretch>
        </p:blipFill>
        <p:spPr>
          <a:xfrm>
            <a:off x="2745740" y="285793"/>
            <a:ext cx="6700521" cy="810630"/>
          </a:xfrm>
          <a:prstGeom prst="rect">
            <a:avLst/>
          </a:prstGeom>
        </p:spPr>
      </p:pic>
      <p:sp>
        <p:nvSpPr>
          <p:cNvPr id="6" name="TextBox 5">
            <a:extLst>
              <a:ext uri="{FF2B5EF4-FFF2-40B4-BE49-F238E27FC236}">
                <a16:creationId xmlns:a16="http://schemas.microsoft.com/office/drawing/2014/main" id="{8E6A5C8F-60A2-4312-9B29-38D7603341C8}"/>
              </a:ext>
            </a:extLst>
          </p:cNvPr>
          <p:cNvSpPr txBox="1"/>
          <p:nvPr/>
        </p:nvSpPr>
        <p:spPr>
          <a:xfrm>
            <a:off x="2959510" y="1740310"/>
            <a:ext cx="7737987" cy="954107"/>
          </a:xfrm>
          <a:prstGeom prst="rect">
            <a:avLst/>
          </a:prstGeom>
          <a:noFill/>
        </p:spPr>
        <p:txBody>
          <a:bodyPr wrap="square" rtlCol="0">
            <a:spAutoFit/>
          </a:bodyPr>
          <a:lstStyle/>
          <a:p>
            <a:r>
              <a:rPr lang="en-US" sz="2800" dirty="0"/>
              <a:t>Creates and maintains spaces in Portland that are clean, safe, open, and free to community.</a:t>
            </a:r>
          </a:p>
        </p:txBody>
      </p:sp>
      <p:sp>
        <p:nvSpPr>
          <p:cNvPr id="8" name="TextBox 7">
            <a:extLst>
              <a:ext uri="{FF2B5EF4-FFF2-40B4-BE49-F238E27FC236}">
                <a16:creationId xmlns:a16="http://schemas.microsoft.com/office/drawing/2014/main" id="{7EBA7690-43CD-4096-8C2F-9078492E754A}"/>
              </a:ext>
            </a:extLst>
          </p:cNvPr>
          <p:cNvSpPr txBox="1"/>
          <p:nvPr/>
        </p:nvSpPr>
        <p:spPr>
          <a:xfrm>
            <a:off x="2959510" y="3768940"/>
            <a:ext cx="7737987" cy="1815882"/>
          </a:xfrm>
          <a:prstGeom prst="rect">
            <a:avLst/>
          </a:prstGeom>
          <a:noFill/>
        </p:spPr>
        <p:txBody>
          <a:bodyPr wrap="square" rtlCol="0">
            <a:spAutoFit/>
          </a:bodyPr>
          <a:lstStyle/>
          <a:p>
            <a:r>
              <a:rPr lang="en-US" sz="2800" dirty="0"/>
              <a:t>Ensures Black, Indigenous, and other individuals of color enter Portland spaces every day without fear, anxiety, and/or uncertainty about whether they will return and whether their families are safe.</a:t>
            </a:r>
          </a:p>
        </p:txBody>
      </p:sp>
    </p:spTree>
    <p:extLst>
      <p:ext uri="{BB962C8B-B14F-4D97-AF65-F5344CB8AC3E}">
        <p14:creationId xmlns:p14="http://schemas.microsoft.com/office/powerpoint/2010/main" val="1890701998"/>
      </p:ext>
    </p:extLst>
  </p:cSld>
  <p:clrMapOvr>
    <a:masterClrMapping/>
  </p:clrMapOvr>
</p:sld>
</file>

<file path=ppt/theme/theme1.xml><?xml version="1.0" encoding="utf-8"?>
<a:theme xmlns:a="http://schemas.openxmlformats.org/drawingml/2006/main" name="Office Theme">
  <a:themeElements>
    <a:clrScheme name="OEHR">
      <a:dk1>
        <a:srgbClr val="000000"/>
      </a:dk1>
      <a:lt1>
        <a:sysClr val="window" lastClr="FFFFFF"/>
      </a:lt1>
      <a:dk2>
        <a:srgbClr val="6F3E23"/>
      </a:dk2>
      <a:lt2>
        <a:srgbClr val="E7E6E6"/>
      </a:lt2>
      <a:accent1>
        <a:srgbClr val="D31245"/>
      </a:accent1>
      <a:accent2>
        <a:srgbClr val="DF8637"/>
      </a:accent2>
      <a:accent3>
        <a:srgbClr val="6D6E71"/>
      </a:accent3>
      <a:accent4>
        <a:srgbClr val="C5D792"/>
      </a:accent4>
      <a:accent5>
        <a:srgbClr val="55AADF"/>
      </a:accent5>
      <a:accent6>
        <a:srgbClr val="6F3E23"/>
      </a:accent6>
      <a:hlink>
        <a:srgbClr val="55AADF"/>
      </a:hlink>
      <a:folHlink>
        <a:srgbClr val="DF86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HR Widescreen Template" id="{78AA5D52-8ED1-49E3-8DC4-0BA21BC46181}" vid="{276CB669-B71E-4DDE-92B3-8A393F14D6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OEHR Widescreen Template</Template>
  <TotalTime>2260</TotalTime>
  <Words>1657</Words>
  <Application>Microsoft Office PowerPoint</Application>
  <PresentationFormat>Widescreen</PresentationFormat>
  <Paragraphs>169</Paragraphs>
  <Slides>25</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Calibri-Bold</vt:lpstr>
      <vt:lpstr>Office Theme</vt:lpstr>
      <vt:lpstr>Strategic Plan Presentation</vt:lpstr>
      <vt:lpstr>PowerPoint Presentation</vt:lpstr>
      <vt:lpstr>PowerPoint Presentation</vt:lpstr>
      <vt:lpstr>The Office of Equity’s Role in the City of Portland</vt:lpstr>
      <vt:lpstr>PowerPoint Presentation</vt:lpstr>
      <vt:lpstr>The Magic of Constraints</vt:lpstr>
      <vt:lpstr>The Constraints </vt:lpstr>
      <vt:lpstr>PowerPoint Presentation</vt:lpstr>
      <vt:lpstr>PowerPoint Presentation</vt:lpstr>
      <vt:lpstr>PowerPoint Presentation</vt:lpstr>
      <vt:lpstr>PowerPoint Presentation</vt:lpstr>
      <vt:lpstr>Key Initiatives from The Office of Equity Slide 2</vt:lpstr>
      <vt:lpstr>Key Initiatives from The Office of Equity Slide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Markisha Smith</dc:creator>
  <cp:lastModifiedBy>Webster, Markisha</cp:lastModifiedBy>
  <cp:revision>67</cp:revision>
  <dcterms:created xsi:type="dcterms:W3CDTF">2019-05-20T20:07:29Z</dcterms:created>
  <dcterms:modified xsi:type="dcterms:W3CDTF">2021-06-02T16:47:54Z</dcterms:modified>
</cp:coreProperties>
</file>